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2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FC9F-E81B-1B4C-BBA4-DEB9A3769D5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7625E-3CE2-9F44-B811-C6F1F9D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625E-3CE2-9F44-B811-C6F1F9D752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7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A691-FCE2-1B42-AD2F-EC72250BA29D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BE72-612C-E04A-BFF5-FA7CD359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3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programming/try_java.php" TargetMode="External"/><Relationship Id="rId4" Type="http://schemas.openxmlformats.org/officeDocument/2006/relationships/hyperlink" Target="http://go.microsoft.com/fwlink/?LinkId=691126" TargetMode="External"/><Relationship Id="rId5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computer_programming/try_c.ph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Simplify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38103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 smtClean="0">
                <a:solidFill>
                  <a:srgbClr val="880000"/>
                </a:solidFill>
                <a:effectLst/>
              </a:rPr>
              <a:t>#</a:t>
            </a:r>
            <a:r>
              <a:rPr lang="mr-IN" dirty="0" err="1" smtClean="0">
                <a:solidFill>
                  <a:srgbClr val="880000"/>
                </a:solidFill>
                <a:effectLst/>
              </a:rPr>
              <a:t>include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&lt;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stdio.h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&gt;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mr-IN" dirty="0" err="1" smtClean="0">
                <a:effectLst/>
              </a:rPr>
              <a:t>main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()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{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char</a:t>
            </a:r>
            <a:r>
              <a:rPr lang="mr-IN" dirty="0" smtClean="0">
                <a:effectLst/>
              </a:rPr>
              <a:t> ch1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char</a:t>
            </a:r>
            <a:r>
              <a:rPr lang="mr-IN" dirty="0" smtClean="0">
                <a:effectLst/>
              </a:rPr>
              <a:t> ch2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char</a:t>
            </a:r>
            <a:r>
              <a:rPr lang="mr-IN" dirty="0" smtClean="0">
                <a:effectLst/>
              </a:rPr>
              <a:t> ch3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char</a:t>
            </a:r>
            <a:r>
              <a:rPr lang="mr-IN" dirty="0" smtClean="0">
                <a:effectLst/>
              </a:rPr>
              <a:t> ch4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mr-IN" dirty="0" smtClean="0">
                <a:effectLst/>
              </a:rPr>
              <a:t>ch1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a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mr-IN" dirty="0" smtClean="0">
                <a:effectLst/>
              </a:rPr>
              <a:t>ch2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'1'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mr-IN" dirty="0" smtClean="0">
                <a:effectLst/>
              </a:rPr>
              <a:t>ch3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'$'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mr-IN" dirty="0" smtClean="0">
                <a:effectLst/>
              </a:rPr>
              <a:t>ch4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'+'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mr-IN" dirty="0" err="1" smtClean="0">
                <a:effectLst/>
              </a:rPr>
              <a:t>printf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"ch1: %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c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\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n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effectLst/>
              </a:rPr>
              <a:t> ch1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);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mr-IN" dirty="0" err="1" smtClean="0">
                <a:effectLst/>
              </a:rPr>
              <a:t>printf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"ch2: %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c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\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n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effectLst/>
              </a:rPr>
              <a:t> ch2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);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mr-IN" dirty="0" err="1" smtClean="0">
                <a:effectLst/>
              </a:rPr>
              <a:t>printf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"ch3: %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c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\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n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effectLst/>
              </a:rPr>
              <a:t> ch3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);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mr-IN" dirty="0" err="1" smtClean="0">
                <a:effectLst/>
              </a:rPr>
              <a:t>printf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"ch4: %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c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\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n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effectLst/>
              </a:rPr>
              <a:t> ch4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);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mr-IN" dirty="0" smtClean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keywords - 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9576"/>
              </p:ext>
            </p:extLst>
          </p:nvPr>
        </p:nvGraphicFramePr>
        <p:xfrm>
          <a:off x="3219450" y="1854204"/>
          <a:ext cx="5753100" cy="3923397"/>
        </p:xfrm>
        <a:graphic>
          <a:graphicData uri="http://schemas.openxmlformats.org/drawingml/2006/table">
            <a:tbl>
              <a:tblPr/>
              <a:tblGrid>
                <a:gridCol w="1440660"/>
                <a:gridCol w="1440660"/>
                <a:gridCol w="1440660"/>
                <a:gridCol w="1431120"/>
              </a:tblGrid>
              <a:tr h="4359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auto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else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switch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break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enum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register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typedef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case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extern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unsigned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const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signed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continue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goto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sizeof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volatile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default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if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static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while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struct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_Packed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>
                          <a:effectLst/>
                        </a:rPr>
                        <a:t> 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>
                          <a:effectLst/>
                        </a:rPr>
                        <a:t> 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keywords - Java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42484"/>
              </p:ext>
            </p:extLst>
          </p:nvPr>
        </p:nvGraphicFramePr>
        <p:xfrm>
          <a:off x="3599622" y="1761068"/>
          <a:ext cx="4992756" cy="4365096"/>
        </p:xfrm>
        <a:graphic>
          <a:graphicData uri="http://schemas.openxmlformats.org/drawingml/2006/table">
            <a:tbl>
              <a:tblPr/>
              <a:tblGrid>
                <a:gridCol w="1250259"/>
                <a:gridCol w="1250259"/>
                <a:gridCol w="1250259"/>
                <a:gridCol w="1241979"/>
              </a:tblGrid>
              <a:tr h="2742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abstract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assert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boolean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break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byte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case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catch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class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const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continue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default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do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else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enum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extends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final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finally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30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for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goto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if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implements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30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import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instanceof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interface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native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new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package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30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private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protected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public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return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static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strictfp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super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30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switch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synchronized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this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throw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throws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transient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try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void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volatile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while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300">
                          <a:effectLst/>
                        </a:rPr>
                        <a:t> 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300" dirty="0">
                          <a:effectLst/>
                        </a:rPr>
                        <a:t> </a:t>
                      </a:r>
                    </a:p>
                  </a:txBody>
                  <a:tcPr marL="36938" marR="36938" marT="36938" marB="3693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77755"/>
              </p:ext>
            </p:extLst>
          </p:nvPr>
        </p:nvGraphicFramePr>
        <p:xfrm>
          <a:off x="2496608" y="2252081"/>
          <a:ext cx="7198783" cy="2529840"/>
        </p:xfrm>
        <a:graphic>
          <a:graphicData uri="http://schemas.openxmlformats.org/drawingml/2006/table">
            <a:tbl>
              <a:tblPr/>
              <a:tblGrid>
                <a:gridCol w="1048829"/>
                <a:gridCol w="3945029"/>
                <a:gridCol w="22049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>
                          <a:effectLst/>
                        </a:rPr>
                        <a:t>+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Adds two operands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+ B will give 30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>
                          <a:effectLst/>
                        </a:rPr>
                        <a:t>-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Subtracts second operand from the first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- B will give -10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>
                          <a:effectLst/>
                        </a:rPr>
                        <a:t>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Multiplies both operands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* B will give 200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>
                          <a:effectLst/>
                        </a:rPr>
                        <a:t>/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Divides numerator by de-numerator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 / A will give 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>
                          <a:effectLst/>
                        </a:rPr>
                        <a:t>%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gives remainder of an integer division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 % A will give 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68938"/>
              </p:ext>
            </p:extLst>
          </p:nvPr>
        </p:nvGraphicFramePr>
        <p:xfrm>
          <a:off x="3098798" y="1681921"/>
          <a:ext cx="5003801" cy="4405557"/>
        </p:xfrm>
        <a:graphic>
          <a:graphicData uri="http://schemas.openxmlformats.org/drawingml/2006/table">
            <a:tbl>
              <a:tblPr/>
              <a:tblGrid>
                <a:gridCol w="729029"/>
                <a:gridCol w="2742150"/>
                <a:gridCol w="1532622"/>
              </a:tblGrid>
              <a:tr h="24216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Example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48647">
                <a:tc>
                  <a:txBody>
                    <a:bodyPr/>
                    <a:lstStyle/>
                    <a:p>
                      <a:pPr fontAlgn="t"/>
                      <a:r>
                        <a:rPr lang="mr-IN" sz="1200" dirty="0">
                          <a:effectLst/>
                        </a:rPr>
                        <a:t>==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(A == B) is not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09">
                <a:tc>
                  <a:txBody>
                    <a:bodyPr/>
                    <a:lstStyle/>
                    <a:p>
                      <a:pPr fontAlgn="t"/>
                      <a:r>
                        <a:rPr lang="mr-IN" sz="1200">
                          <a:effectLst/>
                        </a:rPr>
                        <a:t>!=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(A != B) is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71">
                <a:tc>
                  <a:txBody>
                    <a:bodyPr/>
                    <a:lstStyle/>
                    <a:p>
                      <a:pPr fontAlgn="t"/>
                      <a:r>
                        <a:rPr lang="mr-IN" sz="1200">
                          <a:effectLst/>
                        </a:rPr>
                        <a:t>&gt;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(A &gt; B) is not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09">
                <a:tc>
                  <a:txBody>
                    <a:bodyPr/>
                    <a:lstStyle/>
                    <a:p>
                      <a:pPr fontAlgn="t"/>
                      <a:r>
                        <a:rPr lang="mr-IN" sz="1200">
                          <a:effectLst/>
                        </a:rPr>
                        <a:t>&lt;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(A &lt; B) is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71">
                <a:tc>
                  <a:txBody>
                    <a:bodyPr/>
                    <a:lstStyle/>
                    <a:p>
                      <a:pPr fontAlgn="t"/>
                      <a:r>
                        <a:rPr lang="mr-IN" sz="1200">
                          <a:effectLst/>
                        </a:rPr>
                        <a:t>&gt;=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(A &gt;= B) is not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71">
                <a:tc>
                  <a:txBody>
                    <a:bodyPr/>
                    <a:lstStyle/>
                    <a:p>
                      <a:pPr fontAlgn="t"/>
                      <a:r>
                        <a:rPr lang="mr-IN" sz="1200">
                          <a:effectLst/>
                        </a:rPr>
                        <a:t>&lt;=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(A &lt;= B) is true.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0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82168"/>
              </p:ext>
            </p:extLst>
          </p:nvPr>
        </p:nvGraphicFramePr>
        <p:xfrm>
          <a:off x="2726267" y="1690688"/>
          <a:ext cx="6062134" cy="4351338"/>
        </p:xfrm>
        <a:graphic>
          <a:graphicData uri="http://schemas.openxmlformats.org/drawingml/2006/table">
            <a:tbl>
              <a:tblPr/>
              <a:tblGrid>
                <a:gridCol w="883225"/>
                <a:gridCol w="3322129"/>
                <a:gridCol w="1856780"/>
              </a:tblGrid>
              <a:tr h="45879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Operator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Example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39446">
                <a:tc>
                  <a:txBody>
                    <a:bodyPr/>
                    <a:lstStyle/>
                    <a:p>
                      <a:pPr fontAlgn="t"/>
                      <a:r>
                        <a:rPr lang="uk-UA" sz="1300">
                          <a:effectLst/>
                        </a:rPr>
                        <a:t>&amp;&amp;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Called Logical AND operator. If both the operands are non-zero, then condition becomes true.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(A &amp;&amp; B) is false.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2999">
                <a:tc>
                  <a:txBody>
                    <a:bodyPr/>
                    <a:lstStyle/>
                    <a:p>
                      <a:pPr fontAlgn="t"/>
                      <a:r>
                        <a:rPr lang="hr-HR" sz="1300">
                          <a:effectLst/>
                        </a:rPr>
                        <a:t>||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Called Logical OR Operator. If any of the two operands is non-zero, then condition becomes true.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(A || B) is true.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103">
                <a:tc>
                  <a:txBody>
                    <a:bodyPr/>
                    <a:lstStyle/>
                    <a:p>
                      <a:pPr fontAlgn="t"/>
                      <a:r>
                        <a:rPr lang="mr-IN" sz="1300">
                          <a:effectLst/>
                        </a:rPr>
                        <a:t>!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!(A &amp;&amp; B) is true.</a:t>
                      </a:r>
                    </a:p>
                  </a:txBody>
                  <a:tcPr marL="35843" marR="35843" marT="35843" marB="3584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162" y="1690688"/>
            <a:ext cx="3365500" cy="4305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2162" y="216540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880000"/>
                </a:solidFill>
                <a:effectLst/>
              </a:rPr>
              <a:t>#include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&lt;</a:t>
            </a:r>
            <a:r>
              <a:rPr lang="en-US" dirty="0" err="1" smtClean="0">
                <a:solidFill>
                  <a:srgbClr val="008800"/>
                </a:solidFill>
                <a:effectLst/>
              </a:rPr>
              <a:t>stdio.h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main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en-US" dirty="0" smtClean="0">
                <a:effectLst/>
              </a:rPr>
              <a:t> x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45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if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x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95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effectLst/>
              </a:rPr>
              <a:t>printf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"Student is brilliant\n"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if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x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&lt;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30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/>
              <a:t>	</a:t>
            </a:r>
            <a:r>
              <a:rPr lang="en-US" dirty="0" err="1" smtClean="0">
                <a:effectLst/>
              </a:rPr>
              <a:t>printf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"Student is poor\n"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if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x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&lt;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95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&amp;&amp;</a:t>
            </a:r>
            <a:r>
              <a:rPr lang="en-US" dirty="0" smtClean="0">
                <a:effectLst/>
              </a:rPr>
              <a:t> x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30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effectLst/>
              </a:rPr>
              <a:t>printf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"Student is average\n"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2161" y="2165402"/>
            <a:ext cx="94395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80000"/>
                </a:solidFill>
                <a:effectLst/>
              </a:rPr>
              <a:t>#include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&lt;</a:t>
            </a:r>
            <a:r>
              <a:rPr lang="en-US" dirty="0" err="1" smtClean="0">
                <a:solidFill>
                  <a:srgbClr val="008800"/>
                </a:solidFill>
                <a:effectLst/>
              </a:rPr>
              <a:t>stdio.h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main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en-US" dirty="0" smtClean="0">
                <a:effectLst/>
              </a:rPr>
              <a:t> x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45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if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x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95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effectLst/>
              </a:rPr>
              <a:t>printf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"Student is brilliant\n"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if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x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&lt;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30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/>
              <a:t>	</a:t>
            </a:r>
            <a:r>
              <a:rPr lang="en-US" dirty="0" err="1" smtClean="0">
                <a:effectLst/>
              </a:rPr>
              <a:t>printf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"Student is poor\n"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if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x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&lt;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95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&amp;&amp;</a:t>
            </a:r>
            <a:r>
              <a:rPr lang="en-US" dirty="0" smtClean="0">
                <a:effectLst/>
              </a:rPr>
              <a:t> x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30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effectLst/>
              </a:rPr>
              <a:t>printf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"Student is average\n"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32" y="1690688"/>
            <a:ext cx="3860800" cy="441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7749" y="16906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880000"/>
                </a:solidFill>
                <a:effectLst/>
              </a:rPr>
              <a:t>#include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&lt;</a:t>
            </a:r>
            <a:r>
              <a:rPr lang="en-US" dirty="0" err="1" smtClean="0">
                <a:solidFill>
                  <a:srgbClr val="008800"/>
                </a:solidFill>
                <a:effectLst/>
              </a:rPr>
              <a:t>stdio.h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main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000088"/>
                </a:solidFill>
              </a:rPr>
              <a:t>	</a:t>
            </a:r>
            <a:r>
              <a:rPr lang="en-US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do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effectLst/>
              </a:rPr>
              <a:t>printf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"Hello, World!\n"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+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while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&lt;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5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7749" y="4336534"/>
            <a:ext cx="37052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while ( condition ) </a:t>
            </a:r>
          </a:p>
          <a:p>
            <a:r>
              <a:rPr lang="en-US" dirty="0"/>
              <a:t>	</a:t>
            </a:r>
            <a:r>
              <a:rPr lang="en-US" dirty="0" smtClean="0"/>
              <a:t>{ /*....while loop body ....*/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7749" y="5708134"/>
            <a:ext cx="3415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init</a:t>
            </a:r>
            <a:r>
              <a:rPr lang="en-US" dirty="0" smtClean="0"/>
              <a:t>; condition; increment ;) </a:t>
            </a:r>
          </a:p>
          <a:p>
            <a:r>
              <a:rPr lang="en-US" dirty="0"/>
              <a:t>	</a:t>
            </a:r>
            <a:r>
              <a:rPr lang="en-US" dirty="0" smtClean="0"/>
              <a:t>{ /*....</a:t>
            </a:r>
            <a:r>
              <a:rPr lang="en-US" dirty="0" err="1" smtClean="0"/>
              <a:t>forloop</a:t>
            </a:r>
            <a:r>
              <a:rPr lang="en-US" dirty="0" smtClean="0"/>
              <a:t> body ....*/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oops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49" y="1056164"/>
            <a:ext cx="3619500" cy="4203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8333" y="214902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 smtClean="0">
                <a:solidFill>
                  <a:srgbClr val="880000"/>
                </a:solidFill>
                <a:effectLst/>
              </a:rPr>
              <a:t>#</a:t>
            </a:r>
            <a:r>
              <a:rPr lang="mr-IN" dirty="0" err="1" smtClean="0">
                <a:solidFill>
                  <a:srgbClr val="880000"/>
                </a:solidFill>
                <a:effectLst/>
              </a:rPr>
              <a:t>include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&lt;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stdio.h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&gt;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mr-IN" dirty="0" err="1" smtClean="0">
                <a:effectLst/>
              </a:rPr>
              <a:t>main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()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{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i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0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do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{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mr-IN" dirty="0" err="1" smtClean="0">
                <a:effectLst/>
              </a:rPr>
              <a:t>printf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Hello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, 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World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!\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n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);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mr-IN" dirty="0" err="1" smtClean="0">
                <a:effectLst/>
              </a:rPr>
              <a:t>i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i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+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1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if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i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==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3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)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{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	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break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</a:rPr>
              <a:t>	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}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}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while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i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&lt;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5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);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mr-IN" dirty="0" smtClean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following in your browsers:</a:t>
            </a:r>
          </a:p>
          <a:p>
            <a:pPr lvl="1"/>
            <a:r>
              <a:rPr lang="en-US" dirty="0" smtClean="0">
                <a:hlinkClick r:id="rId2"/>
              </a:rPr>
              <a:t>https://www.tutorialspoint.com/computer_programming/try_c.php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Https://www.tutorialspoint.com/computer_programming/try_java.php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Compile it yourself:</a:t>
            </a:r>
          </a:p>
          <a:p>
            <a:pPr lvl="1"/>
            <a:r>
              <a:rPr lang="en-US" dirty="0" smtClean="0">
                <a:hlinkClick r:id="rId4"/>
              </a:rPr>
              <a:t>http://go.microsoft.com/fwlink/?LinkId=691126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5"/>
              </a:rPr>
              <a:t>http://www.oracle.com/technetwork/java/javase/downloads/index.html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24" y="1927352"/>
            <a:ext cx="7620000" cy="132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8866" y="3608401"/>
            <a:ext cx="35312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number[5] = {10, 20, 30, 40, 50};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number2[] = {10, 20, 30, 40, 50};</a:t>
            </a:r>
          </a:p>
          <a:p>
            <a:endParaRPr lang="en-US" dirty="0"/>
          </a:p>
          <a:p>
            <a:r>
              <a:rPr lang="en-US" dirty="0" smtClean="0"/>
              <a:t>number[4] = 50;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52132" y="1690688"/>
            <a:ext cx="7890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80000"/>
                </a:solidFill>
                <a:effectLst/>
              </a:rPr>
              <a:t>#include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&lt;</a:t>
            </a:r>
            <a:r>
              <a:rPr lang="en-US" dirty="0" err="1" smtClean="0">
                <a:solidFill>
                  <a:srgbClr val="008800"/>
                </a:solidFill>
                <a:effectLst/>
              </a:rPr>
              <a:t>stdio.h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en-US" dirty="0" smtClean="0">
                <a:effectLst/>
              </a:rPr>
              <a:t> main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en-US" dirty="0" smtClean="0">
                <a:effectLst/>
              </a:rPr>
              <a:t> number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[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];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880000"/>
                </a:solidFill>
                <a:effectLst/>
              </a:rPr>
              <a:t>/* number is an array of 10 integers */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880000"/>
                </a:solidFill>
                <a:effectLst/>
              </a:rPr>
              <a:t>/* Initialize elements of array n to 0 */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while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&lt;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10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880000"/>
                </a:solidFill>
                <a:effectLst/>
              </a:rPr>
              <a:t>/* Set element at location </a:t>
            </a:r>
            <a:r>
              <a:rPr lang="en-US" dirty="0" err="1" smtClean="0">
                <a:solidFill>
                  <a:srgbClr val="880000"/>
                </a:solidFill>
                <a:effectLst/>
              </a:rPr>
              <a:t>i</a:t>
            </a:r>
            <a:r>
              <a:rPr lang="en-US" dirty="0" smtClean="0">
                <a:solidFill>
                  <a:srgbClr val="880000"/>
                </a:solidFill>
                <a:effectLst/>
              </a:rPr>
              <a:t> to </a:t>
            </a:r>
            <a:r>
              <a:rPr lang="en-US" dirty="0" err="1" smtClean="0">
                <a:solidFill>
                  <a:srgbClr val="880000"/>
                </a:solidFill>
                <a:effectLst/>
              </a:rPr>
              <a:t>i</a:t>
            </a:r>
            <a:r>
              <a:rPr lang="en-US" dirty="0" smtClean="0">
                <a:solidFill>
                  <a:srgbClr val="880000"/>
                </a:solidFill>
                <a:effectLst/>
              </a:rPr>
              <a:t> + 100 */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effectLst/>
              </a:rPr>
              <a:t>number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[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]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+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100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+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880000"/>
                </a:solidFill>
                <a:effectLst/>
              </a:rPr>
              <a:t>/* Output each array element's value */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while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&lt;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10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effectLst/>
              </a:rPr>
              <a:t>printf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"number[%d] = %d\n"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,</a:t>
            </a:r>
            <a:r>
              <a:rPr lang="en-US" dirty="0" smtClean="0">
                <a:effectLst/>
              </a:rPr>
              <a:t> number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]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</a:rPr>
              <a:t>	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+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return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Java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74334" y="1872102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8"/>
                </a:solidFill>
                <a:effectLst/>
              </a:rPr>
              <a:t>public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class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effectLst/>
              </a:rPr>
              <a:t>DemoJava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public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static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void</a:t>
            </a:r>
            <a:r>
              <a:rPr lang="en-US" dirty="0" smtClean="0">
                <a:effectLst/>
              </a:rPr>
              <a:t> main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solidFill>
                  <a:srgbClr val="7F0055"/>
                </a:solidFill>
                <a:effectLst/>
              </a:rPr>
              <a:t>String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[]</a:t>
            </a:r>
            <a:r>
              <a:rPr lang="en-US" dirty="0" err="1" smtClean="0">
                <a:effectLst/>
              </a:rPr>
              <a:t>args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	</a:t>
            </a:r>
            <a:r>
              <a:rPr lang="en-US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[]</a:t>
            </a:r>
            <a:r>
              <a:rPr lang="en-US" dirty="0" smtClean="0">
                <a:effectLst/>
              </a:rPr>
              <a:t> number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new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[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];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	</a:t>
            </a:r>
            <a:r>
              <a:rPr lang="en-US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while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&lt;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10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effectLst/>
              </a:rPr>
              <a:t>number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[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]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+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100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+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0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while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&lt;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10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</a:rPr>
              <a:t>	</a:t>
            </a:r>
            <a:r>
              <a:rPr lang="en-US" dirty="0" smtClean="0">
                <a:solidFill>
                  <a:srgbClr val="7F0055"/>
                </a:solidFill>
              </a:rPr>
              <a:t>		</a:t>
            </a:r>
            <a:r>
              <a:rPr lang="en-US" dirty="0" err="1" smtClean="0">
                <a:solidFill>
                  <a:srgbClr val="7F0055"/>
                </a:solidFill>
                <a:effectLst/>
              </a:rPr>
              <a:t>System</a:t>
            </a:r>
            <a:r>
              <a:rPr lang="en-US" dirty="0" err="1" smtClean="0">
                <a:solidFill>
                  <a:srgbClr val="666600"/>
                </a:solidFill>
                <a:effectLst/>
              </a:rPr>
              <a:t>.</a:t>
            </a:r>
            <a:r>
              <a:rPr lang="en-US" dirty="0" err="1" smtClean="0">
                <a:solidFill>
                  <a:srgbClr val="000088"/>
                </a:solidFill>
                <a:effectLst/>
              </a:rPr>
              <a:t>out</a:t>
            </a:r>
            <a:r>
              <a:rPr lang="en-US" dirty="0" err="1" smtClean="0">
                <a:solidFill>
                  <a:srgbClr val="666600"/>
                </a:solidFill>
                <a:effectLst/>
              </a:rPr>
              <a:t>.</a:t>
            </a:r>
            <a:r>
              <a:rPr lang="en-US" dirty="0" err="1" smtClean="0">
                <a:effectLst/>
              </a:rPr>
              <a:t>format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"number[%d] = %d\n"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,</a:t>
            </a:r>
            <a:r>
              <a:rPr lang="en-US" dirty="0" smtClean="0">
                <a:effectLst/>
              </a:rPr>
              <a:t> number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]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+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6666"/>
                </a:solidFill>
                <a:effectLst/>
              </a:rPr>
              <a:t>1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Again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63333" y="188903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 smtClean="0">
                <a:solidFill>
                  <a:srgbClr val="880000"/>
                </a:solidFill>
                <a:effectLst/>
              </a:rPr>
              <a:t>#</a:t>
            </a:r>
            <a:r>
              <a:rPr lang="mr-IN" dirty="0" err="1" smtClean="0">
                <a:solidFill>
                  <a:srgbClr val="880000"/>
                </a:solidFill>
                <a:effectLst/>
              </a:rPr>
              <a:t>include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&lt;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stdio.h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&gt;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mr-IN" dirty="0" err="1" smtClean="0">
                <a:effectLst/>
              </a:rPr>
              <a:t>main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()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{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char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ch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[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5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]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{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H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e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l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l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o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'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};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i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0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while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i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&lt;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5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)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{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mr-IN" dirty="0" err="1" smtClean="0">
                <a:effectLst/>
              </a:rPr>
              <a:t>printf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ch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[%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d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] = %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c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\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n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i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ch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[</a:t>
            </a:r>
            <a:r>
              <a:rPr lang="mr-IN" dirty="0" err="1" smtClean="0">
                <a:effectLst/>
              </a:rPr>
              <a:t>i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]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);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mr-IN" dirty="0" err="1" smtClean="0">
                <a:effectLst/>
              </a:rPr>
              <a:t>i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i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+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1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endParaRPr lang="en-US" dirty="0" smtClean="0"/>
          </a:p>
          <a:p>
            <a:r>
              <a:rPr lang="en-US" dirty="0">
                <a:solidFill>
                  <a:srgbClr val="666600"/>
                </a:solidFill>
                <a:effectLst/>
              </a:rPr>
              <a:t>	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}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mr-IN" dirty="0" smtClean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0021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88"/>
                </a:solidFill>
                <a:effectLst/>
              </a:rPr>
              <a:t>public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class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effectLst/>
              </a:rPr>
              <a:t>DemoJava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public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static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void</a:t>
            </a:r>
            <a:r>
              <a:rPr lang="en-US" dirty="0" smtClean="0">
                <a:effectLst/>
              </a:rPr>
              <a:t> main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solidFill>
                  <a:srgbClr val="7F0055"/>
                </a:solidFill>
                <a:effectLst/>
              </a:rPr>
              <a:t>String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[]</a:t>
            </a:r>
            <a:r>
              <a:rPr lang="en-US" dirty="0" err="1" smtClean="0">
                <a:effectLst/>
              </a:rPr>
              <a:t>args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</a:rPr>
              <a:t>	</a:t>
            </a:r>
            <a:r>
              <a:rPr lang="en-US" dirty="0" smtClean="0">
                <a:solidFill>
                  <a:srgbClr val="7F0055"/>
                </a:solidFill>
              </a:rPr>
              <a:t>	</a:t>
            </a:r>
            <a:r>
              <a:rPr lang="en-US" dirty="0" smtClean="0">
                <a:solidFill>
                  <a:srgbClr val="7F0055"/>
                </a:solidFill>
                <a:effectLst/>
              </a:rPr>
              <a:t>String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new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7F0055"/>
                </a:solidFill>
                <a:effectLst/>
              </a:rPr>
              <a:t>String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"Hello"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</a:rPr>
              <a:t>	</a:t>
            </a:r>
            <a:r>
              <a:rPr lang="en-US" dirty="0" smtClean="0">
                <a:solidFill>
                  <a:srgbClr val="7F0055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  <a:effectLst/>
              </a:rPr>
              <a:t>System</a:t>
            </a:r>
            <a:r>
              <a:rPr lang="en-US" dirty="0" err="1" smtClean="0">
                <a:solidFill>
                  <a:srgbClr val="666600"/>
                </a:solidFill>
                <a:effectLst/>
              </a:rPr>
              <a:t>.</a:t>
            </a:r>
            <a:r>
              <a:rPr lang="en-US" dirty="0" err="1" smtClean="0">
                <a:solidFill>
                  <a:srgbClr val="000088"/>
                </a:solidFill>
                <a:effectLst/>
              </a:rPr>
              <a:t>out</a:t>
            </a:r>
            <a:r>
              <a:rPr lang="en-US" dirty="0" err="1" smtClean="0">
                <a:solidFill>
                  <a:srgbClr val="666600"/>
                </a:solidFill>
                <a:effectLst/>
              </a:rPr>
              <a:t>.</a:t>
            </a:r>
            <a:r>
              <a:rPr lang="en-US" dirty="0" err="1" smtClean="0">
                <a:effectLst/>
              </a:rPr>
              <a:t>println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"String = "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+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Write a program that </a:t>
            </a:r>
            <a:r>
              <a:rPr lang="en-US" dirty="0" smtClean="0"/>
              <a:t>stores a number in a variable (n) and </a:t>
            </a:r>
            <a:r>
              <a:rPr lang="en-US" dirty="0"/>
              <a:t>prints the sum of the numbers 1 to n</a:t>
            </a:r>
          </a:p>
          <a:p>
            <a:r>
              <a:rPr lang="en-US" dirty="0"/>
              <a:t>Modify the previous program such that only multiples of three or five are considered in the sum, e.g. 3, 5, 6, 9, 10, 12, 15 for n=17</a:t>
            </a:r>
          </a:p>
          <a:p>
            <a:r>
              <a:rPr lang="en-US" dirty="0"/>
              <a:t>Write a program that prints </a:t>
            </a:r>
            <a:r>
              <a:rPr lang="en-US" i="1" dirty="0"/>
              <a:t>all</a:t>
            </a:r>
            <a:r>
              <a:rPr lang="en-US" dirty="0"/>
              <a:t> prime numbers. (Note: if your programming language does not support arbitrary size numbers, printing all primes up to the largest number you can easily represent is fine too.)</a:t>
            </a:r>
          </a:p>
          <a:p>
            <a:r>
              <a:rPr lang="en-US" dirty="0"/>
              <a:t>Write a function that returns the largest element in </a:t>
            </a:r>
            <a:r>
              <a:rPr lang="en-US" dirty="0" smtClean="0"/>
              <a:t>an array of numbers.</a:t>
            </a:r>
          </a:p>
          <a:p>
            <a:r>
              <a:rPr lang="en-US" dirty="0" smtClean="0"/>
              <a:t>Sort a list of numbers from the smaller to the biggest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Write a program that prints the numbers from 1 to 100. But for multiples of three print “Fizz” instead of the number and for the multiples of five print “Buzz”. For numbers which are multiples of both three and five print “</a:t>
            </a:r>
            <a:r>
              <a:rPr lang="en-US" i="1" dirty="0" err="1"/>
              <a:t>FizzBuzz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 name of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770406"/>
              </p:ext>
            </p:extLst>
          </p:nvPr>
        </p:nvGraphicFramePr>
        <p:xfrm>
          <a:off x="838200" y="1825624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33057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Environment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Syntax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Keywords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Operators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Making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Loops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Numbers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1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12" y="1634988"/>
            <a:ext cx="2990088" cy="4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interpreter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12" y="1427814"/>
            <a:ext cx="3218688" cy="49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 </a:t>
            </a:r>
            <a:r>
              <a:rPr lang="mr-IN" dirty="0" smtClean="0"/>
              <a:t>–</a:t>
            </a:r>
            <a:r>
              <a:rPr lang="en-US" dirty="0" smtClean="0"/>
              <a:t> Hello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8200" y="23269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880000"/>
                </a:solidFill>
                <a:effectLst/>
              </a:rPr>
              <a:t>#include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&lt;</a:t>
            </a:r>
            <a:r>
              <a:rPr lang="en-US" dirty="0" err="1" smtClean="0">
                <a:solidFill>
                  <a:srgbClr val="008800"/>
                </a:solidFill>
                <a:effectLst/>
              </a:rPr>
              <a:t>stdio.h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&gt;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main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880000"/>
                </a:solidFill>
              </a:rPr>
              <a:t>	</a:t>
            </a:r>
            <a:r>
              <a:rPr lang="en-US" dirty="0" smtClean="0">
                <a:solidFill>
                  <a:srgbClr val="880000"/>
                </a:solidFill>
                <a:effectLst/>
              </a:rPr>
              <a:t>/* </a:t>
            </a:r>
            <a:r>
              <a:rPr lang="en-US" dirty="0" err="1" smtClean="0">
                <a:solidFill>
                  <a:srgbClr val="880000"/>
                </a:solidFill>
                <a:effectLst/>
              </a:rPr>
              <a:t>printf</a:t>
            </a:r>
            <a:r>
              <a:rPr lang="en-US" dirty="0" smtClean="0">
                <a:solidFill>
                  <a:srgbClr val="880000"/>
                </a:solidFill>
                <a:effectLst/>
              </a:rPr>
              <a:t>() function to write Hello, World! */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err="1" smtClean="0">
                <a:effectLst/>
              </a:rPr>
              <a:t>printf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"Hello, World!"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Java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41600" y="2171468"/>
            <a:ext cx="711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8"/>
                </a:solidFill>
                <a:effectLst/>
              </a:rPr>
              <a:t>public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class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7F0055"/>
                </a:solidFill>
                <a:effectLst/>
              </a:rPr>
              <a:t>HelloWorld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public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static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0088"/>
                </a:solidFill>
                <a:effectLst/>
              </a:rPr>
              <a:t>void</a:t>
            </a:r>
            <a:r>
              <a:rPr lang="en-US" dirty="0" smtClean="0">
                <a:effectLst/>
              </a:rPr>
              <a:t> main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solidFill>
                  <a:srgbClr val="7F0055"/>
                </a:solidFill>
                <a:effectLst/>
              </a:rPr>
              <a:t>String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[]</a:t>
            </a:r>
            <a:r>
              <a:rPr lang="en-US" dirty="0" err="1" smtClean="0">
                <a:effectLst/>
              </a:rPr>
              <a:t>args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{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880000"/>
                </a:solidFill>
              </a:rPr>
              <a:t>	</a:t>
            </a:r>
            <a:r>
              <a:rPr lang="en-US" dirty="0" smtClean="0">
                <a:solidFill>
                  <a:srgbClr val="880000"/>
                </a:solidFill>
              </a:rPr>
              <a:t>	</a:t>
            </a:r>
            <a:r>
              <a:rPr lang="en-US" dirty="0" smtClean="0">
                <a:solidFill>
                  <a:srgbClr val="880000"/>
                </a:solidFill>
                <a:effectLst/>
              </a:rPr>
              <a:t>/* </a:t>
            </a:r>
            <a:r>
              <a:rPr lang="en-US" dirty="0" err="1" smtClean="0">
                <a:solidFill>
                  <a:srgbClr val="880000"/>
                </a:solidFill>
                <a:effectLst/>
              </a:rPr>
              <a:t>println</a:t>
            </a:r>
            <a:r>
              <a:rPr lang="en-US" dirty="0" smtClean="0">
                <a:solidFill>
                  <a:srgbClr val="880000"/>
                </a:solidFill>
                <a:effectLst/>
              </a:rPr>
              <a:t>() function to write Hello, World! */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>
                <a:solidFill>
                  <a:srgbClr val="7F0055"/>
                </a:solidFill>
                <a:effectLst/>
              </a:rPr>
              <a:t>System</a:t>
            </a:r>
            <a:r>
              <a:rPr lang="en-US" dirty="0" err="1" smtClean="0">
                <a:solidFill>
                  <a:srgbClr val="666600"/>
                </a:solidFill>
                <a:effectLst/>
              </a:rPr>
              <a:t>.</a:t>
            </a:r>
            <a:r>
              <a:rPr lang="en-US" dirty="0" err="1" smtClean="0">
                <a:solidFill>
                  <a:srgbClr val="000088"/>
                </a:solidFill>
                <a:effectLst/>
              </a:rPr>
              <a:t>out</a:t>
            </a:r>
            <a:r>
              <a:rPr lang="en-US" dirty="0" err="1" smtClean="0">
                <a:solidFill>
                  <a:srgbClr val="666600"/>
                </a:solidFill>
                <a:effectLst/>
              </a:rPr>
              <a:t>.</a:t>
            </a:r>
            <a:r>
              <a:rPr lang="en-US" dirty="0" err="1" smtClean="0">
                <a:effectLst/>
              </a:rPr>
              <a:t>println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dirty="0" smtClean="0">
                <a:solidFill>
                  <a:srgbClr val="008800"/>
                </a:solidFill>
                <a:effectLst/>
              </a:rPr>
              <a:t>"Hello, World!"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66356"/>
              </p:ext>
            </p:extLst>
          </p:nvPr>
        </p:nvGraphicFramePr>
        <p:xfrm>
          <a:off x="1591734" y="1825625"/>
          <a:ext cx="8610600" cy="4351337"/>
        </p:xfrm>
        <a:graphic>
          <a:graphicData uri="http://schemas.openxmlformats.org/drawingml/2006/table">
            <a:tbl>
              <a:tblPr/>
              <a:tblGrid>
                <a:gridCol w="2870200"/>
                <a:gridCol w="2870200"/>
                <a:gridCol w="2870200"/>
              </a:tblGrid>
              <a:tr h="10182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Type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Keyword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Value range which can be represented by this data type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7889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Character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char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-128 to 127 or 0 to 255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827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Number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-32,768 to 32,767 or -2,147,483,648 to 2,147,483,647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89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Small Number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short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600">
                          <a:effectLst/>
                        </a:rPr>
                        <a:t>-32,768 to 32,767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42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Long Number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long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-2,147,483,648 to 2,147,483,647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58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Decimal Number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1.2E-38 to 3.4E+38 till 6 decimal places</a:t>
                      </a:r>
                    </a:p>
                  </a:txBody>
                  <a:tcPr marL="29601" marR="29601" marT="29601" marB="29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7840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9467"/>
            <a:ext cx="10515600" cy="19774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Print the contents of ”a” and “b” variables using a space in between the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(“%d”,</a:t>
            </a:r>
            <a:r>
              <a:rPr lang="en-US" dirty="0" err="1" smtClean="0"/>
              <a:t>int</a:t>
            </a:r>
            <a:r>
              <a:rPr lang="en-US" dirty="0" smtClean="0"/>
              <a:t>); </a:t>
            </a: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c”,char</a:t>
            </a:r>
            <a:r>
              <a:rPr lang="en-US" dirty="0" smtClean="0"/>
              <a:t>); </a:t>
            </a:r>
            <a:r>
              <a:rPr lang="en-US" dirty="0" err="1" smtClean="0"/>
              <a:t>printf</a:t>
            </a:r>
            <a:r>
              <a:rPr lang="en-US" dirty="0" smtClean="0"/>
              <a:t>(“%f </a:t>
            </a:r>
            <a:r>
              <a:rPr lang="en-US" dirty="0" err="1" smtClean="0"/>
              <a:t>jhdfgsdhs</a:t>
            </a:r>
            <a:r>
              <a:rPr lang="en-US" dirty="0" smtClean="0"/>
              <a:t> %c”,</a:t>
            </a:r>
            <a:r>
              <a:rPr lang="en-US" dirty="0" err="1" smtClean="0"/>
              <a:t>float,char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35026" y="1457867"/>
            <a:ext cx="214962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smtClean="0">
                <a:solidFill>
                  <a:srgbClr val="880000"/>
                </a:solidFill>
                <a:effectLst/>
              </a:rPr>
              <a:t>#</a:t>
            </a:r>
            <a:r>
              <a:rPr lang="mr-IN" dirty="0" err="1" smtClean="0">
                <a:solidFill>
                  <a:srgbClr val="880000"/>
                </a:solidFill>
                <a:effectLst/>
              </a:rPr>
              <a:t>include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&lt;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stdio.h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&gt;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endParaRPr lang="en-US" dirty="0"/>
          </a:p>
          <a:p>
            <a:r>
              <a:rPr lang="mr-IN" dirty="0" err="1" smtClean="0">
                <a:effectLst/>
              </a:rPr>
              <a:t>main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()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{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 smtClean="0">
                <a:solidFill>
                  <a:srgbClr val="000088"/>
                </a:solidFill>
                <a:effectLst/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a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 smtClean="0">
                <a:solidFill>
                  <a:srgbClr val="000088"/>
                </a:solidFill>
                <a:effectLst/>
              </a:rPr>
              <a:t>	</a:t>
            </a:r>
            <a:r>
              <a:rPr lang="mr-IN" dirty="0" err="1" smtClean="0">
                <a:solidFill>
                  <a:srgbClr val="000088"/>
                </a:solidFill>
                <a:effectLst/>
              </a:rPr>
              <a:t>int</a:t>
            </a:r>
            <a:r>
              <a:rPr lang="mr-IN" dirty="0" smtClean="0">
                <a:effectLst/>
              </a:rPr>
              <a:t> </a:t>
            </a:r>
            <a:r>
              <a:rPr lang="mr-IN" dirty="0" err="1" smtClean="0">
                <a:effectLst/>
              </a:rPr>
              <a:t>b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endParaRPr lang="en-US" dirty="0" smtClean="0">
              <a:solidFill>
                <a:srgbClr val="666600"/>
              </a:solidFill>
              <a:effectLst/>
            </a:endParaRPr>
          </a:p>
          <a:p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	</a:t>
            </a:r>
            <a:r>
              <a:rPr lang="mr-IN" dirty="0" err="1" smtClean="0">
                <a:effectLst/>
              </a:rPr>
              <a:t>a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10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	</a:t>
            </a:r>
            <a:r>
              <a:rPr lang="mr-IN" dirty="0" err="1" smtClean="0">
                <a:effectLst/>
              </a:rPr>
              <a:t>b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20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;</a:t>
            </a:r>
            <a:r>
              <a:rPr lang="mr-IN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mr-IN" dirty="0" smtClean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847</Words>
  <Application>Microsoft Macintosh PowerPoint</Application>
  <PresentationFormat>Widescreen</PresentationFormat>
  <Paragraphs>360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Mangal</vt:lpstr>
      <vt:lpstr>Office Theme</vt:lpstr>
      <vt:lpstr>Programming basics</vt:lpstr>
      <vt:lpstr>Admin Things</vt:lpstr>
      <vt:lpstr>What is a Programming Language name of</vt:lpstr>
      <vt:lpstr>What is a compiler</vt:lpstr>
      <vt:lpstr>What is an interpreter</vt:lpstr>
      <vt:lpstr>Welcome to C – Hello World</vt:lpstr>
      <vt:lpstr>Hello World in Java</vt:lpstr>
      <vt:lpstr>Data Types</vt:lpstr>
      <vt:lpstr>Example</vt:lpstr>
      <vt:lpstr>Example</vt:lpstr>
      <vt:lpstr>The keywords - C</vt:lpstr>
      <vt:lpstr>The keywords - Java</vt:lpstr>
      <vt:lpstr>Operators</vt:lpstr>
      <vt:lpstr>Operators</vt:lpstr>
      <vt:lpstr>Operators</vt:lpstr>
      <vt:lpstr>Decisions</vt:lpstr>
      <vt:lpstr>Decisions</vt:lpstr>
      <vt:lpstr>Loops</vt:lpstr>
      <vt:lpstr>Loops</vt:lpstr>
      <vt:lpstr>Arrays</vt:lpstr>
      <vt:lpstr>Example</vt:lpstr>
      <vt:lpstr>Example in Java</vt:lpstr>
      <vt:lpstr>Strings Again</vt:lpstr>
      <vt:lpstr>Strings in Java</vt:lpstr>
      <vt:lpstr>Play time…</vt:lpstr>
      <vt:lpstr>Play Time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creator>Firu, Raul-Andrei</dc:creator>
  <cp:lastModifiedBy>Firu, Raul-Andrei</cp:lastModifiedBy>
  <cp:revision>18</cp:revision>
  <dcterms:created xsi:type="dcterms:W3CDTF">2017-09-12T11:49:15Z</dcterms:created>
  <dcterms:modified xsi:type="dcterms:W3CDTF">2017-10-03T06:26:44Z</dcterms:modified>
</cp:coreProperties>
</file>