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2" r:id="rId3"/>
    <p:sldId id="263" r:id="rId4"/>
    <p:sldId id="264" r:id="rId5"/>
    <p:sldId id="265" r:id="rId6"/>
    <p:sldId id="266" r:id="rId7"/>
    <p:sldId id="267" r:id="rId8"/>
    <p:sldId id="268" r:id="rId9"/>
    <p:sldId id="273" r:id="rId10"/>
    <p:sldId id="274" r:id="rId11"/>
    <p:sldId id="271" r:id="rId12"/>
    <p:sldId id="269" r:id="rId13"/>
    <p:sldId id="270" r:id="rId14"/>
    <p:sldId id="272" r:id="rId15"/>
    <p:sldId id="275" r:id="rId16"/>
    <p:sldId id="276" r:id="rId17"/>
    <p:sldId id="280" r:id="rId18"/>
    <p:sldId id="277" r:id="rId19"/>
    <p:sldId id="281" r:id="rId20"/>
    <p:sldId id="282" r:id="rId21"/>
    <p:sldId id="283" r:id="rId22"/>
    <p:sldId id="279" r:id="rId23"/>
    <p:sldId id="285" r:id="rId24"/>
    <p:sldId id="278"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7"/>
    <p:restoredTop sz="94627"/>
  </p:normalViewPr>
  <p:slideViewPr>
    <p:cSldViewPr snapToGrid="0" snapToObjects="1">
      <p:cViewPr varScale="1">
        <p:scale>
          <a:sx n="110" d="100"/>
          <a:sy n="110" d="100"/>
        </p:scale>
        <p:origin x="6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AFC9F-E81B-1B4C-BBA4-DEB9A3769D52}" type="datetimeFigureOut">
              <a:rPr lang="en-US" smtClean="0"/>
              <a:t>10/3/17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7625E-3CE2-9F44-B811-C6F1F9D752DF}" type="slidenum">
              <a:rPr lang="en-US" smtClean="0"/>
              <a:t>‹#›</a:t>
            </a:fld>
            <a:endParaRPr lang="en-US"/>
          </a:p>
        </p:txBody>
      </p:sp>
    </p:spTree>
    <p:extLst>
      <p:ext uri="{BB962C8B-B14F-4D97-AF65-F5344CB8AC3E}">
        <p14:creationId xmlns:p14="http://schemas.microsoft.com/office/powerpoint/2010/main" val="1869620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25704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08345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16763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62718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BA691-FCE2-1B42-AD2F-EC72250BA29D}"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9724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BA691-FCE2-1B42-AD2F-EC72250BA29D}"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028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BA691-FCE2-1B42-AD2F-EC72250BA29D}" type="datetimeFigureOut">
              <a:rPr lang="en-US" smtClean="0"/>
              <a:t>10/3/17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9379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BA691-FCE2-1B42-AD2F-EC72250BA29D}" type="datetimeFigureOut">
              <a:rPr lang="en-US" smtClean="0"/>
              <a:t>10/3/17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86579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BA691-FCE2-1B42-AD2F-EC72250BA29D}" type="datetimeFigureOut">
              <a:rPr lang="en-US" smtClean="0"/>
              <a:t>10/3/17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517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BA691-FCE2-1B42-AD2F-EC72250BA29D}"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99655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BA691-FCE2-1B42-AD2F-EC72250BA29D}"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933191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BA691-FCE2-1B42-AD2F-EC72250BA29D}" type="datetimeFigureOut">
              <a:rPr lang="en-US" smtClean="0"/>
              <a:t>10/3/17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9BE72-612C-E04A-BFF5-FA7CD359B926}" type="slidenum">
              <a:rPr lang="en-US" smtClean="0"/>
              <a:t>‹#›</a:t>
            </a:fld>
            <a:endParaRPr lang="en-US"/>
          </a:p>
        </p:txBody>
      </p:sp>
    </p:spTree>
    <p:extLst>
      <p:ext uri="{BB962C8B-B14F-4D97-AF65-F5344CB8AC3E}">
        <p14:creationId xmlns:p14="http://schemas.microsoft.com/office/powerpoint/2010/main" val="43303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hyperlink" Target="https://docs.microsoft.com/en-us/dotnet/csharp/language-reference/keywords/long" TargetMode="External"/><Relationship Id="rId12" Type="http://schemas.openxmlformats.org/officeDocument/2006/relationships/hyperlink" Target="https://docs.microsoft.com/en-us/dotnet/csharp/language-reference/keywords/ulong" TargetMode="External"/><Relationship Id="rId13" Type="http://schemas.openxmlformats.org/officeDocument/2006/relationships/hyperlink" Target="https://docs.microsoft.com/en-us/dotnet/csharp/language-reference/keywords/object" TargetMode="External"/><Relationship Id="rId14" Type="http://schemas.openxmlformats.org/officeDocument/2006/relationships/hyperlink" Target="https://docs.microsoft.com/en-us/dotnet/csharp/language-reference/keywords/short" TargetMode="External"/><Relationship Id="rId15" Type="http://schemas.openxmlformats.org/officeDocument/2006/relationships/hyperlink" Target="https://docs.microsoft.com/en-us/dotnet/csharp/language-reference/keywords/ushort" TargetMode="External"/><Relationship Id="rId16" Type="http://schemas.openxmlformats.org/officeDocument/2006/relationships/hyperlink" Target="https://docs.microsoft.com/en-us/dotnet/csharp/language-reference/keywords/string" TargetMode="External"/><Relationship Id="rId1" Type="http://schemas.openxmlformats.org/officeDocument/2006/relationships/slideLayout" Target="../slideLayouts/slideLayout2.xml"/><Relationship Id="rId2" Type="http://schemas.openxmlformats.org/officeDocument/2006/relationships/hyperlink" Target="https://docs.microsoft.com/en-us/dotnet/csharp/language-reference/keywords/bool" TargetMode="External"/><Relationship Id="rId3" Type="http://schemas.openxmlformats.org/officeDocument/2006/relationships/hyperlink" Target="https://docs.microsoft.com/en-us/dotnet/csharp/language-reference/keywords/byte" TargetMode="External"/><Relationship Id="rId4" Type="http://schemas.openxmlformats.org/officeDocument/2006/relationships/hyperlink" Target="https://docs.microsoft.com/en-us/dotnet/csharp/language-reference/keywords/sbyte" TargetMode="External"/><Relationship Id="rId5" Type="http://schemas.openxmlformats.org/officeDocument/2006/relationships/hyperlink" Target="https://docs.microsoft.com/en-us/dotnet/csharp/language-reference/keywords/char" TargetMode="External"/><Relationship Id="rId6" Type="http://schemas.openxmlformats.org/officeDocument/2006/relationships/hyperlink" Target="https://docs.microsoft.com/en-us/dotnet/csharp/language-reference/keywords/decimal" TargetMode="External"/><Relationship Id="rId7" Type="http://schemas.openxmlformats.org/officeDocument/2006/relationships/hyperlink" Target="https://docs.microsoft.com/en-us/dotnet/csharp/language-reference/keywords/double" TargetMode="External"/><Relationship Id="rId8" Type="http://schemas.openxmlformats.org/officeDocument/2006/relationships/hyperlink" Target="https://docs.microsoft.com/en-us/dotnet/csharp/language-reference/keywords/float" TargetMode="External"/><Relationship Id="rId9" Type="http://schemas.openxmlformats.org/officeDocument/2006/relationships/hyperlink" Target="https://docs.microsoft.com/en-us/dotnet/csharp/language-reference/keywords/int" TargetMode="External"/><Relationship Id="rId10" Type="http://schemas.openxmlformats.org/officeDocument/2006/relationships/hyperlink" Target="https://docs.microsoft.com/en-us/dotnet/csharp/language-reference/keywords/uin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etbrains.com/idea/download/" TargetMode="External"/><Relationship Id="rId4"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 Id="rId2" Type="http://schemas.openxmlformats.org/officeDocument/2006/relationships/hyperlink" Target="https://www.tutorialspoint.com/computer_programming/try_java.ph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houghtco.com/introduction-to-functions-in-c-958367" TargetMode="External"/><Relationship Id="rId4" Type="http://schemas.openxmlformats.org/officeDocument/2006/relationships/hyperlink" Target="https://www.thoughtco.com/definition-of-control-statements-958050" TargetMode="External"/><Relationship Id="rId1" Type="http://schemas.openxmlformats.org/officeDocument/2006/relationships/slideLayout" Target="../slideLayouts/slideLayout2.xml"/><Relationship Id="rId2" Type="http://schemas.openxmlformats.org/officeDocument/2006/relationships/hyperlink" Target="https://www.thoughtco.com/main-class-203423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 Type="http://schemas.openxmlformats.org/officeDocument/2006/relationships/hyperlink" Target="https://en.wikipedia.org/wiki/Instance_(computer_science)" TargetMode="External"/><Relationship Id="rId12" Type="http://schemas.openxmlformats.org/officeDocument/2006/relationships/hyperlink" Target="https://en.wikipedia.org/wiki/Class_(computer_science)" TargetMode="External"/><Relationship Id="rId13" Type="http://schemas.openxmlformats.org/officeDocument/2006/relationships/hyperlink" Target="https://en.wikipedia.org/wiki/Data_type" TargetMode="External"/><Relationship Id="rId1" Type="http://schemas.openxmlformats.org/officeDocument/2006/relationships/slideLayout" Target="../slideLayouts/slideLayout2.xml"/><Relationship Id="rId2" Type="http://schemas.openxmlformats.org/officeDocument/2006/relationships/hyperlink" Target="https://en.wikipedia.org/wiki/Programming_paradigm" TargetMode="External"/><Relationship Id="rId3" Type="http://schemas.openxmlformats.org/officeDocument/2006/relationships/hyperlink" Target="https://en.wikipedia.org/wiki/Object_(computer_science)" TargetMode="External"/><Relationship Id="rId4" Type="http://schemas.openxmlformats.org/officeDocument/2006/relationships/hyperlink" Target="https://en.wikipedia.org/wiki/Data" TargetMode="External"/><Relationship Id="rId5" Type="http://schemas.openxmlformats.org/officeDocument/2006/relationships/hyperlink" Target="https://en.wikipedia.org/wiki/Field_(computer_science)" TargetMode="External"/><Relationship Id="rId6" Type="http://schemas.openxmlformats.org/officeDocument/2006/relationships/hyperlink" Target="https://en.wikipedia.org/wiki/Method_(computer_science)" TargetMode="External"/><Relationship Id="rId7" Type="http://schemas.openxmlformats.org/officeDocument/2006/relationships/hyperlink" Target="https://en.wikipedia.org/wiki/This_(computer_programming)" TargetMode="External"/><Relationship Id="rId8" Type="http://schemas.openxmlformats.org/officeDocument/2006/relationships/hyperlink" Target="https://en.wikipedia.org/wiki/Object-oriented_programming#cite_note-1" TargetMode="External"/><Relationship Id="rId9" Type="http://schemas.openxmlformats.org/officeDocument/2006/relationships/hyperlink" Target="https://en.wikipedia.org/wiki/Object-oriented_programming#cite_note-2" TargetMode="External"/><Relationship Id="rId10" Type="http://schemas.openxmlformats.org/officeDocument/2006/relationships/hyperlink" Target="https://en.wikipedia.org/wiki/Class-based_programming" TargetMode="External"/></Relationships>
</file>

<file path=ppt/slides/_rels/slide4.xml.rels><?xml version="1.0" encoding="UTF-8" standalone="yes"?>
<Relationships xmlns="http://schemas.openxmlformats.org/package/2006/relationships"><Relationship Id="rId11" Type="http://schemas.openxmlformats.org/officeDocument/2006/relationships/hyperlink" Target="https://en.wikipedia.org/wiki/Scala_(programming_language)" TargetMode="External"/><Relationship Id="rId12" Type="http://schemas.openxmlformats.org/officeDocument/2006/relationships/hyperlink" Target="https://en.wikipedia.org/wiki/Lisp_(programming_language)" TargetMode="External"/><Relationship Id="rId13" Type="http://schemas.openxmlformats.org/officeDocument/2006/relationships/hyperlink" Target="https://en.wikipedia.org/wiki/Smalltalk" TargetMode="External"/><Relationship Id="rId1" Type="http://schemas.openxmlformats.org/officeDocument/2006/relationships/slideLayout" Target="../slideLayouts/slideLayout2.xml"/><Relationship Id="rId2" Type="http://schemas.openxmlformats.org/officeDocument/2006/relationships/hyperlink" Target="https://en.wikipedia.org/wiki/Java_(programming_language)" TargetMode="External"/><Relationship Id="rId3" Type="http://schemas.openxmlformats.org/officeDocument/2006/relationships/hyperlink" Target="https://en.wikipedia.org/wiki/C%2B%2B" TargetMode="External"/><Relationship Id="rId4" Type="http://schemas.openxmlformats.org/officeDocument/2006/relationships/hyperlink" Target="https://en.wikipedia.org/wiki/C_Sharp_(programming_language)" TargetMode="External"/><Relationship Id="rId5" Type="http://schemas.openxmlformats.org/officeDocument/2006/relationships/hyperlink" Target="https://en.wikipedia.org/wiki/Python_(programming_language)" TargetMode="External"/><Relationship Id="rId6" Type="http://schemas.openxmlformats.org/officeDocument/2006/relationships/hyperlink" Target="https://en.wikipedia.org/wiki/PHP" TargetMode="External"/><Relationship Id="rId7" Type="http://schemas.openxmlformats.org/officeDocument/2006/relationships/hyperlink" Target="https://en.wikipedia.org/wiki/Ruby_(programming_language)" TargetMode="External"/><Relationship Id="rId8" Type="http://schemas.openxmlformats.org/officeDocument/2006/relationships/hyperlink" Target="https://en.wikipedia.org/wiki/Perl" TargetMode="External"/><Relationship Id="rId9" Type="http://schemas.openxmlformats.org/officeDocument/2006/relationships/hyperlink" Target="https://en.wikipedia.org/wiki/Objective-C" TargetMode="External"/><Relationship Id="rId10" Type="http://schemas.openxmlformats.org/officeDocument/2006/relationships/hyperlink" Target="https://en.wikipedia.org/wiki/Swift_(programming_langu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a:t>
            </a:r>
            <a:endParaRPr lang="en-US" dirty="0"/>
          </a:p>
        </p:txBody>
      </p:sp>
      <p:sp>
        <p:nvSpPr>
          <p:cNvPr id="3" name="Subtitle 2"/>
          <p:cNvSpPr>
            <a:spLocks noGrp="1"/>
          </p:cNvSpPr>
          <p:nvPr>
            <p:ph type="subTitle" idx="1"/>
          </p:nvPr>
        </p:nvSpPr>
        <p:spPr/>
        <p:txBody>
          <a:bodyPr/>
          <a:lstStyle/>
          <a:p>
            <a:r>
              <a:rPr lang="en-US" dirty="0" smtClean="0"/>
              <a:t>Brought to you by C# and Java</a:t>
            </a:r>
            <a:endParaRPr lang="en-US" dirty="0"/>
          </a:p>
        </p:txBody>
      </p:sp>
    </p:spTree>
    <p:extLst>
      <p:ext uri="{BB962C8B-B14F-4D97-AF65-F5344CB8AC3E}">
        <p14:creationId xmlns:p14="http://schemas.microsoft.com/office/powerpoint/2010/main" val="770904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 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04645991"/>
              </p:ext>
            </p:extLst>
          </p:nvPr>
        </p:nvGraphicFramePr>
        <p:xfrm>
          <a:off x="1488830" y="1825622"/>
          <a:ext cx="8569570" cy="4967808"/>
        </p:xfrm>
        <a:graphic>
          <a:graphicData uri="http://schemas.openxmlformats.org/drawingml/2006/table">
            <a:tbl>
              <a:tblPr>
                <a:tableStyleId>{2D5ABB26-0587-4C30-8999-92F81FD0307C}</a:tableStyleId>
              </a:tblPr>
              <a:tblGrid>
                <a:gridCol w="4284785"/>
                <a:gridCol w="4284785"/>
              </a:tblGrid>
              <a:tr h="271959">
                <a:tc>
                  <a:txBody>
                    <a:bodyPr/>
                    <a:lstStyle/>
                    <a:p>
                      <a:pPr algn="l" fontAlgn="b"/>
                      <a:r>
                        <a:rPr lang="en-US" sz="1400" dirty="0">
                          <a:effectLst/>
                        </a:rPr>
                        <a:t>C# Type</a:t>
                      </a:r>
                      <a:endParaRPr lang="en-US" sz="1400" b="0" dirty="0">
                        <a:effectLst/>
                        <a:latin typeface="segoe-ui_semibold" charset="0"/>
                      </a:endParaRPr>
                    </a:p>
                  </a:txBody>
                  <a:tcPr marL="64752" marR="64752" marT="48564" marB="485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400" dirty="0">
                          <a:effectLst/>
                        </a:rPr>
                        <a:t>.NET Framework Type</a:t>
                      </a:r>
                      <a:endParaRPr lang="en-US" sz="1400" b="0" dirty="0">
                        <a:effectLst/>
                        <a:latin typeface="segoe-ui_semibold" charset="0"/>
                      </a:endParaRPr>
                    </a:p>
                  </a:txBody>
                  <a:tcPr marL="64752" marR="64752" marT="48564" marB="485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71959">
                <a:tc>
                  <a:txBody>
                    <a:bodyPr/>
                    <a:lstStyle/>
                    <a:p>
                      <a:pPr fontAlgn="t"/>
                      <a:r>
                        <a:rPr lang="en-US" sz="1400" u="none" strike="noStrike" dirty="0">
                          <a:effectLst/>
                          <a:hlinkClick r:id="rId2"/>
                        </a:rPr>
                        <a:t>bool</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err="1">
                          <a:effectLst/>
                        </a:rPr>
                        <a:t>System.Boolean</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dirty="0">
                          <a:effectLst/>
                          <a:hlinkClick r:id="rId3"/>
                        </a:rPr>
                        <a:t>byte</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System.Byte</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dirty="0">
                          <a:effectLst/>
                          <a:hlinkClick r:id="rId4"/>
                        </a:rPr>
                        <a:t>sbyte</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System.SByte</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dirty="0">
                          <a:effectLst/>
                          <a:hlinkClick r:id="rId5"/>
                        </a:rPr>
                        <a:t>char</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System.Char</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dirty="0">
                          <a:effectLst/>
                          <a:hlinkClick r:id="rId6"/>
                        </a:rPr>
                        <a:t>decimal</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System.Decimal</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dirty="0">
                          <a:effectLst/>
                          <a:hlinkClick r:id="rId7"/>
                        </a:rPr>
                        <a:t>double</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System.Double</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dirty="0">
                          <a:effectLst/>
                          <a:hlinkClick r:id="rId8"/>
                        </a:rPr>
                        <a:t>float</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err="1">
                          <a:effectLst/>
                        </a:rPr>
                        <a:t>System.Single</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dirty="0">
                          <a:effectLst/>
                          <a:hlinkClick r:id="rId9"/>
                        </a:rPr>
                        <a:t>int</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System.Int32</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dirty="0">
                          <a:effectLst/>
                          <a:hlinkClick r:id="rId10"/>
                        </a:rPr>
                        <a:t>uint</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System.UInt32</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dirty="0">
                          <a:effectLst/>
                          <a:hlinkClick r:id="rId11"/>
                        </a:rPr>
                        <a:t>long</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System.Int64</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a:effectLst/>
                          <a:hlinkClick r:id="rId12"/>
                        </a:rPr>
                        <a:t>ulong</a:t>
                      </a:r>
                      <a:endParaRPr lang="en-US" sz="140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System.UInt64</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a:effectLst/>
                          <a:hlinkClick r:id="rId13"/>
                        </a:rPr>
                        <a:t>object</a:t>
                      </a:r>
                      <a:endParaRPr lang="en-US" sz="140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err="1">
                          <a:effectLst/>
                        </a:rPr>
                        <a:t>System.Object</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a:effectLst/>
                          <a:hlinkClick r:id="rId14"/>
                        </a:rPr>
                        <a:t>short</a:t>
                      </a:r>
                      <a:endParaRPr lang="en-US" sz="140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System.Int16</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a:effectLst/>
                          <a:hlinkClick r:id="rId15"/>
                        </a:rPr>
                        <a:t>ushort</a:t>
                      </a:r>
                      <a:endParaRPr lang="en-US" sz="140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System.UInt16</a:t>
                      </a: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959">
                <a:tc>
                  <a:txBody>
                    <a:bodyPr/>
                    <a:lstStyle/>
                    <a:p>
                      <a:pPr fontAlgn="t"/>
                      <a:r>
                        <a:rPr lang="en-US" sz="1400" u="none" strike="noStrike">
                          <a:effectLst/>
                          <a:hlinkClick r:id="rId16"/>
                        </a:rPr>
                        <a:t>string</a:t>
                      </a:r>
                      <a:endParaRPr lang="en-US" sz="140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err="1">
                          <a:effectLst/>
                        </a:rPr>
                        <a:t>System.String</a:t>
                      </a:r>
                      <a:endParaRPr lang="en-US" sz="1400" dirty="0">
                        <a:effectLst/>
                      </a:endParaRPr>
                    </a:p>
                  </a:txBody>
                  <a:tcPr marL="64752" marR="64752" marT="48564" marB="48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857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they look like?</a:t>
            </a:r>
            <a:endParaRPr lang="en-US" dirty="0"/>
          </a:p>
        </p:txBody>
      </p:sp>
      <p:sp>
        <p:nvSpPr>
          <p:cNvPr id="3" name="Content Placeholder 2"/>
          <p:cNvSpPr>
            <a:spLocks noGrp="1"/>
          </p:cNvSpPr>
          <p:nvPr>
            <p:ph idx="1"/>
          </p:nvPr>
        </p:nvSpPr>
        <p:spPr/>
        <p:txBody>
          <a:bodyPr/>
          <a:lstStyle/>
          <a:p>
            <a:r>
              <a:rPr lang="en-US" dirty="0" smtClean="0"/>
              <a:t>Build a class names Pizza that has 1 private member called “crust” of type string, a default constructor and the correct way to access that information (properties in C# and Getter/Setter methods in Java).</a:t>
            </a:r>
          </a:p>
          <a:p>
            <a:r>
              <a:rPr lang="en-US" dirty="0" smtClean="0"/>
              <a:t>Instantiate the class in the main method, create an object. Set the value of crust to “crun</a:t>
            </a:r>
            <a:r>
              <a:rPr lang="en-US" dirty="0"/>
              <a:t>c</a:t>
            </a:r>
            <a:r>
              <a:rPr lang="en-US" dirty="0" smtClean="0"/>
              <a:t>hy” and show it on the screen.</a:t>
            </a:r>
            <a:endParaRPr lang="en-US" dirty="0"/>
          </a:p>
        </p:txBody>
      </p:sp>
    </p:spTree>
    <p:extLst>
      <p:ext uri="{BB962C8B-B14F-4D97-AF65-F5344CB8AC3E}">
        <p14:creationId xmlns:p14="http://schemas.microsoft.com/office/powerpoint/2010/main" val="122175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a:t>A </a:t>
            </a:r>
            <a:r>
              <a:rPr lang="en-US" i="1" dirty="0"/>
              <a:t>class</a:t>
            </a:r>
            <a:r>
              <a:rPr lang="en-US" dirty="0"/>
              <a:t> is a programmer-defined, abstract, self-contained, reusable software entity that mimics a real-world thing.</a:t>
            </a:r>
          </a:p>
          <a:p>
            <a:r>
              <a:rPr lang="en-US" dirty="0"/>
              <a:t>A class is a 3-compartment box containing the name, variables and the methods.</a:t>
            </a:r>
          </a:p>
          <a:p>
            <a:r>
              <a:rPr lang="en-US" dirty="0"/>
              <a:t>A class encapsulates the data structures (in variables) and algorithms (in methods). The values of the variables constitute its </a:t>
            </a:r>
            <a:r>
              <a:rPr lang="en-US" i="1" dirty="0"/>
              <a:t>state</a:t>
            </a:r>
            <a:r>
              <a:rPr lang="en-US" dirty="0"/>
              <a:t>. The methods constitute its </a:t>
            </a:r>
            <a:r>
              <a:rPr lang="en-US" i="1" dirty="0"/>
              <a:t>behaviors</a:t>
            </a:r>
            <a:r>
              <a:rPr lang="en-US" dirty="0"/>
              <a:t>.</a:t>
            </a:r>
          </a:p>
          <a:p>
            <a:r>
              <a:rPr lang="en-US" dirty="0"/>
              <a:t>An </a:t>
            </a:r>
            <a:r>
              <a:rPr lang="en-US" i="1" dirty="0"/>
              <a:t>instance</a:t>
            </a:r>
            <a:r>
              <a:rPr lang="en-US" dirty="0"/>
              <a:t> is an instantiation (or realization) of a particular item of a class</a:t>
            </a:r>
            <a:r>
              <a:rPr lang="en-US" dirty="0" smtClean="0"/>
              <a:t>.</a:t>
            </a:r>
            <a:endParaRPr lang="en-US" dirty="0"/>
          </a:p>
        </p:txBody>
      </p:sp>
    </p:spTree>
    <p:extLst>
      <p:ext uri="{BB962C8B-B14F-4D97-AF65-F5344CB8AC3E}">
        <p14:creationId xmlns:p14="http://schemas.microsoft.com/office/powerpoint/2010/main" val="11073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Modifiers</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78047675"/>
              </p:ext>
            </p:extLst>
          </p:nvPr>
        </p:nvGraphicFramePr>
        <p:xfrm>
          <a:off x="422031" y="1477106"/>
          <a:ext cx="11441723" cy="4876801"/>
        </p:xfrm>
        <a:graphic>
          <a:graphicData uri="http://schemas.openxmlformats.org/drawingml/2006/table">
            <a:tbl>
              <a:tblPr/>
              <a:tblGrid>
                <a:gridCol w="1753312"/>
                <a:gridCol w="9688411"/>
              </a:tblGrid>
              <a:tr h="798022">
                <a:tc>
                  <a:txBody>
                    <a:bodyPr/>
                    <a:lstStyle/>
                    <a:p>
                      <a:pPr algn="ctr"/>
                      <a:r>
                        <a:rPr lang="en-US" sz="1400" b="0" i="0" u="none" strike="noStrike" dirty="0">
                          <a:solidFill>
                            <a:srgbClr val="FFFFFF"/>
                          </a:solidFill>
                          <a:effectLst/>
                          <a:latin typeface="Courier New" charset="0"/>
                        </a:rPr>
                        <a:t>Access Modifier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r>
                        <a:rPr lang="en-US" sz="1400" b="0" i="0" u="none" strike="noStrike" dirty="0">
                          <a:solidFill>
                            <a:srgbClr val="FFFFFF"/>
                          </a:solidFill>
                          <a:effectLst/>
                          <a:latin typeface="Courier New" charset="0"/>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r h="576349">
                <a:tc>
                  <a:txBody>
                    <a:bodyPr/>
                    <a:lstStyle/>
                    <a:p>
                      <a:pPr algn="l"/>
                      <a:r>
                        <a:rPr lang="en-US" sz="1400" b="0" i="0" u="none" strike="noStrike" dirty="0">
                          <a:solidFill>
                            <a:srgbClr val="000000"/>
                          </a:solidFill>
                          <a:effectLst/>
                          <a:latin typeface="Courier" charset="0"/>
                        </a:rPr>
                        <a:t>public</a:t>
                      </a:r>
                      <a:endParaRPr lang="en-US" sz="1400" b="0" i="0" u="none" strike="noStrike" dirty="0">
                        <a:solidFill>
                          <a:srgbClr val="000000"/>
                        </a:solidFill>
                        <a:effectLst/>
                        <a:latin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i="0" u="none" strike="noStrike" dirty="0">
                          <a:solidFill>
                            <a:srgbClr val="000000"/>
                          </a:solidFill>
                          <a:effectLst/>
                          <a:latin typeface="Courier" charset="0"/>
                        </a:rPr>
                        <a:t>public</a:t>
                      </a:r>
                      <a:r>
                        <a:rPr lang="en-US" sz="1400" b="1" i="0" u="none" strike="noStrike" dirty="0">
                          <a:solidFill>
                            <a:srgbClr val="000000"/>
                          </a:solidFill>
                          <a:effectLst/>
                          <a:latin typeface="Arial" charset="0"/>
                        </a:rPr>
                        <a:t> is an access modifier for types and type members</a:t>
                      </a:r>
                      <a:r>
                        <a:rPr lang="en-US" sz="1400" b="0" i="0" u="none" strike="noStrike" dirty="0">
                          <a:solidFill>
                            <a:srgbClr val="000000"/>
                          </a:solidFill>
                          <a:effectLst/>
                          <a:latin typeface="Arial" charset="0"/>
                        </a:rPr>
                        <a:t>. This is the most permissive access level as there are no restrictions on accessing a </a:t>
                      </a:r>
                      <a:r>
                        <a:rPr lang="en-US" sz="1400" b="0" i="0" u="none" strike="noStrike" dirty="0">
                          <a:solidFill>
                            <a:srgbClr val="000000"/>
                          </a:solidFill>
                          <a:effectLst/>
                          <a:latin typeface="Courier" charset="0"/>
                        </a:rPr>
                        <a:t>public</a:t>
                      </a:r>
                      <a:r>
                        <a:rPr lang="en-US" sz="1400" b="0" i="0" u="none" strike="noStrike" dirty="0">
                          <a:solidFill>
                            <a:srgbClr val="000000"/>
                          </a:solidFill>
                          <a:effectLst/>
                          <a:latin typeface="Arial" charset="0"/>
                        </a:rPr>
                        <a:t> type or type member.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6386">
                <a:tc>
                  <a:txBody>
                    <a:bodyPr/>
                    <a:lstStyle/>
                    <a:p>
                      <a:pPr algn="l"/>
                      <a:r>
                        <a:rPr lang="en-US" sz="1400" b="0" i="0" u="none" strike="noStrike">
                          <a:solidFill>
                            <a:srgbClr val="000000"/>
                          </a:solidFill>
                          <a:effectLst/>
                          <a:latin typeface="Courier" charset="0"/>
                        </a:rPr>
                        <a:t>internal</a:t>
                      </a:r>
                      <a:endParaRPr lang="en-US" sz="1400" b="0" i="0" u="none" strike="noStrike">
                        <a:solidFill>
                          <a:srgbClr val="000000"/>
                        </a:solidFill>
                        <a:effectLst/>
                        <a:latin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i="0" u="none" strike="noStrike" dirty="0">
                          <a:solidFill>
                            <a:srgbClr val="000000"/>
                          </a:solidFill>
                          <a:effectLst/>
                          <a:latin typeface="Courier" charset="0"/>
                        </a:rPr>
                        <a:t>internal</a:t>
                      </a:r>
                      <a:r>
                        <a:rPr lang="en-US" sz="1400" b="1" i="0" u="none" strike="noStrike" dirty="0">
                          <a:solidFill>
                            <a:srgbClr val="000000"/>
                          </a:solidFill>
                          <a:effectLst/>
                          <a:latin typeface="Arial" charset="0"/>
                        </a:rPr>
                        <a:t> is an access modifier for types and type members</a:t>
                      </a:r>
                      <a:r>
                        <a:rPr lang="en-US" sz="1400" b="0" i="0" u="none" strike="noStrike" dirty="0">
                          <a:solidFill>
                            <a:srgbClr val="000000"/>
                          </a:solidFill>
                          <a:effectLst/>
                          <a:latin typeface="Arial" charset="0"/>
                        </a:rPr>
                        <a:t>. </a:t>
                      </a:r>
                      <a:r>
                        <a:rPr lang="en-US" sz="1400" b="0" i="0" u="none" strike="noStrike" dirty="0">
                          <a:solidFill>
                            <a:srgbClr val="000000"/>
                          </a:solidFill>
                          <a:effectLst/>
                          <a:latin typeface="Courier" charset="0"/>
                        </a:rPr>
                        <a:t>internal</a:t>
                      </a:r>
                      <a:r>
                        <a:rPr lang="en-US" sz="1400" b="0" i="0" u="none" strike="noStrike" dirty="0">
                          <a:solidFill>
                            <a:srgbClr val="000000"/>
                          </a:solidFill>
                          <a:effectLst/>
                          <a:latin typeface="Arial" charset="0"/>
                        </a:rPr>
                        <a:t> members are accessible only within file of the same assembly. It is an error to reference an internal type or </a:t>
                      </a:r>
                      <a:r>
                        <a:rPr lang="en-US" sz="1400" b="0" i="0" u="none" strike="noStrike" dirty="0">
                          <a:solidFill>
                            <a:srgbClr val="000000"/>
                          </a:solidFill>
                          <a:effectLst/>
                          <a:latin typeface="Courier" charset="0"/>
                        </a:rPr>
                        <a:t>internal</a:t>
                      </a:r>
                      <a:r>
                        <a:rPr lang="en-US" sz="1400" b="0" i="0" u="none" strike="noStrike" dirty="0">
                          <a:solidFill>
                            <a:srgbClr val="000000"/>
                          </a:solidFill>
                          <a:effectLst/>
                          <a:latin typeface="Arial" charset="0"/>
                        </a:rPr>
                        <a:t> type member outside the assembly within which it was declared.</a:t>
                      </a:r>
                      <a:br>
                        <a:rPr lang="en-US" sz="1400" b="0" i="0" u="none" strike="noStrike" dirty="0">
                          <a:solidFill>
                            <a:srgbClr val="000000"/>
                          </a:solidFill>
                          <a:effectLst/>
                          <a:latin typeface="Arial" charset="0"/>
                        </a:rPr>
                      </a:br>
                      <a:r>
                        <a:rPr lang="en-US" sz="1400" b="0" i="0" u="none" strike="noStrike" dirty="0">
                          <a:solidFill>
                            <a:srgbClr val="000000"/>
                          </a:solidFill>
                          <a:effectLst/>
                          <a:latin typeface="Arial" charset="0"/>
                        </a:rPr>
                        <a:t/>
                      </a:r>
                      <a:br>
                        <a:rPr lang="en-US" sz="1400" b="0" i="0" u="none" strike="noStrike" dirty="0">
                          <a:solidFill>
                            <a:srgbClr val="000000"/>
                          </a:solidFill>
                          <a:effectLst/>
                          <a:latin typeface="Arial" charset="0"/>
                        </a:rPr>
                      </a:br>
                      <a:r>
                        <a:rPr lang="en-US" sz="1400" b="0" i="0" u="none" strike="noStrike" dirty="0">
                          <a:solidFill>
                            <a:srgbClr val="000000"/>
                          </a:solidFill>
                          <a:effectLst/>
                          <a:latin typeface="Arial" charset="0"/>
                        </a:rPr>
                        <a:t>A common use of </a:t>
                      </a:r>
                      <a:r>
                        <a:rPr lang="en-US" sz="1400" b="0" i="0" u="none" strike="noStrike" dirty="0">
                          <a:solidFill>
                            <a:srgbClr val="000000"/>
                          </a:solidFill>
                          <a:effectLst/>
                          <a:latin typeface="Courier" charset="0"/>
                        </a:rPr>
                        <a:t>internal</a:t>
                      </a:r>
                      <a:r>
                        <a:rPr lang="en-US" sz="1400" b="0" i="0" u="none" strike="noStrike" dirty="0">
                          <a:solidFill>
                            <a:srgbClr val="000000"/>
                          </a:solidFill>
                          <a:effectLst/>
                          <a:latin typeface="Arial" charset="0"/>
                        </a:rPr>
                        <a:t> access is in component-based development because it enables a group of components to interact in a private matter without being exposed to the outer world. For example, a Data Access Layer could have several classes with </a:t>
                      </a:r>
                      <a:r>
                        <a:rPr lang="en-US" sz="1400" b="0" i="0" u="none" strike="noStrike" dirty="0">
                          <a:solidFill>
                            <a:srgbClr val="000000"/>
                          </a:solidFill>
                          <a:effectLst/>
                          <a:latin typeface="Courier" charset="0"/>
                        </a:rPr>
                        <a:t>internal</a:t>
                      </a:r>
                      <a:r>
                        <a:rPr lang="en-US" sz="1400" b="0" i="0" u="none" strike="noStrike" dirty="0">
                          <a:solidFill>
                            <a:srgbClr val="000000"/>
                          </a:solidFill>
                          <a:effectLst/>
                          <a:latin typeface="Arial" charset="0"/>
                        </a:rPr>
                        <a:t> members that are only used by the DAL.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8022">
                <a:tc>
                  <a:txBody>
                    <a:bodyPr/>
                    <a:lstStyle/>
                    <a:p>
                      <a:pPr algn="l"/>
                      <a:r>
                        <a:rPr lang="en-US" sz="1400" b="0" i="0" u="none" strike="noStrike">
                          <a:solidFill>
                            <a:srgbClr val="000000"/>
                          </a:solidFill>
                          <a:effectLst/>
                          <a:latin typeface="Courier" charset="0"/>
                        </a:rPr>
                        <a:t>protected</a:t>
                      </a:r>
                      <a:endParaRPr lang="en-US" sz="1400" b="0" i="0" u="none" strike="noStrike">
                        <a:solidFill>
                          <a:srgbClr val="000000"/>
                        </a:solidFill>
                        <a:effectLst/>
                        <a:latin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i="0" u="none" strike="noStrike" dirty="0">
                          <a:solidFill>
                            <a:srgbClr val="000000"/>
                          </a:solidFill>
                          <a:effectLst/>
                          <a:latin typeface="Courier" charset="0"/>
                        </a:rPr>
                        <a:t>protected</a:t>
                      </a:r>
                      <a:r>
                        <a:rPr lang="en-US" sz="1400" b="1" i="0" u="none" strike="noStrike" dirty="0">
                          <a:solidFill>
                            <a:srgbClr val="000000"/>
                          </a:solidFill>
                          <a:effectLst/>
                          <a:latin typeface="Arial" charset="0"/>
                        </a:rPr>
                        <a:t> is an access modifier for type members only</a:t>
                      </a:r>
                      <a:r>
                        <a:rPr lang="en-US" sz="1400" b="0" i="0" u="none" strike="noStrike" dirty="0">
                          <a:solidFill>
                            <a:srgbClr val="000000"/>
                          </a:solidFill>
                          <a:effectLst/>
                          <a:latin typeface="Arial" charset="0"/>
                        </a:rPr>
                        <a:t>. A </a:t>
                      </a:r>
                      <a:r>
                        <a:rPr lang="en-US" sz="1400" b="0" i="0" u="none" strike="noStrike" dirty="0">
                          <a:solidFill>
                            <a:srgbClr val="000000"/>
                          </a:solidFill>
                          <a:effectLst/>
                          <a:latin typeface="Courier" charset="0"/>
                        </a:rPr>
                        <a:t>protected</a:t>
                      </a:r>
                      <a:r>
                        <a:rPr lang="en-US" sz="1400" b="0" i="0" u="none" strike="noStrike" dirty="0">
                          <a:solidFill>
                            <a:srgbClr val="000000"/>
                          </a:solidFill>
                          <a:effectLst/>
                          <a:latin typeface="Arial" charset="0"/>
                        </a:rPr>
                        <a:t> member is only accessible within the body of the containing type and from within any classes derived from the containing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8022">
                <a:tc>
                  <a:txBody>
                    <a:bodyPr/>
                    <a:lstStyle/>
                    <a:p>
                      <a:pPr algn="l"/>
                      <a:r>
                        <a:rPr lang="en-US" sz="1400" b="0" i="0" u="none" strike="noStrike">
                          <a:solidFill>
                            <a:srgbClr val="000000"/>
                          </a:solidFill>
                          <a:effectLst/>
                          <a:latin typeface="Courier" charset="0"/>
                        </a:rPr>
                        <a:t>private</a:t>
                      </a:r>
                      <a:endParaRPr lang="en-US" sz="1400" b="0" i="0" u="none" strike="noStrike">
                        <a:solidFill>
                          <a:srgbClr val="000000"/>
                        </a:solidFill>
                        <a:effectLst/>
                        <a:latin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i="0" u="none" strike="noStrike" dirty="0">
                          <a:solidFill>
                            <a:srgbClr val="000000"/>
                          </a:solidFill>
                          <a:effectLst/>
                          <a:latin typeface="Courier" charset="0"/>
                        </a:rPr>
                        <a:t>private</a:t>
                      </a:r>
                      <a:r>
                        <a:rPr lang="en-US" sz="1400" b="1" i="0" u="none" strike="noStrike" dirty="0">
                          <a:solidFill>
                            <a:srgbClr val="000000"/>
                          </a:solidFill>
                          <a:effectLst/>
                          <a:latin typeface="Arial" charset="0"/>
                        </a:rPr>
                        <a:t> is an access modifier for type members only</a:t>
                      </a:r>
                      <a:r>
                        <a:rPr lang="en-US" sz="1400" b="0" i="0" u="none" strike="noStrike" dirty="0">
                          <a:solidFill>
                            <a:srgbClr val="000000"/>
                          </a:solidFill>
                          <a:effectLst/>
                          <a:latin typeface="Arial" charset="0"/>
                        </a:rPr>
                        <a:t>. </a:t>
                      </a:r>
                      <a:r>
                        <a:rPr lang="en-US" sz="1400" b="0" i="0" u="none" strike="noStrike" dirty="0">
                          <a:solidFill>
                            <a:srgbClr val="000000"/>
                          </a:solidFill>
                          <a:effectLst/>
                          <a:latin typeface="Courier" charset="0"/>
                        </a:rPr>
                        <a:t>private</a:t>
                      </a:r>
                      <a:r>
                        <a:rPr lang="en-US" sz="1400" b="0" i="0" u="none" strike="noStrike" dirty="0">
                          <a:solidFill>
                            <a:srgbClr val="000000"/>
                          </a:solidFill>
                          <a:effectLst/>
                          <a:latin typeface="Arial" charset="0"/>
                        </a:rPr>
                        <a:t> access is the least accessible and such members are only accessible within the body of the containing </a:t>
                      </a:r>
                      <a:r>
                        <a:rPr lang="en-US" sz="1400" b="0" i="0" u="none" strike="noStrike" dirty="0" smtClean="0">
                          <a:solidFill>
                            <a:srgbClr val="000000"/>
                          </a:solidFill>
                          <a:effectLst/>
                          <a:latin typeface="Arial" charset="0"/>
                        </a:rPr>
                        <a:t>type. Note </a:t>
                      </a:r>
                      <a:r>
                        <a:rPr lang="en-US" sz="1400" b="0" i="0" u="none" strike="noStrike" dirty="0">
                          <a:solidFill>
                            <a:srgbClr val="000000"/>
                          </a:solidFill>
                          <a:effectLst/>
                          <a:latin typeface="Arial" charset="0"/>
                        </a:rPr>
                        <a:t>that nested types within the same containing body can also access those </a:t>
                      </a:r>
                      <a:r>
                        <a:rPr lang="en-US" sz="1400" b="0" i="0" u="none" strike="noStrike" dirty="0">
                          <a:solidFill>
                            <a:srgbClr val="000000"/>
                          </a:solidFill>
                          <a:effectLst/>
                          <a:latin typeface="Courier" charset="0"/>
                        </a:rPr>
                        <a:t>private</a:t>
                      </a:r>
                      <a:r>
                        <a:rPr lang="en-US" sz="1400" b="0" i="0" u="none" strike="noStrike" dirty="0">
                          <a:solidFill>
                            <a:srgbClr val="000000"/>
                          </a:solidFill>
                          <a:effectLst/>
                          <a:latin typeface="Arial" charset="0"/>
                        </a:rPr>
                        <a:t> members.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2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pPr marL="0" indent="0">
              <a:buNone/>
            </a:pPr>
            <a:r>
              <a:rPr lang="en-US" dirty="0" smtClean="0"/>
              <a:t>Encapsulation </a:t>
            </a:r>
            <a:r>
              <a:rPr lang="en-US" dirty="0"/>
              <a:t>means putting together all the variables (instance variables) and the methods into a single unit called Class. It also means hiding data and methods within an Object. Encapsulation provides the security that keeps data and methods safe from inadvertent changes. Programmers sometimes refer to encapsulation as using a “black box,” or a device that you can use without regard to the internal mechanisms. A programmer can access and use the methods and data contained in the black box but cannot change them.</a:t>
            </a:r>
          </a:p>
          <a:p>
            <a:endParaRPr lang="en-US" dirty="0"/>
          </a:p>
        </p:txBody>
      </p:sp>
    </p:spTree>
    <p:extLst>
      <p:ext uri="{BB962C8B-B14F-4D97-AF65-F5344CB8AC3E}">
        <p14:creationId xmlns:p14="http://schemas.microsoft.com/office/powerpoint/2010/main" val="154732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Add a “diameter”  to the </a:t>
            </a:r>
            <a:r>
              <a:rPr lang="en-US" dirty="0"/>
              <a:t>P</a:t>
            </a:r>
            <a:r>
              <a:rPr lang="en-US" dirty="0" smtClean="0"/>
              <a:t>izza Class as </a:t>
            </a:r>
            <a:r>
              <a:rPr lang="en-US" dirty="0" err="1" smtClean="0"/>
              <a:t>int</a:t>
            </a:r>
            <a:r>
              <a:rPr lang="en-US" dirty="0" smtClean="0"/>
              <a:t>, make it accessible via properties/accessors and a method called </a:t>
            </a:r>
            <a:r>
              <a:rPr lang="en-US" dirty="0" err="1" smtClean="0"/>
              <a:t>PizzaSize</a:t>
            </a:r>
            <a:r>
              <a:rPr lang="en-US" dirty="0" smtClean="0"/>
              <a:t> to calculate the area of a Pizza. Modify the program to show you the pizza area of a 30cm pizza.</a:t>
            </a:r>
          </a:p>
          <a:p>
            <a:endParaRPr lang="en-US" dirty="0"/>
          </a:p>
          <a:p>
            <a:pPr marL="0" indent="0">
              <a:buNone/>
            </a:pPr>
            <a:r>
              <a:rPr lang="en-US" dirty="0" smtClean="0"/>
              <a:t>Notice how both the properties of a pizza and the “actions” a pizza can do </a:t>
            </a:r>
            <a:endParaRPr lang="en-US" dirty="0"/>
          </a:p>
        </p:txBody>
      </p:sp>
    </p:spTree>
    <p:extLst>
      <p:ext uri="{BB962C8B-B14F-4D97-AF65-F5344CB8AC3E}">
        <p14:creationId xmlns:p14="http://schemas.microsoft.com/office/powerpoint/2010/main" val="59577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838200" y="1825625"/>
            <a:ext cx="10515600" cy="4563452"/>
          </a:xfrm>
        </p:spPr>
        <p:txBody>
          <a:bodyPr>
            <a:normAutofit fontScale="92500" lnSpcReduction="20000"/>
          </a:bodyPr>
          <a:lstStyle/>
          <a:p>
            <a:pPr marL="0" indent="0">
              <a:buNone/>
            </a:pPr>
            <a:r>
              <a:rPr lang="en-US" dirty="0"/>
              <a:t>An important feature of object-oriented programs is inheritance—the ability to create classes that share the attributes and methods of existing classes, but with more specific features. Inheritance is mainly used for code reusability. So you are making use of already written the classes and further extending on that. That why we discussed the code reusability the concept. In general one line definition, we can tell that deriving a new class from existing class, it’s called as Inheritance</a:t>
            </a:r>
            <a:r>
              <a:rPr lang="en-US" dirty="0" smtClean="0"/>
              <a:t>.</a:t>
            </a:r>
          </a:p>
          <a:p>
            <a:pPr marL="0" indent="0">
              <a:buNone/>
            </a:pPr>
            <a:endParaRPr lang="en-US" dirty="0" smtClean="0"/>
          </a:p>
          <a:p>
            <a:pPr marL="0" indent="0">
              <a:buNone/>
            </a:pPr>
            <a:r>
              <a:rPr lang="en-US" dirty="0" smtClean="0"/>
              <a:t>It is important to remember that a class can only inherit from one. Actually every class, if not specified otherwise inherits from </a:t>
            </a:r>
            <a:r>
              <a:rPr lang="en-US" b="1" dirty="0" smtClean="0"/>
              <a:t>Object</a:t>
            </a:r>
            <a:r>
              <a:rPr lang="en-US" dirty="0" smtClean="0"/>
              <a:t> class.</a:t>
            </a:r>
          </a:p>
          <a:p>
            <a:pPr marL="0" indent="0">
              <a:buNone/>
            </a:pPr>
            <a:endParaRPr lang="en-US" dirty="0"/>
          </a:p>
          <a:p>
            <a:pPr marL="0" indent="0">
              <a:buNone/>
            </a:pPr>
            <a:r>
              <a:rPr lang="en-US" dirty="0" smtClean="0"/>
              <a:t>Java: </a:t>
            </a:r>
            <a:r>
              <a:rPr lang="en-US" b="1" dirty="0"/>
              <a:t>public</a:t>
            </a:r>
            <a:r>
              <a:rPr lang="en-US" dirty="0"/>
              <a:t> </a:t>
            </a:r>
            <a:r>
              <a:rPr lang="en-US" b="1" dirty="0"/>
              <a:t>class</a:t>
            </a:r>
            <a:r>
              <a:rPr lang="en-US" dirty="0"/>
              <a:t> Android </a:t>
            </a:r>
            <a:r>
              <a:rPr lang="en-US" b="1" dirty="0"/>
              <a:t>extends</a:t>
            </a:r>
            <a:r>
              <a:rPr lang="en-US" dirty="0"/>
              <a:t> Mobile{ </a:t>
            </a:r>
            <a:r>
              <a:rPr lang="mr-IN" dirty="0" smtClean="0"/>
              <a:t>…</a:t>
            </a:r>
            <a:r>
              <a:rPr lang="en-US" dirty="0" smtClean="0"/>
              <a:t>}</a:t>
            </a:r>
          </a:p>
          <a:p>
            <a:pPr marL="0" indent="0">
              <a:buNone/>
            </a:pPr>
            <a:r>
              <a:rPr lang="en-US" dirty="0" smtClean="0"/>
              <a:t>C# : </a:t>
            </a:r>
            <a:r>
              <a:rPr lang="en-US" b="1" dirty="0"/>
              <a:t>public</a:t>
            </a:r>
            <a:r>
              <a:rPr lang="en-US" dirty="0"/>
              <a:t> </a:t>
            </a:r>
            <a:r>
              <a:rPr lang="en-US" b="1" dirty="0"/>
              <a:t>class</a:t>
            </a:r>
            <a:r>
              <a:rPr lang="en-US" dirty="0"/>
              <a:t> Android </a:t>
            </a:r>
            <a:r>
              <a:rPr lang="en-US" b="1" dirty="0" smtClean="0"/>
              <a:t>:</a:t>
            </a:r>
            <a:r>
              <a:rPr lang="en-US" dirty="0"/>
              <a:t> Mobile{  </a:t>
            </a:r>
            <a:r>
              <a:rPr lang="mr-IN" dirty="0" smtClean="0"/>
              <a:t>…</a:t>
            </a:r>
            <a:r>
              <a:rPr lang="en-US" dirty="0" smtClean="0"/>
              <a:t>}</a:t>
            </a:r>
            <a:endParaRPr lang="en-US" dirty="0"/>
          </a:p>
        </p:txBody>
      </p:sp>
    </p:spTree>
    <p:extLst>
      <p:ext uri="{BB962C8B-B14F-4D97-AF65-F5344CB8AC3E}">
        <p14:creationId xmlns:p14="http://schemas.microsoft.com/office/powerpoint/2010/main" val="681963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Create a new class called Small Pizza that inherits from Pizza and has the characteristic that the diameter is 12. Only this Pizza has the possibility to be shipped so, it has in addition a new method called ”</a:t>
            </a:r>
            <a:r>
              <a:rPr lang="en-US" dirty="0" err="1" smtClean="0"/>
              <a:t>SendToCustomer</a:t>
            </a:r>
            <a:r>
              <a:rPr lang="en-US" dirty="0" smtClean="0"/>
              <a:t>” that gets a customer name as string and stores it into a member called </a:t>
            </a:r>
            <a:r>
              <a:rPr lang="en-US" dirty="0" err="1" smtClean="0"/>
              <a:t>pizzaOwner</a:t>
            </a:r>
            <a:r>
              <a:rPr lang="en-US" dirty="0" smtClean="0"/>
              <a:t>. </a:t>
            </a:r>
            <a:endParaRPr lang="en-US" dirty="0"/>
          </a:p>
        </p:txBody>
      </p:sp>
    </p:spTree>
    <p:extLst>
      <p:ext uri="{BB962C8B-B14F-4D97-AF65-F5344CB8AC3E}">
        <p14:creationId xmlns:p14="http://schemas.microsoft.com/office/powerpoint/2010/main" val="255416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838200" y="1825625"/>
            <a:ext cx="5363308" cy="4351338"/>
          </a:xfrm>
        </p:spPr>
        <p:txBody>
          <a:bodyPr>
            <a:normAutofit fontScale="92500" lnSpcReduction="10000"/>
          </a:bodyPr>
          <a:lstStyle/>
          <a:p>
            <a:r>
              <a:rPr lang="en-US" dirty="0"/>
              <a:t>When </a:t>
            </a:r>
            <a:r>
              <a:rPr lang="en-US" b="1" dirty="0"/>
              <a:t>one task is performed by different ways</a:t>
            </a:r>
            <a:r>
              <a:rPr lang="en-US" dirty="0"/>
              <a:t> i.e. known as polymorphism. For example: to convince the customer differently, to draw something e.g. shape or rectangle etc.</a:t>
            </a:r>
          </a:p>
          <a:p>
            <a:r>
              <a:rPr lang="en-US" dirty="0"/>
              <a:t>In </a:t>
            </a:r>
            <a:r>
              <a:rPr lang="en-US" dirty="0" smtClean="0"/>
              <a:t>java/C#, </a:t>
            </a:r>
            <a:r>
              <a:rPr lang="en-US" dirty="0"/>
              <a:t>we use method overloading and method overriding to achieve polymorphism.</a:t>
            </a:r>
          </a:p>
          <a:p>
            <a:r>
              <a:rPr lang="en-US" dirty="0"/>
              <a:t>Another example can be to speak something e.g. cat speaks </a:t>
            </a:r>
            <a:r>
              <a:rPr lang="en-US" dirty="0" err="1"/>
              <a:t>meaw</a:t>
            </a:r>
            <a:r>
              <a:rPr lang="en-US" dirty="0"/>
              <a:t>, dog barks woof etc.</a:t>
            </a:r>
          </a:p>
          <a:p>
            <a:pPr marL="0" indent="0">
              <a:buNone/>
            </a:pPr>
            <a:endParaRPr lang="en-US" dirty="0"/>
          </a:p>
        </p:txBody>
      </p:sp>
      <p:pic>
        <p:nvPicPr>
          <p:cNvPr id="4" name="Picture 3"/>
          <p:cNvPicPr>
            <a:picLocks noChangeAspect="1"/>
          </p:cNvPicPr>
          <p:nvPr/>
        </p:nvPicPr>
        <p:blipFill>
          <a:blip r:embed="rId2"/>
          <a:stretch>
            <a:fillRect/>
          </a:stretch>
        </p:blipFill>
        <p:spPr>
          <a:xfrm>
            <a:off x="6505575" y="1260475"/>
            <a:ext cx="5181600" cy="5080000"/>
          </a:xfrm>
          <a:prstGeom prst="rect">
            <a:avLst/>
          </a:prstGeom>
        </p:spPr>
      </p:pic>
    </p:spTree>
    <p:extLst>
      <p:ext uri="{BB962C8B-B14F-4D97-AF65-F5344CB8AC3E}">
        <p14:creationId xmlns:p14="http://schemas.microsoft.com/office/powerpoint/2010/main" val="397015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a:xfrm>
            <a:off x="838200" y="1544271"/>
            <a:ext cx="10515600" cy="1492006"/>
          </a:xfrm>
        </p:spPr>
        <p:txBody>
          <a:bodyPr>
            <a:normAutofit fontScale="92500" lnSpcReduction="10000"/>
          </a:bodyPr>
          <a:lstStyle/>
          <a:p>
            <a:r>
              <a:rPr lang="en-US" dirty="0"/>
              <a:t>The ability to execute different method implementations by altering the argument used with the method name is known as method overloading. </a:t>
            </a:r>
            <a:r>
              <a:rPr lang="en-US" dirty="0" smtClean="0"/>
              <a:t>When </a:t>
            </a:r>
            <a:r>
              <a:rPr lang="en-US" dirty="0"/>
              <a:t>you properly overload a method, you can call it providing different argument lists, and the appropriate version of the method executes.</a:t>
            </a:r>
            <a:endParaRPr lang="en-US" dirty="0"/>
          </a:p>
        </p:txBody>
      </p:sp>
      <p:sp>
        <p:nvSpPr>
          <p:cNvPr id="4" name="Rectangle 3"/>
          <p:cNvSpPr/>
          <p:nvPr/>
        </p:nvSpPr>
        <p:spPr>
          <a:xfrm>
            <a:off x="838200" y="3212123"/>
            <a:ext cx="10626969" cy="3139321"/>
          </a:xfrm>
          <a:prstGeom prst="rect">
            <a:avLst/>
          </a:prstGeom>
        </p:spPr>
        <p:txBody>
          <a:bodyPr wrap="square">
            <a:spAutoFit/>
          </a:bodyPr>
          <a:lstStyle/>
          <a:p>
            <a:pPr>
              <a:buFont typeface="+mj-lt"/>
              <a:buAutoNum type="arabicPeriod"/>
            </a:pPr>
            <a:r>
              <a:rPr lang="en-US" b="1" dirty="0">
                <a:solidFill>
                  <a:srgbClr val="006699"/>
                </a:solidFill>
                <a:latin typeface="Consolas" charset="0"/>
              </a:rPr>
              <a:t>class</a:t>
            </a:r>
            <a:r>
              <a:rPr lang="en-US" dirty="0">
                <a:solidFill>
                  <a:srgbClr val="000000"/>
                </a:solidFill>
                <a:latin typeface="Consolas" charset="0"/>
              </a:rPr>
              <a:t> </a:t>
            </a:r>
            <a:r>
              <a:rPr lang="en-US" dirty="0" err="1">
                <a:solidFill>
                  <a:srgbClr val="000000"/>
                </a:solidFill>
                <a:latin typeface="Consolas" charset="0"/>
              </a:rPr>
              <a:t>Overloadsample</a:t>
            </a:r>
            <a:r>
              <a:rPr lang="en-US" dirty="0">
                <a:solidFill>
                  <a:srgbClr val="000000"/>
                </a:solidFill>
                <a:latin typeface="Consolas" charset="0"/>
              </a:rPr>
              <a:t> {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a:t>
            </a:r>
            <a:r>
              <a:rPr lang="en-US" b="1" dirty="0">
                <a:solidFill>
                  <a:srgbClr val="006699"/>
                </a:solidFill>
                <a:latin typeface="Consolas" charset="0"/>
              </a:rPr>
              <a:t>public</a:t>
            </a:r>
            <a:r>
              <a:rPr lang="en-US" dirty="0">
                <a:solidFill>
                  <a:srgbClr val="000000"/>
                </a:solidFill>
                <a:latin typeface="Consolas" charset="0"/>
              </a:rPr>
              <a:t> </a:t>
            </a:r>
            <a:r>
              <a:rPr lang="en-US" b="1" dirty="0">
                <a:solidFill>
                  <a:srgbClr val="006699"/>
                </a:solidFill>
                <a:latin typeface="Consolas" charset="0"/>
              </a:rPr>
              <a:t>void</a:t>
            </a:r>
            <a:r>
              <a:rPr lang="en-US" dirty="0">
                <a:solidFill>
                  <a:srgbClr val="000000"/>
                </a:solidFill>
                <a:latin typeface="Consolas" charset="0"/>
              </a:rPr>
              <a:t> print(String s){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a:t>
            </a:r>
            <a:r>
              <a:rPr lang="en-US" dirty="0" err="1">
                <a:solidFill>
                  <a:srgbClr val="000000"/>
                </a:solidFill>
                <a:latin typeface="Consolas" charset="0"/>
              </a:rPr>
              <a:t>System.out.println</a:t>
            </a:r>
            <a:r>
              <a:rPr lang="en-US" dirty="0">
                <a:solidFill>
                  <a:srgbClr val="000000"/>
                </a:solidFill>
                <a:latin typeface="Consolas" charset="0"/>
              </a:rPr>
              <a:t>(</a:t>
            </a:r>
            <a:r>
              <a:rPr lang="en-US" dirty="0">
                <a:solidFill>
                  <a:srgbClr val="0000FF"/>
                </a:solidFill>
                <a:latin typeface="Consolas" charset="0"/>
              </a:rPr>
              <a:t>"First Method with only String- "</a:t>
            </a:r>
            <a:r>
              <a:rPr lang="en-US" dirty="0">
                <a:solidFill>
                  <a:srgbClr val="000000"/>
                </a:solidFill>
                <a:latin typeface="Consolas" charset="0"/>
              </a:rPr>
              <a:t>+ s);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a:t>
            </a:r>
            <a:r>
              <a:rPr lang="en-US" b="1" dirty="0">
                <a:solidFill>
                  <a:srgbClr val="006699"/>
                </a:solidFill>
                <a:latin typeface="Consolas" charset="0"/>
              </a:rPr>
              <a:t>public</a:t>
            </a:r>
            <a:r>
              <a:rPr lang="en-US" dirty="0">
                <a:solidFill>
                  <a:srgbClr val="000000"/>
                </a:solidFill>
                <a:latin typeface="Consolas" charset="0"/>
              </a:rPr>
              <a:t> </a:t>
            </a:r>
            <a:r>
              <a:rPr lang="en-US" b="1" dirty="0">
                <a:solidFill>
                  <a:srgbClr val="006699"/>
                </a:solidFill>
                <a:latin typeface="Consolas" charset="0"/>
              </a:rPr>
              <a:t>void</a:t>
            </a:r>
            <a:r>
              <a:rPr lang="en-US" dirty="0">
                <a:solidFill>
                  <a:srgbClr val="000000"/>
                </a:solidFill>
                <a:latin typeface="Consolas" charset="0"/>
              </a:rPr>
              <a:t> print (</a:t>
            </a:r>
            <a:r>
              <a:rPr lang="en-US" b="1" dirty="0" err="1">
                <a:solidFill>
                  <a:srgbClr val="006699"/>
                </a:solidFill>
                <a:latin typeface="Consolas" charset="0"/>
              </a:rPr>
              <a:t>int</a:t>
            </a:r>
            <a:r>
              <a:rPr lang="en-US" dirty="0">
                <a:solidFill>
                  <a:srgbClr val="000000"/>
                </a:solidFill>
                <a:latin typeface="Consolas" charset="0"/>
              </a:rPr>
              <a:t> </a:t>
            </a:r>
            <a:r>
              <a:rPr lang="en-US" dirty="0" err="1">
                <a:solidFill>
                  <a:srgbClr val="000000"/>
                </a:solidFill>
                <a:latin typeface="Consolas" charset="0"/>
              </a:rPr>
              <a:t>i</a:t>
            </a:r>
            <a:r>
              <a:rPr lang="en-US" dirty="0">
                <a:solidFill>
                  <a:srgbClr val="000000"/>
                </a:solidFill>
                <a:latin typeface="Consolas" charset="0"/>
              </a:rPr>
              <a:t>){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a:t>
            </a:r>
            <a:r>
              <a:rPr lang="en-US" dirty="0" err="1">
                <a:solidFill>
                  <a:srgbClr val="000000"/>
                </a:solidFill>
                <a:latin typeface="Consolas" charset="0"/>
              </a:rPr>
              <a:t>System.out.println</a:t>
            </a:r>
            <a:r>
              <a:rPr lang="en-US" dirty="0">
                <a:solidFill>
                  <a:srgbClr val="000000"/>
                </a:solidFill>
                <a:latin typeface="Consolas" charset="0"/>
              </a:rPr>
              <a:t>(</a:t>
            </a:r>
            <a:r>
              <a:rPr lang="en-US" dirty="0">
                <a:solidFill>
                  <a:srgbClr val="0000FF"/>
                </a:solidFill>
                <a:latin typeface="Consolas" charset="0"/>
              </a:rPr>
              <a:t>"Second Method with only </a:t>
            </a:r>
            <a:r>
              <a:rPr lang="en-US" dirty="0" err="1">
                <a:solidFill>
                  <a:srgbClr val="0000FF"/>
                </a:solidFill>
                <a:latin typeface="Consolas" charset="0"/>
              </a:rPr>
              <a:t>int</a:t>
            </a:r>
            <a:r>
              <a:rPr lang="en-US" dirty="0">
                <a:solidFill>
                  <a:srgbClr val="0000FF"/>
                </a:solidFill>
                <a:latin typeface="Consolas" charset="0"/>
              </a:rPr>
              <a:t>- "</a:t>
            </a:r>
            <a:r>
              <a:rPr lang="en-US" dirty="0">
                <a:solidFill>
                  <a:srgbClr val="000000"/>
                </a:solidFill>
                <a:latin typeface="Consolas" charset="0"/>
              </a:rPr>
              <a:t>+ </a:t>
            </a:r>
            <a:r>
              <a:rPr lang="en-US" dirty="0" err="1">
                <a:solidFill>
                  <a:srgbClr val="000000"/>
                </a:solidFill>
                <a:latin typeface="Consolas" charset="0"/>
              </a:rPr>
              <a:t>i</a:t>
            </a:r>
            <a:r>
              <a:rPr lang="en-US" dirty="0">
                <a:solidFill>
                  <a:srgbClr val="000000"/>
                </a:solidFill>
                <a:latin typeface="Consolas" charset="0"/>
              </a:rPr>
              <a:t>);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a:t>
            </a:r>
            <a:r>
              <a:rPr lang="en-US" b="1" dirty="0">
                <a:solidFill>
                  <a:srgbClr val="006699"/>
                </a:solidFill>
                <a:latin typeface="Consolas" charset="0"/>
              </a:rPr>
              <a:t>public</a:t>
            </a:r>
            <a:r>
              <a:rPr lang="en-US" dirty="0">
                <a:solidFill>
                  <a:srgbClr val="000000"/>
                </a:solidFill>
                <a:latin typeface="Consolas" charset="0"/>
              </a:rPr>
              <a:t> </a:t>
            </a:r>
            <a:r>
              <a:rPr lang="en-US" b="1" dirty="0">
                <a:solidFill>
                  <a:srgbClr val="006699"/>
                </a:solidFill>
                <a:latin typeface="Consolas" charset="0"/>
              </a:rPr>
              <a:t>void</a:t>
            </a:r>
            <a:r>
              <a:rPr lang="en-US" dirty="0">
                <a:solidFill>
                  <a:srgbClr val="000000"/>
                </a:solidFill>
                <a:latin typeface="Consolas" charset="0"/>
              </a:rPr>
              <a:t> print (String s, </a:t>
            </a:r>
            <a:r>
              <a:rPr lang="en-US" b="1" dirty="0" err="1">
                <a:solidFill>
                  <a:srgbClr val="006699"/>
                </a:solidFill>
                <a:latin typeface="Consolas" charset="0"/>
              </a:rPr>
              <a:t>int</a:t>
            </a:r>
            <a:r>
              <a:rPr lang="en-US" dirty="0">
                <a:solidFill>
                  <a:srgbClr val="000000"/>
                </a:solidFill>
                <a:latin typeface="Consolas" charset="0"/>
              </a:rPr>
              <a:t> </a:t>
            </a:r>
            <a:r>
              <a:rPr lang="en-US" dirty="0" err="1">
                <a:solidFill>
                  <a:srgbClr val="000000"/>
                </a:solidFill>
                <a:latin typeface="Consolas" charset="0"/>
              </a:rPr>
              <a:t>i</a:t>
            </a:r>
            <a:r>
              <a:rPr lang="en-US" dirty="0">
                <a:solidFill>
                  <a:srgbClr val="000000"/>
                </a:solidFill>
                <a:latin typeface="Consolas" charset="0"/>
              </a:rPr>
              <a:t>){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a:t>
            </a:r>
            <a:r>
              <a:rPr lang="en-US" dirty="0" err="1">
                <a:solidFill>
                  <a:srgbClr val="000000"/>
                </a:solidFill>
                <a:latin typeface="Consolas" charset="0"/>
              </a:rPr>
              <a:t>System.out.println</a:t>
            </a:r>
            <a:r>
              <a:rPr lang="en-US" dirty="0">
                <a:solidFill>
                  <a:srgbClr val="000000"/>
                </a:solidFill>
                <a:latin typeface="Consolas" charset="0"/>
              </a:rPr>
              <a:t>(</a:t>
            </a:r>
            <a:r>
              <a:rPr lang="en-US" dirty="0">
                <a:solidFill>
                  <a:srgbClr val="0000FF"/>
                </a:solidFill>
                <a:latin typeface="Consolas" charset="0"/>
              </a:rPr>
              <a:t>"Third Method with both- "</a:t>
            </a:r>
            <a:r>
              <a:rPr lang="en-US" dirty="0">
                <a:solidFill>
                  <a:srgbClr val="000000"/>
                </a:solidFill>
                <a:latin typeface="Consolas" charset="0"/>
              </a:rPr>
              <a:t>+ s + </a:t>
            </a:r>
            <a:r>
              <a:rPr lang="en-US" dirty="0">
                <a:solidFill>
                  <a:srgbClr val="0000FF"/>
                </a:solidFill>
                <a:latin typeface="Consolas" charset="0"/>
              </a:rPr>
              <a:t>"--"</a:t>
            </a:r>
            <a:r>
              <a:rPr lang="en-US" dirty="0">
                <a:solidFill>
                  <a:srgbClr val="000000"/>
                </a:solidFill>
                <a:latin typeface="Consolas" charset="0"/>
              </a:rPr>
              <a:t> + </a:t>
            </a:r>
            <a:r>
              <a:rPr lang="en-US" dirty="0" err="1">
                <a:solidFill>
                  <a:srgbClr val="000000"/>
                </a:solidFill>
                <a:latin typeface="Consolas" charset="0"/>
              </a:rPr>
              <a:t>i</a:t>
            </a:r>
            <a:r>
              <a:rPr lang="en-US" dirty="0">
                <a:solidFill>
                  <a:srgbClr val="000000"/>
                </a:solidFill>
                <a:latin typeface="Consolas" charset="0"/>
              </a:rPr>
              <a:t>);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  </a:t>
            </a:r>
            <a:endParaRPr lang="en-US" dirty="0">
              <a:solidFill>
                <a:srgbClr val="5C5C5C"/>
              </a:solidFill>
              <a:latin typeface="Consolas" charset="0"/>
            </a:endParaRPr>
          </a:p>
          <a:p>
            <a:pPr>
              <a:buFont typeface="+mj-lt"/>
              <a:buAutoNum type="arabicPeriod"/>
            </a:pPr>
            <a:r>
              <a:rPr lang="en-US" dirty="0">
                <a:solidFill>
                  <a:srgbClr val="000000"/>
                </a:solidFill>
                <a:latin typeface="Consolas" charset="0"/>
              </a:rPr>
              <a:t>}  </a:t>
            </a:r>
            <a:endParaRPr lang="en-US" b="0" i="0" dirty="0">
              <a:solidFill>
                <a:srgbClr val="5C5C5C"/>
              </a:solidFill>
              <a:effectLst/>
              <a:latin typeface="Consolas" charset="0"/>
            </a:endParaRPr>
          </a:p>
        </p:txBody>
      </p:sp>
    </p:spTree>
    <p:extLst>
      <p:ext uri="{BB962C8B-B14F-4D97-AF65-F5344CB8AC3E}">
        <p14:creationId xmlns:p14="http://schemas.microsoft.com/office/powerpoint/2010/main" val="9910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Things</a:t>
            </a:r>
            <a:endParaRPr lang="en-US" dirty="0"/>
          </a:p>
        </p:txBody>
      </p:sp>
      <p:sp>
        <p:nvSpPr>
          <p:cNvPr id="3" name="Content Placeholder 2"/>
          <p:cNvSpPr>
            <a:spLocks noGrp="1"/>
          </p:cNvSpPr>
          <p:nvPr>
            <p:ph idx="1"/>
          </p:nvPr>
        </p:nvSpPr>
        <p:spPr/>
        <p:txBody>
          <a:bodyPr/>
          <a:lstStyle/>
          <a:p>
            <a:r>
              <a:rPr lang="en-US" dirty="0" smtClean="0"/>
              <a:t>Install Java/IntelliJ:</a:t>
            </a:r>
            <a:endParaRPr lang="en-US" dirty="0" smtClean="0"/>
          </a:p>
          <a:p>
            <a:pPr lvl="1"/>
            <a:r>
              <a:rPr lang="en-US" dirty="0">
                <a:hlinkClick r:id="rId2"/>
              </a:rPr>
              <a:t>http://www.oracle.com/technetwork/java/javase/downloads/index.html</a:t>
            </a:r>
          </a:p>
          <a:p>
            <a:pPr lvl="1"/>
            <a:r>
              <a:rPr lang="en-US" dirty="0">
                <a:hlinkClick r:id="rId3"/>
              </a:rPr>
              <a:t>https://www.jetbrains.com/idea/download</a:t>
            </a:r>
            <a:r>
              <a:rPr lang="en-US" dirty="0" smtClean="0">
                <a:hlinkClick r:id="rId3"/>
              </a:rPr>
              <a:t>/</a:t>
            </a:r>
            <a:r>
              <a:rPr lang="en-US" dirty="0" smtClean="0"/>
              <a:t> </a:t>
            </a:r>
            <a:endParaRPr lang="en-US" dirty="0"/>
          </a:p>
          <a:p>
            <a:endParaRPr lang="en-US" dirty="0" smtClean="0"/>
          </a:p>
          <a:p>
            <a:r>
              <a:rPr lang="en-US" dirty="0" smtClean="0"/>
              <a:t>Install .NET/Visual Studio:</a:t>
            </a:r>
            <a:endParaRPr lang="en-US" dirty="0" smtClean="0"/>
          </a:p>
          <a:p>
            <a:pPr lvl="1"/>
            <a:r>
              <a:rPr lang="en-US" dirty="0">
                <a:hlinkClick r:id="rId4"/>
              </a:rPr>
              <a:t>https://www.visualstudio.com/thank-you-downloading-visual-studio</a:t>
            </a:r>
            <a:r>
              <a:rPr lang="en-US" dirty="0" smtClean="0">
                <a:hlinkClick r:id="rId4"/>
              </a:rPr>
              <a:t>/ </a:t>
            </a:r>
          </a:p>
          <a:p>
            <a:pPr lvl="1"/>
            <a:r>
              <a:rPr lang="en-US" dirty="0">
                <a:hlinkClick r:id="rId4"/>
              </a:rPr>
              <a:t>https://</a:t>
            </a:r>
            <a:r>
              <a:rPr lang="en-US" dirty="0" smtClean="0">
                <a:hlinkClick r:id="rId4"/>
              </a:rPr>
              <a:t>code.visualstudio.com/download</a:t>
            </a:r>
          </a:p>
          <a:p>
            <a:pPr lvl="1"/>
            <a:r>
              <a:rPr lang="en-US" dirty="0">
                <a:hlinkClick r:id="rId4"/>
              </a:rPr>
              <a:t>https://</a:t>
            </a:r>
            <a:r>
              <a:rPr lang="en-US" dirty="0" smtClean="0">
                <a:hlinkClick r:id="rId4"/>
              </a:rPr>
              <a:t>www.microsoft.com/net/core</a:t>
            </a:r>
            <a:endParaRPr lang="en-US" dirty="0">
              <a:hlinkClick r:id="rId4"/>
            </a:endParaRPr>
          </a:p>
        </p:txBody>
      </p:sp>
    </p:spTree>
    <p:extLst>
      <p:ext uri="{BB962C8B-B14F-4D97-AF65-F5344CB8AC3E}">
        <p14:creationId xmlns:p14="http://schemas.microsoft.com/office/powerpoint/2010/main" val="1637450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Polymorphism </a:t>
            </a:r>
            <a:endParaRPr lang="en-US" dirty="0"/>
          </a:p>
        </p:txBody>
      </p:sp>
      <p:sp>
        <p:nvSpPr>
          <p:cNvPr id="3" name="Content Placeholder 2"/>
          <p:cNvSpPr>
            <a:spLocks noGrp="1"/>
          </p:cNvSpPr>
          <p:nvPr>
            <p:ph idx="1"/>
          </p:nvPr>
        </p:nvSpPr>
        <p:spPr/>
        <p:txBody>
          <a:bodyPr/>
          <a:lstStyle/>
          <a:p>
            <a:r>
              <a:rPr lang="en-US" dirty="0"/>
              <a:t>When you create a subclass by extending an existing class, the new subclass contains data and methods that were defined in the original superclass. In other words, any child class object has all the attributes of its parent. Sometimes, however, the superclass data fields and methods are not entirely appropriate for the subclass objects; in these cases, you want to override the parent class members.</a:t>
            </a:r>
            <a:endParaRPr lang="en-US" dirty="0"/>
          </a:p>
        </p:txBody>
      </p:sp>
    </p:spTree>
    <p:extLst>
      <p:ext uri="{BB962C8B-B14F-4D97-AF65-F5344CB8AC3E}">
        <p14:creationId xmlns:p14="http://schemas.microsoft.com/office/powerpoint/2010/main" val="6850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smtClean="0"/>
              <a:t>Since the Small Pizza is the one we ship, the owner said that that pizza can never be out of stock. Adapt the program in such a way that calling the </a:t>
            </a:r>
            <a:r>
              <a:rPr lang="en-US" dirty="0" err="1" smtClean="0"/>
              <a:t>PizzaIsOutofStock</a:t>
            </a:r>
            <a:r>
              <a:rPr lang="en-US" dirty="0"/>
              <a:t> </a:t>
            </a:r>
            <a:r>
              <a:rPr lang="en-US" dirty="0" smtClean="0"/>
              <a:t>method for the </a:t>
            </a:r>
            <a:r>
              <a:rPr lang="en-US" dirty="0" err="1" smtClean="0"/>
              <a:t>SmallPizza</a:t>
            </a:r>
            <a:r>
              <a:rPr lang="en-US" dirty="0" smtClean="0"/>
              <a:t> produces an error.</a:t>
            </a:r>
          </a:p>
          <a:p>
            <a:pPr marL="0" indent="0">
              <a:buNone/>
            </a:pPr>
            <a:endParaRPr lang="en-US" dirty="0"/>
          </a:p>
          <a:p>
            <a:pPr marL="0" indent="0">
              <a:buNone/>
            </a:pPr>
            <a:r>
              <a:rPr lang="en-US" dirty="0" smtClean="0"/>
              <a:t>Tips:</a:t>
            </a:r>
          </a:p>
          <a:p>
            <a:pPr marL="0" indent="0">
              <a:buNone/>
            </a:pPr>
            <a:r>
              <a:rPr lang="en-US" dirty="0" smtClean="0"/>
              <a:t>Throwing Exceptions: throw new Exception(“text”);</a:t>
            </a:r>
          </a:p>
          <a:p>
            <a:pPr marL="0" indent="0">
              <a:buNone/>
            </a:pPr>
            <a:r>
              <a:rPr lang="en-US" b="1" dirty="0" smtClean="0"/>
              <a:t>Java</a:t>
            </a:r>
            <a:r>
              <a:rPr lang="en-US" dirty="0" smtClean="0"/>
              <a:t> requires all classes to either catch or explicitly declare that they throw exceptions with “throw Exception”</a:t>
            </a:r>
          </a:p>
          <a:p>
            <a:pPr marL="0" indent="0">
              <a:buNone/>
            </a:pPr>
            <a:r>
              <a:rPr lang="en-US" dirty="0" smtClean="0"/>
              <a:t>In </a:t>
            </a:r>
            <a:r>
              <a:rPr lang="en-US" b="1" dirty="0" smtClean="0"/>
              <a:t>C#</a:t>
            </a:r>
            <a:r>
              <a:rPr lang="en-US" dirty="0" smtClean="0"/>
              <a:t> method overloading needs to be explicitly declared: virtual/override</a:t>
            </a:r>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883286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Normally you can't call a method </a:t>
            </a:r>
            <a:r>
              <a:rPr lang="en-US" dirty="0">
                <a:hlinkClick r:id="rId2"/>
              </a:rPr>
              <a:t>of a class without first creating</a:t>
            </a:r>
            <a:r>
              <a:rPr lang="en-US" dirty="0"/>
              <a:t> an instance of that class. By declaring a method using the </a:t>
            </a:r>
            <a:r>
              <a:rPr lang="en-US" b="1" dirty="0"/>
              <a:t>static</a:t>
            </a:r>
            <a:r>
              <a:rPr lang="en-US" dirty="0"/>
              <a:t> keyword, you can call it without first creating an object because it becomes a class method (i.e. a method that belongs to a class rather than an object</a:t>
            </a:r>
            <a:r>
              <a:rPr lang="en-US" dirty="0" smtClean="0"/>
              <a:t>).</a:t>
            </a:r>
            <a:endParaRPr lang="en-US" dirty="0" smtClean="0">
              <a:hlinkClick r:id="rId3"/>
            </a:endParaRPr>
          </a:p>
          <a:p>
            <a:pPr marL="0" indent="0">
              <a:buNone/>
            </a:pPr>
            <a:r>
              <a:rPr lang="en-US" dirty="0" smtClean="0">
                <a:hlinkClick r:id="rId3"/>
              </a:rPr>
              <a:t>Static </a:t>
            </a:r>
            <a:r>
              <a:rPr lang="en-US" dirty="0">
                <a:hlinkClick r:id="rId3"/>
              </a:rPr>
              <a:t>methods</a:t>
            </a:r>
            <a:r>
              <a:rPr lang="en-US" dirty="0"/>
              <a:t> are used for methods that do not need to access to an object's state or only use static fields. For example, the </a:t>
            </a:r>
            <a:r>
              <a:rPr lang="en-US" dirty="0">
                <a:hlinkClick r:id="rId4"/>
              </a:rPr>
              <a:t>main method</a:t>
            </a:r>
            <a:r>
              <a:rPr lang="en-US" dirty="0"/>
              <a:t> is a static </a:t>
            </a:r>
            <a:r>
              <a:rPr lang="en-US" dirty="0" smtClean="0"/>
              <a:t>method</a:t>
            </a:r>
          </a:p>
          <a:p>
            <a:pPr marL="0" indent="0">
              <a:buNone/>
            </a:pPr>
            <a:endParaRPr lang="en-US" dirty="0"/>
          </a:p>
          <a:p>
            <a:pPr marL="0" indent="0">
              <a:buNone/>
            </a:pPr>
            <a:r>
              <a:rPr lang="en-US" dirty="0" smtClean="0"/>
              <a:t>A static method can access only other static methods or static members that are declared using </a:t>
            </a:r>
            <a:r>
              <a:rPr lang="en-US" b="1" dirty="0" smtClean="0"/>
              <a:t>static</a:t>
            </a:r>
            <a:r>
              <a:rPr lang="en-US" dirty="0" smtClean="0"/>
              <a:t> as well. However static members are generally considered and anti-pattern.</a:t>
            </a:r>
          </a:p>
          <a:p>
            <a:pPr marL="0" indent="0">
              <a:buNone/>
            </a:pPr>
            <a:endParaRPr lang="en-US" dirty="0"/>
          </a:p>
          <a:p>
            <a:endParaRPr lang="en-US" dirty="0"/>
          </a:p>
        </p:txBody>
      </p:sp>
    </p:spTree>
    <p:extLst>
      <p:ext uri="{BB962C8B-B14F-4D97-AF65-F5344CB8AC3E}">
        <p14:creationId xmlns:p14="http://schemas.microsoft.com/office/powerpoint/2010/main" val="50900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Create a method that return the largest of 2 Pizzas (based on the Pizza area). If both pizzas of the same size it returns the first biggest.</a:t>
            </a:r>
          </a:p>
          <a:p>
            <a:endParaRPr lang="en-US" dirty="0" smtClean="0"/>
          </a:p>
          <a:p>
            <a:endParaRPr lang="en-US" dirty="0" smtClean="0"/>
          </a:p>
          <a:p>
            <a:pPr marL="0" indent="0">
              <a:buNone/>
            </a:pPr>
            <a:r>
              <a:rPr lang="en-US" dirty="0" smtClean="0"/>
              <a:t>Notes: </a:t>
            </a:r>
          </a:p>
          <a:p>
            <a:pPr marL="0" indent="0">
              <a:buNone/>
            </a:pPr>
            <a:r>
              <a:rPr lang="en-US" dirty="0" smtClean="0"/>
              <a:t>Declaring static methods: public </a:t>
            </a:r>
            <a:r>
              <a:rPr lang="en-US" b="1" dirty="0" smtClean="0"/>
              <a:t>static</a:t>
            </a:r>
            <a:r>
              <a:rPr lang="en-US" dirty="0" smtClean="0"/>
              <a:t> string Foo(</a:t>
            </a:r>
            <a:r>
              <a:rPr lang="en-US" dirty="0" err="1" smtClean="0"/>
              <a:t>int</a:t>
            </a:r>
            <a:r>
              <a:rPr lang="en-US" dirty="0" smtClean="0"/>
              <a:t> bar){</a:t>
            </a:r>
            <a:r>
              <a:rPr lang="mr-IN" dirty="0" smtClean="0"/>
              <a:t>…</a:t>
            </a:r>
            <a:r>
              <a:rPr lang="en-US" dirty="0" smtClean="0"/>
              <a:t>}</a:t>
            </a:r>
          </a:p>
        </p:txBody>
      </p:sp>
    </p:spTree>
    <p:extLst>
      <p:ext uri="{BB962C8B-B14F-4D97-AF65-F5344CB8AC3E}">
        <p14:creationId xmlns:p14="http://schemas.microsoft.com/office/powerpoint/2010/main" val="4225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An abstract class is something which is incomplete and you can not create an instance of the abstract class. If you want to use it you need to make it complete or concrete by extending it. A class is called concrete if it does not contain any abstract method and implements all abstract method inherited from abstract class or interface it has implemented or extended. By the way, Java has a concept of abstract classes, abstract method but a variable can not be abstract in Java.</a:t>
            </a:r>
          </a:p>
          <a:p>
            <a:pPr marL="0" indent="0">
              <a:buNone/>
            </a:pPr>
            <a:r>
              <a:rPr lang="en-US" dirty="0"/>
              <a:t>Let's take an example of Java Abstract Class called </a:t>
            </a:r>
            <a:r>
              <a:rPr lang="en-US" b="1" dirty="0"/>
              <a:t>Vehicle</a:t>
            </a:r>
            <a:r>
              <a:rPr lang="en-US" dirty="0"/>
              <a:t>. When I am creating a class called Vehicle, I know there should be methods like start() and Stop() but don't know start and stop mechanism of every vehicle since they could have different start and stop mechanism </a:t>
            </a:r>
            <a:r>
              <a:rPr lang="en-US" dirty="0" err="1"/>
              <a:t>e.g</a:t>
            </a:r>
            <a:r>
              <a:rPr lang="en-US" dirty="0"/>
              <a:t> some can be started by a kick or some can be by pressing buttons.</a:t>
            </a:r>
          </a:p>
          <a:p>
            <a:pPr marL="0" indent="0">
              <a:buNone/>
            </a:pPr>
            <a:r>
              <a:rPr lang="en-US" dirty="0"/>
              <a:t>The advantage of Abstraction is if there is a new type of vehicle introduced we might just need to add one class which extends Vehicle Abstract class and implement specific methods.  The interface of start and stop method would be same</a:t>
            </a:r>
            <a:r>
              <a:rPr lang="en-US" dirty="0" smtClean="0"/>
              <a:t>.</a:t>
            </a:r>
            <a:endParaRPr lang="en-US" dirty="0"/>
          </a:p>
        </p:txBody>
      </p:sp>
    </p:spTree>
    <p:extLst>
      <p:ext uri="{BB962C8B-B14F-4D97-AF65-F5344CB8AC3E}">
        <p14:creationId xmlns:p14="http://schemas.microsoft.com/office/powerpoint/2010/main" val="2132799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Create a new class called </a:t>
            </a:r>
            <a:r>
              <a:rPr lang="en-US" dirty="0" err="1" smtClean="0"/>
              <a:t>SquarePizza</a:t>
            </a:r>
            <a:r>
              <a:rPr lang="en-US" dirty="0" smtClean="0"/>
              <a:t> that extends Pizza. Since now we have 2 completely different types of pizzas. We can’t calculate the surface in the base class. Make the </a:t>
            </a:r>
            <a:r>
              <a:rPr lang="en-US" b="1" dirty="0" err="1" smtClean="0"/>
              <a:t>PizzaArea</a:t>
            </a:r>
            <a:r>
              <a:rPr lang="en-US" dirty="0" smtClean="0"/>
              <a:t> method </a:t>
            </a:r>
            <a:r>
              <a:rPr lang="en-US" b="1" dirty="0" smtClean="0"/>
              <a:t>abstract</a:t>
            </a:r>
            <a:r>
              <a:rPr lang="en-US" dirty="0" smtClean="0"/>
              <a:t> and implement it in the </a:t>
            </a:r>
            <a:r>
              <a:rPr lang="en-US" dirty="0" err="1" smtClean="0"/>
              <a:t>SmallPizza</a:t>
            </a:r>
            <a:r>
              <a:rPr lang="en-US" dirty="0" smtClean="0"/>
              <a:t> and the </a:t>
            </a:r>
            <a:r>
              <a:rPr lang="en-US" dirty="0" err="1" smtClean="0"/>
              <a:t>SquarePizza</a:t>
            </a:r>
            <a:r>
              <a:rPr lang="en-US" dirty="0" smtClean="0"/>
              <a:t> accordingly. Compare using </a:t>
            </a:r>
            <a:r>
              <a:rPr lang="en-US" dirty="0" err="1" smtClean="0"/>
              <a:t>ComparePizzas</a:t>
            </a:r>
            <a:r>
              <a:rPr lang="en-US" dirty="0" smtClean="0"/>
              <a:t> the 2 instances of </a:t>
            </a:r>
            <a:r>
              <a:rPr lang="en-US" dirty="0" err="1" smtClean="0"/>
              <a:t>SmallPizza</a:t>
            </a:r>
            <a:r>
              <a:rPr lang="en-US" dirty="0" smtClean="0"/>
              <a:t> and </a:t>
            </a:r>
            <a:r>
              <a:rPr lang="en-US" dirty="0" err="1" smtClean="0"/>
              <a:t>SquarePizza</a:t>
            </a:r>
            <a:r>
              <a:rPr lang="en-US" dirty="0" smtClean="0"/>
              <a:t>.</a:t>
            </a:r>
          </a:p>
          <a:p>
            <a:endParaRPr lang="en-US" dirty="0"/>
          </a:p>
          <a:p>
            <a:pPr marL="0" indent="0">
              <a:buNone/>
            </a:pPr>
            <a:r>
              <a:rPr lang="en-US" dirty="0" smtClean="0"/>
              <a:t>Note: you might need to refactor a lot of code since the Pizza class can’t be instantiated. For simplicity, try to just rename it to </a:t>
            </a:r>
            <a:r>
              <a:rPr lang="en-US" dirty="0" err="1" smtClean="0"/>
              <a:t>SquarePizza</a:t>
            </a:r>
            <a:r>
              <a:rPr lang="en-US" dirty="0" smtClean="0"/>
              <a:t>.</a:t>
            </a:r>
          </a:p>
        </p:txBody>
      </p:sp>
    </p:spTree>
    <p:extLst>
      <p:ext uri="{BB962C8B-B14F-4D97-AF65-F5344CB8AC3E}">
        <p14:creationId xmlns:p14="http://schemas.microsoft.com/office/powerpoint/2010/main" val="62380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Self-work</a:t>
            </a:r>
            <a:endParaRPr lang="en-US" dirty="0"/>
          </a:p>
        </p:txBody>
      </p:sp>
      <p:sp>
        <p:nvSpPr>
          <p:cNvPr id="3" name="Content Placeholder 2"/>
          <p:cNvSpPr>
            <a:spLocks noGrp="1"/>
          </p:cNvSpPr>
          <p:nvPr>
            <p:ph idx="1"/>
          </p:nvPr>
        </p:nvSpPr>
        <p:spPr/>
        <p:txBody>
          <a:bodyPr/>
          <a:lstStyle/>
          <a:p>
            <a:r>
              <a:rPr lang="en-US" dirty="0" smtClean="0"/>
              <a:t>Can abstract class called Ingredient and 3 subclasses: Cheese, Vegetable, Meat.</a:t>
            </a:r>
          </a:p>
          <a:p>
            <a:r>
              <a:rPr lang="en-US" dirty="0" smtClean="0"/>
              <a:t>Ingredient will have 2 members: a </a:t>
            </a:r>
            <a:r>
              <a:rPr lang="en-US" dirty="0" err="1" smtClean="0"/>
              <a:t>baseCost</a:t>
            </a:r>
            <a:r>
              <a:rPr lang="en-US" dirty="0" smtClean="0"/>
              <a:t> (</a:t>
            </a:r>
            <a:r>
              <a:rPr lang="en-US" dirty="0" err="1" smtClean="0"/>
              <a:t>int</a:t>
            </a:r>
            <a:r>
              <a:rPr lang="en-US" dirty="0" smtClean="0"/>
              <a:t>) and a name (string)</a:t>
            </a:r>
          </a:p>
          <a:p>
            <a:r>
              <a:rPr lang="en-US" dirty="0" smtClean="0"/>
              <a:t>Each Pizza will have one and exactly one of those 3 ingredients.</a:t>
            </a:r>
          </a:p>
          <a:p>
            <a:r>
              <a:rPr lang="en-US" dirty="0" smtClean="0"/>
              <a:t>The cost of a Cheese is the base ingredient cost times 2, of Vegetable times 1 and of Meat times 3</a:t>
            </a:r>
          </a:p>
          <a:p>
            <a:r>
              <a:rPr lang="en-US" dirty="0" smtClean="0"/>
              <a:t>Create a Method to calculate the total cost of a pizza</a:t>
            </a:r>
          </a:p>
          <a:p>
            <a:r>
              <a:rPr lang="en-US" dirty="0" smtClean="0"/>
              <a:t>Create an abstract method that sums the costs of 2 pizzas and returns it</a:t>
            </a:r>
            <a:endParaRPr lang="en-US" dirty="0"/>
          </a:p>
        </p:txBody>
      </p:sp>
    </p:spTree>
    <p:extLst>
      <p:ext uri="{BB962C8B-B14F-4D97-AF65-F5344CB8AC3E}">
        <p14:creationId xmlns:p14="http://schemas.microsoft.com/office/powerpoint/2010/main" val="15155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Object Oriented?</a:t>
            </a:r>
            <a:endParaRPr lang="en-US" dirty="0"/>
          </a:p>
        </p:txBody>
      </p:sp>
      <p:sp>
        <p:nvSpPr>
          <p:cNvPr id="3" name="Content Placeholder 2"/>
          <p:cNvSpPr>
            <a:spLocks noGrp="1"/>
          </p:cNvSpPr>
          <p:nvPr>
            <p:ph idx="1"/>
          </p:nvPr>
        </p:nvSpPr>
        <p:spPr/>
        <p:txBody>
          <a:bodyPr>
            <a:normAutofit lnSpcReduction="10000"/>
          </a:bodyPr>
          <a:lstStyle/>
          <a:p>
            <a:pPr marL="0" lvl="0" indent="0">
              <a:lnSpc>
                <a:spcPct val="100000"/>
              </a:lnSpc>
              <a:spcBef>
                <a:spcPts val="0"/>
              </a:spcBef>
              <a:buNone/>
            </a:pPr>
            <a:r>
              <a:rPr lang="en-US" dirty="0" smtClean="0"/>
              <a:t>“</a:t>
            </a:r>
            <a:r>
              <a:rPr lang="en-US" b="1" dirty="0"/>
              <a:t>Object-oriented programming</a:t>
            </a:r>
            <a:r>
              <a:rPr lang="en-US" dirty="0"/>
              <a:t> (</a:t>
            </a:r>
            <a:r>
              <a:rPr lang="en-US" b="1" dirty="0"/>
              <a:t>OOP</a:t>
            </a:r>
            <a:r>
              <a:rPr lang="en-US" dirty="0"/>
              <a:t>) is a </a:t>
            </a:r>
            <a:r>
              <a:rPr lang="en-US" dirty="0">
                <a:hlinkClick r:id="rId2" tooltip="Programming paradigm"/>
              </a:rPr>
              <a:t>programming paradigm</a:t>
            </a:r>
            <a:r>
              <a:rPr lang="en-US" dirty="0"/>
              <a:t> based on the concept of "</a:t>
            </a:r>
            <a:r>
              <a:rPr lang="en-US" dirty="0">
                <a:hlinkClick r:id="rId3" tooltip="Object (computer science)"/>
              </a:rPr>
              <a:t>objects</a:t>
            </a:r>
            <a:r>
              <a:rPr lang="en-US" dirty="0"/>
              <a:t>", which may contain </a:t>
            </a:r>
            <a:r>
              <a:rPr lang="en-US" dirty="0">
                <a:hlinkClick r:id="rId4" tooltip="Data"/>
              </a:rPr>
              <a:t>data</a:t>
            </a:r>
            <a:r>
              <a:rPr lang="en-US" dirty="0"/>
              <a:t>, in the form of </a:t>
            </a:r>
            <a:r>
              <a:rPr lang="en-US" dirty="0">
                <a:hlinkClick r:id="rId5" tooltip="Field (computer science)"/>
              </a:rPr>
              <a:t>fields</a:t>
            </a:r>
            <a:r>
              <a:rPr lang="en-US" dirty="0"/>
              <a:t>, often known as </a:t>
            </a:r>
            <a:r>
              <a:rPr lang="en-US" i="1" dirty="0"/>
              <a:t>attributes;</a:t>
            </a:r>
            <a:r>
              <a:rPr lang="en-US" dirty="0"/>
              <a:t> and code, in the form of procedures, often known as </a:t>
            </a:r>
            <a:r>
              <a:rPr lang="en-US" i="1" dirty="0">
                <a:hlinkClick r:id="rId6" tooltip="Method (computer science)"/>
              </a:rPr>
              <a:t>methods</a:t>
            </a:r>
            <a:r>
              <a:rPr lang="en-US" i="1" dirty="0"/>
              <a:t>.</a:t>
            </a:r>
            <a:r>
              <a:rPr lang="en-US" dirty="0"/>
              <a:t> A feature of objects is that an object's procedures can access and often modify the data fields of the object with which they are associated (objects have a notion of "</a:t>
            </a:r>
            <a:r>
              <a:rPr lang="en-US" dirty="0">
                <a:hlinkClick r:id="rId7" tooltip="This (computer programming)"/>
              </a:rPr>
              <a:t>this</a:t>
            </a:r>
            <a:r>
              <a:rPr lang="en-US" dirty="0"/>
              <a:t>" or "self"). In OOP, computer programs are designed by making them out of objects that interact with one another.</a:t>
            </a:r>
            <a:r>
              <a:rPr lang="en-US" baseline="30000" dirty="0">
                <a:hlinkClick r:id="rId8"/>
              </a:rPr>
              <a:t>[1]</a:t>
            </a:r>
            <a:r>
              <a:rPr lang="en-US" baseline="30000" dirty="0">
                <a:hlinkClick r:id="rId9"/>
              </a:rPr>
              <a:t>[2]</a:t>
            </a:r>
            <a:r>
              <a:rPr lang="en-US" dirty="0"/>
              <a:t> There is significant diversity of OOP languages, but the most popular ones are </a:t>
            </a:r>
            <a:r>
              <a:rPr lang="en-US" dirty="0">
                <a:hlinkClick r:id="rId10" tooltip="Class-based programming"/>
              </a:rPr>
              <a:t>class-based</a:t>
            </a:r>
            <a:r>
              <a:rPr lang="en-US" dirty="0"/>
              <a:t>, meaning that objects are </a:t>
            </a:r>
            <a:r>
              <a:rPr lang="en-US" dirty="0">
                <a:hlinkClick r:id="rId11" tooltip="Instance (computer science)"/>
              </a:rPr>
              <a:t>instances</a:t>
            </a:r>
            <a:r>
              <a:rPr lang="en-US" dirty="0"/>
              <a:t> of </a:t>
            </a:r>
            <a:r>
              <a:rPr lang="en-US" dirty="0">
                <a:hlinkClick r:id="rId12" tooltip="Class (computer science)"/>
              </a:rPr>
              <a:t>classes</a:t>
            </a:r>
            <a:r>
              <a:rPr lang="en-US" dirty="0"/>
              <a:t>, which typically also determine their </a:t>
            </a:r>
            <a:r>
              <a:rPr lang="en-US" dirty="0">
                <a:hlinkClick r:id="rId13" tooltip="Data type"/>
              </a:rPr>
              <a:t>type</a:t>
            </a:r>
            <a:r>
              <a:rPr lang="en-US" dirty="0" smtClean="0"/>
              <a:t>.”</a:t>
            </a:r>
            <a:endParaRPr lang="en-US" dirty="0"/>
          </a:p>
        </p:txBody>
      </p:sp>
    </p:spTree>
    <p:extLst>
      <p:ext uri="{BB962C8B-B14F-4D97-AF65-F5344CB8AC3E}">
        <p14:creationId xmlns:p14="http://schemas.microsoft.com/office/powerpoint/2010/main" val="54167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OO appear?</a:t>
            </a:r>
            <a:endParaRPr lang="en-US" dirty="0"/>
          </a:p>
        </p:txBody>
      </p:sp>
      <p:sp>
        <p:nvSpPr>
          <p:cNvPr id="3" name="Content Placeholder 2"/>
          <p:cNvSpPr>
            <a:spLocks noGrp="1"/>
          </p:cNvSpPr>
          <p:nvPr>
            <p:ph idx="1"/>
          </p:nvPr>
        </p:nvSpPr>
        <p:spPr/>
        <p:txBody>
          <a:bodyPr/>
          <a:lstStyle/>
          <a:p>
            <a:r>
              <a:rPr lang="en-US" dirty="0" smtClean="0"/>
              <a:t>Increased complexity of code</a:t>
            </a:r>
          </a:p>
          <a:p>
            <a:r>
              <a:rPr lang="en-US" dirty="0" smtClean="0"/>
              <a:t>Bigger applications</a:t>
            </a:r>
          </a:p>
          <a:p>
            <a:r>
              <a:rPr lang="en-US" dirty="0" smtClean="0"/>
              <a:t>Multiple and bigger teams</a:t>
            </a:r>
          </a:p>
          <a:p>
            <a:r>
              <a:rPr lang="en-US" dirty="0" smtClean="0"/>
              <a:t>The idea of a Domain or Domain Model</a:t>
            </a:r>
          </a:p>
          <a:p>
            <a:r>
              <a:rPr lang="en-US" dirty="0" smtClean="0"/>
              <a:t>The rise of </a:t>
            </a:r>
            <a:r>
              <a:rPr lang="en-US" dirty="0"/>
              <a:t>B</a:t>
            </a:r>
            <a:r>
              <a:rPr lang="en-US" dirty="0" smtClean="0"/>
              <a:t>usiness Applications </a:t>
            </a:r>
          </a:p>
          <a:p>
            <a:endParaRPr lang="en-US" dirty="0"/>
          </a:p>
          <a:p>
            <a:pPr marL="0" indent="0">
              <a:buNone/>
            </a:pPr>
            <a:r>
              <a:rPr lang="en-US" dirty="0" smtClean="0"/>
              <a:t>Languages that are OO: </a:t>
            </a:r>
            <a:r>
              <a:rPr lang="en-US" dirty="0" smtClean="0">
                <a:hlinkClick r:id="rId2" tooltip="Java (programming language)"/>
              </a:rPr>
              <a:t>Java</a:t>
            </a:r>
            <a:r>
              <a:rPr lang="en-US" dirty="0"/>
              <a:t>, </a:t>
            </a:r>
            <a:r>
              <a:rPr lang="en-US" dirty="0">
                <a:hlinkClick r:id="rId3" tooltip="C++"/>
              </a:rPr>
              <a:t>C++</a:t>
            </a:r>
            <a:r>
              <a:rPr lang="en-US" dirty="0"/>
              <a:t>, </a:t>
            </a:r>
            <a:r>
              <a:rPr lang="en-US" dirty="0">
                <a:hlinkClick r:id="rId4" tooltip="C Sharp (programming language)"/>
              </a:rPr>
              <a:t>C#</a:t>
            </a:r>
            <a:r>
              <a:rPr lang="en-US" dirty="0"/>
              <a:t>, </a:t>
            </a:r>
            <a:r>
              <a:rPr lang="en-US" dirty="0">
                <a:hlinkClick r:id="rId5" tooltip="Python (programming language)"/>
              </a:rPr>
              <a:t>Python</a:t>
            </a:r>
            <a:r>
              <a:rPr lang="en-US" dirty="0"/>
              <a:t>, </a:t>
            </a:r>
            <a:r>
              <a:rPr lang="en-US" dirty="0">
                <a:hlinkClick r:id="rId6" tooltip="PHP"/>
              </a:rPr>
              <a:t>PHP</a:t>
            </a:r>
            <a:r>
              <a:rPr lang="en-US" dirty="0"/>
              <a:t>, </a:t>
            </a:r>
            <a:r>
              <a:rPr lang="en-US" dirty="0">
                <a:hlinkClick r:id="rId7" tooltip="Ruby (programming language)"/>
              </a:rPr>
              <a:t>Ruby</a:t>
            </a:r>
            <a:r>
              <a:rPr lang="en-US" dirty="0"/>
              <a:t>, </a:t>
            </a:r>
            <a:r>
              <a:rPr lang="en-US" dirty="0">
                <a:hlinkClick r:id="rId8" tooltip="Perl"/>
              </a:rPr>
              <a:t>Perl</a:t>
            </a:r>
            <a:r>
              <a:rPr lang="en-US" dirty="0" smtClean="0"/>
              <a:t>,</a:t>
            </a:r>
            <a:r>
              <a:rPr lang="en-US" dirty="0"/>
              <a:t> </a:t>
            </a:r>
            <a:r>
              <a:rPr lang="en-US" dirty="0" smtClean="0">
                <a:hlinkClick r:id="rId9" tooltip="Objective-C"/>
              </a:rPr>
              <a:t>ObjectiveC</a:t>
            </a:r>
            <a:r>
              <a:rPr lang="en-US" dirty="0" smtClean="0"/>
              <a:t>, </a:t>
            </a:r>
            <a:r>
              <a:rPr lang="en-US" dirty="0" smtClean="0">
                <a:hlinkClick r:id="rId10" tooltip="Swift (programming language)"/>
              </a:rPr>
              <a:t>Swift</a:t>
            </a:r>
            <a:r>
              <a:rPr lang="en-US" dirty="0"/>
              <a:t>, </a:t>
            </a:r>
            <a:r>
              <a:rPr lang="en-US" dirty="0">
                <a:hlinkClick r:id="rId11" tooltip="Scala (programming language)"/>
              </a:rPr>
              <a:t>Scala</a:t>
            </a:r>
            <a:r>
              <a:rPr lang="en-US" dirty="0"/>
              <a:t>, </a:t>
            </a:r>
            <a:r>
              <a:rPr lang="en-US" dirty="0">
                <a:hlinkClick r:id="rId12" tooltip="Lisp (programming language)"/>
              </a:rPr>
              <a:t>Common Lisp</a:t>
            </a:r>
            <a:r>
              <a:rPr lang="en-US" dirty="0"/>
              <a:t>, and </a:t>
            </a:r>
            <a:r>
              <a:rPr lang="en-US" dirty="0">
                <a:hlinkClick r:id="rId13" tooltip="Smalltalk"/>
              </a:rPr>
              <a:t>Smalltalk</a:t>
            </a:r>
            <a:r>
              <a:rPr lang="en-US" dirty="0"/>
              <a:t>.</a:t>
            </a:r>
            <a:endParaRPr lang="en-US" dirty="0" smtClean="0"/>
          </a:p>
        </p:txBody>
      </p:sp>
    </p:spTree>
    <p:extLst>
      <p:ext uri="{BB962C8B-B14F-4D97-AF65-F5344CB8AC3E}">
        <p14:creationId xmlns:p14="http://schemas.microsoft.com/office/powerpoint/2010/main" val="54927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smtClean="0"/>
              <a:t>a class?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Traditional procedural programming</a:t>
            </a:r>
            <a:endParaRPr lang="en-US" dirty="0"/>
          </a:p>
        </p:txBody>
      </p:sp>
      <p:pic>
        <p:nvPicPr>
          <p:cNvPr id="4" name="Picture 3"/>
          <p:cNvPicPr>
            <a:picLocks noChangeAspect="1"/>
          </p:cNvPicPr>
          <p:nvPr/>
        </p:nvPicPr>
        <p:blipFill>
          <a:blip r:embed="rId2"/>
          <a:stretch>
            <a:fillRect/>
          </a:stretch>
        </p:blipFill>
        <p:spPr>
          <a:xfrm>
            <a:off x="6593254" y="1922463"/>
            <a:ext cx="4140200" cy="4254500"/>
          </a:xfrm>
          <a:prstGeom prst="rect">
            <a:avLst/>
          </a:prstGeom>
        </p:spPr>
      </p:pic>
    </p:spTree>
    <p:extLst>
      <p:ext uri="{BB962C8B-B14F-4D97-AF65-F5344CB8AC3E}">
        <p14:creationId xmlns:p14="http://schemas.microsoft.com/office/powerpoint/2010/main" val="45067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smtClean="0"/>
              <a:t>a class?</a:t>
            </a:r>
            <a:endParaRPr lang="en-US" dirty="0"/>
          </a:p>
        </p:txBody>
      </p:sp>
      <p:sp>
        <p:nvSpPr>
          <p:cNvPr id="3" name="Content Placeholder 2"/>
          <p:cNvSpPr>
            <a:spLocks noGrp="1"/>
          </p:cNvSpPr>
          <p:nvPr>
            <p:ph idx="1"/>
          </p:nvPr>
        </p:nvSpPr>
        <p:spPr>
          <a:xfrm>
            <a:off x="838200" y="1825624"/>
            <a:ext cx="4247662" cy="4856529"/>
          </a:xfrm>
        </p:spPr>
        <p:txBody>
          <a:bodyPr>
            <a:noAutofit/>
          </a:bodyPr>
          <a:lstStyle/>
          <a:p>
            <a:r>
              <a:rPr lang="en-US" sz="1600" dirty="0" smtClean="0"/>
              <a:t>The </a:t>
            </a:r>
            <a:r>
              <a:rPr lang="en-US" sz="1600" dirty="0"/>
              <a:t>basic unit of OOP is a </a:t>
            </a:r>
            <a:r>
              <a:rPr lang="en-US" sz="1600" i="1" dirty="0"/>
              <a:t>class</a:t>
            </a:r>
            <a:r>
              <a:rPr lang="en-US" sz="1600" dirty="0"/>
              <a:t>, which encapsulates both the </a:t>
            </a:r>
            <a:r>
              <a:rPr lang="en-US" sz="1600" i="1" dirty="0"/>
              <a:t>static properties</a:t>
            </a:r>
            <a:r>
              <a:rPr lang="en-US" sz="1600" dirty="0"/>
              <a:t> and </a:t>
            </a:r>
            <a:r>
              <a:rPr lang="en-US" sz="1600" i="1" dirty="0"/>
              <a:t>dynamic operations</a:t>
            </a:r>
            <a:r>
              <a:rPr lang="en-US" sz="1600" dirty="0"/>
              <a:t> within a "box", and specifies the public interface for using these boxes. Since classes are well-encapsulated, it is easier to reuse these classes. In other words, OOP combines the data structures and algorithms of a software entity inside the same box.</a:t>
            </a:r>
          </a:p>
          <a:p>
            <a:r>
              <a:rPr lang="en-US" sz="1600" dirty="0"/>
              <a:t>OOP languages permit </a:t>
            </a:r>
            <a:r>
              <a:rPr lang="en-US" sz="1600" i="1" dirty="0"/>
              <a:t>higher level of abstraction</a:t>
            </a:r>
            <a:r>
              <a:rPr lang="en-US" sz="1600" dirty="0"/>
              <a:t> for solving real-life problems. The traditional procedural language (such as C and Pascal) forces you to think in terms of the structure of the computer (e.g. memory bits and bytes, array, decision, loop) rather than thinking in terms of the problem you are trying to solve. The OOP languages (such as Java, C++ and C#) let you think in the problem space, and use software objects to represent and abstract entities of the problem space to solve the problem.</a:t>
            </a:r>
          </a:p>
        </p:txBody>
      </p:sp>
      <p:pic>
        <p:nvPicPr>
          <p:cNvPr id="5" name="Picture 4"/>
          <p:cNvPicPr>
            <a:picLocks noChangeAspect="1"/>
          </p:cNvPicPr>
          <p:nvPr/>
        </p:nvPicPr>
        <p:blipFill>
          <a:blip r:embed="rId2"/>
          <a:stretch>
            <a:fillRect/>
          </a:stretch>
        </p:blipFill>
        <p:spPr>
          <a:xfrm>
            <a:off x="5085862" y="1473444"/>
            <a:ext cx="6832600" cy="4457700"/>
          </a:xfrm>
          <a:prstGeom prst="rect">
            <a:avLst/>
          </a:prstGeom>
        </p:spPr>
      </p:pic>
    </p:spTree>
    <p:extLst>
      <p:ext uri="{BB962C8B-B14F-4D97-AF65-F5344CB8AC3E}">
        <p14:creationId xmlns:p14="http://schemas.microsoft.com/office/powerpoint/2010/main" val="168061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Class</a:t>
            </a:r>
            <a:endParaRPr lang="en-US" dirty="0"/>
          </a:p>
        </p:txBody>
      </p:sp>
      <p:pic>
        <p:nvPicPr>
          <p:cNvPr id="4" name="Picture 3"/>
          <p:cNvPicPr>
            <a:picLocks noChangeAspect="1"/>
          </p:cNvPicPr>
          <p:nvPr/>
        </p:nvPicPr>
        <p:blipFill>
          <a:blip r:embed="rId2"/>
          <a:stretch>
            <a:fillRect/>
          </a:stretch>
        </p:blipFill>
        <p:spPr>
          <a:xfrm>
            <a:off x="838200" y="2362201"/>
            <a:ext cx="10045700" cy="2781300"/>
          </a:xfrm>
          <a:prstGeom prst="rect">
            <a:avLst/>
          </a:prstGeom>
        </p:spPr>
      </p:pic>
    </p:spTree>
    <p:extLst>
      <p:ext uri="{BB962C8B-B14F-4D97-AF65-F5344CB8AC3E}">
        <p14:creationId xmlns:p14="http://schemas.microsoft.com/office/powerpoint/2010/main" val="4028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instance of a Class </a:t>
            </a:r>
            <a:r>
              <a:rPr lang="mr-IN" dirty="0" smtClean="0"/>
              <a:t>–</a:t>
            </a:r>
            <a:r>
              <a:rPr lang="en-US" dirty="0" smtClean="0"/>
              <a:t> an Object</a:t>
            </a:r>
            <a:endParaRPr lang="en-US" dirty="0"/>
          </a:p>
        </p:txBody>
      </p:sp>
      <p:sp>
        <p:nvSpPr>
          <p:cNvPr id="3" name="Content Placeholder 2"/>
          <p:cNvSpPr>
            <a:spLocks noGrp="1"/>
          </p:cNvSpPr>
          <p:nvPr>
            <p:ph idx="1"/>
          </p:nvPr>
        </p:nvSpPr>
        <p:spPr>
          <a:xfrm>
            <a:off x="838199" y="1825625"/>
            <a:ext cx="4619625" cy="4351338"/>
          </a:xfrm>
        </p:spPr>
        <p:txBody>
          <a:bodyPr/>
          <a:lstStyle/>
          <a:p>
            <a:endParaRPr lang="en-US" dirty="0" smtClean="0"/>
          </a:p>
          <a:p>
            <a:endParaRPr lang="en-US" dirty="0" smtClean="0"/>
          </a:p>
          <a:p>
            <a:r>
              <a:rPr lang="en-US" dirty="0" smtClean="0"/>
              <a:t>The </a:t>
            </a:r>
            <a:r>
              <a:rPr lang="en-US" dirty="0"/>
              <a:t>following figure shows two instances of the class </a:t>
            </a:r>
            <a:r>
              <a:rPr lang="en-US" dirty="0"/>
              <a:t>Student</a:t>
            </a:r>
            <a:r>
              <a:rPr lang="en-US" dirty="0"/>
              <a:t>, identified as "</a:t>
            </a:r>
            <a:r>
              <a:rPr lang="en-US" dirty="0" err="1"/>
              <a:t>paul</a:t>
            </a:r>
            <a:r>
              <a:rPr lang="en-US" dirty="0"/>
              <a:t>" and "</a:t>
            </a:r>
            <a:r>
              <a:rPr lang="en-US" dirty="0"/>
              <a:t>peter</a:t>
            </a:r>
            <a:r>
              <a:rPr lang="en-US" dirty="0"/>
              <a:t>".</a:t>
            </a:r>
            <a:endParaRPr lang="en-US" dirty="0"/>
          </a:p>
        </p:txBody>
      </p:sp>
      <p:pic>
        <p:nvPicPr>
          <p:cNvPr id="5" name="Picture 4"/>
          <p:cNvPicPr>
            <a:picLocks noChangeAspect="1"/>
          </p:cNvPicPr>
          <p:nvPr/>
        </p:nvPicPr>
        <p:blipFill>
          <a:blip r:embed="rId2"/>
          <a:stretch>
            <a:fillRect/>
          </a:stretch>
        </p:blipFill>
        <p:spPr>
          <a:xfrm>
            <a:off x="5829300" y="2595562"/>
            <a:ext cx="5791200" cy="2438400"/>
          </a:xfrm>
          <a:prstGeom prst="rect">
            <a:avLst/>
          </a:prstGeom>
        </p:spPr>
      </p:pic>
    </p:spTree>
    <p:extLst>
      <p:ext uri="{BB962C8B-B14F-4D97-AF65-F5344CB8AC3E}">
        <p14:creationId xmlns:p14="http://schemas.microsoft.com/office/powerpoint/2010/main" val="34448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 in Java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46821"/>
              </p:ext>
            </p:extLst>
          </p:nvPr>
        </p:nvGraphicFramePr>
        <p:xfrm>
          <a:off x="838200" y="2172494"/>
          <a:ext cx="10515600" cy="3657600"/>
        </p:xfrm>
        <a:graphic>
          <a:graphicData uri="http://schemas.openxmlformats.org/drawingml/2006/table">
            <a:tbl>
              <a:tblPr/>
              <a:tblGrid>
                <a:gridCol w="5257800"/>
                <a:gridCol w="5257800"/>
              </a:tblGrid>
              <a:tr h="0">
                <a:tc>
                  <a:txBody>
                    <a:bodyPr/>
                    <a:lstStyle/>
                    <a:p>
                      <a:pPr algn="l"/>
                      <a:r>
                        <a:rPr lang="en-US" b="1" dirty="0"/>
                        <a:t>Data Type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a:t>Default Value (for fields)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err="1"/>
                        <a:t>int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dirty="0"/>
                        <a:t>0.0f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dirty="0"/>
                        <a:t>0.0d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mr-IN" dirty="0"/>
                        <a:t>'\u0000'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String (or any object)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boolean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318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1262</Words>
  <Application>Microsoft Macintosh PowerPoint</Application>
  <PresentationFormat>Widescreen</PresentationFormat>
  <Paragraphs>175</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Calibri</vt:lpstr>
      <vt:lpstr>Calibri Light</vt:lpstr>
      <vt:lpstr>Consolas</vt:lpstr>
      <vt:lpstr>Courier</vt:lpstr>
      <vt:lpstr>Courier New</vt:lpstr>
      <vt:lpstr>Mangal</vt:lpstr>
      <vt:lpstr>segoe-ui_semibold</vt:lpstr>
      <vt:lpstr>Arial</vt:lpstr>
      <vt:lpstr>Office Theme</vt:lpstr>
      <vt:lpstr>Object Oriented</vt:lpstr>
      <vt:lpstr>Admin Things</vt:lpstr>
      <vt:lpstr>What is Object Oriented?</vt:lpstr>
      <vt:lpstr>Why did OO appear?</vt:lpstr>
      <vt:lpstr>What is a class?</vt:lpstr>
      <vt:lpstr>What is a class?</vt:lpstr>
      <vt:lpstr>The Structure of a Class</vt:lpstr>
      <vt:lpstr>An instance of a Class – an Object</vt:lpstr>
      <vt:lpstr>Primitive types in Java</vt:lpstr>
      <vt:lpstr>Primitive Types C#</vt:lpstr>
      <vt:lpstr>How do they look like?</vt:lpstr>
      <vt:lpstr>Re-cap</vt:lpstr>
      <vt:lpstr>Access Modifiers</vt:lpstr>
      <vt:lpstr>Encapsulation</vt:lpstr>
      <vt:lpstr>Example</vt:lpstr>
      <vt:lpstr>Inheritance</vt:lpstr>
      <vt:lpstr>Example</vt:lpstr>
      <vt:lpstr>Polymorphism</vt:lpstr>
      <vt:lpstr>Method Overloading</vt:lpstr>
      <vt:lpstr>“True” Polymorphism </vt:lpstr>
      <vt:lpstr>Example</vt:lpstr>
      <vt:lpstr>Static Methods</vt:lpstr>
      <vt:lpstr>Example</vt:lpstr>
      <vt:lpstr>Abstractions</vt:lpstr>
      <vt:lpstr>Example</vt:lpstr>
      <vt:lpstr>Self-work</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basics</dc:title>
  <dc:creator>Firu, Raul-Andrei</dc:creator>
  <cp:lastModifiedBy>Firu, Raul-Andrei</cp:lastModifiedBy>
  <cp:revision>40</cp:revision>
  <dcterms:created xsi:type="dcterms:W3CDTF">2017-09-12T11:49:15Z</dcterms:created>
  <dcterms:modified xsi:type="dcterms:W3CDTF">2017-10-03T13:35:56Z</dcterms:modified>
</cp:coreProperties>
</file>