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2" r:id="rId3"/>
    <p:sldId id="278" r:id="rId4"/>
    <p:sldId id="286" r:id="rId5"/>
    <p:sldId id="264" r:id="rId6"/>
    <p:sldId id="289" r:id="rId7"/>
    <p:sldId id="290" r:id="rId8"/>
    <p:sldId id="291" r:id="rId9"/>
    <p:sldId id="292" r:id="rId10"/>
    <p:sldId id="293" r:id="rId11"/>
    <p:sldId id="294" r:id="rId12"/>
    <p:sldId id="295" r:id="rId13"/>
    <p:sldId id="296" r:id="rId14"/>
    <p:sldId id="297" r:id="rId15"/>
    <p:sldId id="298" r:id="rId16"/>
    <p:sldId id="299" r:id="rId17"/>
    <p:sldId id="301" r:id="rId18"/>
    <p:sldId id="302" r:id="rId19"/>
    <p:sldId id="304" r:id="rId20"/>
    <p:sldId id="305" r:id="rId21"/>
    <p:sldId id="306" r:id="rId22"/>
    <p:sldId id="307" r:id="rId23"/>
    <p:sldId id="309" r:id="rId24"/>
    <p:sldId id="310" r:id="rId25"/>
    <p:sldId id="300" r:id="rId26"/>
    <p:sldId id="3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p:restoredTop sz="94627"/>
  </p:normalViewPr>
  <p:slideViewPr>
    <p:cSldViewPr snapToGrid="0" snapToObjects="1">
      <p:cViewPr varScale="1">
        <p:scale>
          <a:sx n="110" d="100"/>
          <a:sy n="110" d="100"/>
        </p:scale>
        <p:origin x="6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AFC9F-E81B-1B4C-BBA4-DEB9A3769D52}"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7625E-3CE2-9F44-B811-C6F1F9D752DF}" type="slidenum">
              <a:rPr lang="en-US" smtClean="0"/>
              <a:t>‹#›</a:t>
            </a:fld>
            <a:endParaRPr lang="en-US"/>
          </a:p>
        </p:txBody>
      </p:sp>
    </p:spTree>
    <p:extLst>
      <p:ext uri="{BB962C8B-B14F-4D97-AF65-F5344CB8AC3E}">
        <p14:creationId xmlns:p14="http://schemas.microsoft.com/office/powerpoint/2010/main" val="1869620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5BA691-FCE2-1B42-AD2F-EC72250BA29D}"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25704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BA691-FCE2-1B42-AD2F-EC72250BA29D}"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083458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BA691-FCE2-1B42-AD2F-EC72250BA29D}"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16763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5BA691-FCE2-1B42-AD2F-EC72250BA29D}"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62718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5BA691-FCE2-1B42-AD2F-EC72250BA29D}"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97244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5BA691-FCE2-1B42-AD2F-EC72250BA29D}"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0284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5BA691-FCE2-1B42-AD2F-EC72250BA29D}"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193798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5BA691-FCE2-1B42-AD2F-EC72250BA29D}"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86579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BA691-FCE2-1B42-AD2F-EC72250BA29D}"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517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BA691-FCE2-1B42-AD2F-EC72250BA29D}"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99655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BA691-FCE2-1B42-AD2F-EC72250BA29D}"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9BE72-612C-E04A-BFF5-FA7CD359B926}" type="slidenum">
              <a:rPr lang="en-US" smtClean="0"/>
              <a:t>‹#›</a:t>
            </a:fld>
            <a:endParaRPr lang="en-US"/>
          </a:p>
        </p:txBody>
      </p:sp>
    </p:spTree>
    <p:extLst>
      <p:ext uri="{BB962C8B-B14F-4D97-AF65-F5344CB8AC3E}">
        <p14:creationId xmlns:p14="http://schemas.microsoft.com/office/powerpoint/2010/main" val="933191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BA691-FCE2-1B42-AD2F-EC72250BA29D}"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9BE72-612C-E04A-BFF5-FA7CD359B926}" type="slidenum">
              <a:rPr lang="en-US" smtClean="0"/>
              <a:t>‹#›</a:t>
            </a:fld>
            <a:endParaRPr lang="en-US"/>
          </a:p>
        </p:txBody>
      </p:sp>
    </p:spTree>
    <p:extLst>
      <p:ext uri="{BB962C8B-B14F-4D97-AF65-F5344CB8AC3E}">
        <p14:creationId xmlns:p14="http://schemas.microsoft.com/office/powerpoint/2010/main" val="433038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utorials.jenkov.com/java-collections/collection.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utorials.jenkov.com/java-collections/collection.html" TargetMode="External"/><Relationship Id="rId3" Type="http://schemas.openxmlformats.org/officeDocument/2006/relationships/hyperlink" Target="http://tutorials.jenkov.com/java-collections/set.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utorialspoint.com/computer_programming/try_java.php" TargetMode="External"/><Relationship Id="rId3" Type="http://schemas.openxmlformats.org/officeDocument/2006/relationships/hyperlink" Target="https://www.jetbrains.com/idea/downloa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utorials.jenkov.com/java-collections/map.html" TargetMode="External"/><Relationship Id="rId3" Type="http://schemas.openxmlformats.org/officeDocument/2006/relationships/hyperlink" Target="http://tutorials.jenkov.com/java-collections/sortedmap.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utorials.jenkov.com/java-collections/collection.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a:t>
            </a:r>
            <a:r>
              <a:rPr lang="en-US" dirty="0" smtClean="0"/>
              <a:t>Oriented - </a:t>
            </a:r>
            <a:r>
              <a:rPr lang="en-US" dirty="0" err="1" smtClean="0"/>
              <a:t>Cont</a:t>
            </a:r>
            <a:endParaRPr lang="en-US" dirty="0"/>
          </a:p>
        </p:txBody>
      </p:sp>
      <p:sp>
        <p:nvSpPr>
          <p:cNvPr id="3" name="Subtitle 2"/>
          <p:cNvSpPr>
            <a:spLocks noGrp="1"/>
          </p:cNvSpPr>
          <p:nvPr>
            <p:ph type="subTitle" idx="1"/>
          </p:nvPr>
        </p:nvSpPr>
        <p:spPr/>
        <p:txBody>
          <a:bodyPr/>
          <a:lstStyle/>
          <a:p>
            <a:r>
              <a:rPr lang="en-US" dirty="0" smtClean="0"/>
              <a:t>Done mainly in Java</a:t>
            </a:r>
            <a:endParaRPr lang="en-US" dirty="0"/>
          </a:p>
        </p:txBody>
      </p:sp>
    </p:spTree>
    <p:extLst>
      <p:ext uri="{BB962C8B-B14F-4D97-AF65-F5344CB8AC3E}">
        <p14:creationId xmlns:p14="http://schemas.microsoft.com/office/powerpoint/2010/main" val="770904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a:t>The Java Collections API's provide Java developers with a set of classes and interfaces that makes it easier to handle collections of objects. In a sense Collection's works a bit like arrays, except their size can change dynamically, and they have more advanced </a:t>
            </a:r>
            <a:r>
              <a:rPr lang="en-US" dirty="0" smtClean="0"/>
              <a:t>behavior </a:t>
            </a:r>
            <a:r>
              <a:rPr lang="en-US" dirty="0"/>
              <a:t>than arrays.</a:t>
            </a:r>
          </a:p>
          <a:p>
            <a:endParaRPr lang="en-US" dirty="0" smtClean="0"/>
          </a:p>
          <a:p>
            <a:r>
              <a:rPr lang="en-US" dirty="0" smtClean="0"/>
              <a:t>Rather </a:t>
            </a:r>
            <a:r>
              <a:rPr lang="en-US" dirty="0"/>
              <a:t>than having to write your own collection classes, Java provides these ready-to-use collection classes for </a:t>
            </a:r>
            <a:r>
              <a:rPr lang="en-US" dirty="0" smtClean="0"/>
              <a:t>you</a:t>
            </a:r>
            <a:endParaRPr lang="en-US" dirty="0"/>
          </a:p>
        </p:txBody>
      </p:sp>
    </p:spTree>
    <p:extLst>
      <p:ext uri="{BB962C8B-B14F-4D97-AF65-F5344CB8AC3E}">
        <p14:creationId xmlns:p14="http://schemas.microsoft.com/office/powerpoint/2010/main" val="5758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73450" y="222250"/>
            <a:ext cx="5245100" cy="6413500"/>
          </a:xfrm>
          <a:prstGeom prst="rect">
            <a:avLst/>
          </a:prstGeom>
        </p:spPr>
      </p:pic>
    </p:spTree>
    <p:extLst>
      <p:ext uri="{BB962C8B-B14F-4D97-AF65-F5344CB8AC3E}">
        <p14:creationId xmlns:p14="http://schemas.microsoft.com/office/powerpoint/2010/main" val="46776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08600" y="1365250"/>
            <a:ext cx="1574800" cy="4127500"/>
          </a:xfrm>
          <a:prstGeom prst="rect">
            <a:avLst/>
          </a:prstGeom>
        </p:spPr>
      </p:pic>
    </p:spTree>
    <p:extLst>
      <p:ext uri="{BB962C8B-B14F-4D97-AF65-F5344CB8AC3E}">
        <p14:creationId xmlns:p14="http://schemas.microsoft.com/office/powerpoint/2010/main" val="160834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normAutofit/>
          </a:bodyPr>
          <a:lstStyle/>
          <a:p>
            <a:r>
              <a:rPr lang="en-US" dirty="0"/>
              <a:t>The following interfaces (collection types) extends the Collection interface:</a:t>
            </a:r>
          </a:p>
          <a:p>
            <a:pPr lvl="1"/>
            <a:r>
              <a:rPr lang="en-US" dirty="0"/>
              <a:t>List</a:t>
            </a:r>
          </a:p>
          <a:p>
            <a:pPr lvl="1"/>
            <a:r>
              <a:rPr lang="en-US" dirty="0"/>
              <a:t>Set</a:t>
            </a:r>
          </a:p>
          <a:p>
            <a:pPr lvl="1"/>
            <a:r>
              <a:rPr lang="en-US" dirty="0" err="1" smtClean="0"/>
              <a:t>SortedSet</a:t>
            </a:r>
            <a:r>
              <a:rPr lang="en-US" dirty="0" smtClean="0"/>
              <a:t>	</a:t>
            </a:r>
            <a:endParaRPr lang="en-US" dirty="0"/>
          </a:p>
          <a:p>
            <a:pPr lvl="1"/>
            <a:r>
              <a:rPr lang="en-US" dirty="0" err="1"/>
              <a:t>NavigableSet</a:t>
            </a:r>
            <a:endParaRPr lang="en-US" dirty="0"/>
          </a:p>
          <a:p>
            <a:pPr lvl="1"/>
            <a:r>
              <a:rPr lang="en-US" dirty="0"/>
              <a:t>Queue</a:t>
            </a:r>
          </a:p>
          <a:p>
            <a:pPr lvl="1"/>
            <a:r>
              <a:rPr lang="en-US" dirty="0" err="1" smtClean="0"/>
              <a:t>Deque</a:t>
            </a:r>
            <a:r>
              <a:rPr lang="en-US" dirty="0"/>
              <a:t/>
            </a:r>
            <a:br>
              <a:rPr lang="en-US" dirty="0"/>
            </a:br>
            <a:endParaRPr lang="en-US" dirty="0"/>
          </a:p>
        </p:txBody>
      </p:sp>
    </p:spTree>
    <p:extLst>
      <p:ext uri="{BB962C8B-B14F-4D97-AF65-F5344CB8AC3E}">
        <p14:creationId xmlns:p14="http://schemas.microsoft.com/office/powerpoint/2010/main" val="1621329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ist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a:t>
            </a:r>
            <a:r>
              <a:rPr lang="en-US" dirty="0" err="1"/>
              <a:t>java.util.List</a:t>
            </a:r>
            <a:r>
              <a:rPr lang="en-US" dirty="0"/>
              <a:t> interface is a subtype of the </a:t>
            </a:r>
            <a:r>
              <a:rPr lang="en-US" b="1" dirty="0">
                <a:hlinkClick r:id="rId2"/>
              </a:rPr>
              <a:t>java.util.Collection</a:t>
            </a:r>
            <a:r>
              <a:rPr lang="en-US" dirty="0"/>
              <a:t> interface. It represents an ordered list of objects, meaning you can access the elements of a </a:t>
            </a:r>
            <a:r>
              <a:rPr lang="en-US" dirty="0"/>
              <a:t>List</a:t>
            </a:r>
            <a:r>
              <a:rPr lang="en-US" dirty="0"/>
              <a:t> in a specific order, and by an index too. You can also add the same element more than once to a </a:t>
            </a:r>
            <a:r>
              <a:rPr lang="en-US" dirty="0"/>
              <a:t>List</a:t>
            </a:r>
            <a:r>
              <a:rPr lang="en-US" dirty="0" smtClean="0"/>
              <a:t>.</a:t>
            </a:r>
          </a:p>
          <a:p>
            <a:pPr marL="0" indent="0">
              <a:buNone/>
            </a:pPr>
            <a:endParaRPr lang="en-US" dirty="0"/>
          </a:p>
          <a:p>
            <a:pPr marL="0" indent="0">
              <a:buNone/>
            </a:pPr>
            <a:r>
              <a:rPr lang="en-US" dirty="0"/>
              <a:t>Since List is an interface you need to instantiate a concrete implementation of the interface in order to use it. You can choose between the following List implementations in the Java Collections API:</a:t>
            </a:r>
          </a:p>
          <a:p>
            <a:pPr lvl="1"/>
            <a:r>
              <a:rPr lang="en-US" dirty="0" err="1"/>
              <a:t>java.util.ArrayList</a:t>
            </a:r>
            <a:endParaRPr lang="en-US" dirty="0"/>
          </a:p>
          <a:p>
            <a:pPr lvl="1"/>
            <a:r>
              <a:rPr lang="en-US" dirty="0" err="1"/>
              <a:t>java.util.LinkedList</a:t>
            </a:r>
            <a:endParaRPr lang="en-US" dirty="0"/>
          </a:p>
          <a:p>
            <a:pPr lvl="1"/>
            <a:r>
              <a:rPr lang="en-US" dirty="0" err="1"/>
              <a:t>java.util.Vector</a:t>
            </a:r>
            <a:endParaRPr lang="en-US" dirty="0"/>
          </a:p>
          <a:p>
            <a:pPr lvl="1"/>
            <a:r>
              <a:rPr lang="en-US" dirty="0" err="1"/>
              <a:t>java.util.Stack</a:t>
            </a:r>
            <a:endParaRPr lang="en-US" dirty="0"/>
          </a:p>
          <a:p>
            <a:pPr marL="0" indent="0">
              <a:buNone/>
            </a:pPr>
            <a:endParaRPr lang="en-US" dirty="0"/>
          </a:p>
        </p:txBody>
      </p:sp>
    </p:spTree>
    <p:extLst>
      <p:ext uri="{BB962C8B-B14F-4D97-AF65-F5344CB8AC3E}">
        <p14:creationId xmlns:p14="http://schemas.microsoft.com/office/powerpoint/2010/main" val="1616814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500" y="1066799"/>
            <a:ext cx="6294438" cy="5709625"/>
          </a:xfrm>
          <a:prstGeom prst="rect">
            <a:avLst/>
          </a:prstGeom>
        </p:spPr>
      </p:pic>
    </p:spTree>
    <p:extLst>
      <p:ext uri="{BB962C8B-B14F-4D97-AF65-F5344CB8AC3E}">
        <p14:creationId xmlns:p14="http://schemas.microsoft.com/office/powerpoint/2010/main" val="681940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p:txBody>
          <a:bodyPr/>
          <a:lstStyle/>
          <a:p>
            <a:r>
              <a:rPr lang="en-US" dirty="0" smtClean="0"/>
              <a:t>In the Pizza class create an </a:t>
            </a:r>
            <a:r>
              <a:rPr lang="en-US" dirty="0" err="1" smtClean="0"/>
              <a:t>ArrayList</a:t>
            </a:r>
            <a:r>
              <a:rPr lang="en-US" dirty="0" smtClean="0"/>
              <a:t> of Ingredients</a:t>
            </a:r>
          </a:p>
          <a:p>
            <a:pPr lvl="1"/>
            <a:r>
              <a:rPr lang="en-US" dirty="0" smtClean="0"/>
              <a:t>Create a getter setter for that list</a:t>
            </a:r>
          </a:p>
          <a:p>
            <a:r>
              <a:rPr lang="en-US" dirty="0" smtClean="0"/>
              <a:t>The add 3 (any 3) ingredients to the </a:t>
            </a:r>
            <a:r>
              <a:rPr lang="en-US" dirty="0" err="1" smtClean="0"/>
              <a:t>newPizza</a:t>
            </a:r>
            <a:r>
              <a:rPr lang="en-US" dirty="0" smtClean="0"/>
              <a:t> </a:t>
            </a:r>
            <a:r>
              <a:rPr lang="mr-IN" dirty="0" smtClean="0"/>
              <a:t>–</a:t>
            </a:r>
            <a:r>
              <a:rPr lang="en-US" dirty="0" smtClean="0"/>
              <a:t> the example already has that object.</a:t>
            </a:r>
          </a:p>
          <a:p>
            <a:r>
              <a:rPr lang="en-US" dirty="0" smtClean="0"/>
              <a:t>Create a getter in the Pizza class that calculates the cost of a pizza based on the ingredients.</a:t>
            </a:r>
          </a:p>
          <a:p>
            <a:pPr lvl="1"/>
            <a:r>
              <a:rPr lang="en-US" dirty="0" smtClean="0"/>
              <a:t>Make sure there is no member in the class that stored the cost (at the point we consider that an anti-pattern)</a:t>
            </a:r>
          </a:p>
          <a:p>
            <a:r>
              <a:rPr lang="en-US" dirty="0"/>
              <a:t>D</a:t>
            </a:r>
            <a:r>
              <a:rPr lang="en-US" dirty="0" smtClean="0"/>
              <a:t>isplay the cost and the list of ingredients</a:t>
            </a:r>
          </a:p>
          <a:p>
            <a:pPr lvl="1"/>
            <a:r>
              <a:rPr lang="en-US" dirty="0" smtClean="0"/>
              <a:t>Keep in mind that the cost and </a:t>
            </a:r>
            <a:r>
              <a:rPr lang="en-US" dirty="0" err="1" smtClean="0"/>
              <a:t>WhatAmI</a:t>
            </a:r>
            <a:r>
              <a:rPr lang="en-US" dirty="0" smtClean="0"/>
              <a:t> are in 2 different Interfaces</a:t>
            </a:r>
          </a:p>
        </p:txBody>
      </p:sp>
    </p:spTree>
    <p:extLst>
      <p:ext uri="{BB962C8B-B14F-4D97-AF65-F5344CB8AC3E}">
        <p14:creationId xmlns:p14="http://schemas.microsoft.com/office/powerpoint/2010/main" val="1491633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Lists</a:t>
            </a:r>
            <a:endParaRPr lang="en-US" dirty="0"/>
          </a:p>
        </p:txBody>
      </p:sp>
      <p:sp>
        <p:nvSpPr>
          <p:cNvPr id="3" name="Content Placeholder 2"/>
          <p:cNvSpPr>
            <a:spLocks noGrp="1"/>
          </p:cNvSpPr>
          <p:nvPr>
            <p:ph idx="1"/>
          </p:nvPr>
        </p:nvSpPr>
        <p:spPr/>
        <p:txBody>
          <a:bodyPr/>
          <a:lstStyle/>
          <a:p>
            <a:r>
              <a:rPr lang="en-US" dirty="0" smtClean="0"/>
              <a:t>Set is </a:t>
            </a:r>
            <a:r>
              <a:rPr lang="en-US" dirty="0"/>
              <a:t>a subtype of the </a:t>
            </a:r>
            <a:r>
              <a:rPr lang="en-US" b="1" dirty="0">
                <a:hlinkClick r:id="rId2"/>
              </a:rPr>
              <a:t>java.util.Collection</a:t>
            </a:r>
            <a:r>
              <a:rPr lang="en-US" dirty="0"/>
              <a:t> interface. It represents set of objects, meaning each element can only exists once in a </a:t>
            </a:r>
            <a:r>
              <a:rPr lang="en-US" dirty="0"/>
              <a:t>Set</a:t>
            </a:r>
            <a:r>
              <a:rPr lang="en-US" dirty="0" smtClean="0"/>
              <a:t>.</a:t>
            </a:r>
          </a:p>
          <a:p>
            <a:r>
              <a:rPr lang="en-US" dirty="0" err="1" smtClean="0"/>
              <a:t>SortedSet</a:t>
            </a:r>
            <a:r>
              <a:rPr lang="en-US" dirty="0" smtClean="0"/>
              <a:t> </a:t>
            </a:r>
            <a:r>
              <a:rPr lang="en-US" dirty="0"/>
              <a:t> interface is a subtype of the </a:t>
            </a:r>
            <a:r>
              <a:rPr lang="en-US" b="1" dirty="0">
                <a:hlinkClick r:id="rId3"/>
              </a:rPr>
              <a:t>java.util.Set</a:t>
            </a:r>
            <a:r>
              <a:rPr lang="en-US" dirty="0"/>
              <a:t> interface. It behaves like a normal set with the exception that the elements are sorted internally. This means that when you iterate the elements of a </a:t>
            </a:r>
            <a:r>
              <a:rPr lang="en-US" dirty="0" err="1"/>
              <a:t>SortedSet</a:t>
            </a:r>
            <a:r>
              <a:rPr lang="en-US" dirty="0"/>
              <a:t> the elements are returned in the sorted order</a:t>
            </a:r>
            <a:r>
              <a:rPr lang="en-US" dirty="0" smtClean="0"/>
              <a:t>.</a:t>
            </a:r>
          </a:p>
          <a:p>
            <a:r>
              <a:rPr lang="en-US" dirty="0" err="1" smtClean="0"/>
              <a:t>NavigableSet</a:t>
            </a:r>
            <a:r>
              <a:rPr lang="en-US" dirty="0" smtClean="0"/>
              <a:t> </a:t>
            </a:r>
            <a:r>
              <a:rPr lang="en-US" dirty="0"/>
              <a:t>interface is a subtype </a:t>
            </a:r>
            <a:r>
              <a:rPr lang="en-US" dirty="0" smtClean="0"/>
              <a:t>of the</a:t>
            </a:r>
            <a:r>
              <a:rPr lang="en-US" dirty="0"/>
              <a:t> </a:t>
            </a:r>
            <a:r>
              <a:rPr lang="en-US" b="1" dirty="0">
                <a:hlinkClick r:id="rId3"/>
              </a:rPr>
              <a:t>java.util.SortedSet</a:t>
            </a:r>
            <a:r>
              <a:rPr lang="en-US" dirty="0"/>
              <a:t> interface. It behaves like a </a:t>
            </a:r>
            <a:r>
              <a:rPr lang="en-US" dirty="0" err="1"/>
              <a:t>SortedSet</a:t>
            </a:r>
            <a:r>
              <a:rPr lang="en-US" dirty="0"/>
              <a:t> with the exception you have navigation methods available in addition to the sorting mechanisms of the </a:t>
            </a:r>
            <a:r>
              <a:rPr lang="en-US" dirty="0" err="1"/>
              <a:t>SortedSet</a:t>
            </a:r>
            <a:r>
              <a:rPr lang="en-US" dirty="0"/>
              <a:t>.</a:t>
            </a:r>
            <a:endParaRPr lang="en-US" dirty="0"/>
          </a:p>
        </p:txBody>
      </p:sp>
    </p:spTree>
    <p:extLst>
      <p:ext uri="{BB962C8B-B14F-4D97-AF65-F5344CB8AC3E}">
        <p14:creationId xmlns:p14="http://schemas.microsoft.com/office/powerpoint/2010/main" val="20606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java.util.Map</a:t>
            </a:r>
            <a:r>
              <a:rPr lang="en-US" dirty="0"/>
              <a:t> </a:t>
            </a:r>
            <a:r>
              <a:rPr lang="en-US" dirty="0" smtClean="0"/>
              <a:t>interface </a:t>
            </a:r>
            <a:r>
              <a:rPr lang="en-US" dirty="0"/>
              <a:t>represents a mapping between a key and a value. The </a:t>
            </a:r>
            <a:r>
              <a:rPr lang="en-US" dirty="0"/>
              <a:t>Map</a:t>
            </a:r>
            <a:r>
              <a:rPr lang="en-US" dirty="0"/>
              <a:t> interface is not a subtype of the </a:t>
            </a:r>
            <a:r>
              <a:rPr lang="en-US" dirty="0"/>
              <a:t>Collection</a:t>
            </a:r>
            <a:r>
              <a:rPr lang="en-US" dirty="0"/>
              <a:t> interface. Therefore it behaves a bit different from the rest of the </a:t>
            </a:r>
            <a:r>
              <a:rPr lang="en-US" dirty="0" smtClean="0"/>
              <a:t>collection </a:t>
            </a:r>
            <a:r>
              <a:rPr lang="en-US" dirty="0"/>
              <a:t>types</a:t>
            </a:r>
            <a:r>
              <a:rPr lang="en-US" dirty="0" smtClean="0"/>
              <a:t>.</a:t>
            </a:r>
          </a:p>
          <a:p>
            <a:r>
              <a:rPr lang="en-US" dirty="0" smtClean="0"/>
              <a:t>Implementations:</a:t>
            </a:r>
          </a:p>
          <a:p>
            <a:pPr lvl="1"/>
            <a:r>
              <a:rPr lang="en-US" dirty="0" err="1"/>
              <a:t>java.util.HashMap</a:t>
            </a:r>
            <a:endParaRPr lang="en-US" dirty="0"/>
          </a:p>
          <a:p>
            <a:pPr lvl="1"/>
            <a:r>
              <a:rPr lang="en-US" dirty="0" err="1"/>
              <a:t>java.util.Hashtable</a:t>
            </a:r>
            <a:endParaRPr lang="en-US" dirty="0"/>
          </a:p>
          <a:p>
            <a:pPr lvl="1"/>
            <a:r>
              <a:rPr lang="en-US" dirty="0" err="1"/>
              <a:t>java.util.EnumMap</a:t>
            </a:r>
            <a:endParaRPr lang="en-US" dirty="0"/>
          </a:p>
          <a:p>
            <a:pPr lvl="1"/>
            <a:r>
              <a:rPr lang="en-US" dirty="0" err="1"/>
              <a:t>java.util.IdentityHashMap</a:t>
            </a:r>
            <a:endParaRPr lang="en-US" dirty="0"/>
          </a:p>
          <a:p>
            <a:pPr lvl="1"/>
            <a:r>
              <a:rPr lang="en-US" dirty="0" err="1"/>
              <a:t>java.util.LinkedHashMap</a:t>
            </a:r>
            <a:endParaRPr lang="en-US" dirty="0"/>
          </a:p>
          <a:p>
            <a:pPr lvl="1"/>
            <a:r>
              <a:rPr lang="en-US" dirty="0" err="1"/>
              <a:t>java.util.Properties</a:t>
            </a:r>
            <a:endParaRPr lang="en-US" dirty="0"/>
          </a:p>
          <a:p>
            <a:pPr lvl="1"/>
            <a:r>
              <a:rPr lang="en-US" dirty="0" err="1"/>
              <a:t>java.util.TreeMap</a:t>
            </a:r>
            <a:endParaRPr lang="en-US" dirty="0"/>
          </a:p>
          <a:p>
            <a:pPr lvl="1"/>
            <a:r>
              <a:rPr lang="en-US" dirty="0" err="1"/>
              <a:t>java.util.WeakHashMap</a:t>
            </a:r>
            <a:endParaRPr lang="en-US" dirty="0"/>
          </a:p>
          <a:p>
            <a:endParaRPr lang="en-US" dirty="0"/>
          </a:p>
        </p:txBody>
      </p:sp>
    </p:spTree>
    <p:extLst>
      <p:ext uri="{BB962C8B-B14F-4D97-AF65-F5344CB8AC3E}">
        <p14:creationId xmlns:p14="http://schemas.microsoft.com/office/powerpoint/2010/main" val="291712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HashMap</a:t>
            </a:r>
            <a:endParaRPr lang="en-US" dirty="0"/>
          </a:p>
        </p:txBody>
      </p:sp>
      <p:sp>
        <p:nvSpPr>
          <p:cNvPr id="3" name="Content Placeholder 2"/>
          <p:cNvSpPr>
            <a:spLocks noGrp="1"/>
          </p:cNvSpPr>
          <p:nvPr>
            <p:ph idx="1"/>
          </p:nvPr>
        </p:nvSpPr>
        <p:spPr>
          <a:xfrm>
            <a:off x="6315074" y="1825625"/>
            <a:ext cx="5038725" cy="4351338"/>
          </a:xfrm>
        </p:spPr>
        <p:txBody>
          <a:bodyPr/>
          <a:lstStyle/>
          <a:p>
            <a:r>
              <a:rPr lang="en-US" dirty="0" smtClean="0"/>
              <a:t>Adding Elements</a:t>
            </a:r>
          </a:p>
          <a:p>
            <a:endParaRPr lang="en-US" dirty="0"/>
          </a:p>
          <a:p>
            <a:endParaRPr lang="en-US" dirty="0" smtClean="0"/>
          </a:p>
          <a:p>
            <a:r>
              <a:rPr lang="en-US" dirty="0" smtClean="0"/>
              <a:t>Getting a value from a Map</a:t>
            </a:r>
          </a:p>
          <a:p>
            <a:endParaRPr lang="en-US" dirty="0"/>
          </a:p>
          <a:p>
            <a:r>
              <a:rPr lang="en-US" dirty="0" smtClean="0"/>
              <a:t>Iterate though keys to get the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4546600" cy="1422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50" y="3417887"/>
            <a:ext cx="5219700" cy="558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7" y="4291012"/>
            <a:ext cx="5207000" cy="2425700"/>
          </a:xfrm>
          <a:prstGeom prst="rect">
            <a:avLst/>
          </a:prstGeom>
        </p:spPr>
      </p:pic>
    </p:spTree>
    <p:extLst>
      <p:ext uri="{BB962C8B-B14F-4D97-AF65-F5344CB8AC3E}">
        <p14:creationId xmlns:p14="http://schemas.microsoft.com/office/powerpoint/2010/main" val="9118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Things</a:t>
            </a:r>
            <a:endParaRPr lang="en-US" dirty="0"/>
          </a:p>
        </p:txBody>
      </p:sp>
      <p:sp>
        <p:nvSpPr>
          <p:cNvPr id="3" name="Content Placeholder 2"/>
          <p:cNvSpPr>
            <a:spLocks noGrp="1"/>
          </p:cNvSpPr>
          <p:nvPr>
            <p:ph idx="1"/>
          </p:nvPr>
        </p:nvSpPr>
        <p:spPr/>
        <p:txBody>
          <a:bodyPr/>
          <a:lstStyle/>
          <a:p>
            <a:r>
              <a:rPr lang="en-US" dirty="0" smtClean="0"/>
              <a:t>Install Java/IntelliJ:</a:t>
            </a:r>
          </a:p>
          <a:p>
            <a:pPr lvl="1"/>
            <a:r>
              <a:rPr lang="en-US" dirty="0">
                <a:hlinkClick r:id="rId2"/>
              </a:rPr>
              <a:t>http://www.oracle.com/technetwork/java/javase/downloads/index.html</a:t>
            </a:r>
          </a:p>
          <a:p>
            <a:pPr lvl="1"/>
            <a:r>
              <a:rPr lang="en-US" dirty="0">
                <a:hlinkClick r:id="rId3"/>
              </a:rPr>
              <a:t>https://www.jetbrains.com/idea/download</a:t>
            </a:r>
            <a:r>
              <a:rPr lang="en-US" dirty="0" smtClean="0">
                <a:hlinkClick r:id="rId3"/>
              </a:rPr>
              <a:t>/</a:t>
            </a:r>
            <a:r>
              <a:rPr lang="en-US" dirty="0" smtClean="0"/>
              <a:t> </a:t>
            </a:r>
            <a:endParaRPr lang="en-US" dirty="0"/>
          </a:p>
          <a:p>
            <a:endParaRPr lang="en-US" dirty="0" smtClean="0"/>
          </a:p>
        </p:txBody>
      </p:sp>
    </p:spTree>
    <p:extLst>
      <p:ext uri="{BB962C8B-B14F-4D97-AF65-F5344CB8AC3E}">
        <p14:creationId xmlns:p14="http://schemas.microsoft.com/office/powerpoint/2010/main" val="1637450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Refactor the Ingredients implementation using </a:t>
            </a:r>
            <a:r>
              <a:rPr lang="en-US" dirty="0" err="1" smtClean="0"/>
              <a:t>HashMaps</a:t>
            </a:r>
            <a:endParaRPr lang="en-US" dirty="0" smtClean="0"/>
          </a:p>
          <a:p>
            <a:endParaRPr lang="en-US" dirty="0"/>
          </a:p>
        </p:txBody>
      </p:sp>
    </p:spTree>
    <p:extLst>
      <p:ext uri="{BB962C8B-B14F-4D97-AF65-F5344CB8AC3E}">
        <p14:creationId xmlns:p14="http://schemas.microsoft.com/office/powerpoint/2010/main" val="1521275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Maps</a:t>
            </a:r>
            <a:endParaRPr lang="en-US" dirty="0"/>
          </a:p>
        </p:txBody>
      </p:sp>
      <p:sp>
        <p:nvSpPr>
          <p:cNvPr id="3" name="Content Placeholder 2"/>
          <p:cNvSpPr>
            <a:spLocks noGrp="1"/>
          </p:cNvSpPr>
          <p:nvPr>
            <p:ph idx="1"/>
          </p:nvPr>
        </p:nvSpPr>
        <p:spPr/>
        <p:txBody>
          <a:bodyPr/>
          <a:lstStyle/>
          <a:p>
            <a:r>
              <a:rPr lang="en-US" dirty="0" err="1" smtClean="0"/>
              <a:t>SortedMap</a:t>
            </a:r>
            <a:r>
              <a:rPr lang="en-US" dirty="0" smtClean="0"/>
              <a:t> </a:t>
            </a:r>
            <a:r>
              <a:rPr lang="en-US" dirty="0"/>
              <a:t>interface is a subtype of the </a:t>
            </a:r>
            <a:r>
              <a:rPr lang="en-US" b="1" dirty="0">
                <a:hlinkClick r:id="rId2"/>
              </a:rPr>
              <a:t>java.util.Map</a:t>
            </a:r>
            <a:r>
              <a:rPr lang="en-US" dirty="0"/>
              <a:t> interface, with the addition that the elements stored in the map are sorted internally</a:t>
            </a:r>
            <a:r>
              <a:rPr lang="en-US" dirty="0" smtClean="0"/>
              <a:t>.</a:t>
            </a:r>
          </a:p>
          <a:p>
            <a:endParaRPr lang="en-US" dirty="0"/>
          </a:p>
          <a:p>
            <a:r>
              <a:rPr lang="en-US" dirty="0" err="1" smtClean="0"/>
              <a:t>NavigableMap</a:t>
            </a:r>
            <a:r>
              <a:rPr lang="en-US" dirty="0" smtClean="0"/>
              <a:t> </a:t>
            </a:r>
            <a:r>
              <a:rPr lang="en-US" dirty="0"/>
              <a:t>interface is a subtype of the </a:t>
            </a:r>
            <a:r>
              <a:rPr lang="en-US" b="1" dirty="0">
                <a:hlinkClick r:id="rId3"/>
              </a:rPr>
              <a:t>java.util.SortedMap</a:t>
            </a:r>
            <a:r>
              <a:rPr lang="en-US" dirty="0"/>
              <a:t> interface. It has a few extensions to the </a:t>
            </a:r>
            <a:r>
              <a:rPr lang="en-US" dirty="0" err="1"/>
              <a:t>SortedSet</a:t>
            </a:r>
            <a:r>
              <a:rPr lang="en-US" dirty="0"/>
              <a:t> which makes it possible to navigate the map. </a:t>
            </a:r>
            <a:endParaRPr lang="en-US" dirty="0"/>
          </a:p>
        </p:txBody>
      </p:sp>
    </p:spTree>
    <p:extLst>
      <p:ext uri="{BB962C8B-B14F-4D97-AF65-F5344CB8AC3E}">
        <p14:creationId xmlns:p14="http://schemas.microsoft.com/office/powerpoint/2010/main" val="123855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java.util.Queue</a:t>
            </a:r>
            <a:r>
              <a:rPr lang="en-US" dirty="0"/>
              <a:t> interface is a subtype of the </a:t>
            </a:r>
            <a:r>
              <a:rPr lang="en-US" b="1" dirty="0">
                <a:hlinkClick r:id="rId2"/>
              </a:rPr>
              <a:t>java.util.Collection</a:t>
            </a:r>
            <a:r>
              <a:rPr lang="en-US" dirty="0"/>
              <a:t> interface. It represents an ordered list of objects just like a </a:t>
            </a:r>
            <a:r>
              <a:rPr lang="en-US" dirty="0"/>
              <a:t>List</a:t>
            </a:r>
            <a:r>
              <a:rPr lang="en-US" dirty="0"/>
              <a:t>, but its intended use is slightly different. A queue is designed to have elements inserted at the end of the queue, and elements removed from the beginning of the queue. Just like a queue in a supermarket</a:t>
            </a:r>
            <a:r>
              <a:rPr lang="en-US" dirty="0" smtClean="0"/>
              <a:t>.</a:t>
            </a:r>
          </a:p>
          <a:p>
            <a:endParaRPr lang="en-US" dirty="0"/>
          </a:p>
          <a:p>
            <a:r>
              <a:rPr lang="en-US" dirty="0" smtClean="0"/>
              <a:t>Implementations:</a:t>
            </a:r>
          </a:p>
          <a:p>
            <a:pPr lvl="1"/>
            <a:r>
              <a:rPr lang="en-US" dirty="0" err="1"/>
              <a:t>java.util.LinkedList</a:t>
            </a:r>
            <a:endParaRPr lang="en-US" dirty="0"/>
          </a:p>
          <a:p>
            <a:pPr lvl="1"/>
            <a:r>
              <a:rPr lang="en-US" dirty="0" err="1"/>
              <a:t>java.util.PriorityQueue</a:t>
            </a:r>
            <a:endParaRPr lang="en-US" dirty="0"/>
          </a:p>
          <a:p>
            <a:endParaRPr lang="en-US" dirty="0"/>
          </a:p>
        </p:txBody>
      </p:sp>
    </p:spTree>
    <p:extLst>
      <p:ext uri="{BB962C8B-B14F-4D97-AF65-F5344CB8AC3E}">
        <p14:creationId xmlns:p14="http://schemas.microsoft.com/office/powerpoint/2010/main" val="1045582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a:xfrm>
            <a:off x="5937812" y="1567657"/>
            <a:ext cx="5415987" cy="4609306"/>
          </a:xfrm>
        </p:spPr>
        <p:txBody>
          <a:bodyPr/>
          <a:lstStyle/>
          <a:p>
            <a:r>
              <a:rPr lang="en-US" dirty="0" smtClean="0"/>
              <a:t>Creating a Linked list</a:t>
            </a:r>
          </a:p>
          <a:p>
            <a:endParaRPr lang="en-US" dirty="0"/>
          </a:p>
          <a:p>
            <a:endParaRPr lang="en-US" dirty="0" smtClean="0"/>
          </a:p>
          <a:p>
            <a:endParaRPr lang="en-US" dirty="0"/>
          </a:p>
          <a:p>
            <a:r>
              <a:rPr lang="en-US" dirty="0" smtClean="0"/>
              <a:t>Peeking in the first element</a:t>
            </a:r>
          </a:p>
          <a:p>
            <a:endParaRPr lang="en-US" dirty="0"/>
          </a:p>
          <a:p>
            <a:r>
              <a:rPr lang="en-US" dirty="0" smtClean="0"/>
              <a:t>”Using” the first element</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43" y="1567657"/>
            <a:ext cx="3746500" cy="1295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43" y="3534568"/>
            <a:ext cx="4318000" cy="584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43" y="4756150"/>
            <a:ext cx="4140200" cy="558800"/>
          </a:xfrm>
          <a:prstGeom prst="rect">
            <a:avLst/>
          </a:prstGeom>
        </p:spPr>
      </p:pic>
    </p:spTree>
    <p:extLst>
      <p:ext uri="{BB962C8B-B14F-4D97-AF65-F5344CB8AC3E}">
        <p14:creationId xmlns:p14="http://schemas.microsoft.com/office/powerpoint/2010/main" val="367501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In the </a:t>
            </a:r>
            <a:r>
              <a:rPr lang="en-US" dirty="0" err="1" smtClean="0"/>
              <a:t>SmallPizza</a:t>
            </a:r>
            <a:r>
              <a:rPr lang="en-US" dirty="0" smtClean="0"/>
              <a:t> class implement a </a:t>
            </a:r>
            <a:r>
              <a:rPr lang="en-US" dirty="0" err="1" smtClean="0"/>
              <a:t>LinkedList</a:t>
            </a:r>
            <a:r>
              <a:rPr lang="en-US" dirty="0" smtClean="0"/>
              <a:t> (static) to store orders that are sent to the customer</a:t>
            </a:r>
          </a:p>
          <a:p>
            <a:r>
              <a:rPr lang="en-US" dirty="0" smtClean="0"/>
              <a:t>In the App remove those orders by printing them.</a:t>
            </a:r>
            <a:endParaRPr lang="en-US" dirty="0"/>
          </a:p>
        </p:txBody>
      </p:sp>
    </p:spTree>
    <p:extLst>
      <p:ext uri="{BB962C8B-B14F-4D97-AF65-F5344CB8AC3E}">
        <p14:creationId xmlns:p14="http://schemas.microsoft.com/office/powerpoint/2010/main" val="2035596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Lists and Maps</a:t>
            </a:r>
            <a:endParaRPr lang="en-US" dirty="0"/>
          </a:p>
        </p:txBody>
      </p:sp>
      <p:sp>
        <p:nvSpPr>
          <p:cNvPr id="3" name="Content Placeholder 2"/>
          <p:cNvSpPr>
            <a:spLocks noGrp="1"/>
          </p:cNvSpPr>
          <p:nvPr>
            <p:ph idx="1"/>
          </p:nvPr>
        </p:nvSpPr>
        <p:spPr>
          <a:xfrm>
            <a:off x="6840638" y="1825625"/>
            <a:ext cx="4513162" cy="4351338"/>
          </a:xfrm>
        </p:spPr>
        <p:txBody>
          <a:bodyPr/>
          <a:lstStyle/>
          <a:p>
            <a:r>
              <a:rPr lang="en-US" dirty="0"/>
              <a:t>By default you can put any Object into a List, but from Java 5, Java Generics makes it possible to limit the types of object you can insert into a List. </a:t>
            </a:r>
            <a:endParaRPr lang="en-US" dirty="0" smtClean="0"/>
          </a:p>
          <a:p>
            <a:endParaRPr lang="en-US" dirty="0"/>
          </a:p>
          <a:p>
            <a:r>
              <a:rPr lang="en-US" dirty="0" smtClean="0"/>
              <a:t>Here </a:t>
            </a:r>
            <a:r>
              <a:rPr lang="en-US" dirty="0"/>
              <a:t>is an </a:t>
            </a:r>
            <a:r>
              <a:rPr lang="en-US" dirty="0" smtClean="0"/>
              <a:t>example</a:t>
            </a: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1667669"/>
            <a:ext cx="5270500" cy="635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250" y="2862263"/>
            <a:ext cx="3937000" cy="14859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678362"/>
            <a:ext cx="5435600" cy="1562100"/>
          </a:xfrm>
          <a:prstGeom prst="rect">
            <a:avLst/>
          </a:prstGeom>
        </p:spPr>
      </p:pic>
    </p:spTree>
    <p:extLst>
      <p:ext uri="{BB962C8B-B14F-4D97-AF65-F5344CB8AC3E}">
        <p14:creationId xmlns:p14="http://schemas.microsoft.com/office/powerpoint/2010/main" val="932782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Refactor the implementation using either a generic List or a generic Map</a:t>
            </a:r>
          </a:p>
          <a:p>
            <a:pPr lvl="1"/>
            <a:endParaRPr lang="en-US" dirty="0" smtClean="0"/>
          </a:p>
          <a:p>
            <a:pPr lvl="1"/>
            <a:endParaRPr lang="en-US" dirty="0"/>
          </a:p>
          <a:p>
            <a:r>
              <a:rPr lang="en-US" dirty="0" smtClean="0"/>
              <a:t>How would it work if we want to use only 1 List or Map? Considering that a Generic List can only be casted to one Interface. What kind of refactoring would we have to do?</a:t>
            </a:r>
            <a:endParaRPr lang="en-US" dirty="0"/>
          </a:p>
        </p:txBody>
      </p:sp>
    </p:spTree>
    <p:extLst>
      <p:ext uri="{BB962C8B-B14F-4D97-AF65-F5344CB8AC3E}">
        <p14:creationId xmlns:p14="http://schemas.microsoft.com/office/powerpoint/2010/main" val="154880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An abstract class is something which is incomplete and you can not create an instance of the abstract class. If you want to use it you need to make it complete or concrete by extending it. A class is called concrete if it does not contain any abstract method and implements all abstract method inherited from abstract class or interface it has implemented or extended. By the way, Java has a concept of abstract classes, abstract method but a variable can not be abstract in Java.</a:t>
            </a:r>
          </a:p>
          <a:p>
            <a:pPr marL="0" indent="0">
              <a:buNone/>
            </a:pPr>
            <a:r>
              <a:rPr lang="en-US" dirty="0"/>
              <a:t>Let's take an example of Java Abstract Class called </a:t>
            </a:r>
            <a:r>
              <a:rPr lang="en-US" b="1" dirty="0"/>
              <a:t>Vehicle</a:t>
            </a:r>
            <a:r>
              <a:rPr lang="en-US" dirty="0"/>
              <a:t>. When I am creating a class called Vehicle, I know there should be methods like start() and Stop() but don't know start and stop mechanism of every vehicle since they could have different start and stop mechanism </a:t>
            </a:r>
            <a:r>
              <a:rPr lang="en-US" dirty="0" err="1"/>
              <a:t>e.g</a:t>
            </a:r>
            <a:r>
              <a:rPr lang="en-US" dirty="0"/>
              <a:t> some can be started by a kick or some can be by pressing buttons.</a:t>
            </a:r>
          </a:p>
          <a:p>
            <a:pPr marL="0" indent="0">
              <a:buNone/>
            </a:pPr>
            <a:r>
              <a:rPr lang="en-US" dirty="0"/>
              <a:t>The advantage of Abstraction is if there is a new type of vehicle introduced we might just need to add one class which extends Vehicle Abstract class and implement specific methods.  The interface of start and stop method would be same</a:t>
            </a:r>
            <a:r>
              <a:rPr lang="en-US" dirty="0" smtClean="0"/>
              <a:t>.</a:t>
            </a:r>
            <a:endParaRPr lang="en-US" dirty="0"/>
          </a:p>
        </p:txBody>
      </p:sp>
    </p:spTree>
    <p:extLst>
      <p:ext uri="{BB962C8B-B14F-4D97-AF65-F5344CB8AC3E}">
        <p14:creationId xmlns:p14="http://schemas.microsoft.com/office/powerpoint/2010/main" val="213279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Create a new class called </a:t>
            </a:r>
            <a:r>
              <a:rPr lang="en-US" dirty="0" err="1" smtClean="0"/>
              <a:t>SquarePizza</a:t>
            </a:r>
            <a:r>
              <a:rPr lang="en-US" dirty="0" smtClean="0"/>
              <a:t> that extends Pizza. Since now we have 2 completely different types of pizzas. We can’t calculate the surface in the base class. Make the </a:t>
            </a:r>
            <a:r>
              <a:rPr lang="en-US" b="1" dirty="0" err="1" smtClean="0"/>
              <a:t>PizzaArea</a:t>
            </a:r>
            <a:r>
              <a:rPr lang="en-US" dirty="0" smtClean="0"/>
              <a:t> method </a:t>
            </a:r>
            <a:r>
              <a:rPr lang="en-US" b="1" dirty="0" smtClean="0"/>
              <a:t>abstract</a:t>
            </a:r>
            <a:r>
              <a:rPr lang="en-US" dirty="0" smtClean="0"/>
              <a:t> and implement it in the </a:t>
            </a:r>
            <a:r>
              <a:rPr lang="en-US" dirty="0" err="1" smtClean="0"/>
              <a:t>SmallPizza</a:t>
            </a:r>
            <a:r>
              <a:rPr lang="en-US" dirty="0" smtClean="0"/>
              <a:t> and the </a:t>
            </a:r>
            <a:r>
              <a:rPr lang="en-US" dirty="0" err="1" smtClean="0"/>
              <a:t>SquarePizza</a:t>
            </a:r>
            <a:r>
              <a:rPr lang="en-US" dirty="0" smtClean="0"/>
              <a:t> accordingly. Compare using </a:t>
            </a:r>
            <a:r>
              <a:rPr lang="en-US" dirty="0" err="1" smtClean="0"/>
              <a:t>ComparePizzas</a:t>
            </a:r>
            <a:r>
              <a:rPr lang="en-US" dirty="0" smtClean="0"/>
              <a:t> the 2 instances of </a:t>
            </a:r>
            <a:r>
              <a:rPr lang="en-US" dirty="0" err="1" smtClean="0"/>
              <a:t>SmallPizza</a:t>
            </a:r>
            <a:r>
              <a:rPr lang="en-US" dirty="0" smtClean="0"/>
              <a:t> and </a:t>
            </a:r>
            <a:r>
              <a:rPr lang="en-US" dirty="0" err="1" smtClean="0"/>
              <a:t>SquarePizza</a:t>
            </a:r>
            <a:r>
              <a:rPr lang="en-US" dirty="0" smtClean="0"/>
              <a:t>.</a:t>
            </a:r>
          </a:p>
          <a:p>
            <a:endParaRPr lang="en-US" dirty="0"/>
          </a:p>
          <a:p>
            <a:pPr marL="0" indent="0">
              <a:buNone/>
            </a:pPr>
            <a:r>
              <a:rPr lang="en-US" dirty="0" smtClean="0"/>
              <a:t>Note: you might need to refactor a lot of code since the Pizza class can’t be instantiated. For simplicity, try to just rename it to </a:t>
            </a:r>
            <a:r>
              <a:rPr lang="en-US" dirty="0" err="1" smtClean="0"/>
              <a:t>SquarePizza</a:t>
            </a:r>
            <a:r>
              <a:rPr lang="en-US" dirty="0" smtClean="0"/>
              <a:t>.</a:t>
            </a:r>
          </a:p>
        </p:txBody>
      </p:sp>
    </p:spTree>
    <p:extLst>
      <p:ext uri="{BB962C8B-B14F-4D97-AF65-F5344CB8AC3E}">
        <p14:creationId xmlns:p14="http://schemas.microsoft.com/office/powerpoint/2010/main" val="623804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a:t>The interface keyword takes the concept of abstractness one step </a:t>
            </a:r>
            <a:r>
              <a:rPr lang="en-US" dirty="0" smtClean="0"/>
              <a:t>further</a:t>
            </a:r>
          </a:p>
          <a:p>
            <a:endParaRPr lang="en-US" dirty="0"/>
          </a:p>
          <a:p>
            <a:r>
              <a:rPr lang="en-US" dirty="0"/>
              <a:t>An interface says, "All classes that implement this particular interface will look like this." Thus, any code that uses a particular interface knows what methods might be called for that interface, and that’s all. So the interface is used to establish a "protocol" between classes. (Some object-oriented programming languages have a keyword called protocol to do the same thing.) </a:t>
            </a:r>
            <a:endParaRPr lang="en-US" dirty="0" smtClean="0"/>
          </a:p>
        </p:txBody>
      </p:sp>
    </p:spTree>
    <p:extLst>
      <p:ext uri="{BB962C8B-B14F-4D97-AF65-F5344CB8AC3E}">
        <p14:creationId xmlns:p14="http://schemas.microsoft.com/office/powerpoint/2010/main" val="54927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400" y="228600"/>
            <a:ext cx="7048500" cy="6388100"/>
          </a:xfrm>
          <a:prstGeom prst="rect">
            <a:avLst/>
          </a:prstGeom>
        </p:spPr>
      </p:pic>
    </p:spTree>
    <p:extLst>
      <p:ext uri="{BB962C8B-B14F-4D97-AF65-F5344CB8AC3E}">
        <p14:creationId xmlns:p14="http://schemas.microsoft.com/office/powerpoint/2010/main" val="172599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Excercise</a:t>
            </a:r>
            <a:endParaRPr lang="en-US" dirty="0"/>
          </a:p>
        </p:txBody>
      </p:sp>
      <p:sp>
        <p:nvSpPr>
          <p:cNvPr id="3" name="Content Placeholder 2"/>
          <p:cNvSpPr>
            <a:spLocks noGrp="1"/>
          </p:cNvSpPr>
          <p:nvPr>
            <p:ph idx="1"/>
          </p:nvPr>
        </p:nvSpPr>
        <p:spPr/>
        <p:txBody>
          <a:bodyPr/>
          <a:lstStyle/>
          <a:p>
            <a:r>
              <a:rPr lang="en-US" dirty="0" smtClean="0"/>
              <a:t>Implement an interface called Food that has 2 methods:</a:t>
            </a:r>
          </a:p>
          <a:p>
            <a:pPr lvl="1"/>
            <a:r>
              <a:rPr lang="en-US" dirty="0" smtClean="0"/>
              <a:t>String </a:t>
            </a:r>
            <a:r>
              <a:rPr lang="en-US" dirty="0" err="1" smtClean="0"/>
              <a:t>WhatAmI</a:t>
            </a:r>
            <a:endParaRPr lang="en-US" dirty="0"/>
          </a:p>
          <a:p>
            <a:pPr lvl="1"/>
            <a:r>
              <a:rPr lang="en-US" dirty="0" smtClean="0"/>
              <a:t>Boolean </a:t>
            </a:r>
            <a:r>
              <a:rPr lang="en-US" dirty="0" err="1" smtClean="0"/>
              <a:t>EatableRaw</a:t>
            </a:r>
            <a:endParaRPr lang="en-US" dirty="0" smtClean="0"/>
          </a:p>
          <a:p>
            <a:r>
              <a:rPr lang="en-US" dirty="0" smtClean="0"/>
              <a:t>Implement the interface in Pizza in the following way:</a:t>
            </a:r>
          </a:p>
          <a:p>
            <a:pPr lvl="1"/>
            <a:r>
              <a:rPr lang="en-US" dirty="0" err="1" smtClean="0"/>
              <a:t>WhatAmI</a:t>
            </a:r>
            <a:r>
              <a:rPr lang="en-US" dirty="0" smtClean="0"/>
              <a:t> returning ”Pizza”</a:t>
            </a:r>
          </a:p>
          <a:p>
            <a:pPr lvl="1"/>
            <a:r>
              <a:rPr lang="en-US" dirty="0" err="1" smtClean="0"/>
              <a:t>EatableRaw</a:t>
            </a:r>
            <a:r>
              <a:rPr lang="en-US" dirty="0" smtClean="0"/>
              <a:t> returning false</a:t>
            </a:r>
          </a:p>
          <a:p>
            <a:pPr lvl="1"/>
            <a:endParaRPr lang="en-US" dirty="0"/>
          </a:p>
        </p:txBody>
      </p:sp>
    </p:spTree>
    <p:extLst>
      <p:ext uri="{BB962C8B-B14F-4D97-AF65-F5344CB8AC3E}">
        <p14:creationId xmlns:p14="http://schemas.microsoft.com/office/powerpoint/2010/main" val="87988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 new package called ingredients</a:t>
            </a:r>
          </a:p>
          <a:p>
            <a:r>
              <a:rPr lang="en-US" dirty="0" smtClean="0"/>
              <a:t>A new interface called Ingredient</a:t>
            </a:r>
          </a:p>
          <a:p>
            <a:pPr lvl="1"/>
            <a:r>
              <a:rPr lang="en-US" dirty="0" smtClean="0"/>
              <a:t>With 1 method: </a:t>
            </a:r>
            <a:r>
              <a:rPr lang="en-US" dirty="0" err="1" smtClean="0"/>
              <a:t>int</a:t>
            </a:r>
            <a:r>
              <a:rPr lang="en-US" dirty="0" smtClean="0"/>
              <a:t> Cost()</a:t>
            </a:r>
          </a:p>
          <a:p>
            <a:r>
              <a:rPr lang="en-US" dirty="0" smtClean="0"/>
              <a:t>The following ingredients as classes:</a:t>
            </a:r>
          </a:p>
          <a:p>
            <a:pPr lvl="1"/>
            <a:r>
              <a:rPr lang="en-US" dirty="0" smtClean="0"/>
              <a:t>Corn, Mushrooms, Salami, Tomatoes</a:t>
            </a:r>
          </a:p>
          <a:p>
            <a:pPr lvl="1"/>
            <a:r>
              <a:rPr lang="en-US" dirty="0" smtClean="0"/>
              <a:t>Each class implements the following interfaces: Ingredient and Food</a:t>
            </a:r>
          </a:p>
          <a:p>
            <a:pPr lvl="1"/>
            <a:r>
              <a:rPr lang="en-US" dirty="0" smtClean="0"/>
              <a:t>(optional) In addition to </a:t>
            </a:r>
            <a:r>
              <a:rPr lang="en-US" dirty="0" err="1" smtClean="0"/>
              <a:t>WhatAmI</a:t>
            </a:r>
            <a:r>
              <a:rPr lang="en-US" dirty="0" smtClean="0"/>
              <a:t> overwrite the </a:t>
            </a:r>
            <a:r>
              <a:rPr lang="en-US" dirty="0" err="1" smtClean="0"/>
              <a:t>toString</a:t>
            </a:r>
            <a:r>
              <a:rPr lang="en-US" dirty="0" smtClean="0"/>
              <a:t> method in the same way</a:t>
            </a:r>
          </a:p>
        </p:txBody>
      </p:sp>
    </p:spTree>
    <p:extLst>
      <p:ext uri="{BB962C8B-B14F-4D97-AF65-F5344CB8AC3E}">
        <p14:creationId xmlns:p14="http://schemas.microsoft.com/office/powerpoint/2010/main" val="194672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a:t>
            </a:r>
            <a:endParaRPr lang="en-US" dirty="0"/>
          </a:p>
        </p:txBody>
      </p:sp>
      <p:sp>
        <p:nvSpPr>
          <p:cNvPr id="3" name="Content Placeholder 2"/>
          <p:cNvSpPr>
            <a:spLocks noGrp="1"/>
          </p:cNvSpPr>
          <p:nvPr>
            <p:ph idx="1"/>
          </p:nvPr>
        </p:nvSpPr>
        <p:spPr/>
        <p:txBody>
          <a:bodyPr/>
          <a:lstStyle/>
          <a:p>
            <a:r>
              <a:rPr lang="en-US" dirty="0" smtClean="0"/>
              <a:t>In the App create an instance of each Ingredient</a:t>
            </a:r>
          </a:p>
          <a:p>
            <a:r>
              <a:rPr lang="en-US" dirty="0" smtClean="0"/>
              <a:t>Display the sum of all ingredients (by calculating it)</a:t>
            </a:r>
          </a:p>
          <a:p>
            <a:r>
              <a:rPr lang="en-US" dirty="0" smtClean="0"/>
              <a:t>List all ingredients</a:t>
            </a:r>
          </a:p>
        </p:txBody>
      </p:sp>
    </p:spTree>
    <p:extLst>
      <p:ext uri="{BB962C8B-B14F-4D97-AF65-F5344CB8AC3E}">
        <p14:creationId xmlns:p14="http://schemas.microsoft.com/office/powerpoint/2010/main" val="394677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TotalTime>
  <Words>839</Words>
  <Application>Microsoft Macintosh PowerPoint</Application>
  <PresentationFormat>Widescreen</PresentationFormat>
  <Paragraphs>120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Calibri Light</vt:lpstr>
      <vt:lpstr>Mangal</vt:lpstr>
      <vt:lpstr>Arial</vt:lpstr>
      <vt:lpstr>Office Theme</vt:lpstr>
      <vt:lpstr>Object Oriented - Cont</vt:lpstr>
      <vt:lpstr>Admin Things</vt:lpstr>
      <vt:lpstr>Abstractions</vt:lpstr>
      <vt:lpstr>Example</vt:lpstr>
      <vt:lpstr>Interfaces</vt:lpstr>
      <vt:lpstr>PowerPoint Presentation</vt:lpstr>
      <vt:lpstr>Excercise</vt:lpstr>
      <vt:lpstr>Exercise</vt:lpstr>
      <vt:lpstr>Exercise</vt:lpstr>
      <vt:lpstr>Collections</vt:lpstr>
      <vt:lpstr>PowerPoint Presentation</vt:lpstr>
      <vt:lpstr>PowerPoint Presentation</vt:lpstr>
      <vt:lpstr>Collections</vt:lpstr>
      <vt:lpstr>List</vt:lpstr>
      <vt:lpstr>Example</vt:lpstr>
      <vt:lpstr>Exercise </vt:lpstr>
      <vt:lpstr>Other types of Lists</vt:lpstr>
      <vt:lpstr>Maps</vt:lpstr>
      <vt:lpstr>HashMap</vt:lpstr>
      <vt:lpstr>Exercise</vt:lpstr>
      <vt:lpstr>Other Types of Maps</vt:lpstr>
      <vt:lpstr>Queue</vt:lpstr>
      <vt:lpstr>Queue</vt:lpstr>
      <vt:lpstr>Exercise</vt:lpstr>
      <vt:lpstr>Generic Lists and Maps</vt:lpstr>
      <vt:lpstr>Homework</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basics</dc:title>
  <dc:creator>Firu, Raul-Andrei</dc:creator>
  <cp:lastModifiedBy>Firu, Raul-Andrei</cp:lastModifiedBy>
  <cp:revision>53</cp:revision>
  <dcterms:created xsi:type="dcterms:W3CDTF">2017-09-12T11:49:15Z</dcterms:created>
  <dcterms:modified xsi:type="dcterms:W3CDTF">2017-10-31T12:36:38Z</dcterms:modified>
</cp:coreProperties>
</file>