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 Th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J9215AP19tDy+4q++LjSmZxm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EEF66D-35C6-41D6-B699-C73ADA985BD9}">
  <a:tblStyle styleId="{1CEEF66D-35C6-41D6-B699-C73ADA985B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Thin-bold.fntdata"/><Relationship Id="rId10" Type="http://schemas.openxmlformats.org/officeDocument/2006/relationships/slide" Target="slides/slide5.xml"/><Relationship Id="rId32" Type="http://schemas.openxmlformats.org/officeDocument/2006/relationships/font" Target="fonts/RalewayThin-regular.fntdata"/><Relationship Id="rId13" Type="http://schemas.openxmlformats.org/officeDocument/2006/relationships/slide" Target="slides/slide8.xml"/><Relationship Id="rId35" Type="http://schemas.openxmlformats.org/officeDocument/2006/relationships/font" Target="fonts/RalewayThin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Thin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Slides Cirillo: 6 -7  - 4 -5 - 10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Slides Paulo: 2 -3 - 8 - 9 - 11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23f60f31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c23f60f31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bf6edef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8dbf6edef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7731a6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c7731a6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7731a6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8c7731a6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23f60f3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8c23f60f3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dbf6edef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8dbf6edef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7731a6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8c7731a6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c23f60f3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8c23f60f3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6735d56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6735d56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c7731a6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c7731a6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c23f60f3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8c23f60f3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6735d56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86735d56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735d56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86735d56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4c89be7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84c89be7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c79f601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8c79f601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ea277db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8aea277db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4c89be74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84c89be74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cbba21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84cbba21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735d56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86735d56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735d56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86735d56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79f60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c79f60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23f60f3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c23f60f3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23f60f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8c23f60f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c23f60f3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8c23f60f3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36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94125" y="4341825"/>
            <a:ext cx="8208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Alunos: Paulo Cirillo e Raul Fontenele</a:t>
            </a:r>
            <a:br>
              <a:rPr b="0" i="0" lang="en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Prof: Dr. George Thé</a:t>
            </a:r>
            <a:endParaRPr b="0" i="0" sz="1400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926400" y="1447500"/>
            <a:ext cx="40536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22809A"/>
                </a:solidFill>
                <a:latin typeface="Raleway Thin"/>
                <a:ea typeface="Raleway Thin"/>
                <a:cs typeface="Raleway Thin"/>
                <a:sym typeface="Raleway Thin"/>
              </a:rPr>
              <a:t>Reconhecimento de expressões faciais com utilização de sinais de eletromiografia (EMG)</a:t>
            </a:r>
            <a:endParaRPr b="0" i="0" sz="2400" u="none" cap="none" strike="noStrike">
              <a:solidFill>
                <a:srgbClr val="22809A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CC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370375" y="1538250"/>
            <a:ext cx="29700" cy="1762200"/>
          </a:xfrm>
          <a:prstGeom prst="rect">
            <a:avLst/>
          </a:prstGeom>
          <a:solidFill>
            <a:srgbClr val="2280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50" y="1017875"/>
            <a:ext cx="3585624" cy="24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23f60f31_1_9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49" name="Google Shape;149;g8c23f60f31_1_90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0" name="Google Shape;150;g8c23f60f31_1_90"/>
          <p:cNvSpPr txBox="1"/>
          <p:nvPr>
            <p:ph type="title"/>
          </p:nvPr>
        </p:nvSpPr>
        <p:spPr>
          <a:xfrm>
            <a:off x="27550" y="1229925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"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Resultados </a:t>
            </a:r>
            <a:r>
              <a:rPr lang="en"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DMC:</a:t>
            </a:r>
            <a:endParaRPr sz="1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51" name="Google Shape;151;g8c23f60f31_1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8c23f60f31_1_9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8c23f60f31_1_90"/>
          <p:cNvSpPr txBox="1"/>
          <p:nvPr>
            <p:ph idx="12" type="sldNum"/>
          </p:nvPr>
        </p:nvSpPr>
        <p:spPr>
          <a:xfrm>
            <a:off x="8123300" y="4684725"/>
            <a:ext cx="4137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54" name="Google Shape;154;g8c23f60f31_1_90"/>
          <p:cNvGraphicFramePr/>
          <p:nvPr/>
        </p:nvGraphicFramePr>
        <p:xfrm>
          <a:off x="223200" y="23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862600"/>
                <a:gridCol w="862600"/>
                <a:gridCol w="862600"/>
                <a:gridCol w="862600"/>
                <a:gridCol w="862600"/>
                <a:gridCol w="86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DMC (Paulo)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Desvio Padrão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Menor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Maior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Tempo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0,90649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0,008395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0,882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0,924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0,099682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g8c23f60f31_1_90"/>
          <p:cNvGraphicFramePr/>
          <p:nvPr/>
        </p:nvGraphicFramePr>
        <p:xfrm>
          <a:off x="147000" y="397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DMC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(Raul)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Desvio Padrão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Mínimo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Máximo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Tempo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90,567%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0,826%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88,300%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92,300%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6" name="Google Shape;156;g8c23f60f31_1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497" y="1167551"/>
            <a:ext cx="3136053" cy="2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bf6edef3_0_185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62" name="Google Shape;162;g8dbf6edef3_0_185"/>
          <p:cNvSpPr txBox="1"/>
          <p:nvPr/>
        </p:nvSpPr>
        <p:spPr>
          <a:xfrm>
            <a:off x="273125" y="131700"/>
            <a:ext cx="3626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63" name="Google Shape;163;g8dbf6edef3_0_185"/>
          <p:cNvSpPr txBox="1"/>
          <p:nvPr>
            <p:ph type="title"/>
          </p:nvPr>
        </p:nvSpPr>
        <p:spPr>
          <a:xfrm>
            <a:off x="516000" y="1261075"/>
            <a:ext cx="82782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" sz="22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Resultados LMQ:</a:t>
            </a:r>
            <a:endParaRPr sz="22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64" name="Google Shape;164;g8dbf6edef3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8dbf6edef3_0_185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8dbf6edef3_0_185"/>
          <p:cNvSpPr txBox="1"/>
          <p:nvPr>
            <p:ph idx="12" type="sldNum"/>
          </p:nvPr>
        </p:nvSpPr>
        <p:spPr>
          <a:xfrm>
            <a:off x="8236500" y="4710700"/>
            <a:ext cx="360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67" name="Google Shape;167;g8dbf6edef3_0_185"/>
          <p:cNvGraphicFramePr/>
          <p:nvPr/>
        </p:nvGraphicFramePr>
        <p:xfrm>
          <a:off x="952500" y="260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Desvio padrão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Maior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Menor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Tempo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0,57254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0,013950432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0,609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0,533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0,00036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0,57254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c7731a6a6_0_29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3" name="Google Shape;173;g8c7731a6a6_0_29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4" name="Google Shape;174;g8c7731a6a6_0_29"/>
          <p:cNvSpPr txBox="1"/>
          <p:nvPr>
            <p:ph type="title"/>
          </p:nvPr>
        </p:nvSpPr>
        <p:spPr>
          <a:xfrm>
            <a:off x="159275" y="1197400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"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Resultados Classificador Quadrático:</a:t>
            </a:r>
            <a:endParaRPr sz="1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75" name="Google Shape;175;g8c7731a6a6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8c7731a6a6_0_29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8c7731a6a6_0_29"/>
          <p:cNvSpPr txBox="1"/>
          <p:nvPr>
            <p:ph idx="12" type="sldNum"/>
          </p:nvPr>
        </p:nvSpPr>
        <p:spPr>
          <a:xfrm>
            <a:off x="8123300" y="4684725"/>
            <a:ext cx="4137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g8c7731a6a6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200" y="1660747"/>
            <a:ext cx="4535900" cy="647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g8c7731a6a6_0_29"/>
          <p:cNvGraphicFramePr/>
          <p:nvPr/>
        </p:nvGraphicFramePr>
        <p:xfrm>
          <a:off x="952500" y="30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Desvio padrão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Maior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Menor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Tempo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0,83053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0,011901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0,856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0,802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0,193371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0,83053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c7731a6a6_0_4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85" name="Google Shape;185;g8c7731a6a6_0_40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86" name="Google Shape;186;g8c7731a6a6_0_40"/>
          <p:cNvSpPr txBox="1"/>
          <p:nvPr>
            <p:ph type="title"/>
          </p:nvPr>
        </p:nvSpPr>
        <p:spPr>
          <a:xfrm>
            <a:off x="159275" y="1197400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"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Resultados Classificador Quadrático (Agregada):</a:t>
            </a:r>
            <a:endParaRPr sz="1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87" name="Google Shape;187;g8c7731a6a6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8c7731a6a6_0_4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8c7731a6a6_0_40"/>
          <p:cNvSpPr txBox="1"/>
          <p:nvPr>
            <p:ph idx="12" type="sldNum"/>
          </p:nvPr>
        </p:nvSpPr>
        <p:spPr>
          <a:xfrm>
            <a:off x="8123300" y="4684725"/>
            <a:ext cx="4137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0" name="Google Shape;190;g8c7731a6a6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725" y="1273650"/>
            <a:ext cx="3673250" cy="1194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g8c7731a6a6_0_40"/>
          <p:cNvGraphicFramePr/>
          <p:nvPr/>
        </p:nvGraphicFramePr>
        <p:xfrm>
          <a:off x="952500" y="289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Desvio padrão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Maior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Menor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Tempo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0,906646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0,00838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0,929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0,88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0,195089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0,906646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c23f60f31_1_8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97" name="Google Shape;197;g8c23f60f31_1_80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98" name="Google Shape;198;g8c23f60f31_1_80"/>
          <p:cNvSpPr txBox="1"/>
          <p:nvPr>
            <p:ph type="title"/>
          </p:nvPr>
        </p:nvSpPr>
        <p:spPr>
          <a:xfrm>
            <a:off x="347350" y="1197400"/>
            <a:ext cx="49614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 Thin"/>
              <a:buChar char="●"/>
            </a:pPr>
            <a:r>
              <a:rPr lang="en"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Protocolo CQ com regularização de Friedman e LMQ Ridge :</a:t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 Thin"/>
              <a:buChar char="○"/>
            </a:pPr>
            <a:r>
              <a:rPr lang="en"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LMQ com Tikhonov:</a:t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 Thin"/>
              <a:buChar char="○"/>
            </a:pPr>
            <a:r>
              <a:rPr lang="en"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CQ com Regularização de Friedman:</a:t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99" name="Google Shape;199;g8c23f60f31_1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8c23f60f31_1_8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8c23f60f31_1_80"/>
          <p:cNvSpPr txBox="1"/>
          <p:nvPr>
            <p:ph idx="12" type="sldNum"/>
          </p:nvPr>
        </p:nvSpPr>
        <p:spPr>
          <a:xfrm>
            <a:off x="8238100" y="4684725"/>
            <a:ext cx="357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2" name="Google Shape;202;g8c23f60f31_1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900" y="1090200"/>
            <a:ext cx="3453099" cy="40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8c23f60f31_1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625" y="3706100"/>
            <a:ext cx="2448294" cy="59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8c23f60f31_1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0635" y="4389308"/>
            <a:ext cx="2448294" cy="67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8c23f60f31_1_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625" y="2367450"/>
            <a:ext cx="2781350" cy="6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dbf6edef3_0_176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1" name="Google Shape;211;g8dbf6edef3_0_176"/>
          <p:cNvSpPr txBox="1"/>
          <p:nvPr/>
        </p:nvSpPr>
        <p:spPr>
          <a:xfrm>
            <a:off x="273125" y="131700"/>
            <a:ext cx="3626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2" name="Google Shape;212;g8dbf6edef3_0_176"/>
          <p:cNvSpPr txBox="1"/>
          <p:nvPr>
            <p:ph type="title"/>
          </p:nvPr>
        </p:nvSpPr>
        <p:spPr>
          <a:xfrm>
            <a:off x="526325" y="758775"/>
            <a:ext cx="82782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" sz="22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Resultados LMQ:</a:t>
            </a:r>
            <a:endParaRPr sz="22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13" name="Google Shape;213;g8dbf6edef3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8dbf6edef3_0_176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8dbf6edef3_0_176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16" name="Google Shape;216;g8dbf6edef3_0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24" y="1375799"/>
            <a:ext cx="3686175" cy="36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8dbf6edef3_0_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813" y="1291313"/>
            <a:ext cx="45053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c7731a6a6_0_7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3" name="Google Shape;223;g8c7731a6a6_0_70"/>
          <p:cNvSpPr txBox="1"/>
          <p:nvPr/>
        </p:nvSpPr>
        <p:spPr>
          <a:xfrm>
            <a:off x="273125" y="131700"/>
            <a:ext cx="3626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4" name="Google Shape;224;g8c7731a6a6_0_70"/>
          <p:cNvSpPr txBox="1"/>
          <p:nvPr>
            <p:ph type="title"/>
          </p:nvPr>
        </p:nvSpPr>
        <p:spPr>
          <a:xfrm>
            <a:off x="526325" y="686475"/>
            <a:ext cx="82782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" sz="22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Resultados CQ por Friedman:</a:t>
            </a:r>
            <a:endParaRPr sz="22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25" name="Google Shape;225;g8c7731a6a6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8c7731a6a6_0_7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8c7731a6a6_0_70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8" name="Google Shape;228;g8c7731a6a6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75" y="1181000"/>
            <a:ext cx="4474174" cy="3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8c7731a6a6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646" y="1405487"/>
            <a:ext cx="4447130" cy="2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23f60f31_1_9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35" name="Google Shape;235;g8c23f60f31_1_9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paulo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36" name="Google Shape;236;g8c23f60f31_1_9"/>
          <p:cNvSpPr txBox="1"/>
          <p:nvPr>
            <p:ph type="title"/>
          </p:nvPr>
        </p:nvSpPr>
        <p:spPr>
          <a:xfrm>
            <a:off x="42550" y="1197400"/>
            <a:ext cx="52848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Protocolo KNN:</a:t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</a:pPr>
            <a:r>
              <a:rPr lang="en"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Variação de K de 1 até 91 com passo de 10.</a:t>
            </a:r>
            <a:endParaRPr sz="1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</a:pPr>
            <a:r>
              <a:rPr lang="en"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Para cada K algoritmo executa 100 vezes</a:t>
            </a:r>
            <a:endParaRPr sz="1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37" name="Google Shape;237;g8c23f60f31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8c23f60f31_1_9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8c23f60f31_1_9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40" name="Google Shape;240;g8c23f60f31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150" y="1090200"/>
            <a:ext cx="3287850" cy="405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6735d56ab_0_29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46" name="Google Shape;246;g86735d56ab_0_29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paulo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47" name="Google Shape;247;g86735d56ab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86735d56ab_0_29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86735d56ab_0_29"/>
          <p:cNvSpPr txBox="1"/>
          <p:nvPr>
            <p:ph idx="12" type="sldNum"/>
          </p:nvPr>
        </p:nvSpPr>
        <p:spPr>
          <a:xfrm>
            <a:off x="8240100" y="4710700"/>
            <a:ext cx="3537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0" name="Google Shape;250;g86735d56ab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500" y="1711388"/>
            <a:ext cx="3852650" cy="23196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Google Shape;251;g86735d56ab_0_29"/>
          <p:cNvGraphicFramePr/>
          <p:nvPr/>
        </p:nvGraphicFramePr>
        <p:xfrm>
          <a:off x="188400" y="9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1158850"/>
                <a:gridCol w="1158850"/>
                <a:gridCol w="1158850"/>
                <a:gridCol w="1158850"/>
              </a:tblGrid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K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Desvio Padrão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Tempo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99,654%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0,151%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99,646%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0,183%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99,539%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0,210%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99,428%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0,232%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99,231%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0,267%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98,927%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0,398%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98,520%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0,366%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71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98,260%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0,427%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98,156%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0,389%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97,917%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0,405%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00:00:16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c7731a6a6_0_9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7" name="Google Shape;257;g8c7731a6a6_0_9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58" name="Google Shape;258;g8c7731a6a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8c7731a6a6_0_9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8c7731a6a6_0_9"/>
          <p:cNvSpPr txBox="1"/>
          <p:nvPr>
            <p:ph idx="12" type="sldNum"/>
          </p:nvPr>
        </p:nvSpPr>
        <p:spPr>
          <a:xfrm>
            <a:off x="8240100" y="4710700"/>
            <a:ext cx="3537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61" name="Google Shape;261;g8c7731a6a6_0_9"/>
          <p:cNvGraphicFramePr/>
          <p:nvPr/>
        </p:nvGraphicFramePr>
        <p:xfrm>
          <a:off x="159825" y="7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394500"/>
                <a:gridCol w="836450"/>
                <a:gridCol w="629550"/>
                <a:gridCol w="657775"/>
                <a:gridCol w="902275"/>
                <a:gridCol w="968075"/>
              </a:tblGrid>
              <a:tr h="3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K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Min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Max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Tempo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DP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0,9968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18,73793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0,00151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0,99648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18,75901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0,00167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0,99507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18,75026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0,00236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0,99334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18,78279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0,00239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0,99231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18,74124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0,00214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0,9898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18,77585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0,98546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0,977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18,71128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0,00412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71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0,98211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0,969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18,79837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0,98019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0,968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0,991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18,82105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0,00422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0,97895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0,968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0,986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18,83665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0,00409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2" name="Google Shape;262;g8c7731a6a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850" y="1242600"/>
            <a:ext cx="4290750" cy="257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03475" y="131700"/>
            <a:ext cx="38604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Tópicos: </a:t>
            </a:r>
            <a:endParaRPr b="0" i="0" sz="3400" u="none" cap="none" strike="noStrike">
              <a:solidFill>
                <a:srgbClr val="22809A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4" name="Google Shape;64;p2"/>
          <p:cNvSpPr txBox="1"/>
          <p:nvPr>
            <p:ph type="title"/>
          </p:nvPr>
        </p:nvSpPr>
        <p:spPr>
          <a:xfrm>
            <a:off x="486175" y="1229925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Dataset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Discussão dos resultados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Próximos passos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/>
          <p:nvPr/>
        </p:nvSpPr>
        <p:spPr>
          <a:xfrm>
            <a:off x="7851750" y="4652200"/>
            <a:ext cx="11340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c23f60f31_1_52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8" name="Google Shape;268;g8c23f60f31_1_52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paulo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9" name="Google Shape;269;g8c23f60f31_1_52"/>
          <p:cNvSpPr txBox="1"/>
          <p:nvPr>
            <p:ph type="title"/>
          </p:nvPr>
        </p:nvSpPr>
        <p:spPr>
          <a:xfrm>
            <a:off x="347350" y="1197400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Protocolo MLP para testes:</a:t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70" name="Google Shape;270;g8c23f60f31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8c23f60f31_1_52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8c23f60f31_1_52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73" name="Google Shape;273;g8c23f60f31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150" y="1090200"/>
            <a:ext cx="3841851" cy="40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6735d56ab_0_5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9" name="Google Shape;279;g86735d56ab_0_50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80" name="Google Shape;280;g86735d56ab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86735d56ab_0_5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86735d56ab_0_50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83" name="Google Shape;283;g86735d56ab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150" y="1090200"/>
            <a:ext cx="3841851" cy="4053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g86735d56ab_0_50"/>
          <p:cNvGraphicFramePr/>
          <p:nvPr/>
        </p:nvGraphicFramePr>
        <p:xfrm>
          <a:off x="375650" y="115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947600"/>
                <a:gridCol w="947600"/>
                <a:gridCol w="947600"/>
                <a:gridCol w="947600"/>
                <a:gridCol w="947600"/>
              </a:tblGrid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Topologia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Taxa de acerto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Desvio Padrão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Tempo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Épocas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[ 1 1 ]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75,65%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2,85%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00:41:03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7202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[ 3 3 ]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99,75%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0,76%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01:04:59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10738,5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[ 5 5 ]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99,55%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0,07%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01:14:25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12000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[ 7 7 ]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99,85%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0,07%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00:45:38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7259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[ 9 9 ]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99,70%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0,28%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00:32:44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5060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[ 11 11 ]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99,70%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01:17:01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12000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[13 13 ]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99,70%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0,14%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00:54:21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8269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[ 15 15 ]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99,60%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0,00%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01:36:02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[ 17 17 ]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99,80%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0,14%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01:17:33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6735d56ab_0_62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90" name="Google Shape;290;g86735d56ab_0_62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91" name="Google Shape;291;g86735d56ab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86735d56ab_0_62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86735d56ab_0_62"/>
          <p:cNvSpPr txBox="1"/>
          <p:nvPr>
            <p:ph idx="12" type="sldNum"/>
          </p:nvPr>
        </p:nvSpPr>
        <p:spPr>
          <a:xfrm>
            <a:off x="8243550" y="4710700"/>
            <a:ext cx="346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94" name="Google Shape;294;g86735d56ab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75" y="1193650"/>
            <a:ext cx="6530200" cy="37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4c89be744_2_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00" name="Google Shape;300;g84c89be744_2_0"/>
          <p:cNvSpPr txBox="1"/>
          <p:nvPr/>
        </p:nvSpPr>
        <p:spPr>
          <a:xfrm>
            <a:off x="258975" y="131700"/>
            <a:ext cx="65118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Discussão de resultados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01" name="Google Shape;301;g84c89be744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84c89be744_2_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84c89be744_2_0"/>
          <p:cNvSpPr txBox="1"/>
          <p:nvPr>
            <p:ph idx="12" type="sldNum"/>
          </p:nvPr>
        </p:nvSpPr>
        <p:spPr>
          <a:xfrm>
            <a:off x="8237850" y="4684725"/>
            <a:ext cx="327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g84c89be744_2_0"/>
          <p:cNvSpPr txBox="1"/>
          <p:nvPr>
            <p:ph type="title"/>
          </p:nvPr>
        </p:nvSpPr>
        <p:spPr>
          <a:xfrm>
            <a:off x="90150" y="1318475"/>
            <a:ext cx="77616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Fatores a serem considerados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Taxa de acerto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Tempo de processamento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Possibilidade de embarcar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3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 Thin"/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aphicFrame>
        <p:nvGraphicFramePr>
          <p:cNvPr id="305" name="Google Shape;305;g84c89be744_2_0"/>
          <p:cNvGraphicFramePr/>
          <p:nvPr/>
        </p:nvGraphicFramePr>
        <p:xfrm>
          <a:off x="4155400" y="131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1421475"/>
                <a:gridCol w="1349175"/>
                <a:gridCol w="2056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Taxas de acerto 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%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Tempo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1-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NN 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99,68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18,74 s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1-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NN 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99,65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16 s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CQ Friedman = 0,2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97,3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0,2224 s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CQ Friedman = 0,5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96,56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0,1532 s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MLP = [7,7]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99,85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45,633 min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MLP = [9,9]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99,7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32,4 min</a:t>
                      </a:r>
                      <a:endParaRPr sz="11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c79f60108_2_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11" name="Google Shape;311;g8c79f60108_2_0"/>
          <p:cNvSpPr txBox="1"/>
          <p:nvPr/>
        </p:nvSpPr>
        <p:spPr>
          <a:xfrm>
            <a:off x="258975" y="131700"/>
            <a:ext cx="65118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Discussão de resultados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12" name="Google Shape;312;g8c79f60108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8c79f60108_2_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8c79f60108_2_0"/>
          <p:cNvSpPr txBox="1"/>
          <p:nvPr>
            <p:ph idx="12" type="sldNum"/>
          </p:nvPr>
        </p:nvSpPr>
        <p:spPr>
          <a:xfrm>
            <a:off x="8237850" y="4684725"/>
            <a:ext cx="327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15" name="Google Shape;315;g8c79f60108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2000"/>
            <a:ext cx="3621946" cy="274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8c79f60108_2_0"/>
          <p:cNvSpPr txBox="1"/>
          <p:nvPr>
            <p:ph type="title"/>
          </p:nvPr>
        </p:nvSpPr>
        <p:spPr>
          <a:xfrm>
            <a:off x="90150" y="1318475"/>
            <a:ext cx="77616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Matriz de Confusão CQ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17" name="Google Shape;317;g8c79f60108_2_0"/>
          <p:cNvSpPr txBox="1"/>
          <p:nvPr>
            <p:ph type="title"/>
          </p:nvPr>
        </p:nvSpPr>
        <p:spPr>
          <a:xfrm>
            <a:off x="4379600" y="1318475"/>
            <a:ext cx="77616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Matriz de Confusão 1-NN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18" name="Google Shape;318;g8c79f60108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9600" y="2032001"/>
            <a:ext cx="3603232" cy="2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aea277db6_0_118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24" name="Google Shape;324;g8aea277db6_0_118"/>
          <p:cNvSpPr txBox="1"/>
          <p:nvPr/>
        </p:nvSpPr>
        <p:spPr>
          <a:xfrm>
            <a:off x="258975" y="131700"/>
            <a:ext cx="48915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Próximos passos:</a:t>
            </a:r>
            <a:endParaRPr sz="3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25" name="Google Shape;325;g8aea277db6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8aea277db6_0_118"/>
          <p:cNvSpPr txBox="1"/>
          <p:nvPr>
            <p:ph type="title"/>
          </p:nvPr>
        </p:nvSpPr>
        <p:spPr>
          <a:xfrm>
            <a:off x="226475" y="1356050"/>
            <a:ext cx="68979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Análise de underfit e overfit do MLP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Confirmar tendência de queda do KNN com o aumento do K e fazer K tender ao número de amostras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Thin"/>
              <a:buChar char="●"/>
            </a:pPr>
            <a:r>
              <a:rPr lang="en" sz="1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Validar os classificadores utilizando o atual dataset como treino e dados excedentes como teste.</a:t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27" name="Google Shape;327;g8aea277db6_0_118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8aea277db6_0_118"/>
          <p:cNvSpPr txBox="1"/>
          <p:nvPr>
            <p:ph idx="12" type="sldNum"/>
          </p:nvPr>
        </p:nvSpPr>
        <p:spPr>
          <a:xfrm>
            <a:off x="8237850" y="4684725"/>
            <a:ext cx="327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369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4c89be744_2_18"/>
          <p:cNvSpPr txBox="1"/>
          <p:nvPr>
            <p:ph type="title"/>
          </p:nvPr>
        </p:nvSpPr>
        <p:spPr>
          <a:xfrm>
            <a:off x="4741075" y="2199000"/>
            <a:ext cx="5762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 Obrigado!</a:t>
            </a:r>
            <a:endParaRPr sz="3000">
              <a:solidFill>
                <a:srgbClr val="22809A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34" name="Google Shape;334;g84c89be744_2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4cbba21d3_0_2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3" name="Google Shape;73;g84cbba21d3_0_2"/>
          <p:cNvSpPr txBox="1"/>
          <p:nvPr/>
        </p:nvSpPr>
        <p:spPr>
          <a:xfrm>
            <a:off x="273125" y="131700"/>
            <a:ext cx="3072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Dataset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4" name="Google Shape;74;g84cbba21d3_0_2"/>
          <p:cNvSpPr txBox="1"/>
          <p:nvPr>
            <p:ph type="title"/>
          </p:nvPr>
        </p:nvSpPr>
        <p:spPr>
          <a:xfrm>
            <a:off x="195200" y="1385700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Criação do dataset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1000 dados por classe - Total de 5000 dados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Amostras randômicas por rodada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75" name="Google Shape;75;g84cbba21d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84cbba21d3_0_2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84cbba21d3_0_2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735d56ab_0_1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3" name="Google Shape;83;g86735d56ab_0_1"/>
          <p:cNvSpPr txBox="1"/>
          <p:nvPr/>
        </p:nvSpPr>
        <p:spPr>
          <a:xfrm>
            <a:off x="273125" y="131700"/>
            <a:ext cx="3072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Dataset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4" name="Google Shape;84;g86735d56ab_0_1"/>
          <p:cNvSpPr txBox="1"/>
          <p:nvPr>
            <p:ph type="title"/>
          </p:nvPr>
        </p:nvSpPr>
        <p:spPr>
          <a:xfrm>
            <a:off x="195200" y="1385700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85" name="Google Shape;85;g86735d56a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86735d56ab_0_1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86735d56ab_0_1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88" name="Google Shape;88;g86735d56ab_0_1"/>
          <p:cNvGraphicFramePr/>
          <p:nvPr/>
        </p:nvGraphicFramePr>
        <p:xfrm>
          <a:off x="751425" y="123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{1CEEF66D-35C6-41D6-B699-C73ADA985BD9}</a:tableStyleId>
              </a:tblPr>
              <a:tblGrid>
                <a:gridCol w="1357450"/>
                <a:gridCol w="1369225"/>
                <a:gridCol w="1444700"/>
                <a:gridCol w="1258400"/>
                <a:gridCol w="1357450"/>
              </a:tblGrid>
              <a:tr h="83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Classes</a:t>
                      </a:r>
                      <a:endParaRPr sz="20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Ponto médio</a:t>
                      </a:r>
                      <a:endParaRPr sz="20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Desvio Padrão</a:t>
                      </a:r>
                      <a:endParaRPr sz="20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Mínimos</a:t>
                      </a:r>
                      <a:endParaRPr sz="20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Máximos</a:t>
                      </a:r>
                      <a:endParaRPr sz="20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Neutro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16,867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0,216]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45,054 2,912]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 0]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231 53]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Sorriso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9,749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3921,558]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33,259 123,979]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 2896]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270 4032]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Aberto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904,679  0]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371,528  0]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176 0]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1611 0]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Surpreso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1966,793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1468,834]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384,243 272,474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951 757]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3646 2357]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Grumpy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624,578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409,890]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279,039 324,729]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129 25]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1203 1845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735d56ab_0_18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4" name="Google Shape;94;g86735d56ab_0_18"/>
          <p:cNvSpPr txBox="1"/>
          <p:nvPr/>
        </p:nvSpPr>
        <p:spPr>
          <a:xfrm>
            <a:off x="273125" y="131700"/>
            <a:ext cx="3072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Dataset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95" name="Google Shape;95;g86735d56ab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86735d56ab_0_18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86735d56ab_0_18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g86735d56ab_0_18"/>
          <p:cNvPicPr preferRelativeResize="0"/>
          <p:nvPr/>
        </p:nvPicPr>
        <p:blipFill rotWithShape="1">
          <a:blip r:embed="rId4">
            <a:alphaModFix/>
          </a:blip>
          <a:srcRect b="2316" l="7824" r="5909" t="2734"/>
          <a:stretch/>
        </p:blipFill>
        <p:spPr>
          <a:xfrm>
            <a:off x="657975" y="1196775"/>
            <a:ext cx="6770750" cy="3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79f60108_0_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4" name="Google Shape;104;g8c79f60108_0_0"/>
          <p:cNvSpPr txBox="1"/>
          <p:nvPr/>
        </p:nvSpPr>
        <p:spPr>
          <a:xfrm>
            <a:off x="273125" y="131700"/>
            <a:ext cx="3072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Dataset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05" name="Google Shape;105;g8c79f6010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8c79f60108_0_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8c79f60108_0_0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g8c79f6010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75" y="1182175"/>
            <a:ext cx="7073186" cy="37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23f60f31_1_66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4" name="Google Shape;114;g8c23f60f31_1_66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5" name="Google Shape;115;g8c23f60f31_1_66"/>
          <p:cNvSpPr txBox="1"/>
          <p:nvPr>
            <p:ph type="title"/>
          </p:nvPr>
        </p:nvSpPr>
        <p:spPr>
          <a:xfrm>
            <a:off x="537225" y="1077525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Divisão conjunto de treino e teste</a:t>
            </a: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16" name="Google Shape;116;g8c23f60f31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8c23f60f31_1_66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8c23f60f31_1_66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g8c23f60f31_1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25" y="2110550"/>
            <a:ext cx="3302579" cy="2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8c23f60f31_1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371" y="2110554"/>
            <a:ext cx="3302579" cy="286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8c23f60f31_1_66"/>
          <p:cNvSpPr txBox="1"/>
          <p:nvPr>
            <p:ph type="title"/>
          </p:nvPr>
        </p:nvSpPr>
        <p:spPr>
          <a:xfrm>
            <a:off x="537225" y="1607200"/>
            <a:ext cx="22725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80% Treino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2" name="Google Shape;122;g8c23f60f31_1_66"/>
          <p:cNvSpPr txBox="1"/>
          <p:nvPr>
            <p:ph type="title"/>
          </p:nvPr>
        </p:nvSpPr>
        <p:spPr>
          <a:xfrm>
            <a:off x="4290375" y="1607200"/>
            <a:ext cx="22725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20</a:t>
            </a:r>
            <a:r>
              <a:rPr lang="en" sz="24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% Teste</a:t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23f60f31_1_0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8" name="Google Shape;128;g8c23f60f31_1_0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9" name="Google Shape;129;g8c23f60f31_1_0"/>
          <p:cNvSpPr txBox="1"/>
          <p:nvPr>
            <p:ph type="title"/>
          </p:nvPr>
        </p:nvSpPr>
        <p:spPr>
          <a:xfrm>
            <a:off x="537225" y="1229925"/>
            <a:ext cx="7191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●"/>
            </a:pPr>
            <a:r>
              <a:rPr lang="en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 Utilizados:</a:t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</a:pPr>
            <a:r>
              <a:rPr lang="en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DMC</a:t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</a:pPr>
            <a:r>
              <a:rPr lang="en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LMQ</a:t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</a:pPr>
            <a:r>
              <a:rPr lang="en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CQ</a:t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</a:pPr>
            <a:r>
              <a:rPr lang="en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KNN</a:t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</a:pPr>
            <a:r>
              <a:rPr lang="en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MLP</a:t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30" name="Google Shape;130;g8c23f60f3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8c23f60f31_1_0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8c23f60f31_1_0"/>
          <p:cNvSpPr txBox="1"/>
          <p:nvPr>
            <p:ph idx="12" type="sldNum"/>
          </p:nvPr>
        </p:nvSpPr>
        <p:spPr>
          <a:xfrm>
            <a:off x="8314050" y="4684725"/>
            <a:ext cx="205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2F3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23f60f31_1_42"/>
          <p:cNvSpPr/>
          <p:nvPr/>
        </p:nvSpPr>
        <p:spPr>
          <a:xfrm>
            <a:off x="0" y="0"/>
            <a:ext cx="9144000" cy="1090200"/>
          </a:xfrm>
          <a:prstGeom prst="rect">
            <a:avLst/>
          </a:prstGeom>
          <a:solidFill>
            <a:srgbClr val="115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38" name="Google Shape;138;g8c23f60f31_1_42"/>
          <p:cNvSpPr txBox="1"/>
          <p:nvPr/>
        </p:nvSpPr>
        <p:spPr>
          <a:xfrm>
            <a:off x="273125" y="131700"/>
            <a:ext cx="5115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Classificadores</a:t>
            </a:r>
            <a:r>
              <a:rPr b="0" i="0" lang="en" sz="3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b="0" i="0" sz="34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39" name="Google Shape;139;g8c23f60f31_1_42"/>
          <p:cNvSpPr txBox="1"/>
          <p:nvPr>
            <p:ph type="title"/>
          </p:nvPr>
        </p:nvSpPr>
        <p:spPr>
          <a:xfrm>
            <a:off x="347350" y="1197400"/>
            <a:ext cx="53307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</a:pPr>
            <a:r>
              <a:rPr lang="en"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Protocolo DMC, CQ SIMPLES, CQ AGREGADA  e LMQ sem regularização:</a:t>
            </a:r>
            <a:endParaRPr sz="1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</a:pPr>
            <a:r>
              <a:rPr lang="en"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Executa cada algoritmo 100 vezes.</a:t>
            </a:r>
            <a:endParaRPr sz="1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 Thin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40" name="Google Shape;140;g8c23f60f31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50" y="52825"/>
            <a:ext cx="1443499" cy="9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8c23f60f31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050" y="1090200"/>
            <a:ext cx="3465951" cy="405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8c23f60f31_1_42"/>
          <p:cNvSpPr/>
          <p:nvPr/>
        </p:nvSpPr>
        <p:spPr>
          <a:xfrm>
            <a:off x="7851750" y="4652200"/>
            <a:ext cx="1130400" cy="4098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8c23f60f31_1_42"/>
          <p:cNvSpPr txBox="1"/>
          <p:nvPr>
            <p:ph idx="12" type="sldNum"/>
          </p:nvPr>
        </p:nvSpPr>
        <p:spPr>
          <a:xfrm>
            <a:off x="8227725" y="4684725"/>
            <a:ext cx="395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