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0" r:id="rId7"/>
    <p:sldId id="261" r:id="rId8"/>
    <p:sldId id="265" r:id="rId9"/>
    <p:sldId id="266" r:id="rId10"/>
    <p:sldId id="264" r:id="rId11"/>
    <p:sldId id="263" r:id="rId12"/>
    <p:sldId id="262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wahl@eng.ucsd.edu" initials="jw" lastIdx="5" clrIdx="0">
    <p:extLst>
      <p:ext uri="{19B8F6BF-5375-455C-9EA6-DF929625EA0E}">
        <p15:presenceInfo xmlns:p15="http://schemas.microsoft.com/office/powerpoint/2012/main" userId="S::urn:spo:guest#jwahl@eng.ucsd.edu::" providerId="AD"/>
      </p:ext>
    </p:extLst>
  </p:cmAuthor>
  <p:cmAuthor id="2" name="rgm001@eng.ucsd.edu" initials="rg" lastIdx="3" clrIdx="1">
    <p:extLst>
      <p:ext uri="{19B8F6BF-5375-455C-9EA6-DF929625EA0E}">
        <p15:presenceInfo xmlns:p15="http://schemas.microsoft.com/office/powerpoint/2012/main" userId="S::urn:spo:guest#rgm001@eng.ucsd.edu::" providerId="AD"/>
      </p:ext>
    </p:extLst>
  </p:cmAuthor>
  <p:cmAuthor id="3" name="Ivan G Ulloa-garcia" initials="IGUg" lastIdx="14" clrIdx="2">
    <p:extLst>
      <p:ext uri="{19B8F6BF-5375-455C-9EA6-DF929625EA0E}">
        <p15:presenceInfo xmlns:p15="http://schemas.microsoft.com/office/powerpoint/2012/main" userId="Ivan G Ulloa-garcia" providerId="None"/>
      </p:ext>
    </p:extLst>
  </p:cmAuthor>
  <p:cmAuthor id="4" name="Raul G Martinez" initials="RM" lastIdx="2" clrIdx="3">
    <p:extLst>
      <p:ext uri="{19B8F6BF-5375-455C-9EA6-DF929625EA0E}">
        <p15:presenceInfo xmlns:p15="http://schemas.microsoft.com/office/powerpoint/2012/main" userId="S::rgm001@ucsd.edu::6c36e584-086c-4c6e-9a3a-2b313f3e0b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BC"/>
    <a:srgbClr val="5DB865"/>
    <a:srgbClr val="BC3A66"/>
    <a:srgbClr val="DA7194"/>
    <a:srgbClr val="4C8EDA"/>
    <a:srgbClr val="2B73C4"/>
    <a:srgbClr val="2969B3"/>
    <a:srgbClr val="00FF00"/>
    <a:srgbClr val="8DCC93"/>
    <a:srgbClr val="EC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529F3-CBAD-3240-9E41-AA8ADC9904A3}" v="233" dt="2020-12-05T21:05:05.642"/>
    <p1510:client id="{1650C64B-5FB2-432A-BD70-095EF6FAD107}" v="1927" dt="2020-12-05T19:31:23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Reddit Most Popular (Generic) Drugs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Clonazepam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Sheet1!$A$8:$A$12</c:f>
              <c:numCache>
                <c:formatCode>m/d/yyyy</c:formatCode>
                <c:ptCount val="5"/>
                <c:pt idx="0">
                  <c:v>43983</c:v>
                </c:pt>
                <c:pt idx="1">
                  <c:v>43997</c:v>
                </c:pt>
                <c:pt idx="2">
                  <c:v>44011</c:v>
                </c:pt>
                <c:pt idx="3">
                  <c:v>44025</c:v>
                </c:pt>
                <c:pt idx="4">
                  <c:v>44039</c:v>
                </c:pt>
              </c:numCache>
            </c:numRef>
          </c:cat>
          <c:val>
            <c:numRef>
              <c:f>(Sheet1!$C$3,Sheet1!$F$3,Sheet1!$I$3,Sheet1!$L$3,Sheet1!$N$3)</c:f>
              <c:numCache>
                <c:formatCode>General</c:formatCode>
                <c:ptCount val="5"/>
                <c:pt idx="0">
                  <c:v>1063</c:v>
                </c:pt>
                <c:pt idx="1">
                  <c:v>1300.5</c:v>
                </c:pt>
                <c:pt idx="2">
                  <c:v>1258.5</c:v>
                </c:pt>
                <c:pt idx="3">
                  <c:v>1066</c:v>
                </c:pt>
                <c:pt idx="4">
                  <c:v>1291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38-4B48-95B7-8261C02107E3}"/>
            </c:ext>
          </c:extLst>
        </c:ser>
        <c:ser>
          <c:idx val="1"/>
          <c:order val="1"/>
          <c:tx>
            <c:v>Ketamine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Sheet1!$A$8:$A$12</c:f>
              <c:numCache>
                <c:formatCode>m/d/yyyy</c:formatCode>
                <c:ptCount val="5"/>
                <c:pt idx="0">
                  <c:v>43983</c:v>
                </c:pt>
                <c:pt idx="1">
                  <c:v>43997</c:v>
                </c:pt>
                <c:pt idx="2">
                  <c:v>44011</c:v>
                </c:pt>
                <c:pt idx="3">
                  <c:v>44025</c:v>
                </c:pt>
                <c:pt idx="4">
                  <c:v>44039</c:v>
                </c:pt>
              </c:numCache>
            </c:numRef>
          </c:cat>
          <c:val>
            <c:numRef>
              <c:f>(Sheet1!$C$4,Sheet1!$F$4,Sheet1!$I$4,Sheet1!$L$4,Sheet1!$N$4)</c:f>
              <c:numCache>
                <c:formatCode>General</c:formatCode>
                <c:ptCount val="5"/>
                <c:pt idx="0">
                  <c:v>1013.5</c:v>
                </c:pt>
                <c:pt idx="1">
                  <c:v>1232</c:v>
                </c:pt>
                <c:pt idx="2">
                  <c:v>1192</c:v>
                </c:pt>
                <c:pt idx="3">
                  <c:v>1002.5</c:v>
                </c:pt>
                <c:pt idx="4">
                  <c:v>1265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38-4B48-95B7-8261C02107E3}"/>
            </c:ext>
          </c:extLst>
        </c:ser>
        <c:ser>
          <c:idx val="2"/>
          <c:order val="2"/>
          <c:tx>
            <c:v>Cannabis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Sheet1!$A$8:$A$12</c:f>
              <c:numCache>
                <c:formatCode>m/d/yyyy</c:formatCode>
                <c:ptCount val="5"/>
                <c:pt idx="0">
                  <c:v>43983</c:v>
                </c:pt>
                <c:pt idx="1">
                  <c:v>43997</c:v>
                </c:pt>
                <c:pt idx="2">
                  <c:v>44011</c:v>
                </c:pt>
                <c:pt idx="3">
                  <c:v>44025</c:v>
                </c:pt>
                <c:pt idx="4">
                  <c:v>44039</c:v>
                </c:pt>
              </c:numCache>
            </c:numRef>
          </c:cat>
          <c:val>
            <c:numRef>
              <c:f>(Sheet1!$C$5,Sheet1!$F$5,Sheet1!$I$5,Sheet1!$L$5,Sheet1!$N$5)</c:f>
              <c:numCache>
                <c:formatCode>General</c:formatCode>
                <c:ptCount val="5"/>
                <c:pt idx="0">
                  <c:v>669</c:v>
                </c:pt>
                <c:pt idx="1">
                  <c:v>865</c:v>
                </c:pt>
                <c:pt idx="2">
                  <c:v>744</c:v>
                </c:pt>
                <c:pt idx="3">
                  <c:v>654</c:v>
                </c:pt>
                <c:pt idx="4">
                  <c:v>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38-4B48-95B7-8261C02107E3}"/>
            </c:ext>
          </c:extLst>
        </c:ser>
        <c:ser>
          <c:idx val="3"/>
          <c:order val="3"/>
          <c:tx>
            <c:v>Oxycodone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Sheet1!$A$8:$A$12</c:f>
              <c:numCache>
                <c:formatCode>m/d/yyyy</c:formatCode>
                <c:ptCount val="5"/>
                <c:pt idx="0">
                  <c:v>43983</c:v>
                </c:pt>
                <c:pt idx="1">
                  <c:v>43997</c:v>
                </c:pt>
                <c:pt idx="2">
                  <c:v>44011</c:v>
                </c:pt>
                <c:pt idx="3">
                  <c:v>44025</c:v>
                </c:pt>
                <c:pt idx="4">
                  <c:v>44039</c:v>
                </c:pt>
              </c:numCache>
            </c:numRef>
          </c:cat>
          <c:val>
            <c:numRef>
              <c:f>(Sheet1!$C$6,Sheet1!$F$6,Sheet1!$I$6,Sheet1!$L$6,Sheet1!$N$6)</c:f>
              <c:numCache>
                <c:formatCode>General</c:formatCode>
                <c:ptCount val="5"/>
                <c:pt idx="0">
                  <c:v>393.5</c:v>
                </c:pt>
                <c:pt idx="1">
                  <c:v>512</c:v>
                </c:pt>
                <c:pt idx="2">
                  <c:v>466</c:v>
                </c:pt>
                <c:pt idx="3">
                  <c:v>410</c:v>
                </c:pt>
                <c:pt idx="4">
                  <c:v>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38-4B48-95B7-8261C02107E3}"/>
            </c:ext>
          </c:extLst>
        </c:ser>
        <c:ser>
          <c:idx val="4"/>
          <c:order val="4"/>
          <c:tx>
            <c:v>Heroin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Sheet1!$A$8:$A$12</c:f>
              <c:numCache>
                <c:formatCode>m/d/yyyy</c:formatCode>
                <c:ptCount val="5"/>
                <c:pt idx="0">
                  <c:v>43983</c:v>
                </c:pt>
                <c:pt idx="1">
                  <c:v>43997</c:v>
                </c:pt>
                <c:pt idx="2">
                  <c:v>44011</c:v>
                </c:pt>
                <c:pt idx="3">
                  <c:v>44025</c:v>
                </c:pt>
                <c:pt idx="4">
                  <c:v>44039</c:v>
                </c:pt>
              </c:numCache>
            </c:numRef>
          </c:cat>
          <c:val>
            <c:numRef>
              <c:f>(Sheet1!$C$7,Sheet1!$F$7,Sheet1!$I$7,Sheet1!$L$7,Sheet1!$N$7)</c:f>
              <c:numCache>
                <c:formatCode>General</c:formatCode>
                <c:ptCount val="5"/>
                <c:pt idx="0">
                  <c:v>371</c:v>
                </c:pt>
                <c:pt idx="1">
                  <c:v>457</c:v>
                </c:pt>
                <c:pt idx="2">
                  <c:v>438.5</c:v>
                </c:pt>
                <c:pt idx="3">
                  <c:v>372</c:v>
                </c:pt>
                <c:pt idx="4">
                  <c:v>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38-4B48-95B7-8261C0210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1231280"/>
        <c:axId val="1192905984"/>
      </c:lineChart>
      <c:catAx>
        <c:axId val="60123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 (2 Week Intervals)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905984"/>
        <c:crosses val="autoZero"/>
        <c:auto val="0"/>
        <c:lblAlgn val="ctr"/>
        <c:lblOffset val="100"/>
        <c:tickLblSkip val="1"/>
        <c:noMultiLvlLbl val="0"/>
      </c:catAx>
      <c:valAx>
        <c:axId val="119290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Num. Appearance in Posts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31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12-04T19:26:39.420" idx="8">
    <p:pos x="10" y="10"/>
    <p:text>Justin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69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03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387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12/6/2020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saw.readthedocs.io/en/latest/" TargetMode="External"/><Relationship Id="rId2" Type="http://schemas.openxmlformats.org/officeDocument/2006/relationships/hyperlink" Target="https://github.com/pushshift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gabuse.gov/publications/media-guide/glossar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drugoverdose/opioids/term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5E53-9B8B-4381-806F-94DFB7AD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5029200"/>
            <a:ext cx="7562991" cy="13275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Drug Epidemic Tracking through social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FB466-0AE3-4DB9-A1CF-A08EBD0F9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1" y="670241"/>
            <a:ext cx="5938520" cy="3593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800">
                <a:solidFill>
                  <a:schemeClr val="tx1"/>
                </a:solidFill>
              </a:rPr>
              <a:t>Justin Wahl</a:t>
            </a:r>
          </a:p>
          <a:p>
            <a:pPr algn="l">
              <a:lnSpc>
                <a:spcPct val="91000"/>
              </a:lnSpc>
            </a:pPr>
            <a:r>
              <a:rPr lang="en-US" sz="2800">
                <a:solidFill>
                  <a:schemeClr val="tx1"/>
                </a:solidFill>
              </a:rPr>
              <a:t>Raul Martinez </a:t>
            </a:r>
          </a:p>
          <a:p>
            <a:pPr algn="l">
              <a:lnSpc>
                <a:spcPct val="91000"/>
              </a:lnSpc>
            </a:pPr>
            <a:r>
              <a:rPr lang="en-US" sz="2800">
                <a:solidFill>
                  <a:schemeClr val="tx1"/>
                </a:solidFill>
              </a:rPr>
              <a:t>Ivan Ulloa</a:t>
            </a:r>
          </a:p>
          <a:p>
            <a:pPr algn="l">
              <a:lnSpc>
                <a:spcPct val="91000"/>
              </a:lnSpc>
            </a:pPr>
            <a:endParaRPr lang="en-US" sz="2800">
              <a:solidFill>
                <a:schemeClr val="tx1"/>
              </a:solidFill>
            </a:endParaRPr>
          </a:p>
          <a:p>
            <a:pPr algn="l">
              <a:lnSpc>
                <a:spcPct val="91000"/>
              </a:lnSpc>
            </a:pPr>
            <a:r>
              <a:rPr lang="en-US" sz="2800">
                <a:solidFill>
                  <a:schemeClr val="tx1"/>
                </a:solidFill>
              </a:rPr>
              <a:t>University of California, San Diego</a:t>
            </a:r>
          </a:p>
          <a:p>
            <a:pPr algn="l">
              <a:lnSpc>
                <a:spcPct val="91000"/>
              </a:lnSpc>
            </a:pPr>
            <a:r>
              <a:rPr lang="en-US" sz="2800">
                <a:solidFill>
                  <a:schemeClr val="tx1"/>
                </a:solidFill>
              </a:rPr>
              <a:t>DSE203 – December 5th, 2020</a:t>
            </a:r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6448DEA9-8404-4B5B-86C4-C0A4ED8B6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5" r="17765" b="-2"/>
          <a:stretch/>
        </p:blipFill>
        <p:spPr>
          <a:xfrm>
            <a:off x="7545155" y="-24338"/>
            <a:ext cx="4645319" cy="46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74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3D5C-C45C-459C-9D79-C48E65F0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Graph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03D6B3-3CD1-4AA3-B891-6ACD31368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507" y="1780861"/>
            <a:ext cx="7753023" cy="47593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572315-73C6-4D99-A285-8A1850082061}"/>
              </a:ext>
            </a:extLst>
          </p:cNvPr>
          <p:cNvSpPr/>
          <p:nvPr/>
        </p:nvSpPr>
        <p:spPr>
          <a:xfrm>
            <a:off x="4421632" y="2101088"/>
            <a:ext cx="1765808" cy="703072"/>
          </a:xfrm>
          <a:prstGeom prst="roundRect">
            <a:avLst/>
          </a:prstGeom>
          <a:solidFill>
            <a:srgbClr val="8DC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Generic Name:</a:t>
            </a:r>
          </a:p>
          <a:p>
            <a:pPr algn="ctr"/>
            <a:r>
              <a:rPr lang="en-US"/>
              <a:t>Alprazolam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1148E7-3692-434B-9F91-9B52EF7D0221}"/>
              </a:ext>
            </a:extLst>
          </p:cNvPr>
          <p:cNvSpPr/>
          <p:nvPr/>
        </p:nvSpPr>
        <p:spPr>
          <a:xfrm>
            <a:off x="7067296" y="2326640"/>
            <a:ext cx="1765808" cy="7030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Reddit Posts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55950C-9912-489D-AC1A-97213FDF6987}"/>
              </a:ext>
            </a:extLst>
          </p:cNvPr>
          <p:cNvSpPr/>
          <p:nvPr/>
        </p:nvSpPr>
        <p:spPr>
          <a:xfrm>
            <a:off x="6977380" y="5227515"/>
            <a:ext cx="1855724" cy="703072"/>
          </a:xfrm>
          <a:prstGeom prst="roundRect">
            <a:avLst/>
          </a:prstGeom>
          <a:solidFill>
            <a:srgbClr val="ECB5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Street Name:</a:t>
            </a:r>
          </a:p>
          <a:p>
            <a:pPr algn="ctr"/>
            <a:r>
              <a:rPr lang="en-US"/>
              <a:t>Benzos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307752-8BDC-41EA-AE5E-9AC56FB3A761}"/>
              </a:ext>
            </a:extLst>
          </p:cNvPr>
          <p:cNvSpPr/>
          <p:nvPr/>
        </p:nvSpPr>
        <p:spPr>
          <a:xfrm>
            <a:off x="5120640" y="3950207"/>
            <a:ext cx="528133" cy="528133"/>
          </a:xfrm>
          <a:prstGeom prst="ellipse">
            <a:avLst/>
          </a:prstGeom>
          <a:noFill/>
          <a:ln w="38100">
            <a:solidFill>
              <a:srgbClr val="5DB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056C8C-7A11-4280-ABB3-E0C8FF16730F}"/>
              </a:ext>
            </a:extLst>
          </p:cNvPr>
          <p:cNvCxnSpPr>
            <a:cxnSpLocks/>
          </p:cNvCxnSpPr>
          <p:nvPr/>
        </p:nvCxnSpPr>
        <p:spPr>
          <a:xfrm flipH="1" flipV="1">
            <a:off x="5374452" y="2804160"/>
            <a:ext cx="10254" cy="1146047"/>
          </a:xfrm>
          <a:prstGeom prst="straightConnector1">
            <a:avLst/>
          </a:prstGeom>
          <a:ln w="38100">
            <a:solidFill>
              <a:srgbClr val="5D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738E3-FD45-4B90-9263-599929ACDDDA}"/>
              </a:ext>
            </a:extLst>
          </p:cNvPr>
          <p:cNvCxnSpPr>
            <a:cxnSpLocks/>
          </p:cNvCxnSpPr>
          <p:nvPr/>
        </p:nvCxnSpPr>
        <p:spPr>
          <a:xfrm>
            <a:off x="7905242" y="4423860"/>
            <a:ext cx="0" cy="803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E87D25-01F4-4F66-8BE7-DA62FAFEDD08}"/>
              </a:ext>
            </a:extLst>
          </p:cNvPr>
          <p:cNvSpPr/>
          <p:nvPr/>
        </p:nvSpPr>
        <p:spPr>
          <a:xfrm>
            <a:off x="689057" y="5217969"/>
            <a:ext cx="5950282" cy="703072"/>
          </a:xfrm>
          <a:prstGeom prst="roundRect">
            <a:avLst/>
          </a:prstGeom>
          <a:solidFill>
            <a:srgbClr val="4C8E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US News Title</a:t>
            </a:r>
          </a:p>
          <a:p>
            <a:pPr algn="ctr"/>
            <a:r>
              <a:rPr lang="en-US" sz="1600"/>
              <a:t>“Oklahoma authorities concerned with spike in overdose deaths”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8765C8-C56C-483F-92D1-16A1C318C491}"/>
              </a:ext>
            </a:extLst>
          </p:cNvPr>
          <p:cNvSpPr/>
          <p:nvPr/>
        </p:nvSpPr>
        <p:spPr>
          <a:xfrm>
            <a:off x="1438115" y="2101088"/>
            <a:ext cx="2276324" cy="703072"/>
          </a:xfrm>
          <a:prstGeom prst="roundRect">
            <a:avLst/>
          </a:prstGeom>
          <a:solidFill>
            <a:srgbClr val="8DCC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Other Generic Names (Related)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E7B000-4C77-4D68-AC43-2EBE9D6CAE93}"/>
              </a:ext>
            </a:extLst>
          </p:cNvPr>
          <p:cNvSpPr/>
          <p:nvPr/>
        </p:nvSpPr>
        <p:spPr>
          <a:xfrm>
            <a:off x="298662" y="3378200"/>
            <a:ext cx="1765808" cy="703072"/>
          </a:xfrm>
          <a:prstGeom prst="roundRect">
            <a:avLst/>
          </a:prstGeom>
          <a:solidFill>
            <a:srgbClr val="DA7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News Source:</a:t>
            </a:r>
          </a:p>
          <a:p>
            <a:pPr algn="ctr"/>
            <a:r>
              <a:rPr lang="en-US"/>
              <a:t>Star-Telegram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CA8DD0-A8CB-4C64-81A6-5438CDC847B4}"/>
              </a:ext>
            </a:extLst>
          </p:cNvPr>
          <p:cNvSpPr/>
          <p:nvPr/>
        </p:nvSpPr>
        <p:spPr>
          <a:xfrm>
            <a:off x="3649487" y="3794345"/>
            <a:ext cx="528133" cy="528133"/>
          </a:xfrm>
          <a:prstGeom prst="ellipse">
            <a:avLst/>
          </a:prstGeom>
          <a:noFill/>
          <a:ln w="38100">
            <a:solidFill>
              <a:srgbClr val="286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7FD0C3-579B-4A56-9980-B20E5DC4DD28}"/>
              </a:ext>
            </a:extLst>
          </p:cNvPr>
          <p:cNvCxnSpPr>
            <a:cxnSpLocks/>
          </p:cNvCxnSpPr>
          <p:nvPr/>
        </p:nvCxnSpPr>
        <p:spPr>
          <a:xfrm flipH="1">
            <a:off x="3489961" y="4322478"/>
            <a:ext cx="320039" cy="895491"/>
          </a:xfrm>
          <a:prstGeom prst="straightConnector1">
            <a:avLst/>
          </a:prstGeom>
          <a:ln w="38100">
            <a:solidFill>
              <a:srgbClr val="286D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869885-9C2E-4FBE-89E7-3E2FDB3169F9}"/>
              </a:ext>
            </a:extLst>
          </p:cNvPr>
          <p:cNvCxnSpPr>
            <a:cxnSpLocks/>
          </p:cNvCxnSpPr>
          <p:nvPr/>
        </p:nvCxnSpPr>
        <p:spPr>
          <a:xfrm flipH="1" flipV="1">
            <a:off x="2771663" y="2804160"/>
            <a:ext cx="329955" cy="624841"/>
          </a:xfrm>
          <a:prstGeom prst="straightConnector1">
            <a:avLst/>
          </a:prstGeom>
          <a:ln w="38100">
            <a:solidFill>
              <a:srgbClr val="5D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70900E-A6A2-46BD-87BE-74E7AADE0396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064470" y="3367013"/>
            <a:ext cx="486688" cy="362723"/>
          </a:xfrm>
          <a:prstGeom prst="straightConnector1">
            <a:avLst/>
          </a:prstGeom>
          <a:ln w="38100">
            <a:solidFill>
              <a:srgbClr val="BC3A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8BFB-0BBE-4F21-B5AA-0D4DDA91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Most common drugs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B55126-2BED-47D2-8CC7-6DD5ED159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610573"/>
              </p:ext>
            </p:extLst>
          </p:nvPr>
        </p:nvGraphicFramePr>
        <p:xfrm>
          <a:off x="400368" y="2450464"/>
          <a:ext cx="11498262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67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82F5-558B-490C-B412-49BC7C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A51C-F7C5-4CA4-BDD2-7FE6D020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4A77-7B93-401B-93BF-48009B4C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9F35BF-9205-4C0E-B2DE-E975832F4AB5}"/>
              </a:ext>
            </a:extLst>
          </p:cNvPr>
          <p:cNvSpPr/>
          <p:nvPr/>
        </p:nvSpPr>
        <p:spPr>
          <a:xfrm>
            <a:off x="201676" y="2859316"/>
            <a:ext cx="2743200" cy="266556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Explore Data</a:t>
            </a:r>
          </a:p>
          <a:p>
            <a:pPr algn="ctr"/>
            <a:r>
              <a:rPr lang="en-US" sz="3200"/>
              <a:t>CDC, VA</a:t>
            </a:r>
          </a:p>
          <a:p>
            <a:pPr algn="ctr"/>
            <a:r>
              <a:rPr lang="en-US" sz="3200"/>
              <a:t>Reddit Posts</a:t>
            </a:r>
          </a:p>
          <a:p>
            <a:pPr algn="ctr"/>
            <a:r>
              <a:rPr lang="en-US" sz="3200"/>
              <a:t>US News</a:t>
            </a:r>
          </a:p>
          <a:p>
            <a:pPr algn="ctr"/>
            <a:r>
              <a:rPr lang="en-US" sz="3200"/>
              <a:t>Schema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6872E4-9019-433B-A936-EB26AD3EF799}"/>
              </a:ext>
            </a:extLst>
          </p:cNvPr>
          <p:cNvSpPr/>
          <p:nvPr/>
        </p:nvSpPr>
        <p:spPr>
          <a:xfrm>
            <a:off x="3184144" y="2859316"/>
            <a:ext cx="2743200" cy="266556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Feature Selection and Data Integration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6D3B65-A82F-42E0-ABB8-8C09AFF11BDA}"/>
              </a:ext>
            </a:extLst>
          </p:cNvPr>
          <p:cNvSpPr/>
          <p:nvPr/>
        </p:nvSpPr>
        <p:spPr>
          <a:xfrm>
            <a:off x="6094476" y="2859316"/>
            <a:ext cx="2743200" cy="266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Build Knowledge Graph</a:t>
            </a:r>
          </a:p>
          <a:p>
            <a:pPr algn="ctr"/>
            <a:r>
              <a:rPr lang="en-US" sz="3200"/>
              <a:t>(Neo4j)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F03B92-3E3A-4938-8448-CA31060A7DF0}"/>
              </a:ext>
            </a:extLst>
          </p:cNvPr>
          <p:cNvSpPr/>
          <p:nvPr/>
        </p:nvSpPr>
        <p:spPr>
          <a:xfrm>
            <a:off x="9098393" y="2859316"/>
            <a:ext cx="2743200" cy="266556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Explore Drug Trends using Social Media (Neo4j)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32AD19-6DA2-43B8-82AA-A71322EB3908}"/>
              </a:ext>
            </a:extLst>
          </p:cNvPr>
          <p:cNvSpPr/>
          <p:nvPr/>
        </p:nvSpPr>
        <p:spPr>
          <a:xfrm>
            <a:off x="1501422" y="5700889"/>
            <a:ext cx="9166578" cy="839297"/>
          </a:xfrm>
          <a:prstGeom prst="rightArrow">
            <a:avLst/>
          </a:prstGeom>
          <a:solidFill>
            <a:srgbClr val="2969B3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22B8-AD06-4567-AC3B-7277409A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B3E26-BAE6-45EB-80E1-27BFF825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List of drug street, brand, and generic names (provided)</a:t>
            </a:r>
          </a:p>
          <a:p>
            <a:r>
              <a:rPr lang="en-US"/>
              <a:t>- VA Product Names and Class Codes (provided)</a:t>
            </a:r>
          </a:p>
          <a:p>
            <a:r>
              <a:rPr lang="en-US"/>
              <a:t>- VA Class Categories</a:t>
            </a:r>
          </a:p>
          <a:p>
            <a:r>
              <a:rPr lang="en-US"/>
              <a:t>- FDA/DEA Drug Schedule List and Categories (</a:t>
            </a:r>
            <a:r>
              <a:rPr lang="en-US" err="1"/>
              <a:t>DBpedia</a:t>
            </a:r>
            <a:r>
              <a:rPr lang="en-US"/>
              <a:t>)</a:t>
            </a:r>
          </a:p>
          <a:p>
            <a:r>
              <a:rPr lang="en-US"/>
              <a:t>- US News articles (provided)</a:t>
            </a:r>
          </a:p>
          <a:p>
            <a:r>
              <a:rPr lang="en-US"/>
              <a:t>- Reddit posts from r/Drugs</a:t>
            </a:r>
          </a:p>
          <a:p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56F2702-9107-491F-BEF8-486FF39C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949" y="5276030"/>
            <a:ext cx="1722408" cy="1067519"/>
          </a:xfrm>
          <a:prstGeom prst="rect">
            <a:avLst/>
          </a:prstGeom>
        </p:spPr>
      </p:pic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80AB94D-CC37-430C-A196-A7CEAB38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73" y="4659177"/>
            <a:ext cx="1449238" cy="898600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D002233-B83F-402D-9794-C7A0F6A7F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076" y="2461437"/>
            <a:ext cx="1706526" cy="1137684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E09EDF54-7456-4526-8119-2E108C40F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915" y="3674695"/>
            <a:ext cx="24193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2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194-A5FF-4BA5-A623-921A62C3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Drug names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B828D-EED6-4EBD-9F66-20906E04AB12}"/>
              </a:ext>
            </a:extLst>
          </p:cNvPr>
          <p:cNvSpPr txBox="1"/>
          <p:nvPr/>
        </p:nvSpPr>
        <p:spPr>
          <a:xfrm>
            <a:off x="4724400" y="27964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BD888E26-F62A-435C-B580-95D61C51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0" y="4488216"/>
            <a:ext cx="2743200" cy="118662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B5CACA9-F727-482F-9F5F-7F738493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06" y="5607396"/>
            <a:ext cx="4744597" cy="94048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BDEEAFC-D401-46F5-AB8E-DB3003ADD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762" y="4253740"/>
            <a:ext cx="3395031" cy="114146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2" name="Picture 12" descr="Text, chat or text message&#10;&#10;Description automatically generated">
            <a:extLst>
              <a:ext uri="{FF2B5EF4-FFF2-40B4-BE49-F238E27FC236}">
                <a16:creationId xmlns:a16="http://schemas.microsoft.com/office/drawing/2014/main" id="{42EEC642-79C7-4976-8407-A6FD83489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1" y="5779784"/>
            <a:ext cx="2743200" cy="78850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09096-23BC-4945-A5BF-16DAE259C6B7}"/>
              </a:ext>
            </a:extLst>
          </p:cNvPr>
          <p:cNvSpPr txBox="1"/>
          <p:nvPr/>
        </p:nvSpPr>
        <p:spPr>
          <a:xfrm>
            <a:off x="187402" y="4045025"/>
            <a:ext cx="3294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Street and generic names (CSV)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FD4559-4FCF-4192-8382-58249E682B2B}"/>
              </a:ext>
            </a:extLst>
          </p:cNvPr>
          <p:cNvGrpSpPr/>
          <p:nvPr/>
        </p:nvGrpSpPr>
        <p:grpSpPr>
          <a:xfrm>
            <a:off x="4292906" y="5460037"/>
            <a:ext cx="2854579" cy="1235234"/>
            <a:chOff x="8681292" y="4027844"/>
            <a:chExt cx="2854579" cy="1235234"/>
          </a:xfrm>
        </p:grpSpPr>
        <p:pic>
          <p:nvPicPr>
            <p:cNvPr id="13" name="Picture 13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396AA7CB-D8E2-4AC0-B326-A4AF13BCE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4108" b="1470"/>
            <a:stretch/>
          </p:blipFill>
          <p:spPr>
            <a:xfrm>
              <a:off x="8681292" y="4027845"/>
              <a:ext cx="1459075" cy="1226082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pic>
          <p:nvPicPr>
            <p:cNvPr id="17" name="Picture 13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FEBA7587-67ED-4462-922C-848B64206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5463" r="226" b="735"/>
            <a:stretch/>
          </p:blipFill>
          <p:spPr>
            <a:xfrm>
              <a:off x="10141026" y="4027844"/>
              <a:ext cx="1394845" cy="1235234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E6FC9F-03C2-41C9-B61E-54D1DFF8ABBA}"/>
              </a:ext>
            </a:extLst>
          </p:cNvPr>
          <p:cNvGrpSpPr/>
          <p:nvPr/>
        </p:nvGrpSpPr>
        <p:grpSpPr>
          <a:xfrm>
            <a:off x="4421435" y="4455842"/>
            <a:ext cx="2533289" cy="939893"/>
            <a:chOff x="7754038" y="4896517"/>
            <a:chExt cx="2533289" cy="939893"/>
          </a:xfrm>
        </p:grpSpPr>
        <p:pic>
          <p:nvPicPr>
            <p:cNvPr id="14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CF24D9C-9EAE-4469-867C-1D4EF500E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80780" b="-2000"/>
            <a:stretch/>
          </p:blipFill>
          <p:spPr>
            <a:xfrm>
              <a:off x="7754038" y="4896517"/>
              <a:ext cx="1266349" cy="939893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pic>
          <p:nvPicPr>
            <p:cNvPr id="19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BE28D5A-A1D3-41A6-957C-F682DEE46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2340" t="1000" r="38440" b="-2000"/>
            <a:stretch/>
          </p:blipFill>
          <p:spPr>
            <a:xfrm>
              <a:off x="9020978" y="4905697"/>
              <a:ext cx="1266349" cy="930679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5EC7BB-5797-4BAA-9FC5-8F0F80F2C604}"/>
              </a:ext>
            </a:extLst>
          </p:cNvPr>
          <p:cNvSpPr txBox="1"/>
          <p:nvPr/>
        </p:nvSpPr>
        <p:spPr>
          <a:xfrm>
            <a:off x="4266656" y="4045025"/>
            <a:ext cx="2816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DBPedia</a:t>
            </a:r>
            <a:r>
              <a:rPr lang="en-US"/>
              <a:t> (</a:t>
            </a:r>
            <a:r>
              <a:rPr lang="en-US" err="1"/>
              <a:t>SparQL</a:t>
            </a:r>
            <a:r>
              <a:rPr lang="en-US"/>
              <a:t> query)</a:t>
            </a:r>
          </a:p>
        </p:txBody>
      </p:sp>
      <p:pic>
        <p:nvPicPr>
          <p:cNvPr id="24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F8BE4BA9-25F6-4646-AA20-310C3FC900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8" b="8122"/>
          <a:stretch/>
        </p:blipFill>
        <p:spPr>
          <a:xfrm>
            <a:off x="3218762" y="1957096"/>
            <a:ext cx="5157734" cy="166720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3590244-AD52-46CA-9C47-855C06D61CF1}"/>
              </a:ext>
            </a:extLst>
          </p:cNvPr>
          <p:cNvSpPr/>
          <p:nvPr/>
        </p:nvSpPr>
        <p:spPr>
          <a:xfrm>
            <a:off x="3017245" y="1791847"/>
            <a:ext cx="3675559" cy="8535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8FF3DD-194E-4B05-9412-DE63C6CAACB5}"/>
              </a:ext>
            </a:extLst>
          </p:cNvPr>
          <p:cNvSpPr/>
          <p:nvPr/>
        </p:nvSpPr>
        <p:spPr>
          <a:xfrm>
            <a:off x="6522445" y="1744222"/>
            <a:ext cx="2032497" cy="653553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FAD252-420D-4B65-8A6D-A6649CF4879C}"/>
              </a:ext>
            </a:extLst>
          </p:cNvPr>
          <p:cNvSpPr/>
          <p:nvPr/>
        </p:nvSpPr>
        <p:spPr>
          <a:xfrm>
            <a:off x="6486726" y="1806135"/>
            <a:ext cx="1232397" cy="199657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2FB12B-7F35-454B-8994-CFF02142EA79}"/>
              </a:ext>
            </a:extLst>
          </p:cNvPr>
          <p:cNvSpPr/>
          <p:nvPr/>
        </p:nvSpPr>
        <p:spPr>
          <a:xfrm>
            <a:off x="8303620" y="4157949"/>
            <a:ext cx="765672" cy="126315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923982-9C1F-4C14-BC82-72927A2BE1F2}"/>
              </a:ext>
            </a:extLst>
          </p:cNvPr>
          <p:cNvSpPr txBox="1"/>
          <p:nvPr/>
        </p:nvSpPr>
        <p:spPr>
          <a:xfrm>
            <a:off x="7846707" y="3797146"/>
            <a:ext cx="3964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 Products and Category Codes (CSV)</a:t>
            </a:r>
          </a:p>
        </p:txBody>
      </p:sp>
    </p:spTree>
    <p:extLst>
      <p:ext uri="{BB962C8B-B14F-4D97-AF65-F5344CB8AC3E}">
        <p14:creationId xmlns:p14="http://schemas.microsoft.com/office/powerpoint/2010/main" val="4994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194-A5FF-4BA5-A623-921A62C3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Reddit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DE3B-C1E6-4722-A224-C4CF78B9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21" y="3235116"/>
            <a:ext cx="3568470" cy="225813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solidFill>
                  <a:srgbClr val="4C8ED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Pushshift</a:t>
            </a:r>
            <a:endParaRPr lang="en-US">
              <a:solidFill>
                <a:srgbClr val="4C8EDA"/>
              </a:solidFill>
            </a:endParaRPr>
          </a:p>
          <a:p>
            <a:r>
              <a:rPr lang="en-US"/>
              <a:t>Reddit aggregator</a:t>
            </a:r>
            <a:endParaRPr lang="en-US">
              <a:solidFill>
                <a:srgbClr val="4C8EDA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Historical dataset</a:t>
            </a:r>
          </a:p>
          <a:p>
            <a:endParaRPr lang="en-US"/>
          </a:p>
          <a:p>
            <a:r>
              <a:rPr lang="en-US">
                <a:hlinkClick r:id="rId3"/>
              </a:rPr>
              <a:t>PSAW</a:t>
            </a:r>
          </a:p>
          <a:p>
            <a:r>
              <a:rPr lang="en-US">
                <a:ea typeface="+mn-lt"/>
                <a:cs typeface="+mn-lt"/>
              </a:rPr>
              <a:t>Pushshift API wrapper</a:t>
            </a:r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E60FF61-F3E6-4047-99FA-E91EB4CD6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726" y="3020070"/>
            <a:ext cx="6185970" cy="3002871"/>
          </a:xfrm>
          <a:prstGeom prst="rect">
            <a:avLst/>
          </a:prstGeom>
        </p:spPr>
      </p:pic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86CD7A-F749-4927-8448-4C15D731E4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25" t="32456" r="51837" b="64327"/>
          <a:stretch/>
        </p:blipFill>
        <p:spPr>
          <a:xfrm>
            <a:off x="6376931" y="2827839"/>
            <a:ext cx="2992477" cy="20198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FF1F54-19A1-47BD-B2DA-895BB4938BE1}"/>
              </a:ext>
            </a:extLst>
          </p:cNvPr>
          <p:cNvCxnSpPr/>
          <p:nvPr/>
        </p:nvCxnSpPr>
        <p:spPr>
          <a:xfrm>
            <a:off x="4377023" y="3279927"/>
            <a:ext cx="611436" cy="97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217E3-63B9-4872-AD59-DE256255D007}"/>
              </a:ext>
            </a:extLst>
          </p:cNvPr>
          <p:cNvCxnSpPr>
            <a:cxnSpLocks/>
          </p:cNvCxnSpPr>
          <p:nvPr/>
        </p:nvCxnSpPr>
        <p:spPr>
          <a:xfrm>
            <a:off x="6147834" y="2857935"/>
            <a:ext cx="419709" cy="307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D0827F-046B-4778-A84B-1A96BF56B133}"/>
              </a:ext>
            </a:extLst>
          </p:cNvPr>
          <p:cNvCxnSpPr>
            <a:cxnSpLocks/>
          </p:cNvCxnSpPr>
          <p:nvPr/>
        </p:nvCxnSpPr>
        <p:spPr>
          <a:xfrm flipH="1">
            <a:off x="9412072" y="2775308"/>
            <a:ext cx="453528" cy="9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E52E3B-9386-4A06-B223-AA9A2D31C337}"/>
              </a:ext>
            </a:extLst>
          </p:cNvPr>
          <p:cNvCxnSpPr>
            <a:cxnSpLocks/>
          </p:cNvCxnSpPr>
          <p:nvPr/>
        </p:nvCxnSpPr>
        <p:spPr>
          <a:xfrm flipH="1">
            <a:off x="9780474" y="3276618"/>
            <a:ext cx="453528" cy="97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1F5851-765A-499A-8D83-49597D8DF6CA}"/>
              </a:ext>
            </a:extLst>
          </p:cNvPr>
          <p:cNvCxnSpPr>
            <a:cxnSpLocks/>
          </p:cNvCxnSpPr>
          <p:nvPr/>
        </p:nvCxnSpPr>
        <p:spPr>
          <a:xfrm flipV="1">
            <a:off x="4695998" y="5946777"/>
            <a:ext cx="549414" cy="177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DD24EF-1E62-4A89-B731-B3ECD08F856B}"/>
              </a:ext>
            </a:extLst>
          </p:cNvPr>
          <p:cNvCxnSpPr>
            <a:cxnSpLocks/>
          </p:cNvCxnSpPr>
          <p:nvPr/>
        </p:nvCxnSpPr>
        <p:spPr>
          <a:xfrm flipV="1">
            <a:off x="10269230" y="6035381"/>
            <a:ext cx="221577" cy="221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57F982-9A98-4167-9846-C8D4A283A64D}"/>
              </a:ext>
            </a:extLst>
          </p:cNvPr>
          <p:cNvSpPr txBox="1"/>
          <p:nvPr/>
        </p:nvSpPr>
        <p:spPr>
          <a:xfrm>
            <a:off x="3696586" y="2987749"/>
            <a:ext cx="8116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score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BA43B-A5B7-4D28-BB13-0E2B1466E0D6}"/>
              </a:ext>
            </a:extLst>
          </p:cNvPr>
          <p:cNvSpPr txBox="1"/>
          <p:nvPr/>
        </p:nvSpPr>
        <p:spPr>
          <a:xfrm>
            <a:off x="9876483" y="2533926"/>
            <a:ext cx="1157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created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E8DCE-A0A8-4BBF-AA60-BF06F4094E9B}"/>
              </a:ext>
            </a:extLst>
          </p:cNvPr>
          <p:cNvSpPr txBox="1"/>
          <p:nvPr/>
        </p:nvSpPr>
        <p:spPr>
          <a:xfrm>
            <a:off x="10235609" y="3050048"/>
            <a:ext cx="1157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95FBC-E086-4A1A-8723-D44D756D7F97}"/>
              </a:ext>
            </a:extLst>
          </p:cNvPr>
          <p:cNvSpPr txBox="1"/>
          <p:nvPr/>
        </p:nvSpPr>
        <p:spPr>
          <a:xfrm>
            <a:off x="3519376" y="5087678"/>
            <a:ext cx="1157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selftext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126435-8412-4C4C-9D44-9C682FAFA586}"/>
              </a:ext>
            </a:extLst>
          </p:cNvPr>
          <p:cNvSpPr txBox="1"/>
          <p:nvPr/>
        </p:nvSpPr>
        <p:spPr>
          <a:xfrm>
            <a:off x="3732028" y="6097770"/>
            <a:ext cx="1892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num_comments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FBC93-7B63-41D6-ACFE-A0F8FBFC1FC8}"/>
              </a:ext>
            </a:extLst>
          </p:cNvPr>
          <p:cNvSpPr txBox="1"/>
          <p:nvPr/>
        </p:nvSpPr>
        <p:spPr>
          <a:xfrm>
            <a:off x="9225516" y="6221816"/>
            <a:ext cx="1733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upvote_ratio</a:t>
            </a:r>
          </a:p>
        </p:txBody>
      </p:sp>
      <p:pic>
        <p:nvPicPr>
          <p:cNvPr id="13" name="Picture 15">
            <a:extLst>
              <a:ext uri="{FF2B5EF4-FFF2-40B4-BE49-F238E27FC236}">
                <a16:creationId xmlns:a16="http://schemas.microsoft.com/office/drawing/2014/main" id="{0F3F5F0C-3572-46BF-8D84-09EF41DDF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366" y="3553931"/>
            <a:ext cx="501591" cy="16875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E5D691-EF81-4C3C-9A14-0BB923179A53}"/>
              </a:ext>
            </a:extLst>
          </p:cNvPr>
          <p:cNvCxnSpPr>
            <a:cxnSpLocks/>
          </p:cNvCxnSpPr>
          <p:nvPr/>
        </p:nvCxnSpPr>
        <p:spPr>
          <a:xfrm flipV="1">
            <a:off x="4492209" y="4865800"/>
            <a:ext cx="744342" cy="345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06E813-92F4-4DF7-8F4C-7E7B36288F9A}"/>
              </a:ext>
            </a:extLst>
          </p:cNvPr>
          <p:cNvCxnSpPr>
            <a:cxnSpLocks/>
          </p:cNvCxnSpPr>
          <p:nvPr/>
        </p:nvCxnSpPr>
        <p:spPr>
          <a:xfrm flipV="1">
            <a:off x="4885023" y="3655055"/>
            <a:ext cx="516186" cy="773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5CB589-A563-44E6-9B9F-57556D58FA1E}"/>
              </a:ext>
            </a:extLst>
          </p:cNvPr>
          <p:cNvSpPr txBox="1"/>
          <p:nvPr/>
        </p:nvSpPr>
        <p:spPr>
          <a:xfrm>
            <a:off x="3474336" y="3590999"/>
            <a:ext cx="1549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css_flair_text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06FCA-EB1E-4A6A-B74B-8EB9F4A27EFE}"/>
              </a:ext>
            </a:extLst>
          </p:cNvPr>
          <p:cNvSpPr txBox="1"/>
          <p:nvPr/>
        </p:nvSpPr>
        <p:spPr>
          <a:xfrm>
            <a:off x="5538178" y="2437568"/>
            <a:ext cx="1157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62529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194-A5FF-4BA5-A623-921A62C3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 news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DE3B-C1E6-4722-A224-C4CF78B9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35" y="2547112"/>
            <a:ext cx="112974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sz="2400"/>
              <a:t>Data provided by Professor Amarnath Gupta</a:t>
            </a:r>
          </a:p>
          <a:p>
            <a:pPr marL="457200" indent="-457200">
              <a:buChar char="•"/>
            </a:pPr>
            <a:r>
              <a:rPr lang="en-US" sz="2400"/>
              <a:t>Data Cleaning: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2000"/>
              <a:t>Empty cells and duplicates, English language detection, fix ISO-8859-1/latin1 format, article relevance with bag of words (drug abuse and overdose from NIH and CDC websites)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sz="2000"/>
              <a:t>Number of news articles was reduced from 542,607 to 293,627 (null values: 833 in 'title' and </a:t>
            </a:r>
            <a:r>
              <a:rPr lang="en-US" sz="2000">
                <a:ea typeface="+mn-lt"/>
                <a:cs typeface="+mn-lt"/>
              </a:rPr>
              <a:t>52,953 in 'news')</a:t>
            </a:r>
          </a:p>
          <a:p>
            <a:pPr marL="731520" lvl="1" indent="-457200">
              <a:buChar char="•"/>
            </a:pPr>
            <a:r>
              <a:rPr lang="en-US" sz="2000"/>
              <a:t>Removed Stop and Common Words from </a:t>
            </a:r>
            <a:r>
              <a:rPr lang="en-US" sz="2000" b="1" err="1"/>
              <a:t>nltk.corpus</a:t>
            </a:r>
            <a:r>
              <a:rPr lang="en-US" sz="2000"/>
              <a:t> library</a:t>
            </a:r>
          </a:p>
          <a:p>
            <a:endParaRPr lang="en-US" sz="200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47780FA-6482-4B4F-9656-0635AD98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86" y="111448"/>
            <a:ext cx="7991475" cy="2033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DB681-4797-4A6F-B59C-695D4FCAF63F}"/>
              </a:ext>
            </a:extLst>
          </p:cNvPr>
          <p:cNvSpPr txBox="1"/>
          <p:nvPr/>
        </p:nvSpPr>
        <p:spPr>
          <a:xfrm>
            <a:off x="530308" y="5861437"/>
            <a:ext cx="68478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50">
                <a:hlinkClick r:id="rId3"/>
              </a:rPr>
              <a:t>https://www.drugabuse.gov/publications/media-guide/glossary</a:t>
            </a:r>
            <a:endParaRPr lang="en-US" spc="50"/>
          </a:p>
          <a:p>
            <a:r>
              <a:rPr lang="en-US" spc="5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https://www.cdc.gov/drugoverdose/opioids/terms.html</a:t>
            </a:r>
            <a:endParaRPr lang="en-US" sz="2600" spc="50"/>
          </a:p>
          <a:p>
            <a:endParaRPr lang="en-US" i="1">
              <a:latin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4374-4435-4630-B181-5D3287B1099E}"/>
              </a:ext>
            </a:extLst>
          </p:cNvPr>
          <p:cNvSpPr txBox="1"/>
          <p:nvPr/>
        </p:nvSpPr>
        <p:spPr>
          <a:xfrm>
            <a:off x="7912696" y="5912624"/>
            <a:ext cx="3962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50"/>
              <a:t>Ex. Addiction, dependence, abuse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366E2-F522-40B4-A096-294747BD1EA6}"/>
              </a:ext>
            </a:extLst>
          </p:cNvPr>
          <p:cNvSpPr txBox="1"/>
          <p:nvPr/>
        </p:nvSpPr>
        <p:spPr>
          <a:xfrm>
            <a:off x="10585194" y="825846"/>
            <a:ext cx="1530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50">
                <a:solidFill>
                  <a:srgbClr val="FF0000"/>
                </a:solidFill>
              </a:rPr>
              <a:t>Empty Cells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46461-6A55-4274-B6D8-11DFD20FFD1B}"/>
              </a:ext>
            </a:extLst>
          </p:cNvPr>
          <p:cNvSpPr txBox="1"/>
          <p:nvPr/>
        </p:nvSpPr>
        <p:spPr>
          <a:xfrm>
            <a:off x="10585194" y="1227163"/>
            <a:ext cx="15300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50">
                <a:solidFill>
                  <a:srgbClr val="FF0000"/>
                </a:solidFill>
              </a:rPr>
              <a:t>Encoding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4B2F4-4516-4241-A0FA-9C3F9B12B363}"/>
              </a:ext>
            </a:extLst>
          </p:cNvPr>
          <p:cNvSpPr txBox="1"/>
          <p:nvPr/>
        </p:nvSpPr>
        <p:spPr>
          <a:xfrm>
            <a:off x="10585194" y="1664421"/>
            <a:ext cx="1290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50">
                <a:solidFill>
                  <a:srgbClr val="FF0000"/>
                </a:solidFill>
              </a:rPr>
              <a:t>Language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42323C-5D1D-46AA-B813-A7296385435A}"/>
              </a:ext>
            </a:extLst>
          </p:cNvPr>
          <p:cNvCxnSpPr>
            <a:stCxn id="16" idx="1"/>
          </p:cNvCxnSpPr>
          <p:nvPr/>
        </p:nvCxnSpPr>
        <p:spPr>
          <a:xfrm flipH="1">
            <a:off x="9570720" y="1010512"/>
            <a:ext cx="10144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AAC26-AAB3-4720-8E6A-6316E2979649}"/>
              </a:ext>
            </a:extLst>
          </p:cNvPr>
          <p:cNvCxnSpPr>
            <a:cxnSpLocks/>
          </p:cNvCxnSpPr>
          <p:nvPr/>
        </p:nvCxnSpPr>
        <p:spPr>
          <a:xfrm flipH="1">
            <a:off x="10403840" y="1446981"/>
            <a:ext cx="1813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4E752-474C-4B48-BA1C-4E345BA61BCB}"/>
              </a:ext>
            </a:extLst>
          </p:cNvPr>
          <p:cNvCxnSpPr>
            <a:cxnSpLocks/>
          </p:cNvCxnSpPr>
          <p:nvPr/>
        </p:nvCxnSpPr>
        <p:spPr>
          <a:xfrm flipH="1">
            <a:off x="9316720" y="1904559"/>
            <a:ext cx="12684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73AA92-678E-47A9-9C0B-F7C6F241B8BA}"/>
              </a:ext>
            </a:extLst>
          </p:cNvPr>
          <p:cNvCxnSpPr/>
          <p:nvPr/>
        </p:nvCxnSpPr>
        <p:spPr>
          <a:xfrm flipV="1">
            <a:off x="7333583" y="6222043"/>
            <a:ext cx="570796" cy="105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8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2761-5418-44DE-ACB7-FB190A57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Schema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8AEFDA3F-F098-45D8-A982-6E2335B9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67" y="2313123"/>
            <a:ext cx="8432101" cy="44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1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4F4A-7AD4-4CD7-8466-9437B984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E04-6F84-4AF0-B041-1D34EC8A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09" y="2587752"/>
            <a:ext cx="6747933" cy="359359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No standard drug naming across data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Many street names are common words and are used for more than one drug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Common words create out-of-context matches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Similarity matching does not perform well against long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False positive rate increases with number of street names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75C0E2-77A5-4E4A-96F0-D51CFC9E5694}"/>
              </a:ext>
            </a:extLst>
          </p:cNvPr>
          <p:cNvSpPr/>
          <p:nvPr/>
        </p:nvSpPr>
        <p:spPr>
          <a:xfrm>
            <a:off x="7764781" y="2503933"/>
            <a:ext cx="3809999" cy="841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/>
              <a:t>Street Name</a:t>
            </a:r>
          </a:p>
          <a:p>
            <a:pPr algn="ctr"/>
            <a:r>
              <a:rPr lang="en-US"/>
              <a:t>K</a:t>
            </a:r>
          </a:p>
          <a:p>
            <a:pPr algn="ctr"/>
            <a:r>
              <a:rPr lang="en-US"/>
              <a:t>K</a:t>
            </a:r>
          </a:p>
          <a:p>
            <a:r>
              <a:rPr lang="en-US"/>
              <a:t>Generic Name</a:t>
            </a:r>
          </a:p>
          <a:p>
            <a:r>
              <a:rPr lang="en-US"/>
              <a:t>Clonazepam</a:t>
            </a:r>
          </a:p>
          <a:p>
            <a:r>
              <a:rPr lang="en-US"/>
              <a:t>Ketamine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B1C55D-9EE7-4142-A216-A30A2EFBEF79}"/>
              </a:ext>
            </a:extLst>
          </p:cNvPr>
          <p:cNvSpPr/>
          <p:nvPr/>
        </p:nvSpPr>
        <p:spPr>
          <a:xfrm>
            <a:off x="7764781" y="5166359"/>
            <a:ext cx="3809999" cy="1574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/>
              <a:t>Drug</a:t>
            </a:r>
          </a:p>
          <a:p>
            <a:pPr algn="ctr"/>
            <a:r>
              <a:rPr lang="en-US"/>
              <a:t>Cannabis</a:t>
            </a:r>
          </a:p>
          <a:p>
            <a:pPr algn="ctr"/>
            <a:r>
              <a:rPr lang="en-US"/>
              <a:t>Cocaine</a:t>
            </a:r>
          </a:p>
          <a:p>
            <a:pPr algn="ctr"/>
            <a:r>
              <a:rPr lang="en-US"/>
              <a:t>Crack Cocaine</a:t>
            </a:r>
          </a:p>
          <a:p>
            <a:pPr algn="ctr"/>
            <a:r>
              <a:rPr lang="en-US"/>
              <a:t>Heroin</a:t>
            </a:r>
          </a:p>
          <a:p>
            <a:pPr algn="ctr"/>
            <a:r>
              <a:rPr lang="en-US"/>
              <a:t>Frequency</a:t>
            </a:r>
          </a:p>
          <a:p>
            <a:pPr algn="ctr"/>
            <a:r>
              <a:rPr lang="en-US"/>
              <a:t>357</a:t>
            </a:r>
          </a:p>
          <a:p>
            <a:pPr algn="ctr"/>
            <a:r>
              <a:rPr lang="en-US"/>
              <a:t>378</a:t>
            </a:r>
          </a:p>
          <a:p>
            <a:pPr algn="ctr"/>
            <a:r>
              <a:rPr lang="en-US"/>
              <a:t>146</a:t>
            </a:r>
          </a:p>
          <a:p>
            <a:pPr algn="ctr"/>
            <a:r>
              <a:rPr lang="en-US"/>
              <a:t>283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AC21FA-EFB0-4653-9598-307F2F9D8BD0}"/>
              </a:ext>
            </a:extLst>
          </p:cNvPr>
          <p:cNvSpPr/>
          <p:nvPr/>
        </p:nvSpPr>
        <p:spPr>
          <a:xfrm>
            <a:off x="7764781" y="3429000"/>
            <a:ext cx="3809999" cy="1653540"/>
          </a:xfrm>
          <a:prstGeom prst="roundRect">
            <a:avLst/>
          </a:prstGeom>
          <a:solidFill>
            <a:srgbClr val="29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>
                <a:solidFill>
                  <a:srgbClr val="92D050"/>
                </a:solidFill>
              </a:rPr>
              <a:t>death</a:t>
            </a:r>
            <a:r>
              <a:rPr lang="en-US"/>
              <a:t> of </a:t>
            </a:r>
            <a:r>
              <a:rPr lang="en-US">
                <a:solidFill>
                  <a:srgbClr val="FFFF00"/>
                </a:solidFill>
              </a:rPr>
              <a:t>Coca</a:t>
            </a:r>
            <a:r>
              <a:rPr lang="en-US"/>
              <a:t>-Cola </a:t>
            </a:r>
            <a:r>
              <a:rPr lang="en-US">
                <a:solidFill>
                  <a:srgbClr val="92D050"/>
                </a:solidFill>
              </a:rPr>
              <a:t>'addict'</a:t>
            </a:r>
            <a:r>
              <a:rPr lang="en-US"/>
              <a:t> may be linked to her caffeine consumption</a:t>
            </a:r>
          </a:p>
          <a:p>
            <a:endParaRPr lang="en-US"/>
          </a:p>
          <a:p>
            <a:r>
              <a:rPr lang="en-US"/>
              <a:t>what the heroin industry can teach us about solar power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9D7D95-0655-45F3-88F3-B7CD5E1E9D13}"/>
              </a:ext>
            </a:extLst>
          </p:cNvPr>
          <p:cNvSpPr/>
          <p:nvPr/>
        </p:nvSpPr>
        <p:spPr>
          <a:xfrm rot="-1620000">
            <a:off x="7178984" y="3017879"/>
            <a:ext cx="434340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465612-5B1E-4242-87E2-AF8B87D52346}"/>
              </a:ext>
            </a:extLst>
          </p:cNvPr>
          <p:cNvSpPr/>
          <p:nvPr/>
        </p:nvSpPr>
        <p:spPr>
          <a:xfrm>
            <a:off x="7041878" y="3979888"/>
            <a:ext cx="584728" cy="1399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2E0743-EE9F-4EB6-8739-16AF9BF47256}"/>
              </a:ext>
            </a:extLst>
          </p:cNvPr>
          <p:cNvSpPr/>
          <p:nvPr/>
        </p:nvSpPr>
        <p:spPr>
          <a:xfrm rot="719782">
            <a:off x="6558632" y="5884318"/>
            <a:ext cx="1060012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AD0B-95DA-4410-B1E0-510F6C0C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F78DA4-FE84-4AF3-978C-08DCDC4D03AF}"/>
              </a:ext>
            </a:extLst>
          </p:cNvPr>
          <p:cNvSpPr/>
          <p:nvPr/>
        </p:nvSpPr>
        <p:spPr>
          <a:xfrm>
            <a:off x="609269" y="2422236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Reddit</a:t>
            </a:r>
          </a:p>
          <a:p>
            <a:pPr algn="ctr"/>
            <a:r>
              <a:rPr lang="en-US"/>
              <a:t>Posts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4448A-3A64-4735-8BF8-817A3DF5FF33}"/>
              </a:ext>
            </a:extLst>
          </p:cNvPr>
          <p:cNvSpPr/>
          <p:nvPr/>
        </p:nvSpPr>
        <p:spPr>
          <a:xfrm>
            <a:off x="609268" y="5379412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 News Articles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0968BF-B8FC-4C49-AFBE-DF69046A446A}"/>
              </a:ext>
            </a:extLst>
          </p:cNvPr>
          <p:cNvSpPr/>
          <p:nvPr/>
        </p:nvSpPr>
        <p:spPr>
          <a:xfrm>
            <a:off x="609268" y="3894181"/>
            <a:ext cx="1361661" cy="384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CDC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756775-1FC1-457A-B93B-85AB5594BED8}"/>
              </a:ext>
            </a:extLst>
          </p:cNvPr>
          <p:cNvSpPr/>
          <p:nvPr/>
        </p:nvSpPr>
        <p:spPr>
          <a:xfrm>
            <a:off x="609268" y="4356098"/>
            <a:ext cx="1361661" cy="384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AB3F4A-67AB-41A6-A4CB-448E4C97545C}"/>
              </a:ext>
            </a:extLst>
          </p:cNvPr>
          <p:cNvCxnSpPr>
            <a:cxnSpLocks/>
          </p:cNvCxnSpPr>
          <p:nvPr/>
        </p:nvCxnSpPr>
        <p:spPr>
          <a:xfrm flipV="1">
            <a:off x="1970929" y="4086337"/>
            <a:ext cx="623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F9518D-C9B3-4691-9636-BA1F801F0DD1}"/>
              </a:ext>
            </a:extLst>
          </p:cNvPr>
          <p:cNvCxnSpPr/>
          <p:nvPr/>
        </p:nvCxnSpPr>
        <p:spPr>
          <a:xfrm flipV="1">
            <a:off x="1970929" y="4528373"/>
            <a:ext cx="623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FAC2C3-1E28-4690-9806-C2A853C83E20}"/>
              </a:ext>
            </a:extLst>
          </p:cNvPr>
          <p:cNvSpPr/>
          <p:nvPr/>
        </p:nvSpPr>
        <p:spPr>
          <a:xfrm>
            <a:off x="2594113" y="3910746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 Drug Names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6BBC3E-F1BA-484A-A23E-F6E65055C447}"/>
              </a:ext>
            </a:extLst>
          </p:cNvPr>
          <p:cNvCxnSpPr/>
          <p:nvPr/>
        </p:nvCxnSpPr>
        <p:spPr>
          <a:xfrm flipV="1">
            <a:off x="1970929" y="2779088"/>
            <a:ext cx="623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504AA-2C07-492D-BF04-A1A52058F40B}"/>
              </a:ext>
            </a:extLst>
          </p:cNvPr>
          <p:cNvCxnSpPr/>
          <p:nvPr/>
        </p:nvCxnSpPr>
        <p:spPr>
          <a:xfrm flipV="1">
            <a:off x="1970929" y="5747158"/>
            <a:ext cx="6231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D627FF-5E1B-438F-92A7-6E1A673591C9}"/>
              </a:ext>
            </a:extLst>
          </p:cNvPr>
          <p:cNvCxnSpPr/>
          <p:nvPr/>
        </p:nvCxnSpPr>
        <p:spPr>
          <a:xfrm flipV="1">
            <a:off x="4003226" y="3803084"/>
            <a:ext cx="627274" cy="49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5126DC-1A11-483D-B3B7-9B11ED40CABC}"/>
              </a:ext>
            </a:extLst>
          </p:cNvPr>
          <p:cNvSpPr/>
          <p:nvPr/>
        </p:nvSpPr>
        <p:spPr>
          <a:xfrm>
            <a:off x="2604052" y="2422236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Reddit Posts (clean)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360925-5D34-451A-AD0F-ACC8942FCCE8}"/>
              </a:ext>
            </a:extLst>
          </p:cNvPr>
          <p:cNvSpPr/>
          <p:nvPr/>
        </p:nvSpPr>
        <p:spPr>
          <a:xfrm>
            <a:off x="2613991" y="5379410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 News Clean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73100-EAA5-4701-B722-5EA3D3321BF5}"/>
              </a:ext>
            </a:extLst>
          </p:cNvPr>
          <p:cNvSpPr/>
          <p:nvPr/>
        </p:nvSpPr>
        <p:spPr>
          <a:xfrm rot="16200000">
            <a:off x="1840272" y="3118484"/>
            <a:ext cx="831574" cy="343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Clean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DC569-8E95-4584-A70A-A8EFC4A31124}"/>
              </a:ext>
            </a:extLst>
          </p:cNvPr>
          <p:cNvSpPr/>
          <p:nvPr/>
        </p:nvSpPr>
        <p:spPr>
          <a:xfrm rot="16200000">
            <a:off x="1856795" y="4841519"/>
            <a:ext cx="831574" cy="343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Clean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CCBDCF-B22D-4330-8A9E-DD01F251F08F}"/>
              </a:ext>
            </a:extLst>
          </p:cNvPr>
          <p:cNvSpPr/>
          <p:nvPr/>
        </p:nvSpPr>
        <p:spPr>
          <a:xfrm rot="16200000">
            <a:off x="1856794" y="6083937"/>
            <a:ext cx="831574" cy="343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Clean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90ABF1-B214-4F64-B203-AC5FA78EF25C}"/>
              </a:ext>
            </a:extLst>
          </p:cNvPr>
          <p:cNvCxnSpPr>
            <a:cxnSpLocks/>
          </p:cNvCxnSpPr>
          <p:nvPr/>
        </p:nvCxnSpPr>
        <p:spPr>
          <a:xfrm>
            <a:off x="3995528" y="2793700"/>
            <a:ext cx="635692" cy="32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EDAE99-5C8A-4694-9EE4-245142D6F85E}"/>
              </a:ext>
            </a:extLst>
          </p:cNvPr>
          <p:cNvSpPr/>
          <p:nvPr/>
        </p:nvSpPr>
        <p:spPr>
          <a:xfrm>
            <a:off x="4628115" y="3100892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Black Box Blocker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4517A3-61D3-405A-97C6-BBA94DF724D3}"/>
              </a:ext>
            </a:extLst>
          </p:cNvPr>
          <p:cNvCxnSpPr>
            <a:cxnSpLocks/>
          </p:cNvCxnSpPr>
          <p:nvPr/>
        </p:nvCxnSpPr>
        <p:spPr>
          <a:xfrm flipV="1">
            <a:off x="5994878" y="3467211"/>
            <a:ext cx="392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369DC5-8148-4454-9EC2-F4F439031620}"/>
              </a:ext>
            </a:extLst>
          </p:cNvPr>
          <p:cNvSpPr/>
          <p:nvPr/>
        </p:nvSpPr>
        <p:spPr>
          <a:xfrm>
            <a:off x="6413210" y="3108589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Manual Labeling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6788DE-DDBF-4E49-A8B7-AA7D2BA6AF95}"/>
              </a:ext>
            </a:extLst>
          </p:cNvPr>
          <p:cNvSpPr/>
          <p:nvPr/>
        </p:nvSpPr>
        <p:spPr>
          <a:xfrm>
            <a:off x="8214422" y="3097404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Black Box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BB3C3-A8F4-4462-B17F-B4AC38F226D8}"/>
              </a:ext>
            </a:extLst>
          </p:cNvPr>
          <p:cNvSpPr txBox="1"/>
          <p:nvPr/>
        </p:nvSpPr>
        <p:spPr>
          <a:xfrm rot="19260000">
            <a:off x="3970042" y="3777963"/>
            <a:ext cx="5264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8DCC93"/>
                </a:solidFill>
              </a:rPr>
              <a:t>ALL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0FD9BD-9680-446D-8630-1EB7741C2E51}"/>
              </a:ext>
            </a:extLst>
          </p:cNvPr>
          <p:cNvCxnSpPr>
            <a:cxnSpLocks/>
          </p:cNvCxnSpPr>
          <p:nvPr/>
        </p:nvCxnSpPr>
        <p:spPr>
          <a:xfrm flipV="1">
            <a:off x="7803665" y="3474908"/>
            <a:ext cx="392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995B013-5437-4A9B-9CFB-D3CAE6055A6E}"/>
              </a:ext>
            </a:extLst>
          </p:cNvPr>
          <p:cNvSpPr/>
          <p:nvPr/>
        </p:nvSpPr>
        <p:spPr>
          <a:xfrm>
            <a:off x="10007816" y="3089707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RF Matcher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A57C4B-9485-4B85-9D51-D38AA20B1CFD}"/>
              </a:ext>
            </a:extLst>
          </p:cNvPr>
          <p:cNvCxnSpPr>
            <a:cxnSpLocks/>
          </p:cNvCxnSpPr>
          <p:nvPr/>
        </p:nvCxnSpPr>
        <p:spPr>
          <a:xfrm flipV="1">
            <a:off x="9597058" y="3467211"/>
            <a:ext cx="392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DC8700-5593-4523-A3D3-B915F2A344D2}"/>
              </a:ext>
            </a:extLst>
          </p:cNvPr>
          <p:cNvCxnSpPr>
            <a:cxnSpLocks/>
          </p:cNvCxnSpPr>
          <p:nvPr/>
        </p:nvCxnSpPr>
        <p:spPr>
          <a:xfrm flipV="1">
            <a:off x="4018620" y="5365569"/>
            <a:ext cx="627274" cy="49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152589-C1B9-4D5A-A862-4A3DD415C43E}"/>
              </a:ext>
            </a:extLst>
          </p:cNvPr>
          <p:cNvCxnSpPr>
            <a:cxnSpLocks/>
          </p:cNvCxnSpPr>
          <p:nvPr/>
        </p:nvCxnSpPr>
        <p:spPr>
          <a:xfrm>
            <a:off x="4010922" y="4356185"/>
            <a:ext cx="635692" cy="32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9DC1C0E-B6EA-4615-8BA7-705281DCFD8B}"/>
              </a:ext>
            </a:extLst>
          </p:cNvPr>
          <p:cNvSpPr/>
          <p:nvPr/>
        </p:nvSpPr>
        <p:spPr>
          <a:xfrm>
            <a:off x="4643509" y="4663377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Black Box Blocker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C565FC-C4EB-4E3F-8D51-44B157C67D98}"/>
              </a:ext>
            </a:extLst>
          </p:cNvPr>
          <p:cNvCxnSpPr>
            <a:cxnSpLocks/>
          </p:cNvCxnSpPr>
          <p:nvPr/>
        </p:nvCxnSpPr>
        <p:spPr>
          <a:xfrm flipV="1">
            <a:off x="6010272" y="5029696"/>
            <a:ext cx="392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CD307D0-945A-49C1-831A-66FB0FFA3341}"/>
              </a:ext>
            </a:extLst>
          </p:cNvPr>
          <p:cNvSpPr/>
          <p:nvPr/>
        </p:nvSpPr>
        <p:spPr>
          <a:xfrm>
            <a:off x="6428604" y="4671074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Manual Labeling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D1F0D4C-3CFE-4388-BF2F-955129912047}"/>
              </a:ext>
            </a:extLst>
          </p:cNvPr>
          <p:cNvSpPr/>
          <p:nvPr/>
        </p:nvSpPr>
        <p:spPr>
          <a:xfrm>
            <a:off x="8229816" y="4659889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Black Box Features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A4C5CF-C1CD-4292-84A7-2E4E1FC27796}"/>
              </a:ext>
            </a:extLst>
          </p:cNvPr>
          <p:cNvCxnSpPr>
            <a:cxnSpLocks/>
          </p:cNvCxnSpPr>
          <p:nvPr/>
        </p:nvCxnSpPr>
        <p:spPr>
          <a:xfrm flipV="1">
            <a:off x="7819059" y="5037393"/>
            <a:ext cx="392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4DAAD5B-62ED-439B-979B-BB9E75A3BF77}"/>
              </a:ext>
            </a:extLst>
          </p:cNvPr>
          <p:cNvSpPr/>
          <p:nvPr/>
        </p:nvSpPr>
        <p:spPr>
          <a:xfrm>
            <a:off x="10023210" y="4652192"/>
            <a:ext cx="1361661" cy="73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RF Matcher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4692B9-4B0E-4039-9375-8623D4E048CF}"/>
              </a:ext>
            </a:extLst>
          </p:cNvPr>
          <p:cNvCxnSpPr>
            <a:cxnSpLocks/>
          </p:cNvCxnSpPr>
          <p:nvPr/>
        </p:nvCxnSpPr>
        <p:spPr>
          <a:xfrm flipV="1">
            <a:off x="9612452" y="5029696"/>
            <a:ext cx="392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CE1E4AE-3D84-401A-BDB9-B77417FED8AB}"/>
              </a:ext>
            </a:extLst>
          </p:cNvPr>
          <p:cNvSpPr txBox="1"/>
          <p:nvPr/>
        </p:nvSpPr>
        <p:spPr>
          <a:xfrm rot="1500000">
            <a:off x="4029042" y="4307421"/>
            <a:ext cx="10113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rgbClr val="8DCC93"/>
                </a:solidFill>
              </a:rPr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99615407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2B3A21"/>
      </a:dk2>
      <a:lt2>
        <a:srgbClr val="E8E2E3"/>
      </a:lt2>
      <a:accent1>
        <a:srgbClr val="2FB4A1"/>
      </a:accent1>
      <a:accent2>
        <a:srgbClr val="23B665"/>
      </a:accent2>
      <a:accent3>
        <a:srgbClr val="30B734"/>
      </a:accent3>
      <a:accent4>
        <a:srgbClr val="5CB623"/>
      </a:accent4>
      <a:accent5>
        <a:srgbClr val="93AC2D"/>
      </a:accent5>
      <a:accent6>
        <a:srgbClr val="BE9C25"/>
      </a:accent6>
      <a:hlink>
        <a:srgbClr val="698A2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B9BB119D620B478DE91843DE078D51" ma:contentTypeVersion="0" ma:contentTypeDescription="Create a new document." ma:contentTypeScope="" ma:versionID="48bcd639f38a0010db07fa338054e3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9cd738e44e8ac949a72548758290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7AAF81-A697-42F4-AA16-48FA01D9671F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93BD810-4206-4495-9EA8-B0B66FD13B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1099E-E9BC-48E3-9950-6F71E5F7DC8E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Franklin Gothic Demi Cond</vt:lpstr>
      <vt:lpstr>Franklin Gothic Medium</vt:lpstr>
      <vt:lpstr>Wingdings</vt:lpstr>
      <vt:lpstr>JuxtaposeVTI</vt:lpstr>
      <vt:lpstr>Drug Epidemic Tracking through social media</vt:lpstr>
      <vt:lpstr>Project Goals</vt:lpstr>
      <vt:lpstr>Data sources</vt:lpstr>
      <vt:lpstr>Drug names</vt:lpstr>
      <vt:lpstr>Reddit data</vt:lpstr>
      <vt:lpstr>US news </vt:lpstr>
      <vt:lpstr>Graph Schema</vt:lpstr>
      <vt:lpstr>Challenges</vt:lpstr>
      <vt:lpstr>matching</vt:lpstr>
      <vt:lpstr>Knowledge Graph</vt:lpstr>
      <vt:lpstr>Most common drugs</vt:lpstr>
      <vt:lpstr>Graph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Epidemic Tracking through social media (temporary design layout)</dc:title>
  <dc:creator>Ivan G Ulloa-garcia</dc:creator>
  <cp:lastModifiedBy>Ivan G Ulloa-garcia</cp:lastModifiedBy>
  <cp:revision>1</cp:revision>
  <dcterms:created xsi:type="dcterms:W3CDTF">2020-12-04T16:19:17Z</dcterms:created>
  <dcterms:modified xsi:type="dcterms:W3CDTF">2020-12-06T19:40:12Z</dcterms:modified>
</cp:coreProperties>
</file>