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12"/>
  </p:notesMasterIdLst>
  <p:sldIdLst>
    <p:sldId id="256" r:id="rId2"/>
    <p:sldId id="260" r:id="rId3"/>
    <p:sldId id="261" r:id="rId4"/>
    <p:sldId id="263" r:id="rId5"/>
    <p:sldId id="262" r:id="rId6"/>
    <p:sldId id="267" r:id="rId7"/>
    <p:sldId id="277" r:id="rId8"/>
    <p:sldId id="276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2" autoAdjust="0"/>
    <p:restoredTop sz="94686" autoAdjust="0"/>
  </p:normalViewPr>
  <p:slideViewPr>
    <p:cSldViewPr snapToGrid="0" snapToObjects="1">
      <p:cViewPr>
        <p:scale>
          <a:sx n="254" d="100"/>
          <a:sy n="254" d="100"/>
        </p:scale>
        <p:origin x="-29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35EAA-B783-D54D-A0CF-4EC16689C536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BB78A-5D7C-AE4F-89F8-7CA9C6C6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B78A-5D7C-AE4F-89F8-7CA9C6C6F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B78A-5D7C-AE4F-89F8-7CA9C6C6F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 into 2-3 slides with basic 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B78A-5D7C-AE4F-89F8-7CA9C6C6F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1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your strongest suites, what is your weakest?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B78A-5D7C-AE4F-89F8-7CA9C6C6F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2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1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4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9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3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AA09-A5AB-C24A-8A1D-46D3627A3CA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820BA-CC39-C74E-95B9-F2893A6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0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tiff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mas-d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77975"/>
          </a:xfrm>
        </p:spPr>
        <p:txBody>
          <a:bodyPr>
            <a:normAutofit/>
          </a:bodyPr>
          <a:lstStyle/>
          <a:p>
            <a:r>
              <a:rPr lang="en-US" dirty="0"/>
              <a:t>Welcome to MAS-DSE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Yoav Freund</a:t>
            </a:r>
          </a:p>
          <a:p>
            <a:r>
              <a:rPr lang="en-US" dirty="0"/>
              <a:t>Director</a:t>
            </a:r>
          </a:p>
        </p:txBody>
      </p:sp>
    </p:spTree>
    <p:extLst>
      <p:ext uri="{BB962C8B-B14F-4D97-AF65-F5344CB8AC3E}">
        <p14:creationId xmlns:p14="http://schemas.microsoft.com/office/powerpoint/2010/main" val="6748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tour of the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Account on </a:t>
            </a:r>
            <a:r>
              <a:rPr lang="en-US" dirty="0" err="1"/>
              <a:t>eng.ucsd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 website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Git</a:t>
            </a:r>
            <a:r>
              <a:rPr lang="en-US" dirty="0"/>
              <a:t> website (see frozen notebooks)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Live notebook</a:t>
            </a:r>
          </a:p>
        </p:txBody>
      </p:sp>
    </p:spTree>
    <p:extLst>
      <p:ext uri="{BB962C8B-B14F-4D97-AF65-F5344CB8AC3E}">
        <p14:creationId xmlns:p14="http://schemas.microsoft.com/office/powerpoint/2010/main" val="81576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Analytics in a distributed retail chain</a:t>
            </a:r>
            <a:br>
              <a:rPr lang="en-US"/>
            </a:br>
            <a:r>
              <a:rPr lang="en-US"/>
              <a:t>The traditional model</a:t>
            </a:r>
            <a:endParaRPr lang="en-US" dirty="0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3" y="4412031"/>
            <a:ext cx="1025769" cy="1025769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62" y="4465763"/>
            <a:ext cx="1025769" cy="1025769"/>
          </a:xfrm>
          <a:prstGeom prst="rect">
            <a:avLst/>
          </a:prstGeom>
        </p:spPr>
      </p:pic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77" y="4396157"/>
            <a:ext cx="1025769" cy="1025769"/>
          </a:xfrm>
          <a:prstGeom prst="rect">
            <a:avLst/>
          </a:prstGeom>
        </p:spPr>
      </p:pic>
      <p:pic>
        <p:nvPicPr>
          <p:cNvPr id="14" name="Picture 13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5" y="4452330"/>
            <a:ext cx="1025769" cy="1025769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77" y="4438897"/>
            <a:ext cx="1025769" cy="1025769"/>
          </a:xfrm>
          <a:prstGeom prst="rect">
            <a:avLst/>
          </a:prstGeom>
        </p:spPr>
      </p:pic>
      <p:pic>
        <p:nvPicPr>
          <p:cNvPr id="20" name="Picture 1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77" y="4425464"/>
            <a:ext cx="1025769" cy="1025769"/>
          </a:xfrm>
          <a:prstGeom prst="rect">
            <a:avLst/>
          </a:prstGeom>
        </p:spPr>
      </p:pic>
      <p:pic>
        <p:nvPicPr>
          <p:cNvPr id="25" name="Picture 24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55" y="1918434"/>
            <a:ext cx="1672981" cy="1672981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1038645" y="3506848"/>
            <a:ext cx="7138816" cy="958914"/>
            <a:chOff x="1038645" y="3506847"/>
            <a:chExt cx="7138816" cy="958914"/>
          </a:xfrm>
        </p:grpSpPr>
        <p:cxnSp>
          <p:nvCxnSpPr>
            <p:cNvPr id="27" name="Elbow Connector 26"/>
            <p:cNvCxnSpPr>
              <a:stCxn id="3" idx="0"/>
              <a:endCxn id="22" idx="2"/>
            </p:cNvCxnSpPr>
            <p:nvPr/>
          </p:nvCxnSpPr>
          <p:spPr>
            <a:xfrm rot="5400000" flipH="1" flipV="1">
              <a:off x="1854955" y="2690538"/>
              <a:ext cx="905182" cy="253780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1" idx="0"/>
              <a:endCxn id="22" idx="2"/>
            </p:cNvCxnSpPr>
            <p:nvPr/>
          </p:nvCxnSpPr>
          <p:spPr>
            <a:xfrm rot="5400000" flipH="1" flipV="1">
              <a:off x="2545849" y="3365558"/>
              <a:ext cx="889308" cy="1171887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8" idx="0"/>
              <a:endCxn id="22" idx="2"/>
            </p:cNvCxnSpPr>
            <p:nvPr/>
          </p:nvCxnSpPr>
          <p:spPr>
            <a:xfrm rot="16200000" flipV="1">
              <a:off x="3242139" y="3841155"/>
              <a:ext cx="958914" cy="290298"/>
            </a:xfrm>
            <a:prstGeom prst="bentConnector3">
              <a:avLst>
                <a:gd name="adj1" fmla="val 520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4" idx="0"/>
              <a:endCxn id="22" idx="2"/>
            </p:cNvCxnSpPr>
            <p:nvPr/>
          </p:nvCxnSpPr>
          <p:spPr>
            <a:xfrm rot="16200000" flipV="1">
              <a:off x="3906678" y="3176617"/>
              <a:ext cx="945481" cy="160594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7" idx="0"/>
              <a:endCxn id="22" idx="2"/>
            </p:cNvCxnSpPr>
            <p:nvPr/>
          </p:nvCxnSpPr>
          <p:spPr>
            <a:xfrm rot="16200000" flipV="1">
              <a:off x="4656480" y="2426814"/>
              <a:ext cx="932048" cy="3092113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0" idx="0"/>
              <a:endCxn id="22" idx="2"/>
            </p:cNvCxnSpPr>
            <p:nvPr/>
          </p:nvCxnSpPr>
          <p:spPr>
            <a:xfrm rot="16200000" flipV="1">
              <a:off x="5417647" y="1665648"/>
              <a:ext cx="918615" cy="4601013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048214" y="1464533"/>
            <a:ext cx="2430494" cy="373659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(BA) Business Analytics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85877" y="1963615"/>
            <a:ext cx="2693754" cy="1627800"/>
            <a:chOff x="1685875" y="1963615"/>
            <a:chExt cx="2693754" cy="1627800"/>
          </a:xfrm>
        </p:grpSpPr>
        <p:pic>
          <p:nvPicPr>
            <p:cNvPr id="22" name="Picture 21" descr="imgre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265" y="1963615"/>
              <a:ext cx="1606364" cy="154323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85875" y="2945084"/>
              <a:ext cx="12653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Warehouse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603715" y="1594283"/>
            <a:ext cx="2907764" cy="373659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(IT) Information Technology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79629" y="2860574"/>
            <a:ext cx="1804839" cy="3032"/>
          </a:xfrm>
          <a:prstGeom prst="straightConnector1">
            <a:avLst/>
          </a:prstGeom>
          <a:ln w="762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mages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0" r="5328"/>
          <a:stretch/>
        </p:blipFill>
        <p:spPr>
          <a:xfrm>
            <a:off x="4826907" y="1963617"/>
            <a:ext cx="1154627" cy="17999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7500EA-1347-B24B-AB8C-367CEB775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646" y="2185036"/>
            <a:ext cx="1635948" cy="81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5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Analytics in a distributed retail chain</a:t>
            </a:r>
            <a:br>
              <a:rPr lang="en-US" dirty="0"/>
            </a:br>
            <a:r>
              <a:rPr lang="en-US" dirty="0"/>
              <a:t>The emerging model</a:t>
            </a: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3" y="5370945"/>
            <a:ext cx="1025769" cy="1025769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62" y="5424677"/>
            <a:ext cx="1025769" cy="1025769"/>
          </a:xfrm>
          <a:prstGeom prst="rect">
            <a:avLst/>
          </a:prstGeom>
        </p:spPr>
      </p:pic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77" y="5355071"/>
            <a:ext cx="1025769" cy="1025769"/>
          </a:xfrm>
          <a:prstGeom prst="rect">
            <a:avLst/>
          </a:prstGeom>
        </p:spPr>
      </p:pic>
      <p:pic>
        <p:nvPicPr>
          <p:cNvPr id="14" name="Picture 13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5" y="5411244"/>
            <a:ext cx="1025769" cy="1025769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77" y="5397811"/>
            <a:ext cx="1025769" cy="1025769"/>
          </a:xfrm>
          <a:prstGeom prst="rect">
            <a:avLst/>
          </a:prstGeom>
        </p:spPr>
      </p:pic>
      <p:pic>
        <p:nvPicPr>
          <p:cNvPr id="20" name="Picture 1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77" y="5384378"/>
            <a:ext cx="1025769" cy="102576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113690" y="5929013"/>
            <a:ext cx="7735624" cy="616682"/>
            <a:chOff x="1113690" y="4970098"/>
            <a:chExt cx="7735624" cy="616682"/>
          </a:xfrm>
        </p:grpSpPr>
        <p:pic>
          <p:nvPicPr>
            <p:cNvPr id="5" name="Picture 4" descr="icon-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690" y="4985972"/>
              <a:ext cx="596810" cy="547076"/>
            </a:xfrm>
            <a:prstGeom prst="rect">
              <a:avLst/>
            </a:prstGeom>
          </p:spPr>
        </p:pic>
        <p:pic>
          <p:nvPicPr>
            <p:cNvPr id="9" name="Picture 8" descr="icon-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789" y="5039704"/>
              <a:ext cx="596810" cy="547076"/>
            </a:xfrm>
            <a:prstGeom prst="rect">
              <a:avLst/>
            </a:prstGeom>
          </p:spPr>
        </p:pic>
        <p:pic>
          <p:nvPicPr>
            <p:cNvPr id="12" name="Picture 11" descr="icon-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604" y="4970098"/>
              <a:ext cx="596810" cy="547076"/>
            </a:xfrm>
            <a:prstGeom prst="rect">
              <a:avLst/>
            </a:prstGeom>
          </p:spPr>
        </p:pic>
        <p:pic>
          <p:nvPicPr>
            <p:cNvPr id="15" name="Picture 14" descr="icon-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432" y="5026271"/>
              <a:ext cx="596810" cy="547076"/>
            </a:xfrm>
            <a:prstGeom prst="rect">
              <a:avLst/>
            </a:prstGeom>
          </p:spPr>
        </p:pic>
        <p:pic>
          <p:nvPicPr>
            <p:cNvPr id="18" name="Picture 17" descr="icon-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604" y="5012838"/>
              <a:ext cx="596810" cy="547076"/>
            </a:xfrm>
            <a:prstGeom prst="rect">
              <a:avLst/>
            </a:prstGeom>
          </p:spPr>
        </p:pic>
        <p:pic>
          <p:nvPicPr>
            <p:cNvPr id="21" name="Picture 20" descr="icon-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504" y="4999405"/>
              <a:ext cx="596810" cy="547076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214231" y="2867911"/>
            <a:ext cx="2724437" cy="1807892"/>
            <a:chOff x="457200" y="1698954"/>
            <a:chExt cx="2724437" cy="1807892"/>
          </a:xfrm>
        </p:grpSpPr>
        <p:sp>
          <p:nvSpPr>
            <p:cNvPr id="24" name="Cloud 23"/>
            <p:cNvSpPr/>
            <p:nvPr/>
          </p:nvSpPr>
          <p:spPr>
            <a:xfrm>
              <a:off x="457200" y="1698954"/>
              <a:ext cx="2724437" cy="1807892"/>
            </a:xfrm>
            <a:prstGeom prst="cloud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4967" y="2107587"/>
              <a:ext cx="19672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  <a:br>
                <a:rPr lang="en-US" dirty="0"/>
              </a:br>
              <a:r>
                <a:rPr lang="en-US" dirty="0"/>
                <a:t>&amp; Virtual machines</a:t>
              </a:r>
              <a:br>
                <a:rPr lang="en-US" dirty="0"/>
              </a:br>
              <a:r>
                <a:rPr lang="en-US" dirty="0"/>
                <a:t> on the cloud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38645" y="4465761"/>
            <a:ext cx="7138816" cy="958914"/>
            <a:chOff x="1038645" y="4465761"/>
            <a:chExt cx="7138816" cy="958914"/>
          </a:xfrm>
        </p:grpSpPr>
        <p:cxnSp>
          <p:nvCxnSpPr>
            <p:cNvPr id="27" name="Elbow Connector 26"/>
            <p:cNvCxnSpPr>
              <a:stCxn id="3" idx="0"/>
            </p:cNvCxnSpPr>
            <p:nvPr/>
          </p:nvCxnSpPr>
          <p:spPr>
            <a:xfrm rot="5400000" flipH="1" flipV="1">
              <a:off x="1854955" y="3649452"/>
              <a:ext cx="905182" cy="253780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1" idx="0"/>
            </p:cNvCxnSpPr>
            <p:nvPr/>
          </p:nvCxnSpPr>
          <p:spPr>
            <a:xfrm rot="5400000" flipH="1" flipV="1">
              <a:off x="2545849" y="4324472"/>
              <a:ext cx="889308" cy="1171887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8" idx="0"/>
            </p:cNvCxnSpPr>
            <p:nvPr/>
          </p:nvCxnSpPr>
          <p:spPr>
            <a:xfrm rot="16200000" flipV="1">
              <a:off x="3242139" y="4800069"/>
              <a:ext cx="958914" cy="290298"/>
            </a:xfrm>
            <a:prstGeom prst="bentConnector3">
              <a:avLst>
                <a:gd name="adj1" fmla="val 520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4" idx="0"/>
            </p:cNvCxnSpPr>
            <p:nvPr/>
          </p:nvCxnSpPr>
          <p:spPr>
            <a:xfrm rot="16200000" flipV="1">
              <a:off x="3906678" y="4135531"/>
              <a:ext cx="945481" cy="160594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7" idx="0"/>
            </p:cNvCxnSpPr>
            <p:nvPr/>
          </p:nvCxnSpPr>
          <p:spPr>
            <a:xfrm rot="16200000" flipV="1">
              <a:off x="4656480" y="3385728"/>
              <a:ext cx="932048" cy="3092113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0" idx="0"/>
            </p:cNvCxnSpPr>
            <p:nvPr/>
          </p:nvCxnSpPr>
          <p:spPr>
            <a:xfrm rot="16200000" flipV="1">
              <a:off x="5417647" y="2624562"/>
              <a:ext cx="918615" cy="4601013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67852" y="3064696"/>
            <a:ext cx="2054828" cy="1369309"/>
            <a:chOff x="167852" y="3064695"/>
            <a:chExt cx="2054828" cy="1369309"/>
          </a:xfrm>
        </p:grpSpPr>
        <p:pic>
          <p:nvPicPr>
            <p:cNvPr id="37" name="Picture 36" descr="About_Fusion_Tables_-_Fusion_Tables_Help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11" y="3674469"/>
              <a:ext cx="1101743" cy="759535"/>
            </a:xfrm>
            <a:prstGeom prst="rect">
              <a:avLst/>
            </a:prstGeom>
          </p:spPr>
        </p:pic>
        <p:pic>
          <p:nvPicPr>
            <p:cNvPr id="43" name="Picture 42" descr="OpenRefi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52" y="3064695"/>
              <a:ext cx="1891675" cy="367929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>
              <a:stCxn id="37" idx="3"/>
              <a:endCxn id="24" idx="2"/>
            </p:cNvCxnSpPr>
            <p:nvPr/>
          </p:nvCxnSpPr>
          <p:spPr>
            <a:xfrm flipV="1">
              <a:off x="1284354" y="3771857"/>
              <a:ext cx="938326" cy="28238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3"/>
              <a:endCxn id="24" idx="2"/>
            </p:cNvCxnSpPr>
            <p:nvPr/>
          </p:nvCxnSpPr>
          <p:spPr>
            <a:xfrm>
              <a:off x="2059527" y="3248660"/>
              <a:ext cx="163153" cy="52319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89286" y="1246775"/>
            <a:ext cx="4544959" cy="1724504"/>
            <a:chOff x="89286" y="1246775"/>
            <a:chExt cx="4544959" cy="1724504"/>
          </a:xfrm>
        </p:grpSpPr>
        <p:pic>
          <p:nvPicPr>
            <p:cNvPr id="33" name="Picture 32" descr="Test___Learn_Predictive_Analytics___Applied_Predictive_Technologies___APT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599" y="1764252"/>
              <a:ext cx="1038646" cy="474508"/>
            </a:xfrm>
            <a:prstGeom prst="rect">
              <a:avLst/>
            </a:prstGeom>
          </p:spPr>
        </p:pic>
        <p:pic>
          <p:nvPicPr>
            <p:cNvPr id="35" name="Picture 34" descr="Opera_Solutions___Home_-_Opera_Solutions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50" y="1246775"/>
              <a:ext cx="1710500" cy="808258"/>
            </a:xfrm>
            <a:prstGeom prst="rect">
              <a:avLst/>
            </a:prstGeom>
          </p:spPr>
        </p:pic>
        <p:pic>
          <p:nvPicPr>
            <p:cNvPr id="44" name="Picture 43" descr="Operational_Intelligence__Log_Management__Application_Management__Enterprise_Security_and_Compliance___Splunk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6" y="2238760"/>
              <a:ext cx="3009900" cy="469900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>
              <a:stCxn id="44" idx="3"/>
              <a:endCxn id="24" idx="3"/>
            </p:cNvCxnSpPr>
            <p:nvPr/>
          </p:nvCxnSpPr>
          <p:spPr>
            <a:xfrm>
              <a:off x="3099186" y="2473710"/>
              <a:ext cx="477262" cy="4975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5" idx="2"/>
              <a:endCxn id="24" idx="3"/>
            </p:cNvCxnSpPr>
            <p:nvPr/>
          </p:nvCxnSpPr>
          <p:spPr>
            <a:xfrm>
              <a:off x="1710500" y="2055033"/>
              <a:ext cx="1865948" cy="91624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3" idx="2"/>
              <a:endCxn id="24" idx="3"/>
            </p:cNvCxnSpPr>
            <p:nvPr/>
          </p:nvCxnSpPr>
          <p:spPr>
            <a:xfrm flipH="1">
              <a:off x="3576448" y="2238760"/>
              <a:ext cx="538474" cy="73251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1879A3-705F-1644-B195-4CB8DB61D236}"/>
              </a:ext>
            </a:extLst>
          </p:cNvPr>
          <p:cNvGrpSpPr/>
          <p:nvPr/>
        </p:nvGrpSpPr>
        <p:grpSpPr>
          <a:xfrm>
            <a:off x="4860362" y="1307372"/>
            <a:ext cx="2679106" cy="2821618"/>
            <a:chOff x="4938669" y="1693827"/>
            <a:chExt cx="2679106" cy="2821618"/>
          </a:xfrm>
        </p:grpSpPr>
        <p:sp>
          <p:nvSpPr>
            <p:cNvPr id="23" name="TextBox 22"/>
            <p:cNvSpPr txBox="1"/>
            <p:nvPr/>
          </p:nvSpPr>
          <p:spPr>
            <a:xfrm rot="19921719">
              <a:off x="6217135" y="1693827"/>
              <a:ext cx="1400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The domain expert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1F2E31-6BFF-7048-AE02-BF9E019BE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49743" b="11127"/>
            <a:stretch/>
          </p:blipFill>
          <p:spPr>
            <a:xfrm>
              <a:off x="5853717" y="2145187"/>
              <a:ext cx="1531821" cy="2370258"/>
            </a:xfrm>
            <a:prstGeom prst="rect">
              <a:avLst/>
            </a:prstGeom>
          </p:spPr>
        </p:pic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 flipH="1">
              <a:off x="4938669" y="2998221"/>
              <a:ext cx="1029220" cy="67624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A7D110-FF8A-DA41-889C-C947003F120D}"/>
              </a:ext>
            </a:extLst>
          </p:cNvPr>
          <p:cNvGrpSpPr/>
          <p:nvPr/>
        </p:nvGrpSpPr>
        <p:grpSpPr>
          <a:xfrm>
            <a:off x="4965135" y="1741115"/>
            <a:ext cx="4081723" cy="2873014"/>
            <a:chOff x="4965135" y="1741115"/>
            <a:chExt cx="4081723" cy="287301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080518-0B0E-1247-8F4A-A8A9A11EEEEB}"/>
                </a:ext>
              </a:extLst>
            </p:cNvPr>
            <p:cNvSpPr txBox="1"/>
            <p:nvPr/>
          </p:nvSpPr>
          <p:spPr>
            <a:xfrm rot="19921719">
              <a:off x="7440052" y="1741115"/>
              <a:ext cx="1444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The methods expert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1CFAFE-5AA7-544E-938B-F357A29CC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5135" y="3064696"/>
              <a:ext cx="2611215" cy="609774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4262AE9-6A11-FD41-8401-FF7BA2570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1755" b="11127"/>
            <a:stretch/>
          </p:blipFill>
          <p:spPr>
            <a:xfrm>
              <a:off x="7576350" y="2243871"/>
              <a:ext cx="1470508" cy="2370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934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4521200"/>
            <a:ext cx="8229600" cy="1604963"/>
          </a:xfrm>
        </p:spPr>
        <p:txBody>
          <a:bodyPr>
            <a:normAutofit/>
          </a:bodyPr>
          <a:lstStyle/>
          <a:p>
            <a:r>
              <a:rPr lang="en-US" sz="1800"/>
              <a:t>Actual patent: shipping a package without a final destination.</a:t>
            </a:r>
          </a:p>
          <a:p>
            <a:r>
              <a:rPr lang="en-US" sz="1800"/>
              <a:t>This method can only work when there are many identical orders from one location/city. Final address changed at UPS/USPS location.</a:t>
            </a:r>
          </a:p>
          <a:p>
            <a:r>
              <a:rPr lang="en-US" sz="1800"/>
              <a:t>Supply chain management is a long standing practice, amazon is bringing it to the next level.</a:t>
            </a:r>
            <a:endParaRPr lang="en-US" sz="1800" dirty="0"/>
          </a:p>
        </p:txBody>
      </p:sp>
      <p:pic>
        <p:nvPicPr>
          <p:cNvPr id="24" name="Picture 23" descr="Amazon_patented_an_anticipatory_shipping_system_that_predicts_orders___Digital_Trend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7" y="1012329"/>
            <a:ext cx="6324787" cy="825282"/>
          </a:xfrm>
          <a:prstGeom prst="rect">
            <a:avLst/>
          </a:prstGeom>
        </p:spPr>
      </p:pic>
      <p:pic>
        <p:nvPicPr>
          <p:cNvPr id="26" name="Picture 25" descr="Amazon_patented_an_anticipatory_shipping_system_that_predicts_orders___Digital_Trend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1" y="1978716"/>
            <a:ext cx="8026400" cy="2247900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5850649" y="3512583"/>
            <a:ext cx="248886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14400" y="3810000"/>
            <a:ext cx="703077" cy="11116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3861" y="192415"/>
            <a:ext cx="7402439" cy="70788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4000" dirty="0"/>
              <a:t>The power of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01609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education of a data scientist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072083" y="1818928"/>
            <a:ext cx="4551652" cy="4282658"/>
            <a:chOff x="2344623" y="1582455"/>
            <a:chExt cx="4551652" cy="4282658"/>
          </a:xfrm>
        </p:grpSpPr>
        <p:sp>
          <p:nvSpPr>
            <p:cNvPr id="5" name="Oval 4"/>
            <p:cNvSpPr/>
            <p:nvPr/>
          </p:nvSpPr>
          <p:spPr>
            <a:xfrm>
              <a:off x="2344623" y="1582455"/>
              <a:ext cx="2842380" cy="2842380"/>
            </a:xfrm>
            <a:prstGeom prst="ellipse">
              <a:avLst/>
            </a:prstGeom>
            <a:solidFill>
              <a:srgbClr val="0000FF">
                <a:alpha val="33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16443" y="1601543"/>
              <a:ext cx="2842380" cy="2842380"/>
            </a:xfrm>
            <a:prstGeom prst="ellipse">
              <a:avLst/>
            </a:prstGeom>
            <a:solidFill>
              <a:srgbClr val="FFFF00">
                <a:alpha val="28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35593" y="3022733"/>
              <a:ext cx="2842380" cy="284238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9125474">
              <a:off x="2425116" y="2363889"/>
              <a:ext cx="1620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Hacking Skills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626290">
              <a:off x="4888569" y="2170651"/>
              <a:ext cx="20077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Math &amp; Statistics</a:t>
              </a:r>
            </a:p>
            <a:p>
              <a:pPr algn="ctr"/>
              <a:r>
                <a:rPr lang="en-US" sz="2000" b="1" dirty="0"/>
                <a:t>Knowledge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4457" y="4652873"/>
              <a:ext cx="14414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Substantive</a:t>
              </a:r>
            </a:p>
            <a:p>
              <a:pPr algn="ctr"/>
              <a:r>
                <a:rPr lang="en-US" sz="2000" b="1" dirty="0"/>
                <a:t>Expertise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46318" y="2313437"/>
              <a:ext cx="92845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Machine</a:t>
              </a:r>
            </a:p>
            <a:p>
              <a:r>
                <a:rPr lang="en-US" sz="1600" b="1" dirty="0"/>
                <a:t>Learning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829605">
              <a:off x="4935514" y="3642937"/>
              <a:ext cx="111320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Traditional </a:t>
              </a:r>
            </a:p>
            <a:p>
              <a:r>
                <a:rPr lang="en-US" sz="1600" b="1" dirty="0"/>
                <a:t> Research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3671" y="3195711"/>
              <a:ext cx="82586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Data</a:t>
              </a:r>
            </a:p>
            <a:p>
              <a:pPr algn="ctr"/>
              <a:r>
                <a:rPr lang="en-US" sz="1600" b="1" dirty="0"/>
                <a:t>Science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9703472">
              <a:off x="3455007" y="3640615"/>
              <a:ext cx="7989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Danger</a:t>
              </a:r>
            </a:p>
            <a:p>
              <a:pPr algn="ctr"/>
              <a:r>
                <a:rPr lang="en-US" sz="1600" b="1" dirty="0"/>
                <a:t>Zone!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2384" y="1174631"/>
            <a:ext cx="8450934" cy="373659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dirty="0"/>
              <a:t>Doing Data Science / Straight Talk from The Frontline / by Rachel </a:t>
            </a:r>
            <a:r>
              <a:rPr lang="en-US" dirty="0" err="1"/>
              <a:t>Schutt</a:t>
            </a:r>
            <a:r>
              <a:rPr lang="en-US" dirty="0"/>
              <a:t> &amp; Cathy O’Neil</a:t>
            </a:r>
          </a:p>
        </p:txBody>
      </p:sp>
    </p:spTree>
    <p:extLst>
      <p:ext uri="{BB962C8B-B14F-4D97-AF65-F5344CB8AC3E}">
        <p14:creationId xmlns:p14="http://schemas.microsoft.com/office/powerpoint/2010/main" val="353096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“Literate Programming” </a:t>
            </a:r>
            <a:r>
              <a:rPr lang="en-US" sz="2400" b="1" dirty="0"/>
              <a:t>-  Donald Knuth </a:t>
            </a:r>
            <a:r>
              <a:rPr lang="en-US" sz="2400" dirty="0"/>
              <a:t>1992. </a:t>
            </a:r>
            <a:br>
              <a:rPr lang="en-US" sz="2400" dirty="0"/>
            </a:br>
            <a:r>
              <a:rPr lang="en-US" sz="2400" dirty="0"/>
              <a:t>--- Programs should be easy to read.</a:t>
            </a:r>
          </a:p>
          <a:p>
            <a:r>
              <a:rPr lang="en-US" sz="2400" dirty="0"/>
              <a:t>“Literate Computing”  -  </a:t>
            </a:r>
            <a:r>
              <a:rPr lang="en-US" sz="2400" b="1" dirty="0"/>
              <a:t>Fernando Perez</a:t>
            </a:r>
            <a:r>
              <a:rPr lang="en-US" sz="2400" dirty="0"/>
              <a:t>, 2013: </a:t>
            </a:r>
            <a:br>
              <a:rPr lang="en-US" sz="2400" dirty="0"/>
            </a:br>
            <a:r>
              <a:rPr lang="en-US" sz="2400" dirty="0"/>
              <a:t>--- Data analysis should be easy to read.</a:t>
            </a:r>
          </a:p>
          <a:p>
            <a:r>
              <a:rPr lang="en-US" sz="2400" dirty="0"/>
              <a:t> Our Tool: </a:t>
            </a:r>
            <a:r>
              <a:rPr lang="en-US" sz="2400" dirty="0" err="1"/>
              <a:t>Ipython</a:t>
            </a:r>
            <a:r>
              <a:rPr lang="en-US" sz="2400" dirty="0"/>
              <a:t> notebooks.</a:t>
            </a:r>
          </a:p>
        </p:txBody>
      </p:sp>
    </p:spTree>
    <p:extLst>
      <p:ext uri="{BB962C8B-B14F-4D97-AF65-F5344CB8AC3E}">
        <p14:creationId xmlns:p14="http://schemas.microsoft.com/office/powerpoint/2010/main" val="390548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DSE200 – Python for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literate computing using a diverse, cloud-based, text-based, open-source, free and extendable framework.</a:t>
            </a:r>
          </a:p>
          <a:p>
            <a:r>
              <a:rPr lang="en-US" dirty="0"/>
              <a:t>A </a:t>
            </a:r>
            <a:r>
              <a:rPr lang="en-US" b="1" u="sng" dirty="0"/>
              <a:t>fast</a:t>
            </a:r>
            <a:r>
              <a:rPr lang="en-US" dirty="0"/>
              <a:t> introduction to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Unix /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 err="1"/>
              <a:t>Pylab</a:t>
            </a:r>
            <a:r>
              <a:rPr lang="en-US" dirty="0"/>
              <a:t>/</a:t>
            </a:r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r>
              <a:rPr lang="en-US" dirty="0"/>
              <a:t>/pandas/</a:t>
            </a:r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Using APIs (amazon, twitter, </a:t>
            </a:r>
            <a:r>
              <a:rPr lang="en-US" dirty="0" err="1"/>
              <a:t>facebook</a:t>
            </a:r>
            <a:r>
              <a:rPr lang="en-US" dirty="0"/>
              <a:t>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9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of the largest public code repositories in the world.</a:t>
            </a:r>
          </a:p>
          <a:p>
            <a:r>
              <a:rPr lang="en-US" dirty="0"/>
              <a:t>Based on the </a:t>
            </a:r>
            <a:r>
              <a:rPr lang="en-US" dirty="0" err="1"/>
              <a:t>git</a:t>
            </a:r>
            <a:r>
              <a:rPr lang="en-US" dirty="0"/>
              <a:t> peer-to-peer version control system.</a:t>
            </a:r>
          </a:p>
          <a:p>
            <a:r>
              <a:rPr lang="en-US" dirty="0"/>
              <a:t>Mostly open, but MAS has some private </a:t>
            </a:r>
            <a:r>
              <a:rPr lang="en-US" dirty="0" err="1"/>
              <a:t>respositories</a:t>
            </a:r>
            <a:r>
              <a:rPr lang="en-US" dirty="0"/>
              <a:t>.</a:t>
            </a:r>
          </a:p>
          <a:p>
            <a:r>
              <a:rPr lang="en-US" dirty="0"/>
              <a:t>Each student will </a:t>
            </a:r>
            <a:r>
              <a:rPr lang="en-US" b="1" dirty="0">
                <a:solidFill>
                  <a:srgbClr val="0000FF"/>
                </a:solidFill>
              </a:rPr>
              <a:t>fork </a:t>
            </a:r>
            <a:r>
              <a:rPr lang="en-US" dirty="0"/>
              <a:t>the master repository and will use their copy to store their work.</a:t>
            </a:r>
          </a:p>
          <a:p>
            <a:r>
              <a:rPr lang="en-US" dirty="0">
                <a:solidFill>
                  <a:srgbClr val="000000"/>
                </a:solidFill>
              </a:rPr>
              <a:t>Our organization on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  <a:hlinkClick r:id="rId2"/>
              </a:rPr>
              <a:t>https://github.com/orgs/mas-dse/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What you need to do: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Create a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 account, if you don’t have one already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Fill the form at xxx </a:t>
            </a:r>
          </a:p>
        </p:txBody>
      </p:sp>
    </p:spTree>
    <p:extLst>
      <p:ext uri="{BB962C8B-B14F-4D97-AF65-F5344CB8AC3E}">
        <p14:creationId xmlns:p14="http://schemas.microsoft.com/office/powerpoint/2010/main" val="87843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collection of cloud services provided by Amazon.</a:t>
            </a:r>
          </a:p>
          <a:p>
            <a:r>
              <a:rPr lang="en-US" dirty="0"/>
              <a:t>We have a organization account called mas-</a:t>
            </a:r>
            <a:r>
              <a:rPr lang="en-US" dirty="0" err="1"/>
              <a:t>dse</a:t>
            </a:r>
            <a:r>
              <a:rPr lang="en-US" dirty="0"/>
              <a:t>. You should have your own account in this organization.</a:t>
            </a:r>
          </a:p>
          <a:p>
            <a:r>
              <a:rPr lang="en-US" dirty="0"/>
              <a:t>Use the command </a:t>
            </a:r>
            <a:br>
              <a:rPr lang="en-US" dirty="0"/>
            </a:br>
            <a:r>
              <a:rPr lang="en-US" dirty="0" err="1"/>
              <a:t>LaunchNotebookServer.py</a:t>
            </a:r>
            <a:r>
              <a:rPr lang="en-US" dirty="0"/>
              <a:t> –c Class1</a:t>
            </a:r>
            <a:br>
              <a:rPr lang="en-US" dirty="0"/>
            </a:br>
            <a:r>
              <a:rPr lang="en-US" dirty="0"/>
              <a:t>to launch the notebooks for the first day.</a:t>
            </a:r>
          </a:p>
          <a:p>
            <a:r>
              <a:rPr lang="en-US" dirty="0"/>
              <a:t>We will have a look at the first notebook.</a:t>
            </a:r>
          </a:p>
          <a:p>
            <a:r>
              <a:rPr lang="en-US" dirty="0"/>
              <a:t>Please kill notebook when you are done for the day.</a:t>
            </a:r>
          </a:p>
          <a:p>
            <a:r>
              <a:rPr lang="en-US" dirty="0"/>
              <a:t>We will explain how to use </a:t>
            </a:r>
            <a:r>
              <a:rPr lang="en-US" dirty="0" err="1"/>
              <a:t>github</a:t>
            </a:r>
            <a:r>
              <a:rPr lang="en-US" dirty="0"/>
              <a:t> to save the work you have done.</a:t>
            </a:r>
          </a:p>
        </p:txBody>
      </p:sp>
    </p:spTree>
    <p:extLst>
      <p:ext uri="{BB962C8B-B14F-4D97-AF65-F5344CB8AC3E}">
        <p14:creationId xmlns:p14="http://schemas.microsoft.com/office/powerpoint/2010/main" val="2632931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14682</TotalTime>
  <Words>333</Words>
  <Application>Microsoft Macintosh PowerPoint</Application>
  <PresentationFormat>On-screen Show (4:3)</PresentationFormat>
  <Paragraphs>75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Custom Design</vt:lpstr>
      <vt:lpstr>Welcome to MAS-DSE  </vt:lpstr>
      <vt:lpstr>Analytics in a distributed retail chain The traditional model</vt:lpstr>
      <vt:lpstr>Analytics in a distributed retail chain The emerging model</vt:lpstr>
      <vt:lpstr>PowerPoint Presentation</vt:lpstr>
      <vt:lpstr>The education of a data scientist</vt:lpstr>
      <vt:lpstr>Literate Computing </vt:lpstr>
      <vt:lpstr>DSE200 – Python for data analysis</vt:lpstr>
      <vt:lpstr>Github</vt:lpstr>
      <vt:lpstr>AWS</vt:lpstr>
      <vt:lpstr>A quick tour of the resources</vt:lpstr>
    </vt:vector>
  </TitlesOfParts>
  <Manager/>
  <Company>UCSD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Engineering What and Why</dc:title>
  <dc:subject/>
  <dc:creator>yoav freund</dc:creator>
  <cp:keywords/>
  <dc:description/>
  <cp:lastModifiedBy>yoav freund</cp:lastModifiedBy>
  <cp:revision>101</cp:revision>
  <dcterms:created xsi:type="dcterms:W3CDTF">2014-03-14T03:43:40Z</dcterms:created>
  <dcterms:modified xsi:type="dcterms:W3CDTF">2019-09-19T17:21:19Z</dcterms:modified>
  <cp:category/>
</cp:coreProperties>
</file>