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59" r:id="rId7"/>
    <p:sldId id="268" r:id="rId8"/>
    <p:sldId id="260" r:id="rId9"/>
    <p:sldId id="261" r:id="rId10"/>
    <p:sldId id="269" r:id="rId11"/>
    <p:sldId id="270" r:id="rId12"/>
    <p:sldId id="262" r:id="rId13"/>
    <p:sldId id="263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E6C8"/>
    <a:srgbClr val="E5D7F5"/>
    <a:srgbClr val="C6F3DF"/>
    <a:srgbClr val="F7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/>
    <p:restoredTop sz="86382"/>
  </p:normalViewPr>
  <p:slideViewPr>
    <p:cSldViewPr snapToGrid="0" snapToObjects="1" showGuides="1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B8F2C-E666-F64A-8E9D-31B632CFA53E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78FC-F45E-964C-8BCA-49FFA71A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7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0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3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6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210B-2CEA-D24D-BD23-AF19AC3B65D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2" r:id="rId5"/>
    <p:sldLayoutId id="2147483653" r:id="rId6"/>
    <p:sldLayoutId id="2147483654" r:id="rId7"/>
    <p:sldLayoutId id="2147483662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D09-553B-9040-BA03-C2B568F93B6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short history of </a:t>
            </a:r>
            <a:r>
              <a:rPr lang="en-US" dirty="0">
                <a:solidFill>
                  <a:srgbClr val="FF0000"/>
                </a:solidFill>
              </a:rPr>
              <a:t>affordable</a:t>
            </a:r>
            <a:r>
              <a:rPr lang="en-US" dirty="0"/>
              <a:t> massive computing.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2209196" y="1465461"/>
            <a:ext cx="7171872" cy="424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022" y="1590695"/>
            <a:ext cx="273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Task:</a:t>
            </a:r>
          </a:p>
          <a:p>
            <a:r>
              <a:rPr lang="en-US" sz="2400" dirty="0"/>
              <a:t>Sum all of the elements in file 1</a:t>
            </a:r>
          </a:p>
        </p:txBody>
      </p:sp>
    </p:spTree>
    <p:extLst>
      <p:ext uri="{BB962C8B-B14F-4D97-AF65-F5344CB8AC3E}">
        <p14:creationId xmlns:p14="http://schemas.microsoft.com/office/powerpoint/2010/main" val="6191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a </a:t>
            </a:r>
            <a:r>
              <a:rPr lang="en-US" b="1" dirty="0">
                <a:solidFill>
                  <a:srgbClr val="FF0000"/>
                </a:solidFill>
              </a:rPr>
              <a:t>storage </a:t>
            </a:r>
            <a:r>
              <a:rPr lang="en-US" b="1" dirty="0"/>
              <a:t>abstraction 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Map-Reduce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computation</a:t>
            </a:r>
            <a:r>
              <a:rPr lang="en-US" b="1" dirty="0"/>
              <a:t> abstraction </a:t>
            </a:r>
            <a:r>
              <a:rPr lang="en-US" dirty="0"/>
              <a:t>that works well with HDFS</a:t>
            </a:r>
          </a:p>
          <a:p>
            <a:r>
              <a:rPr lang="en-US" dirty="0"/>
              <a:t>Allows programmer to specify parallel computation without knowing how the hardware is organized.</a:t>
            </a:r>
          </a:p>
          <a:p>
            <a:r>
              <a:rPr lang="en-US" dirty="0"/>
              <a:t>We will describe Map-Reduce, using Spark, in a later section.</a:t>
            </a:r>
          </a:p>
        </p:txBody>
      </p:sp>
    </p:spTree>
    <p:extLst>
      <p:ext uri="{BB962C8B-B14F-4D97-AF65-F5344CB8AC3E}">
        <p14:creationId xmlns:p14="http://schemas.microsoft.com/office/powerpoint/2010/main" val="4533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 , </a:t>
            </a:r>
            <a:r>
              <a:rPr lang="en-US" dirty="0" err="1"/>
              <a:t>amplab</a:t>
            </a:r>
            <a:r>
              <a:rPr lang="en-US" dirty="0"/>
              <a:t>, 2014</a:t>
            </a:r>
          </a:p>
          <a:p>
            <a:r>
              <a:rPr lang="en-US" dirty="0"/>
              <a:t>Hadoop uses shared </a:t>
            </a:r>
            <a:r>
              <a:rPr lang="en-US" b="1" dirty="0">
                <a:solidFill>
                  <a:schemeClr val="accent1"/>
                </a:solidFill>
              </a:rPr>
              <a:t>file system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(disk)</a:t>
            </a:r>
          </a:p>
          <a:p>
            <a:r>
              <a:rPr lang="en-US" dirty="0"/>
              <a:t>Spark uses shared </a:t>
            </a:r>
            <a:r>
              <a:rPr lang="en-US" b="1" dirty="0">
                <a:solidFill>
                  <a:schemeClr val="accent1"/>
                </a:solidFill>
              </a:rPr>
              <a:t>memory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faster, lower latency.</a:t>
            </a:r>
          </a:p>
          <a:p>
            <a:r>
              <a:rPr lang="en-US" dirty="0"/>
              <a:t>Will be used in this course</a:t>
            </a:r>
          </a:p>
          <a:p>
            <a:endParaRPr lang="en-US" dirty="0"/>
          </a:p>
          <a:p>
            <a:r>
              <a:rPr lang="en-US" dirty="0"/>
              <a:t>Recall word count by sorting, </a:t>
            </a:r>
            <a:br>
              <a:rPr lang="en-US" dirty="0"/>
            </a:br>
            <a:r>
              <a:rPr lang="en-US" dirty="0"/>
              <a:t>we will redo it using map-reduce!</a:t>
            </a:r>
          </a:p>
        </p:txBody>
      </p:sp>
    </p:spTree>
    <p:extLst>
      <p:ext uri="{BB962C8B-B14F-4D97-AF65-F5344CB8AC3E}">
        <p14:creationId xmlns:p14="http://schemas.microsoft.com/office/powerpoint/2010/main" val="14357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3F4D-958D-4E4E-8F43-C47660A2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E277-F2D5-F047-9A15-CB86A6AB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name for data centers.</a:t>
            </a:r>
          </a:p>
          <a:p>
            <a:r>
              <a:rPr lang="en-US" dirty="0"/>
              <a:t>What is better? Cloud or your local computers?</a:t>
            </a:r>
          </a:p>
          <a:p>
            <a:pPr lvl="1"/>
            <a:r>
              <a:rPr lang="en-US" dirty="0"/>
              <a:t>Cloud vs. Local: Rent vs. own: if we want a lot of power for a short time, it is cheaper to rent.</a:t>
            </a:r>
          </a:p>
          <a:p>
            <a:pPr lvl="1"/>
            <a:r>
              <a:rPr lang="en-US" dirty="0"/>
              <a:t>Centralized IT: shared staff, shared maintenance, shared upgrade.</a:t>
            </a:r>
          </a:p>
          <a:p>
            <a:pPr lvl="1"/>
            <a:r>
              <a:rPr lang="en-US" dirty="0"/>
              <a:t>Storage: </a:t>
            </a:r>
          </a:p>
          <a:p>
            <a:pPr lvl="2"/>
            <a:r>
              <a:rPr lang="en-US" dirty="0"/>
              <a:t>Long term – cloud storage (multiple TB) much more expensive than local.</a:t>
            </a:r>
          </a:p>
          <a:p>
            <a:pPr lvl="2"/>
            <a:r>
              <a:rPr lang="en-US" dirty="0"/>
              <a:t>Moving TB to/from cloud   slow / expensive / physical (snowball)</a:t>
            </a:r>
          </a:p>
          <a:p>
            <a:pPr lvl="1"/>
            <a:r>
              <a:rPr lang="en-US" dirty="0"/>
              <a:t>Like a huge supermarket, there are many choices and it is not easy to find the best combination.</a:t>
            </a:r>
          </a:p>
        </p:txBody>
      </p:sp>
    </p:spTree>
    <p:extLst>
      <p:ext uri="{BB962C8B-B14F-4D97-AF65-F5344CB8AC3E}">
        <p14:creationId xmlns:p14="http://schemas.microsoft.com/office/powerpoint/2010/main" val="335966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analysis is performed on large clusters of commodity computers. – computation as a service.</a:t>
            </a:r>
          </a:p>
          <a:p>
            <a:r>
              <a:rPr lang="en-US" dirty="0"/>
              <a:t>HDFS (Hadoop file system):  break down files to chunks, make copies, distribute randomly.</a:t>
            </a:r>
          </a:p>
          <a:p>
            <a:r>
              <a:rPr lang="en-US" dirty="0"/>
              <a:t>Hadoop Map-Reduce: a computation abstraction that works well with HDFS</a:t>
            </a:r>
          </a:p>
          <a:p>
            <a:r>
              <a:rPr lang="en-US" dirty="0"/>
              <a:t>Spark: Sharing </a:t>
            </a:r>
            <a:r>
              <a:rPr lang="en-US" b="1" dirty="0"/>
              <a:t>memory</a:t>
            </a:r>
            <a:r>
              <a:rPr lang="en-US" dirty="0"/>
              <a:t> instead of sharing </a:t>
            </a:r>
            <a:r>
              <a:rPr lang="en-US" b="1" dirty="0"/>
              <a:t>disk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dirty="0"/>
              <a:t>Super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Cray, Deep Blue, Blue Gene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Specialized hardware</a:t>
            </a:r>
          </a:p>
          <a:p>
            <a:r>
              <a:rPr lang="en-US" dirty="0"/>
              <a:t>Extremely expensive </a:t>
            </a:r>
          </a:p>
          <a:p>
            <a:r>
              <a:rPr lang="en-US" dirty="0"/>
              <a:t>created to solve </a:t>
            </a:r>
            <a:r>
              <a:rPr lang="en-US" b="1" dirty="0">
                <a:solidFill>
                  <a:schemeClr val="accent1"/>
                </a:solidFill>
              </a:rPr>
              <a:t>specialized important problems</a:t>
            </a:r>
          </a:p>
        </p:txBody>
      </p:sp>
    </p:spTree>
    <p:extLst>
      <p:ext uri="{BB962C8B-B14F-4D97-AF65-F5344CB8AC3E}">
        <p14:creationId xmlns:p14="http://schemas.microsoft.com/office/powerpoint/2010/main" val="306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7242"/>
            <a:ext cx="9465277" cy="53226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0"/>
            <a:ext cx="8163697" cy="5446352"/>
          </a:xfrm>
        </p:spPr>
      </p:pic>
    </p:spTree>
    <p:extLst>
      <p:ext uri="{BB962C8B-B14F-4D97-AF65-F5344CB8AC3E}">
        <p14:creationId xmlns:p14="http://schemas.microsoft.com/office/powerpoint/2010/main" val="10175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90" y="4115809"/>
            <a:ext cx="3599936" cy="2401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25311" y="1543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physical aspect of ”the </a:t>
            </a:r>
            <a:r>
              <a:rPr lang="en-US" dirty="0"/>
              <a:t>cloud”</a:t>
            </a:r>
          </a:p>
          <a:p>
            <a:r>
              <a:rPr lang="en-US" dirty="0"/>
              <a:t>Collection of commodity computers</a:t>
            </a:r>
          </a:p>
          <a:p>
            <a:r>
              <a:rPr lang="en-US" dirty="0"/>
              <a:t>VAST number of computers  (100,000’s)</a:t>
            </a:r>
          </a:p>
          <a:p>
            <a:r>
              <a:rPr lang="en-US" dirty="0"/>
              <a:t>Created to provide computation for large and small organizations.</a:t>
            </a:r>
          </a:p>
          <a:p>
            <a:r>
              <a:rPr lang="en-US" dirty="0"/>
              <a:t>Computation as a commodity.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" y="4115809"/>
            <a:ext cx="4271319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History: Google 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Larry Page and Sergey </a:t>
            </a:r>
            <a:r>
              <a:rPr lang="en-US" dirty="0" err="1"/>
              <a:t>Brin</a:t>
            </a:r>
            <a:r>
              <a:rPr lang="en-US" dirty="0"/>
              <a:t> develop a method for storing very large files on multiple </a:t>
            </a:r>
            <a:r>
              <a:rPr lang="en-US" dirty="0">
                <a:solidFill>
                  <a:srgbClr val="FF0000"/>
                </a:solidFill>
              </a:rPr>
              <a:t>commodity</a:t>
            </a:r>
            <a:r>
              <a:rPr lang="en-US" dirty="0"/>
              <a:t> computers.</a:t>
            </a:r>
          </a:p>
          <a:p>
            <a:r>
              <a:rPr lang="en-US" dirty="0"/>
              <a:t>Each file is broken into fixed-size </a:t>
            </a:r>
            <a:r>
              <a:rPr lang="en-US" b="1" dirty="0"/>
              <a:t>chunks.</a:t>
            </a:r>
          </a:p>
          <a:p>
            <a:r>
              <a:rPr lang="en-US" dirty="0"/>
              <a:t>Each chunk is stored on multiple </a:t>
            </a:r>
            <a:r>
              <a:rPr lang="en-US" b="1" dirty="0"/>
              <a:t>chunk servers</a:t>
            </a:r>
            <a:r>
              <a:rPr lang="en-US" dirty="0"/>
              <a:t>.</a:t>
            </a:r>
          </a:p>
          <a:p>
            <a:r>
              <a:rPr lang="en-US" dirty="0"/>
              <a:t>The locations of the chunks is managed by the </a:t>
            </a:r>
            <a:r>
              <a:rPr lang="en-US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473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Chunking files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1013238" y="2080442"/>
            <a:ext cx="1956485" cy="1005999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33" name="Folded Corner 32"/>
          <p:cNvSpPr/>
          <p:nvPr/>
        </p:nvSpPr>
        <p:spPr>
          <a:xfrm>
            <a:off x="1013239" y="4097408"/>
            <a:ext cx="1956485" cy="100599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File 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69723" y="2080442"/>
            <a:ext cx="3126277" cy="3044712"/>
            <a:chOff x="2969723" y="2080442"/>
            <a:chExt cx="3126277" cy="3044712"/>
          </a:xfrm>
        </p:grpSpPr>
        <p:grpSp>
          <p:nvGrpSpPr>
            <p:cNvPr id="45" name="Group 44"/>
            <p:cNvGrpSpPr/>
            <p:nvPr/>
          </p:nvGrpSpPr>
          <p:grpSpPr>
            <a:xfrm>
              <a:off x="2969723" y="2080442"/>
              <a:ext cx="3126277" cy="3044712"/>
              <a:chOff x="2969723" y="2080442"/>
              <a:chExt cx="3126277" cy="3044712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4139515" y="2080442"/>
                <a:ext cx="1956485" cy="504253"/>
              </a:xfrm>
              <a:prstGeom prst="foldedCorner">
                <a:avLst/>
              </a:prstGeom>
              <a:solidFill>
                <a:srgbClr val="F7C5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1, 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olded Corner 12"/>
              <p:cNvSpPr/>
              <p:nvPr/>
            </p:nvSpPr>
            <p:spPr>
              <a:xfrm>
                <a:off x="4139515" y="2582188"/>
                <a:ext cx="1956485" cy="504253"/>
              </a:xfrm>
              <a:prstGeom prst="foldedCorner">
                <a:avLst/>
              </a:prstGeom>
              <a:solidFill>
                <a:srgbClr val="C6F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1,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olded Corner 13"/>
              <p:cNvSpPr/>
              <p:nvPr/>
            </p:nvSpPr>
            <p:spPr>
              <a:xfrm>
                <a:off x="4133219" y="4113750"/>
                <a:ext cx="1956485" cy="504253"/>
              </a:xfrm>
              <a:prstGeom prst="foldedCorner">
                <a:avLst/>
              </a:prstGeom>
              <a:solidFill>
                <a:srgbClr val="E5D7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2, 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olded Corner 14"/>
              <p:cNvSpPr/>
              <p:nvPr/>
            </p:nvSpPr>
            <p:spPr>
              <a:xfrm>
                <a:off x="4133219" y="4620901"/>
                <a:ext cx="1956485" cy="504253"/>
              </a:xfrm>
              <a:prstGeom prst="foldedCorner">
                <a:avLst/>
              </a:prstGeom>
              <a:solidFill>
                <a:srgbClr val="FFE6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2,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29" idx="3"/>
              </p:cNvCxnSpPr>
              <p:nvPr/>
            </p:nvCxnSpPr>
            <p:spPr>
              <a:xfrm>
                <a:off x="2969723" y="258344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969723" y="461052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241399" y="2203692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442" y="4181210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89704" y="1891895"/>
            <a:ext cx="5412750" cy="3233259"/>
            <a:chOff x="6089704" y="1891895"/>
            <a:chExt cx="5412750" cy="3233259"/>
          </a:xfrm>
        </p:grpSpPr>
        <p:grpSp>
          <p:nvGrpSpPr>
            <p:cNvPr id="48" name="Group 47"/>
            <p:cNvGrpSpPr/>
            <p:nvPr/>
          </p:nvGrpSpPr>
          <p:grpSpPr>
            <a:xfrm>
              <a:off x="6089704" y="1891895"/>
              <a:ext cx="4616883" cy="3233259"/>
              <a:chOff x="6089704" y="1891895"/>
              <a:chExt cx="4616883" cy="323325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089704" y="1891895"/>
                <a:ext cx="4616883" cy="3233259"/>
                <a:chOff x="6089704" y="1891895"/>
                <a:chExt cx="4616883" cy="3233259"/>
              </a:xfrm>
            </p:grpSpPr>
            <p:sp>
              <p:nvSpPr>
                <p:cNvPr id="20" name="Folded Corner 19"/>
                <p:cNvSpPr/>
                <p:nvPr/>
              </p:nvSpPr>
              <p:spPr>
                <a:xfrm>
                  <a:off x="7180584" y="2080442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1" name="Folded Corner 20"/>
                <p:cNvSpPr/>
                <p:nvPr/>
              </p:nvSpPr>
              <p:spPr>
                <a:xfrm>
                  <a:off x="7180584" y="2582188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2" name="Folded Corner 21"/>
                <p:cNvSpPr/>
                <p:nvPr/>
              </p:nvSpPr>
              <p:spPr>
                <a:xfrm>
                  <a:off x="7174288" y="4113750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3" name="Folded Corner 22"/>
                <p:cNvSpPr/>
                <p:nvPr/>
              </p:nvSpPr>
              <p:spPr>
                <a:xfrm>
                  <a:off x="7174288" y="4620901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02296" y="2585517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089704" y="4610522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olded Corner 24"/>
                <p:cNvSpPr/>
                <p:nvPr/>
              </p:nvSpPr>
              <p:spPr>
                <a:xfrm>
                  <a:off x="8750102" y="1891895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6" name="Folded Corner 25"/>
                <p:cNvSpPr/>
                <p:nvPr/>
              </p:nvSpPr>
              <p:spPr>
                <a:xfrm>
                  <a:off x="8750102" y="2393641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7" name="Folded Corner 26"/>
                <p:cNvSpPr/>
                <p:nvPr/>
              </p:nvSpPr>
              <p:spPr>
                <a:xfrm>
                  <a:off x="8743806" y="3925203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8" name="Folded Corner 27"/>
                <p:cNvSpPr/>
                <p:nvPr/>
              </p:nvSpPr>
              <p:spPr>
                <a:xfrm>
                  <a:off x="8743806" y="4432354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6102296" y="2388358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6102296" y="4414273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6312001" y="2085472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Copy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2001" y="4113750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</a:t>
                </a:r>
              </a:p>
            </p:txBody>
          </p:sp>
        </p:grpSp>
        <p:sp>
          <p:nvSpPr>
            <p:cNvPr id="50" name="Folded Corner 49"/>
            <p:cNvSpPr/>
            <p:nvPr/>
          </p:nvSpPr>
          <p:spPr>
            <a:xfrm>
              <a:off x="9545969" y="3019896"/>
              <a:ext cx="1956485" cy="504253"/>
            </a:xfrm>
            <a:prstGeom prst="foldedCorner">
              <a:avLst/>
            </a:prstGeom>
            <a:solidFill>
              <a:srgbClr val="C6F3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 1, Chunk 2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Copy 3</a:t>
              </a:r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>
              <a:off x="6089704" y="2610316"/>
              <a:ext cx="3456265" cy="661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0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Distributing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94"/>
          <a:stretch/>
        </p:blipFill>
        <p:spPr>
          <a:xfrm>
            <a:off x="4658884" y="1381158"/>
            <a:ext cx="4620583" cy="4246452"/>
          </a:xfrm>
          <a:prstGeom prst="rect">
            <a:avLst/>
          </a:prstGeom>
        </p:spPr>
      </p:pic>
      <p:sp>
        <p:nvSpPr>
          <p:cNvPr id="20" name="Folded Corner 19"/>
          <p:cNvSpPr/>
          <p:nvPr/>
        </p:nvSpPr>
        <p:spPr>
          <a:xfrm>
            <a:off x="1059528" y="279289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1059528" y="314775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1055075" y="423094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1055075" y="458963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2169570" y="265954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2169570" y="301440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2165117" y="409759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165117" y="445628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28622" y="3522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2438800" y="3376944"/>
            <a:ext cx="1383725" cy="372749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Copy 3</a:t>
            </a:r>
          </a:p>
        </p:txBody>
      </p:sp>
    </p:spTree>
    <p:extLst>
      <p:ext uri="{BB962C8B-B14F-4D97-AF65-F5344CB8AC3E}">
        <p14:creationId xmlns:p14="http://schemas.microsoft.com/office/powerpoint/2010/main" val="6578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67773 -0.2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0" y="-1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648 L 0.58671 0.08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625 L 0.67773 -0.04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41" y="-19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671 L 0.58476 0.1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209 L 0.56354 -0.22106 " pathEditMode="relative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672 L 0.67435 -0.27453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47 L 0.58711 0.09792 " pathEditMode="relative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71 L 0.67812 -0.122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4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0.01274 L 0.58607 0.109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GFS/HDFS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Commodity Hardware: </a:t>
            </a:r>
            <a:r>
              <a:rPr lang="en-US" dirty="0"/>
              <a:t>Low cost per byte of storage.</a:t>
            </a:r>
          </a:p>
          <a:p>
            <a:r>
              <a:rPr lang="en-US" b="1" dirty="0">
                <a:solidFill>
                  <a:srgbClr val="FF0000"/>
                </a:solidFill>
              </a:rPr>
              <a:t>Locality:</a:t>
            </a:r>
            <a:r>
              <a:rPr lang="en-US" dirty="0"/>
              <a:t> data stored close to CPU.</a:t>
            </a:r>
          </a:p>
          <a:p>
            <a:r>
              <a:rPr lang="en-US" b="1" dirty="0">
                <a:solidFill>
                  <a:srgbClr val="FF0000"/>
                </a:solidFill>
              </a:rPr>
              <a:t>Redundancy:</a:t>
            </a:r>
            <a:r>
              <a:rPr lang="en-US" dirty="0"/>
              <a:t> can recover from server failures.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abstraction:</a:t>
            </a:r>
            <a:r>
              <a:rPr lang="en-US" dirty="0"/>
              <a:t> looks to user like standard file system (files, directories, etc.) Chunk mechanism is hidden.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418974" y="1690688"/>
            <a:ext cx="7171872" cy="42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6223" y="3050503"/>
            <a:ext cx="3251200" cy="1368778"/>
          </a:xfrm>
          <a:prstGeom prst="rect">
            <a:avLst/>
          </a:prstGeom>
          <a:blipFill>
            <a:blip r:embed="rId3">
              <a:alphaModFix amt="54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ocked PI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600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blocked PIP</vt:lpstr>
      <vt:lpstr>A short history of affordable massive computing.</vt:lpstr>
      <vt:lpstr>Super computers</vt:lpstr>
      <vt:lpstr>Data Centers</vt:lpstr>
      <vt:lpstr>Data Centers</vt:lpstr>
      <vt:lpstr>Making History: Google 2003</vt:lpstr>
      <vt:lpstr>HDFS: Chunking files</vt:lpstr>
      <vt:lpstr>HDFS: Distributing Chunks</vt:lpstr>
      <vt:lpstr>Properties of GFS/HDFS</vt:lpstr>
      <vt:lpstr>Redundancy</vt:lpstr>
      <vt:lpstr>Locality</vt:lpstr>
      <vt:lpstr>Map-Reduce</vt:lpstr>
      <vt:lpstr>Spark</vt:lpstr>
      <vt:lpstr>The Cloud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history of affordable massive computing.</dc:title>
  <dc:creator>yoav freund</dc:creator>
  <cp:lastModifiedBy>yoav freund</cp:lastModifiedBy>
  <cp:revision>33</cp:revision>
  <dcterms:created xsi:type="dcterms:W3CDTF">2017-02-01T19:54:12Z</dcterms:created>
  <dcterms:modified xsi:type="dcterms:W3CDTF">2020-04-02T20:30:03Z</dcterms:modified>
</cp:coreProperties>
</file>