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</p:sldMasterIdLst>
  <p:sldIdLst>
    <p:sldId id="257" r:id="rId3"/>
    <p:sldId id="258" r:id="rId4"/>
    <p:sldId id="256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3"/>
    <p:restoredTop sz="94553"/>
  </p:normalViewPr>
  <p:slideViewPr>
    <p:cSldViewPr snapToGrid="0" snapToObjects="1" showGuides="1">
      <p:cViewPr varScale="1">
        <p:scale>
          <a:sx n="78" d="100"/>
          <a:sy n="78" d="100"/>
        </p:scale>
        <p:origin x="208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3252-B16B-0447-94EF-93EA6DE8BB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D09-553B-9040-BA03-C2B568F93B6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Spark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Spark Context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Resilient Distributed Dataset (RDD)</a:t>
            </a:r>
          </a:p>
        </p:txBody>
      </p:sp>
    </p:spTree>
    <p:extLst>
      <p:ext uri="{BB962C8B-B14F-4D97-AF65-F5344CB8AC3E}">
        <p14:creationId xmlns:p14="http://schemas.microsoft.com/office/powerpoint/2010/main" val="8169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712686"/>
            <a:ext cx="8826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4" y="293913"/>
            <a:ext cx="8338049" cy="5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- Context</a:t>
            </a:r>
          </a:p>
          <a:p>
            <a:r>
              <a:rPr lang="en-US" dirty="0" smtClean="0"/>
              <a:t>RDDs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More details, and </a:t>
            </a:r>
            <a:r>
              <a:rPr lang="en-US" dirty="0" err="1" smtClean="0"/>
              <a:t>excercises</a:t>
            </a:r>
            <a:r>
              <a:rPr lang="en-US" dirty="0" smtClean="0"/>
              <a:t>, in the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Next time: more about RDDs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complex distributed </a:t>
            </a:r>
            <a:r>
              <a:rPr lang="en-US" dirty="0"/>
              <a:t>s</a:t>
            </a:r>
            <a:r>
              <a:rPr lang="en-US" dirty="0" smtClean="0"/>
              <a:t>oftware</a:t>
            </a:r>
            <a:r>
              <a:rPr lang="en-US" dirty="0"/>
              <a:t>.</a:t>
            </a:r>
          </a:p>
          <a:p>
            <a:r>
              <a:rPr lang="en-US" dirty="0"/>
              <a:t>The python interface to spark is called </a:t>
            </a:r>
            <a:r>
              <a:rPr lang="en-US" b="1" dirty="0" err="1"/>
              <a:t>pyspark</a:t>
            </a:r>
            <a:endParaRPr lang="en-US" dirty="0"/>
          </a:p>
          <a:p>
            <a:r>
              <a:rPr lang="en-US" b="1" dirty="0" err="1"/>
              <a:t>SparkContext</a:t>
            </a:r>
            <a:r>
              <a:rPr lang="en-US" dirty="0"/>
              <a:t> is a python class, defined as part of </a:t>
            </a:r>
            <a:r>
              <a:rPr lang="en-US" b="1" dirty="0" err="1"/>
              <a:t>pyspark</a:t>
            </a:r>
            <a:r>
              <a:rPr lang="en-US" dirty="0"/>
              <a:t> which manages the communication between the user's program and spark.</a:t>
            </a:r>
          </a:p>
          <a:p>
            <a:r>
              <a:rPr lang="en-US" dirty="0"/>
              <a:t>We start by creating a </a:t>
            </a:r>
            <a:r>
              <a:rPr lang="en-US" b="1" dirty="0" err="1"/>
              <a:t>SparkContext</a:t>
            </a:r>
            <a:r>
              <a:rPr lang="en-US" dirty="0"/>
              <a:t> object named </a:t>
            </a:r>
            <a:r>
              <a:rPr lang="en-US" b="1" dirty="0"/>
              <a:t>sc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152"/>
            <a:ext cx="976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urved Connector 49"/>
          <p:cNvCxnSpPr>
            <a:endCxn id="45" idx="1"/>
          </p:cNvCxnSpPr>
          <p:nvPr/>
        </p:nvCxnSpPr>
        <p:spPr>
          <a:xfrm flipV="1">
            <a:off x="3301230" y="2782854"/>
            <a:ext cx="5589540" cy="1527889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720656" y="1631293"/>
            <a:ext cx="3154680" cy="1892815"/>
            <a:chOff x="6096000" y="130998"/>
            <a:chExt cx="3154680" cy="1892815"/>
          </a:xfrm>
        </p:grpSpPr>
        <p:sp>
          <p:nvSpPr>
            <p:cNvPr id="44" name="Rectangle 43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Worker Node3 (CPU)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 smtClean="0"/>
                <a:t>Executor 3</a:t>
              </a:r>
              <a:endParaRPr lang="en-US" dirty="0"/>
            </a:p>
          </p:txBody>
        </p:sp>
        <p:sp>
          <p:nvSpPr>
            <p:cNvPr id="46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/>
                <a:t>RDD2 </a:t>
              </a:r>
            </a:p>
            <a:p>
              <a:pPr algn="ctr"/>
              <a:r>
                <a:rPr lang="en-US" sz="1600" dirty="0" smtClean="0"/>
                <a:t>partitions3</a:t>
              </a:r>
              <a:endParaRPr lang="en-US" sz="1600" dirty="0"/>
            </a:p>
          </p:txBody>
        </p:sp>
        <p:sp>
          <p:nvSpPr>
            <p:cNvPr id="47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/>
                <a:t>RDD1 </a:t>
              </a:r>
            </a:p>
            <a:p>
              <a:pPr algn="ctr"/>
              <a:r>
                <a:rPr lang="en-US" sz="1600" dirty="0" smtClean="0"/>
                <a:t>partitions3</a:t>
              </a:r>
              <a:endParaRPr lang="en-US" sz="16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9173" y="1257300"/>
            <a:ext cx="3154680" cy="381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Driver 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424" y="1854098"/>
            <a:ext cx="2149434" cy="8943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Program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1796" y="3861335"/>
            <a:ext cx="2149434" cy="8943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Context</a:t>
            </a:r>
          </a:p>
          <a:p>
            <a:pPr algn="ctr"/>
            <a:r>
              <a:rPr lang="en-US" dirty="0" smtClean="0"/>
              <a:t>(Scala)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00238" y="3166813"/>
            <a:ext cx="874717" cy="376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RDD1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88661" y="3156700"/>
            <a:ext cx="874717" cy="376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RDD2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09523" y="2249986"/>
            <a:ext cx="3154680" cy="1892815"/>
            <a:chOff x="6096000" y="130998"/>
            <a:chExt cx="3154680" cy="1892815"/>
          </a:xfrm>
        </p:grpSpPr>
        <p:sp>
          <p:nvSpPr>
            <p:cNvPr id="27" name="Rectangle 26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Worker Node2 (CPU)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 smtClean="0"/>
                <a:t>Executor 2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/>
                <a:t>RDD2 </a:t>
              </a:r>
            </a:p>
            <a:p>
              <a:pPr algn="ctr"/>
              <a:r>
                <a:rPr lang="en-US" sz="1600" dirty="0" smtClean="0"/>
                <a:t>partitions2</a:t>
              </a:r>
              <a:endParaRPr lang="en-US" sz="1600" dirty="0"/>
            </a:p>
          </p:txBody>
        </p:sp>
        <p:sp>
          <p:nvSpPr>
            <p:cNvPr id="36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/>
                <a:t>RDD1 </a:t>
              </a:r>
            </a:p>
            <a:p>
              <a:pPr algn="ctr"/>
              <a:r>
                <a:rPr lang="en-US" sz="1600" dirty="0" smtClean="0"/>
                <a:t>partitions2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88813" y="1426398"/>
            <a:ext cx="3154680" cy="1892815"/>
            <a:chOff x="6096000" y="130998"/>
            <a:chExt cx="3154680" cy="1892815"/>
          </a:xfrm>
        </p:grpSpPr>
        <p:sp>
          <p:nvSpPr>
            <p:cNvPr id="39" name="Rectangle 38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Worker Node1 (CPU)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 smtClean="0"/>
                <a:t>Executor 1</a:t>
              </a:r>
              <a:endParaRPr lang="en-US" dirty="0"/>
            </a:p>
          </p:txBody>
        </p:sp>
        <p:sp>
          <p:nvSpPr>
            <p:cNvPr id="41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/>
                <a:t>RDD2 </a:t>
              </a:r>
            </a:p>
            <a:p>
              <a:pPr algn="ctr"/>
              <a:r>
                <a:rPr lang="en-US" sz="1600" dirty="0" smtClean="0"/>
                <a:t>partitions1</a:t>
              </a:r>
              <a:endParaRPr lang="en-US" sz="1600" dirty="0"/>
            </a:p>
          </p:txBody>
        </p:sp>
        <p:sp>
          <p:nvSpPr>
            <p:cNvPr id="42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/>
                <a:t>RDD1 </a:t>
              </a:r>
            </a:p>
            <a:p>
              <a:pPr algn="ctr"/>
              <a:r>
                <a:rPr lang="en-US" sz="1600" dirty="0" smtClean="0"/>
                <a:t>partitions1</a:t>
              </a:r>
              <a:endParaRPr lang="en-US" sz="1600" dirty="0"/>
            </a:p>
          </p:txBody>
        </p:sp>
      </p:grpSp>
      <p:cxnSp>
        <p:nvCxnSpPr>
          <p:cNvPr id="49" name="Curved Connector 48"/>
          <p:cNvCxnSpPr>
            <a:stCxn id="8" idx="3"/>
            <a:endCxn id="40" idx="1"/>
          </p:cNvCxnSpPr>
          <p:nvPr/>
        </p:nvCxnSpPr>
        <p:spPr>
          <a:xfrm flipV="1">
            <a:off x="3301230" y="2577959"/>
            <a:ext cx="2257697" cy="1730557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3"/>
            <a:endCxn id="28" idx="1"/>
          </p:cNvCxnSpPr>
          <p:nvPr/>
        </p:nvCxnSpPr>
        <p:spPr>
          <a:xfrm flipV="1">
            <a:off x="3301230" y="3401547"/>
            <a:ext cx="3678407" cy="906969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714"/>
          </a:xfrm>
        </p:spPr>
        <p:txBody>
          <a:bodyPr/>
          <a:lstStyle/>
          <a:p>
            <a:r>
              <a:rPr lang="en-US" dirty="0" smtClean="0"/>
              <a:t>Resilient Distributed </a:t>
            </a:r>
            <a:r>
              <a:rPr lang="en-US" dirty="0" err="1" smtClean="0"/>
              <a:t>DataSets</a:t>
            </a:r>
            <a:r>
              <a:rPr lang="en-US" dirty="0" smtClean="0"/>
              <a:t> (RDDs)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5286" y="4425043"/>
            <a:ext cx="3552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Driver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Driver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Spark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RDDs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Partitions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Executors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728" y="0"/>
            <a:ext cx="12805430" cy="4229100"/>
          </a:xfrm>
        </p:spPr>
      </p:pic>
    </p:spTree>
    <p:extLst>
      <p:ext uri="{BB962C8B-B14F-4D97-AF65-F5344CB8AC3E}">
        <p14:creationId xmlns:p14="http://schemas.microsoft.com/office/powerpoint/2010/main" val="9295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21376" cy="5617029"/>
          </a:xfrm>
        </p:spPr>
      </p:pic>
    </p:spTree>
    <p:extLst>
      <p:ext uri="{BB962C8B-B14F-4D97-AF65-F5344CB8AC3E}">
        <p14:creationId xmlns:p14="http://schemas.microsoft.com/office/powerpoint/2010/main" val="2581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079500"/>
            <a:ext cx="10185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930400"/>
            <a:ext cx="10718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6" y="1429658"/>
            <a:ext cx="9753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2" r="31161"/>
          <a:stretch/>
        </p:blipFill>
        <p:spPr>
          <a:xfrm>
            <a:off x="228599" y="2481943"/>
            <a:ext cx="10701893" cy="2073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672" y="1159329"/>
            <a:ext cx="512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Another example:</a:t>
            </a:r>
          </a:p>
          <a:p>
            <a:r>
              <a:rPr lang="en-US" sz="2800" dirty="0" smtClean="0"/>
              <a:t>Find the shortest word in a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6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P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P theme" id="{D6B4A992-6B38-644A-941F-785B346174D7}" vid="{10883067-51F0-524F-87A9-973B52F69635}"/>
    </a:ext>
  </a:extLst>
</a:theme>
</file>

<file path=ppt/theme/theme2.xml><?xml version="1.0" encoding="utf-8"?>
<a:theme xmlns:a="http://schemas.openxmlformats.org/drawingml/2006/main" name="blocked PI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PIP theme</Template>
  <TotalTime>2310</TotalTime>
  <Words>121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Arial</vt:lpstr>
      <vt:lpstr>PIP theme</vt:lpstr>
      <vt:lpstr>blocked PIP</vt:lpstr>
      <vt:lpstr>Spark Basics</vt:lpstr>
      <vt:lpstr>Spark Context</vt:lpstr>
      <vt:lpstr>Resilient Distributed DataSets (RDDs)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12</cp:revision>
  <dcterms:created xsi:type="dcterms:W3CDTF">2017-02-08T17:16:33Z</dcterms:created>
  <dcterms:modified xsi:type="dcterms:W3CDTF">2017-02-11T02:33:13Z</dcterms:modified>
</cp:coreProperties>
</file>