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4" r:id="rId2"/>
  </p:sldMasterIdLst>
  <p:notesMasterIdLst>
    <p:notesMasterId r:id="rId38"/>
  </p:notesMasterIdLst>
  <p:sldIdLst>
    <p:sldId id="256" r:id="rId3"/>
    <p:sldId id="257" r:id="rId4"/>
    <p:sldId id="258" r:id="rId5"/>
    <p:sldId id="264" r:id="rId6"/>
    <p:sldId id="259" r:id="rId7"/>
    <p:sldId id="268" r:id="rId8"/>
    <p:sldId id="260" r:id="rId9"/>
    <p:sldId id="261" r:id="rId10"/>
    <p:sldId id="269" r:id="rId11"/>
    <p:sldId id="270" r:id="rId12"/>
    <p:sldId id="262" r:id="rId13"/>
    <p:sldId id="263" r:id="rId14"/>
    <p:sldId id="271" r:id="rId15"/>
    <p:sldId id="265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6" r:id="rId26"/>
    <p:sldId id="267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E6C8"/>
    <a:srgbClr val="E5D7F5"/>
    <a:srgbClr val="C6F3DF"/>
    <a:srgbClr val="F7C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6"/>
    <p:restoredTop sz="86382"/>
  </p:normalViewPr>
  <p:slideViewPr>
    <p:cSldViewPr snapToGrid="0" snapToObjects="1" showGuides="1">
      <p:cViewPr varScale="1">
        <p:scale>
          <a:sx n="128" d="100"/>
          <a:sy n="128" d="100"/>
        </p:scale>
        <p:origin x="5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B8F2C-E666-F64A-8E9D-31B632CFA53E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E78FC-F45E-964C-8BCA-49FFA71A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0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0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7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2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0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3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6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9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4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D09-553B-9040-BA03-C2B568F93B6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9031111" y="4244622"/>
            <a:ext cx="2946400" cy="24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210B-2CEA-D24D-BD23-AF19AC3B65D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3886-A1C2-304A-A71B-D426FEAD69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2" r:id="rId5"/>
    <p:sldLayoutId id="2147483653" r:id="rId6"/>
    <p:sldLayoutId id="2147483654" r:id="rId7"/>
    <p:sldLayoutId id="2147483662" r:id="rId8"/>
    <p:sldLayoutId id="214748366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8D09-553B-9040-BA03-C2B568F93B6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F856-DE07-7048-BFAF-4639BADE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short history of </a:t>
            </a:r>
            <a:r>
              <a:rPr lang="en-US" dirty="0">
                <a:solidFill>
                  <a:srgbClr val="FF0000"/>
                </a:solidFill>
              </a:rPr>
              <a:t>affordable</a:t>
            </a:r>
            <a:r>
              <a:rPr lang="en-US" dirty="0"/>
              <a:t> massive computing.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79"/>
          <a:stretch/>
        </p:blipFill>
        <p:spPr>
          <a:xfrm>
            <a:off x="2209196" y="1465461"/>
            <a:ext cx="7171872" cy="4246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022" y="1590695"/>
            <a:ext cx="2731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Task:</a:t>
            </a:r>
          </a:p>
          <a:p>
            <a:r>
              <a:rPr lang="en-US" sz="2400" dirty="0"/>
              <a:t>Sum all of the elements in file 1</a:t>
            </a:r>
          </a:p>
        </p:txBody>
      </p:sp>
    </p:spTree>
    <p:extLst>
      <p:ext uri="{BB962C8B-B14F-4D97-AF65-F5344CB8AC3E}">
        <p14:creationId xmlns:p14="http://schemas.microsoft.com/office/powerpoint/2010/main" val="61912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is a </a:t>
            </a:r>
            <a:r>
              <a:rPr lang="en-US" b="1" dirty="0">
                <a:solidFill>
                  <a:srgbClr val="FF0000"/>
                </a:solidFill>
              </a:rPr>
              <a:t>storage </a:t>
            </a:r>
            <a:r>
              <a:rPr lang="en-US" b="1" dirty="0"/>
              <a:t>abstraction 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Map-Reduce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computation</a:t>
            </a:r>
            <a:r>
              <a:rPr lang="en-US" b="1" dirty="0"/>
              <a:t> abstraction </a:t>
            </a:r>
            <a:r>
              <a:rPr lang="en-US" dirty="0"/>
              <a:t>that works well with HDFS</a:t>
            </a:r>
          </a:p>
          <a:p>
            <a:r>
              <a:rPr lang="en-US" dirty="0"/>
              <a:t>Allows programmer to specify parallel computation without knowing how the hardware is organized.</a:t>
            </a:r>
          </a:p>
          <a:p>
            <a:r>
              <a:rPr lang="en-US" dirty="0"/>
              <a:t>We will describe Map-Reduce, using Spark, in a later section.</a:t>
            </a:r>
          </a:p>
        </p:txBody>
      </p:sp>
    </p:spTree>
    <p:extLst>
      <p:ext uri="{BB962C8B-B14F-4D97-AF65-F5344CB8AC3E}">
        <p14:creationId xmlns:p14="http://schemas.microsoft.com/office/powerpoint/2010/main" val="4533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 , </a:t>
            </a:r>
            <a:r>
              <a:rPr lang="en-US" dirty="0" err="1"/>
              <a:t>amplab</a:t>
            </a:r>
            <a:r>
              <a:rPr lang="en-US" dirty="0"/>
              <a:t>, 2014</a:t>
            </a:r>
          </a:p>
          <a:p>
            <a:r>
              <a:rPr lang="en-US" dirty="0"/>
              <a:t>Hadoop uses shared </a:t>
            </a:r>
            <a:r>
              <a:rPr lang="en-US" b="1" dirty="0">
                <a:solidFill>
                  <a:schemeClr val="accent1"/>
                </a:solidFill>
              </a:rPr>
              <a:t>file system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(disk)</a:t>
            </a:r>
          </a:p>
          <a:p>
            <a:r>
              <a:rPr lang="en-US" dirty="0"/>
              <a:t>Spark uses shared </a:t>
            </a:r>
            <a:r>
              <a:rPr lang="en-US" b="1" dirty="0">
                <a:solidFill>
                  <a:schemeClr val="accent1"/>
                </a:solidFill>
              </a:rPr>
              <a:t>memory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faster, lower latency.</a:t>
            </a:r>
          </a:p>
          <a:p>
            <a:r>
              <a:rPr lang="en-US" dirty="0"/>
              <a:t>Will be used in this course</a:t>
            </a:r>
          </a:p>
          <a:p>
            <a:endParaRPr lang="en-US" dirty="0"/>
          </a:p>
          <a:p>
            <a:r>
              <a:rPr lang="en-US" dirty="0"/>
              <a:t>Recall word count by sorting, </a:t>
            </a:r>
            <a:br>
              <a:rPr lang="en-US" dirty="0"/>
            </a:br>
            <a:r>
              <a:rPr lang="en-US" dirty="0"/>
              <a:t>we will redo it using map-reduce!</a:t>
            </a:r>
          </a:p>
        </p:txBody>
      </p:sp>
    </p:spTree>
    <p:extLst>
      <p:ext uri="{BB962C8B-B14F-4D97-AF65-F5344CB8AC3E}">
        <p14:creationId xmlns:p14="http://schemas.microsoft.com/office/powerpoint/2010/main" val="14357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3F4D-958D-4E4E-8F43-C47660A2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E277-F2D5-F047-9A15-CB86A6AB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name for data centers.</a:t>
            </a:r>
          </a:p>
          <a:p>
            <a:r>
              <a:rPr lang="en-US" dirty="0"/>
              <a:t>What is better? Cloud or your local computers?</a:t>
            </a:r>
          </a:p>
          <a:p>
            <a:pPr lvl="1"/>
            <a:r>
              <a:rPr lang="en-US" dirty="0"/>
              <a:t>Cloud vs. Local: Rent vs. own: if we want a lot of power for a short time, it is cheaper to rent.</a:t>
            </a:r>
          </a:p>
          <a:p>
            <a:pPr lvl="1"/>
            <a:r>
              <a:rPr lang="en-US" dirty="0"/>
              <a:t>Centralized IT: shared staff, shared maintenance, shared upgrade.</a:t>
            </a:r>
          </a:p>
          <a:p>
            <a:pPr lvl="1"/>
            <a:r>
              <a:rPr lang="en-US" dirty="0"/>
              <a:t>Storage: </a:t>
            </a:r>
          </a:p>
          <a:p>
            <a:pPr lvl="2"/>
            <a:r>
              <a:rPr lang="en-US" dirty="0"/>
              <a:t>Long term – cloud storage (multiple TB) much more expensive than local.</a:t>
            </a:r>
          </a:p>
          <a:p>
            <a:pPr lvl="2"/>
            <a:r>
              <a:rPr lang="en-US" dirty="0"/>
              <a:t>Moving TB to/from cloud   slow / expensive / physical (snowball)</a:t>
            </a:r>
          </a:p>
          <a:p>
            <a:pPr lvl="1"/>
            <a:r>
              <a:rPr lang="en-US" dirty="0"/>
              <a:t>Like a huge supermarket, there are many choices and it is not easy to find the best combination.</a:t>
            </a:r>
          </a:p>
        </p:txBody>
      </p:sp>
    </p:spTree>
    <p:extLst>
      <p:ext uri="{BB962C8B-B14F-4D97-AF65-F5344CB8AC3E}">
        <p14:creationId xmlns:p14="http://schemas.microsoft.com/office/powerpoint/2010/main" val="335966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analysis is performed on large clusters of commodity computers. – computation as a service.</a:t>
            </a:r>
          </a:p>
          <a:p>
            <a:r>
              <a:rPr lang="en-US" dirty="0"/>
              <a:t>HDFS (Hadoop file system):  break down files to chunks, make copies, distribute randomly.</a:t>
            </a:r>
          </a:p>
          <a:p>
            <a:r>
              <a:rPr lang="en-US" dirty="0"/>
              <a:t>Hadoop Map-Reduce: a computation abstraction that works well with HDFS</a:t>
            </a:r>
          </a:p>
          <a:p>
            <a:r>
              <a:rPr lang="en-US" dirty="0"/>
              <a:t>Spark: Sharing </a:t>
            </a:r>
            <a:r>
              <a:rPr lang="en-US" b="1" dirty="0"/>
              <a:t>memory</a:t>
            </a:r>
            <a:r>
              <a:rPr lang="en-US" dirty="0"/>
              <a:t> instead of sharing </a:t>
            </a:r>
            <a:r>
              <a:rPr lang="en-US" b="1" dirty="0"/>
              <a:t>disk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Spark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3200" dirty="0"/>
              <a:t>Spark Context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200" dirty="0"/>
              <a:t>Resilient Distributed Dataset (RDD)</a:t>
            </a:r>
          </a:p>
        </p:txBody>
      </p:sp>
    </p:spTree>
    <p:extLst>
      <p:ext uri="{BB962C8B-B14F-4D97-AF65-F5344CB8AC3E}">
        <p14:creationId xmlns:p14="http://schemas.microsoft.com/office/powerpoint/2010/main" val="417292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is complex distributed software.</a:t>
            </a:r>
          </a:p>
          <a:p>
            <a:r>
              <a:rPr lang="en-US" dirty="0"/>
              <a:t>The python interface to spark is called </a:t>
            </a:r>
            <a:r>
              <a:rPr lang="en-US" b="1" dirty="0" err="1"/>
              <a:t>pyspark</a:t>
            </a:r>
            <a:endParaRPr lang="en-US" dirty="0"/>
          </a:p>
          <a:p>
            <a:r>
              <a:rPr lang="en-US" b="1" dirty="0" err="1"/>
              <a:t>SparkContext</a:t>
            </a:r>
            <a:r>
              <a:rPr lang="en-US" dirty="0"/>
              <a:t> is a python class, defined as part of </a:t>
            </a:r>
            <a:r>
              <a:rPr lang="en-US" b="1" dirty="0" err="1"/>
              <a:t>pyspark</a:t>
            </a:r>
            <a:r>
              <a:rPr lang="en-US" dirty="0"/>
              <a:t> which manages the communication between the user's program and spark.</a:t>
            </a:r>
          </a:p>
          <a:p>
            <a:r>
              <a:rPr lang="en-US" dirty="0"/>
              <a:t>We start by creating a </a:t>
            </a:r>
            <a:r>
              <a:rPr lang="en-US" b="1" dirty="0" err="1"/>
              <a:t>SparkContext</a:t>
            </a:r>
            <a:r>
              <a:rPr lang="en-US" dirty="0"/>
              <a:t> object named </a:t>
            </a:r>
            <a:r>
              <a:rPr lang="en-US" b="1" dirty="0"/>
              <a:t>sc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9152"/>
            <a:ext cx="9766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3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urved Connector 49"/>
          <p:cNvCxnSpPr>
            <a:endCxn id="45" idx="1"/>
          </p:cNvCxnSpPr>
          <p:nvPr/>
        </p:nvCxnSpPr>
        <p:spPr>
          <a:xfrm flipV="1">
            <a:off x="3301230" y="2782854"/>
            <a:ext cx="5589540" cy="1527889"/>
          </a:xfrm>
          <a:prstGeom prst="curvedConnector3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720656" y="1631293"/>
            <a:ext cx="3154680" cy="1892815"/>
            <a:chOff x="6096000" y="130998"/>
            <a:chExt cx="3154680" cy="1892815"/>
          </a:xfrm>
        </p:grpSpPr>
        <p:sp>
          <p:nvSpPr>
            <p:cNvPr id="44" name="Rectangle 43"/>
            <p:cNvSpPr/>
            <p:nvPr/>
          </p:nvSpPr>
          <p:spPr>
            <a:xfrm>
              <a:off x="6096000" y="130998"/>
              <a:ext cx="3154680" cy="1892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Worker Node3 (CPU)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266114" y="624428"/>
              <a:ext cx="2775808" cy="13162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t" anchorCtr="1"/>
            <a:lstStyle/>
            <a:p>
              <a:pPr algn="ctr"/>
              <a:r>
                <a:rPr lang="en-US" dirty="0"/>
                <a:t>Executor 3</a:t>
              </a:r>
            </a:p>
          </p:txBody>
        </p:sp>
        <p:sp>
          <p:nvSpPr>
            <p:cNvPr id="46" name="Rounded Rectangle 33"/>
            <p:cNvSpPr/>
            <p:nvPr/>
          </p:nvSpPr>
          <p:spPr>
            <a:xfrm>
              <a:off x="7659584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/>
                <a:t>RDD2 </a:t>
              </a:r>
            </a:p>
            <a:p>
              <a:pPr algn="ctr"/>
              <a:r>
                <a:rPr lang="en-US" sz="1600" dirty="0"/>
                <a:t>partitions3</a:t>
              </a:r>
            </a:p>
          </p:txBody>
        </p:sp>
        <p:sp>
          <p:nvSpPr>
            <p:cNvPr id="47" name="Rounded Rectangle 33"/>
            <p:cNvSpPr/>
            <p:nvPr/>
          </p:nvSpPr>
          <p:spPr>
            <a:xfrm>
              <a:off x="6443277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/>
                <a:t>RDD1 </a:t>
              </a:r>
            </a:p>
            <a:p>
              <a:pPr algn="ctr"/>
              <a:r>
                <a:rPr lang="en-US" sz="1600" dirty="0"/>
                <a:t>partitions3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649173" y="1257300"/>
            <a:ext cx="3154680" cy="381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Driver Node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9424" y="1854098"/>
            <a:ext cx="2149434" cy="8943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Program</a:t>
            </a:r>
          </a:p>
          <a:p>
            <a:pPr algn="ctr"/>
            <a:r>
              <a:rPr lang="en-US" dirty="0"/>
              <a:t>(Python)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51796" y="3861335"/>
            <a:ext cx="2149434" cy="8943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Context</a:t>
            </a:r>
          </a:p>
          <a:p>
            <a:pPr algn="ctr"/>
            <a:r>
              <a:rPr lang="en-US" dirty="0"/>
              <a:t>(Scala)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00238" y="3166813"/>
            <a:ext cx="874717" cy="376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RDD1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388661" y="3156700"/>
            <a:ext cx="874717" cy="376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RDD2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809523" y="2249986"/>
            <a:ext cx="3154680" cy="1892815"/>
            <a:chOff x="6096000" y="130998"/>
            <a:chExt cx="3154680" cy="1892815"/>
          </a:xfrm>
        </p:grpSpPr>
        <p:sp>
          <p:nvSpPr>
            <p:cNvPr id="27" name="Rectangle 26"/>
            <p:cNvSpPr/>
            <p:nvPr/>
          </p:nvSpPr>
          <p:spPr>
            <a:xfrm>
              <a:off x="6096000" y="130998"/>
              <a:ext cx="3154680" cy="1892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Worker Node2 (CPU)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66114" y="624428"/>
              <a:ext cx="2775808" cy="13162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t" anchorCtr="1"/>
            <a:lstStyle/>
            <a:p>
              <a:pPr algn="ctr"/>
              <a:r>
                <a:rPr lang="en-US" dirty="0"/>
                <a:t>Executor 2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659584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/>
                <a:t>RDD2 </a:t>
              </a:r>
            </a:p>
            <a:p>
              <a:pPr algn="ctr"/>
              <a:r>
                <a:rPr lang="en-US" sz="1600" dirty="0"/>
                <a:t>partitions2</a:t>
              </a:r>
            </a:p>
          </p:txBody>
        </p:sp>
        <p:sp>
          <p:nvSpPr>
            <p:cNvPr id="36" name="Rounded Rectangle 33"/>
            <p:cNvSpPr/>
            <p:nvPr/>
          </p:nvSpPr>
          <p:spPr>
            <a:xfrm>
              <a:off x="6443277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/>
                <a:t>RDD1 </a:t>
              </a:r>
            </a:p>
            <a:p>
              <a:pPr algn="ctr"/>
              <a:r>
                <a:rPr lang="en-US" sz="1600" dirty="0"/>
                <a:t>partitions2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88813" y="1426398"/>
            <a:ext cx="3154680" cy="1892815"/>
            <a:chOff x="6096000" y="130998"/>
            <a:chExt cx="3154680" cy="1892815"/>
          </a:xfrm>
        </p:grpSpPr>
        <p:sp>
          <p:nvSpPr>
            <p:cNvPr id="39" name="Rectangle 38"/>
            <p:cNvSpPr/>
            <p:nvPr/>
          </p:nvSpPr>
          <p:spPr>
            <a:xfrm>
              <a:off x="6096000" y="130998"/>
              <a:ext cx="3154680" cy="1892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Worker Node1 (CPU)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266114" y="624428"/>
              <a:ext cx="2775808" cy="13162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t" anchorCtr="1"/>
            <a:lstStyle/>
            <a:p>
              <a:pPr algn="ctr"/>
              <a:r>
                <a:rPr lang="en-US" dirty="0"/>
                <a:t>Executor 1</a:t>
              </a:r>
            </a:p>
          </p:txBody>
        </p:sp>
        <p:sp>
          <p:nvSpPr>
            <p:cNvPr id="41" name="Rounded Rectangle 33"/>
            <p:cNvSpPr/>
            <p:nvPr/>
          </p:nvSpPr>
          <p:spPr>
            <a:xfrm>
              <a:off x="7659584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/>
                <a:t>RDD2 </a:t>
              </a:r>
            </a:p>
            <a:p>
              <a:pPr algn="ctr"/>
              <a:r>
                <a:rPr lang="en-US" sz="1600" dirty="0"/>
                <a:t>partitions1</a:t>
              </a:r>
            </a:p>
          </p:txBody>
        </p:sp>
        <p:sp>
          <p:nvSpPr>
            <p:cNvPr id="42" name="Rounded Rectangle 33"/>
            <p:cNvSpPr/>
            <p:nvPr/>
          </p:nvSpPr>
          <p:spPr>
            <a:xfrm>
              <a:off x="6443277" y="1246909"/>
              <a:ext cx="1131250" cy="581330"/>
            </a:xfrm>
            <a:custGeom>
              <a:avLst/>
              <a:gdLst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1136815 w 1136815"/>
                <a:gd name="connsiteY3" fmla="*/ 124600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0 w 1136815"/>
                <a:gd name="connsiteY7" fmla="*/ 622984 h 747584"/>
                <a:gd name="connsiteX8" fmla="*/ 0 w 1136815"/>
                <a:gd name="connsiteY8" fmla="*/ 124600 h 747584"/>
                <a:gd name="connsiteX0" fmla="*/ 0 w 1136815"/>
                <a:gd name="connsiteY0" fmla="*/ 124600 h 747584"/>
                <a:gd name="connsiteX1" fmla="*/ 124600 w 1136815"/>
                <a:gd name="connsiteY1" fmla="*/ 0 h 747584"/>
                <a:gd name="connsiteX2" fmla="*/ 1012215 w 1136815"/>
                <a:gd name="connsiteY2" fmla="*/ 0 h 747584"/>
                <a:gd name="connsiteX3" fmla="*/ 887433 w 1136815"/>
                <a:gd name="connsiteY3" fmla="*/ 231478 h 747584"/>
                <a:gd name="connsiteX4" fmla="*/ 1136815 w 1136815"/>
                <a:gd name="connsiteY4" fmla="*/ 622984 h 747584"/>
                <a:gd name="connsiteX5" fmla="*/ 1012215 w 1136815"/>
                <a:gd name="connsiteY5" fmla="*/ 747584 h 747584"/>
                <a:gd name="connsiteX6" fmla="*/ 124600 w 1136815"/>
                <a:gd name="connsiteY6" fmla="*/ 747584 h 747584"/>
                <a:gd name="connsiteX7" fmla="*/ 166255 w 1136815"/>
                <a:gd name="connsiteY7" fmla="*/ 409229 h 747584"/>
                <a:gd name="connsiteX8" fmla="*/ 0 w 1136815"/>
                <a:gd name="connsiteY8" fmla="*/ 124600 h 74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815" h="747584">
                  <a:moveTo>
                    <a:pt x="0" y="124600"/>
                  </a:moveTo>
                  <a:cubicBezTo>
                    <a:pt x="0" y="55785"/>
                    <a:pt x="55785" y="0"/>
                    <a:pt x="124600" y="0"/>
                  </a:cubicBezTo>
                  <a:lnTo>
                    <a:pt x="1012215" y="0"/>
                  </a:lnTo>
                  <a:cubicBezTo>
                    <a:pt x="1081030" y="0"/>
                    <a:pt x="887433" y="162663"/>
                    <a:pt x="887433" y="231478"/>
                  </a:cubicBezTo>
                  <a:cubicBezTo>
                    <a:pt x="887433" y="397606"/>
                    <a:pt x="1136815" y="456856"/>
                    <a:pt x="1136815" y="622984"/>
                  </a:cubicBezTo>
                  <a:cubicBezTo>
                    <a:pt x="1136815" y="691799"/>
                    <a:pt x="1081030" y="747584"/>
                    <a:pt x="1012215" y="747584"/>
                  </a:cubicBezTo>
                  <a:lnTo>
                    <a:pt x="124600" y="747584"/>
                  </a:lnTo>
                  <a:cubicBezTo>
                    <a:pt x="55785" y="747584"/>
                    <a:pt x="166255" y="478044"/>
                    <a:pt x="166255" y="409229"/>
                  </a:cubicBezTo>
                  <a:lnTo>
                    <a:pt x="0" y="12460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600" dirty="0"/>
                <a:t>RDD1 </a:t>
              </a:r>
            </a:p>
            <a:p>
              <a:pPr algn="ctr"/>
              <a:r>
                <a:rPr lang="en-US" sz="1600" dirty="0"/>
                <a:t>partitions1</a:t>
              </a:r>
            </a:p>
          </p:txBody>
        </p:sp>
      </p:grpSp>
      <p:cxnSp>
        <p:nvCxnSpPr>
          <p:cNvPr id="49" name="Curved Connector 48"/>
          <p:cNvCxnSpPr>
            <a:stCxn id="8" idx="3"/>
            <a:endCxn id="40" idx="1"/>
          </p:cNvCxnSpPr>
          <p:nvPr/>
        </p:nvCxnSpPr>
        <p:spPr>
          <a:xfrm flipV="1">
            <a:off x="3301230" y="2577959"/>
            <a:ext cx="2257697" cy="1730557"/>
          </a:xfrm>
          <a:prstGeom prst="curvedConnector3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3"/>
            <a:endCxn id="28" idx="1"/>
          </p:cNvCxnSpPr>
          <p:nvPr/>
        </p:nvCxnSpPr>
        <p:spPr>
          <a:xfrm flipV="1">
            <a:off x="3301230" y="3401547"/>
            <a:ext cx="3678407" cy="906969"/>
          </a:xfrm>
          <a:prstGeom prst="curvedConnector3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714"/>
          </a:xfrm>
        </p:spPr>
        <p:txBody>
          <a:bodyPr/>
          <a:lstStyle/>
          <a:p>
            <a:r>
              <a:rPr lang="en-US" dirty="0"/>
              <a:t>Resilient Distributed </a:t>
            </a:r>
            <a:r>
              <a:rPr lang="en-US" dirty="0" err="1"/>
              <a:t>DataSets</a:t>
            </a:r>
            <a:r>
              <a:rPr lang="en-US" dirty="0"/>
              <a:t> (RDDs)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5286" y="4425043"/>
            <a:ext cx="3552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Driver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Driver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Spark 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RDDs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Partitions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Executors</a:t>
            </a:r>
          </a:p>
        </p:txBody>
      </p:sp>
    </p:spTree>
    <p:extLst>
      <p:ext uri="{BB962C8B-B14F-4D97-AF65-F5344CB8AC3E}">
        <p14:creationId xmlns:p14="http://schemas.microsoft.com/office/powerpoint/2010/main" val="268087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728" y="0"/>
            <a:ext cx="12805430" cy="4229100"/>
          </a:xfrm>
        </p:spPr>
      </p:pic>
    </p:spTree>
    <p:extLst>
      <p:ext uri="{BB962C8B-B14F-4D97-AF65-F5344CB8AC3E}">
        <p14:creationId xmlns:p14="http://schemas.microsoft.com/office/powerpoint/2010/main" val="422979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21376" cy="5617029"/>
          </a:xfrm>
        </p:spPr>
      </p:pic>
    </p:spTree>
    <p:extLst>
      <p:ext uri="{BB962C8B-B14F-4D97-AF65-F5344CB8AC3E}">
        <p14:creationId xmlns:p14="http://schemas.microsoft.com/office/powerpoint/2010/main" val="383759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5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/>
          <a:lstStyle/>
          <a:p>
            <a:r>
              <a:rPr lang="en-US" dirty="0"/>
              <a:t>Super computers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Cray, Deep Blue, Blue Gene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Specialized hardware</a:t>
            </a:r>
          </a:p>
          <a:p>
            <a:r>
              <a:rPr lang="en-US" dirty="0"/>
              <a:t>Extremely expensive </a:t>
            </a:r>
          </a:p>
          <a:p>
            <a:r>
              <a:rPr lang="en-US" dirty="0"/>
              <a:t>created to solve </a:t>
            </a:r>
            <a:r>
              <a:rPr lang="en-US" b="1" dirty="0">
                <a:solidFill>
                  <a:schemeClr val="accent1"/>
                </a:solidFill>
              </a:rPr>
              <a:t>specialized important problems</a:t>
            </a:r>
          </a:p>
        </p:txBody>
      </p:sp>
    </p:spTree>
    <p:extLst>
      <p:ext uri="{BB962C8B-B14F-4D97-AF65-F5344CB8AC3E}">
        <p14:creationId xmlns:p14="http://schemas.microsoft.com/office/powerpoint/2010/main" val="306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079500"/>
            <a:ext cx="10185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1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930400"/>
            <a:ext cx="107188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4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56" y="1429658"/>
            <a:ext cx="9753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5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2" r="31161"/>
          <a:stretch/>
        </p:blipFill>
        <p:spPr>
          <a:xfrm>
            <a:off x="228599" y="2481943"/>
            <a:ext cx="10701893" cy="2073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672" y="1159329"/>
            <a:ext cx="5127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Another example:</a:t>
            </a:r>
          </a:p>
          <a:p>
            <a:r>
              <a:rPr lang="en-US" sz="2800" dirty="0"/>
              <a:t>Find the shortest word in a list</a:t>
            </a:r>
          </a:p>
        </p:txBody>
      </p:sp>
    </p:spTree>
    <p:extLst>
      <p:ext uri="{BB962C8B-B14F-4D97-AF65-F5344CB8AC3E}">
        <p14:creationId xmlns:p14="http://schemas.microsoft.com/office/powerpoint/2010/main" val="587472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712686"/>
            <a:ext cx="8826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4" y="293913"/>
            <a:ext cx="8338049" cy="5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0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- Context</a:t>
            </a:r>
          </a:p>
          <a:p>
            <a:r>
              <a:rPr lang="en-US" dirty="0"/>
              <a:t>RDDs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More details, and </a:t>
            </a:r>
            <a:r>
              <a:rPr lang="en-US" dirty="0" err="1"/>
              <a:t>excercises</a:t>
            </a:r>
            <a:r>
              <a:rPr lang="en-US" dirty="0"/>
              <a:t>, in the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Next time: more about RDDs</a:t>
            </a:r>
          </a:p>
        </p:txBody>
      </p:sp>
    </p:spTree>
    <p:extLst>
      <p:ext uri="{BB962C8B-B14F-4D97-AF65-F5344CB8AC3E}">
        <p14:creationId xmlns:p14="http://schemas.microsoft.com/office/powerpoint/2010/main" val="13116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Sorting</a:t>
            </a:r>
          </a:p>
        </p:txBody>
      </p:sp>
    </p:spTree>
    <p:extLst>
      <p:ext uri="{BB962C8B-B14F-4D97-AF65-F5344CB8AC3E}">
        <p14:creationId xmlns:p14="http://schemas.microsoft.com/office/powerpoint/2010/main" val="955851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bIns="91440">
                <a:noAutofit/>
              </a:bodyPr>
              <a:lstStyle/>
              <a:p>
                <a:r>
                  <a:rPr lang="en-US" dirty="0"/>
                  <a:t>Task: sort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elements in increasing or decreasing order</a:t>
                </a:r>
              </a:p>
              <a:p>
                <a:r>
                  <a:rPr lang="en-US" dirty="0"/>
                  <a:t>Elements can be numbers, strings, keys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Bubble sort: comparing neighboring entries: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Quick-Sort Merge-Sort: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time</a:t>
                </a:r>
              </a:p>
              <a:p>
                <a:r>
                  <a:rPr lang="en-US" dirty="0"/>
                  <a:t>In general: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time is the best possible.</a:t>
                </a:r>
              </a:p>
              <a:p>
                <a:r>
                  <a:rPr lang="en-US" dirty="0"/>
                  <a:t>Bucket-sort: when distribution of the elements is known, </a:t>
                </a:r>
                <a:br>
                  <a:rPr lang="en-US" dirty="0"/>
                </a:br>
                <a:r>
                  <a:rPr lang="en-US" dirty="0"/>
                  <a:t>it is possible to sort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201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2"/>
          </a:xfrm>
        </p:spPr>
        <p:txBody>
          <a:bodyPr/>
          <a:lstStyle/>
          <a:p>
            <a:r>
              <a:rPr lang="en-US" dirty="0"/>
              <a:t>Distributed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626" y="1423459"/>
            <a:ext cx="10515600" cy="1442508"/>
          </a:xfrm>
        </p:spPr>
        <p:txBody>
          <a:bodyPr/>
          <a:lstStyle/>
          <a:p>
            <a:r>
              <a:rPr lang="en-US" dirty="0"/>
              <a:t>Suppose we want to sort a file of 60 GB distributed across 6 machines.</a:t>
            </a:r>
          </a:p>
          <a:p>
            <a:r>
              <a:rPr lang="en-US" dirty="0"/>
              <a:t>The main bottleneck is the communication between the machines.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8225" y="4190999"/>
            <a:ext cx="1591734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Data 5"/>
          <p:cNvSpPr/>
          <p:nvPr/>
        </p:nvSpPr>
        <p:spPr>
          <a:xfrm>
            <a:off x="680626" y="4995332"/>
            <a:ext cx="1286933" cy="1261534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36988" y="4190999"/>
            <a:ext cx="1591734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Machine 2</a:t>
            </a:r>
          </a:p>
        </p:txBody>
      </p:sp>
      <p:sp>
        <p:nvSpPr>
          <p:cNvPr id="10" name="Data 9"/>
          <p:cNvSpPr/>
          <p:nvPr/>
        </p:nvSpPr>
        <p:spPr>
          <a:xfrm>
            <a:off x="2589389" y="4995332"/>
            <a:ext cx="1286933" cy="1261534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345751" y="4190999"/>
            <a:ext cx="1591734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Machine 3</a:t>
            </a:r>
          </a:p>
        </p:txBody>
      </p:sp>
      <p:sp>
        <p:nvSpPr>
          <p:cNvPr id="13" name="Data 12"/>
          <p:cNvSpPr/>
          <p:nvPr/>
        </p:nvSpPr>
        <p:spPr>
          <a:xfrm>
            <a:off x="4498152" y="4995332"/>
            <a:ext cx="1286933" cy="1261534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54514" y="4190999"/>
            <a:ext cx="1591734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Machine 4</a:t>
            </a:r>
          </a:p>
        </p:txBody>
      </p:sp>
      <p:sp>
        <p:nvSpPr>
          <p:cNvPr id="16" name="Data 15"/>
          <p:cNvSpPr/>
          <p:nvPr/>
        </p:nvSpPr>
        <p:spPr>
          <a:xfrm>
            <a:off x="6406915" y="4995332"/>
            <a:ext cx="1286933" cy="1261534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63277" y="4190999"/>
            <a:ext cx="1591734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Machine 5</a:t>
            </a:r>
          </a:p>
        </p:txBody>
      </p:sp>
      <p:sp>
        <p:nvSpPr>
          <p:cNvPr id="19" name="Data 18"/>
          <p:cNvSpPr/>
          <p:nvPr/>
        </p:nvSpPr>
        <p:spPr>
          <a:xfrm>
            <a:off x="8315678" y="4995332"/>
            <a:ext cx="1286933" cy="1261534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5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072040" y="4190999"/>
            <a:ext cx="1591734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Machine 6</a:t>
            </a:r>
          </a:p>
        </p:txBody>
      </p:sp>
      <p:sp>
        <p:nvSpPr>
          <p:cNvPr id="22" name="Data 21"/>
          <p:cNvSpPr/>
          <p:nvPr/>
        </p:nvSpPr>
        <p:spPr>
          <a:xfrm>
            <a:off x="10224441" y="4995332"/>
            <a:ext cx="1286933" cy="1261534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6</a:t>
            </a:r>
          </a:p>
        </p:txBody>
      </p:sp>
      <p:sp>
        <p:nvSpPr>
          <p:cNvPr id="36" name="Left-Right Arrow 35"/>
          <p:cNvSpPr/>
          <p:nvPr/>
        </p:nvSpPr>
        <p:spPr>
          <a:xfrm>
            <a:off x="186267" y="2865967"/>
            <a:ext cx="11870266" cy="1130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Ethernet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5" idx="0"/>
          </p:cNvCxnSpPr>
          <p:nvPr/>
        </p:nvCxnSpPr>
        <p:spPr>
          <a:xfrm flipV="1">
            <a:off x="1324092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36147" y="3644899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158551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036740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959144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854266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77242"/>
            <a:ext cx="9465277" cy="532261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03" y="0"/>
            <a:ext cx="8163697" cy="5446352"/>
          </a:xfrm>
        </p:spPr>
      </p:pic>
    </p:spTree>
    <p:extLst>
      <p:ext uri="{BB962C8B-B14F-4D97-AF65-F5344CB8AC3E}">
        <p14:creationId xmlns:p14="http://schemas.microsoft.com/office/powerpoint/2010/main" val="10175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241356" y="337196"/>
            <a:ext cx="6708954" cy="2062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Machine 1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978528" y="1876198"/>
            <a:ext cx="2181433" cy="29492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ata 49"/>
          <p:cNvSpPr/>
          <p:nvPr/>
        </p:nvSpPr>
        <p:spPr>
          <a:xfrm>
            <a:off x="2489916" y="1062842"/>
            <a:ext cx="2098933" cy="1138120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 1</a:t>
            </a:r>
          </a:p>
        </p:txBody>
      </p:sp>
      <p:sp>
        <p:nvSpPr>
          <p:cNvPr id="23" name="Diamond 22"/>
          <p:cNvSpPr/>
          <p:nvPr/>
        </p:nvSpPr>
        <p:spPr>
          <a:xfrm>
            <a:off x="5676724" y="860555"/>
            <a:ext cx="2608886" cy="1015644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Splitter</a:t>
            </a:r>
          </a:p>
        </p:txBody>
      </p:sp>
      <p:cxnSp>
        <p:nvCxnSpPr>
          <p:cNvPr id="28" name="Straight Arrow Connector 27"/>
          <p:cNvCxnSpPr>
            <a:stCxn id="50" idx="5"/>
            <a:endCxn id="23" idx="1"/>
          </p:cNvCxnSpPr>
          <p:nvPr/>
        </p:nvCxnSpPr>
        <p:spPr>
          <a:xfrm flipV="1">
            <a:off x="4378956" y="1368378"/>
            <a:ext cx="1297768" cy="263525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285477" y="4825444"/>
            <a:ext cx="10404095" cy="1723437"/>
            <a:chOff x="397934" y="4207933"/>
            <a:chExt cx="11135549" cy="2286000"/>
          </a:xfrm>
        </p:grpSpPr>
        <p:grpSp>
          <p:nvGrpSpPr>
            <p:cNvPr id="52" name="Group 51"/>
            <p:cNvGrpSpPr/>
            <p:nvPr/>
          </p:nvGrpSpPr>
          <p:grpSpPr>
            <a:xfrm>
              <a:off x="397934" y="4207933"/>
              <a:ext cx="1591734" cy="2286000"/>
              <a:chOff x="1236133" y="4267200"/>
              <a:chExt cx="1591734" cy="2286000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1</a:t>
                </a:r>
              </a:p>
            </p:txBody>
          </p:sp>
          <p:sp>
            <p:nvSpPr>
              <p:cNvPr id="69" name="Data 68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a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306697" y="4207933"/>
              <a:ext cx="1591734" cy="2286000"/>
              <a:chOff x="1236133" y="4267200"/>
              <a:chExt cx="1591734" cy="2286000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2</a:t>
                </a:r>
              </a:p>
            </p:txBody>
          </p:sp>
          <p:sp>
            <p:nvSpPr>
              <p:cNvPr id="67" name="Data 66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b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215460" y="4207933"/>
              <a:ext cx="1591734" cy="2286000"/>
              <a:chOff x="1236133" y="4267200"/>
              <a:chExt cx="1591734" cy="228600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3</a:t>
                </a:r>
              </a:p>
            </p:txBody>
          </p:sp>
          <p:sp>
            <p:nvSpPr>
              <p:cNvPr id="65" name="Data 64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124223" y="4207933"/>
              <a:ext cx="1591734" cy="2286000"/>
              <a:chOff x="1236133" y="4267200"/>
              <a:chExt cx="1591734" cy="2286000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4</a:t>
                </a:r>
              </a:p>
            </p:txBody>
          </p:sp>
          <p:sp>
            <p:nvSpPr>
              <p:cNvPr id="63" name="Data 62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d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8032986" y="4207933"/>
              <a:ext cx="1591734" cy="2286000"/>
              <a:chOff x="1236133" y="4267200"/>
              <a:chExt cx="1591734" cy="22860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5</a:t>
                </a:r>
              </a:p>
            </p:txBody>
          </p:sp>
          <p:sp>
            <p:nvSpPr>
              <p:cNvPr id="61" name="Data 60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e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941749" y="4207933"/>
              <a:ext cx="1591734" cy="2286000"/>
              <a:chOff x="1236133" y="4267200"/>
              <a:chExt cx="1591734" cy="228600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6</a:t>
                </a:r>
              </a:p>
            </p:txBody>
          </p:sp>
          <p:sp>
            <p:nvSpPr>
              <p:cNvPr id="59" name="Data 58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2229103" y="3212916"/>
            <a:ext cx="8054145" cy="3556182"/>
            <a:chOff x="1538193" y="2052110"/>
            <a:chExt cx="8620387" cy="4716989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3015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1811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1115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008055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9904589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538193" y="2052110"/>
                  <a:ext cx="1303457" cy="5715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−5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193" y="2052110"/>
                  <a:ext cx="1303457" cy="5715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908479" y="2143068"/>
                  <a:ext cx="512995" cy="571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10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8479" y="2143068"/>
                  <a:ext cx="512995" cy="57153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792211" y="2206431"/>
                  <a:ext cx="512995" cy="571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14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211" y="2206431"/>
                  <a:ext cx="512995" cy="5715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726026" y="2235030"/>
                  <a:ext cx="564057" cy="5715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20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026" y="2235030"/>
                  <a:ext cx="564057" cy="5715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45585" y="2238180"/>
                  <a:ext cx="512995" cy="571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25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5585" y="2238180"/>
                  <a:ext cx="512995" cy="57153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9" name="Straight Arrow Connector 88"/>
          <p:cNvCxnSpPr/>
          <p:nvPr/>
        </p:nvCxnSpPr>
        <p:spPr>
          <a:xfrm flipH="1">
            <a:off x="2029066" y="1876199"/>
            <a:ext cx="4952100" cy="294924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2"/>
          </p:cNvCxnSpPr>
          <p:nvPr/>
        </p:nvCxnSpPr>
        <p:spPr>
          <a:xfrm flipH="1">
            <a:off x="3790054" y="1876199"/>
            <a:ext cx="3191113" cy="290612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593195" y="1876199"/>
            <a:ext cx="1385333" cy="29492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3" idx="2"/>
            <a:endCxn id="62" idx="0"/>
          </p:cNvCxnSpPr>
          <p:nvPr/>
        </p:nvCxnSpPr>
        <p:spPr>
          <a:xfrm>
            <a:off x="6981167" y="1876199"/>
            <a:ext cx="398050" cy="294924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67902" y="1876197"/>
            <a:ext cx="3964816" cy="2906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45516" y="98903"/>
            <a:ext cx="3668740" cy="1385513"/>
            <a:chOff x="45516" y="98903"/>
            <a:chExt cx="3668740" cy="1385513"/>
          </a:xfrm>
        </p:grpSpPr>
        <p:sp>
          <p:nvSpPr>
            <p:cNvPr id="107" name="TextBox 106"/>
            <p:cNvSpPr txBox="1"/>
            <p:nvPr/>
          </p:nvSpPr>
          <p:spPr>
            <a:xfrm>
              <a:off x="45516" y="98903"/>
              <a:ext cx="1983549" cy="1385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Numbers</a:t>
              </a:r>
            </a:p>
            <a:p>
              <a:pPr algn="ctr"/>
              <a:r>
                <a:rPr lang="en-US" sz="2800" dirty="0" err="1"/>
                <a:t>btwn</a:t>
              </a:r>
              <a:r>
                <a:rPr lang="en-US" sz="2800" dirty="0"/>
                <a:t> </a:t>
              </a:r>
            </a:p>
            <a:p>
              <a:pPr algn="ctr"/>
              <a:r>
                <a:rPr lang="en-US" sz="2800" dirty="0"/>
                <a:t>-10 and +30</a:t>
              </a:r>
            </a:p>
          </p:txBody>
        </p:sp>
        <p:cxnSp>
          <p:nvCxnSpPr>
            <p:cNvPr id="109" name="Curved Connector 108"/>
            <p:cNvCxnSpPr>
              <a:stCxn id="107" idx="3"/>
            </p:cNvCxnSpPr>
            <p:nvPr/>
          </p:nvCxnSpPr>
          <p:spPr>
            <a:xfrm>
              <a:off x="2029065" y="791660"/>
              <a:ext cx="1685191" cy="271182"/>
            </a:xfrm>
            <a:prstGeom prst="curvedConnector3">
              <a:avLst>
                <a:gd name="adj1" fmla="val 9932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33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eft-Right Arrow 35"/>
          <p:cNvSpPr/>
          <p:nvPr/>
        </p:nvSpPr>
        <p:spPr>
          <a:xfrm>
            <a:off x="186267" y="2865967"/>
            <a:ext cx="11870266" cy="1130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Ethernet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393960" y="2610324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12396" y="2576175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134800" y="260157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012989" y="260157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935393" y="260157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830515" y="260157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28225" y="4190999"/>
            <a:ext cx="11135549" cy="2286000"/>
            <a:chOff x="397934" y="4207933"/>
            <a:chExt cx="11135549" cy="2286000"/>
          </a:xfrm>
        </p:grpSpPr>
        <p:grpSp>
          <p:nvGrpSpPr>
            <p:cNvPr id="27" name="Group 26"/>
            <p:cNvGrpSpPr/>
            <p:nvPr/>
          </p:nvGrpSpPr>
          <p:grpSpPr>
            <a:xfrm>
              <a:off x="397934" y="4207933"/>
              <a:ext cx="1591734" cy="2286000"/>
              <a:chOff x="1236133" y="4267200"/>
              <a:chExt cx="1591734" cy="2286000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1</a:t>
                </a:r>
              </a:p>
            </p:txBody>
          </p:sp>
          <p:sp>
            <p:nvSpPr>
              <p:cNvPr id="51" name="Data 50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306697" y="4207933"/>
              <a:ext cx="1591734" cy="2286000"/>
              <a:chOff x="1236133" y="4267200"/>
              <a:chExt cx="1591734" cy="2286000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2</a:t>
                </a:r>
              </a:p>
            </p:txBody>
          </p:sp>
          <p:sp>
            <p:nvSpPr>
              <p:cNvPr id="49" name="Data 48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b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215460" y="4207933"/>
              <a:ext cx="1591734" cy="2286000"/>
              <a:chOff x="1236133" y="4267200"/>
              <a:chExt cx="1591734" cy="22860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3</a:t>
                </a:r>
              </a:p>
            </p:txBody>
          </p:sp>
          <p:sp>
            <p:nvSpPr>
              <p:cNvPr id="47" name="Data 46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124223" y="4207933"/>
              <a:ext cx="1591734" cy="2286000"/>
              <a:chOff x="1236133" y="4267200"/>
              <a:chExt cx="1591734" cy="22860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4</a:t>
                </a:r>
              </a:p>
            </p:txBody>
          </p:sp>
          <p:sp>
            <p:nvSpPr>
              <p:cNvPr id="40" name="Data 39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d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032986" y="4207933"/>
              <a:ext cx="1591734" cy="2286000"/>
              <a:chOff x="1236133" y="4267200"/>
              <a:chExt cx="1591734" cy="2286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5</a:t>
                </a:r>
              </a:p>
            </p:txBody>
          </p:sp>
          <p:sp>
            <p:nvSpPr>
              <p:cNvPr id="37" name="Data 36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e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941749" y="4207933"/>
              <a:ext cx="1591734" cy="2286000"/>
              <a:chOff x="1236133" y="4267200"/>
              <a:chExt cx="1591734" cy="2286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6</a:t>
                </a:r>
              </a:p>
            </p:txBody>
          </p:sp>
          <p:sp>
            <p:nvSpPr>
              <p:cNvPr id="34" name="Data 33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</p:grpSp>
      <p:cxnSp>
        <p:nvCxnSpPr>
          <p:cNvPr id="52" name="Straight Arrow Connector 51"/>
          <p:cNvCxnSpPr/>
          <p:nvPr/>
        </p:nvCxnSpPr>
        <p:spPr>
          <a:xfrm flipV="1">
            <a:off x="1349492" y="3690832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226037" y="3685115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148441" y="371051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26630" y="371051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949034" y="371051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844156" y="371051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129423" y="2576175"/>
            <a:ext cx="7983612" cy="4545386"/>
            <a:chOff x="2140250" y="2223713"/>
            <a:chExt cx="7983612" cy="4545386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3015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811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1115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08055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904589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140250" y="2283808"/>
                  <a:ext cx="43268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250" y="2283808"/>
                  <a:ext cx="432683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947603" y="2223713"/>
                  <a:ext cx="4409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603" y="2223713"/>
                  <a:ext cx="440955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888966" y="2249114"/>
                  <a:ext cx="4409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966" y="2249114"/>
                  <a:ext cx="4409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727427" y="2237966"/>
                  <a:ext cx="4256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7427" y="2237966"/>
                  <a:ext cx="425629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9682907" y="2223713"/>
                  <a:ext cx="4409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907" y="2223713"/>
                  <a:ext cx="440955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10462" y="290175"/>
            <a:ext cx="10983160" cy="2286000"/>
            <a:chOff x="610462" y="290175"/>
            <a:chExt cx="10983160" cy="2286000"/>
          </a:xfrm>
        </p:grpSpPr>
        <p:grpSp>
          <p:nvGrpSpPr>
            <p:cNvPr id="11" name="Group 10"/>
            <p:cNvGrpSpPr/>
            <p:nvPr/>
          </p:nvGrpSpPr>
          <p:grpSpPr>
            <a:xfrm>
              <a:off x="610462" y="290175"/>
              <a:ext cx="1591734" cy="2286000"/>
              <a:chOff x="553625" y="295892"/>
              <a:chExt cx="1591734" cy="2286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553625" y="295892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1</a:t>
                </a:r>
              </a:p>
            </p:txBody>
          </p:sp>
          <p:sp>
            <p:nvSpPr>
              <p:cNvPr id="6" name="Data 5"/>
              <p:cNvSpPr/>
              <p:nvPr/>
            </p:nvSpPr>
            <p:spPr>
              <a:xfrm>
                <a:off x="680626" y="976765"/>
                <a:ext cx="1286933" cy="582274"/>
              </a:xfrm>
              <a:prstGeom prst="flowChartInputOutpu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1</a:t>
                </a:r>
              </a:p>
            </p:txBody>
          </p:sp>
          <p:sp>
            <p:nvSpPr>
              <p:cNvPr id="69" name="Diamond 68"/>
              <p:cNvSpPr/>
              <p:nvPr/>
            </p:nvSpPr>
            <p:spPr>
              <a:xfrm>
                <a:off x="689990" y="1643460"/>
                <a:ext cx="1291721" cy="688947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Splitter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488747" y="290175"/>
              <a:ext cx="1591734" cy="2286000"/>
              <a:chOff x="553625" y="295892"/>
              <a:chExt cx="1591734" cy="2286000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53625" y="295892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2</a:t>
                </a:r>
              </a:p>
            </p:txBody>
          </p:sp>
          <p:sp>
            <p:nvSpPr>
              <p:cNvPr id="72" name="Data 71"/>
              <p:cNvSpPr/>
              <p:nvPr/>
            </p:nvSpPr>
            <p:spPr>
              <a:xfrm>
                <a:off x="680626" y="976765"/>
                <a:ext cx="1286933" cy="582274"/>
              </a:xfrm>
              <a:prstGeom prst="flowChartInputOutpu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2</a:t>
                </a:r>
              </a:p>
            </p:txBody>
          </p:sp>
          <p:sp>
            <p:nvSpPr>
              <p:cNvPr id="73" name="Diamond 72"/>
              <p:cNvSpPr/>
              <p:nvPr/>
            </p:nvSpPr>
            <p:spPr>
              <a:xfrm>
                <a:off x="689990" y="1643460"/>
                <a:ext cx="1291721" cy="688947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Splitter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67032" y="290175"/>
              <a:ext cx="1591734" cy="2286000"/>
              <a:chOff x="553625" y="295892"/>
              <a:chExt cx="1591734" cy="2286000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53625" y="295892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3</a:t>
                </a:r>
              </a:p>
            </p:txBody>
          </p:sp>
          <p:sp>
            <p:nvSpPr>
              <p:cNvPr id="76" name="Data 75"/>
              <p:cNvSpPr/>
              <p:nvPr/>
            </p:nvSpPr>
            <p:spPr>
              <a:xfrm>
                <a:off x="680626" y="976765"/>
                <a:ext cx="1286933" cy="582274"/>
              </a:xfrm>
              <a:prstGeom prst="flowChartInputOutpu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3</a:t>
                </a:r>
              </a:p>
            </p:txBody>
          </p:sp>
          <p:sp>
            <p:nvSpPr>
              <p:cNvPr id="77" name="Diamond 76"/>
              <p:cNvSpPr/>
              <p:nvPr/>
            </p:nvSpPr>
            <p:spPr>
              <a:xfrm>
                <a:off x="689990" y="1643460"/>
                <a:ext cx="1291721" cy="688947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Splitter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245317" y="290175"/>
              <a:ext cx="1591734" cy="2286000"/>
              <a:chOff x="553625" y="295892"/>
              <a:chExt cx="1591734" cy="2286000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553625" y="295892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4</a:t>
                </a:r>
              </a:p>
            </p:txBody>
          </p:sp>
          <p:sp>
            <p:nvSpPr>
              <p:cNvPr id="80" name="Data 79"/>
              <p:cNvSpPr/>
              <p:nvPr/>
            </p:nvSpPr>
            <p:spPr>
              <a:xfrm>
                <a:off x="680626" y="976765"/>
                <a:ext cx="1286933" cy="582274"/>
              </a:xfrm>
              <a:prstGeom prst="flowChartInputOutpu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4</a:t>
                </a:r>
              </a:p>
            </p:txBody>
          </p:sp>
          <p:sp>
            <p:nvSpPr>
              <p:cNvPr id="81" name="Diamond 80"/>
              <p:cNvSpPr/>
              <p:nvPr/>
            </p:nvSpPr>
            <p:spPr>
              <a:xfrm>
                <a:off x="689990" y="1643460"/>
                <a:ext cx="1291721" cy="688947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Splitter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8123602" y="290175"/>
              <a:ext cx="1591734" cy="2286000"/>
              <a:chOff x="553625" y="295892"/>
              <a:chExt cx="1591734" cy="2286000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553625" y="295892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5</a:t>
                </a:r>
              </a:p>
            </p:txBody>
          </p:sp>
          <p:sp>
            <p:nvSpPr>
              <p:cNvPr id="84" name="Data 83"/>
              <p:cNvSpPr/>
              <p:nvPr/>
            </p:nvSpPr>
            <p:spPr>
              <a:xfrm>
                <a:off x="680626" y="976765"/>
                <a:ext cx="1286933" cy="582274"/>
              </a:xfrm>
              <a:prstGeom prst="flowChartInputOutpu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5</a:t>
                </a:r>
              </a:p>
            </p:txBody>
          </p:sp>
          <p:sp>
            <p:nvSpPr>
              <p:cNvPr id="85" name="Diamond 84"/>
              <p:cNvSpPr/>
              <p:nvPr/>
            </p:nvSpPr>
            <p:spPr>
              <a:xfrm>
                <a:off x="689990" y="1643460"/>
                <a:ext cx="1291721" cy="688947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Splitter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0001888" y="290175"/>
              <a:ext cx="1591734" cy="2286000"/>
              <a:chOff x="553625" y="295892"/>
              <a:chExt cx="1591734" cy="2286000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553625" y="295892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6</a:t>
                </a:r>
              </a:p>
            </p:txBody>
          </p:sp>
          <p:sp>
            <p:nvSpPr>
              <p:cNvPr id="88" name="Data 87"/>
              <p:cNvSpPr/>
              <p:nvPr/>
            </p:nvSpPr>
            <p:spPr>
              <a:xfrm>
                <a:off x="680626" y="976765"/>
                <a:ext cx="1286933" cy="582274"/>
              </a:xfrm>
              <a:prstGeom prst="flowChartInputOutpu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6</a:t>
                </a:r>
              </a:p>
            </p:txBody>
          </p:sp>
          <p:sp>
            <p:nvSpPr>
              <p:cNvPr id="89" name="Diamond 88"/>
              <p:cNvSpPr/>
              <p:nvPr/>
            </p:nvSpPr>
            <p:spPr>
              <a:xfrm>
                <a:off x="689990" y="1643460"/>
                <a:ext cx="1291721" cy="688947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Splitter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1517437" y="2573096"/>
            <a:ext cx="9553780" cy="1614823"/>
            <a:chOff x="1517437" y="2573096"/>
            <a:chExt cx="9553780" cy="1614823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1517437" y="2573096"/>
              <a:ext cx="41144" cy="1614823"/>
            </a:xfrm>
            <a:prstGeom prst="straightConnector1">
              <a:avLst/>
            </a:prstGeom>
            <a:ln w="44450">
              <a:solidFill>
                <a:schemeClr val="bg1"/>
              </a:solidFill>
              <a:headEnd type="triangle"/>
              <a:tailEnd type="triangle"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3419964" y="2573096"/>
              <a:ext cx="41144" cy="1614823"/>
            </a:xfrm>
            <a:prstGeom prst="straightConnector1">
              <a:avLst/>
            </a:prstGeom>
            <a:ln w="44450">
              <a:solidFill>
                <a:schemeClr val="bg1"/>
              </a:solidFill>
              <a:headEnd type="triangle"/>
              <a:tailEnd type="triangle"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322491" y="2573096"/>
              <a:ext cx="41144" cy="1614823"/>
            </a:xfrm>
            <a:prstGeom prst="straightConnector1">
              <a:avLst/>
            </a:prstGeom>
            <a:ln w="44450">
              <a:solidFill>
                <a:schemeClr val="bg1"/>
              </a:solidFill>
              <a:headEnd type="triangle"/>
              <a:tailEnd type="triangle"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7225018" y="2573096"/>
              <a:ext cx="41144" cy="1614823"/>
            </a:xfrm>
            <a:prstGeom prst="straightConnector1">
              <a:avLst/>
            </a:prstGeom>
            <a:ln w="44450">
              <a:solidFill>
                <a:schemeClr val="bg1"/>
              </a:solidFill>
              <a:headEnd type="triangle"/>
              <a:tailEnd type="triangle"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9127545" y="2573096"/>
              <a:ext cx="41144" cy="1614823"/>
            </a:xfrm>
            <a:prstGeom prst="straightConnector1">
              <a:avLst/>
            </a:prstGeom>
            <a:ln w="44450">
              <a:solidFill>
                <a:schemeClr val="bg1"/>
              </a:solidFill>
              <a:headEnd type="triangle"/>
              <a:tailEnd type="triangle"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1030073" y="2573096"/>
              <a:ext cx="41144" cy="1614823"/>
            </a:xfrm>
            <a:prstGeom prst="straightConnector1">
              <a:avLst/>
            </a:prstGeom>
            <a:ln w="44450">
              <a:solidFill>
                <a:schemeClr val="bg1"/>
              </a:solidFill>
              <a:headEnd type="triangle"/>
              <a:tailEnd type="triangle"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96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626" y="110073"/>
                <a:ext cx="10515600" cy="1515528"/>
              </a:xfrm>
            </p:spPr>
            <p:txBody>
              <a:bodyPr/>
              <a:lstStyle/>
              <a:p>
                <a:r>
                  <a:rPr lang="en-US" dirty="0"/>
                  <a:t>At the end , all elements in data a are smaller than all elements in data b, etc.</a:t>
                </a:r>
              </a:p>
              <a:p>
                <a:r>
                  <a:rPr lang="en-US" dirty="0"/>
                  <a:t>Pivot points: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𝐷𝑎𝑡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𝐷𝑎𝑡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Data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≤⋯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626" y="110073"/>
                <a:ext cx="10515600" cy="1515528"/>
              </a:xfrm>
              <a:blipFill rotWithShape="0">
                <a:blip r:embed="rId2"/>
                <a:stretch>
                  <a:fillRect l="-1043" t="-6426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528225" y="4190999"/>
            <a:ext cx="11135549" cy="2286000"/>
            <a:chOff x="397934" y="4207933"/>
            <a:chExt cx="11135549" cy="2286000"/>
          </a:xfrm>
        </p:grpSpPr>
        <p:grpSp>
          <p:nvGrpSpPr>
            <p:cNvPr id="7" name="Group 6"/>
            <p:cNvGrpSpPr/>
            <p:nvPr/>
          </p:nvGrpSpPr>
          <p:grpSpPr>
            <a:xfrm>
              <a:off x="397934" y="4207933"/>
              <a:ext cx="1591734" cy="2286000"/>
              <a:chOff x="1236133" y="4267200"/>
              <a:chExt cx="1591734" cy="2286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1</a:t>
                </a:r>
              </a:p>
            </p:txBody>
          </p:sp>
          <p:sp>
            <p:nvSpPr>
              <p:cNvPr id="6" name="Data 5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a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306697" y="4207933"/>
              <a:ext cx="1591734" cy="2286000"/>
              <a:chOff x="1236133" y="4267200"/>
              <a:chExt cx="1591734" cy="22860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2</a:t>
                </a:r>
              </a:p>
            </p:txBody>
          </p:sp>
          <p:sp>
            <p:nvSpPr>
              <p:cNvPr id="10" name="Data 9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b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215460" y="4207933"/>
              <a:ext cx="1591734" cy="2286000"/>
              <a:chOff x="1236133" y="4267200"/>
              <a:chExt cx="1591734" cy="22860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3</a:t>
                </a:r>
              </a:p>
            </p:txBody>
          </p:sp>
          <p:sp>
            <p:nvSpPr>
              <p:cNvPr id="13" name="Data 12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124223" y="4207933"/>
              <a:ext cx="1591734" cy="2286000"/>
              <a:chOff x="1236133" y="4267200"/>
              <a:chExt cx="1591734" cy="22860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4</a:t>
                </a:r>
              </a:p>
            </p:txBody>
          </p:sp>
          <p:sp>
            <p:nvSpPr>
              <p:cNvPr id="16" name="Data 15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d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032986" y="4207933"/>
              <a:ext cx="1591734" cy="2286000"/>
              <a:chOff x="1236133" y="4267200"/>
              <a:chExt cx="1591734" cy="22860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5</a:t>
                </a:r>
              </a:p>
            </p:txBody>
          </p:sp>
          <p:sp>
            <p:nvSpPr>
              <p:cNvPr id="19" name="Data 18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e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941749" y="4207933"/>
              <a:ext cx="1591734" cy="2286000"/>
              <a:chOff x="1236133" y="4267200"/>
              <a:chExt cx="1591734" cy="22860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/>
                  <a:t>Machine 6</a:t>
                </a:r>
              </a:p>
            </p:txBody>
          </p:sp>
          <p:sp>
            <p:nvSpPr>
              <p:cNvPr id="22" name="Data 21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</p:grpSp>
      <p:sp>
        <p:nvSpPr>
          <p:cNvPr id="36" name="Left-Right Arrow 35"/>
          <p:cNvSpPr/>
          <p:nvPr/>
        </p:nvSpPr>
        <p:spPr>
          <a:xfrm>
            <a:off x="186267" y="2865967"/>
            <a:ext cx="11870266" cy="1130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Ethernet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5" idx="0"/>
          </p:cNvCxnSpPr>
          <p:nvPr/>
        </p:nvCxnSpPr>
        <p:spPr>
          <a:xfrm flipV="1">
            <a:off x="1324092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36147" y="3644899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158551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036740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959144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854266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59097" y="2223713"/>
            <a:ext cx="8696187" cy="4545386"/>
            <a:chOff x="1759097" y="2223713"/>
            <a:chExt cx="8696187" cy="454538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3015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811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1115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008055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904589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759097" y="2223713"/>
                  <a:ext cx="108484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𝑝𝑖𝑣𝑜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097" y="2223713"/>
                  <a:ext cx="1084849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638697" y="2223713"/>
                  <a:ext cx="10931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𝑝𝑖𝑣𝑜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697" y="2223713"/>
                  <a:ext cx="1093120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590027" y="2223713"/>
                  <a:ext cx="10931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𝑝𝑖𝑣𝑜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027" y="2223713"/>
                  <a:ext cx="1093120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465630" y="2223713"/>
                  <a:ext cx="10931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𝑝𝑖𝑣𝑜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630" y="2223713"/>
                  <a:ext cx="1093120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362164" y="2223713"/>
                  <a:ext cx="10931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𝑝𝑖𝑣𝑜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164" y="2223713"/>
                  <a:ext cx="1093120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0899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good pivots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Goal: </a:t>
                </a:r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effectLst>
                      <a:outerShdw blurRad="50800" dist="50800" dir="5400000" algn="ctr" rotWithShape="0">
                        <a:srgbClr val="FF0000"/>
                      </a:outerShdw>
                    </a:effectLst>
                  </a:rPr>
                  <a:t> </a:t>
                </a:r>
                <a:r>
                  <a:rPr lang="en-US" dirty="0"/>
                  <a:t>so that each of the 6 computers receives a similar number of points.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Restriction:</a:t>
                </a:r>
                <a:r>
                  <a:rPr lang="en-US" dirty="0"/>
                  <a:t> Communicate a tiny fraction of the examples between computers.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Idea:</a:t>
                </a:r>
                <a:r>
                  <a:rPr lang="en-US" dirty="0"/>
                  <a:t> Use sampling.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57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selection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Distributed Algorithm</a:t>
                </a:r>
                <a:r>
                  <a:rPr lang="en-US" dirty="0"/>
                  <a:t> </a:t>
                </a:r>
                <a:r>
                  <a:rPr lang="en-US" sz="2000" dirty="0"/>
                  <a:t>(Assuming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6</m:t>
                    </m:r>
                  </m:oMath>
                </a14:m>
                <a:r>
                  <a:rPr lang="en-US" sz="2000" dirty="0"/>
                  <a:t> computers,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5</m:t>
                    </m:r>
                  </m:oMath>
                </a14:m>
                <a:r>
                  <a:rPr lang="en-US" sz="2000" dirty="0"/>
                  <a:t> pivots,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 samples from each computer.)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Each computer selects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examples uniformly at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Aggregator Computer collects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6</m:t>
                    </m:r>
                    <m:r>
                      <a:rPr lang="en-US" i="1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examples.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Aggregator sorts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≤⋯≤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6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Aggregator chooses pivots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Pivots distributed to all machines.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Clearly splits sample to 6 equal parts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Using Probability Theory:</a:t>
                </a:r>
                <a:r>
                  <a:rPr lang="en-US" dirty="0"/>
                  <a:t> split all data to approximately equal parts even if the samples are small.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838200" y="4536374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4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84" y="17961"/>
            <a:ext cx="6027295" cy="729157"/>
          </a:xfrm>
        </p:spPr>
        <p:txBody>
          <a:bodyPr/>
          <a:lstStyle/>
          <a:p>
            <a:r>
              <a:rPr lang="en-US" dirty="0"/>
              <a:t>Organization of AWS EMR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79"/>
          <a:stretch/>
        </p:blipFill>
        <p:spPr>
          <a:xfrm>
            <a:off x="1846242" y="1305774"/>
            <a:ext cx="9126558" cy="5403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FB3397-4EB2-8244-9CF2-3D05255B8F8D}"/>
              </a:ext>
            </a:extLst>
          </p:cNvPr>
          <p:cNvSpPr txBox="1"/>
          <p:nvPr/>
        </p:nvSpPr>
        <p:spPr>
          <a:xfrm>
            <a:off x="1846242" y="3198167"/>
            <a:ext cx="322043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Head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06B6C-6135-5348-90B0-BB9D6FB282D0}"/>
              </a:ext>
            </a:extLst>
          </p:cNvPr>
          <p:cNvSpPr txBox="1"/>
          <p:nvPr/>
        </p:nvSpPr>
        <p:spPr>
          <a:xfrm>
            <a:off x="5261548" y="1074941"/>
            <a:ext cx="202617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Worker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AB370-38F5-694E-9E4D-82457DC70A86}"/>
              </a:ext>
            </a:extLst>
          </p:cNvPr>
          <p:cNvSpPr txBox="1"/>
          <p:nvPr/>
        </p:nvSpPr>
        <p:spPr>
          <a:xfrm>
            <a:off x="7632492" y="769470"/>
            <a:ext cx="202617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HDFS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EA11573-4563-1942-89E3-F66CA2EAD609}"/>
              </a:ext>
            </a:extLst>
          </p:cNvPr>
          <p:cNvSpPr/>
          <p:nvPr/>
        </p:nvSpPr>
        <p:spPr>
          <a:xfrm>
            <a:off x="253584" y="861475"/>
            <a:ext cx="2908092" cy="139049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S3</a:t>
            </a:r>
          </a:p>
          <a:p>
            <a:pPr algn="ctr"/>
            <a:r>
              <a:rPr lang="en-US" sz="2400" dirty="0"/>
              <a:t>Long Term Storage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843B8AE5-2571-3744-86D1-D6DBC69E830B}"/>
              </a:ext>
            </a:extLst>
          </p:cNvPr>
          <p:cNvSpPr/>
          <p:nvPr/>
        </p:nvSpPr>
        <p:spPr>
          <a:xfrm rot="4810387">
            <a:off x="2024170" y="2496446"/>
            <a:ext cx="924512" cy="457247"/>
          </a:xfrm>
          <a:prstGeom prst="leftRightArrow">
            <a:avLst>
              <a:gd name="adj1" fmla="val 28180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90" y="4115809"/>
            <a:ext cx="3599936" cy="24016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25311" y="15434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physical aspect of ”the </a:t>
            </a:r>
            <a:r>
              <a:rPr lang="en-US" dirty="0"/>
              <a:t>cloud”</a:t>
            </a:r>
          </a:p>
          <a:p>
            <a:r>
              <a:rPr lang="en-US" dirty="0"/>
              <a:t>Collection of commodity computers</a:t>
            </a:r>
          </a:p>
          <a:p>
            <a:r>
              <a:rPr lang="en-US" dirty="0"/>
              <a:t>VAST number of computers  (100,000’s)</a:t>
            </a:r>
          </a:p>
          <a:p>
            <a:r>
              <a:rPr lang="en-US" dirty="0"/>
              <a:t>Created to provide computation for large and small organizations.</a:t>
            </a:r>
          </a:p>
          <a:p>
            <a:r>
              <a:rPr lang="en-US" dirty="0"/>
              <a:t>Computation as a commodity.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8" y="4115809"/>
            <a:ext cx="4271319" cy="24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History: Google 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Larry Page and Sergey </a:t>
            </a:r>
            <a:r>
              <a:rPr lang="en-US" dirty="0" err="1"/>
              <a:t>Brin</a:t>
            </a:r>
            <a:r>
              <a:rPr lang="en-US" dirty="0"/>
              <a:t> develop a method for storing very large files on multiple </a:t>
            </a:r>
            <a:r>
              <a:rPr lang="en-US" dirty="0">
                <a:solidFill>
                  <a:srgbClr val="FF0000"/>
                </a:solidFill>
              </a:rPr>
              <a:t>commodity</a:t>
            </a:r>
            <a:r>
              <a:rPr lang="en-US" dirty="0"/>
              <a:t> computers.</a:t>
            </a:r>
          </a:p>
          <a:p>
            <a:r>
              <a:rPr lang="en-US" dirty="0"/>
              <a:t>Each file is broken into fixed-size </a:t>
            </a:r>
            <a:r>
              <a:rPr lang="en-US" b="1" dirty="0"/>
              <a:t>chunks.</a:t>
            </a:r>
          </a:p>
          <a:p>
            <a:r>
              <a:rPr lang="en-US" dirty="0"/>
              <a:t>Each chunk is stored on multiple </a:t>
            </a:r>
            <a:r>
              <a:rPr lang="en-US" b="1" dirty="0"/>
              <a:t>chunk servers</a:t>
            </a:r>
            <a:r>
              <a:rPr lang="en-US" dirty="0"/>
              <a:t>.</a:t>
            </a:r>
          </a:p>
          <a:p>
            <a:r>
              <a:rPr lang="en-US" dirty="0"/>
              <a:t>The locations of the chunks is managed by the </a:t>
            </a:r>
            <a:r>
              <a:rPr lang="en-US" b="1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473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Chunking files</a:t>
            </a:r>
          </a:p>
        </p:txBody>
      </p:sp>
      <p:sp>
        <p:nvSpPr>
          <p:cNvPr id="29" name="Folded Corner 28"/>
          <p:cNvSpPr/>
          <p:nvPr/>
        </p:nvSpPr>
        <p:spPr>
          <a:xfrm>
            <a:off x="1013238" y="2080442"/>
            <a:ext cx="1956485" cy="1005999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File 1</a:t>
            </a:r>
          </a:p>
        </p:txBody>
      </p:sp>
      <p:sp>
        <p:nvSpPr>
          <p:cNvPr id="33" name="Folded Corner 32"/>
          <p:cNvSpPr/>
          <p:nvPr/>
        </p:nvSpPr>
        <p:spPr>
          <a:xfrm>
            <a:off x="1013239" y="4097408"/>
            <a:ext cx="1956485" cy="1005999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File 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69723" y="2080442"/>
            <a:ext cx="3126277" cy="3044712"/>
            <a:chOff x="2969723" y="2080442"/>
            <a:chExt cx="3126277" cy="3044712"/>
          </a:xfrm>
        </p:grpSpPr>
        <p:grpSp>
          <p:nvGrpSpPr>
            <p:cNvPr id="45" name="Group 44"/>
            <p:cNvGrpSpPr/>
            <p:nvPr/>
          </p:nvGrpSpPr>
          <p:grpSpPr>
            <a:xfrm>
              <a:off x="2969723" y="2080442"/>
              <a:ext cx="3126277" cy="3044712"/>
              <a:chOff x="2969723" y="2080442"/>
              <a:chExt cx="3126277" cy="3044712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4139515" y="2080442"/>
                <a:ext cx="1956485" cy="504253"/>
              </a:xfrm>
              <a:prstGeom prst="foldedCorner">
                <a:avLst/>
              </a:prstGeom>
              <a:solidFill>
                <a:srgbClr val="F7C5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File 1, Chunk 1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olded Corner 12"/>
              <p:cNvSpPr/>
              <p:nvPr/>
            </p:nvSpPr>
            <p:spPr>
              <a:xfrm>
                <a:off x="4139515" y="2582188"/>
                <a:ext cx="1956485" cy="504253"/>
              </a:xfrm>
              <a:prstGeom prst="foldedCorner">
                <a:avLst/>
              </a:prstGeom>
              <a:solidFill>
                <a:srgbClr val="C6F3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File 1, Chunk 2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olded Corner 13"/>
              <p:cNvSpPr/>
              <p:nvPr/>
            </p:nvSpPr>
            <p:spPr>
              <a:xfrm>
                <a:off x="4133219" y="4113750"/>
                <a:ext cx="1956485" cy="504253"/>
              </a:xfrm>
              <a:prstGeom prst="foldedCorner">
                <a:avLst/>
              </a:prstGeom>
              <a:solidFill>
                <a:srgbClr val="E5D7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File 2, Chunk 1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olded Corner 14"/>
              <p:cNvSpPr/>
              <p:nvPr/>
            </p:nvSpPr>
            <p:spPr>
              <a:xfrm>
                <a:off x="4133219" y="4620901"/>
                <a:ext cx="1956485" cy="504253"/>
              </a:xfrm>
              <a:prstGeom prst="foldedCorner">
                <a:avLst/>
              </a:prstGeom>
              <a:solidFill>
                <a:srgbClr val="FFE6C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File 2, Chunk 2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29" idx="3"/>
              </p:cNvCxnSpPr>
              <p:nvPr/>
            </p:nvCxnSpPr>
            <p:spPr>
              <a:xfrm>
                <a:off x="2969723" y="2583442"/>
                <a:ext cx="1163496" cy="4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969723" y="4610522"/>
                <a:ext cx="1163496" cy="4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241399" y="2203692"/>
              <a:ext cx="62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6442" y="4181210"/>
              <a:ext cx="62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89704" y="1891895"/>
            <a:ext cx="5412750" cy="3233259"/>
            <a:chOff x="6089704" y="1891895"/>
            <a:chExt cx="5412750" cy="3233259"/>
          </a:xfrm>
        </p:grpSpPr>
        <p:grpSp>
          <p:nvGrpSpPr>
            <p:cNvPr id="48" name="Group 47"/>
            <p:cNvGrpSpPr/>
            <p:nvPr/>
          </p:nvGrpSpPr>
          <p:grpSpPr>
            <a:xfrm>
              <a:off x="6089704" y="1891895"/>
              <a:ext cx="4616883" cy="3233259"/>
              <a:chOff x="6089704" y="1891895"/>
              <a:chExt cx="4616883" cy="3233259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6089704" y="1891895"/>
                <a:ext cx="4616883" cy="3233259"/>
                <a:chOff x="6089704" y="1891895"/>
                <a:chExt cx="4616883" cy="3233259"/>
              </a:xfrm>
            </p:grpSpPr>
            <p:sp>
              <p:nvSpPr>
                <p:cNvPr id="20" name="Folded Corner 19"/>
                <p:cNvSpPr/>
                <p:nvPr/>
              </p:nvSpPr>
              <p:spPr>
                <a:xfrm>
                  <a:off x="7180584" y="2080442"/>
                  <a:ext cx="1956485" cy="504253"/>
                </a:xfrm>
                <a:prstGeom prst="foldedCorner">
                  <a:avLst/>
                </a:prstGeom>
                <a:solidFill>
                  <a:srgbClr val="F7C5B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1, Chunk 1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1</a:t>
                  </a:r>
                </a:p>
              </p:txBody>
            </p:sp>
            <p:sp>
              <p:nvSpPr>
                <p:cNvPr id="21" name="Folded Corner 20"/>
                <p:cNvSpPr/>
                <p:nvPr/>
              </p:nvSpPr>
              <p:spPr>
                <a:xfrm>
                  <a:off x="7180584" y="2582188"/>
                  <a:ext cx="1956485" cy="504253"/>
                </a:xfrm>
                <a:prstGeom prst="foldedCorner">
                  <a:avLst/>
                </a:prstGeom>
                <a:solidFill>
                  <a:srgbClr val="C6F3D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1, Chunk 2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1</a:t>
                  </a:r>
                </a:p>
              </p:txBody>
            </p:sp>
            <p:sp>
              <p:nvSpPr>
                <p:cNvPr id="22" name="Folded Corner 21"/>
                <p:cNvSpPr/>
                <p:nvPr/>
              </p:nvSpPr>
              <p:spPr>
                <a:xfrm>
                  <a:off x="7174288" y="4113750"/>
                  <a:ext cx="1956485" cy="504253"/>
                </a:xfrm>
                <a:prstGeom prst="foldedCorner">
                  <a:avLst/>
                </a:prstGeom>
                <a:solidFill>
                  <a:srgbClr val="E5D7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2, Chunk 1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1</a:t>
                  </a:r>
                </a:p>
              </p:txBody>
            </p:sp>
            <p:sp>
              <p:nvSpPr>
                <p:cNvPr id="23" name="Folded Corner 22"/>
                <p:cNvSpPr/>
                <p:nvPr/>
              </p:nvSpPr>
              <p:spPr>
                <a:xfrm>
                  <a:off x="7174288" y="4620901"/>
                  <a:ext cx="1956485" cy="504253"/>
                </a:xfrm>
                <a:prstGeom prst="foldedCorner">
                  <a:avLst/>
                </a:prstGeom>
                <a:solidFill>
                  <a:srgbClr val="FFE6C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2, Chunk 2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1</a:t>
                  </a: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102296" y="2585517"/>
                  <a:ext cx="107199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6089704" y="4610522"/>
                  <a:ext cx="107199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olded Corner 24"/>
                <p:cNvSpPr/>
                <p:nvPr/>
              </p:nvSpPr>
              <p:spPr>
                <a:xfrm>
                  <a:off x="8750102" y="1891895"/>
                  <a:ext cx="1956485" cy="504253"/>
                </a:xfrm>
                <a:prstGeom prst="foldedCorner">
                  <a:avLst/>
                </a:prstGeom>
                <a:solidFill>
                  <a:srgbClr val="F7C5B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1, Chunk 1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2</a:t>
                  </a:r>
                </a:p>
              </p:txBody>
            </p:sp>
            <p:sp>
              <p:nvSpPr>
                <p:cNvPr id="26" name="Folded Corner 25"/>
                <p:cNvSpPr/>
                <p:nvPr/>
              </p:nvSpPr>
              <p:spPr>
                <a:xfrm>
                  <a:off x="8750102" y="2393641"/>
                  <a:ext cx="1956485" cy="504253"/>
                </a:xfrm>
                <a:prstGeom prst="foldedCorner">
                  <a:avLst/>
                </a:prstGeom>
                <a:solidFill>
                  <a:srgbClr val="C6F3D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1, Chunk 2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2</a:t>
                  </a:r>
                </a:p>
              </p:txBody>
            </p:sp>
            <p:sp>
              <p:nvSpPr>
                <p:cNvPr id="27" name="Folded Corner 26"/>
                <p:cNvSpPr/>
                <p:nvPr/>
              </p:nvSpPr>
              <p:spPr>
                <a:xfrm>
                  <a:off x="8743806" y="3925203"/>
                  <a:ext cx="1956485" cy="504253"/>
                </a:xfrm>
                <a:prstGeom prst="foldedCorner">
                  <a:avLst/>
                </a:prstGeom>
                <a:solidFill>
                  <a:srgbClr val="E5D7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2, Chunk 1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2</a:t>
                  </a:r>
                </a:p>
              </p:txBody>
            </p:sp>
            <p:sp>
              <p:nvSpPr>
                <p:cNvPr id="28" name="Folded Corner 27"/>
                <p:cNvSpPr/>
                <p:nvPr/>
              </p:nvSpPr>
              <p:spPr>
                <a:xfrm>
                  <a:off x="8743806" y="4432354"/>
                  <a:ext cx="1956485" cy="504253"/>
                </a:xfrm>
                <a:prstGeom prst="foldedCorner">
                  <a:avLst/>
                </a:prstGeom>
                <a:solidFill>
                  <a:srgbClr val="FFE6C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File 2, Chunk 2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Copy 2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6102296" y="2388358"/>
                  <a:ext cx="2641510" cy="1938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6102296" y="4414273"/>
                  <a:ext cx="2641510" cy="1938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6312001" y="2085472"/>
                <a:ext cx="65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Copy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2001" y="4113750"/>
                <a:ext cx="65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</a:t>
                </a:r>
              </a:p>
            </p:txBody>
          </p:sp>
        </p:grpSp>
        <p:sp>
          <p:nvSpPr>
            <p:cNvPr id="50" name="Folded Corner 49"/>
            <p:cNvSpPr/>
            <p:nvPr/>
          </p:nvSpPr>
          <p:spPr>
            <a:xfrm>
              <a:off x="9545969" y="3019896"/>
              <a:ext cx="1956485" cy="504253"/>
            </a:xfrm>
            <a:prstGeom prst="foldedCorner">
              <a:avLst/>
            </a:prstGeom>
            <a:solidFill>
              <a:srgbClr val="C6F3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 1, Chunk 2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Copy 3</a:t>
              </a:r>
            </a:p>
          </p:txBody>
        </p:sp>
        <p:cxnSp>
          <p:nvCxnSpPr>
            <p:cNvPr id="51" name="Straight Arrow Connector 50"/>
            <p:cNvCxnSpPr>
              <a:endCxn id="50" idx="1"/>
            </p:cNvCxnSpPr>
            <p:nvPr/>
          </p:nvCxnSpPr>
          <p:spPr>
            <a:xfrm>
              <a:off x="6089704" y="2610316"/>
              <a:ext cx="3456265" cy="6617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606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Distributing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94"/>
          <a:stretch/>
        </p:blipFill>
        <p:spPr>
          <a:xfrm>
            <a:off x="4658884" y="1381158"/>
            <a:ext cx="4620583" cy="4246452"/>
          </a:xfrm>
          <a:prstGeom prst="rect">
            <a:avLst/>
          </a:prstGeom>
        </p:spPr>
      </p:pic>
      <p:sp>
        <p:nvSpPr>
          <p:cNvPr id="20" name="Folded Corner 19"/>
          <p:cNvSpPr/>
          <p:nvPr/>
        </p:nvSpPr>
        <p:spPr>
          <a:xfrm>
            <a:off x="1059528" y="2792891"/>
            <a:ext cx="1383725" cy="356633"/>
          </a:xfrm>
          <a:prstGeom prst="foldedCorner">
            <a:avLst/>
          </a:prstGeom>
          <a:solidFill>
            <a:srgbClr val="F7C5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1, Chunk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1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1059528" y="3147751"/>
            <a:ext cx="1383725" cy="356633"/>
          </a:xfrm>
          <a:prstGeom prst="foldedCorner">
            <a:avLst/>
          </a:prstGeom>
          <a:solidFill>
            <a:srgbClr val="C6F3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1, Chunk 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1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1055075" y="4230949"/>
            <a:ext cx="1383725" cy="356633"/>
          </a:xfrm>
          <a:prstGeom prst="foldedCorner">
            <a:avLst/>
          </a:prstGeom>
          <a:solidFill>
            <a:srgbClr val="E5D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2, Chunk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1</a:t>
            </a:r>
          </a:p>
        </p:txBody>
      </p:sp>
      <p:sp>
        <p:nvSpPr>
          <p:cNvPr id="23" name="Folded Corner 22"/>
          <p:cNvSpPr/>
          <p:nvPr/>
        </p:nvSpPr>
        <p:spPr>
          <a:xfrm>
            <a:off x="1055075" y="4589632"/>
            <a:ext cx="1383725" cy="356633"/>
          </a:xfrm>
          <a:prstGeom prst="foldedCorner">
            <a:avLst/>
          </a:prstGeom>
          <a:solidFill>
            <a:srgbClr val="FFE6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2, Chunk 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1</a:t>
            </a:r>
          </a:p>
        </p:txBody>
      </p:sp>
      <p:sp>
        <p:nvSpPr>
          <p:cNvPr id="25" name="Folded Corner 24"/>
          <p:cNvSpPr/>
          <p:nvPr/>
        </p:nvSpPr>
        <p:spPr>
          <a:xfrm>
            <a:off x="2169570" y="2659541"/>
            <a:ext cx="1383725" cy="356633"/>
          </a:xfrm>
          <a:prstGeom prst="foldedCorner">
            <a:avLst/>
          </a:prstGeom>
          <a:solidFill>
            <a:srgbClr val="F7C5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1, Chunk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2</a:t>
            </a:r>
          </a:p>
        </p:txBody>
      </p:sp>
      <p:sp>
        <p:nvSpPr>
          <p:cNvPr id="26" name="Folded Corner 25"/>
          <p:cNvSpPr/>
          <p:nvPr/>
        </p:nvSpPr>
        <p:spPr>
          <a:xfrm>
            <a:off x="2169570" y="3014401"/>
            <a:ext cx="1383725" cy="356633"/>
          </a:xfrm>
          <a:prstGeom prst="foldedCorner">
            <a:avLst/>
          </a:prstGeom>
          <a:solidFill>
            <a:srgbClr val="C6F3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1, Chunk 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2</a:t>
            </a:r>
          </a:p>
        </p:txBody>
      </p:sp>
      <p:sp>
        <p:nvSpPr>
          <p:cNvPr id="27" name="Folded Corner 26"/>
          <p:cNvSpPr/>
          <p:nvPr/>
        </p:nvSpPr>
        <p:spPr>
          <a:xfrm>
            <a:off x="2165117" y="4097599"/>
            <a:ext cx="1383725" cy="356633"/>
          </a:xfrm>
          <a:prstGeom prst="foldedCorner">
            <a:avLst/>
          </a:prstGeom>
          <a:solidFill>
            <a:srgbClr val="E5D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2, Chunk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2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2165117" y="4456282"/>
            <a:ext cx="1383725" cy="356633"/>
          </a:xfrm>
          <a:prstGeom prst="foldedCorner">
            <a:avLst/>
          </a:prstGeom>
          <a:solidFill>
            <a:srgbClr val="FFE6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 2, Chunk 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Copy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28622" y="3522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0" name="Folded Corner 29"/>
          <p:cNvSpPr/>
          <p:nvPr/>
        </p:nvSpPr>
        <p:spPr>
          <a:xfrm>
            <a:off x="2438800" y="3376944"/>
            <a:ext cx="1383725" cy="372749"/>
          </a:xfrm>
          <a:prstGeom prst="foldedCorner">
            <a:avLst/>
          </a:prstGeom>
          <a:solidFill>
            <a:srgbClr val="C6F3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File 1, Chunk 2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Copy 3</a:t>
            </a:r>
          </a:p>
        </p:txBody>
      </p:sp>
    </p:spTree>
    <p:extLst>
      <p:ext uri="{BB962C8B-B14F-4D97-AF65-F5344CB8AC3E}">
        <p14:creationId xmlns:p14="http://schemas.microsoft.com/office/powerpoint/2010/main" val="6578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67773 -0.2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80" y="-10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648 L 0.58671 0.08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625 L 0.67773 -0.04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41" y="-19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671 L 0.58476 0.1838 " pathEditMode="relative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209 L 0.56354 -0.22106 " pathEditMode="relative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672 L 0.67435 -0.27453 " pathEditMode="relative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347 L 0.58711 0.09792 " pathEditMode="relative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671 L 0.67812 -0.1222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45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5 0.01274 L 0.58607 0.109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31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GFS/HDFS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Commodity Hardware: </a:t>
            </a:r>
            <a:r>
              <a:rPr lang="en-US" dirty="0"/>
              <a:t>Low cost per byte of storage.</a:t>
            </a:r>
          </a:p>
          <a:p>
            <a:r>
              <a:rPr lang="en-US" b="1" dirty="0">
                <a:solidFill>
                  <a:srgbClr val="FF0000"/>
                </a:solidFill>
              </a:rPr>
              <a:t>Locality:</a:t>
            </a:r>
            <a:r>
              <a:rPr lang="en-US" dirty="0"/>
              <a:t> data stored close to CPU.</a:t>
            </a:r>
          </a:p>
          <a:p>
            <a:r>
              <a:rPr lang="en-US" b="1" dirty="0">
                <a:solidFill>
                  <a:srgbClr val="FF0000"/>
                </a:solidFill>
              </a:rPr>
              <a:t>Redundancy:</a:t>
            </a:r>
            <a:r>
              <a:rPr lang="en-US" dirty="0"/>
              <a:t> can recover from server failures.</a:t>
            </a:r>
          </a:p>
          <a:p>
            <a:r>
              <a:rPr lang="en-US" b="1" dirty="0">
                <a:solidFill>
                  <a:srgbClr val="FF0000"/>
                </a:solidFill>
              </a:rPr>
              <a:t>Simple abstraction:</a:t>
            </a:r>
            <a:r>
              <a:rPr lang="en-US" dirty="0"/>
              <a:t> looks to user like standard file system (files, directories, etc.) Chunk mechanism is hidden.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79"/>
          <a:stretch/>
        </p:blipFill>
        <p:spPr>
          <a:xfrm>
            <a:off x="1418974" y="1690688"/>
            <a:ext cx="7171872" cy="42464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6223" y="3050503"/>
            <a:ext cx="3251200" cy="1368778"/>
          </a:xfrm>
          <a:prstGeom prst="rect">
            <a:avLst/>
          </a:prstGeom>
          <a:blipFill>
            <a:blip r:embed="rId3">
              <a:alphaModFix amt="54000"/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ocked PI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1202</Words>
  <Application>Microsoft Macintosh PowerPoint</Application>
  <PresentationFormat>Widescreen</PresentationFormat>
  <Paragraphs>279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blocked PIP</vt:lpstr>
      <vt:lpstr>A short history of affordable massive computing.</vt:lpstr>
      <vt:lpstr>Super computers</vt:lpstr>
      <vt:lpstr>Data Centers</vt:lpstr>
      <vt:lpstr>Data Centers</vt:lpstr>
      <vt:lpstr>Making History: Google 2003</vt:lpstr>
      <vt:lpstr>HDFS: Chunking files</vt:lpstr>
      <vt:lpstr>HDFS: Distributing Chunks</vt:lpstr>
      <vt:lpstr>Properties of GFS/HDFS</vt:lpstr>
      <vt:lpstr>Redundancy</vt:lpstr>
      <vt:lpstr>Locality</vt:lpstr>
      <vt:lpstr>Map-Reduce</vt:lpstr>
      <vt:lpstr>Spark</vt:lpstr>
      <vt:lpstr>The Cloud</vt:lpstr>
      <vt:lpstr>Summary</vt:lpstr>
      <vt:lpstr>Spark Basics</vt:lpstr>
      <vt:lpstr>Spark Context</vt:lpstr>
      <vt:lpstr>Resilient Distributed DataSets (RDDs)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Distributed Sorting</vt:lpstr>
      <vt:lpstr>Sorting Basics</vt:lpstr>
      <vt:lpstr>Distributed sorting</vt:lpstr>
      <vt:lpstr>PowerPoint Presentation</vt:lpstr>
      <vt:lpstr>PowerPoint Presentation</vt:lpstr>
      <vt:lpstr>PowerPoint Presentation</vt:lpstr>
      <vt:lpstr>Finding good pivots</vt:lpstr>
      <vt:lpstr>Pivot selection algorithm</vt:lpstr>
      <vt:lpstr>Organization of AWS EMR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history of affordable massive computing.</dc:title>
  <dc:creator>yoav freund</dc:creator>
  <cp:lastModifiedBy>yoav freund</cp:lastModifiedBy>
  <cp:revision>35</cp:revision>
  <dcterms:created xsi:type="dcterms:W3CDTF">2017-02-01T19:54:12Z</dcterms:created>
  <dcterms:modified xsi:type="dcterms:W3CDTF">2020-04-04T05:18:01Z</dcterms:modified>
</cp:coreProperties>
</file>