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4"/>
    <p:restoredTop sz="96327"/>
  </p:normalViewPr>
  <p:slideViewPr>
    <p:cSldViewPr snapToGrid="0" snapToObjects="1" showGuides="1">
      <p:cViewPr>
        <p:scale>
          <a:sx n="91" d="100"/>
          <a:sy n="91" d="100"/>
        </p:scale>
        <p:origin x="544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5A5F-D6F7-4843-B8CF-F80E03D7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28D5-266F-B643-B4CB-1BC2F0EF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9AA3-8C8A-AF4B-A145-17BB0BF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6A6F-0D4D-3D4D-88BB-DC6685E1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789F-EA6D-5444-92E2-5C116ED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4A53-1E1A-6945-8F2A-00375B67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7EF-7558-5147-ACD6-F15E02E2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4639-B689-9347-8BF5-C96BC86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4904-6516-E94B-8FA9-A097838A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D17-F525-D842-A3CE-28D09B6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07B7E-81BE-0D49-B117-58715132C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3AEE-019B-1A4D-B581-9B5BB357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DB1F-BED6-6547-969D-0CBD7D5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B6E6-A7DA-BD47-9BB7-6C4E3B8F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89B6-1008-254B-845D-7F9C810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B3B-8219-3845-B271-90891D0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117-A3C0-7444-B9EF-A05E9961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0EC7-E231-114F-85DF-7F6E1A3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DB4F-889A-7346-9FE0-621A217D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28CB-36E3-5441-8FA5-CE276A6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4D5-B44B-9640-BFFF-0B85B7BD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1169-9E4B-4C44-B5E5-B13A739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5095-E597-6F43-AFB1-FBBF00A2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7D24-7C07-FA47-A490-C711445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53C9-EBEA-E942-8032-D8E1DD7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BFA-C629-7044-BBD8-168E93F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2B38-DE0C-C044-8A66-97BD379F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5F13-440F-7047-AA0A-08E9DAF2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1159-A5CB-AB43-83C1-DCF9FEB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AB5E-C28C-FB49-8F5A-C5EF755E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B35B6-F94F-AE4A-9EFB-1B7D5B7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0CBA-CB5D-7E4B-AA21-6F72D77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516C-B3A3-094F-BA39-4929A121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697E-C828-7143-A567-228E44F6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74957-0C56-9148-A88F-A0B06F32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66684-DA64-DD43-B5D8-61CE056B8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A474C-7113-4F40-9847-EBB82E77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ACCA-FADB-D74A-A883-21B8B3E1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1AFF-5274-D745-9E55-19E52573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DF22-BAB2-1C43-B2F1-A07F62BB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1BCF0-E29E-4940-8D2F-5A52D857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221FB-DAD4-3D4F-8D7C-96C32D7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70F93-17FE-494F-BA04-92DC6B6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3744-138D-BF4A-A304-6B0CA29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E3F1B-0968-E842-B8EA-DFC7F77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CF2D-C4BC-4840-A8A6-5FB5C7D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3B9-8CF3-6F4F-BEF5-5C708341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F932-6C28-4E44-9571-6B422D24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80D8-2479-B846-9C28-F1358E81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45E4-E8A1-644C-8629-48C9601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A484-F2B6-6549-B771-4C678E0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9597-AD14-CB40-A3DA-5B0FC82F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B24-69D2-C549-A402-01215977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39C6C-ED2C-664D-A250-DA380D403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A690-EBE0-8B44-B981-854CB8BA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9F7A-EE69-B640-865E-1500E155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B983-640D-9F42-9C7B-2DB8A24F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9CD1-57BE-624D-9EE3-4D96822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31A23-DBD8-3945-943D-7016078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A7F0-7803-6547-801D-98168EB7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E744-0DA4-A94F-B7A7-F7D44DC4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6432-B1A2-1442-A22F-D07D8C0F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F332-5E31-1F4E-9ED4-010A582DC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brainatlas.ucsd.edu/" TargetMode="External"/><Relationship Id="rId2" Type="http://schemas.openxmlformats.org/officeDocument/2006/relationships/hyperlink" Target="https://tetris.com/play-tetr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4CBC-FC24-B14B-80CC-860E7985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Latency vs. Throughput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7EBD-8201-A941-BE87-B0D5817A6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F59-A495-4847-AE25-4764F671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Data Size: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Compter</a:t>
                </a:r>
                <a:r>
                  <a:rPr lang="en-US" dirty="0"/>
                  <a:t> Clock Rate (since 2003) ~3GHz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3×10^9</m:t>
                    </m:r>
                  </m:oMath>
                </a14:m>
                <a:r>
                  <a:rPr lang="en-US" dirty="0"/>
                  <a:t> cycles per second.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D-0F37-8240-84BC-F3165BA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Latency: </a:t>
                </a:r>
                <a:r>
                  <a:rPr lang="en-US" dirty="0"/>
                  <a:t>The amount of time it takes to process one byte </a:t>
                </a:r>
                <a:r>
                  <a:rPr lang="en-US" sz="1800" dirty="0"/>
                  <a:t>(or data unit).</a:t>
                </a:r>
                <a:endParaRPr lang="en-US" dirty="0"/>
              </a:p>
              <a:p>
                <a:pPr lvl="1"/>
                <a:r>
                  <a:rPr lang="en-US" dirty="0"/>
                  <a:t>Interactive applications &lt; 10ms Latency</a:t>
                </a:r>
              </a:p>
              <a:p>
                <a:pPr lvl="1"/>
                <a:r>
                  <a:rPr lang="en-US" dirty="0"/>
                  <a:t>Control of anti Lock Breaks &lt; 1ms Latency</a:t>
                </a:r>
                <a:endParaRPr lang="en-US" b="1" dirty="0"/>
              </a:p>
              <a:p>
                <a:r>
                  <a:rPr lang="en-US" b="1" dirty="0"/>
                  <a:t>Throughput:</a:t>
                </a:r>
                <a:r>
                  <a:rPr lang="en-US" dirty="0"/>
                  <a:t> The number of bytes that can be processed in unit time.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</m:den>
                    </m:f>
                  </m:oMath>
                </a14:m>
                <a:r>
                  <a:rPr lang="en-US" dirty="0"/>
                  <a:t>  ?</a:t>
                </a:r>
              </a:p>
              <a:p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7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C1F764-F1FF-BB43-AAEC-E909FD6B03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≠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</m:den>
                    </m:f>
                  </m:oMath>
                </a14:m>
                <a:r>
                  <a:rPr lang="en-US" sz="3600" dirty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C1F764-F1FF-BB43-AAEC-E909FD6B0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F1740-F56C-4D46-9066-3249D4EA3CEE}"/>
              </a:ext>
            </a:extLst>
          </p:cNvPr>
          <p:cNvGrpSpPr/>
          <p:nvPr/>
        </p:nvGrpSpPr>
        <p:grpSpPr>
          <a:xfrm>
            <a:off x="223369" y="3916303"/>
            <a:ext cx="11913953" cy="2669203"/>
            <a:chOff x="223369" y="3916303"/>
            <a:chExt cx="11913953" cy="266920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2A6950-8C09-F94D-A0FD-C2538DD090DF}"/>
                </a:ext>
              </a:extLst>
            </p:cNvPr>
            <p:cNvCxnSpPr/>
            <p:nvPr/>
          </p:nvCxnSpPr>
          <p:spPr>
            <a:xfrm>
              <a:off x="3803409" y="3916303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47D6D-9D74-EC44-8CCF-E2B0F31C0674}"/>
                </a:ext>
              </a:extLst>
            </p:cNvPr>
            <p:cNvCxnSpPr/>
            <p:nvPr/>
          </p:nvCxnSpPr>
          <p:spPr>
            <a:xfrm>
              <a:off x="5008689" y="3916303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B02F10-181C-BA4B-92A7-E6D7D723B131}"/>
                </a:ext>
              </a:extLst>
            </p:cNvPr>
            <p:cNvGrpSpPr/>
            <p:nvPr/>
          </p:nvGrpSpPr>
          <p:grpSpPr>
            <a:xfrm>
              <a:off x="2262369" y="6175198"/>
              <a:ext cx="5864468" cy="410308"/>
              <a:chOff x="1455091" y="4640460"/>
              <a:chExt cx="5864468" cy="41030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A1E43AC-29A3-4344-80E3-8E554B1E664C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FC44A5E-63BC-0342-BE6E-256E90FF8BCF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5265052-8D0F-8341-B3B3-1C567FAB777B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7924A30-7F42-CF48-B34F-95231B4F52C6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075C5E3-DFF8-AA42-9A41-CF7D3CC18F97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5D8CB2-9E24-064E-B73C-AAA0F06A951F}"/>
                </a:ext>
              </a:extLst>
            </p:cNvPr>
            <p:cNvCxnSpPr/>
            <p:nvPr/>
          </p:nvCxnSpPr>
          <p:spPr>
            <a:xfrm>
              <a:off x="3871510" y="4335660"/>
              <a:ext cx="10316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6A9132-1C85-154E-86C7-76D38D326A64}"/>
                </a:ext>
              </a:extLst>
            </p:cNvPr>
            <p:cNvSpPr txBox="1"/>
            <p:nvPr/>
          </p:nvSpPr>
          <p:spPr>
            <a:xfrm>
              <a:off x="4093745" y="4036128"/>
              <a:ext cx="77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½ sec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37F1CE-03CE-7647-ABB8-3AFCEC01BF52}"/>
                </a:ext>
              </a:extLst>
            </p:cNvPr>
            <p:cNvGrpSpPr/>
            <p:nvPr/>
          </p:nvGrpSpPr>
          <p:grpSpPr>
            <a:xfrm>
              <a:off x="1463807" y="4698634"/>
              <a:ext cx="5864468" cy="410308"/>
              <a:chOff x="1455091" y="4640460"/>
              <a:chExt cx="5864468" cy="410308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F1CA36B-EBA9-5A47-9213-D714ED815FDF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5EE379-EB4A-4040-A98C-0E98A2A858EE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8CFCE8-2B26-4043-921B-3F41E26A36A6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F264A6E-7620-ED4E-819A-BE6552B28ED4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C7DE29DA-E7B4-7742-BCA7-9A37DB8702D0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E120B-0FD0-4649-855D-29BDEDD15A82}"/>
                </a:ext>
              </a:extLst>
            </p:cNvPr>
            <p:cNvGrpSpPr/>
            <p:nvPr/>
          </p:nvGrpSpPr>
          <p:grpSpPr>
            <a:xfrm>
              <a:off x="1833495" y="5209927"/>
              <a:ext cx="5864468" cy="410308"/>
              <a:chOff x="1455091" y="4640460"/>
              <a:chExt cx="5864468" cy="410308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8EDB42B-A720-3A42-9372-4172FCB86D13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C5BBB05-A0A0-8F4B-8364-F60F0157FCB2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29E8F00-D7DA-5F41-9A2A-370AAFE5F448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4E87E02-C875-814F-BD0D-CDE9BC13B2A3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BF4C915-3F2D-3540-9790-2A85D1B51D1F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3FCDB6-1D13-2041-8765-C77016A23464}"/>
                </a:ext>
              </a:extLst>
            </p:cNvPr>
            <p:cNvGrpSpPr/>
            <p:nvPr/>
          </p:nvGrpSpPr>
          <p:grpSpPr>
            <a:xfrm>
              <a:off x="1568509" y="5689077"/>
              <a:ext cx="5864468" cy="410308"/>
              <a:chOff x="1455091" y="4640460"/>
              <a:chExt cx="5864468" cy="41030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CE99735-E697-1349-896B-AEE0C4319CEE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1C67C996-30A0-BF43-95F0-22F53CF20D23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0B96AFA-1F2C-7A4F-98D9-CC8FAE09E43A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8B0DB978-ECBF-A643-B094-0660BD24EC56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7105B10F-A7C9-9B46-80EB-5E186C1B2D5B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DEE6FF-FF73-484F-8A6C-0652718ECFCF}"/>
                </a:ext>
              </a:extLst>
            </p:cNvPr>
            <p:cNvSpPr txBox="1"/>
            <p:nvPr/>
          </p:nvSpPr>
          <p:spPr>
            <a:xfrm>
              <a:off x="8388980" y="4611980"/>
              <a:ext cx="3748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Latency = ½ sec</a:t>
              </a:r>
            </a:p>
            <a:p>
              <a:endParaRPr lang="en-US" dirty="0"/>
            </a:p>
            <a:p>
              <a:r>
                <a:rPr lang="en-US" dirty="0"/>
                <a:t>Throughput = 8 byte/sec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EF9DA1-EC55-F64C-B86B-5751625FD06A}"/>
                </a:ext>
              </a:extLst>
            </p:cNvPr>
            <p:cNvSpPr txBox="1"/>
            <p:nvPr/>
          </p:nvSpPr>
          <p:spPr>
            <a:xfrm>
              <a:off x="223369" y="475348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9EEE55-0936-174E-9EC8-355A7DED3EE8}"/>
                </a:ext>
              </a:extLst>
            </p:cNvPr>
            <p:cNvSpPr txBox="1"/>
            <p:nvPr/>
          </p:nvSpPr>
          <p:spPr>
            <a:xfrm>
              <a:off x="223369" y="5241047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E6704B-40D4-8C49-949B-9B5B54E633B2}"/>
                </a:ext>
              </a:extLst>
            </p:cNvPr>
            <p:cNvSpPr txBox="1"/>
            <p:nvPr/>
          </p:nvSpPr>
          <p:spPr>
            <a:xfrm>
              <a:off x="223369" y="5728610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A5179F-9BC0-2A41-B042-372A7482AC52}"/>
                </a:ext>
              </a:extLst>
            </p:cNvPr>
            <p:cNvSpPr txBox="1"/>
            <p:nvPr/>
          </p:nvSpPr>
          <p:spPr>
            <a:xfrm>
              <a:off x="223369" y="621617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77A0-4138-7D44-A1DE-7CCA4CCFB69F}"/>
              </a:ext>
            </a:extLst>
          </p:cNvPr>
          <p:cNvGrpSpPr/>
          <p:nvPr/>
        </p:nvGrpSpPr>
        <p:grpSpPr>
          <a:xfrm>
            <a:off x="223368" y="1926522"/>
            <a:ext cx="11321805" cy="1502478"/>
            <a:chOff x="223368" y="1926522"/>
            <a:chExt cx="11321805" cy="15024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1321B-F34C-6649-BC9F-43D22DE3D224}"/>
                </a:ext>
              </a:extLst>
            </p:cNvPr>
            <p:cNvGrpSpPr/>
            <p:nvPr/>
          </p:nvGrpSpPr>
          <p:grpSpPr>
            <a:xfrm>
              <a:off x="1360884" y="2057400"/>
              <a:ext cx="5864468" cy="1371600"/>
              <a:chOff x="1249202" y="1934308"/>
              <a:chExt cx="5864468" cy="13716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18AE5A9-B242-CA4E-83EB-01D30F30DE84}"/>
                  </a:ext>
                </a:extLst>
              </p:cNvPr>
              <p:cNvCxnSpPr/>
              <p:nvPr/>
            </p:nvCxnSpPr>
            <p:spPr>
              <a:xfrm>
                <a:off x="3597520" y="1934308"/>
                <a:ext cx="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0F4B6DB-4658-CE42-BD79-25FF553B7617}"/>
                  </a:ext>
                </a:extLst>
              </p:cNvPr>
              <p:cNvCxnSpPr/>
              <p:nvPr/>
            </p:nvCxnSpPr>
            <p:spPr>
              <a:xfrm>
                <a:off x="4802800" y="1934308"/>
                <a:ext cx="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F61904D-3ED0-D445-9152-87F98AB45DA1}"/>
                  </a:ext>
                </a:extLst>
              </p:cNvPr>
              <p:cNvSpPr/>
              <p:nvPr/>
            </p:nvSpPr>
            <p:spPr>
              <a:xfrm>
                <a:off x="1249202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EBEBCBD-0BCA-AC44-A31F-892178455FEA}"/>
                  </a:ext>
                </a:extLst>
              </p:cNvPr>
              <p:cNvSpPr/>
              <p:nvPr/>
            </p:nvSpPr>
            <p:spPr>
              <a:xfrm>
                <a:off x="3665621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A368E2-FAAF-FA44-9E0B-E72A76ED9BFA}"/>
                  </a:ext>
                </a:extLst>
              </p:cNvPr>
              <p:cNvSpPr/>
              <p:nvPr/>
            </p:nvSpPr>
            <p:spPr>
              <a:xfrm>
                <a:off x="6082040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2DF5D5B-222E-0642-856F-75128E38953E}"/>
                  </a:ext>
                </a:extLst>
              </p:cNvPr>
              <p:cNvSpPr/>
              <p:nvPr/>
            </p:nvSpPr>
            <p:spPr>
              <a:xfrm>
                <a:off x="2455946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1F076D8-8EB5-A34F-AA95-20F3A5A8C36D}"/>
                  </a:ext>
                </a:extLst>
              </p:cNvPr>
              <p:cNvSpPr/>
              <p:nvPr/>
            </p:nvSpPr>
            <p:spPr>
              <a:xfrm>
                <a:off x="4872366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4C6A67F-88BE-D446-9F0B-4FE279B22B0D}"/>
                  </a:ext>
                </a:extLst>
              </p:cNvPr>
              <p:cNvCxnSpPr/>
              <p:nvPr/>
            </p:nvCxnSpPr>
            <p:spPr>
              <a:xfrm>
                <a:off x="3665621" y="2353665"/>
                <a:ext cx="103163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34D70-316F-3343-811F-0EFF5F80F556}"/>
                  </a:ext>
                </a:extLst>
              </p:cNvPr>
              <p:cNvSpPr txBox="1"/>
              <p:nvPr/>
            </p:nvSpPr>
            <p:spPr>
              <a:xfrm>
                <a:off x="3887856" y="2054133"/>
                <a:ext cx="77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½ sec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BBA8F9-2D63-7944-AD26-21010432483C}"/>
                </a:ext>
              </a:extLst>
            </p:cNvPr>
            <p:cNvSpPr txBox="1"/>
            <p:nvPr/>
          </p:nvSpPr>
          <p:spPr>
            <a:xfrm>
              <a:off x="7796831" y="1926522"/>
              <a:ext cx="3748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Latency = ½ sec</a:t>
              </a:r>
            </a:p>
            <a:p>
              <a:endParaRPr lang="en-US" dirty="0"/>
            </a:p>
            <a:p>
              <a:r>
                <a:rPr lang="en-US" dirty="0"/>
                <a:t>Throughput = 2 byte/sec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923BA-E96F-E346-A21D-48C8748054C4}"/>
                </a:ext>
              </a:extLst>
            </p:cNvPr>
            <p:cNvSpPr txBox="1"/>
            <p:nvPr/>
          </p:nvSpPr>
          <p:spPr>
            <a:xfrm>
              <a:off x="223368" y="277439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6EE209-D6CA-6749-AFD1-337BE605DB29}"/>
              </a:ext>
            </a:extLst>
          </p:cNvPr>
          <p:cNvSpPr txBox="1"/>
          <p:nvPr/>
        </p:nvSpPr>
        <p:spPr>
          <a:xfrm>
            <a:off x="223369" y="1982906"/>
            <a:ext cx="2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 execution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6716E2-D0A8-2D4A-B2A8-156C96BFDC9C}"/>
              </a:ext>
            </a:extLst>
          </p:cNvPr>
          <p:cNvSpPr txBox="1"/>
          <p:nvPr/>
        </p:nvSpPr>
        <p:spPr>
          <a:xfrm>
            <a:off x="233944" y="3848901"/>
            <a:ext cx="2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2216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7E-3A47-784B-89B8-5A68B0CF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 in Bulk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AD63-9C72-F74B-BFE9-5FD1BB44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latency for reading a random block from a spinning Disk is 10ms.</a:t>
            </a:r>
          </a:p>
          <a:p>
            <a:r>
              <a:rPr lang="en-US" dirty="0"/>
              <a:t>Why? Because of the mechanics of moving the reading head.</a:t>
            </a:r>
          </a:p>
          <a:p>
            <a:r>
              <a:rPr lang="en-US" dirty="0"/>
              <a:t>Instead of reading one byte, read a whole block! 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of the data in the block is useful:</a:t>
            </a:r>
          </a:p>
          <a:p>
            <a:pPr lvl="1"/>
            <a:r>
              <a:rPr lang="en-US" dirty="0"/>
              <a:t>Latency: 10ms</a:t>
            </a:r>
          </a:p>
          <a:p>
            <a:pPr lvl="1"/>
            <a:r>
              <a:rPr lang="en-US" dirty="0"/>
              <a:t>Throughput: 100MB/sec</a:t>
            </a:r>
          </a:p>
          <a:p>
            <a:pPr lvl="1"/>
            <a:endParaRPr lang="en-US" dirty="0"/>
          </a:p>
          <a:p>
            <a:r>
              <a:rPr lang="en-US" dirty="0"/>
              <a:t>Caching: a method for achieving low latency and high throughput by assuming locality.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69CBF-5064-8A49-97FE-F51002306275}"/>
              </a:ext>
            </a:extLst>
          </p:cNvPr>
          <p:cNvGrpSpPr/>
          <p:nvPr/>
        </p:nvGrpSpPr>
        <p:grpSpPr>
          <a:xfrm>
            <a:off x="7653261" y="3766931"/>
            <a:ext cx="3700539" cy="1077197"/>
            <a:chOff x="5191673" y="3955774"/>
            <a:chExt cx="3700539" cy="10771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46B883-8FA2-224B-9BBF-BFAB4855A567}"/>
                </a:ext>
              </a:extLst>
            </p:cNvPr>
            <p:cNvGrpSpPr/>
            <p:nvPr/>
          </p:nvGrpSpPr>
          <p:grpSpPr>
            <a:xfrm>
              <a:off x="5191673" y="3955774"/>
              <a:ext cx="3683970" cy="338160"/>
              <a:chOff x="1455091" y="4640460"/>
              <a:chExt cx="5864465" cy="410308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454E272-C821-FD41-A11C-1D35B7BEF8E1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3FAD1B0-ABF0-274F-875E-2D41444D00A3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0CC6BD-FABA-8049-A14D-2271A4C4E9AD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E634A9-1008-7146-A608-3DEAD97477B7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7F21F36-7A98-684D-9D00-7DD60DB5E08D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B9EEA5F-E42F-DD47-B652-61C86EBBE18F}"/>
                </a:ext>
              </a:extLst>
            </p:cNvPr>
            <p:cNvGrpSpPr/>
            <p:nvPr/>
          </p:nvGrpSpPr>
          <p:grpSpPr>
            <a:xfrm>
              <a:off x="5199470" y="4694811"/>
              <a:ext cx="3683970" cy="338160"/>
              <a:chOff x="1455091" y="4640460"/>
              <a:chExt cx="5864465" cy="410308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329F816-D6D4-8C4B-9F5A-E4BA60936E1D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2FF499-93B9-2C4F-AB1A-71C0783BB995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DE85F7C-82C0-E547-85E2-F53D4FA04701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B26A455-8C21-2549-9D64-F071342671BA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0A6E3E53-C5F6-9B48-9DF4-7DC7E6CC5AFB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94BDEF-39FA-5343-975C-ABCE421D9D29}"/>
                </a:ext>
              </a:extLst>
            </p:cNvPr>
            <p:cNvGrpSpPr/>
            <p:nvPr/>
          </p:nvGrpSpPr>
          <p:grpSpPr>
            <a:xfrm>
              <a:off x="5208242" y="4320208"/>
              <a:ext cx="3683970" cy="338160"/>
              <a:chOff x="1455091" y="4640460"/>
              <a:chExt cx="5864465" cy="41030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6467C6C-413D-7743-B50D-D9600A746A2B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4820378-3991-A94F-8F2C-1C86135FB5DE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10BA775-DEB6-DD4B-8C63-4F13F0C0EECC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8CB7F2E-2CB1-2749-866F-063027752F6B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611622D-9C0E-C945-B661-ED4EBB9EEEDA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567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61E-6AE7-3542-9368-0621D39B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low latency?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A58-54F0-BD46-B452-5E779A6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interacting with our cell phone or laptop.</a:t>
            </a:r>
          </a:p>
          <a:p>
            <a:r>
              <a:rPr lang="en-US" dirty="0"/>
              <a:t>When playing games online:  </a:t>
            </a:r>
            <a:r>
              <a:rPr lang="en-US" dirty="0">
                <a:hlinkClick r:id="rId2"/>
              </a:rPr>
              <a:t>https://tetris.com/play-tetris</a:t>
            </a:r>
            <a:endParaRPr lang="en-US" dirty="0"/>
          </a:p>
          <a:p>
            <a:r>
              <a:rPr lang="en-US" dirty="0"/>
              <a:t>When viewing very large images  (uses tiling technique)</a:t>
            </a:r>
            <a:br>
              <a:rPr lang="en-US" dirty="0"/>
            </a:br>
            <a:r>
              <a:rPr lang="en-US" dirty="0">
                <a:hlinkClick r:id="rId3"/>
              </a:rPr>
              <a:t>https://activebrainatlas.ucsd.edu/</a:t>
            </a:r>
            <a:endParaRPr lang="en-US" dirty="0"/>
          </a:p>
          <a:p>
            <a:r>
              <a:rPr lang="en-US" dirty="0"/>
              <a:t>Anything interactive – working on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Running </a:t>
            </a:r>
            <a:r>
              <a:rPr lang="en-US" dirty="0" err="1"/>
              <a:t>javascript</a:t>
            </a:r>
            <a:r>
              <a:rPr lang="en-US" dirty="0"/>
              <a:t> inside a browser</a:t>
            </a:r>
          </a:p>
          <a:p>
            <a:r>
              <a:rPr lang="en-US" dirty="0"/>
              <a:t>Latency = reaction time &lt; 100ms</a:t>
            </a:r>
          </a:p>
        </p:txBody>
      </p:sp>
    </p:spTree>
    <p:extLst>
      <p:ext uri="{BB962C8B-B14F-4D97-AF65-F5344CB8AC3E}">
        <p14:creationId xmlns:p14="http://schemas.microsoft.com/office/powerpoint/2010/main" val="18311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7FBC-628F-7847-B9B5-E8796A9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high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677A-1900-9044-A177-2D738BA8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a large amount of data to process, we care little about  latency, we care about throughput.</a:t>
            </a:r>
          </a:p>
          <a:p>
            <a:r>
              <a:rPr lang="en-US" dirty="0"/>
              <a:t>Prime example: we have 50TB of data and we want to transfer it to the cloud.</a:t>
            </a:r>
          </a:p>
          <a:p>
            <a:pPr lvl="1"/>
            <a:r>
              <a:rPr lang="en-US" dirty="0"/>
              <a:t>Regular home line: upload speed 6Mbps = 6/8 </a:t>
            </a:r>
            <a:r>
              <a:rPr lang="en-US" dirty="0" err="1"/>
              <a:t>MBps</a:t>
            </a:r>
            <a:r>
              <a:rPr lang="en-US" dirty="0"/>
              <a:t> -&gt;   771 days ~ 2 years</a:t>
            </a:r>
          </a:p>
          <a:p>
            <a:pPr lvl="1"/>
            <a:r>
              <a:rPr lang="en-US" dirty="0"/>
              <a:t>Fast University line: upload speed  100Mbps = 100/8 </a:t>
            </a:r>
            <a:r>
              <a:rPr lang="en-US" dirty="0" err="1"/>
              <a:t>MBps</a:t>
            </a:r>
            <a:r>
              <a:rPr lang="en-US" dirty="0"/>
              <a:t> -&gt;  46 days </a:t>
            </a:r>
          </a:p>
          <a:p>
            <a:pPr lvl="1"/>
            <a:r>
              <a:rPr lang="en-US" dirty="0"/>
              <a:t>Dedicated fiber: upload speed 10Gbps =  10/8 </a:t>
            </a:r>
            <a:r>
              <a:rPr lang="en-US" dirty="0" err="1"/>
              <a:t>GBps</a:t>
            </a:r>
            <a:r>
              <a:rPr lang="en-US" dirty="0"/>
              <a:t> -&gt; 11 hours</a:t>
            </a:r>
          </a:p>
          <a:p>
            <a:pPr lvl="1"/>
            <a:r>
              <a:rPr lang="en-US" dirty="0"/>
              <a:t>Dedicated fiber costs 10-100K$ per year.</a:t>
            </a:r>
          </a:p>
        </p:txBody>
      </p:sp>
    </p:spTree>
    <p:extLst>
      <p:ext uri="{BB962C8B-B14F-4D97-AF65-F5344CB8AC3E}">
        <p14:creationId xmlns:p14="http://schemas.microsoft.com/office/powerpoint/2010/main" val="33656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2B13-CC70-1D43-A408-68BEC8EF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 and cheap option: </a:t>
            </a:r>
            <a:r>
              <a:rPr lang="en-US" dirty="0" err="1"/>
              <a:t>Fedex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DC871-4DDA-A94E-9E6A-0B407281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73" y="1396762"/>
            <a:ext cx="5222763" cy="126172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2666B-D193-5D4A-9E33-AE6C04E6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73" y="2722325"/>
            <a:ext cx="8191500" cy="1600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493CD-B038-3D40-8F7B-D62AE7F4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73" y="4465269"/>
            <a:ext cx="6895651" cy="1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C96A-642D-394D-9179-4A89C782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9C39-F1C5-1146-8B4A-A84C3BD9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providing an interactive experience, we care more about latency than throughput.</a:t>
            </a:r>
          </a:p>
          <a:p>
            <a:r>
              <a:rPr lang="en-US" dirty="0"/>
              <a:t>When processing TB, we care more about throughput than about latency. </a:t>
            </a:r>
          </a:p>
          <a:p>
            <a:r>
              <a:rPr lang="en-US" dirty="0"/>
              <a:t>Transmitting TB through the internet is slow and expensive.</a:t>
            </a:r>
          </a:p>
          <a:p>
            <a:r>
              <a:rPr lang="en-US" dirty="0"/>
              <a:t>Sending a physical disk through </a:t>
            </a:r>
            <a:r>
              <a:rPr lang="en-US" dirty="0" err="1"/>
              <a:t>Fedex</a:t>
            </a:r>
            <a:r>
              <a:rPr lang="en-US" dirty="0"/>
              <a:t> is cheap and </a:t>
            </a:r>
            <a:r>
              <a:rPr lang="en-US"/>
              <a:t>high bandwidth.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0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486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Latency vs. Throughput</vt:lpstr>
      <vt:lpstr>Some numbers</vt:lpstr>
      <vt:lpstr>Definitions</vt:lpstr>
      <vt:lpstr>Why  Throughput≠  1/Latency ?</vt:lpstr>
      <vt:lpstr>Processing  in Bulk</vt:lpstr>
      <vt:lpstr>When do we need low latency?</vt:lpstr>
      <vt:lpstr>When do we need high throughput</vt:lpstr>
      <vt:lpstr>The fast and cheap option: Fedex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Latency vs. Throughput</dc:title>
  <dc:creator>yoav freund</dc:creator>
  <cp:lastModifiedBy>yoav freund</cp:lastModifiedBy>
  <cp:revision>18</cp:revision>
  <dcterms:created xsi:type="dcterms:W3CDTF">2020-04-01T17:41:52Z</dcterms:created>
  <dcterms:modified xsi:type="dcterms:W3CDTF">2020-04-02T06:03:08Z</dcterms:modified>
</cp:coreProperties>
</file>