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9" r:id="rId3"/>
    <p:sldId id="273" r:id="rId4"/>
    <p:sldId id="268" r:id="rId5"/>
    <p:sldId id="269" r:id="rId6"/>
    <p:sldId id="270" r:id="rId7"/>
    <p:sldId id="274" r:id="rId8"/>
    <p:sldId id="275" r:id="rId9"/>
    <p:sldId id="276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av freund" initials="y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76599"/>
  </p:normalViewPr>
  <p:slideViewPr>
    <p:cSldViewPr snapToGrid="0" snapToObjects="1">
      <p:cViewPr varScale="1">
        <p:scale>
          <a:sx n="96" d="100"/>
          <a:sy n="96" d="100"/>
        </p:scale>
        <p:origin x="16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22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77CBE-56D0-CF4F-81B6-A63E4DB81C49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770C7-3A8D-594E-8071-62021C383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8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8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4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7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52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4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0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7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55B6-589B-914F-AD5C-E0926A232305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39BB-DC40-C542-958F-8411EB3E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1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E9ED-1783-0E42-B23B-2BEEAA1D7671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B1F2-4B83-5A4D-BBDF-AFF010CA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258"/>
            <a:ext cx="9144000" cy="2387600"/>
          </a:xfrm>
        </p:spPr>
        <p:txBody>
          <a:bodyPr/>
          <a:lstStyle/>
          <a:p>
            <a:r>
              <a:rPr lang="en-US" dirty="0"/>
              <a:t>Locality of storage access</a:t>
            </a:r>
          </a:p>
        </p:txBody>
      </p:sp>
    </p:spTree>
    <p:extLst>
      <p:ext uri="{BB962C8B-B14F-4D97-AF65-F5344CB8AC3E}">
        <p14:creationId xmlns:p14="http://schemas.microsoft.com/office/powerpoint/2010/main" val="208050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memory locality reduces run-time</a:t>
            </a:r>
          </a:p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computer memory is organized in pages.</a:t>
            </a:r>
          </a:p>
          <a:p>
            <a:pPr lvl="1"/>
            <a:r>
              <a:rPr lang="en-US" dirty="0"/>
              <a:t>And caching retrieves a page at </a:t>
            </a:r>
            <a:r>
              <a:rPr lang="en-US"/>
              <a:t>a time.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684" y="4860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00BE-5758-F246-8463-DFB443C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access locality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07E4-FD23-B64D-A2FE-155B4F02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locality refers to the ability of software to make good use of the cache. (details on Cache in a following video)</a:t>
            </a:r>
          </a:p>
          <a:p>
            <a:r>
              <a:rPr lang="en-US" dirty="0"/>
              <a:t>Memory is broken up into pages.</a:t>
            </a:r>
          </a:p>
          <a:p>
            <a:r>
              <a:rPr lang="en-US" dirty="0"/>
              <a:t>Software that uses the same or neighboring pages repeatedly has good access locality.</a:t>
            </a:r>
          </a:p>
          <a:p>
            <a:r>
              <a:rPr lang="en-US" dirty="0"/>
              <a:t>Hardware is designed to speed up such software.</a:t>
            </a:r>
          </a:p>
        </p:txBody>
      </p:sp>
    </p:spTree>
    <p:extLst>
      <p:ext uri="{BB962C8B-B14F-4D97-AF65-F5344CB8AC3E}">
        <p14:creationId xmlns:p14="http://schemas.microsoft.com/office/powerpoint/2010/main" val="18833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6D31-10AE-A146-BAC9-6917D266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Locality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0F9BBC-EF6C-D540-AC2E-6B06C40CC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Task: </a:t>
                </a:r>
                <a:r>
                  <a:rPr lang="en-US" dirty="0"/>
                  <a:t>compute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on a long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is a parameter vector – example: the weights in a neural network.</a:t>
                </a:r>
              </a:p>
              <a:p>
                <a:r>
                  <a:rPr lang="en-US" dirty="0"/>
                  <a:t>The parameters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are needed for each computation.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fits in the cache – access is fast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does </a:t>
                </a:r>
                <a:r>
                  <a:rPr lang="en-US" b="1" dirty="0"/>
                  <a:t>not</a:t>
                </a:r>
                <a:r>
                  <a:rPr lang="en-US" dirty="0"/>
                  <a:t> fit in the cache –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causes at least </a:t>
                </a:r>
                <a:r>
                  <a:rPr lang="en-US" dirty="0"/>
                  <a:t>one </a:t>
                </a:r>
                <a:r>
                  <a:rPr lang="en-US" b="0" dirty="0"/>
                  <a:t>cache miss – program will be much slower.</a:t>
                </a:r>
              </a:p>
              <a:p>
                <a:r>
                  <a:rPr lang="en-US" b="1" dirty="0"/>
                  <a:t>Temporal Locality:  </a:t>
                </a:r>
                <a:r>
                  <a:rPr lang="en-US" dirty="0"/>
                  <a:t>repeated access </a:t>
                </a:r>
                <a:br>
                  <a:rPr lang="en-US" dirty="0"/>
                </a:br>
                <a:r>
                  <a:rPr lang="en-US" dirty="0"/>
                  <a:t>to the same memory location </a:t>
                </a:r>
                <a:endParaRPr lang="en-US" b="1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0F9BBC-EF6C-D540-AC2E-6B06C40CC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13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8DC-4630-0C44-AC21-D917F972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DCDF2-141B-CB44-91CF-29BBACEEE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Task: </a:t>
                </a:r>
                <a:r>
                  <a:rPr lang="en-US" dirty="0"/>
                  <a:t>compute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Contrast two ways to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:</a:t>
                </a:r>
              </a:p>
              <a:p>
                <a:r>
                  <a:rPr lang="en-US" dirty="0"/>
                  <a:t>Linked list (poor locality)</a:t>
                </a:r>
              </a:p>
              <a:p>
                <a:r>
                  <a:rPr lang="en-US" dirty="0"/>
                  <a:t>Indexed array (good locality)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DCDF2-141B-CB44-91CF-29BBACEEE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7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530E-177E-F84B-BD0F-AE71ED73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CE5DE1-A0E5-8C47-A8E5-9D53ED62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23079"/>
              </p:ext>
            </p:extLst>
          </p:nvPr>
        </p:nvGraphicFramePr>
        <p:xfrm>
          <a:off x="838200" y="2976842"/>
          <a:ext cx="10190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58">
                  <a:extLst>
                    <a:ext uri="{9D8B030D-6E8A-4147-A177-3AD203B41FA5}">
                      <a16:colId xmlns:a16="http://schemas.microsoft.com/office/drawing/2014/main" val="186938464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246198786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5320110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658279865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98580344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430296747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669245731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982085364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86305127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849549109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29003068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937393671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12471605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378675505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51440797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82010843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747100862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40096927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665964857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723599512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45888417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Page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Page3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2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9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678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61930A-2E55-2A44-914B-94722BA65E37}"/>
                  </a:ext>
                </a:extLst>
              </p:cNvPr>
              <p:cNvSpPr txBox="1"/>
              <p:nvPr/>
            </p:nvSpPr>
            <p:spPr>
              <a:xfrm>
                <a:off x="1124262" y="2098623"/>
                <a:ext cx="1005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be 1,2,3,4,5,6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61930A-2E55-2A44-914B-94722BA6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62" y="2098623"/>
                <a:ext cx="10058400" cy="523220"/>
              </a:xfrm>
              <a:prstGeom prst="rect">
                <a:avLst/>
              </a:prstGeom>
              <a:blipFill>
                <a:blip r:embed="rId3"/>
                <a:stretch>
                  <a:fillRect l="-1261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1996EF-F00B-6E4C-A0BA-C723E07EE7A4}"/>
              </a:ext>
            </a:extLst>
          </p:cNvPr>
          <p:cNvSpPr txBox="1"/>
          <p:nvPr/>
        </p:nvSpPr>
        <p:spPr>
          <a:xfrm>
            <a:off x="4892040" y="4373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C6A7B-1FF1-D744-AA24-6DF3BB43D8F2}"/>
              </a:ext>
            </a:extLst>
          </p:cNvPr>
          <p:cNvSpPr/>
          <p:nvPr/>
        </p:nvSpPr>
        <p:spPr>
          <a:xfrm>
            <a:off x="3520441" y="3825241"/>
            <a:ext cx="5882640" cy="838384"/>
          </a:xfrm>
          <a:custGeom>
            <a:avLst/>
            <a:gdLst>
              <a:gd name="connsiteX0" fmla="*/ 0 w 3931920"/>
              <a:gd name="connsiteY0" fmla="*/ 916031 h 1114151"/>
              <a:gd name="connsiteX1" fmla="*/ 1798320 w 3931920"/>
              <a:gd name="connsiteY1" fmla="*/ 1631 h 1114151"/>
              <a:gd name="connsiteX2" fmla="*/ 3931920 w 3931920"/>
              <a:gd name="connsiteY2" fmla="*/ 1114151 h 1114151"/>
              <a:gd name="connsiteX0" fmla="*/ 2578232 w 2649041"/>
              <a:gd name="connsiteY0" fmla="*/ 3244791 h 3244791"/>
              <a:gd name="connsiteX1" fmla="*/ 2672 w 2649041"/>
              <a:gd name="connsiteY1" fmla="*/ 74871 h 3244791"/>
              <a:gd name="connsiteX2" fmla="*/ 2136272 w 2649041"/>
              <a:gd name="connsiteY2" fmla="*/ 1187391 h 3244791"/>
              <a:gd name="connsiteX0" fmla="*/ 5996446 w 6090960"/>
              <a:gd name="connsiteY0" fmla="*/ 3169937 h 3215657"/>
              <a:gd name="connsiteX1" fmla="*/ 3420886 w 6090960"/>
              <a:gd name="connsiteY1" fmla="*/ 17 h 3215657"/>
              <a:gd name="connsiteX2" fmla="*/ 113806 w 6090960"/>
              <a:gd name="connsiteY2" fmla="*/ 3215657 h 3215657"/>
              <a:gd name="connsiteX0" fmla="*/ 6001406 w 6090758"/>
              <a:gd name="connsiteY0" fmla="*/ 98080 h 1027750"/>
              <a:gd name="connsiteX1" fmla="*/ 3273446 w 6090758"/>
              <a:gd name="connsiteY1" fmla="*/ 1027720 h 1027750"/>
              <a:gd name="connsiteX2" fmla="*/ 118766 w 6090758"/>
              <a:gd name="connsiteY2" fmla="*/ 143800 h 1027750"/>
              <a:gd name="connsiteX0" fmla="*/ 5882640 w 5971992"/>
              <a:gd name="connsiteY0" fmla="*/ 98080 h 1027786"/>
              <a:gd name="connsiteX1" fmla="*/ 3154680 w 5971992"/>
              <a:gd name="connsiteY1" fmla="*/ 1027720 h 1027786"/>
              <a:gd name="connsiteX2" fmla="*/ 0 w 5971992"/>
              <a:gd name="connsiteY2" fmla="*/ 143800 h 1027786"/>
              <a:gd name="connsiteX0" fmla="*/ 5882640 w 5882640"/>
              <a:gd name="connsiteY0" fmla="*/ 0 h 929706"/>
              <a:gd name="connsiteX1" fmla="*/ 3154680 w 5882640"/>
              <a:gd name="connsiteY1" fmla="*/ 929640 h 929706"/>
              <a:gd name="connsiteX2" fmla="*/ 0 w 5882640"/>
              <a:gd name="connsiteY2" fmla="*/ 45720 h 929706"/>
              <a:gd name="connsiteX0" fmla="*/ 5882640 w 5882640"/>
              <a:gd name="connsiteY0" fmla="*/ 0 h 838276"/>
              <a:gd name="connsiteX1" fmla="*/ 1402080 w 5882640"/>
              <a:gd name="connsiteY1" fmla="*/ 838200 h 838276"/>
              <a:gd name="connsiteX2" fmla="*/ 0 w 5882640"/>
              <a:gd name="connsiteY2" fmla="*/ 45720 h 838276"/>
              <a:gd name="connsiteX0" fmla="*/ 5882640 w 5882640"/>
              <a:gd name="connsiteY0" fmla="*/ 0 h 838384"/>
              <a:gd name="connsiteX1" fmla="*/ 1402080 w 5882640"/>
              <a:gd name="connsiteY1" fmla="*/ 838200 h 838384"/>
              <a:gd name="connsiteX2" fmla="*/ 0 w 5882640"/>
              <a:gd name="connsiteY2" fmla="*/ 45720 h 83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2640" h="838384">
                <a:moveTo>
                  <a:pt x="5882640" y="0"/>
                </a:moveTo>
                <a:cubicBezTo>
                  <a:pt x="4762500" y="684530"/>
                  <a:pt x="2382520" y="830580"/>
                  <a:pt x="1402080" y="838200"/>
                </a:cubicBezTo>
                <a:cubicBezTo>
                  <a:pt x="421640" y="845820"/>
                  <a:pt x="342900" y="618490"/>
                  <a:pt x="0" y="45720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11C877B-8885-C64D-89BF-D46B809FC8EE}"/>
              </a:ext>
            </a:extLst>
          </p:cNvPr>
          <p:cNvSpPr/>
          <p:nvPr/>
        </p:nvSpPr>
        <p:spPr>
          <a:xfrm flipH="1">
            <a:off x="2438401" y="3865035"/>
            <a:ext cx="5440680" cy="603211"/>
          </a:xfrm>
          <a:custGeom>
            <a:avLst/>
            <a:gdLst>
              <a:gd name="connsiteX0" fmla="*/ 0 w 3931920"/>
              <a:gd name="connsiteY0" fmla="*/ 916031 h 1114151"/>
              <a:gd name="connsiteX1" fmla="*/ 1798320 w 3931920"/>
              <a:gd name="connsiteY1" fmla="*/ 1631 h 1114151"/>
              <a:gd name="connsiteX2" fmla="*/ 3931920 w 3931920"/>
              <a:gd name="connsiteY2" fmla="*/ 1114151 h 1114151"/>
              <a:gd name="connsiteX0" fmla="*/ 2578232 w 2649041"/>
              <a:gd name="connsiteY0" fmla="*/ 3244791 h 3244791"/>
              <a:gd name="connsiteX1" fmla="*/ 2672 w 2649041"/>
              <a:gd name="connsiteY1" fmla="*/ 74871 h 3244791"/>
              <a:gd name="connsiteX2" fmla="*/ 2136272 w 2649041"/>
              <a:gd name="connsiteY2" fmla="*/ 1187391 h 3244791"/>
              <a:gd name="connsiteX0" fmla="*/ 5996446 w 6090960"/>
              <a:gd name="connsiteY0" fmla="*/ 3169937 h 3215657"/>
              <a:gd name="connsiteX1" fmla="*/ 3420886 w 6090960"/>
              <a:gd name="connsiteY1" fmla="*/ 17 h 3215657"/>
              <a:gd name="connsiteX2" fmla="*/ 113806 w 6090960"/>
              <a:gd name="connsiteY2" fmla="*/ 3215657 h 3215657"/>
              <a:gd name="connsiteX0" fmla="*/ 6001406 w 6090758"/>
              <a:gd name="connsiteY0" fmla="*/ 98080 h 1027750"/>
              <a:gd name="connsiteX1" fmla="*/ 3273446 w 6090758"/>
              <a:gd name="connsiteY1" fmla="*/ 1027720 h 1027750"/>
              <a:gd name="connsiteX2" fmla="*/ 118766 w 6090758"/>
              <a:gd name="connsiteY2" fmla="*/ 143800 h 1027750"/>
              <a:gd name="connsiteX0" fmla="*/ 5882640 w 5971992"/>
              <a:gd name="connsiteY0" fmla="*/ 98080 h 1027786"/>
              <a:gd name="connsiteX1" fmla="*/ 3154680 w 5971992"/>
              <a:gd name="connsiteY1" fmla="*/ 1027720 h 1027786"/>
              <a:gd name="connsiteX2" fmla="*/ 0 w 5971992"/>
              <a:gd name="connsiteY2" fmla="*/ 143800 h 1027786"/>
              <a:gd name="connsiteX0" fmla="*/ 5882640 w 5882640"/>
              <a:gd name="connsiteY0" fmla="*/ 0 h 929706"/>
              <a:gd name="connsiteX1" fmla="*/ 3154680 w 5882640"/>
              <a:gd name="connsiteY1" fmla="*/ 929640 h 929706"/>
              <a:gd name="connsiteX2" fmla="*/ 0 w 5882640"/>
              <a:gd name="connsiteY2" fmla="*/ 45720 h 929706"/>
              <a:gd name="connsiteX0" fmla="*/ 5882640 w 5882640"/>
              <a:gd name="connsiteY0" fmla="*/ 0 h 838276"/>
              <a:gd name="connsiteX1" fmla="*/ 1402080 w 5882640"/>
              <a:gd name="connsiteY1" fmla="*/ 838200 h 838276"/>
              <a:gd name="connsiteX2" fmla="*/ 0 w 5882640"/>
              <a:gd name="connsiteY2" fmla="*/ 45720 h 838276"/>
              <a:gd name="connsiteX0" fmla="*/ 5882640 w 5882640"/>
              <a:gd name="connsiteY0" fmla="*/ 0 h 838384"/>
              <a:gd name="connsiteX1" fmla="*/ 1402080 w 5882640"/>
              <a:gd name="connsiteY1" fmla="*/ 838200 h 838384"/>
              <a:gd name="connsiteX2" fmla="*/ 0 w 5882640"/>
              <a:gd name="connsiteY2" fmla="*/ 45720 h 838384"/>
              <a:gd name="connsiteX0" fmla="*/ 5882640 w 5882640"/>
              <a:gd name="connsiteY0" fmla="*/ 0 h 556290"/>
              <a:gd name="connsiteX1" fmla="*/ 1402080 w 5882640"/>
              <a:gd name="connsiteY1" fmla="*/ 548640 h 556290"/>
              <a:gd name="connsiteX2" fmla="*/ 0 w 5882640"/>
              <a:gd name="connsiteY2" fmla="*/ 45720 h 556290"/>
              <a:gd name="connsiteX0" fmla="*/ 5440680 w 5440680"/>
              <a:gd name="connsiteY0" fmla="*/ 0 h 556290"/>
              <a:gd name="connsiteX1" fmla="*/ 960120 w 5440680"/>
              <a:gd name="connsiteY1" fmla="*/ 548640 h 556290"/>
              <a:gd name="connsiteX2" fmla="*/ 0 w 5440680"/>
              <a:gd name="connsiteY2" fmla="*/ 45720 h 556290"/>
              <a:gd name="connsiteX0" fmla="*/ 5440680 w 5440680"/>
              <a:gd name="connsiteY0" fmla="*/ 0 h 556290"/>
              <a:gd name="connsiteX1" fmla="*/ 960120 w 5440680"/>
              <a:gd name="connsiteY1" fmla="*/ 548640 h 556290"/>
              <a:gd name="connsiteX2" fmla="*/ 0 w 5440680"/>
              <a:gd name="connsiteY2" fmla="*/ 45720 h 556290"/>
              <a:gd name="connsiteX0" fmla="*/ 5440680 w 5440680"/>
              <a:gd name="connsiteY0" fmla="*/ 0 h 603211"/>
              <a:gd name="connsiteX1" fmla="*/ 960120 w 5440680"/>
              <a:gd name="connsiteY1" fmla="*/ 548640 h 603211"/>
              <a:gd name="connsiteX2" fmla="*/ 0 w 5440680"/>
              <a:gd name="connsiteY2" fmla="*/ 45720 h 6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680" h="603211">
                <a:moveTo>
                  <a:pt x="5440680" y="0"/>
                </a:moveTo>
                <a:cubicBezTo>
                  <a:pt x="4320540" y="684530"/>
                  <a:pt x="1424940" y="647700"/>
                  <a:pt x="960120" y="548640"/>
                </a:cubicBezTo>
                <a:cubicBezTo>
                  <a:pt x="495300" y="449580"/>
                  <a:pt x="739140" y="481330"/>
                  <a:pt x="0" y="45720"/>
                </a:cubicBezTo>
              </a:path>
            </a:pathLst>
          </a:custGeom>
          <a:noFill/>
          <a:ln w="41275">
            <a:solidFill>
              <a:srgbClr val="FFC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6354416-BDB9-CC4C-957F-CD09D401B603}"/>
              </a:ext>
            </a:extLst>
          </p:cNvPr>
          <p:cNvSpPr/>
          <p:nvPr/>
        </p:nvSpPr>
        <p:spPr>
          <a:xfrm>
            <a:off x="5425440" y="3865035"/>
            <a:ext cx="2407920" cy="655500"/>
          </a:xfrm>
          <a:custGeom>
            <a:avLst/>
            <a:gdLst>
              <a:gd name="connsiteX0" fmla="*/ 0 w 3931920"/>
              <a:gd name="connsiteY0" fmla="*/ 916031 h 1114151"/>
              <a:gd name="connsiteX1" fmla="*/ 1798320 w 3931920"/>
              <a:gd name="connsiteY1" fmla="*/ 1631 h 1114151"/>
              <a:gd name="connsiteX2" fmla="*/ 3931920 w 3931920"/>
              <a:gd name="connsiteY2" fmla="*/ 1114151 h 1114151"/>
              <a:gd name="connsiteX0" fmla="*/ 2578232 w 2649041"/>
              <a:gd name="connsiteY0" fmla="*/ 3244791 h 3244791"/>
              <a:gd name="connsiteX1" fmla="*/ 2672 w 2649041"/>
              <a:gd name="connsiteY1" fmla="*/ 74871 h 3244791"/>
              <a:gd name="connsiteX2" fmla="*/ 2136272 w 2649041"/>
              <a:gd name="connsiteY2" fmla="*/ 1187391 h 3244791"/>
              <a:gd name="connsiteX0" fmla="*/ 5996446 w 6090960"/>
              <a:gd name="connsiteY0" fmla="*/ 3169937 h 3215657"/>
              <a:gd name="connsiteX1" fmla="*/ 3420886 w 6090960"/>
              <a:gd name="connsiteY1" fmla="*/ 17 h 3215657"/>
              <a:gd name="connsiteX2" fmla="*/ 113806 w 6090960"/>
              <a:gd name="connsiteY2" fmla="*/ 3215657 h 3215657"/>
              <a:gd name="connsiteX0" fmla="*/ 6001406 w 6090758"/>
              <a:gd name="connsiteY0" fmla="*/ 98080 h 1027750"/>
              <a:gd name="connsiteX1" fmla="*/ 3273446 w 6090758"/>
              <a:gd name="connsiteY1" fmla="*/ 1027720 h 1027750"/>
              <a:gd name="connsiteX2" fmla="*/ 118766 w 6090758"/>
              <a:gd name="connsiteY2" fmla="*/ 143800 h 1027750"/>
              <a:gd name="connsiteX0" fmla="*/ 5882640 w 5971992"/>
              <a:gd name="connsiteY0" fmla="*/ 98080 h 1027786"/>
              <a:gd name="connsiteX1" fmla="*/ 3154680 w 5971992"/>
              <a:gd name="connsiteY1" fmla="*/ 1027720 h 1027786"/>
              <a:gd name="connsiteX2" fmla="*/ 0 w 5971992"/>
              <a:gd name="connsiteY2" fmla="*/ 143800 h 1027786"/>
              <a:gd name="connsiteX0" fmla="*/ 5882640 w 5882640"/>
              <a:gd name="connsiteY0" fmla="*/ 0 h 929706"/>
              <a:gd name="connsiteX1" fmla="*/ 3154680 w 5882640"/>
              <a:gd name="connsiteY1" fmla="*/ 929640 h 929706"/>
              <a:gd name="connsiteX2" fmla="*/ 0 w 5882640"/>
              <a:gd name="connsiteY2" fmla="*/ 45720 h 929706"/>
              <a:gd name="connsiteX0" fmla="*/ 5882640 w 5882640"/>
              <a:gd name="connsiteY0" fmla="*/ 0 h 838276"/>
              <a:gd name="connsiteX1" fmla="*/ 1402080 w 5882640"/>
              <a:gd name="connsiteY1" fmla="*/ 838200 h 838276"/>
              <a:gd name="connsiteX2" fmla="*/ 0 w 5882640"/>
              <a:gd name="connsiteY2" fmla="*/ 45720 h 838276"/>
              <a:gd name="connsiteX0" fmla="*/ 5882640 w 5882640"/>
              <a:gd name="connsiteY0" fmla="*/ 0 h 838384"/>
              <a:gd name="connsiteX1" fmla="*/ 1402080 w 5882640"/>
              <a:gd name="connsiteY1" fmla="*/ 838200 h 838384"/>
              <a:gd name="connsiteX2" fmla="*/ 0 w 5882640"/>
              <a:gd name="connsiteY2" fmla="*/ 45720 h 838384"/>
              <a:gd name="connsiteX0" fmla="*/ 5882640 w 5882640"/>
              <a:gd name="connsiteY0" fmla="*/ 0 h 671142"/>
              <a:gd name="connsiteX1" fmla="*/ 3886200 w 5882640"/>
              <a:gd name="connsiteY1" fmla="*/ 670560 h 671142"/>
              <a:gd name="connsiteX2" fmla="*/ 0 w 5882640"/>
              <a:gd name="connsiteY2" fmla="*/ 45720 h 671142"/>
              <a:gd name="connsiteX0" fmla="*/ 2407920 w 2407920"/>
              <a:gd name="connsiteY0" fmla="*/ 0 h 670581"/>
              <a:gd name="connsiteX1" fmla="*/ 411480 w 2407920"/>
              <a:gd name="connsiteY1" fmla="*/ 670560 h 670581"/>
              <a:gd name="connsiteX2" fmla="*/ 0 w 2407920"/>
              <a:gd name="connsiteY2" fmla="*/ 0 h 670581"/>
              <a:gd name="connsiteX0" fmla="*/ 2407920 w 2407920"/>
              <a:gd name="connsiteY0" fmla="*/ 0 h 503484"/>
              <a:gd name="connsiteX1" fmla="*/ 685800 w 2407920"/>
              <a:gd name="connsiteY1" fmla="*/ 472440 h 503484"/>
              <a:gd name="connsiteX2" fmla="*/ 0 w 2407920"/>
              <a:gd name="connsiteY2" fmla="*/ 0 h 503484"/>
              <a:gd name="connsiteX0" fmla="*/ 2407920 w 2407920"/>
              <a:gd name="connsiteY0" fmla="*/ 0 h 503484"/>
              <a:gd name="connsiteX1" fmla="*/ 685800 w 2407920"/>
              <a:gd name="connsiteY1" fmla="*/ 472440 h 503484"/>
              <a:gd name="connsiteX2" fmla="*/ 0 w 2407920"/>
              <a:gd name="connsiteY2" fmla="*/ 0 h 503484"/>
              <a:gd name="connsiteX0" fmla="*/ 2407920 w 2407920"/>
              <a:gd name="connsiteY0" fmla="*/ 0 h 598280"/>
              <a:gd name="connsiteX1" fmla="*/ 685800 w 2407920"/>
              <a:gd name="connsiteY1" fmla="*/ 594360 h 598280"/>
              <a:gd name="connsiteX2" fmla="*/ 0 w 2407920"/>
              <a:gd name="connsiteY2" fmla="*/ 0 h 598280"/>
              <a:gd name="connsiteX0" fmla="*/ 2407920 w 2407920"/>
              <a:gd name="connsiteY0" fmla="*/ 0 h 513924"/>
              <a:gd name="connsiteX1" fmla="*/ 320040 w 2407920"/>
              <a:gd name="connsiteY1" fmla="*/ 487680 h 513924"/>
              <a:gd name="connsiteX2" fmla="*/ 0 w 2407920"/>
              <a:gd name="connsiteY2" fmla="*/ 0 h 513924"/>
              <a:gd name="connsiteX0" fmla="*/ 2418017 w 2418017"/>
              <a:gd name="connsiteY0" fmla="*/ 0 h 513924"/>
              <a:gd name="connsiteX1" fmla="*/ 330137 w 2418017"/>
              <a:gd name="connsiteY1" fmla="*/ 487680 h 513924"/>
              <a:gd name="connsiteX2" fmla="*/ 10097 w 2418017"/>
              <a:gd name="connsiteY2" fmla="*/ 0 h 513924"/>
              <a:gd name="connsiteX0" fmla="*/ 2408014 w 2408014"/>
              <a:gd name="connsiteY0" fmla="*/ 0 h 535959"/>
              <a:gd name="connsiteX1" fmla="*/ 853534 w 2408014"/>
              <a:gd name="connsiteY1" fmla="*/ 518160 h 535959"/>
              <a:gd name="connsiteX2" fmla="*/ 94 w 2408014"/>
              <a:gd name="connsiteY2" fmla="*/ 0 h 535959"/>
              <a:gd name="connsiteX0" fmla="*/ 2407920 w 2407920"/>
              <a:gd name="connsiteY0" fmla="*/ 0 h 535959"/>
              <a:gd name="connsiteX1" fmla="*/ 853440 w 2407920"/>
              <a:gd name="connsiteY1" fmla="*/ 518160 h 535959"/>
              <a:gd name="connsiteX2" fmla="*/ 0 w 2407920"/>
              <a:gd name="connsiteY2" fmla="*/ 0 h 535959"/>
              <a:gd name="connsiteX0" fmla="*/ 2407920 w 2407920"/>
              <a:gd name="connsiteY0" fmla="*/ 0 h 655500"/>
              <a:gd name="connsiteX1" fmla="*/ 853440 w 2407920"/>
              <a:gd name="connsiteY1" fmla="*/ 655320 h 655500"/>
              <a:gd name="connsiteX2" fmla="*/ 0 w 2407920"/>
              <a:gd name="connsiteY2" fmla="*/ 0 h 65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655500">
                <a:moveTo>
                  <a:pt x="2407920" y="0"/>
                </a:moveTo>
                <a:cubicBezTo>
                  <a:pt x="1287780" y="684530"/>
                  <a:pt x="1254760" y="655320"/>
                  <a:pt x="853440" y="655320"/>
                </a:cubicBezTo>
                <a:cubicBezTo>
                  <a:pt x="452120" y="655320"/>
                  <a:pt x="236220" y="374650"/>
                  <a:pt x="0" y="0"/>
                </a:cubicBezTo>
              </a:path>
            </a:pathLst>
          </a:custGeom>
          <a:noFill/>
          <a:ln w="41275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5A5C925-F1ED-1D4F-A79D-6F3F785C544F}"/>
              </a:ext>
            </a:extLst>
          </p:cNvPr>
          <p:cNvSpPr/>
          <p:nvPr/>
        </p:nvSpPr>
        <p:spPr>
          <a:xfrm>
            <a:off x="2483970" y="3830859"/>
            <a:ext cx="1066949" cy="495416"/>
          </a:xfrm>
          <a:custGeom>
            <a:avLst/>
            <a:gdLst>
              <a:gd name="connsiteX0" fmla="*/ 0 w 3931920"/>
              <a:gd name="connsiteY0" fmla="*/ 916031 h 1114151"/>
              <a:gd name="connsiteX1" fmla="*/ 1798320 w 3931920"/>
              <a:gd name="connsiteY1" fmla="*/ 1631 h 1114151"/>
              <a:gd name="connsiteX2" fmla="*/ 3931920 w 3931920"/>
              <a:gd name="connsiteY2" fmla="*/ 1114151 h 1114151"/>
              <a:gd name="connsiteX0" fmla="*/ 2578232 w 2649041"/>
              <a:gd name="connsiteY0" fmla="*/ 3244791 h 3244791"/>
              <a:gd name="connsiteX1" fmla="*/ 2672 w 2649041"/>
              <a:gd name="connsiteY1" fmla="*/ 74871 h 3244791"/>
              <a:gd name="connsiteX2" fmla="*/ 2136272 w 2649041"/>
              <a:gd name="connsiteY2" fmla="*/ 1187391 h 3244791"/>
              <a:gd name="connsiteX0" fmla="*/ 5996446 w 6090960"/>
              <a:gd name="connsiteY0" fmla="*/ 3169937 h 3215657"/>
              <a:gd name="connsiteX1" fmla="*/ 3420886 w 6090960"/>
              <a:gd name="connsiteY1" fmla="*/ 17 h 3215657"/>
              <a:gd name="connsiteX2" fmla="*/ 113806 w 6090960"/>
              <a:gd name="connsiteY2" fmla="*/ 3215657 h 3215657"/>
              <a:gd name="connsiteX0" fmla="*/ 6001406 w 6090758"/>
              <a:gd name="connsiteY0" fmla="*/ 98080 h 1027750"/>
              <a:gd name="connsiteX1" fmla="*/ 3273446 w 6090758"/>
              <a:gd name="connsiteY1" fmla="*/ 1027720 h 1027750"/>
              <a:gd name="connsiteX2" fmla="*/ 118766 w 6090758"/>
              <a:gd name="connsiteY2" fmla="*/ 143800 h 1027750"/>
              <a:gd name="connsiteX0" fmla="*/ 5882640 w 5971992"/>
              <a:gd name="connsiteY0" fmla="*/ 98080 h 1027786"/>
              <a:gd name="connsiteX1" fmla="*/ 3154680 w 5971992"/>
              <a:gd name="connsiteY1" fmla="*/ 1027720 h 1027786"/>
              <a:gd name="connsiteX2" fmla="*/ 0 w 5971992"/>
              <a:gd name="connsiteY2" fmla="*/ 143800 h 1027786"/>
              <a:gd name="connsiteX0" fmla="*/ 5882640 w 5882640"/>
              <a:gd name="connsiteY0" fmla="*/ 0 h 929706"/>
              <a:gd name="connsiteX1" fmla="*/ 3154680 w 5882640"/>
              <a:gd name="connsiteY1" fmla="*/ 929640 h 929706"/>
              <a:gd name="connsiteX2" fmla="*/ 0 w 5882640"/>
              <a:gd name="connsiteY2" fmla="*/ 45720 h 929706"/>
              <a:gd name="connsiteX0" fmla="*/ 5882640 w 5882640"/>
              <a:gd name="connsiteY0" fmla="*/ 0 h 838276"/>
              <a:gd name="connsiteX1" fmla="*/ 1402080 w 5882640"/>
              <a:gd name="connsiteY1" fmla="*/ 838200 h 838276"/>
              <a:gd name="connsiteX2" fmla="*/ 0 w 5882640"/>
              <a:gd name="connsiteY2" fmla="*/ 45720 h 838276"/>
              <a:gd name="connsiteX0" fmla="*/ 5882640 w 5882640"/>
              <a:gd name="connsiteY0" fmla="*/ 0 h 838384"/>
              <a:gd name="connsiteX1" fmla="*/ 1402080 w 5882640"/>
              <a:gd name="connsiteY1" fmla="*/ 838200 h 838384"/>
              <a:gd name="connsiteX2" fmla="*/ 0 w 5882640"/>
              <a:gd name="connsiteY2" fmla="*/ 45720 h 838384"/>
              <a:gd name="connsiteX0" fmla="*/ 5882640 w 5882640"/>
              <a:gd name="connsiteY0" fmla="*/ 0 h 671142"/>
              <a:gd name="connsiteX1" fmla="*/ 3886200 w 5882640"/>
              <a:gd name="connsiteY1" fmla="*/ 670560 h 671142"/>
              <a:gd name="connsiteX2" fmla="*/ 0 w 5882640"/>
              <a:gd name="connsiteY2" fmla="*/ 45720 h 671142"/>
              <a:gd name="connsiteX0" fmla="*/ 2407920 w 2407920"/>
              <a:gd name="connsiteY0" fmla="*/ 0 h 670581"/>
              <a:gd name="connsiteX1" fmla="*/ 411480 w 2407920"/>
              <a:gd name="connsiteY1" fmla="*/ 670560 h 670581"/>
              <a:gd name="connsiteX2" fmla="*/ 0 w 2407920"/>
              <a:gd name="connsiteY2" fmla="*/ 0 h 670581"/>
              <a:gd name="connsiteX0" fmla="*/ 2407920 w 2407920"/>
              <a:gd name="connsiteY0" fmla="*/ 0 h 503484"/>
              <a:gd name="connsiteX1" fmla="*/ 685800 w 2407920"/>
              <a:gd name="connsiteY1" fmla="*/ 472440 h 503484"/>
              <a:gd name="connsiteX2" fmla="*/ 0 w 2407920"/>
              <a:gd name="connsiteY2" fmla="*/ 0 h 503484"/>
              <a:gd name="connsiteX0" fmla="*/ 2407920 w 2407920"/>
              <a:gd name="connsiteY0" fmla="*/ 0 h 503484"/>
              <a:gd name="connsiteX1" fmla="*/ 685800 w 2407920"/>
              <a:gd name="connsiteY1" fmla="*/ 472440 h 503484"/>
              <a:gd name="connsiteX2" fmla="*/ 0 w 2407920"/>
              <a:gd name="connsiteY2" fmla="*/ 0 h 503484"/>
              <a:gd name="connsiteX0" fmla="*/ 2407920 w 2407920"/>
              <a:gd name="connsiteY0" fmla="*/ 0 h 598280"/>
              <a:gd name="connsiteX1" fmla="*/ 685800 w 2407920"/>
              <a:gd name="connsiteY1" fmla="*/ 594360 h 598280"/>
              <a:gd name="connsiteX2" fmla="*/ 0 w 2407920"/>
              <a:gd name="connsiteY2" fmla="*/ 0 h 598280"/>
              <a:gd name="connsiteX0" fmla="*/ 2407920 w 2407920"/>
              <a:gd name="connsiteY0" fmla="*/ 0 h 513924"/>
              <a:gd name="connsiteX1" fmla="*/ 320040 w 2407920"/>
              <a:gd name="connsiteY1" fmla="*/ 487680 h 513924"/>
              <a:gd name="connsiteX2" fmla="*/ 0 w 2407920"/>
              <a:gd name="connsiteY2" fmla="*/ 0 h 513924"/>
              <a:gd name="connsiteX0" fmla="*/ 2418017 w 2418017"/>
              <a:gd name="connsiteY0" fmla="*/ 0 h 513924"/>
              <a:gd name="connsiteX1" fmla="*/ 330137 w 2418017"/>
              <a:gd name="connsiteY1" fmla="*/ 487680 h 513924"/>
              <a:gd name="connsiteX2" fmla="*/ 10097 w 2418017"/>
              <a:gd name="connsiteY2" fmla="*/ 0 h 513924"/>
              <a:gd name="connsiteX0" fmla="*/ 2407950 w 2407950"/>
              <a:gd name="connsiteY0" fmla="*/ 0 h 503484"/>
              <a:gd name="connsiteX1" fmla="*/ 1889790 w 2407950"/>
              <a:gd name="connsiteY1" fmla="*/ 472440 h 503484"/>
              <a:gd name="connsiteX2" fmla="*/ 30 w 2407950"/>
              <a:gd name="connsiteY2" fmla="*/ 0 h 503484"/>
              <a:gd name="connsiteX0" fmla="*/ 1066914 w 1066914"/>
              <a:gd name="connsiteY0" fmla="*/ 76200 h 585245"/>
              <a:gd name="connsiteX1" fmla="*/ 548754 w 1066914"/>
              <a:gd name="connsiteY1" fmla="*/ 548640 h 585245"/>
              <a:gd name="connsiteX2" fmla="*/ 114 w 1066914"/>
              <a:gd name="connsiteY2" fmla="*/ 0 h 585245"/>
              <a:gd name="connsiteX0" fmla="*/ 1066999 w 1066999"/>
              <a:gd name="connsiteY0" fmla="*/ 76200 h 654026"/>
              <a:gd name="connsiteX1" fmla="*/ 548839 w 1066999"/>
              <a:gd name="connsiteY1" fmla="*/ 548640 h 654026"/>
              <a:gd name="connsiteX2" fmla="*/ 199 w 1066999"/>
              <a:gd name="connsiteY2" fmla="*/ 0 h 654026"/>
              <a:gd name="connsiteX0" fmla="*/ 1066999 w 1066999"/>
              <a:gd name="connsiteY0" fmla="*/ 76200 h 654026"/>
              <a:gd name="connsiteX1" fmla="*/ 548839 w 1066999"/>
              <a:gd name="connsiteY1" fmla="*/ 548640 h 654026"/>
              <a:gd name="connsiteX2" fmla="*/ 199 w 1066999"/>
              <a:gd name="connsiteY2" fmla="*/ 0 h 654026"/>
              <a:gd name="connsiteX0" fmla="*/ 1066918 w 1066918"/>
              <a:gd name="connsiteY0" fmla="*/ 76200 h 667109"/>
              <a:gd name="connsiteX1" fmla="*/ 701158 w 1066918"/>
              <a:gd name="connsiteY1" fmla="*/ 563880 h 667109"/>
              <a:gd name="connsiteX2" fmla="*/ 118 w 1066918"/>
              <a:gd name="connsiteY2" fmla="*/ 0 h 667109"/>
              <a:gd name="connsiteX0" fmla="*/ 1067227 w 1073895"/>
              <a:gd name="connsiteY0" fmla="*/ 76200 h 630142"/>
              <a:gd name="connsiteX1" fmla="*/ 701467 w 1073895"/>
              <a:gd name="connsiteY1" fmla="*/ 563880 h 630142"/>
              <a:gd name="connsiteX2" fmla="*/ 427 w 1073895"/>
              <a:gd name="connsiteY2" fmla="*/ 0 h 630142"/>
              <a:gd name="connsiteX0" fmla="*/ 1067227 w 1067227"/>
              <a:gd name="connsiteY0" fmla="*/ 76200 h 630142"/>
              <a:gd name="connsiteX1" fmla="*/ 701467 w 1067227"/>
              <a:gd name="connsiteY1" fmla="*/ 563880 h 630142"/>
              <a:gd name="connsiteX2" fmla="*/ 427 w 1067227"/>
              <a:gd name="connsiteY2" fmla="*/ 0 h 630142"/>
              <a:gd name="connsiteX0" fmla="*/ 1068318 w 1068318"/>
              <a:gd name="connsiteY0" fmla="*/ 76200 h 550962"/>
              <a:gd name="connsiteX1" fmla="*/ 611118 w 1068318"/>
              <a:gd name="connsiteY1" fmla="*/ 472440 h 550962"/>
              <a:gd name="connsiteX2" fmla="*/ 1518 w 1068318"/>
              <a:gd name="connsiteY2" fmla="*/ 0 h 550962"/>
              <a:gd name="connsiteX0" fmla="*/ 1066949 w 1066949"/>
              <a:gd name="connsiteY0" fmla="*/ 76200 h 495416"/>
              <a:gd name="connsiteX1" fmla="*/ 609749 w 1066949"/>
              <a:gd name="connsiteY1" fmla="*/ 472440 h 495416"/>
              <a:gd name="connsiteX2" fmla="*/ 149 w 1066949"/>
              <a:gd name="connsiteY2" fmla="*/ 0 h 4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949" h="495416">
                <a:moveTo>
                  <a:pt x="1066949" y="76200"/>
                </a:moveTo>
                <a:cubicBezTo>
                  <a:pt x="785009" y="273050"/>
                  <a:pt x="939949" y="393700"/>
                  <a:pt x="609749" y="472440"/>
                </a:cubicBezTo>
                <a:cubicBezTo>
                  <a:pt x="279549" y="551180"/>
                  <a:pt x="-7471" y="435610"/>
                  <a:pt x="149" y="0"/>
                </a:cubicBezTo>
              </a:path>
            </a:pathLst>
          </a:custGeom>
          <a:noFill/>
          <a:ln w="41275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A3936E9-7173-EB40-A8C5-7BF32B16DD07}"/>
              </a:ext>
            </a:extLst>
          </p:cNvPr>
          <p:cNvSpPr/>
          <p:nvPr/>
        </p:nvSpPr>
        <p:spPr>
          <a:xfrm>
            <a:off x="1539241" y="3806248"/>
            <a:ext cx="3886200" cy="821371"/>
          </a:xfrm>
          <a:custGeom>
            <a:avLst/>
            <a:gdLst>
              <a:gd name="connsiteX0" fmla="*/ 0 w 3931920"/>
              <a:gd name="connsiteY0" fmla="*/ 916031 h 1114151"/>
              <a:gd name="connsiteX1" fmla="*/ 1798320 w 3931920"/>
              <a:gd name="connsiteY1" fmla="*/ 1631 h 1114151"/>
              <a:gd name="connsiteX2" fmla="*/ 3931920 w 3931920"/>
              <a:gd name="connsiteY2" fmla="*/ 1114151 h 1114151"/>
              <a:gd name="connsiteX0" fmla="*/ 2578232 w 2649041"/>
              <a:gd name="connsiteY0" fmla="*/ 3244791 h 3244791"/>
              <a:gd name="connsiteX1" fmla="*/ 2672 w 2649041"/>
              <a:gd name="connsiteY1" fmla="*/ 74871 h 3244791"/>
              <a:gd name="connsiteX2" fmla="*/ 2136272 w 2649041"/>
              <a:gd name="connsiteY2" fmla="*/ 1187391 h 3244791"/>
              <a:gd name="connsiteX0" fmla="*/ 5996446 w 6090960"/>
              <a:gd name="connsiteY0" fmla="*/ 3169937 h 3215657"/>
              <a:gd name="connsiteX1" fmla="*/ 3420886 w 6090960"/>
              <a:gd name="connsiteY1" fmla="*/ 17 h 3215657"/>
              <a:gd name="connsiteX2" fmla="*/ 113806 w 6090960"/>
              <a:gd name="connsiteY2" fmla="*/ 3215657 h 3215657"/>
              <a:gd name="connsiteX0" fmla="*/ 6001406 w 6090758"/>
              <a:gd name="connsiteY0" fmla="*/ 98080 h 1027750"/>
              <a:gd name="connsiteX1" fmla="*/ 3273446 w 6090758"/>
              <a:gd name="connsiteY1" fmla="*/ 1027720 h 1027750"/>
              <a:gd name="connsiteX2" fmla="*/ 118766 w 6090758"/>
              <a:gd name="connsiteY2" fmla="*/ 143800 h 1027750"/>
              <a:gd name="connsiteX0" fmla="*/ 5882640 w 5971992"/>
              <a:gd name="connsiteY0" fmla="*/ 98080 h 1027786"/>
              <a:gd name="connsiteX1" fmla="*/ 3154680 w 5971992"/>
              <a:gd name="connsiteY1" fmla="*/ 1027720 h 1027786"/>
              <a:gd name="connsiteX2" fmla="*/ 0 w 5971992"/>
              <a:gd name="connsiteY2" fmla="*/ 143800 h 1027786"/>
              <a:gd name="connsiteX0" fmla="*/ 5882640 w 5882640"/>
              <a:gd name="connsiteY0" fmla="*/ 0 h 929706"/>
              <a:gd name="connsiteX1" fmla="*/ 3154680 w 5882640"/>
              <a:gd name="connsiteY1" fmla="*/ 929640 h 929706"/>
              <a:gd name="connsiteX2" fmla="*/ 0 w 5882640"/>
              <a:gd name="connsiteY2" fmla="*/ 45720 h 929706"/>
              <a:gd name="connsiteX0" fmla="*/ 5882640 w 5882640"/>
              <a:gd name="connsiteY0" fmla="*/ 0 h 838276"/>
              <a:gd name="connsiteX1" fmla="*/ 1402080 w 5882640"/>
              <a:gd name="connsiteY1" fmla="*/ 838200 h 838276"/>
              <a:gd name="connsiteX2" fmla="*/ 0 w 5882640"/>
              <a:gd name="connsiteY2" fmla="*/ 45720 h 838276"/>
              <a:gd name="connsiteX0" fmla="*/ 5882640 w 5882640"/>
              <a:gd name="connsiteY0" fmla="*/ 0 h 838384"/>
              <a:gd name="connsiteX1" fmla="*/ 1402080 w 5882640"/>
              <a:gd name="connsiteY1" fmla="*/ 838200 h 838384"/>
              <a:gd name="connsiteX2" fmla="*/ 0 w 5882640"/>
              <a:gd name="connsiteY2" fmla="*/ 45720 h 838384"/>
              <a:gd name="connsiteX0" fmla="*/ 4637795 w 4637795"/>
              <a:gd name="connsiteY0" fmla="*/ 60960 h 899596"/>
              <a:gd name="connsiteX1" fmla="*/ 157235 w 4637795"/>
              <a:gd name="connsiteY1" fmla="*/ 899160 h 899596"/>
              <a:gd name="connsiteX2" fmla="*/ 751595 w 4637795"/>
              <a:gd name="connsiteY2" fmla="*/ 0 h 899596"/>
              <a:gd name="connsiteX0" fmla="*/ 3886200 w 3886200"/>
              <a:gd name="connsiteY0" fmla="*/ 60960 h 793460"/>
              <a:gd name="connsiteX1" fmla="*/ 929640 w 3886200"/>
              <a:gd name="connsiteY1" fmla="*/ 792480 h 793460"/>
              <a:gd name="connsiteX2" fmla="*/ 0 w 3886200"/>
              <a:gd name="connsiteY2" fmla="*/ 0 h 793460"/>
              <a:gd name="connsiteX0" fmla="*/ 3886200 w 3886200"/>
              <a:gd name="connsiteY0" fmla="*/ 60960 h 821371"/>
              <a:gd name="connsiteX1" fmla="*/ 929640 w 3886200"/>
              <a:gd name="connsiteY1" fmla="*/ 792480 h 821371"/>
              <a:gd name="connsiteX2" fmla="*/ 0 w 3886200"/>
              <a:gd name="connsiteY2" fmla="*/ 0 h 82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6200" h="821371">
                <a:moveTo>
                  <a:pt x="3886200" y="60960"/>
                </a:moveTo>
                <a:cubicBezTo>
                  <a:pt x="2766060" y="745490"/>
                  <a:pt x="1531620" y="894080"/>
                  <a:pt x="929640" y="792480"/>
                </a:cubicBezTo>
                <a:cubicBezTo>
                  <a:pt x="327660" y="690880"/>
                  <a:pt x="342900" y="572770"/>
                  <a:pt x="0" y="0"/>
                </a:cubicBezTo>
              </a:path>
            </a:pathLst>
          </a:custGeom>
          <a:noFill/>
          <a:ln w="41275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1C75B-C346-F148-B97B-62DEC006CC4D}"/>
              </a:ext>
            </a:extLst>
          </p:cNvPr>
          <p:cNvSpPr txBox="1"/>
          <p:nvPr/>
        </p:nvSpPr>
        <p:spPr>
          <a:xfrm>
            <a:off x="1280160" y="5212080"/>
            <a:ext cx="659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Traversal of 6 elements touches 4 pages</a:t>
            </a:r>
          </a:p>
        </p:txBody>
      </p:sp>
    </p:spTree>
    <p:extLst>
      <p:ext uri="{BB962C8B-B14F-4D97-AF65-F5344CB8AC3E}">
        <p14:creationId xmlns:p14="http://schemas.microsoft.com/office/powerpoint/2010/main" val="41884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530E-177E-F84B-BD0F-AE71ED73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CE5DE1-A0E5-8C47-A8E5-9D53ED62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52227"/>
              </p:ext>
            </p:extLst>
          </p:nvPr>
        </p:nvGraphicFramePr>
        <p:xfrm>
          <a:off x="838200" y="2976842"/>
          <a:ext cx="101904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58">
                  <a:extLst>
                    <a:ext uri="{9D8B030D-6E8A-4147-A177-3AD203B41FA5}">
                      <a16:colId xmlns:a16="http://schemas.microsoft.com/office/drawing/2014/main" val="186938464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246198786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5320110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658279865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98580344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430296747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669245731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982085364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86305127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849549109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29003068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937393671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12471605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378675505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51440797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820108438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747100862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2400969270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665964857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1723599512"/>
                    </a:ext>
                  </a:extLst>
                </a:gridCol>
                <a:gridCol w="485258">
                  <a:extLst>
                    <a:ext uri="{9D8B030D-6E8A-4147-A177-3AD203B41FA5}">
                      <a16:colId xmlns:a16="http://schemas.microsoft.com/office/drawing/2014/main" val="345888417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Page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Page3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2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9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678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61930A-2E55-2A44-914B-94722BA65E37}"/>
                  </a:ext>
                </a:extLst>
              </p:cNvPr>
              <p:cNvSpPr txBox="1"/>
              <p:nvPr/>
            </p:nvSpPr>
            <p:spPr>
              <a:xfrm>
                <a:off x="1124262" y="2098623"/>
                <a:ext cx="1005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be 1,2,3,4,5,6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61930A-2E55-2A44-914B-94722BA6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62" y="2098623"/>
                <a:ext cx="10058400" cy="523220"/>
              </a:xfrm>
              <a:prstGeom prst="rect">
                <a:avLst/>
              </a:prstGeom>
              <a:blipFill>
                <a:blip r:embed="rId3"/>
                <a:stretch>
                  <a:fillRect l="-1261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11C75B-C346-F148-B97B-62DEC006CC4D}"/>
              </a:ext>
            </a:extLst>
          </p:cNvPr>
          <p:cNvSpPr txBox="1"/>
          <p:nvPr/>
        </p:nvSpPr>
        <p:spPr>
          <a:xfrm>
            <a:off x="1280160" y="5212080"/>
            <a:ext cx="659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Traversal of 6 elements touches 2 pages</a:t>
            </a:r>
          </a:p>
        </p:txBody>
      </p:sp>
    </p:spTree>
    <p:extLst>
      <p:ext uri="{BB962C8B-B14F-4D97-AF65-F5344CB8AC3E}">
        <p14:creationId xmlns:p14="http://schemas.microsoft.com/office/powerpoint/2010/main" val="8236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Task: given a (large) text</a:t>
            </a:r>
          </a:p>
          <a:p>
            <a:r>
              <a:rPr lang="en-US" dirty="0"/>
              <a:t>Count the number of times each word </a:t>
            </a:r>
          </a:p>
          <a:p>
            <a:r>
              <a:rPr lang="en-US" dirty="0"/>
              <a:t>Output  (</a:t>
            </a:r>
            <a:r>
              <a:rPr lang="en-US" dirty="0" err="1"/>
              <a:t>word,count</a:t>
            </a:r>
            <a:r>
              <a:rPr lang="en-US" dirty="0"/>
              <a:t>) sorted in decreasing order by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2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word count / poor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4565"/>
            <a:ext cx="3548270" cy="32723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={}</a:t>
            </a:r>
          </a:p>
          <a:p>
            <a:pPr marL="0" indent="0">
              <a:buNone/>
            </a:pPr>
            <a:r>
              <a:rPr lang="en-US" dirty="0"/>
              <a:t>For word in list:</a:t>
            </a:r>
          </a:p>
          <a:p>
            <a:pPr marL="0" indent="0">
              <a:buNone/>
            </a:pPr>
            <a:r>
              <a:rPr lang="en-US" dirty="0"/>
              <a:t>     if word in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Dict</a:t>
            </a:r>
            <a:r>
              <a:rPr lang="en-US" dirty="0"/>
              <a:t>[word]+=1</a:t>
            </a:r>
          </a:p>
          <a:p>
            <a:pPr marL="0" indent="0">
              <a:buNone/>
            </a:pPr>
            <a:r>
              <a:rPr lang="en-US" dirty="0"/>
              <a:t>     else: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Dict</a:t>
            </a:r>
            <a:r>
              <a:rPr lang="en-US" dirty="0"/>
              <a:t>[word]=1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39"/>
          <a:stretch/>
        </p:blipFill>
        <p:spPr>
          <a:xfrm>
            <a:off x="139201" y="1445209"/>
            <a:ext cx="10629900" cy="760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0A8311-A9C6-3A46-8FAD-63DB9AF417CA}"/>
              </a:ext>
            </a:extLst>
          </p:cNvPr>
          <p:cNvSpPr txBox="1"/>
          <p:nvPr/>
        </p:nvSpPr>
        <p:spPr>
          <a:xfrm>
            <a:off x="4969566" y="2916793"/>
            <a:ext cx="417832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Suppose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len</a:t>
            </a:r>
            <a:r>
              <a:rPr lang="en-US" sz="2800" dirty="0"/>
              <a:t>(list)=1,000,000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Dict</a:t>
            </a:r>
            <a:r>
              <a:rPr lang="en-US" sz="2800" dirty="0"/>
              <a:t>) = 100,000</a:t>
            </a:r>
          </a:p>
          <a:p>
            <a:r>
              <a:rPr lang="en-US" sz="2800" dirty="0"/>
              <a:t>Access to list: spatially local</a:t>
            </a:r>
          </a:p>
          <a:p>
            <a:r>
              <a:rPr lang="en-US" sz="2800" dirty="0"/>
              <a:t>Access to </a:t>
            </a:r>
            <a:r>
              <a:rPr lang="en-US" sz="2800" dirty="0" err="1"/>
              <a:t>Dict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FF0000"/>
                </a:solidFill>
              </a:rPr>
              <a:t>random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sorted word count / good locality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7636"/>
            <a:ext cx="9880600" cy="1689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7BEB40-48EE-5547-846D-EB5C14BE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565"/>
            <a:ext cx="3548270" cy="3272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={}</a:t>
            </a:r>
          </a:p>
          <a:p>
            <a:pPr marL="0" indent="0">
              <a:buNone/>
            </a:pPr>
            <a:r>
              <a:rPr lang="en-US" dirty="0"/>
              <a:t>Sort(list)</a:t>
            </a:r>
          </a:p>
          <a:p>
            <a:pPr marL="0" indent="0">
              <a:buNone/>
            </a:pPr>
            <a:r>
              <a:rPr lang="en-US" dirty="0"/>
              <a:t>For word in list:</a:t>
            </a:r>
          </a:p>
          <a:p>
            <a:pPr marL="0" indent="0">
              <a:buNone/>
            </a:pPr>
            <a:r>
              <a:rPr lang="en-US" dirty="0"/>
              <a:t>     if word in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Dict</a:t>
            </a:r>
            <a:r>
              <a:rPr lang="en-US" dirty="0"/>
              <a:t>[word]+=1</a:t>
            </a:r>
          </a:p>
          <a:p>
            <a:pPr marL="0" indent="0">
              <a:buNone/>
            </a:pPr>
            <a:r>
              <a:rPr lang="en-US" dirty="0"/>
              <a:t>     else: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Dict</a:t>
            </a:r>
            <a:r>
              <a:rPr lang="en-US" dirty="0"/>
              <a:t>[word]=1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DA50C6-FEC4-F84E-8B5B-4DB6587BA444}"/>
              </a:ext>
            </a:extLst>
          </p:cNvPr>
          <p:cNvSpPr txBox="1"/>
          <p:nvPr/>
        </p:nvSpPr>
        <p:spPr>
          <a:xfrm>
            <a:off x="5778500" y="2613022"/>
            <a:ext cx="501720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Suppose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len</a:t>
            </a:r>
            <a:r>
              <a:rPr lang="en-US" sz="2800" dirty="0"/>
              <a:t>(list)=1,000,000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Dict</a:t>
            </a:r>
            <a:r>
              <a:rPr lang="en-US" sz="2800" dirty="0"/>
              <a:t>) = 100,000</a:t>
            </a:r>
          </a:p>
          <a:p>
            <a:r>
              <a:rPr lang="en-US" sz="2800" dirty="0"/>
              <a:t>Access to list: spatially local</a:t>
            </a:r>
          </a:p>
          <a:p>
            <a:r>
              <a:rPr lang="en-US" sz="2800" dirty="0"/>
              <a:t>Access to </a:t>
            </a:r>
            <a:r>
              <a:rPr lang="en-US" sz="2800" dirty="0" err="1"/>
              <a:t>Dict</a:t>
            </a:r>
            <a:r>
              <a:rPr lang="en-US" sz="2800" dirty="0"/>
              <a:t>: </a:t>
            </a:r>
            <a:r>
              <a:rPr lang="en-US" sz="2800" b="1" dirty="0">
                <a:solidFill>
                  <a:srgbClr val="FF0000"/>
                </a:solidFill>
              </a:rPr>
              <a:t>Spatially local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But what about the sort step?</a:t>
            </a:r>
          </a:p>
          <a:p>
            <a:r>
              <a:rPr lang="en-US" sz="2800" dirty="0"/>
              <a:t>Sorting can be done in time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</a:p>
          <a:p>
            <a:r>
              <a:rPr lang="en-US" sz="2800" dirty="0"/>
              <a:t>Efficient in distributed setup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14462</TotalTime>
  <Words>455</Words>
  <Application>Microsoft Macintosh PowerPoint</Application>
  <PresentationFormat>Widescreen</PresentationFormat>
  <Paragraphs>91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Custom Design</vt:lpstr>
      <vt:lpstr>Locality of storage access</vt:lpstr>
      <vt:lpstr>Why is access locality important?</vt:lpstr>
      <vt:lpstr>Temporal Locality</vt:lpstr>
      <vt:lpstr>Spatial locality</vt:lpstr>
      <vt:lpstr>Linked List</vt:lpstr>
      <vt:lpstr>array</vt:lpstr>
      <vt:lpstr>Word Count</vt:lpstr>
      <vt:lpstr>Unsorted word count / poor locality</vt:lpstr>
      <vt:lpstr>sorted word count / good locality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74</cp:revision>
  <dcterms:created xsi:type="dcterms:W3CDTF">2016-12-16T07:08:48Z</dcterms:created>
  <dcterms:modified xsi:type="dcterms:W3CDTF">2020-04-02T18:10:16Z</dcterms:modified>
</cp:coreProperties>
</file>