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4" r:id="rId2"/>
    <p:sldId id="266" r:id="rId3"/>
    <p:sldId id="259" r:id="rId4"/>
    <p:sldId id="257" r:id="rId5"/>
    <p:sldId id="258" r:id="rId6"/>
    <p:sldId id="260" r:id="rId7"/>
    <p:sldId id="267" r:id="rId8"/>
    <p:sldId id="262" r:id="rId9"/>
    <p:sldId id="263" r:id="rId10"/>
    <p:sldId id="274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0"/>
    <p:restoredTop sz="79320"/>
  </p:normalViewPr>
  <p:slideViewPr>
    <p:cSldViewPr snapToGrid="0" snapToObjects="1">
      <p:cViewPr varScale="1">
        <p:scale>
          <a:sx n="100" d="100"/>
          <a:sy n="100" d="100"/>
        </p:scale>
        <p:origin x="1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0BE64-5005-BD44-B2B9-204806E0CC8E}" type="datetimeFigureOut">
              <a:rPr lang="en-US" smtClean="0"/>
              <a:t>4/2/20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284E2-C069-1743-9FC7-FE23E5A1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54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Zoom: In the previous video we saw how locality</a:t>
            </a:r>
            <a:r>
              <a:rPr lang="en-US" baseline="0" dirty="0"/>
              <a:t> can speed up the processing of large arrays.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However,</a:t>
            </a:r>
            <a:r>
              <a:rPr lang="en-US" baseline="0" dirty="0"/>
              <a:t> I did not say *why* locality of access is important. </a:t>
            </a:r>
          </a:p>
          <a:p>
            <a:endParaRPr lang="en-US" baseline="0" dirty="0"/>
          </a:p>
          <a:p>
            <a:r>
              <a:rPr lang="en-US" baseline="0" dirty="0"/>
              <a:t>In this video I will tell you how caches work, what is the memory </a:t>
            </a:r>
            <a:r>
              <a:rPr lang="en-US" baseline="0" dirty="0" err="1"/>
              <a:t>Heirarchy</a:t>
            </a:r>
            <a:r>
              <a:rPr lang="en-US" baseline="0" dirty="0"/>
              <a:t>, and how all that is related to memory locality.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284E2-C069-1743-9FC7-FE23E5A1EB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78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284E2-C069-1743-9FC7-FE23E5A1EB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84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284E2-C069-1743-9FC7-FE23E5A1EB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51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284E2-C069-1743-9FC7-FE23E5A1EB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6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BE17-EE2D-F54D-BAA8-94142ADB5813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BEAD-4EF7-ED4D-BEA0-E58A09CC5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5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BE17-EE2D-F54D-BAA8-94142ADB5813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BEAD-4EF7-ED4D-BEA0-E58A09CC5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9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BE17-EE2D-F54D-BAA8-94142ADB5813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BEAD-4EF7-ED4D-BEA0-E58A09CC5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4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BE17-EE2D-F54D-BAA8-94142ADB5813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BEAD-4EF7-ED4D-BEA0-E58A09CC5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5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BE17-EE2D-F54D-BAA8-94142ADB5813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BEAD-4EF7-ED4D-BEA0-E58A09CC5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0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BE17-EE2D-F54D-BAA8-94142ADB5813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BEAD-4EF7-ED4D-BEA0-E58A09CC5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0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BE17-EE2D-F54D-BAA8-94142ADB5813}" type="datetimeFigureOut">
              <a:rPr lang="en-US" smtClean="0"/>
              <a:t>4/2/20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BEAD-4EF7-ED4D-BEA0-E58A09CC5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1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BE17-EE2D-F54D-BAA8-94142ADB5813}" type="datetimeFigureOut">
              <a:rPr lang="en-US" smtClean="0"/>
              <a:t>4/2/20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BEAD-4EF7-ED4D-BEA0-E58A09CC5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7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BE17-EE2D-F54D-BAA8-94142ADB5813}" type="datetimeFigureOut">
              <a:rPr lang="en-US" smtClean="0"/>
              <a:t>4/2/20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BEAD-4EF7-ED4D-BEA0-E58A09CC5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BE17-EE2D-F54D-BAA8-94142ADB5813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BEAD-4EF7-ED4D-BEA0-E58A09CC5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3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BE17-EE2D-F54D-BAA8-94142ADB5813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BEAD-4EF7-ED4D-BEA0-E58A09CC5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2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BBE17-EE2D-F54D-BAA8-94142ADB5813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0BEAD-4EF7-ED4D-BEA0-E58A09CC5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9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Caching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locality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Spatial Locality</a:t>
            </a:r>
            <a:r>
              <a:rPr lang="en-US" dirty="0"/>
              <a:t>: Multiple accesses to close-together addresses in short time period.</a:t>
            </a:r>
          </a:p>
          <a:p>
            <a:pPr lvl="1"/>
            <a:r>
              <a:rPr lang="en-US" dirty="0"/>
              <a:t>The difference between two sums.</a:t>
            </a:r>
          </a:p>
          <a:p>
            <a:pPr lvl="1"/>
            <a:r>
              <a:rPr lang="en-US" dirty="0"/>
              <a:t>Counting words by sorting</a:t>
            </a:r>
          </a:p>
          <a:p>
            <a:r>
              <a:rPr lang="en-US" dirty="0"/>
              <a:t>Benefiting from spatial locality</a:t>
            </a:r>
          </a:p>
          <a:p>
            <a:pPr lvl="1"/>
            <a:r>
              <a:rPr lang="en-US" dirty="0"/>
              <a:t>Memory is partitioned into </a:t>
            </a:r>
            <a:r>
              <a:rPr lang="en-US" b="1" dirty="0">
                <a:solidFill>
                  <a:schemeClr val="accent1"/>
                </a:solidFill>
              </a:rPr>
              <a:t>Blocks/Lines </a:t>
            </a:r>
            <a:r>
              <a:rPr lang="en-US" dirty="0"/>
              <a:t>rather than single bytes.</a:t>
            </a:r>
          </a:p>
          <a:p>
            <a:pPr lvl="1"/>
            <a:r>
              <a:rPr lang="en-US" dirty="0"/>
              <a:t>Moving a block of memory takes much less time than moving each byte individually.</a:t>
            </a:r>
          </a:p>
          <a:p>
            <a:pPr lvl="1"/>
            <a:r>
              <a:rPr lang="en-US" dirty="0"/>
              <a:t>Memory locations that are close to each other are likely to fall in the same block.</a:t>
            </a:r>
          </a:p>
          <a:p>
            <a:pPr lvl="1"/>
            <a:r>
              <a:rPr lang="en-US" dirty="0"/>
              <a:t>Resulting in more cache hits.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1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 reduces storage latency by bringing relevant data close to the CPU.</a:t>
            </a:r>
          </a:p>
          <a:p>
            <a:r>
              <a:rPr lang="en-US" dirty="0"/>
              <a:t>This requires that code exhibits access locality:</a:t>
            </a:r>
          </a:p>
          <a:p>
            <a:pPr lvl="1"/>
            <a:r>
              <a:rPr lang="en-US" dirty="0"/>
              <a:t>Temporal locality: Accessing the same location multiple times</a:t>
            </a:r>
          </a:p>
          <a:p>
            <a:pPr lvl="1"/>
            <a:r>
              <a:rPr lang="en-US" dirty="0"/>
              <a:t>Spatial locality: Accessing neighboring locations.</a:t>
            </a:r>
          </a:p>
        </p:txBody>
      </p:sp>
    </p:spTree>
    <p:extLst>
      <p:ext uri="{BB962C8B-B14F-4D97-AF65-F5344CB8AC3E}">
        <p14:creationId xmlns:p14="http://schemas.microsoft.com/office/powerpoint/2010/main" val="96792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Latency, size and price of computer memory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56092" y="1607167"/>
            <a:ext cx="7679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Given a budget, we need to trade off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082005"/>
              </p:ext>
            </p:extLst>
          </p:nvPr>
        </p:nvGraphicFramePr>
        <p:xfrm>
          <a:off x="5495364" y="3032393"/>
          <a:ext cx="649988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4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9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9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9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9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99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99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499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499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499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499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499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499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078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8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8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8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8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8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8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602007"/>
              </p:ext>
            </p:extLst>
          </p:nvPr>
        </p:nvGraphicFramePr>
        <p:xfrm>
          <a:off x="1569491" y="3018693"/>
          <a:ext cx="3182064" cy="2939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4945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0074" marR="120074" marT="60037" marB="600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0074" marR="120074" marT="60037" marB="600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0074" marR="120074" marT="60037" marB="600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0074" marR="120074" marT="60037" marB="6003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945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0074" marR="120074" marT="60037" marB="600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0074" marR="120074" marT="60037" marB="600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0074" marR="120074" marT="60037" marB="600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0074" marR="120074" marT="60037" marB="6003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945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0074" marR="120074" marT="60037" marB="600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0074" marR="120074" marT="60037" marB="600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0074" marR="120074" marT="60037" marB="600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0074" marR="120074" marT="60037" marB="6003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945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0074" marR="120074" marT="60037" marB="600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0074" marR="120074" marT="60037" marB="600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0074" marR="120074" marT="60037" marB="600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0074" marR="120074" marT="60037" marB="6003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69491" y="2433917"/>
            <a:ext cx="3323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$10: Fast &amp; Small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04661" y="2433918"/>
            <a:ext cx="4344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$10: Slow &amp; Large</a:t>
            </a:r>
          </a:p>
        </p:txBody>
      </p:sp>
    </p:spTree>
    <p:extLst>
      <p:ext uri="{BB962C8B-B14F-4D97-AF65-F5344CB8AC3E}">
        <p14:creationId xmlns:p14="http://schemas.microsoft.com/office/powerpoint/2010/main" val="195888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Cache: The basic idea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77422"/>
              </p:ext>
            </p:extLst>
          </p:nvPr>
        </p:nvGraphicFramePr>
        <p:xfrm>
          <a:off x="6438900" y="2281766"/>
          <a:ext cx="45339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350238"/>
              </p:ext>
            </p:extLst>
          </p:nvPr>
        </p:nvGraphicFramePr>
        <p:xfrm>
          <a:off x="4433176" y="3023446"/>
          <a:ext cx="94812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Manual Operation 7"/>
          <p:cNvSpPr/>
          <p:nvPr/>
        </p:nvSpPr>
        <p:spPr>
          <a:xfrm>
            <a:off x="1261241" y="2848303"/>
            <a:ext cx="1755228" cy="1658503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38900" y="1900163"/>
            <a:ext cx="98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50818" y="2654114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Cache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8781" y="1992715"/>
            <a:ext cx="2564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Fast &amp; Small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69571" y="1315388"/>
            <a:ext cx="3324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Slow &amp; Large</a:t>
            </a:r>
          </a:p>
        </p:txBody>
      </p:sp>
      <p:sp>
        <p:nvSpPr>
          <p:cNvPr id="7" name="Freeform 6"/>
          <p:cNvSpPr/>
          <p:nvPr/>
        </p:nvSpPr>
        <p:spPr>
          <a:xfrm>
            <a:off x="4625788" y="2520838"/>
            <a:ext cx="2904565" cy="688527"/>
          </a:xfrm>
          <a:custGeom>
            <a:avLst/>
            <a:gdLst>
              <a:gd name="connsiteX0" fmla="*/ 0 w 2904565"/>
              <a:gd name="connsiteY0" fmla="*/ 688527 h 688527"/>
              <a:gd name="connsiteX1" fmla="*/ 1021977 w 2904565"/>
              <a:gd name="connsiteY1" fmla="*/ 7209 h 688527"/>
              <a:gd name="connsiteX2" fmla="*/ 2904565 w 2904565"/>
              <a:gd name="connsiteY2" fmla="*/ 312009 h 688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4565" h="688527">
                <a:moveTo>
                  <a:pt x="0" y="688527"/>
                </a:moveTo>
                <a:cubicBezTo>
                  <a:pt x="268941" y="379244"/>
                  <a:pt x="537883" y="69962"/>
                  <a:pt x="1021977" y="7209"/>
                </a:cubicBezTo>
                <a:cubicBezTo>
                  <a:pt x="1506071" y="-55544"/>
                  <a:pt x="2904565" y="312009"/>
                  <a:pt x="2904565" y="312009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5127812" y="3281082"/>
            <a:ext cx="4715435" cy="1770920"/>
          </a:xfrm>
          <a:custGeom>
            <a:avLst/>
            <a:gdLst>
              <a:gd name="connsiteX0" fmla="*/ 0 w 4715435"/>
              <a:gd name="connsiteY0" fmla="*/ 0 h 1770920"/>
              <a:gd name="connsiteX1" fmla="*/ 2940423 w 4715435"/>
              <a:gd name="connsiteY1" fmla="*/ 1667436 h 1770920"/>
              <a:gd name="connsiteX2" fmla="*/ 4715435 w 4715435"/>
              <a:gd name="connsiteY2" fmla="*/ 1452283 h 1770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5435" h="1770920">
                <a:moveTo>
                  <a:pt x="0" y="0"/>
                </a:moveTo>
                <a:cubicBezTo>
                  <a:pt x="1077258" y="712694"/>
                  <a:pt x="2154517" y="1425389"/>
                  <a:pt x="2940423" y="1667436"/>
                </a:cubicBezTo>
                <a:cubicBezTo>
                  <a:pt x="3726329" y="1909483"/>
                  <a:pt x="4220882" y="1680883"/>
                  <a:pt x="4715435" y="1452283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0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95833E-6 -1.85185E-6 L -0.00208 -0.04259 " pathEditMode="relative" rAng="0" ptsTypes="AA">
                                      <p:cBhvr>
                                        <p:cTn id="6" dur="1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2130"/>
                                    </p:animMotion>
                                    <p:animRot by="1500000">
                                      <p:cBhvr>
                                        <p:cTn id="7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1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0" dur="4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6" dur="4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3" grpId="0"/>
      <p:bldP spid="7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Hit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77422"/>
              </p:ext>
            </p:extLst>
          </p:nvPr>
        </p:nvGraphicFramePr>
        <p:xfrm>
          <a:off x="6438900" y="2281766"/>
          <a:ext cx="45339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350238"/>
              </p:ext>
            </p:extLst>
          </p:nvPr>
        </p:nvGraphicFramePr>
        <p:xfrm>
          <a:off x="4433176" y="3023446"/>
          <a:ext cx="94812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Manual Operation 7"/>
          <p:cNvSpPr/>
          <p:nvPr/>
        </p:nvSpPr>
        <p:spPr>
          <a:xfrm>
            <a:off x="1261241" y="2848303"/>
            <a:ext cx="1755228" cy="1658503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38900" y="1900163"/>
            <a:ext cx="98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Memory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33176" y="2654114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Cache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840946" y="2934843"/>
            <a:ext cx="2188254" cy="742712"/>
            <a:chOff x="2840946" y="2934843"/>
            <a:chExt cx="2188254" cy="742712"/>
          </a:xfrm>
        </p:grpSpPr>
        <p:cxnSp>
          <p:nvCxnSpPr>
            <p:cNvPr id="12" name="Curved Connector 11"/>
            <p:cNvCxnSpPr>
              <a:stCxn id="8" idx="3"/>
            </p:cNvCxnSpPr>
            <p:nvPr/>
          </p:nvCxnSpPr>
          <p:spPr>
            <a:xfrm flipV="1">
              <a:off x="2840946" y="3213100"/>
              <a:ext cx="2188254" cy="464455"/>
            </a:xfrm>
            <a:prstGeom prst="curvedConnector3">
              <a:avLst/>
            </a:prstGeom>
            <a:ln w="4762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158041" y="2934843"/>
              <a:ext cx="1080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Hit</a:t>
              </a:r>
            </a:p>
          </p:txBody>
        </p:sp>
      </p:grpSp>
      <p:cxnSp>
        <p:nvCxnSpPr>
          <p:cNvPr id="16" name="Curved Connector 15"/>
          <p:cNvCxnSpPr>
            <a:stCxn id="8" idx="3"/>
          </p:cNvCxnSpPr>
          <p:nvPr/>
        </p:nvCxnSpPr>
        <p:spPr>
          <a:xfrm>
            <a:off x="2840946" y="3677555"/>
            <a:ext cx="6988854" cy="1018905"/>
          </a:xfrm>
          <a:prstGeom prst="curvedConnector3">
            <a:avLst/>
          </a:prstGeom>
          <a:ln w="476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8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77422"/>
              </p:ext>
            </p:extLst>
          </p:nvPr>
        </p:nvGraphicFramePr>
        <p:xfrm>
          <a:off x="6438900" y="2281766"/>
          <a:ext cx="45339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350238"/>
              </p:ext>
            </p:extLst>
          </p:nvPr>
        </p:nvGraphicFramePr>
        <p:xfrm>
          <a:off x="4433176" y="3023446"/>
          <a:ext cx="94812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Manual Operation 7"/>
          <p:cNvSpPr/>
          <p:nvPr/>
        </p:nvSpPr>
        <p:spPr>
          <a:xfrm>
            <a:off x="1261241" y="2848303"/>
            <a:ext cx="1755228" cy="1658503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38900" y="1900163"/>
            <a:ext cx="98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Memory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33176" y="2654114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Cache</a:t>
            </a:r>
          </a:p>
        </p:txBody>
      </p:sp>
      <p:cxnSp>
        <p:nvCxnSpPr>
          <p:cNvPr id="16" name="Curved Connector 15"/>
          <p:cNvCxnSpPr>
            <a:stCxn id="8" idx="3"/>
          </p:cNvCxnSpPr>
          <p:nvPr/>
        </p:nvCxnSpPr>
        <p:spPr>
          <a:xfrm>
            <a:off x="2840946" y="3677555"/>
            <a:ext cx="6887254" cy="272145"/>
          </a:xfrm>
          <a:prstGeom prst="curvedConnector3">
            <a:avLst/>
          </a:prstGeom>
          <a:ln w="476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99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 Service: 1) Choose byte to drop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16003"/>
              </p:ext>
            </p:extLst>
          </p:nvPr>
        </p:nvGraphicFramePr>
        <p:xfrm>
          <a:off x="6438900" y="2281766"/>
          <a:ext cx="45339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350238"/>
              </p:ext>
            </p:extLst>
          </p:nvPr>
        </p:nvGraphicFramePr>
        <p:xfrm>
          <a:off x="4433176" y="3023446"/>
          <a:ext cx="94812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Manual Operation 7"/>
          <p:cNvSpPr/>
          <p:nvPr/>
        </p:nvSpPr>
        <p:spPr>
          <a:xfrm>
            <a:off x="1261241" y="2848303"/>
            <a:ext cx="1755228" cy="1658503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38900" y="1900163"/>
            <a:ext cx="98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Memory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33176" y="2654114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Cache</a:t>
            </a:r>
          </a:p>
        </p:txBody>
      </p:sp>
      <p:cxnSp>
        <p:nvCxnSpPr>
          <p:cNvPr id="16" name="Curved Connector 15"/>
          <p:cNvCxnSpPr>
            <a:stCxn id="8" idx="3"/>
          </p:cNvCxnSpPr>
          <p:nvPr/>
        </p:nvCxnSpPr>
        <p:spPr>
          <a:xfrm>
            <a:off x="2840946" y="3677555"/>
            <a:ext cx="6887254" cy="272145"/>
          </a:xfrm>
          <a:prstGeom prst="curvedConnector3">
            <a:avLst/>
          </a:prstGeom>
          <a:ln w="476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007968"/>
              </p:ext>
            </p:extLst>
          </p:nvPr>
        </p:nvGraphicFramePr>
        <p:xfrm>
          <a:off x="4903735" y="3027018"/>
          <a:ext cx="4826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9894"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 Service: 2) write back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16003"/>
              </p:ext>
            </p:extLst>
          </p:nvPr>
        </p:nvGraphicFramePr>
        <p:xfrm>
          <a:off x="6438900" y="2281766"/>
          <a:ext cx="45339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883727"/>
              </p:ext>
            </p:extLst>
          </p:nvPr>
        </p:nvGraphicFramePr>
        <p:xfrm>
          <a:off x="4433176" y="3023446"/>
          <a:ext cx="94812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Manual Operation 7"/>
          <p:cNvSpPr/>
          <p:nvPr/>
        </p:nvSpPr>
        <p:spPr>
          <a:xfrm>
            <a:off x="1261241" y="2848303"/>
            <a:ext cx="1755228" cy="1658503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38900" y="1900163"/>
            <a:ext cx="98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Memory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33176" y="2654114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Cache</a:t>
            </a:r>
          </a:p>
        </p:txBody>
      </p:sp>
      <p:cxnSp>
        <p:nvCxnSpPr>
          <p:cNvPr id="16" name="Curved Connector 15"/>
          <p:cNvCxnSpPr>
            <a:stCxn id="8" idx="3"/>
          </p:cNvCxnSpPr>
          <p:nvPr/>
        </p:nvCxnSpPr>
        <p:spPr>
          <a:xfrm>
            <a:off x="2840946" y="3677555"/>
            <a:ext cx="6887254" cy="272145"/>
          </a:xfrm>
          <a:prstGeom prst="curvedConnector3">
            <a:avLst/>
          </a:prstGeom>
          <a:ln w="476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45299"/>
              </p:ext>
            </p:extLst>
          </p:nvPr>
        </p:nvGraphicFramePr>
        <p:xfrm>
          <a:off x="4907237" y="3027018"/>
          <a:ext cx="4826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9894"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85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C 0.05442 0.18472 0.10885 0.36967 0.17278 0.4074 C 0.23658 0.4449 0.38645 0.21481 0.38645 0.21504 " pathEditMode="relative" rAng="0" ptsTypes="AAA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23" y="2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 Service: 3) Read In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705606"/>
              </p:ext>
            </p:extLst>
          </p:nvPr>
        </p:nvGraphicFramePr>
        <p:xfrm>
          <a:off x="6438900" y="2281766"/>
          <a:ext cx="45339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152827"/>
              </p:ext>
            </p:extLst>
          </p:nvPr>
        </p:nvGraphicFramePr>
        <p:xfrm>
          <a:off x="4433176" y="3023446"/>
          <a:ext cx="94812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Manual Operation 7"/>
          <p:cNvSpPr/>
          <p:nvPr/>
        </p:nvSpPr>
        <p:spPr>
          <a:xfrm>
            <a:off x="1261241" y="2848303"/>
            <a:ext cx="1755228" cy="1658503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38900" y="1900163"/>
            <a:ext cx="98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Memory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33176" y="2654114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Cache</a:t>
            </a:r>
          </a:p>
        </p:txBody>
      </p:sp>
      <p:cxnSp>
        <p:nvCxnSpPr>
          <p:cNvPr id="16" name="Curved Connector 15"/>
          <p:cNvCxnSpPr>
            <a:stCxn id="8" idx="3"/>
          </p:cNvCxnSpPr>
          <p:nvPr/>
        </p:nvCxnSpPr>
        <p:spPr>
          <a:xfrm>
            <a:off x="2840946" y="3677555"/>
            <a:ext cx="6887254" cy="272145"/>
          </a:xfrm>
          <a:prstGeom prst="curvedConnector3">
            <a:avLst/>
          </a:prstGeom>
          <a:ln w="476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473286"/>
              </p:ext>
            </p:extLst>
          </p:nvPr>
        </p:nvGraphicFramePr>
        <p:xfrm>
          <a:off x="9626600" y="3765126"/>
          <a:ext cx="4826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9894"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16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-4.44444E-6 C -0.06562 -0.1625 -0.13191 -0.32453 -0.19714 -0.34259 C -0.26198 -0.36088 -0.38542 -0.10763 -0.38542 -0.10717 " pathEditMode="relative" rAng="0" ptsTypes="AAA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23" y="-1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Locality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cache is effective If most accesses are hits. </a:t>
            </a:r>
          </a:p>
          <a:p>
            <a:pPr lvl="1"/>
            <a:r>
              <a:rPr lang="en-US" dirty="0"/>
              <a:t>Cache Hit Rate is high.</a:t>
            </a:r>
          </a:p>
          <a:p>
            <a:r>
              <a:rPr lang="en-US" b="1" dirty="0">
                <a:solidFill>
                  <a:schemeClr val="accent1"/>
                </a:solidFill>
              </a:rPr>
              <a:t>Temporal Locality</a:t>
            </a:r>
            <a:r>
              <a:rPr lang="en-US" dirty="0"/>
              <a:t>: Multiple accesses to </a:t>
            </a:r>
            <a:r>
              <a:rPr lang="en-US" b="1" dirty="0"/>
              <a:t>same</a:t>
            </a:r>
            <a:r>
              <a:rPr lang="en-US" dirty="0"/>
              <a:t> address within a short time period</a:t>
            </a:r>
          </a:p>
        </p:txBody>
      </p:sp>
    </p:spTree>
    <p:extLst>
      <p:ext uri="{BB962C8B-B14F-4D97-AF65-F5344CB8AC3E}">
        <p14:creationId xmlns:p14="http://schemas.microsoft.com/office/powerpoint/2010/main" val="8371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833</Words>
  <Application>Microsoft Macintosh PowerPoint</Application>
  <PresentationFormat>Widescreen</PresentationFormat>
  <Paragraphs>588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Caching </vt:lpstr>
      <vt:lpstr>Latency, size and price of computer memory</vt:lpstr>
      <vt:lpstr>Cache: The basic idea</vt:lpstr>
      <vt:lpstr>Cache Hit</vt:lpstr>
      <vt:lpstr>Cache Miss</vt:lpstr>
      <vt:lpstr>Cache Miss Service: 1) Choose byte to drop</vt:lpstr>
      <vt:lpstr>Cache Miss Service: 2) write back</vt:lpstr>
      <vt:lpstr>Cache Miss Service: 3) Read In</vt:lpstr>
      <vt:lpstr>Access Locality</vt:lpstr>
      <vt:lpstr>Spatial locality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yoav freund</dc:creator>
  <cp:lastModifiedBy>yoav freund</cp:lastModifiedBy>
  <cp:revision>54</cp:revision>
  <dcterms:created xsi:type="dcterms:W3CDTF">2016-12-21T05:16:15Z</dcterms:created>
  <dcterms:modified xsi:type="dcterms:W3CDTF">2020-04-02T19:33:52Z</dcterms:modified>
</cp:coreProperties>
</file>