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8" r:id="rId4"/>
    <p:sldId id="259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06"/>
  </p:normalViewPr>
  <p:slideViewPr>
    <p:cSldViewPr snapToGrid="0" snapToObjects="1" showGuides="1">
      <p:cViewPr varScale="1">
        <p:scale>
          <a:sx n="164" d="100"/>
          <a:sy n="164" d="100"/>
        </p:scale>
        <p:origin x="184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499-FC7E-044E-8680-17314780EA8E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8A22-A00D-514F-AAE0-81EC9EC9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4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499-FC7E-044E-8680-17314780EA8E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8A22-A00D-514F-AAE0-81EC9EC9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499-FC7E-044E-8680-17314780EA8E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8A22-A00D-514F-AAE0-81EC9EC9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E190-5E5E-234C-A076-E0002451E2D7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7D11-3217-1A4B-844E-1F7F31DFCE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E190-5E5E-234C-A076-E0002451E2D7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7D11-3217-1A4B-844E-1F7F31DFCE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E190-5E5E-234C-A076-E0002451E2D7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7D11-3217-1A4B-844E-1F7F31DFCE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E190-5E5E-234C-A076-E0002451E2D7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7D11-3217-1A4B-844E-1F7F31DFCE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E190-5E5E-234C-A076-E0002451E2D7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7D11-3217-1A4B-844E-1F7F31DFCE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E190-5E5E-234C-A076-E0002451E2D7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7D11-3217-1A4B-844E-1F7F31DFCE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E190-5E5E-234C-A076-E0002451E2D7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7D11-3217-1A4B-844E-1F7F31DFCE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E190-5E5E-234C-A076-E0002451E2D7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7D11-3217-1A4B-844E-1F7F31DFCE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499-FC7E-044E-8680-17314780EA8E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8A22-A00D-514F-AAE0-81EC9EC9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7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E190-5E5E-234C-A076-E0002451E2D7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7D11-3217-1A4B-844E-1F7F31DFCE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E190-5E5E-234C-A076-E0002451E2D7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7D11-3217-1A4B-844E-1F7F31DFCE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E190-5E5E-234C-A076-E0002451E2D7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7D11-3217-1A4B-844E-1F7F31DFCE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499-FC7E-044E-8680-17314780EA8E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8A22-A00D-514F-AAE0-81EC9EC9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499-FC7E-044E-8680-17314780EA8E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8A22-A00D-514F-AAE0-81EC9EC9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499-FC7E-044E-8680-17314780EA8E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8A22-A00D-514F-AAE0-81EC9EC9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9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499-FC7E-044E-8680-17314780EA8E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8A22-A00D-514F-AAE0-81EC9EC9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499-FC7E-044E-8680-17314780EA8E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8A22-A00D-514F-AAE0-81EC9EC9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8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499-FC7E-044E-8680-17314780EA8E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8A22-A00D-514F-AAE0-81EC9EC9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3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499-FC7E-044E-8680-17314780EA8E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8A22-A00D-514F-AAE0-81EC9EC9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D499-FC7E-044E-8680-17314780EA8E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B8A22-A00D-514F-AAE0-81EC9EC9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E190-5E5E-234C-A076-E0002451E2D7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7D11-3217-1A4B-844E-1F7F31DF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memory Hierarchy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2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systems have a several levels storage types:</a:t>
            </a:r>
          </a:p>
          <a:p>
            <a:pPr lvl="1"/>
            <a:r>
              <a:rPr lang="en-US" dirty="0"/>
              <a:t>Top of hierarchy: Small and fast storage close to CPU</a:t>
            </a:r>
          </a:p>
          <a:p>
            <a:pPr lvl="1"/>
            <a:r>
              <a:rPr lang="en-US" dirty="0"/>
              <a:t>Bottom of Hierarchy: Large and slow storage further from CPU</a:t>
            </a:r>
          </a:p>
          <a:p>
            <a:r>
              <a:rPr lang="en-US" dirty="0"/>
              <a:t>Caching is used to transfer data between different levels of the hierarchy.</a:t>
            </a:r>
          </a:p>
          <a:p>
            <a:r>
              <a:rPr lang="en-US" dirty="0"/>
              <a:t>To the programmer / compiler does not need to know </a:t>
            </a:r>
          </a:p>
          <a:p>
            <a:pPr lvl="1"/>
            <a:r>
              <a:rPr lang="en-US" dirty="0"/>
              <a:t>The hardware provides an </a:t>
            </a:r>
            <a:r>
              <a:rPr lang="en-US" b="1" dirty="0">
                <a:solidFill>
                  <a:srgbClr val="FF0000"/>
                </a:solidFill>
              </a:rPr>
              <a:t>abstraction </a:t>
            </a:r>
            <a:r>
              <a:rPr lang="en-US" dirty="0"/>
              <a:t>: memory looks like like a single large array.</a:t>
            </a:r>
          </a:p>
          <a:p>
            <a:r>
              <a:rPr lang="en-US" dirty="0"/>
              <a:t>But performance depends on program’s access pattern.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Hierarchy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61" y="1465451"/>
            <a:ext cx="7773692" cy="46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6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Computer clusters </a:t>
            </a:r>
            <a:br>
              <a:rPr lang="en-US" dirty="0"/>
            </a:br>
            <a:r>
              <a:rPr lang="en-US" dirty="0"/>
              <a:t>extend the memory hierarchy 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processing cluster is simply many computers linked through an </a:t>
            </a:r>
            <a:r>
              <a:rPr lang="en-US" dirty="0" err="1"/>
              <a:t>ethernet</a:t>
            </a:r>
            <a:r>
              <a:rPr lang="en-US" dirty="0"/>
              <a:t> connection.</a:t>
            </a:r>
          </a:p>
          <a:p>
            <a:r>
              <a:rPr lang="en-US" dirty="0"/>
              <a:t>Storage is shared </a:t>
            </a:r>
          </a:p>
          <a:p>
            <a:r>
              <a:rPr lang="en-US" dirty="0"/>
              <a:t>Locality: Data to reside on the computer will use it.</a:t>
            </a:r>
          </a:p>
          <a:p>
            <a:r>
              <a:rPr lang="en-US" dirty="0"/>
              <a:t>“Caching” is replaced by “Shuffling”</a:t>
            </a:r>
          </a:p>
          <a:p>
            <a:r>
              <a:rPr lang="en-US" dirty="0"/>
              <a:t>Abstraction is spark RDD.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82118" y="1825625"/>
            <a:ext cx="5109882" cy="4798529"/>
            <a:chOff x="5380316" y="1869982"/>
            <a:chExt cx="6233459" cy="5510383"/>
          </a:xfrm>
        </p:grpSpPr>
        <p:grpSp>
          <p:nvGrpSpPr>
            <p:cNvPr id="19" name="Group 18"/>
            <p:cNvGrpSpPr/>
            <p:nvPr/>
          </p:nvGrpSpPr>
          <p:grpSpPr>
            <a:xfrm>
              <a:off x="5380316" y="1869982"/>
              <a:ext cx="6233459" cy="4527359"/>
              <a:chOff x="2690905" y="1690688"/>
              <a:chExt cx="6233459" cy="452735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0905" y="16906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305" y="18430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5705" y="19954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8105" y="21478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0505" y="23002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2905" y="24526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5305" y="26050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7705" y="27574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0105" y="29098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2505" y="30622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4905" y="32146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305" y="33670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9705" y="35194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2105" y="3671888"/>
                <a:ext cx="4252259" cy="2546159"/>
              </a:xfrm>
              <a:prstGeom prst="rect">
                <a:avLst/>
              </a:prstGeom>
            </p:spPr>
          </p:pic>
        </p:grpSp>
        <p:sp>
          <p:nvSpPr>
            <p:cNvPr id="20" name="Left-Right Arrow 19"/>
            <p:cNvSpPr/>
            <p:nvPr/>
          </p:nvSpPr>
          <p:spPr>
            <a:xfrm rot="2823650">
              <a:off x="3756211" y="4632637"/>
              <a:ext cx="4679577" cy="81587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Ethernet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240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370" y="2021596"/>
          <a:ext cx="11171259" cy="37391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5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7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79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6376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CPU (Registers)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L1</a:t>
                      </a:r>
                    </a:p>
                    <a:p>
                      <a:r>
                        <a:rPr lang="en-US" sz="2400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L2</a:t>
                      </a:r>
                    </a:p>
                    <a:p>
                      <a:r>
                        <a:rPr lang="en-US" sz="2400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L3</a:t>
                      </a:r>
                    </a:p>
                    <a:p>
                      <a:r>
                        <a:rPr lang="en-US" sz="2400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Main</a:t>
                      </a:r>
                    </a:p>
                    <a:p>
                      <a:r>
                        <a:rPr lang="en-US" sz="2400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Disk</a:t>
                      </a:r>
                    </a:p>
                    <a:p>
                      <a:r>
                        <a:rPr lang="en-US" sz="2400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Local</a:t>
                      </a:r>
                      <a:r>
                        <a:rPr lang="en-US" sz="2400" baseline="0" dirty="0"/>
                        <a:t> Area Network</a:t>
                      </a:r>
                      <a:endParaRPr lang="en-US" sz="2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142">
                <a:tc>
                  <a:txBody>
                    <a:bodyPr/>
                    <a:lstStyle/>
                    <a:p>
                      <a:r>
                        <a:rPr lang="en-US" sz="2400" dirty="0"/>
                        <a:t>Size 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4-16GB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4-16TB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16TB</a:t>
                      </a:r>
                      <a:r>
                        <a:rPr lang="en-US" sz="2400" baseline="0" dirty="0"/>
                        <a:t> </a:t>
                      </a:r>
                      <a:r>
                        <a:rPr lang="mr-IN" sz="2400" baseline="0" dirty="0"/>
                        <a:t>–</a:t>
                      </a:r>
                      <a:r>
                        <a:rPr lang="en-US" sz="2400" baseline="0" dirty="0"/>
                        <a:t> 10PB</a:t>
                      </a:r>
                      <a:endParaRPr lang="en-US" sz="2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610">
                <a:tc>
                  <a:txBody>
                    <a:bodyPr/>
                    <a:lstStyle/>
                    <a:p>
                      <a:r>
                        <a:rPr lang="en-US" sz="2400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300ps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2-10ms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2-10ms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610">
                <a:tc>
                  <a:txBody>
                    <a:bodyPr/>
                    <a:lstStyle/>
                    <a:p>
                      <a:r>
                        <a:rPr lang="en-US" sz="2400" dirty="0"/>
                        <a:t>Block</a:t>
                      </a:r>
                      <a:r>
                        <a:rPr lang="en-US" sz="2400" baseline="0" dirty="0"/>
                        <a:t> 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1.5-64KB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Sizes and latencies in a typical memory hierarchy.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6001" y="4711483"/>
            <a:ext cx="6891453" cy="292690"/>
            <a:chOff x="2286001" y="4711483"/>
            <a:chExt cx="6891453" cy="292690"/>
          </a:xfrm>
        </p:grpSpPr>
        <p:sp>
          <p:nvSpPr>
            <p:cNvPr id="10" name="Freeform 9"/>
            <p:cNvSpPr/>
            <p:nvPr/>
          </p:nvSpPr>
          <p:spPr>
            <a:xfrm>
              <a:off x="2286001" y="4711484"/>
              <a:ext cx="6005592" cy="292689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291591" y="4711483"/>
              <a:ext cx="885863" cy="292689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05193" y="3891156"/>
            <a:ext cx="8011491" cy="356475"/>
            <a:chOff x="2805193" y="3891156"/>
            <a:chExt cx="8011491" cy="356475"/>
          </a:xfrm>
        </p:grpSpPr>
        <p:sp>
          <p:nvSpPr>
            <p:cNvPr id="7" name="Freeform 6"/>
            <p:cNvSpPr/>
            <p:nvPr/>
          </p:nvSpPr>
          <p:spPr>
            <a:xfrm>
              <a:off x="2805193" y="3891156"/>
              <a:ext cx="3766086" cy="356475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571280" y="3891156"/>
              <a:ext cx="1720312" cy="356475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8291592" y="3891156"/>
              <a:ext cx="1565329" cy="356475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9856922" y="3891156"/>
              <a:ext cx="959762" cy="356475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157530" y="3429491"/>
            <a:ext cx="92495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12 </a:t>
            </a:r>
            <a:r>
              <a:rPr lang="en-US" sz="1100" b="1" dirty="0">
                <a:solidFill>
                  <a:srgbClr val="FF0000"/>
                </a:solidFill>
              </a:rPr>
              <a:t>orders of magnitude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57530" y="4352821"/>
            <a:ext cx="92495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6  </a:t>
            </a:r>
            <a:r>
              <a:rPr lang="en-US" sz="1100" b="1" dirty="0">
                <a:solidFill>
                  <a:srgbClr val="FF0000"/>
                </a:solidFill>
              </a:rPr>
              <a:t>orders of magnitude</a:t>
            </a:r>
          </a:p>
        </p:txBody>
      </p:sp>
    </p:spTree>
    <p:extLst>
      <p:ext uri="{BB962C8B-B14F-4D97-AF65-F5344CB8AC3E}">
        <p14:creationId xmlns:p14="http://schemas.microsoft.com/office/powerpoint/2010/main" val="151862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Hierarchy: combining storage banks with different latencies.</a:t>
            </a:r>
          </a:p>
          <a:p>
            <a:r>
              <a:rPr lang="en-US" dirty="0"/>
              <a:t>Clusters: multiple computers, connected by </a:t>
            </a:r>
            <a:r>
              <a:rPr lang="en-US" dirty="0" err="1"/>
              <a:t>ethernet</a:t>
            </a:r>
            <a:r>
              <a:rPr lang="en-US" dirty="0"/>
              <a:t>, that share their storage.</a:t>
            </a:r>
          </a:p>
        </p:txBody>
      </p:sp>
    </p:spTree>
    <p:extLst>
      <p:ext uri="{BB962C8B-B14F-4D97-AF65-F5344CB8AC3E}">
        <p14:creationId xmlns:p14="http://schemas.microsoft.com/office/powerpoint/2010/main" val="1145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226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Custom Design</vt:lpstr>
      <vt:lpstr>Office Theme</vt:lpstr>
      <vt:lpstr>The memory Hierarchy</vt:lpstr>
      <vt:lpstr>The Memory Hierarchy</vt:lpstr>
      <vt:lpstr>The Memory Hierarchy</vt:lpstr>
      <vt:lpstr>Computer clusters  extend the memory hierarchy </vt:lpstr>
      <vt:lpstr>Sizes and latencies in a typical memory hierarchy.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memory Hierarchy</dc:title>
  <dc:creator>yoav freund</dc:creator>
  <cp:lastModifiedBy>yoav freund</cp:lastModifiedBy>
  <cp:revision>7</cp:revision>
  <dcterms:created xsi:type="dcterms:W3CDTF">2017-02-06T21:21:16Z</dcterms:created>
  <dcterms:modified xsi:type="dcterms:W3CDTF">2020-04-03T01:51:09Z</dcterms:modified>
</cp:coreProperties>
</file>