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69" r:id="rId26"/>
    <p:sldId id="273" r:id="rId27"/>
    <p:sldId id="274" r:id="rId28"/>
    <p:sldId id="275" r:id="rId29"/>
    <p:sldId id="270" r:id="rId30"/>
    <p:sldId id="276" r:id="rId31"/>
    <p:sldId id="277" r:id="rId32"/>
    <p:sldId id="278" r:id="rId33"/>
    <p:sldId id="271" r:id="rId34"/>
    <p:sldId id="279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6327"/>
  </p:normalViewPr>
  <p:slideViewPr>
    <p:cSldViewPr snapToGrid="0" snapToObjects="1" showGuides="1">
      <p:cViewPr varScale="1">
        <p:scale>
          <a:sx n="128" d="100"/>
          <a:sy n="128" d="100"/>
        </p:scale>
        <p:origin x="4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53BEE-D542-6840-84F3-E187B45B3F58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EB761-CA22-2C49-A4D4-C161C059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2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21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41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19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3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Zoom: In the previous video we saw how locality</a:t>
            </a:r>
            <a:r>
              <a:rPr lang="en-US" baseline="0" dirty="0"/>
              <a:t> can speed up the processing of large arrays.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However,</a:t>
            </a:r>
            <a:r>
              <a:rPr lang="en-US" baseline="0" dirty="0"/>
              <a:t> I did not say *why* locality of access is important. </a:t>
            </a:r>
          </a:p>
          <a:p>
            <a:endParaRPr lang="en-US" baseline="0" dirty="0"/>
          </a:p>
          <a:p>
            <a:r>
              <a:rPr lang="en-US" baseline="0" dirty="0"/>
              <a:t>In this video I will tell you how caches work, what is the memory </a:t>
            </a:r>
            <a:r>
              <a:rPr lang="en-US" baseline="0" dirty="0" err="1"/>
              <a:t>Heirarchy</a:t>
            </a:r>
            <a:r>
              <a:rPr lang="en-US" baseline="0" dirty="0"/>
              <a:t>, and how all that is related to memory locality.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284E2-C069-1743-9FC7-FE23E5A1EB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284E2-C069-1743-9FC7-FE23E5A1EB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284E2-C069-1743-9FC7-FE23E5A1EB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284E2-C069-1743-9FC7-FE23E5A1EB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92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4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1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78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4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B898-8B93-A14D-AB3B-A3243648D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28170-E516-254C-B580-029BF564A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BFE0B-22FC-A24F-8687-CBD6DBD7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018-7FB8-C248-A76B-74E9B35D20D0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6BF81-D520-1744-A9F9-69B6076A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30037-522D-E94C-8E0B-D22F0EA7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5CAE-B236-3E45-A410-96468984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1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E89E-472C-1742-9118-CCFD76B8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8E2EB-851B-EE49-8246-BEB3F2AE5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B787A-90B0-6C44-8F50-94DA673A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018-7FB8-C248-A76B-74E9B35D20D0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11A9B-42D6-7140-B591-672EE4A5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543BA-3B85-7F4E-ABFE-50431A83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5CAE-B236-3E45-A410-96468984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4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0B233-99CA-484F-A018-20FE3B5E5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1C304-CB27-0348-93D1-3866700CE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94DF-2A35-254B-B7CE-3EC07E59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018-7FB8-C248-A76B-74E9B35D20D0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617BD-8ADC-2E43-B0F1-294B5148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EC1C6-9EF5-9B4F-9C31-F7B72B9D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5CAE-B236-3E45-A410-96468984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A85A-8721-8C4F-A96D-1F0D916C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5273E-ED3D-E640-B7B3-988798CCF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6FC5-CFEC-7148-9245-DBFE79E8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018-7FB8-C248-A76B-74E9B35D20D0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C1CF1-28B1-DC4E-80A7-5C46C79C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CE55F-1C36-6E44-9793-4F35AA00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5CAE-B236-3E45-A410-96468984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4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1F51-4D1B-0448-80E7-2E954C4B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AA448-3308-BD4B-BEDE-2A1ABEDEB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F7F69-87F5-F34A-A08D-6D169D75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018-7FB8-C248-A76B-74E9B35D20D0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E99F4-E682-FF4D-B6CB-06A96931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AC591-6D40-9043-A085-53C1932C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5CAE-B236-3E45-A410-96468984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2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B23D-0269-C046-9F48-9600634E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C33F-58E0-6F41-B79A-4DA3956BE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43BFF-9E40-1B4E-BFB1-0E50EEF68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8B4F6-FDA1-134F-B898-D0ECA310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018-7FB8-C248-A76B-74E9B35D20D0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45EA7-AAEA-9B46-A561-3E95F595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26991-1F3F-8548-ABC3-69DC9183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5CAE-B236-3E45-A410-96468984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EB81-6815-2445-8604-E2792754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BCAF7-E9E8-804C-A357-00914AF49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17E9C-9F3E-9043-8FE7-87EC2585A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5C012-6BD7-FD46-BE9F-FF0F66C56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CACBB-9C5B-6040-8798-8AB2A35B0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613F3-F67A-7D4F-9DEB-9513DD7C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018-7FB8-C248-A76B-74E9B35D20D0}" type="datetimeFigureOut">
              <a:rPr lang="en-US" smtClean="0"/>
              <a:t>4/3/20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AF132-A48B-D843-95EB-AA8CED6D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96310-9515-D245-829E-5975EE63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5CAE-B236-3E45-A410-96468984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2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C0EA-7B73-7E4E-8475-B982721E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96B9F-DCE0-ED49-9282-E5612FB6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018-7FB8-C248-A76B-74E9B35D20D0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FDE9C-1AE7-364F-B342-53933A83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134FF-C897-1C4F-B394-68769504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5CAE-B236-3E45-A410-96468984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2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3A21E-5794-5543-9FC0-2B56B4BF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018-7FB8-C248-A76B-74E9B35D20D0}" type="datetimeFigureOut">
              <a:rPr lang="en-US" smtClean="0"/>
              <a:t>4/3/20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E1DCE-3421-2B4C-B23B-594E8370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8379A-C34E-0E4C-BA30-DC3B14CD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5CAE-B236-3E45-A410-96468984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A11B-42DF-4F49-A559-13792981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1710-5E86-7D4B-9890-FBCB5D629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9DD27-17C2-4A4E-A395-CBA5A171C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09CCC-4A84-C848-9B17-228D32BD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018-7FB8-C248-A76B-74E9B35D20D0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2F2A9-0CBA-9049-95C1-2134EE4E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CA5B4-2627-A447-BA16-55409DA5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5CAE-B236-3E45-A410-96468984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6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F45E-240A-3B49-83CA-79C97DF9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626E3-576A-2E45-BCCD-13CD1970C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94534-D555-5A4A-8C39-E7C223E9A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CFA0F-484B-D245-8FCD-86DA58FD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018-7FB8-C248-A76B-74E9B35D20D0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1635-01DD-DA4F-AE01-BE93426F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A291-5E9E-EE43-A775-36155554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5CAE-B236-3E45-A410-96468984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2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A38CD-F62A-E94D-AEA6-829B3CC4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42337-2BFC-624C-8D67-E3C641151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4F9A-AD1C-3240-A2EE-0A231A1E2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F8018-7FB8-C248-A76B-74E9B35D20D0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5446-E454-334A-8091-E07D92DBA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A2413-C831-1F4A-8BDC-4ED17868B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65CAE-B236-3E45-A410-96468984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5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tivebrainatlas.ucsd.edu/" TargetMode="External"/><Relationship Id="rId2" Type="http://schemas.openxmlformats.org/officeDocument/2006/relationships/hyperlink" Target="https://tetris.com/play-tetri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4CBC-FC24-B14B-80CC-860E7985D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Latency vs. Throughput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37EBD-8201-A941-BE87-B0D5817A6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3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Latency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0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13983" y="649711"/>
            <a:ext cx="2024743" cy="4540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CPU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493558" y="954272"/>
            <a:ext cx="8105055" cy="5055356"/>
            <a:chOff x="2274358" y="509722"/>
            <a:chExt cx="8105055" cy="5055356"/>
          </a:xfrm>
        </p:grpSpPr>
        <p:sp>
          <p:nvSpPr>
            <p:cNvPr id="2" name="Freeform 1"/>
            <p:cNvSpPr/>
            <p:nvPr/>
          </p:nvSpPr>
          <p:spPr>
            <a:xfrm>
              <a:off x="2274358" y="914400"/>
              <a:ext cx="8105055" cy="4173166"/>
            </a:xfrm>
            <a:custGeom>
              <a:avLst/>
              <a:gdLst>
                <a:gd name="connsiteX0" fmla="*/ 770399 w 8105055"/>
                <a:gd name="connsiteY0" fmla="*/ 0 h 4173166"/>
                <a:gd name="connsiteX1" fmla="*/ 6743182 w 8105055"/>
                <a:gd name="connsiteY1" fmla="*/ 535021 h 4173166"/>
                <a:gd name="connsiteX2" fmla="*/ 7122561 w 8105055"/>
                <a:gd name="connsiteY2" fmla="*/ 1809345 h 4173166"/>
                <a:gd name="connsiteX3" fmla="*/ 1003863 w 8105055"/>
                <a:gd name="connsiteY3" fmla="*/ 2052536 h 4173166"/>
                <a:gd name="connsiteX4" fmla="*/ 721761 w 8105055"/>
                <a:gd name="connsiteY4" fmla="*/ 3394953 h 4173166"/>
                <a:gd name="connsiteX5" fmla="*/ 8105055 w 8105055"/>
                <a:gd name="connsiteY5" fmla="*/ 4173166 h 41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05055" h="4173166">
                  <a:moveTo>
                    <a:pt x="770399" y="0"/>
                  </a:moveTo>
                  <a:cubicBezTo>
                    <a:pt x="3227443" y="116732"/>
                    <a:pt x="5684488" y="233464"/>
                    <a:pt x="6743182" y="535021"/>
                  </a:cubicBezTo>
                  <a:cubicBezTo>
                    <a:pt x="7801876" y="836579"/>
                    <a:pt x="8079114" y="1556426"/>
                    <a:pt x="7122561" y="1809345"/>
                  </a:cubicBezTo>
                  <a:cubicBezTo>
                    <a:pt x="6166008" y="2062264"/>
                    <a:pt x="2070663" y="1788268"/>
                    <a:pt x="1003863" y="2052536"/>
                  </a:cubicBezTo>
                  <a:cubicBezTo>
                    <a:pt x="-62937" y="2316804"/>
                    <a:pt x="-461771" y="3041515"/>
                    <a:pt x="721761" y="3394953"/>
                  </a:cubicBezTo>
                  <a:cubicBezTo>
                    <a:pt x="1905293" y="3748391"/>
                    <a:pt x="8105055" y="4173166"/>
                    <a:pt x="8105055" y="417316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205275">
              <a:off x="5161678" y="509722"/>
              <a:ext cx="2018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Storage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 rot="16396240">
              <a:off x="3639858" y="429651"/>
              <a:ext cx="528320" cy="1718306"/>
              <a:chOff x="3893571" y="377375"/>
              <a:chExt cx="528320" cy="1718306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5149626" flipV="1">
                <a:off x="4142084" y="410031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149626" flipV="1">
                <a:off x="4142084" y="972369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149626" flipV="1">
                <a:off x="4142084" y="1534707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149626" flipV="1">
                <a:off x="4142084" y="1253538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149626" flipV="1">
                <a:off x="4142084" y="691200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149626" flipV="1">
                <a:off x="4142084" y="1815875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149626" flipV="1">
                <a:off x="4142084" y="128862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 rot="5400000">
              <a:off x="6036697" y="1692997"/>
              <a:ext cx="528320" cy="1718306"/>
              <a:chOff x="3893571" y="377375"/>
              <a:chExt cx="528320" cy="1718306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rot="5149626" flipV="1">
                <a:off x="4142084" y="410031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149626" flipV="1">
                <a:off x="4142084" y="972369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149626" flipV="1">
                <a:off x="4142084" y="1534707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149626" flipV="1">
                <a:off x="4142084" y="1253538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149626" flipV="1">
                <a:off x="4142084" y="691200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149626" flipV="1">
                <a:off x="4142084" y="1815875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149626" flipV="1">
                <a:off x="4142084" y="128862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 rot="16486455">
              <a:off x="8589230" y="4441765"/>
              <a:ext cx="528320" cy="1718306"/>
              <a:chOff x="3893571" y="377375"/>
              <a:chExt cx="528320" cy="1718306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rot="5149626" flipV="1">
                <a:off x="4142084" y="410031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149626" flipV="1">
                <a:off x="4142084" y="972369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149626" flipV="1">
                <a:off x="4142084" y="1534707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149626" flipV="1">
                <a:off x="4142084" y="1253538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149626" flipV="1">
                <a:off x="4142084" y="691200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149626" flipV="1">
                <a:off x="4142084" y="1815875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149626" flipV="1">
                <a:off x="4142084" y="128862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/>
          <p:cNvSpPr txBox="1"/>
          <p:nvPr/>
        </p:nvSpPr>
        <p:spPr>
          <a:xfrm>
            <a:off x="5357606" y="1564781"/>
            <a:ext cx="2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44088" y="2270436"/>
            <a:ext cx="2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3592" y="5501310"/>
            <a:ext cx="2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17777" y="2270436"/>
            <a:ext cx="735108" cy="461665"/>
            <a:chOff x="1317777" y="2270436"/>
            <a:chExt cx="735108" cy="461665"/>
          </a:xfrm>
        </p:grpSpPr>
        <p:sp>
          <p:nvSpPr>
            <p:cNvPr id="46" name="TextBox 45"/>
            <p:cNvSpPr txBox="1"/>
            <p:nvPr/>
          </p:nvSpPr>
          <p:spPr>
            <a:xfrm>
              <a:off x="1317777" y="2270436"/>
              <a:ext cx="2668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=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85997" y="2270436"/>
              <a:ext cx="2668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*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352875" y="1564781"/>
            <a:ext cx="2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44088" y="2270436"/>
            <a:ext cx="2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201826" y="5501310"/>
            <a:ext cx="2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3621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6.25E-7 -0.00024 C -0.03607 -0.06968 -0.07174 -0.13889 -0.1237 -0.12593 C -0.17552 -0.11274 -0.3099 0.10393 -0.3099 0.10416 " pathEditMode="relative" rAng="0" ptsTypes="AAA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5" y="-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33333E-6 1.85185E-6 C -0.09623 -0.09375 -0.1918 -0.18658 -0.2892 -0.26898 C -0.38633 -0.35139 -0.48959 -0.39931 -0.58789 -0.4706 " pathEditMode="relative" rAng="0" ptsTypes="AAA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01" y="-2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4.81481E-6 C 0.12605 -0.04653 0.25222 -0.09283 0.33634 -0.08056 C 0.42058 -0.06806 0.4767 0.08241 0.50522 0.07454 " pathEditMode="relative" ptsTypes="AAA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5" grpId="1"/>
      <p:bldP spid="5" grpId="2"/>
      <p:bldP spid="44" grpId="0"/>
      <p:bldP spid="44" grpId="1"/>
      <p:bldP spid="45" grpId="0"/>
      <p:bldP spid="45" grpId="1"/>
      <p:bldP spid="45" grpId="2"/>
      <p:bldP spid="48" grpId="0"/>
      <p:bldP spid="49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Arrow 11"/>
          <p:cNvSpPr/>
          <p:nvPr/>
        </p:nvSpPr>
        <p:spPr>
          <a:xfrm rot="16200000">
            <a:off x="1574096" y="2601565"/>
            <a:ext cx="2582710" cy="687599"/>
          </a:xfrm>
          <a:prstGeom prst="leftArrow">
            <a:avLst>
              <a:gd name="adj1" fmla="val 5374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87" y="243214"/>
            <a:ext cx="2929161" cy="1325563"/>
          </a:xfrm>
        </p:spPr>
        <p:txBody>
          <a:bodyPr/>
          <a:lstStyle/>
          <a:p>
            <a:r>
              <a:rPr lang="en-US"/>
              <a:t>Latencies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805513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C=A*B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big data, most of the latency is memory latency </a:t>
            </a:r>
            <a:r>
              <a:rPr lang="en-US" dirty="0">
                <a:solidFill>
                  <a:schemeClr val="accent1"/>
                </a:solidFill>
              </a:rPr>
              <a:t>(1,2,4), </a:t>
            </a:r>
            <a:r>
              <a:rPr lang="en-US" dirty="0"/>
              <a:t>not  computation </a:t>
            </a:r>
            <a:r>
              <a:rPr lang="en-US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03775"/>
          </a:xfrm>
        </p:spPr>
        <p:txBody>
          <a:bodyPr>
            <a:normAutofit/>
          </a:bodyPr>
          <a:lstStyle/>
          <a:p>
            <a:r>
              <a:rPr lang="en-US" dirty="0"/>
              <a:t>Main Memory (RAM)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Spinning disk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Remote computer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37303" y="1541053"/>
            <a:ext cx="5471017" cy="2219463"/>
            <a:chOff x="137303" y="1541053"/>
            <a:chExt cx="5471017" cy="2219463"/>
          </a:xfrm>
        </p:grpSpPr>
        <p:grpSp>
          <p:nvGrpSpPr>
            <p:cNvPr id="36" name="Group 35"/>
            <p:cNvGrpSpPr/>
            <p:nvPr/>
          </p:nvGrpSpPr>
          <p:grpSpPr>
            <a:xfrm>
              <a:off x="137303" y="2299758"/>
              <a:ext cx="4959321" cy="482756"/>
              <a:chOff x="137303" y="2299758"/>
              <a:chExt cx="4959321" cy="482756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37303" y="2299758"/>
                <a:ext cx="3630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151587" y="2299758"/>
                <a:ext cx="0" cy="482755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3151587" y="2345714"/>
                <a:ext cx="1945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Latency 2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137303" y="2782514"/>
                <a:ext cx="3630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137303" y="1805514"/>
              <a:ext cx="5364337" cy="493512"/>
              <a:chOff x="137303" y="2289002"/>
              <a:chExt cx="5364337" cy="493512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137303" y="2289002"/>
                <a:ext cx="5364337" cy="10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151587" y="2299758"/>
                <a:ext cx="0" cy="482755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3151587" y="2345714"/>
                <a:ext cx="1945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Latency 1</a:t>
                </a: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137303" y="2782514"/>
                <a:ext cx="3630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137303" y="2796379"/>
              <a:ext cx="4959321" cy="482756"/>
              <a:chOff x="137303" y="2299758"/>
              <a:chExt cx="4959321" cy="482756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37303" y="2299758"/>
                <a:ext cx="3630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151587" y="2299758"/>
                <a:ext cx="0" cy="482755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3151587" y="2345714"/>
                <a:ext cx="1945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Latency 3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37303" y="2782514"/>
                <a:ext cx="3630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137303" y="3277760"/>
              <a:ext cx="5471017" cy="482756"/>
              <a:chOff x="137303" y="2299758"/>
              <a:chExt cx="5471017" cy="482756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137303" y="2299758"/>
                <a:ext cx="3630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3151587" y="2299758"/>
                <a:ext cx="0" cy="482755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3151587" y="2345714"/>
                <a:ext cx="1945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Latency 4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flipV="1">
                <a:off x="137303" y="2782513"/>
                <a:ext cx="547101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/>
            <p:nvPr/>
          </p:nvCxnSpPr>
          <p:spPr>
            <a:xfrm>
              <a:off x="4690827" y="1805514"/>
              <a:ext cx="0" cy="1955001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rot="16200000">
              <a:off x="4055377" y="2328906"/>
              <a:ext cx="1945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Total Latency</a:t>
              </a:r>
            </a:p>
          </p:txBody>
        </p:sp>
      </p:grpSp>
      <p:sp>
        <p:nvSpPr>
          <p:cNvPr id="58" name="Title 1"/>
          <p:cNvSpPr txBox="1">
            <a:spLocks/>
          </p:cNvSpPr>
          <p:nvPr/>
        </p:nvSpPr>
        <p:spPr>
          <a:xfrm>
            <a:off x="6543793" y="243214"/>
            <a:ext cx="55110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Storage Types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187" y="1654011"/>
            <a:ext cx="3503802" cy="21898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756" y="3607355"/>
            <a:ext cx="1825949" cy="1424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54" y="5678345"/>
            <a:ext cx="3522426" cy="9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4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uiExpand="1" build="p"/>
      <p:bldP spid="4" grpId="0" uiExpand="1" build="p"/>
      <p:bldP spid="5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 source of latency in data analysis is reading and writing to storage</a:t>
            </a:r>
          </a:p>
          <a:p>
            <a:r>
              <a:rPr lang="en-US" dirty="0"/>
              <a:t>Different types of storage offer different latency, capacity and price.</a:t>
            </a:r>
          </a:p>
          <a:p>
            <a:r>
              <a:rPr lang="en-US" dirty="0"/>
              <a:t>Big data analytics revolves around methods for organizing storage and computation in ways that maximize speed while minimizing cost.</a:t>
            </a:r>
          </a:p>
          <a:p>
            <a:r>
              <a:rPr lang="en-US" dirty="0"/>
              <a:t>Next, storage locality.</a:t>
            </a:r>
          </a:p>
        </p:txBody>
      </p:sp>
    </p:spTree>
    <p:extLst>
      <p:ext uri="{BB962C8B-B14F-4D97-AF65-F5344CB8AC3E}">
        <p14:creationId xmlns:p14="http://schemas.microsoft.com/office/powerpoint/2010/main" val="290980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Caching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88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Latency, size and price of computer 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92" y="1607167"/>
            <a:ext cx="767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Given a budget, we need to trade off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95364" y="3032393"/>
          <a:ext cx="649988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499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07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69491" y="3018693"/>
          <a:ext cx="3182064" cy="293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494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94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94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94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0074" marR="120074" marT="60037" marB="6003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69491" y="2433917"/>
            <a:ext cx="3323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$10: Fast &amp; Small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04661" y="2433918"/>
            <a:ext cx="434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$10: Slow &amp; Large</a:t>
            </a:r>
          </a:p>
        </p:txBody>
      </p:sp>
    </p:spTree>
    <p:extLst>
      <p:ext uri="{BB962C8B-B14F-4D97-AF65-F5344CB8AC3E}">
        <p14:creationId xmlns:p14="http://schemas.microsoft.com/office/powerpoint/2010/main" val="307736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Cache: The basic idea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38900" y="2281766"/>
          <a:ext cx="45339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33176" y="3023446"/>
          <a:ext cx="9481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Manual Operation 7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0818" y="265411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8781" y="1992715"/>
            <a:ext cx="2564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Fast &amp; Small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69571" y="1315388"/>
            <a:ext cx="332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Slow &amp; Large</a:t>
            </a:r>
          </a:p>
        </p:txBody>
      </p:sp>
      <p:sp>
        <p:nvSpPr>
          <p:cNvPr id="7" name="Freeform 6"/>
          <p:cNvSpPr/>
          <p:nvPr/>
        </p:nvSpPr>
        <p:spPr>
          <a:xfrm>
            <a:off x="4625788" y="2520838"/>
            <a:ext cx="2904565" cy="688527"/>
          </a:xfrm>
          <a:custGeom>
            <a:avLst/>
            <a:gdLst>
              <a:gd name="connsiteX0" fmla="*/ 0 w 2904565"/>
              <a:gd name="connsiteY0" fmla="*/ 688527 h 688527"/>
              <a:gd name="connsiteX1" fmla="*/ 1021977 w 2904565"/>
              <a:gd name="connsiteY1" fmla="*/ 7209 h 688527"/>
              <a:gd name="connsiteX2" fmla="*/ 2904565 w 2904565"/>
              <a:gd name="connsiteY2" fmla="*/ 312009 h 68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4565" h="688527">
                <a:moveTo>
                  <a:pt x="0" y="688527"/>
                </a:moveTo>
                <a:cubicBezTo>
                  <a:pt x="268941" y="379244"/>
                  <a:pt x="537883" y="69962"/>
                  <a:pt x="1021977" y="7209"/>
                </a:cubicBezTo>
                <a:cubicBezTo>
                  <a:pt x="1506071" y="-55544"/>
                  <a:pt x="2904565" y="312009"/>
                  <a:pt x="2904565" y="312009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127812" y="3281082"/>
            <a:ext cx="4715435" cy="1770920"/>
          </a:xfrm>
          <a:custGeom>
            <a:avLst/>
            <a:gdLst>
              <a:gd name="connsiteX0" fmla="*/ 0 w 4715435"/>
              <a:gd name="connsiteY0" fmla="*/ 0 h 1770920"/>
              <a:gd name="connsiteX1" fmla="*/ 2940423 w 4715435"/>
              <a:gd name="connsiteY1" fmla="*/ 1667436 h 1770920"/>
              <a:gd name="connsiteX2" fmla="*/ 4715435 w 4715435"/>
              <a:gd name="connsiteY2" fmla="*/ 1452283 h 177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5435" h="1770920">
                <a:moveTo>
                  <a:pt x="0" y="0"/>
                </a:moveTo>
                <a:cubicBezTo>
                  <a:pt x="1077258" y="712694"/>
                  <a:pt x="2154517" y="1425389"/>
                  <a:pt x="2940423" y="1667436"/>
                </a:cubicBezTo>
                <a:cubicBezTo>
                  <a:pt x="3726329" y="1909483"/>
                  <a:pt x="4220882" y="1680883"/>
                  <a:pt x="4715435" y="14522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1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95833E-6 -1.85185E-6 L -0.00208 -0.04259 " pathEditMode="relative" rAng="0" ptsTypes="AA">
                                      <p:cBhvr>
                                        <p:cTn id="6" dur="1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130"/>
                                    </p:animMotion>
                                    <p:animRot by="1500000">
                                      <p:cBhvr>
                                        <p:cTn id="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1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7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Hit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38900" y="2281766"/>
          <a:ext cx="45339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33176" y="3023446"/>
          <a:ext cx="9481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Manual Operation 7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3176" y="265411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840946" y="2934843"/>
            <a:ext cx="2188254" cy="742712"/>
            <a:chOff x="2840946" y="2934843"/>
            <a:chExt cx="2188254" cy="742712"/>
          </a:xfrm>
        </p:grpSpPr>
        <p:cxnSp>
          <p:nvCxnSpPr>
            <p:cNvPr id="12" name="Curved Connector 11"/>
            <p:cNvCxnSpPr>
              <a:stCxn id="8" idx="3"/>
            </p:cNvCxnSpPr>
            <p:nvPr/>
          </p:nvCxnSpPr>
          <p:spPr>
            <a:xfrm flipV="1">
              <a:off x="2840946" y="3213100"/>
              <a:ext cx="2188254" cy="464455"/>
            </a:xfrm>
            <a:prstGeom prst="curvedConnector3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58041" y="2934843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Hit</a:t>
              </a:r>
            </a:p>
          </p:txBody>
        </p:sp>
      </p:grpSp>
      <p:cxnSp>
        <p:nvCxnSpPr>
          <p:cNvPr id="16" name="Curved Connector 15"/>
          <p:cNvCxnSpPr>
            <a:stCxn id="8" idx="3"/>
          </p:cNvCxnSpPr>
          <p:nvPr/>
        </p:nvCxnSpPr>
        <p:spPr>
          <a:xfrm>
            <a:off x="2840946" y="3677555"/>
            <a:ext cx="6988854" cy="1018905"/>
          </a:xfrm>
          <a:prstGeom prst="curvedConnector3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38900" y="2281766"/>
          <a:ext cx="45339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33176" y="3023446"/>
          <a:ext cx="9481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Manual Operation 7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3176" y="265411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cxnSp>
        <p:nvCxnSpPr>
          <p:cNvPr id="16" name="Curved Connector 15"/>
          <p:cNvCxnSpPr>
            <a:stCxn id="8" idx="3"/>
          </p:cNvCxnSpPr>
          <p:nvPr/>
        </p:nvCxnSpPr>
        <p:spPr>
          <a:xfrm>
            <a:off x="2840946" y="3677555"/>
            <a:ext cx="6887254" cy="272145"/>
          </a:xfrm>
          <a:prstGeom prst="curvedConnector3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8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Service: 1) Choose byte to drop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38900" y="2281766"/>
          <a:ext cx="45339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33176" y="3023446"/>
          <a:ext cx="9481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Manual Operation 7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3176" y="265411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cxnSp>
        <p:nvCxnSpPr>
          <p:cNvPr id="16" name="Curved Connector 15"/>
          <p:cNvCxnSpPr>
            <a:stCxn id="8" idx="3"/>
          </p:cNvCxnSpPr>
          <p:nvPr/>
        </p:nvCxnSpPr>
        <p:spPr>
          <a:xfrm>
            <a:off x="2840946" y="3677555"/>
            <a:ext cx="6887254" cy="272145"/>
          </a:xfrm>
          <a:prstGeom prst="curvedConnector3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903735" y="3027018"/>
          <a:ext cx="4826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894"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17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7F59-A495-4847-AE25-4764F671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67562-0520-9941-8EB5-9EB7DF008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𝑛𝑠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Data Size: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Compter</a:t>
                </a:r>
                <a:r>
                  <a:rPr lang="en-US" dirty="0"/>
                  <a:t> Clock Rate (since 2003) ~3GHz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3×10^9</m:t>
                    </m:r>
                  </m:oMath>
                </a14:m>
                <a:r>
                  <a:rPr lang="en-US" dirty="0"/>
                  <a:t> cycles per second.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67562-0520-9941-8EB5-9EB7DF008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196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Service: 2) write back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38900" y="2281766"/>
          <a:ext cx="45339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33176" y="3023446"/>
          <a:ext cx="9481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Manual Operation 7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3176" y="265411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cxnSp>
        <p:nvCxnSpPr>
          <p:cNvPr id="16" name="Curved Connector 15"/>
          <p:cNvCxnSpPr>
            <a:stCxn id="8" idx="3"/>
          </p:cNvCxnSpPr>
          <p:nvPr/>
        </p:nvCxnSpPr>
        <p:spPr>
          <a:xfrm>
            <a:off x="2840946" y="3677555"/>
            <a:ext cx="6887254" cy="272145"/>
          </a:xfrm>
          <a:prstGeom prst="curvedConnector3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907237" y="3027018"/>
          <a:ext cx="4826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894"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6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C 0.05442 0.18472 0.10885 0.36967 0.17278 0.4074 C 0.23658 0.4449 0.38645 0.21481 0.38645 0.21504 " pathEditMode="relative" rAng="0" ptsTypes="A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23" y="2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Service: 3) Read In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38900" y="2281766"/>
          <a:ext cx="45339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33176" y="3023446"/>
          <a:ext cx="9481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Manual Operation 7"/>
          <p:cNvSpPr/>
          <p:nvPr/>
        </p:nvSpPr>
        <p:spPr>
          <a:xfrm>
            <a:off x="1261241" y="2848303"/>
            <a:ext cx="1755228" cy="165850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8900" y="1900163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3176" y="265411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cxnSp>
        <p:nvCxnSpPr>
          <p:cNvPr id="16" name="Curved Connector 15"/>
          <p:cNvCxnSpPr>
            <a:stCxn id="8" idx="3"/>
          </p:cNvCxnSpPr>
          <p:nvPr/>
        </p:nvCxnSpPr>
        <p:spPr>
          <a:xfrm>
            <a:off x="2840946" y="3677555"/>
            <a:ext cx="6887254" cy="272145"/>
          </a:xfrm>
          <a:prstGeom prst="curvedConnector3">
            <a:avLst/>
          </a:prstGeom>
          <a:ln w="476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626600" y="3765126"/>
          <a:ext cx="4826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894"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6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4.44444E-6 C -0.06562 -0.1625 -0.13191 -0.32453 -0.19714 -0.34259 C -0.26198 -0.36088 -0.38542 -0.10763 -0.38542 -0.10717 " pathEditMode="relative" rAng="0" ptsTypes="A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23" y="-1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cache is effective If most accesses are hits. </a:t>
            </a:r>
          </a:p>
          <a:p>
            <a:pPr lvl="1"/>
            <a:r>
              <a:rPr lang="en-US" dirty="0"/>
              <a:t>Cache Hit Rate is high.</a:t>
            </a:r>
          </a:p>
          <a:p>
            <a:r>
              <a:rPr lang="en-US" b="1" dirty="0">
                <a:solidFill>
                  <a:schemeClr val="accent1"/>
                </a:solidFill>
              </a:rPr>
              <a:t>Temporal Locality</a:t>
            </a:r>
            <a:r>
              <a:rPr lang="en-US" dirty="0"/>
              <a:t>: Multiple accesses to </a:t>
            </a:r>
            <a:r>
              <a:rPr lang="en-US" b="1" dirty="0"/>
              <a:t>same</a:t>
            </a:r>
            <a:r>
              <a:rPr lang="en-US" dirty="0"/>
              <a:t> address within a short time period</a:t>
            </a:r>
          </a:p>
        </p:txBody>
      </p:sp>
    </p:spTree>
    <p:extLst>
      <p:ext uri="{BB962C8B-B14F-4D97-AF65-F5344CB8AC3E}">
        <p14:creationId xmlns:p14="http://schemas.microsoft.com/office/powerpoint/2010/main" val="223032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Spatial Locality</a:t>
            </a:r>
            <a:r>
              <a:rPr lang="en-US" dirty="0"/>
              <a:t>: Multiple accesses to close-together addresses in short time period.</a:t>
            </a:r>
          </a:p>
          <a:p>
            <a:pPr lvl="1"/>
            <a:r>
              <a:rPr lang="en-US" dirty="0"/>
              <a:t>The difference between two sums.</a:t>
            </a:r>
          </a:p>
          <a:p>
            <a:pPr lvl="1"/>
            <a:r>
              <a:rPr lang="en-US" dirty="0"/>
              <a:t>Counting words by sorting</a:t>
            </a:r>
          </a:p>
          <a:p>
            <a:r>
              <a:rPr lang="en-US" dirty="0"/>
              <a:t>Benefiting from spatial locality</a:t>
            </a:r>
          </a:p>
          <a:p>
            <a:pPr lvl="1"/>
            <a:r>
              <a:rPr lang="en-US" dirty="0"/>
              <a:t>Memory is partitioned into </a:t>
            </a:r>
            <a:r>
              <a:rPr lang="en-US" b="1" dirty="0">
                <a:solidFill>
                  <a:schemeClr val="accent1"/>
                </a:solidFill>
              </a:rPr>
              <a:t>Blocks/Lines </a:t>
            </a:r>
            <a:r>
              <a:rPr lang="en-US" dirty="0"/>
              <a:t>rather than single bytes.</a:t>
            </a:r>
          </a:p>
          <a:p>
            <a:pPr lvl="1"/>
            <a:r>
              <a:rPr lang="en-US" dirty="0"/>
              <a:t>Moving a block of memory takes much less time than moving each byte individually.</a:t>
            </a:r>
          </a:p>
          <a:p>
            <a:pPr lvl="1"/>
            <a:r>
              <a:rPr lang="en-US" dirty="0"/>
              <a:t>Memory locations that are close to each other are likely to fall in the same block.</a:t>
            </a:r>
          </a:p>
          <a:p>
            <a:pPr lvl="1"/>
            <a:r>
              <a:rPr lang="en-US" dirty="0"/>
              <a:t>Resulting in more cache hits.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8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reduces storage latency by bringing relevant data close to the CPU.</a:t>
            </a:r>
          </a:p>
          <a:p>
            <a:r>
              <a:rPr lang="en-US" dirty="0"/>
              <a:t>This requires that code exhibits access locality:</a:t>
            </a:r>
          </a:p>
          <a:p>
            <a:pPr lvl="1"/>
            <a:r>
              <a:rPr lang="en-US" dirty="0"/>
              <a:t>Temporal locality: Accessing the same location multiple times</a:t>
            </a:r>
          </a:p>
          <a:p>
            <a:pPr lvl="1"/>
            <a:r>
              <a:rPr lang="en-US" dirty="0"/>
              <a:t>Spatial locality: Accessing neighboring locations.</a:t>
            </a:r>
          </a:p>
        </p:txBody>
      </p:sp>
    </p:spTree>
    <p:extLst>
      <p:ext uri="{BB962C8B-B14F-4D97-AF65-F5344CB8AC3E}">
        <p14:creationId xmlns:p14="http://schemas.microsoft.com/office/powerpoint/2010/main" val="153022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4258"/>
            <a:ext cx="9144000" cy="2387600"/>
          </a:xfrm>
        </p:spPr>
        <p:txBody>
          <a:bodyPr/>
          <a:lstStyle/>
          <a:p>
            <a:r>
              <a:rPr lang="en-US" dirty="0"/>
              <a:t>Locality of storage access</a:t>
            </a:r>
          </a:p>
        </p:txBody>
      </p:sp>
    </p:spTree>
    <p:extLst>
      <p:ext uri="{BB962C8B-B14F-4D97-AF65-F5344CB8AC3E}">
        <p14:creationId xmlns:p14="http://schemas.microsoft.com/office/powerpoint/2010/main" val="1434111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00BE-5758-F246-8463-DFB443C4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access locality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07E4-FD23-B64D-A2FE-155B4F02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locality refers to the ability of software to make good use of the cache. (details on Cache in a following video)</a:t>
            </a:r>
          </a:p>
          <a:p>
            <a:r>
              <a:rPr lang="en-US" dirty="0"/>
              <a:t>Memory is broken up into pages.</a:t>
            </a:r>
          </a:p>
          <a:p>
            <a:r>
              <a:rPr lang="en-US" dirty="0"/>
              <a:t>Software that uses the same or neighboring pages repeatedly has good access locality.</a:t>
            </a:r>
          </a:p>
          <a:p>
            <a:r>
              <a:rPr lang="en-US" dirty="0"/>
              <a:t>Hardware is designed to speed up such software.</a:t>
            </a:r>
          </a:p>
        </p:txBody>
      </p:sp>
    </p:spTree>
    <p:extLst>
      <p:ext uri="{BB962C8B-B14F-4D97-AF65-F5344CB8AC3E}">
        <p14:creationId xmlns:p14="http://schemas.microsoft.com/office/powerpoint/2010/main" val="324891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6D31-10AE-A146-BAC9-6917D266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Locality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0F9BBC-EF6C-D540-AC2E-6B06C40CC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Task: </a:t>
                </a:r>
                <a:r>
                  <a:rPr lang="en-US" dirty="0"/>
                  <a:t>compute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on a long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/>
                  <a:t> is a parameter vector – example: the weights in a neural network.</a:t>
                </a:r>
              </a:p>
              <a:p>
                <a:r>
                  <a:rPr lang="en-US" dirty="0"/>
                  <a:t>The parameters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/>
                  <a:t> are needed for each computation.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/>
                  <a:t> fits in the cache – access is fast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does </a:t>
                </a:r>
                <a:r>
                  <a:rPr lang="en-US" b="1" dirty="0"/>
                  <a:t>not</a:t>
                </a:r>
                <a:r>
                  <a:rPr lang="en-US" dirty="0"/>
                  <a:t> fit in the cache –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causes at least </a:t>
                </a:r>
                <a:r>
                  <a:rPr lang="en-US" dirty="0"/>
                  <a:t>one </a:t>
                </a:r>
                <a:r>
                  <a:rPr lang="en-US" b="0" dirty="0"/>
                  <a:t>cache miss – program will be much slower.</a:t>
                </a:r>
              </a:p>
              <a:p>
                <a:r>
                  <a:rPr lang="en-US" b="1" dirty="0"/>
                  <a:t>Temporal Locality:  </a:t>
                </a:r>
                <a:r>
                  <a:rPr lang="en-US" dirty="0"/>
                  <a:t>repeated access </a:t>
                </a:r>
                <a:br>
                  <a:rPr lang="en-US" dirty="0"/>
                </a:br>
                <a:r>
                  <a:rPr lang="en-US" dirty="0"/>
                  <a:t>to the same memory location </a:t>
                </a:r>
                <a:endParaRPr lang="en-US" b="1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0F9BBC-EF6C-D540-AC2E-6B06C40CC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0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C8DC-4630-0C44-AC21-D917F972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locality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DCDF2-141B-CB44-91CF-29BBACEEE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Task: </a:t>
                </a:r>
                <a:r>
                  <a:rPr lang="en-US" dirty="0"/>
                  <a:t>compute the function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Contrast two ways to store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:</a:t>
                </a:r>
              </a:p>
              <a:p>
                <a:r>
                  <a:rPr lang="en-US" dirty="0"/>
                  <a:t>Linked list (poor locality)</a:t>
                </a:r>
              </a:p>
              <a:p>
                <a:r>
                  <a:rPr lang="en-US" dirty="0"/>
                  <a:t>Indexed array (good locality)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DCDF2-141B-CB44-91CF-29BBACEEE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28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530E-177E-F84B-BD0F-AE71ED73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CE5DE1-A0E5-8C47-A8E5-9D53ED62AC3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76842"/>
          <a:ext cx="101904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58">
                  <a:extLst>
                    <a:ext uri="{9D8B030D-6E8A-4147-A177-3AD203B41FA5}">
                      <a16:colId xmlns:a16="http://schemas.microsoft.com/office/drawing/2014/main" val="1869384640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2246198786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53201100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658279865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985803448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430296747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2669245731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982085364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2863051270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849549109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3290030680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937393671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2124716058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3378675505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514407978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820108438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747100862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2400969270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665964857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723599512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3458884179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Page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Page3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2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9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678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61930A-2E55-2A44-914B-94722BA65E37}"/>
                  </a:ext>
                </a:extLst>
              </p:cNvPr>
              <p:cNvSpPr txBox="1"/>
              <p:nvPr/>
            </p:nvSpPr>
            <p:spPr>
              <a:xfrm>
                <a:off x="1124262" y="2098623"/>
                <a:ext cx="1005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be 1,2,3,4,5,6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61930A-2E55-2A44-914B-94722BA65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62" y="2098623"/>
                <a:ext cx="10058400" cy="523220"/>
              </a:xfrm>
              <a:prstGeom prst="rect">
                <a:avLst/>
              </a:prstGeom>
              <a:blipFill>
                <a:blip r:embed="rId3"/>
                <a:stretch>
                  <a:fillRect l="-1261" t="-952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21996EF-F00B-6E4C-A0BA-C723E07EE7A4}"/>
              </a:ext>
            </a:extLst>
          </p:cNvPr>
          <p:cNvSpPr txBox="1"/>
          <p:nvPr/>
        </p:nvSpPr>
        <p:spPr>
          <a:xfrm>
            <a:off x="4892040" y="4373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C6A7B-1FF1-D744-AA24-6DF3BB43D8F2}"/>
              </a:ext>
            </a:extLst>
          </p:cNvPr>
          <p:cNvSpPr/>
          <p:nvPr/>
        </p:nvSpPr>
        <p:spPr>
          <a:xfrm>
            <a:off x="3520441" y="3825241"/>
            <a:ext cx="5882640" cy="838384"/>
          </a:xfrm>
          <a:custGeom>
            <a:avLst/>
            <a:gdLst>
              <a:gd name="connsiteX0" fmla="*/ 0 w 3931920"/>
              <a:gd name="connsiteY0" fmla="*/ 916031 h 1114151"/>
              <a:gd name="connsiteX1" fmla="*/ 1798320 w 3931920"/>
              <a:gd name="connsiteY1" fmla="*/ 1631 h 1114151"/>
              <a:gd name="connsiteX2" fmla="*/ 3931920 w 3931920"/>
              <a:gd name="connsiteY2" fmla="*/ 1114151 h 1114151"/>
              <a:gd name="connsiteX0" fmla="*/ 2578232 w 2649041"/>
              <a:gd name="connsiteY0" fmla="*/ 3244791 h 3244791"/>
              <a:gd name="connsiteX1" fmla="*/ 2672 w 2649041"/>
              <a:gd name="connsiteY1" fmla="*/ 74871 h 3244791"/>
              <a:gd name="connsiteX2" fmla="*/ 2136272 w 2649041"/>
              <a:gd name="connsiteY2" fmla="*/ 1187391 h 3244791"/>
              <a:gd name="connsiteX0" fmla="*/ 5996446 w 6090960"/>
              <a:gd name="connsiteY0" fmla="*/ 3169937 h 3215657"/>
              <a:gd name="connsiteX1" fmla="*/ 3420886 w 6090960"/>
              <a:gd name="connsiteY1" fmla="*/ 17 h 3215657"/>
              <a:gd name="connsiteX2" fmla="*/ 113806 w 6090960"/>
              <a:gd name="connsiteY2" fmla="*/ 3215657 h 3215657"/>
              <a:gd name="connsiteX0" fmla="*/ 6001406 w 6090758"/>
              <a:gd name="connsiteY0" fmla="*/ 98080 h 1027750"/>
              <a:gd name="connsiteX1" fmla="*/ 3273446 w 6090758"/>
              <a:gd name="connsiteY1" fmla="*/ 1027720 h 1027750"/>
              <a:gd name="connsiteX2" fmla="*/ 118766 w 6090758"/>
              <a:gd name="connsiteY2" fmla="*/ 143800 h 1027750"/>
              <a:gd name="connsiteX0" fmla="*/ 5882640 w 5971992"/>
              <a:gd name="connsiteY0" fmla="*/ 98080 h 1027786"/>
              <a:gd name="connsiteX1" fmla="*/ 3154680 w 5971992"/>
              <a:gd name="connsiteY1" fmla="*/ 1027720 h 1027786"/>
              <a:gd name="connsiteX2" fmla="*/ 0 w 5971992"/>
              <a:gd name="connsiteY2" fmla="*/ 143800 h 1027786"/>
              <a:gd name="connsiteX0" fmla="*/ 5882640 w 5882640"/>
              <a:gd name="connsiteY0" fmla="*/ 0 h 929706"/>
              <a:gd name="connsiteX1" fmla="*/ 3154680 w 5882640"/>
              <a:gd name="connsiteY1" fmla="*/ 929640 h 929706"/>
              <a:gd name="connsiteX2" fmla="*/ 0 w 5882640"/>
              <a:gd name="connsiteY2" fmla="*/ 45720 h 929706"/>
              <a:gd name="connsiteX0" fmla="*/ 5882640 w 5882640"/>
              <a:gd name="connsiteY0" fmla="*/ 0 h 838276"/>
              <a:gd name="connsiteX1" fmla="*/ 1402080 w 5882640"/>
              <a:gd name="connsiteY1" fmla="*/ 838200 h 838276"/>
              <a:gd name="connsiteX2" fmla="*/ 0 w 5882640"/>
              <a:gd name="connsiteY2" fmla="*/ 45720 h 838276"/>
              <a:gd name="connsiteX0" fmla="*/ 5882640 w 5882640"/>
              <a:gd name="connsiteY0" fmla="*/ 0 h 838384"/>
              <a:gd name="connsiteX1" fmla="*/ 1402080 w 5882640"/>
              <a:gd name="connsiteY1" fmla="*/ 838200 h 838384"/>
              <a:gd name="connsiteX2" fmla="*/ 0 w 5882640"/>
              <a:gd name="connsiteY2" fmla="*/ 45720 h 83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2640" h="838384">
                <a:moveTo>
                  <a:pt x="5882640" y="0"/>
                </a:moveTo>
                <a:cubicBezTo>
                  <a:pt x="4762500" y="684530"/>
                  <a:pt x="2382520" y="830580"/>
                  <a:pt x="1402080" y="838200"/>
                </a:cubicBezTo>
                <a:cubicBezTo>
                  <a:pt x="421640" y="845820"/>
                  <a:pt x="342900" y="618490"/>
                  <a:pt x="0" y="45720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11C877B-8885-C64D-89BF-D46B809FC8EE}"/>
              </a:ext>
            </a:extLst>
          </p:cNvPr>
          <p:cNvSpPr/>
          <p:nvPr/>
        </p:nvSpPr>
        <p:spPr>
          <a:xfrm flipH="1">
            <a:off x="2438401" y="3865035"/>
            <a:ext cx="5440680" cy="603211"/>
          </a:xfrm>
          <a:custGeom>
            <a:avLst/>
            <a:gdLst>
              <a:gd name="connsiteX0" fmla="*/ 0 w 3931920"/>
              <a:gd name="connsiteY0" fmla="*/ 916031 h 1114151"/>
              <a:gd name="connsiteX1" fmla="*/ 1798320 w 3931920"/>
              <a:gd name="connsiteY1" fmla="*/ 1631 h 1114151"/>
              <a:gd name="connsiteX2" fmla="*/ 3931920 w 3931920"/>
              <a:gd name="connsiteY2" fmla="*/ 1114151 h 1114151"/>
              <a:gd name="connsiteX0" fmla="*/ 2578232 w 2649041"/>
              <a:gd name="connsiteY0" fmla="*/ 3244791 h 3244791"/>
              <a:gd name="connsiteX1" fmla="*/ 2672 w 2649041"/>
              <a:gd name="connsiteY1" fmla="*/ 74871 h 3244791"/>
              <a:gd name="connsiteX2" fmla="*/ 2136272 w 2649041"/>
              <a:gd name="connsiteY2" fmla="*/ 1187391 h 3244791"/>
              <a:gd name="connsiteX0" fmla="*/ 5996446 w 6090960"/>
              <a:gd name="connsiteY0" fmla="*/ 3169937 h 3215657"/>
              <a:gd name="connsiteX1" fmla="*/ 3420886 w 6090960"/>
              <a:gd name="connsiteY1" fmla="*/ 17 h 3215657"/>
              <a:gd name="connsiteX2" fmla="*/ 113806 w 6090960"/>
              <a:gd name="connsiteY2" fmla="*/ 3215657 h 3215657"/>
              <a:gd name="connsiteX0" fmla="*/ 6001406 w 6090758"/>
              <a:gd name="connsiteY0" fmla="*/ 98080 h 1027750"/>
              <a:gd name="connsiteX1" fmla="*/ 3273446 w 6090758"/>
              <a:gd name="connsiteY1" fmla="*/ 1027720 h 1027750"/>
              <a:gd name="connsiteX2" fmla="*/ 118766 w 6090758"/>
              <a:gd name="connsiteY2" fmla="*/ 143800 h 1027750"/>
              <a:gd name="connsiteX0" fmla="*/ 5882640 w 5971992"/>
              <a:gd name="connsiteY0" fmla="*/ 98080 h 1027786"/>
              <a:gd name="connsiteX1" fmla="*/ 3154680 w 5971992"/>
              <a:gd name="connsiteY1" fmla="*/ 1027720 h 1027786"/>
              <a:gd name="connsiteX2" fmla="*/ 0 w 5971992"/>
              <a:gd name="connsiteY2" fmla="*/ 143800 h 1027786"/>
              <a:gd name="connsiteX0" fmla="*/ 5882640 w 5882640"/>
              <a:gd name="connsiteY0" fmla="*/ 0 h 929706"/>
              <a:gd name="connsiteX1" fmla="*/ 3154680 w 5882640"/>
              <a:gd name="connsiteY1" fmla="*/ 929640 h 929706"/>
              <a:gd name="connsiteX2" fmla="*/ 0 w 5882640"/>
              <a:gd name="connsiteY2" fmla="*/ 45720 h 929706"/>
              <a:gd name="connsiteX0" fmla="*/ 5882640 w 5882640"/>
              <a:gd name="connsiteY0" fmla="*/ 0 h 838276"/>
              <a:gd name="connsiteX1" fmla="*/ 1402080 w 5882640"/>
              <a:gd name="connsiteY1" fmla="*/ 838200 h 838276"/>
              <a:gd name="connsiteX2" fmla="*/ 0 w 5882640"/>
              <a:gd name="connsiteY2" fmla="*/ 45720 h 838276"/>
              <a:gd name="connsiteX0" fmla="*/ 5882640 w 5882640"/>
              <a:gd name="connsiteY0" fmla="*/ 0 h 838384"/>
              <a:gd name="connsiteX1" fmla="*/ 1402080 w 5882640"/>
              <a:gd name="connsiteY1" fmla="*/ 838200 h 838384"/>
              <a:gd name="connsiteX2" fmla="*/ 0 w 5882640"/>
              <a:gd name="connsiteY2" fmla="*/ 45720 h 838384"/>
              <a:gd name="connsiteX0" fmla="*/ 5882640 w 5882640"/>
              <a:gd name="connsiteY0" fmla="*/ 0 h 556290"/>
              <a:gd name="connsiteX1" fmla="*/ 1402080 w 5882640"/>
              <a:gd name="connsiteY1" fmla="*/ 548640 h 556290"/>
              <a:gd name="connsiteX2" fmla="*/ 0 w 5882640"/>
              <a:gd name="connsiteY2" fmla="*/ 45720 h 556290"/>
              <a:gd name="connsiteX0" fmla="*/ 5440680 w 5440680"/>
              <a:gd name="connsiteY0" fmla="*/ 0 h 556290"/>
              <a:gd name="connsiteX1" fmla="*/ 960120 w 5440680"/>
              <a:gd name="connsiteY1" fmla="*/ 548640 h 556290"/>
              <a:gd name="connsiteX2" fmla="*/ 0 w 5440680"/>
              <a:gd name="connsiteY2" fmla="*/ 45720 h 556290"/>
              <a:gd name="connsiteX0" fmla="*/ 5440680 w 5440680"/>
              <a:gd name="connsiteY0" fmla="*/ 0 h 556290"/>
              <a:gd name="connsiteX1" fmla="*/ 960120 w 5440680"/>
              <a:gd name="connsiteY1" fmla="*/ 548640 h 556290"/>
              <a:gd name="connsiteX2" fmla="*/ 0 w 5440680"/>
              <a:gd name="connsiteY2" fmla="*/ 45720 h 556290"/>
              <a:gd name="connsiteX0" fmla="*/ 5440680 w 5440680"/>
              <a:gd name="connsiteY0" fmla="*/ 0 h 603211"/>
              <a:gd name="connsiteX1" fmla="*/ 960120 w 5440680"/>
              <a:gd name="connsiteY1" fmla="*/ 548640 h 603211"/>
              <a:gd name="connsiteX2" fmla="*/ 0 w 5440680"/>
              <a:gd name="connsiteY2" fmla="*/ 45720 h 60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680" h="603211">
                <a:moveTo>
                  <a:pt x="5440680" y="0"/>
                </a:moveTo>
                <a:cubicBezTo>
                  <a:pt x="4320540" y="684530"/>
                  <a:pt x="1424940" y="647700"/>
                  <a:pt x="960120" y="548640"/>
                </a:cubicBezTo>
                <a:cubicBezTo>
                  <a:pt x="495300" y="449580"/>
                  <a:pt x="739140" y="481330"/>
                  <a:pt x="0" y="45720"/>
                </a:cubicBezTo>
              </a:path>
            </a:pathLst>
          </a:custGeom>
          <a:noFill/>
          <a:ln w="41275">
            <a:solidFill>
              <a:srgbClr val="FFC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6354416-BDB9-CC4C-957F-CD09D401B603}"/>
              </a:ext>
            </a:extLst>
          </p:cNvPr>
          <p:cNvSpPr/>
          <p:nvPr/>
        </p:nvSpPr>
        <p:spPr>
          <a:xfrm>
            <a:off x="5425440" y="3865035"/>
            <a:ext cx="2407920" cy="655500"/>
          </a:xfrm>
          <a:custGeom>
            <a:avLst/>
            <a:gdLst>
              <a:gd name="connsiteX0" fmla="*/ 0 w 3931920"/>
              <a:gd name="connsiteY0" fmla="*/ 916031 h 1114151"/>
              <a:gd name="connsiteX1" fmla="*/ 1798320 w 3931920"/>
              <a:gd name="connsiteY1" fmla="*/ 1631 h 1114151"/>
              <a:gd name="connsiteX2" fmla="*/ 3931920 w 3931920"/>
              <a:gd name="connsiteY2" fmla="*/ 1114151 h 1114151"/>
              <a:gd name="connsiteX0" fmla="*/ 2578232 w 2649041"/>
              <a:gd name="connsiteY0" fmla="*/ 3244791 h 3244791"/>
              <a:gd name="connsiteX1" fmla="*/ 2672 w 2649041"/>
              <a:gd name="connsiteY1" fmla="*/ 74871 h 3244791"/>
              <a:gd name="connsiteX2" fmla="*/ 2136272 w 2649041"/>
              <a:gd name="connsiteY2" fmla="*/ 1187391 h 3244791"/>
              <a:gd name="connsiteX0" fmla="*/ 5996446 w 6090960"/>
              <a:gd name="connsiteY0" fmla="*/ 3169937 h 3215657"/>
              <a:gd name="connsiteX1" fmla="*/ 3420886 w 6090960"/>
              <a:gd name="connsiteY1" fmla="*/ 17 h 3215657"/>
              <a:gd name="connsiteX2" fmla="*/ 113806 w 6090960"/>
              <a:gd name="connsiteY2" fmla="*/ 3215657 h 3215657"/>
              <a:gd name="connsiteX0" fmla="*/ 6001406 w 6090758"/>
              <a:gd name="connsiteY0" fmla="*/ 98080 h 1027750"/>
              <a:gd name="connsiteX1" fmla="*/ 3273446 w 6090758"/>
              <a:gd name="connsiteY1" fmla="*/ 1027720 h 1027750"/>
              <a:gd name="connsiteX2" fmla="*/ 118766 w 6090758"/>
              <a:gd name="connsiteY2" fmla="*/ 143800 h 1027750"/>
              <a:gd name="connsiteX0" fmla="*/ 5882640 w 5971992"/>
              <a:gd name="connsiteY0" fmla="*/ 98080 h 1027786"/>
              <a:gd name="connsiteX1" fmla="*/ 3154680 w 5971992"/>
              <a:gd name="connsiteY1" fmla="*/ 1027720 h 1027786"/>
              <a:gd name="connsiteX2" fmla="*/ 0 w 5971992"/>
              <a:gd name="connsiteY2" fmla="*/ 143800 h 1027786"/>
              <a:gd name="connsiteX0" fmla="*/ 5882640 w 5882640"/>
              <a:gd name="connsiteY0" fmla="*/ 0 h 929706"/>
              <a:gd name="connsiteX1" fmla="*/ 3154680 w 5882640"/>
              <a:gd name="connsiteY1" fmla="*/ 929640 h 929706"/>
              <a:gd name="connsiteX2" fmla="*/ 0 w 5882640"/>
              <a:gd name="connsiteY2" fmla="*/ 45720 h 929706"/>
              <a:gd name="connsiteX0" fmla="*/ 5882640 w 5882640"/>
              <a:gd name="connsiteY0" fmla="*/ 0 h 838276"/>
              <a:gd name="connsiteX1" fmla="*/ 1402080 w 5882640"/>
              <a:gd name="connsiteY1" fmla="*/ 838200 h 838276"/>
              <a:gd name="connsiteX2" fmla="*/ 0 w 5882640"/>
              <a:gd name="connsiteY2" fmla="*/ 45720 h 838276"/>
              <a:gd name="connsiteX0" fmla="*/ 5882640 w 5882640"/>
              <a:gd name="connsiteY0" fmla="*/ 0 h 838384"/>
              <a:gd name="connsiteX1" fmla="*/ 1402080 w 5882640"/>
              <a:gd name="connsiteY1" fmla="*/ 838200 h 838384"/>
              <a:gd name="connsiteX2" fmla="*/ 0 w 5882640"/>
              <a:gd name="connsiteY2" fmla="*/ 45720 h 838384"/>
              <a:gd name="connsiteX0" fmla="*/ 5882640 w 5882640"/>
              <a:gd name="connsiteY0" fmla="*/ 0 h 671142"/>
              <a:gd name="connsiteX1" fmla="*/ 3886200 w 5882640"/>
              <a:gd name="connsiteY1" fmla="*/ 670560 h 671142"/>
              <a:gd name="connsiteX2" fmla="*/ 0 w 5882640"/>
              <a:gd name="connsiteY2" fmla="*/ 45720 h 671142"/>
              <a:gd name="connsiteX0" fmla="*/ 2407920 w 2407920"/>
              <a:gd name="connsiteY0" fmla="*/ 0 h 670581"/>
              <a:gd name="connsiteX1" fmla="*/ 411480 w 2407920"/>
              <a:gd name="connsiteY1" fmla="*/ 670560 h 670581"/>
              <a:gd name="connsiteX2" fmla="*/ 0 w 2407920"/>
              <a:gd name="connsiteY2" fmla="*/ 0 h 670581"/>
              <a:gd name="connsiteX0" fmla="*/ 2407920 w 2407920"/>
              <a:gd name="connsiteY0" fmla="*/ 0 h 503484"/>
              <a:gd name="connsiteX1" fmla="*/ 685800 w 2407920"/>
              <a:gd name="connsiteY1" fmla="*/ 472440 h 503484"/>
              <a:gd name="connsiteX2" fmla="*/ 0 w 2407920"/>
              <a:gd name="connsiteY2" fmla="*/ 0 h 503484"/>
              <a:gd name="connsiteX0" fmla="*/ 2407920 w 2407920"/>
              <a:gd name="connsiteY0" fmla="*/ 0 h 503484"/>
              <a:gd name="connsiteX1" fmla="*/ 685800 w 2407920"/>
              <a:gd name="connsiteY1" fmla="*/ 472440 h 503484"/>
              <a:gd name="connsiteX2" fmla="*/ 0 w 2407920"/>
              <a:gd name="connsiteY2" fmla="*/ 0 h 503484"/>
              <a:gd name="connsiteX0" fmla="*/ 2407920 w 2407920"/>
              <a:gd name="connsiteY0" fmla="*/ 0 h 598280"/>
              <a:gd name="connsiteX1" fmla="*/ 685800 w 2407920"/>
              <a:gd name="connsiteY1" fmla="*/ 594360 h 598280"/>
              <a:gd name="connsiteX2" fmla="*/ 0 w 2407920"/>
              <a:gd name="connsiteY2" fmla="*/ 0 h 598280"/>
              <a:gd name="connsiteX0" fmla="*/ 2407920 w 2407920"/>
              <a:gd name="connsiteY0" fmla="*/ 0 h 513924"/>
              <a:gd name="connsiteX1" fmla="*/ 320040 w 2407920"/>
              <a:gd name="connsiteY1" fmla="*/ 487680 h 513924"/>
              <a:gd name="connsiteX2" fmla="*/ 0 w 2407920"/>
              <a:gd name="connsiteY2" fmla="*/ 0 h 513924"/>
              <a:gd name="connsiteX0" fmla="*/ 2418017 w 2418017"/>
              <a:gd name="connsiteY0" fmla="*/ 0 h 513924"/>
              <a:gd name="connsiteX1" fmla="*/ 330137 w 2418017"/>
              <a:gd name="connsiteY1" fmla="*/ 487680 h 513924"/>
              <a:gd name="connsiteX2" fmla="*/ 10097 w 2418017"/>
              <a:gd name="connsiteY2" fmla="*/ 0 h 513924"/>
              <a:gd name="connsiteX0" fmla="*/ 2408014 w 2408014"/>
              <a:gd name="connsiteY0" fmla="*/ 0 h 535959"/>
              <a:gd name="connsiteX1" fmla="*/ 853534 w 2408014"/>
              <a:gd name="connsiteY1" fmla="*/ 518160 h 535959"/>
              <a:gd name="connsiteX2" fmla="*/ 94 w 2408014"/>
              <a:gd name="connsiteY2" fmla="*/ 0 h 535959"/>
              <a:gd name="connsiteX0" fmla="*/ 2407920 w 2407920"/>
              <a:gd name="connsiteY0" fmla="*/ 0 h 535959"/>
              <a:gd name="connsiteX1" fmla="*/ 853440 w 2407920"/>
              <a:gd name="connsiteY1" fmla="*/ 518160 h 535959"/>
              <a:gd name="connsiteX2" fmla="*/ 0 w 2407920"/>
              <a:gd name="connsiteY2" fmla="*/ 0 h 535959"/>
              <a:gd name="connsiteX0" fmla="*/ 2407920 w 2407920"/>
              <a:gd name="connsiteY0" fmla="*/ 0 h 655500"/>
              <a:gd name="connsiteX1" fmla="*/ 853440 w 2407920"/>
              <a:gd name="connsiteY1" fmla="*/ 655320 h 655500"/>
              <a:gd name="connsiteX2" fmla="*/ 0 w 2407920"/>
              <a:gd name="connsiteY2" fmla="*/ 0 h 65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7920" h="655500">
                <a:moveTo>
                  <a:pt x="2407920" y="0"/>
                </a:moveTo>
                <a:cubicBezTo>
                  <a:pt x="1287780" y="684530"/>
                  <a:pt x="1254760" y="655320"/>
                  <a:pt x="853440" y="655320"/>
                </a:cubicBezTo>
                <a:cubicBezTo>
                  <a:pt x="452120" y="655320"/>
                  <a:pt x="236220" y="374650"/>
                  <a:pt x="0" y="0"/>
                </a:cubicBezTo>
              </a:path>
            </a:pathLst>
          </a:custGeom>
          <a:noFill/>
          <a:ln w="41275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5A5C925-F1ED-1D4F-A79D-6F3F785C544F}"/>
              </a:ext>
            </a:extLst>
          </p:cNvPr>
          <p:cNvSpPr/>
          <p:nvPr/>
        </p:nvSpPr>
        <p:spPr>
          <a:xfrm>
            <a:off x="2483970" y="3830859"/>
            <a:ext cx="1066949" cy="495416"/>
          </a:xfrm>
          <a:custGeom>
            <a:avLst/>
            <a:gdLst>
              <a:gd name="connsiteX0" fmla="*/ 0 w 3931920"/>
              <a:gd name="connsiteY0" fmla="*/ 916031 h 1114151"/>
              <a:gd name="connsiteX1" fmla="*/ 1798320 w 3931920"/>
              <a:gd name="connsiteY1" fmla="*/ 1631 h 1114151"/>
              <a:gd name="connsiteX2" fmla="*/ 3931920 w 3931920"/>
              <a:gd name="connsiteY2" fmla="*/ 1114151 h 1114151"/>
              <a:gd name="connsiteX0" fmla="*/ 2578232 w 2649041"/>
              <a:gd name="connsiteY0" fmla="*/ 3244791 h 3244791"/>
              <a:gd name="connsiteX1" fmla="*/ 2672 w 2649041"/>
              <a:gd name="connsiteY1" fmla="*/ 74871 h 3244791"/>
              <a:gd name="connsiteX2" fmla="*/ 2136272 w 2649041"/>
              <a:gd name="connsiteY2" fmla="*/ 1187391 h 3244791"/>
              <a:gd name="connsiteX0" fmla="*/ 5996446 w 6090960"/>
              <a:gd name="connsiteY0" fmla="*/ 3169937 h 3215657"/>
              <a:gd name="connsiteX1" fmla="*/ 3420886 w 6090960"/>
              <a:gd name="connsiteY1" fmla="*/ 17 h 3215657"/>
              <a:gd name="connsiteX2" fmla="*/ 113806 w 6090960"/>
              <a:gd name="connsiteY2" fmla="*/ 3215657 h 3215657"/>
              <a:gd name="connsiteX0" fmla="*/ 6001406 w 6090758"/>
              <a:gd name="connsiteY0" fmla="*/ 98080 h 1027750"/>
              <a:gd name="connsiteX1" fmla="*/ 3273446 w 6090758"/>
              <a:gd name="connsiteY1" fmla="*/ 1027720 h 1027750"/>
              <a:gd name="connsiteX2" fmla="*/ 118766 w 6090758"/>
              <a:gd name="connsiteY2" fmla="*/ 143800 h 1027750"/>
              <a:gd name="connsiteX0" fmla="*/ 5882640 w 5971992"/>
              <a:gd name="connsiteY0" fmla="*/ 98080 h 1027786"/>
              <a:gd name="connsiteX1" fmla="*/ 3154680 w 5971992"/>
              <a:gd name="connsiteY1" fmla="*/ 1027720 h 1027786"/>
              <a:gd name="connsiteX2" fmla="*/ 0 w 5971992"/>
              <a:gd name="connsiteY2" fmla="*/ 143800 h 1027786"/>
              <a:gd name="connsiteX0" fmla="*/ 5882640 w 5882640"/>
              <a:gd name="connsiteY0" fmla="*/ 0 h 929706"/>
              <a:gd name="connsiteX1" fmla="*/ 3154680 w 5882640"/>
              <a:gd name="connsiteY1" fmla="*/ 929640 h 929706"/>
              <a:gd name="connsiteX2" fmla="*/ 0 w 5882640"/>
              <a:gd name="connsiteY2" fmla="*/ 45720 h 929706"/>
              <a:gd name="connsiteX0" fmla="*/ 5882640 w 5882640"/>
              <a:gd name="connsiteY0" fmla="*/ 0 h 838276"/>
              <a:gd name="connsiteX1" fmla="*/ 1402080 w 5882640"/>
              <a:gd name="connsiteY1" fmla="*/ 838200 h 838276"/>
              <a:gd name="connsiteX2" fmla="*/ 0 w 5882640"/>
              <a:gd name="connsiteY2" fmla="*/ 45720 h 838276"/>
              <a:gd name="connsiteX0" fmla="*/ 5882640 w 5882640"/>
              <a:gd name="connsiteY0" fmla="*/ 0 h 838384"/>
              <a:gd name="connsiteX1" fmla="*/ 1402080 w 5882640"/>
              <a:gd name="connsiteY1" fmla="*/ 838200 h 838384"/>
              <a:gd name="connsiteX2" fmla="*/ 0 w 5882640"/>
              <a:gd name="connsiteY2" fmla="*/ 45720 h 838384"/>
              <a:gd name="connsiteX0" fmla="*/ 5882640 w 5882640"/>
              <a:gd name="connsiteY0" fmla="*/ 0 h 671142"/>
              <a:gd name="connsiteX1" fmla="*/ 3886200 w 5882640"/>
              <a:gd name="connsiteY1" fmla="*/ 670560 h 671142"/>
              <a:gd name="connsiteX2" fmla="*/ 0 w 5882640"/>
              <a:gd name="connsiteY2" fmla="*/ 45720 h 671142"/>
              <a:gd name="connsiteX0" fmla="*/ 2407920 w 2407920"/>
              <a:gd name="connsiteY0" fmla="*/ 0 h 670581"/>
              <a:gd name="connsiteX1" fmla="*/ 411480 w 2407920"/>
              <a:gd name="connsiteY1" fmla="*/ 670560 h 670581"/>
              <a:gd name="connsiteX2" fmla="*/ 0 w 2407920"/>
              <a:gd name="connsiteY2" fmla="*/ 0 h 670581"/>
              <a:gd name="connsiteX0" fmla="*/ 2407920 w 2407920"/>
              <a:gd name="connsiteY0" fmla="*/ 0 h 503484"/>
              <a:gd name="connsiteX1" fmla="*/ 685800 w 2407920"/>
              <a:gd name="connsiteY1" fmla="*/ 472440 h 503484"/>
              <a:gd name="connsiteX2" fmla="*/ 0 w 2407920"/>
              <a:gd name="connsiteY2" fmla="*/ 0 h 503484"/>
              <a:gd name="connsiteX0" fmla="*/ 2407920 w 2407920"/>
              <a:gd name="connsiteY0" fmla="*/ 0 h 503484"/>
              <a:gd name="connsiteX1" fmla="*/ 685800 w 2407920"/>
              <a:gd name="connsiteY1" fmla="*/ 472440 h 503484"/>
              <a:gd name="connsiteX2" fmla="*/ 0 w 2407920"/>
              <a:gd name="connsiteY2" fmla="*/ 0 h 503484"/>
              <a:gd name="connsiteX0" fmla="*/ 2407920 w 2407920"/>
              <a:gd name="connsiteY0" fmla="*/ 0 h 598280"/>
              <a:gd name="connsiteX1" fmla="*/ 685800 w 2407920"/>
              <a:gd name="connsiteY1" fmla="*/ 594360 h 598280"/>
              <a:gd name="connsiteX2" fmla="*/ 0 w 2407920"/>
              <a:gd name="connsiteY2" fmla="*/ 0 h 598280"/>
              <a:gd name="connsiteX0" fmla="*/ 2407920 w 2407920"/>
              <a:gd name="connsiteY0" fmla="*/ 0 h 513924"/>
              <a:gd name="connsiteX1" fmla="*/ 320040 w 2407920"/>
              <a:gd name="connsiteY1" fmla="*/ 487680 h 513924"/>
              <a:gd name="connsiteX2" fmla="*/ 0 w 2407920"/>
              <a:gd name="connsiteY2" fmla="*/ 0 h 513924"/>
              <a:gd name="connsiteX0" fmla="*/ 2418017 w 2418017"/>
              <a:gd name="connsiteY0" fmla="*/ 0 h 513924"/>
              <a:gd name="connsiteX1" fmla="*/ 330137 w 2418017"/>
              <a:gd name="connsiteY1" fmla="*/ 487680 h 513924"/>
              <a:gd name="connsiteX2" fmla="*/ 10097 w 2418017"/>
              <a:gd name="connsiteY2" fmla="*/ 0 h 513924"/>
              <a:gd name="connsiteX0" fmla="*/ 2407950 w 2407950"/>
              <a:gd name="connsiteY0" fmla="*/ 0 h 503484"/>
              <a:gd name="connsiteX1" fmla="*/ 1889790 w 2407950"/>
              <a:gd name="connsiteY1" fmla="*/ 472440 h 503484"/>
              <a:gd name="connsiteX2" fmla="*/ 30 w 2407950"/>
              <a:gd name="connsiteY2" fmla="*/ 0 h 503484"/>
              <a:gd name="connsiteX0" fmla="*/ 1066914 w 1066914"/>
              <a:gd name="connsiteY0" fmla="*/ 76200 h 585245"/>
              <a:gd name="connsiteX1" fmla="*/ 548754 w 1066914"/>
              <a:gd name="connsiteY1" fmla="*/ 548640 h 585245"/>
              <a:gd name="connsiteX2" fmla="*/ 114 w 1066914"/>
              <a:gd name="connsiteY2" fmla="*/ 0 h 585245"/>
              <a:gd name="connsiteX0" fmla="*/ 1066999 w 1066999"/>
              <a:gd name="connsiteY0" fmla="*/ 76200 h 654026"/>
              <a:gd name="connsiteX1" fmla="*/ 548839 w 1066999"/>
              <a:gd name="connsiteY1" fmla="*/ 548640 h 654026"/>
              <a:gd name="connsiteX2" fmla="*/ 199 w 1066999"/>
              <a:gd name="connsiteY2" fmla="*/ 0 h 654026"/>
              <a:gd name="connsiteX0" fmla="*/ 1066999 w 1066999"/>
              <a:gd name="connsiteY0" fmla="*/ 76200 h 654026"/>
              <a:gd name="connsiteX1" fmla="*/ 548839 w 1066999"/>
              <a:gd name="connsiteY1" fmla="*/ 548640 h 654026"/>
              <a:gd name="connsiteX2" fmla="*/ 199 w 1066999"/>
              <a:gd name="connsiteY2" fmla="*/ 0 h 654026"/>
              <a:gd name="connsiteX0" fmla="*/ 1066918 w 1066918"/>
              <a:gd name="connsiteY0" fmla="*/ 76200 h 667109"/>
              <a:gd name="connsiteX1" fmla="*/ 701158 w 1066918"/>
              <a:gd name="connsiteY1" fmla="*/ 563880 h 667109"/>
              <a:gd name="connsiteX2" fmla="*/ 118 w 1066918"/>
              <a:gd name="connsiteY2" fmla="*/ 0 h 667109"/>
              <a:gd name="connsiteX0" fmla="*/ 1067227 w 1073895"/>
              <a:gd name="connsiteY0" fmla="*/ 76200 h 630142"/>
              <a:gd name="connsiteX1" fmla="*/ 701467 w 1073895"/>
              <a:gd name="connsiteY1" fmla="*/ 563880 h 630142"/>
              <a:gd name="connsiteX2" fmla="*/ 427 w 1073895"/>
              <a:gd name="connsiteY2" fmla="*/ 0 h 630142"/>
              <a:gd name="connsiteX0" fmla="*/ 1067227 w 1067227"/>
              <a:gd name="connsiteY0" fmla="*/ 76200 h 630142"/>
              <a:gd name="connsiteX1" fmla="*/ 701467 w 1067227"/>
              <a:gd name="connsiteY1" fmla="*/ 563880 h 630142"/>
              <a:gd name="connsiteX2" fmla="*/ 427 w 1067227"/>
              <a:gd name="connsiteY2" fmla="*/ 0 h 630142"/>
              <a:gd name="connsiteX0" fmla="*/ 1068318 w 1068318"/>
              <a:gd name="connsiteY0" fmla="*/ 76200 h 550962"/>
              <a:gd name="connsiteX1" fmla="*/ 611118 w 1068318"/>
              <a:gd name="connsiteY1" fmla="*/ 472440 h 550962"/>
              <a:gd name="connsiteX2" fmla="*/ 1518 w 1068318"/>
              <a:gd name="connsiteY2" fmla="*/ 0 h 550962"/>
              <a:gd name="connsiteX0" fmla="*/ 1066949 w 1066949"/>
              <a:gd name="connsiteY0" fmla="*/ 76200 h 495416"/>
              <a:gd name="connsiteX1" fmla="*/ 609749 w 1066949"/>
              <a:gd name="connsiteY1" fmla="*/ 472440 h 495416"/>
              <a:gd name="connsiteX2" fmla="*/ 149 w 1066949"/>
              <a:gd name="connsiteY2" fmla="*/ 0 h 49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949" h="495416">
                <a:moveTo>
                  <a:pt x="1066949" y="76200"/>
                </a:moveTo>
                <a:cubicBezTo>
                  <a:pt x="785009" y="273050"/>
                  <a:pt x="939949" y="393700"/>
                  <a:pt x="609749" y="472440"/>
                </a:cubicBezTo>
                <a:cubicBezTo>
                  <a:pt x="279549" y="551180"/>
                  <a:pt x="-7471" y="435610"/>
                  <a:pt x="149" y="0"/>
                </a:cubicBezTo>
              </a:path>
            </a:pathLst>
          </a:custGeom>
          <a:noFill/>
          <a:ln w="41275">
            <a:solidFill>
              <a:srgbClr val="00B0F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A3936E9-7173-EB40-A8C5-7BF32B16DD07}"/>
              </a:ext>
            </a:extLst>
          </p:cNvPr>
          <p:cNvSpPr/>
          <p:nvPr/>
        </p:nvSpPr>
        <p:spPr>
          <a:xfrm>
            <a:off x="1539241" y="3806248"/>
            <a:ext cx="3886200" cy="821371"/>
          </a:xfrm>
          <a:custGeom>
            <a:avLst/>
            <a:gdLst>
              <a:gd name="connsiteX0" fmla="*/ 0 w 3931920"/>
              <a:gd name="connsiteY0" fmla="*/ 916031 h 1114151"/>
              <a:gd name="connsiteX1" fmla="*/ 1798320 w 3931920"/>
              <a:gd name="connsiteY1" fmla="*/ 1631 h 1114151"/>
              <a:gd name="connsiteX2" fmla="*/ 3931920 w 3931920"/>
              <a:gd name="connsiteY2" fmla="*/ 1114151 h 1114151"/>
              <a:gd name="connsiteX0" fmla="*/ 2578232 w 2649041"/>
              <a:gd name="connsiteY0" fmla="*/ 3244791 h 3244791"/>
              <a:gd name="connsiteX1" fmla="*/ 2672 w 2649041"/>
              <a:gd name="connsiteY1" fmla="*/ 74871 h 3244791"/>
              <a:gd name="connsiteX2" fmla="*/ 2136272 w 2649041"/>
              <a:gd name="connsiteY2" fmla="*/ 1187391 h 3244791"/>
              <a:gd name="connsiteX0" fmla="*/ 5996446 w 6090960"/>
              <a:gd name="connsiteY0" fmla="*/ 3169937 h 3215657"/>
              <a:gd name="connsiteX1" fmla="*/ 3420886 w 6090960"/>
              <a:gd name="connsiteY1" fmla="*/ 17 h 3215657"/>
              <a:gd name="connsiteX2" fmla="*/ 113806 w 6090960"/>
              <a:gd name="connsiteY2" fmla="*/ 3215657 h 3215657"/>
              <a:gd name="connsiteX0" fmla="*/ 6001406 w 6090758"/>
              <a:gd name="connsiteY0" fmla="*/ 98080 h 1027750"/>
              <a:gd name="connsiteX1" fmla="*/ 3273446 w 6090758"/>
              <a:gd name="connsiteY1" fmla="*/ 1027720 h 1027750"/>
              <a:gd name="connsiteX2" fmla="*/ 118766 w 6090758"/>
              <a:gd name="connsiteY2" fmla="*/ 143800 h 1027750"/>
              <a:gd name="connsiteX0" fmla="*/ 5882640 w 5971992"/>
              <a:gd name="connsiteY0" fmla="*/ 98080 h 1027786"/>
              <a:gd name="connsiteX1" fmla="*/ 3154680 w 5971992"/>
              <a:gd name="connsiteY1" fmla="*/ 1027720 h 1027786"/>
              <a:gd name="connsiteX2" fmla="*/ 0 w 5971992"/>
              <a:gd name="connsiteY2" fmla="*/ 143800 h 1027786"/>
              <a:gd name="connsiteX0" fmla="*/ 5882640 w 5882640"/>
              <a:gd name="connsiteY0" fmla="*/ 0 h 929706"/>
              <a:gd name="connsiteX1" fmla="*/ 3154680 w 5882640"/>
              <a:gd name="connsiteY1" fmla="*/ 929640 h 929706"/>
              <a:gd name="connsiteX2" fmla="*/ 0 w 5882640"/>
              <a:gd name="connsiteY2" fmla="*/ 45720 h 929706"/>
              <a:gd name="connsiteX0" fmla="*/ 5882640 w 5882640"/>
              <a:gd name="connsiteY0" fmla="*/ 0 h 838276"/>
              <a:gd name="connsiteX1" fmla="*/ 1402080 w 5882640"/>
              <a:gd name="connsiteY1" fmla="*/ 838200 h 838276"/>
              <a:gd name="connsiteX2" fmla="*/ 0 w 5882640"/>
              <a:gd name="connsiteY2" fmla="*/ 45720 h 838276"/>
              <a:gd name="connsiteX0" fmla="*/ 5882640 w 5882640"/>
              <a:gd name="connsiteY0" fmla="*/ 0 h 838384"/>
              <a:gd name="connsiteX1" fmla="*/ 1402080 w 5882640"/>
              <a:gd name="connsiteY1" fmla="*/ 838200 h 838384"/>
              <a:gd name="connsiteX2" fmla="*/ 0 w 5882640"/>
              <a:gd name="connsiteY2" fmla="*/ 45720 h 838384"/>
              <a:gd name="connsiteX0" fmla="*/ 4637795 w 4637795"/>
              <a:gd name="connsiteY0" fmla="*/ 60960 h 899596"/>
              <a:gd name="connsiteX1" fmla="*/ 157235 w 4637795"/>
              <a:gd name="connsiteY1" fmla="*/ 899160 h 899596"/>
              <a:gd name="connsiteX2" fmla="*/ 751595 w 4637795"/>
              <a:gd name="connsiteY2" fmla="*/ 0 h 899596"/>
              <a:gd name="connsiteX0" fmla="*/ 3886200 w 3886200"/>
              <a:gd name="connsiteY0" fmla="*/ 60960 h 793460"/>
              <a:gd name="connsiteX1" fmla="*/ 929640 w 3886200"/>
              <a:gd name="connsiteY1" fmla="*/ 792480 h 793460"/>
              <a:gd name="connsiteX2" fmla="*/ 0 w 3886200"/>
              <a:gd name="connsiteY2" fmla="*/ 0 h 793460"/>
              <a:gd name="connsiteX0" fmla="*/ 3886200 w 3886200"/>
              <a:gd name="connsiteY0" fmla="*/ 60960 h 821371"/>
              <a:gd name="connsiteX1" fmla="*/ 929640 w 3886200"/>
              <a:gd name="connsiteY1" fmla="*/ 792480 h 821371"/>
              <a:gd name="connsiteX2" fmla="*/ 0 w 3886200"/>
              <a:gd name="connsiteY2" fmla="*/ 0 h 82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6200" h="821371">
                <a:moveTo>
                  <a:pt x="3886200" y="60960"/>
                </a:moveTo>
                <a:cubicBezTo>
                  <a:pt x="2766060" y="745490"/>
                  <a:pt x="1531620" y="894080"/>
                  <a:pt x="929640" y="792480"/>
                </a:cubicBezTo>
                <a:cubicBezTo>
                  <a:pt x="327660" y="690880"/>
                  <a:pt x="342900" y="572770"/>
                  <a:pt x="0" y="0"/>
                </a:cubicBezTo>
              </a:path>
            </a:pathLst>
          </a:custGeom>
          <a:noFill/>
          <a:ln w="41275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1C75B-C346-F148-B97B-62DEC006CC4D}"/>
              </a:ext>
            </a:extLst>
          </p:cNvPr>
          <p:cNvSpPr txBox="1"/>
          <p:nvPr/>
        </p:nvSpPr>
        <p:spPr>
          <a:xfrm>
            <a:off x="1280160" y="5212080"/>
            <a:ext cx="6598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Traversal of 6 elements touches 4 pages</a:t>
            </a:r>
          </a:p>
        </p:txBody>
      </p:sp>
    </p:spTree>
    <p:extLst>
      <p:ext uri="{BB962C8B-B14F-4D97-AF65-F5344CB8AC3E}">
        <p14:creationId xmlns:p14="http://schemas.microsoft.com/office/powerpoint/2010/main" val="49247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0E0D-0F37-8240-84BC-F3165BA9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A9E13-95D8-D245-BACE-D0C9A7FF6D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Latency: </a:t>
                </a:r>
                <a:r>
                  <a:rPr lang="en-US" dirty="0"/>
                  <a:t>The amount of time it takes to process one byte </a:t>
                </a:r>
                <a:r>
                  <a:rPr lang="en-US" sz="1800" dirty="0"/>
                  <a:t>(or data unit).</a:t>
                </a:r>
                <a:endParaRPr lang="en-US" dirty="0"/>
              </a:p>
              <a:p>
                <a:pPr lvl="1"/>
                <a:r>
                  <a:rPr lang="en-US" dirty="0"/>
                  <a:t>Interactive applications &lt; 10ms Latency</a:t>
                </a:r>
              </a:p>
              <a:p>
                <a:pPr lvl="1"/>
                <a:r>
                  <a:rPr lang="en-US" dirty="0"/>
                  <a:t>Control of anti Lock Breaks &lt; 1ms Latency</a:t>
                </a:r>
                <a:endParaRPr lang="en-US" b="1" dirty="0"/>
              </a:p>
              <a:p>
                <a:r>
                  <a:rPr lang="en-US" b="1" dirty="0"/>
                  <a:t>Throughput:</a:t>
                </a:r>
                <a:r>
                  <a:rPr lang="en-US" dirty="0"/>
                  <a:t> The number of bytes that can be processed in unit time.</a:t>
                </a:r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𝑇h𝑟𝑜𝑢𝑔h𝑝𝑢𝑡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𝐿𝑎𝑡𝑒𝑛𝑐𝑦</m:t>
                        </m:r>
                      </m:den>
                    </m:f>
                  </m:oMath>
                </a14:m>
                <a:r>
                  <a:rPr lang="en-US" dirty="0"/>
                  <a:t>  ?</a:t>
                </a:r>
              </a:p>
              <a:p>
                <a:r>
                  <a:rPr lang="en-US" b="1" dirty="0"/>
                  <a:t>No!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A9E13-95D8-D245-BACE-D0C9A7FF6D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900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530E-177E-F84B-BD0F-AE71ED73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CE5DE1-A0E5-8C47-A8E5-9D53ED62AC3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76842"/>
          <a:ext cx="101904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58">
                  <a:extLst>
                    <a:ext uri="{9D8B030D-6E8A-4147-A177-3AD203B41FA5}">
                      <a16:colId xmlns:a16="http://schemas.microsoft.com/office/drawing/2014/main" val="1869384640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2246198786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53201100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658279865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985803448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430296747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2669245731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982085364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2863051270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849549109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3290030680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937393671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2124716058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3378675505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514407978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820108438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747100862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2400969270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665964857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723599512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3458884179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Page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Page3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2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9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678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61930A-2E55-2A44-914B-94722BA65E37}"/>
                  </a:ext>
                </a:extLst>
              </p:cNvPr>
              <p:cNvSpPr txBox="1"/>
              <p:nvPr/>
            </p:nvSpPr>
            <p:spPr>
              <a:xfrm>
                <a:off x="1124262" y="2098623"/>
                <a:ext cx="1005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be 1,2,3,4,5,6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61930A-2E55-2A44-914B-94722BA65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62" y="2098623"/>
                <a:ext cx="10058400" cy="523220"/>
              </a:xfrm>
              <a:prstGeom prst="rect">
                <a:avLst/>
              </a:prstGeom>
              <a:blipFill>
                <a:blip r:embed="rId3"/>
                <a:stretch>
                  <a:fillRect l="-1261" t="-952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911C75B-C346-F148-B97B-62DEC006CC4D}"/>
              </a:ext>
            </a:extLst>
          </p:cNvPr>
          <p:cNvSpPr txBox="1"/>
          <p:nvPr/>
        </p:nvSpPr>
        <p:spPr>
          <a:xfrm>
            <a:off x="1280160" y="5212080"/>
            <a:ext cx="6598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Traversal of 6 elements touches 2 pages</a:t>
            </a:r>
          </a:p>
        </p:txBody>
      </p:sp>
    </p:spTree>
    <p:extLst>
      <p:ext uri="{BB962C8B-B14F-4D97-AF65-F5344CB8AC3E}">
        <p14:creationId xmlns:p14="http://schemas.microsoft.com/office/powerpoint/2010/main" val="138648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Task: given a (large) text</a:t>
            </a:r>
          </a:p>
          <a:p>
            <a:r>
              <a:rPr lang="en-US" dirty="0"/>
              <a:t>Count the number of times each word </a:t>
            </a:r>
          </a:p>
          <a:p>
            <a:r>
              <a:rPr lang="en-US" dirty="0"/>
              <a:t>Output  (</a:t>
            </a:r>
            <a:r>
              <a:rPr lang="en-US" dirty="0" err="1"/>
              <a:t>word,count</a:t>
            </a:r>
            <a:r>
              <a:rPr lang="en-US" dirty="0"/>
              <a:t>) sorted in decreasing order by Count.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3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word count / poor 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4565"/>
            <a:ext cx="3548270" cy="327239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={}</a:t>
            </a:r>
          </a:p>
          <a:p>
            <a:pPr marL="0" indent="0">
              <a:buNone/>
            </a:pPr>
            <a:r>
              <a:rPr lang="en-US" dirty="0"/>
              <a:t>For word in list:</a:t>
            </a:r>
          </a:p>
          <a:p>
            <a:pPr marL="0" indent="0">
              <a:buNone/>
            </a:pPr>
            <a:r>
              <a:rPr lang="en-US" dirty="0"/>
              <a:t>     if word in </a:t>
            </a:r>
            <a:r>
              <a:rPr lang="en-US" dirty="0" err="1"/>
              <a:t>Dict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Dict</a:t>
            </a:r>
            <a:r>
              <a:rPr lang="en-US" dirty="0"/>
              <a:t>[word]+=1</a:t>
            </a:r>
          </a:p>
          <a:p>
            <a:pPr marL="0" indent="0">
              <a:buNone/>
            </a:pPr>
            <a:r>
              <a:rPr lang="en-US" dirty="0"/>
              <a:t>     else: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Dict</a:t>
            </a:r>
            <a:r>
              <a:rPr lang="en-US" dirty="0"/>
              <a:t>[word]=1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39"/>
          <a:stretch/>
        </p:blipFill>
        <p:spPr>
          <a:xfrm>
            <a:off x="139201" y="1445209"/>
            <a:ext cx="10629900" cy="760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0A8311-A9C6-3A46-8FAD-63DB9AF417CA}"/>
              </a:ext>
            </a:extLst>
          </p:cNvPr>
          <p:cNvSpPr txBox="1"/>
          <p:nvPr/>
        </p:nvSpPr>
        <p:spPr>
          <a:xfrm>
            <a:off x="4969566" y="2916793"/>
            <a:ext cx="4178323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Suppose 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len</a:t>
            </a:r>
            <a:r>
              <a:rPr lang="en-US" sz="2800" dirty="0"/>
              <a:t>(list)=1,000,000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 err="1"/>
              <a:t>Dict</a:t>
            </a:r>
            <a:r>
              <a:rPr lang="en-US" sz="2800" dirty="0"/>
              <a:t>) = 100,000</a:t>
            </a:r>
          </a:p>
          <a:p>
            <a:r>
              <a:rPr lang="en-US" sz="2800" dirty="0"/>
              <a:t>Access to list: spatially local</a:t>
            </a:r>
          </a:p>
          <a:p>
            <a:r>
              <a:rPr lang="en-US" sz="2800" dirty="0"/>
              <a:t>Access to </a:t>
            </a:r>
            <a:r>
              <a:rPr lang="en-US" sz="2800" dirty="0" err="1"/>
              <a:t>Dict</a:t>
            </a:r>
            <a:r>
              <a:rPr lang="en-US" sz="2800" dirty="0"/>
              <a:t>: </a:t>
            </a:r>
            <a:r>
              <a:rPr lang="en-US" sz="2800" b="1" dirty="0">
                <a:solidFill>
                  <a:srgbClr val="FF0000"/>
                </a:solidFill>
              </a:rPr>
              <a:t>random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5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sorted word count / good locality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7636"/>
            <a:ext cx="9880600" cy="16891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7BEB40-48EE-5547-846D-EB5C14BE9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4565"/>
            <a:ext cx="3548270" cy="32723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={}</a:t>
            </a:r>
          </a:p>
          <a:p>
            <a:pPr marL="0" indent="0">
              <a:buNone/>
            </a:pPr>
            <a:r>
              <a:rPr lang="en-US" dirty="0"/>
              <a:t>Sort(list)</a:t>
            </a:r>
          </a:p>
          <a:p>
            <a:pPr marL="0" indent="0">
              <a:buNone/>
            </a:pPr>
            <a:r>
              <a:rPr lang="en-US" dirty="0"/>
              <a:t>For word in list:</a:t>
            </a:r>
          </a:p>
          <a:p>
            <a:pPr marL="0" indent="0">
              <a:buNone/>
            </a:pPr>
            <a:r>
              <a:rPr lang="en-US" dirty="0"/>
              <a:t>     if word in </a:t>
            </a:r>
            <a:r>
              <a:rPr lang="en-US" dirty="0" err="1"/>
              <a:t>Dict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Dict</a:t>
            </a:r>
            <a:r>
              <a:rPr lang="en-US" dirty="0"/>
              <a:t>[word]+=1</a:t>
            </a:r>
          </a:p>
          <a:p>
            <a:pPr marL="0" indent="0">
              <a:buNone/>
            </a:pPr>
            <a:r>
              <a:rPr lang="en-US" dirty="0"/>
              <a:t>     else: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Dict</a:t>
            </a:r>
            <a:r>
              <a:rPr lang="en-US" dirty="0"/>
              <a:t>[word]=1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DA50C6-FEC4-F84E-8B5B-4DB6587BA444}"/>
              </a:ext>
            </a:extLst>
          </p:cNvPr>
          <p:cNvSpPr txBox="1"/>
          <p:nvPr/>
        </p:nvSpPr>
        <p:spPr>
          <a:xfrm>
            <a:off x="5778500" y="2613022"/>
            <a:ext cx="501720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Suppose 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len</a:t>
            </a:r>
            <a:r>
              <a:rPr lang="en-US" sz="2800" dirty="0"/>
              <a:t>(list)=1,000,000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 err="1"/>
              <a:t>Dict</a:t>
            </a:r>
            <a:r>
              <a:rPr lang="en-US" sz="2800" dirty="0"/>
              <a:t>) = 100,000</a:t>
            </a:r>
          </a:p>
          <a:p>
            <a:r>
              <a:rPr lang="en-US" sz="2800" dirty="0"/>
              <a:t>Access to list: spatially local</a:t>
            </a:r>
          </a:p>
          <a:p>
            <a:r>
              <a:rPr lang="en-US" sz="2800" dirty="0"/>
              <a:t>Access to </a:t>
            </a:r>
            <a:r>
              <a:rPr lang="en-US" sz="2800" dirty="0" err="1"/>
              <a:t>Dict</a:t>
            </a:r>
            <a:r>
              <a:rPr lang="en-US" sz="2800" dirty="0"/>
              <a:t>: </a:t>
            </a:r>
            <a:r>
              <a:rPr lang="en-US" sz="2800" b="1" dirty="0">
                <a:solidFill>
                  <a:srgbClr val="FF0000"/>
                </a:solidFill>
              </a:rPr>
              <a:t>Spatially local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But what about the sort step?</a:t>
            </a:r>
          </a:p>
          <a:p>
            <a:r>
              <a:rPr lang="en-US" sz="2800" dirty="0"/>
              <a:t>Sorting can be done in time </a:t>
            </a:r>
            <a:r>
              <a:rPr lang="en-US" sz="2800" b="1" dirty="0">
                <a:solidFill>
                  <a:srgbClr val="FF0000"/>
                </a:solidFill>
              </a:rPr>
              <a:t>O(n)</a:t>
            </a:r>
          </a:p>
          <a:p>
            <a:r>
              <a:rPr lang="en-US" sz="2800" dirty="0"/>
              <a:t>Efficient in distributed setup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1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memory locality reduces run-time</a:t>
            </a:r>
          </a:p>
          <a:p>
            <a:r>
              <a:rPr lang="en-US" dirty="0"/>
              <a:t>Why? </a:t>
            </a:r>
          </a:p>
          <a:p>
            <a:pPr lvl="1"/>
            <a:r>
              <a:rPr lang="en-US" dirty="0"/>
              <a:t>Because computer memory is organized in pages.</a:t>
            </a:r>
          </a:p>
          <a:p>
            <a:pPr lvl="1"/>
            <a:r>
              <a:rPr lang="en-US" dirty="0"/>
              <a:t>And caching retrieves a page at </a:t>
            </a:r>
            <a:r>
              <a:rPr lang="en-US"/>
              <a:t>a time.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684" y="48607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5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memory Hierarchy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01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systems have a several levels storage types:</a:t>
            </a:r>
          </a:p>
          <a:p>
            <a:pPr lvl="1"/>
            <a:r>
              <a:rPr lang="en-US" dirty="0"/>
              <a:t>Top of hierarchy: Small and fast storage close to CPU</a:t>
            </a:r>
          </a:p>
          <a:p>
            <a:pPr lvl="1"/>
            <a:r>
              <a:rPr lang="en-US" dirty="0"/>
              <a:t>Bottom of Hierarchy: Large and slow storage further from CPU</a:t>
            </a:r>
          </a:p>
          <a:p>
            <a:r>
              <a:rPr lang="en-US" dirty="0"/>
              <a:t>Caching is used to transfer data between different levels of the hierarchy.</a:t>
            </a:r>
          </a:p>
          <a:p>
            <a:r>
              <a:rPr lang="en-US" dirty="0"/>
              <a:t>To the programmer / compiler does not need to know </a:t>
            </a:r>
          </a:p>
          <a:p>
            <a:pPr lvl="1"/>
            <a:r>
              <a:rPr lang="en-US" dirty="0"/>
              <a:t>The hardware provides an </a:t>
            </a:r>
            <a:r>
              <a:rPr lang="en-US" b="1" dirty="0">
                <a:solidFill>
                  <a:srgbClr val="FF0000"/>
                </a:solidFill>
              </a:rPr>
              <a:t>abstraction </a:t>
            </a:r>
            <a:r>
              <a:rPr lang="en-US" dirty="0"/>
              <a:t>: memory looks like like a single large array.</a:t>
            </a:r>
          </a:p>
          <a:p>
            <a:r>
              <a:rPr lang="en-US" dirty="0"/>
              <a:t>But performance depends on program’s access pattern.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8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Hierarchy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61" y="1465451"/>
            <a:ext cx="7773692" cy="464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80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Computer clusters </a:t>
            </a:r>
            <a:br>
              <a:rPr lang="en-US" dirty="0"/>
            </a:br>
            <a:r>
              <a:rPr lang="en-US" dirty="0"/>
              <a:t>extend the memory hierarchy 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 processing cluster is simply many computers linked through an </a:t>
            </a:r>
            <a:r>
              <a:rPr lang="en-US" dirty="0" err="1"/>
              <a:t>ethernet</a:t>
            </a:r>
            <a:r>
              <a:rPr lang="en-US" dirty="0"/>
              <a:t> connection.</a:t>
            </a:r>
          </a:p>
          <a:p>
            <a:r>
              <a:rPr lang="en-US" dirty="0"/>
              <a:t>Storage is shared </a:t>
            </a:r>
          </a:p>
          <a:p>
            <a:r>
              <a:rPr lang="en-US" dirty="0"/>
              <a:t>Locality: Data to reside on the computer will use it.</a:t>
            </a:r>
          </a:p>
          <a:p>
            <a:r>
              <a:rPr lang="en-US" dirty="0"/>
              <a:t>“Caching” is replaced by “Shuffling”</a:t>
            </a:r>
          </a:p>
          <a:p>
            <a:r>
              <a:rPr lang="en-US" dirty="0"/>
              <a:t>Abstraction is spark RDD.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082118" y="1825625"/>
            <a:ext cx="5109882" cy="4798529"/>
            <a:chOff x="5380316" y="1869982"/>
            <a:chExt cx="6233459" cy="5510383"/>
          </a:xfrm>
        </p:grpSpPr>
        <p:grpSp>
          <p:nvGrpSpPr>
            <p:cNvPr id="19" name="Group 18"/>
            <p:cNvGrpSpPr/>
            <p:nvPr/>
          </p:nvGrpSpPr>
          <p:grpSpPr>
            <a:xfrm>
              <a:off x="5380316" y="1869982"/>
              <a:ext cx="6233459" cy="4527359"/>
              <a:chOff x="2690905" y="1690688"/>
              <a:chExt cx="6233459" cy="452735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0905" y="16906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305" y="18430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5705" y="19954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8105" y="21478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0505" y="23002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2905" y="24526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5305" y="26050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7705" y="27574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0105" y="29098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2505" y="30622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4905" y="32146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305" y="33670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9705" y="3519488"/>
                <a:ext cx="4252259" cy="2546159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2105" y="3671888"/>
                <a:ext cx="4252259" cy="2546159"/>
              </a:xfrm>
              <a:prstGeom prst="rect">
                <a:avLst/>
              </a:prstGeom>
            </p:spPr>
          </p:pic>
        </p:grpSp>
        <p:sp>
          <p:nvSpPr>
            <p:cNvPr id="20" name="Left-Right Arrow 19"/>
            <p:cNvSpPr/>
            <p:nvPr/>
          </p:nvSpPr>
          <p:spPr>
            <a:xfrm rot="2823650">
              <a:off x="3756211" y="4632637"/>
              <a:ext cx="4679577" cy="81587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Ethernet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509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370" y="2021596"/>
          <a:ext cx="11171259" cy="37391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5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7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479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6376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CPU (Registers)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L1</a:t>
                      </a:r>
                    </a:p>
                    <a:p>
                      <a:r>
                        <a:rPr lang="en-US" sz="2400" dirty="0"/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L2</a:t>
                      </a:r>
                    </a:p>
                    <a:p>
                      <a:r>
                        <a:rPr lang="en-US" sz="2400" dirty="0"/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L3</a:t>
                      </a:r>
                    </a:p>
                    <a:p>
                      <a:r>
                        <a:rPr lang="en-US" sz="2400" dirty="0"/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Main</a:t>
                      </a:r>
                    </a:p>
                    <a:p>
                      <a:r>
                        <a:rPr lang="en-US" sz="2400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Disk</a:t>
                      </a:r>
                    </a:p>
                    <a:p>
                      <a:r>
                        <a:rPr lang="en-US" sz="2400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Local</a:t>
                      </a:r>
                      <a:r>
                        <a:rPr lang="en-US" sz="2400" baseline="0" dirty="0"/>
                        <a:t> Area Network</a:t>
                      </a:r>
                      <a:endParaRPr lang="en-US" sz="2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142">
                <a:tc>
                  <a:txBody>
                    <a:bodyPr/>
                    <a:lstStyle/>
                    <a:p>
                      <a:r>
                        <a:rPr lang="en-US" sz="2400" dirty="0"/>
                        <a:t>Size (bytes)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256KB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4-16GB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4-16TB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16TB</a:t>
                      </a:r>
                      <a:r>
                        <a:rPr lang="en-US" sz="2400" baseline="0" dirty="0"/>
                        <a:t> </a:t>
                      </a:r>
                      <a:r>
                        <a:rPr lang="mr-IN" sz="2400" baseline="0" dirty="0"/>
                        <a:t>–</a:t>
                      </a:r>
                      <a:r>
                        <a:rPr lang="en-US" sz="2400" baseline="0" dirty="0"/>
                        <a:t> 10PB</a:t>
                      </a:r>
                      <a:endParaRPr lang="en-US" sz="2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610">
                <a:tc>
                  <a:txBody>
                    <a:bodyPr/>
                    <a:lstStyle/>
                    <a:p>
                      <a:r>
                        <a:rPr lang="en-US" sz="2400" dirty="0"/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300ps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2-10ms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2-10ms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610">
                <a:tc>
                  <a:txBody>
                    <a:bodyPr/>
                    <a:lstStyle/>
                    <a:p>
                      <a:r>
                        <a:rPr lang="en-US" sz="2400" dirty="0"/>
                        <a:t>Block</a:t>
                      </a:r>
                      <a:r>
                        <a:rPr lang="en-US" sz="2400" baseline="0" dirty="0"/>
                        <a:t> size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1.5-64KB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Sizes and latencies in a typical memory hierarchy.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6001" y="4711483"/>
            <a:ext cx="6891453" cy="292690"/>
            <a:chOff x="2286001" y="4711483"/>
            <a:chExt cx="6891453" cy="292690"/>
          </a:xfrm>
        </p:grpSpPr>
        <p:sp>
          <p:nvSpPr>
            <p:cNvPr id="10" name="Freeform 9"/>
            <p:cNvSpPr/>
            <p:nvPr/>
          </p:nvSpPr>
          <p:spPr>
            <a:xfrm>
              <a:off x="2286001" y="4711484"/>
              <a:ext cx="6005592" cy="292689"/>
            </a:xfrm>
            <a:custGeom>
              <a:avLst/>
              <a:gdLst>
                <a:gd name="connsiteX0" fmla="*/ 0 w 2634712"/>
                <a:gd name="connsiteY0" fmla="*/ 0 h 356475"/>
                <a:gd name="connsiteX1" fmla="*/ 1441343 w 2634712"/>
                <a:gd name="connsiteY1" fmla="*/ 356461 h 356475"/>
                <a:gd name="connsiteX2" fmla="*/ 2634712 w 2634712"/>
                <a:gd name="connsiteY2" fmla="*/ 15498 h 35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4712" h="356475">
                  <a:moveTo>
                    <a:pt x="0" y="0"/>
                  </a:moveTo>
                  <a:cubicBezTo>
                    <a:pt x="501112" y="176939"/>
                    <a:pt x="1002224" y="353878"/>
                    <a:pt x="1441343" y="356461"/>
                  </a:cubicBezTo>
                  <a:cubicBezTo>
                    <a:pt x="1880462" y="359044"/>
                    <a:pt x="2634712" y="15498"/>
                    <a:pt x="2634712" y="15498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291591" y="4711483"/>
              <a:ext cx="885863" cy="292689"/>
            </a:xfrm>
            <a:custGeom>
              <a:avLst/>
              <a:gdLst>
                <a:gd name="connsiteX0" fmla="*/ 0 w 2634712"/>
                <a:gd name="connsiteY0" fmla="*/ 0 h 356475"/>
                <a:gd name="connsiteX1" fmla="*/ 1441343 w 2634712"/>
                <a:gd name="connsiteY1" fmla="*/ 356461 h 356475"/>
                <a:gd name="connsiteX2" fmla="*/ 2634712 w 2634712"/>
                <a:gd name="connsiteY2" fmla="*/ 15498 h 35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4712" h="356475">
                  <a:moveTo>
                    <a:pt x="0" y="0"/>
                  </a:moveTo>
                  <a:cubicBezTo>
                    <a:pt x="501112" y="176939"/>
                    <a:pt x="1002224" y="353878"/>
                    <a:pt x="1441343" y="356461"/>
                  </a:cubicBezTo>
                  <a:cubicBezTo>
                    <a:pt x="1880462" y="359044"/>
                    <a:pt x="2634712" y="15498"/>
                    <a:pt x="2634712" y="15498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05193" y="3891156"/>
            <a:ext cx="8011491" cy="356475"/>
            <a:chOff x="2805193" y="3891156"/>
            <a:chExt cx="8011491" cy="356475"/>
          </a:xfrm>
        </p:grpSpPr>
        <p:sp>
          <p:nvSpPr>
            <p:cNvPr id="7" name="Freeform 6"/>
            <p:cNvSpPr/>
            <p:nvPr/>
          </p:nvSpPr>
          <p:spPr>
            <a:xfrm>
              <a:off x="2805193" y="3891156"/>
              <a:ext cx="3766086" cy="356475"/>
            </a:xfrm>
            <a:custGeom>
              <a:avLst/>
              <a:gdLst>
                <a:gd name="connsiteX0" fmla="*/ 0 w 2634712"/>
                <a:gd name="connsiteY0" fmla="*/ 0 h 356475"/>
                <a:gd name="connsiteX1" fmla="*/ 1441343 w 2634712"/>
                <a:gd name="connsiteY1" fmla="*/ 356461 h 356475"/>
                <a:gd name="connsiteX2" fmla="*/ 2634712 w 2634712"/>
                <a:gd name="connsiteY2" fmla="*/ 15498 h 35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4712" h="356475">
                  <a:moveTo>
                    <a:pt x="0" y="0"/>
                  </a:moveTo>
                  <a:cubicBezTo>
                    <a:pt x="501112" y="176939"/>
                    <a:pt x="1002224" y="353878"/>
                    <a:pt x="1441343" y="356461"/>
                  </a:cubicBezTo>
                  <a:cubicBezTo>
                    <a:pt x="1880462" y="359044"/>
                    <a:pt x="2634712" y="15498"/>
                    <a:pt x="2634712" y="15498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6571280" y="3891156"/>
              <a:ext cx="1720312" cy="356475"/>
            </a:xfrm>
            <a:custGeom>
              <a:avLst/>
              <a:gdLst>
                <a:gd name="connsiteX0" fmla="*/ 0 w 2634712"/>
                <a:gd name="connsiteY0" fmla="*/ 0 h 356475"/>
                <a:gd name="connsiteX1" fmla="*/ 1441343 w 2634712"/>
                <a:gd name="connsiteY1" fmla="*/ 356461 h 356475"/>
                <a:gd name="connsiteX2" fmla="*/ 2634712 w 2634712"/>
                <a:gd name="connsiteY2" fmla="*/ 15498 h 35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4712" h="356475">
                  <a:moveTo>
                    <a:pt x="0" y="0"/>
                  </a:moveTo>
                  <a:cubicBezTo>
                    <a:pt x="501112" y="176939"/>
                    <a:pt x="1002224" y="353878"/>
                    <a:pt x="1441343" y="356461"/>
                  </a:cubicBezTo>
                  <a:cubicBezTo>
                    <a:pt x="1880462" y="359044"/>
                    <a:pt x="2634712" y="15498"/>
                    <a:pt x="2634712" y="15498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8291592" y="3891156"/>
              <a:ext cx="1565329" cy="356475"/>
            </a:xfrm>
            <a:custGeom>
              <a:avLst/>
              <a:gdLst>
                <a:gd name="connsiteX0" fmla="*/ 0 w 2634712"/>
                <a:gd name="connsiteY0" fmla="*/ 0 h 356475"/>
                <a:gd name="connsiteX1" fmla="*/ 1441343 w 2634712"/>
                <a:gd name="connsiteY1" fmla="*/ 356461 h 356475"/>
                <a:gd name="connsiteX2" fmla="*/ 2634712 w 2634712"/>
                <a:gd name="connsiteY2" fmla="*/ 15498 h 35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4712" h="356475">
                  <a:moveTo>
                    <a:pt x="0" y="0"/>
                  </a:moveTo>
                  <a:cubicBezTo>
                    <a:pt x="501112" y="176939"/>
                    <a:pt x="1002224" y="353878"/>
                    <a:pt x="1441343" y="356461"/>
                  </a:cubicBezTo>
                  <a:cubicBezTo>
                    <a:pt x="1880462" y="359044"/>
                    <a:pt x="2634712" y="15498"/>
                    <a:pt x="2634712" y="15498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9856922" y="3891156"/>
              <a:ext cx="959762" cy="356475"/>
            </a:xfrm>
            <a:custGeom>
              <a:avLst/>
              <a:gdLst>
                <a:gd name="connsiteX0" fmla="*/ 0 w 2634712"/>
                <a:gd name="connsiteY0" fmla="*/ 0 h 356475"/>
                <a:gd name="connsiteX1" fmla="*/ 1441343 w 2634712"/>
                <a:gd name="connsiteY1" fmla="*/ 356461 h 356475"/>
                <a:gd name="connsiteX2" fmla="*/ 2634712 w 2634712"/>
                <a:gd name="connsiteY2" fmla="*/ 15498 h 35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4712" h="356475">
                  <a:moveTo>
                    <a:pt x="0" y="0"/>
                  </a:moveTo>
                  <a:cubicBezTo>
                    <a:pt x="501112" y="176939"/>
                    <a:pt x="1002224" y="353878"/>
                    <a:pt x="1441343" y="356461"/>
                  </a:cubicBezTo>
                  <a:cubicBezTo>
                    <a:pt x="1880462" y="359044"/>
                    <a:pt x="2634712" y="15498"/>
                    <a:pt x="2634712" y="15498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157530" y="3429491"/>
            <a:ext cx="92495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12 </a:t>
            </a:r>
            <a:r>
              <a:rPr lang="en-US" sz="1100" b="1" dirty="0">
                <a:solidFill>
                  <a:srgbClr val="FF0000"/>
                </a:solidFill>
              </a:rPr>
              <a:t>orders of magnitude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57530" y="4352821"/>
            <a:ext cx="92495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6  </a:t>
            </a:r>
            <a:r>
              <a:rPr lang="en-US" sz="1100" b="1" dirty="0">
                <a:solidFill>
                  <a:srgbClr val="FF0000"/>
                </a:solidFill>
              </a:rPr>
              <a:t>orders of magnitude</a:t>
            </a:r>
          </a:p>
        </p:txBody>
      </p:sp>
    </p:spTree>
    <p:extLst>
      <p:ext uri="{BB962C8B-B14F-4D97-AF65-F5344CB8AC3E}">
        <p14:creationId xmlns:p14="http://schemas.microsoft.com/office/powerpoint/2010/main" val="118288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C1F764-F1FF-BB43-AAEC-E909FD6B03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𝑇h𝑟𝑜𝑢𝑔h𝑝𝑢𝑡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≠ 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𝐿𝑎𝑡𝑒𝑛𝑐𝑦</m:t>
                        </m:r>
                      </m:den>
                    </m:f>
                  </m:oMath>
                </a14:m>
                <a:r>
                  <a:rPr lang="en-US" sz="3600" dirty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C1F764-F1FF-BB43-AAEC-E909FD6B0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2AF1740-F56C-4D46-9066-3249D4EA3CEE}"/>
              </a:ext>
            </a:extLst>
          </p:cNvPr>
          <p:cNvGrpSpPr/>
          <p:nvPr/>
        </p:nvGrpSpPr>
        <p:grpSpPr>
          <a:xfrm>
            <a:off x="223369" y="3916303"/>
            <a:ext cx="11913953" cy="2669203"/>
            <a:chOff x="223369" y="3916303"/>
            <a:chExt cx="11913953" cy="266920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2A6950-8C09-F94D-A0FD-C2538DD090DF}"/>
                </a:ext>
              </a:extLst>
            </p:cNvPr>
            <p:cNvCxnSpPr/>
            <p:nvPr/>
          </p:nvCxnSpPr>
          <p:spPr>
            <a:xfrm>
              <a:off x="3803409" y="3916303"/>
              <a:ext cx="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A47D6D-9D74-EC44-8CCF-E2B0F31C0674}"/>
                </a:ext>
              </a:extLst>
            </p:cNvPr>
            <p:cNvCxnSpPr/>
            <p:nvPr/>
          </p:nvCxnSpPr>
          <p:spPr>
            <a:xfrm>
              <a:off x="5008689" y="3916303"/>
              <a:ext cx="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8B02F10-181C-BA4B-92A7-E6D7D723B131}"/>
                </a:ext>
              </a:extLst>
            </p:cNvPr>
            <p:cNvGrpSpPr/>
            <p:nvPr/>
          </p:nvGrpSpPr>
          <p:grpSpPr>
            <a:xfrm>
              <a:off x="2262369" y="6175198"/>
              <a:ext cx="5864468" cy="410308"/>
              <a:chOff x="1455091" y="4640460"/>
              <a:chExt cx="5864468" cy="410308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FA1E43AC-29A3-4344-80E3-8E554B1E664C}"/>
                  </a:ext>
                </a:extLst>
              </p:cNvPr>
              <p:cNvSpPr/>
              <p:nvPr/>
            </p:nvSpPr>
            <p:spPr>
              <a:xfrm>
                <a:off x="1455091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5FC44A5E-63BC-0342-BE6E-256E90FF8BCF}"/>
                  </a:ext>
                </a:extLst>
              </p:cNvPr>
              <p:cNvSpPr/>
              <p:nvPr/>
            </p:nvSpPr>
            <p:spPr>
              <a:xfrm>
                <a:off x="3871510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E5265052-8D0F-8341-B3B3-1C567FAB777B}"/>
                  </a:ext>
                </a:extLst>
              </p:cNvPr>
              <p:cNvSpPr/>
              <p:nvPr/>
            </p:nvSpPr>
            <p:spPr>
              <a:xfrm>
                <a:off x="6287929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7924A30-7F42-CF48-B34F-95231B4F52C6}"/>
                  </a:ext>
                </a:extLst>
              </p:cNvPr>
              <p:cNvSpPr/>
              <p:nvPr/>
            </p:nvSpPr>
            <p:spPr>
              <a:xfrm>
                <a:off x="2661835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075C5E3-DFF8-AA42-9A41-CF7D3CC18F97}"/>
                  </a:ext>
                </a:extLst>
              </p:cNvPr>
              <p:cNvSpPr/>
              <p:nvPr/>
            </p:nvSpPr>
            <p:spPr>
              <a:xfrm>
                <a:off x="5078255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5D8CB2-9E24-064E-B73C-AAA0F06A951F}"/>
                </a:ext>
              </a:extLst>
            </p:cNvPr>
            <p:cNvCxnSpPr/>
            <p:nvPr/>
          </p:nvCxnSpPr>
          <p:spPr>
            <a:xfrm>
              <a:off x="3871510" y="4335660"/>
              <a:ext cx="103163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6A9132-1C85-154E-86C7-76D38D326A64}"/>
                </a:ext>
              </a:extLst>
            </p:cNvPr>
            <p:cNvSpPr txBox="1"/>
            <p:nvPr/>
          </p:nvSpPr>
          <p:spPr>
            <a:xfrm>
              <a:off x="4093745" y="4036128"/>
              <a:ext cx="775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½ sec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237F1CE-03CE-7647-ABB8-3AFCEC01BF52}"/>
                </a:ext>
              </a:extLst>
            </p:cNvPr>
            <p:cNvGrpSpPr/>
            <p:nvPr/>
          </p:nvGrpSpPr>
          <p:grpSpPr>
            <a:xfrm>
              <a:off x="1463807" y="4698634"/>
              <a:ext cx="5864468" cy="410308"/>
              <a:chOff x="1455091" y="4640460"/>
              <a:chExt cx="5864468" cy="410308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2F1CA36B-EBA9-5A47-9213-D714ED815FDF}"/>
                  </a:ext>
                </a:extLst>
              </p:cNvPr>
              <p:cNvSpPr/>
              <p:nvPr/>
            </p:nvSpPr>
            <p:spPr>
              <a:xfrm>
                <a:off x="1455091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915EE379-EB4A-4040-A98C-0E98A2A858EE}"/>
                  </a:ext>
                </a:extLst>
              </p:cNvPr>
              <p:cNvSpPr/>
              <p:nvPr/>
            </p:nvSpPr>
            <p:spPr>
              <a:xfrm>
                <a:off x="3871510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BF8CFCE8-2B26-4043-921B-3F41E26A36A6}"/>
                  </a:ext>
                </a:extLst>
              </p:cNvPr>
              <p:cNvSpPr/>
              <p:nvPr/>
            </p:nvSpPr>
            <p:spPr>
              <a:xfrm>
                <a:off x="6287929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F264A6E-7620-ED4E-819A-BE6552B28ED4}"/>
                  </a:ext>
                </a:extLst>
              </p:cNvPr>
              <p:cNvSpPr/>
              <p:nvPr/>
            </p:nvSpPr>
            <p:spPr>
              <a:xfrm>
                <a:off x="2661835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C7DE29DA-E7B4-7742-BCA7-9A37DB8702D0}"/>
                  </a:ext>
                </a:extLst>
              </p:cNvPr>
              <p:cNvSpPr/>
              <p:nvPr/>
            </p:nvSpPr>
            <p:spPr>
              <a:xfrm>
                <a:off x="5078255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F0E120B-0FD0-4649-855D-29BDEDD15A82}"/>
                </a:ext>
              </a:extLst>
            </p:cNvPr>
            <p:cNvGrpSpPr/>
            <p:nvPr/>
          </p:nvGrpSpPr>
          <p:grpSpPr>
            <a:xfrm>
              <a:off x="1833495" y="5209927"/>
              <a:ext cx="5864468" cy="410308"/>
              <a:chOff x="1455091" y="4640460"/>
              <a:chExt cx="5864468" cy="410308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38EDB42B-A720-3A42-9372-4172FCB86D13}"/>
                  </a:ext>
                </a:extLst>
              </p:cNvPr>
              <p:cNvSpPr/>
              <p:nvPr/>
            </p:nvSpPr>
            <p:spPr>
              <a:xfrm>
                <a:off x="1455091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5C5BBB05-A0A0-8F4B-8364-F60F0157FCB2}"/>
                  </a:ext>
                </a:extLst>
              </p:cNvPr>
              <p:cNvSpPr/>
              <p:nvPr/>
            </p:nvSpPr>
            <p:spPr>
              <a:xfrm>
                <a:off x="3871510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629E8F00-D7DA-5F41-9A2A-370AAFE5F448}"/>
                  </a:ext>
                </a:extLst>
              </p:cNvPr>
              <p:cNvSpPr/>
              <p:nvPr/>
            </p:nvSpPr>
            <p:spPr>
              <a:xfrm>
                <a:off x="6287929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04E87E02-C875-814F-BD0D-CDE9BC13B2A3}"/>
                  </a:ext>
                </a:extLst>
              </p:cNvPr>
              <p:cNvSpPr/>
              <p:nvPr/>
            </p:nvSpPr>
            <p:spPr>
              <a:xfrm>
                <a:off x="2661835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5BF4C915-3F2D-3540-9790-2A85D1B51D1F}"/>
                  </a:ext>
                </a:extLst>
              </p:cNvPr>
              <p:cNvSpPr/>
              <p:nvPr/>
            </p:nvSpPr>
            <p:spPr>
              <a:xfrm>
                <a:off x="5078255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3FCDB6-1D13-2041-8765-C77016A23464}"/>
                </a:ext>
              </a:extLst>
            </p:cNvPr>
            <p:cNvGrpSpPr/>
            <p:nvPr/>
          </p:nvGrpSpPr>
          <p:grpSpPr>
            <a:xfrm>
              <a:off x="1568509" y="5689077"/>
              <a:ext cx="5864468" cy="410308"/>
              <a:chOff x="1455091" y="4640460"/>
              <a:chExt cx="5864468" cy="410308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6CE99735-E697-1349-896B-AEE0C4319CEE}"/>
                  </a:ext>
                </a:extLst>
              </p:cNvPr>
              <p:cNvSpPr/>
              <p:nvPr/>
            </p:nvSpPr>
            <p:spPr>
              <a:xfrm>
                <a:off x="1455091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1C67C996-30A0-BF43-95F0-22F53CF20D23}"/>
                  </a:ext>
                </a:extLst>
              </p:cNvPr>
              <p:cNvSpPr/>
              <p:nvPr/>
            </p:nvSpPr>
            <p:spPr>
              <a:xfrm>
                <a:off x="3871510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B0B96AFA-1F2C-7A4F-98D9-CC8FAE09E43A}"/>
                  </a:ext>
                </a:extLst>
              </p:cNvPr>
              <p:cNvSpPr/>
              <p:nvPr/>
            </p:nvSpPr>
            <p:spPr>
              <a:xfrm>
                <a:off x="6287929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8B0DB978-ECBF-A643-B094-0660BD24EC56}"/>
                  </a:ext>
                </a:extLst>
              </p:cNvPr>
              <p:cNvSpPr/>
              <p:nvPr/>
            </p:nvSpPr>
            <p:spPr>
              <a:xfrm>
                <a:off x="2661835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7105B10F-A7C9-9B46-80EB-5E186C1B2D5B}"/>
                  </a:ext>
                </a:extLst>
              </p:cNvPr>
              <p:cNvSpPr/>
              <p:nvPr/>
            </p:nvSpPr>
            <p:spPr>
              <a:xfrm>
                <a:off x="5078255" y="4640460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DEE6FF-FF73-484F-8A6C-0652718ECFCF}"/>
                </a:ext>
              </a:extLst>
            </p:cNvPr>
            <p:cNvSpPr txBox="1"/>
            <p:nvPr/>
          </p:nvSpPr>
          <p:spPr>
            <a:xfrm>
              <a:off x="8388980" y="4611980"/>
              <a:ext cx="37483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Latency = ½ sec</a:t>
              </a:r>
            </a:p>
            <a:p>
              <a:endParaRPr lang="en-US" dirty="0"/>
            </a:p>
            <a:p>
              <a:r>
                <a:rPr lang="en-US" dirty="0"/>
                <a:t>Throughput = 8 byte/sec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DEF9DA1-EC55-F64C-B86B-5751625FD06A}"/>
                </a:ext>
              </a:extLst>
            </p:cNvPr>
            <p:cNvSpPr txBox="1"/>
            <p:nvPr/>
          </p:nvSpPr>
          <p:spPr>
            <a:xfrm>
              <a:off x="223369" y="4753484"/>
              <a:ext cx="1204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CPU 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9EEE55-0936-174E-9EC8-355A7DED3EE8}"/>
                </a:ext>
              </a:extLst>
            </p:cNvPr>
            <p:cNvSpPr txBox="1"/>
            <p:nvPr/>
          </p:nvSpPr>
          <p:spPr>
            <a:xfrm>
              <a:off x="223369" y="5241047"/>
              <a:ext cx="1204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CPU 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1E6704B-40D4-8C49-949B-9B5B54E633B2}"/>
                </a:ext>
              </a:extLst>
            </p:cNvPr>
            <p:cNvSpPr txBox="1"/>
            <p:nvPr/>
          </p:nvSpPr>
          <p:spPr>
            <a:xfrm>
              <a:off x="223369" y="5728610"/>
              <a:ext cx="1204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CPU 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A5179F-9BC0-2A41-B042-372A7482AC52}"/>
                </a:ext>
              </a:extLst>
            </p:cNvPr>
            <p:cNvSpPr txBox="1"/>
            <p:nvPr/>
          </p:nvSpPr>
          <p:spPr>
            <a:xfrm>
              <a:off x="223369" y="6216174"/>
              <a:ext cx="1204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CPU 4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D77A0-4138-7D44-A1DE-7CCA4CCFB69F}"/>
              </a:ext>
            </a:extLst>
          </p:cNvPr>
          <p:cNvGrpSpPr/>
          <p:nvPr/>
        </p:nvGrpSpPr>
        <p:grpSpPr>
          <a:xfrm>
            <a:off x="223368" y="1926522"/>
            <a:ext cx="11321805" cy="1502478"/>
            <a:chOff x="223368" y="1926522"/>
            <a:chExt cx="11321805" cy="150247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11321B-F34C-6649-BC9F-43D22DE3D224}"/>
                </a:ext>
              </a:extLst>
            </p:cNvPr>
            <p:cNvGrpSpPr/>
            <p:nvPr/>
          </p:nvGrpSpPr>
          <p:grpSpPr>
            <a:xfrm>
              <a:off x="1360884" y="2057400"/>
              <a:ext cx="5864468" cy="1371600"/>
              <a:chOff x="1249202" y="1934308"/>
              <a:chExt cx="5864468" cy="13716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18AE5A9-B242-CA4E-83EB-01D30F30DE84}"/>
                  </a:ext>
                </a:extLst>
              </p:cNvPr>
              <p:cNvCxnSpPr/>
              <p:nvPr/>
            </p:nvCxnSpPr>
            <p:spPr>
              <a:xfrm>
                <a:off x="3597520" y="1934308"/>
                <a:ext cx="0" cy="1371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0F4B6DB-4658-CE42-BD79-25FF553B7617}"/>
                  </a:ext>
                </a:extLst>
              </p:cNvPr>
              <p:cNvCxnSpPr/>
              <p:nvPr/>
            </p:nvCxnSpPr>
            <p:spPr>
              <a:xfrm>
                <a:off x="4802800" y="1934308"/>
                <a:ext cx="0" cy="1371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9F61904D-3ED0-D445-9152-87F98AB45DA1}"/>
                  </a:ext>
                </a:extLst>
              </p:cNvPr>
              <p:cNvSpPr/>
              <p:nvPr/>
            </p:nvSpPr>
            <p:spPr>
              <a:xfrm>
                <a:off x="1249202" y="2658465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6EBEBCBD-0BCA-AC44-A31F-892178455FEA}"/>
                  </a:ext>
                </a:extLst>
              </p:cNvPr>
              <p:cNvSpPr/>
              <p:nvPr/>
            </p:nvSpPr>
            <p:spPr>
              <a:xfrm>
                <a:off x="3665621" y="2658465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BA368E2-FAAF-FA44-9E0B-E72A76ED9BFA}"/>
                  </a:ext>
                </a:extLst>
              </p:cNvPr>
              <p:cNvSpPr/>
              <p:nvPr/>
            </p:nvSpPr>
            <p:spPr>
              <a:xfrm>
                <a:off x="6082040" y="2658465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2DF5D5B-222E-0642-856F-75128E38953E}"/>
                  </a:ext>
                </a:extLst>
              </p:cNvPr>
              <p:cNvSpPr/>
              <p:nvPr/>
            </p:nvSpPr>
            <p:spPr>
              <a:xfrm>
                <a:off x="2455946" y="2658465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1F076D8-8EB5-A34F-AA95-20F3A5A8C36D}"/>
                  </a:ext>
                </a:extLst>
              </p:cNvPr>
              <p:cNvSpPr/>
              <p:nvPr/>
            </p:nvSpPr>
            <p:spPr>
              <a:xfrm>
                <a:off x="4872366" y="2658465"/>
                <a:ext cx="1031630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4C6A67F-88BE-D446-9F0B-4FE279B22B0D}"/>
                  </a:ext>
                </a:extLst>
              </p:cNvPr>
              <p:cNvCxnSpPr/>
              <p:nvPr/>
            </p:nvCxnSpPr>
            <p:spPr>
              <a:xfrm>
                <a:off x="3665621" y="2353665"/>
                <a:ext cx="103163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834D70-316F-3343-811F-0EFF5F80F556}"/>
                  </a:ext>
                </a:extLst>
              </p:cNvPr>
              <p:cNvSpPr txBox="1"/>
              <p:nvPr/>
            </p:nvSpPr>
            <p:spPr>
              <a:xfrm>
                <a:off x="3887856" y="2054133"/>
                <a:ext cx="775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½ sec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BBA8F9-2D63-7944-AD26-21010432483C}"/>
                </a:ext>
              </a:extLst>
            </p:cNvPr>
            <p:cNvSpPr txBox="1"/>
            <p:nvPr/>
          </p:nvSpPr>
          <p:spPr>
            <a:xfrm>
              <a:off x="7796831" y="1926522"/>
              <a:ext cx="37483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Latency = ½ sec</a:t>
              </a:r>
            </a:p>
            <a:p>
              <a:endParaRPr lang="en-US" dirty="0"/>
            </a:p>
            <a:p>
              <a:r>
                <a:rPr lang="en-US" dirty="0"/>
                <a:t>Throughput = 2 byte/sec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3923BA-E96F-E346-A21D-48C8748054C4}"/>
                </a:ext>
              </a:extLst>
            </p:cNvPr>
            <p:cNvSpPr txBox="1"/>
            <p:nvPr/>
          </p:nvSpPr>
          <p:spPr>
            <a:xfrm>
              <a:off x="223368" y="2774394"/>
              <a:ext cx="1204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CPU 1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6EE209-D6CA-6749-AFD1-337BE605DB29}"/>
              </a:ext>
            </a:extLst>
          </p:cNvPr>
          <p:cNvSpPr txBox="1"/>
          <p:nvPr/>
        </p:nvSpPr>
        <p:spPr>
          <a:xfrm>
            <a:off x="223369" y="1982906"/>
            <a:ext cx="281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Sequential execution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6716E2-D0A8-2D4A-B2A8-156C96BFDC9C}"/>
              </a:ext>
            </a:extLst>
          </p:cNvPr>
          <p:cNvSpPr txBox="1"/>
          <p:nvPr/>
        </p:nvSpPr>
        <p:spPr>
          <a:xfrm>
            <a:off x="233944" y="3848901"/>
            <a:ext cx="281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Parallel execution</a:t>
            </a:r>
          </a:p>
        </p:txBody>
      </p:sp>
    </p:spTree>
    <p:extLst>
      <p:ext uri="{BB962C8B-B14F-4D97-AF65-F5344CB8AC3E}">
        <p14:creationId xmlns:p14="http://schemas.microsoft.com/office/powerpoint/2010/main" val="66352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Hierarchy: combining storage banks with different latencies.</a:t>
            </a:r>
          </a:p>
          <a:p>
            <a:r>
              <a:rPr lang="en-US" dirty="0"/>
              <a:t>Clusters: multiple computers, connected by </a:t>
            </a:r>
            <a:r>
              <a:rPr lang="en-US" dirty="0" err="1"/>
              <a:t>ethernet</a:t>
            </a:r>
            <a:r>
              <a:rPr lang="en-US" dirty="0"/>
              <a:t>, that share their storage.</a:t>
            </a:r>
          </a:p>
        </p:txBody>
      </p:sp>
    </p:spTree>
    <p:extLst>
      <p:ext uri="{BB962C8B-B14F-4D97-AF65-F5344CB8AC3E}">
        <p14:creationId xmlns:p14="http://schemas.microsoft.com/office/powerpoint/2010/main" val="373030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8D7E-3A47-784B-89B8-5A68B0CF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 in Bulk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AD63-9C72-F74B-BFE9-5FD1BB44D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latency for reading a random block from a spinning Disk is 10ms.</a:t>
            </a:r>
          </a:p>
          <a:p>
            <a:r>
              <a:rPr lang="en-US" dirty="0"/>
              <a:t>Why? Because of the mechanics of moving the reading head.</a:t>
            </a:r>
          </a:p>
          <a:p>
            <a:r>
              <a:rPr lang="en-US" dirty="0"/>
              <a:t>Instead of reading one byte, read a whole block! </a:t>
            </a:r>
          </a:p>
          <a:p>
            <a:r>
              <a:rPr lang="en-US" dirty="0"/>
              <a:t>Assuming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of the data in the block is useful:</a:t>
            </a:r>
          </a:p>
          <a:p>
            <a:pPr lvl="1"/>
            <a:r>
              <a:rPr lang="en-US" dirty="0"/>
              <a:t>Latency: 10ms (100Byte/sec for random access)</a:t>
            </a:r>
          </a:p>
          <a:p>
            <a:pPr lvl="1"/>
            <a:r>
              <a:rPr lang="en-US" dirty="0"/>
              <a:t>Throughput: 100MB/sec (for sequential access)</a:t>
            </a:r>
          </a:p>
          <a:p>
            <a:pPr lvl="1"/>
            <a:endParaRPr lang="en-US" dirty="0"/>
          </a:p>
          <a:p>
            <a:r>
              <a:rPr lang="en-US" dirty="0"/>
              <a:t>Caching: a method for achieving low latency and high throughput by assuming locality.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F69CBF-5064-8A49-97FE-F51002306275}"/>
              </a:ext>
            </a:extLst>
          </p:cNvPr>
          <p:cNvGrpSpPr/>
          <p:nvPr/>
        </p:nvGrpSpPr>
        <p:grpSpPr>
          <a:xfrm>
            <a:off x="8138683" y="3755642"/>
            <a:ext cx="3700539" cy="1077197"/>
            <a:chOff x="5191673" y="3955774"/>
            <a:chExt cx="3700539" cy="10771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46B883-8FA2-224B-9BBF-BFAB4855A567}"/>
                </a:ext>
              </a:extLst>
            </p:cNvPr>
            <p:cNvGrpSpPr/>
            <p:nvPr/>
          </p:nvGrpSpPr>
          <p:grpSpPr>
            <a:xfrm>
              <a:off x="5191673" y="3955774"/>
              <a:ext cx="3683970" cy="338160"/>
              <a:chOff x="1455091" y="4640460"/>
              <a:chExt cx="5864465" cy="410308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F454E272-C821-FD41-A11C-1D35B7BEF8E1}"/>
                  </a:ext>
                </a:extLst>
              </p:cNvPr>
              <p:cNvSpPr/>
              <p:nvPr/>
            </p:nvSpPr>
            <p:spPr>
              <a:xfrm>
                <a:off x="1455091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63FAD1B0-ABF0-274F-875E-2D41444D00A3}"/>
                  </a:ext>
                </a:extLst>
              </p:cNvPr>
              <p:cNvSpPr/>
              <p:nvPr/>
            </p:nvSpPr>
            <p:spPr>
              <a:xfrm>
                <a:off x="3871509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00CC6BD-FABA-8049-A14D-2271A4C4E9AD}"/>
                  </a:ext>
                </a:extLst>
              </p:cNvPr>
              <p:cNvSpPr/>
              <p:nvPr/>
            </p:nvSpPr>
            <p:spPr>
              <a:xfrm>
                <a:off x="6287927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FE634A9-1008-7146-A608-3DEAD97477B7}"/>
                  </a:ext>
                </a:extLst>
              </p:cNvPr>
              <p:cNvSpPr/>
              <p:nvPr/>
            </p:nvSpPr>
            <p:spPr>
              <a:xfrm>
                <a:off x="2661834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7F21F36-7A98-684D-9D00-7DD60DB5E08D}"/>
                  </a:ext>
                </a:extLst>
              </p:cNvPr>
              <p:cNvSpPr/>
              <p:nvPr/>
            </p:nvSpPr>
            <p:spPr>
              <a:xfrm>
                <a:off x="5078255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B9EEA5F-E42F-DD47-B652-61C86EBBE18F}"/>
                </a:ext>
              </a:extLst>
            </p:cNvPr>
            <p:cNvGrpSpPr/>
            <p:nvPr/>
          </p:nvGrpSpPr>
          <p:grpSpPr>
            <a:xfrm>
              <a:off x="5199470" y="4694811"/>
              <a:ext cx="3683970" cy="338160"/>
              <a:chOff x="1455091" y="4640460"/>
              <a:chExt cx="5864465" cy="410308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5329F816-D6D4-8C4B-9F5A-E4BA60936E1D}"/>
                  </a:ext>
                </a:extLst>
              </p:cNvPr>
              <p:cNvSpPr/>
              <p:nvPr/>
            </p:nvSpPr>
            <p:spPr>
              <a:xfrm>
                <a:off x="1455091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782FF499-93B9-2C4F-AB1A-71C0783BB995}"/>
                  </a:ext>
                </a:extLst>
              </p:cNvPr>
              <p:cNvSpPr/>
              <p:nvPr/>
            </p:nvSpPr>
            <p:spPr>
              <a:xfrm>
                <a:off x="3871509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CDE85F7C-82C0-E547-85E2-F53D4FA04701}"/>
                  </a:ext>
                </a:extLst>
              </p:cNvPr>
              <p:cNvSpPr/>
              <p:nvPr/>
            </p:nvSpPr>
            <p:spPr>
              <a:xfrm>
                <a:off x="6287927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CB26A455-8C21-2549-9D64-F071342671BA}"/>
                  </a:ext>
                </a:extLst>
              </p:cNvPr>
              <p:cNvSpPr/>
              <p:nvPr/>
            </p:nvSpPr>
            <p:spPr>
              <a:xfrm>
                <a:off x="2661834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0A6E3E53-C5F6-9B48-9DF4-7DC7E6CC5AFB}"/>
                  </a:ext>
                </a:extLst>
              </p:cNvPr>
              <p:cNvSpPr/>
              <p:nvPr/>
            </p:nvSpPr>
            <p:spPr>
              <a:xfrm>
                <a:off x="5078255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94BDEF-39FA-5343-975C-ABCE421D9D29}"/>
                </a:ext>
              </a:extLst>
            </p:cNvPr>
            <p:cNvGrpSpPr/>
            <p:nvPr/>
          </p:nvGrpSpPr>
          <p:grpSpPr>
            <a:xfrm>
              <a:off x="5208242" y="4320208"/>
              <a:ext cx="3683970" cy="338160"/>
              <a:chOff x="1455091" y="4640460"/>
              <a:chExt cx="5864465" cy="410308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46467C6C-413D-7743-B50D-D9600A746A2B}"/>
                  </a:ext>
                </a:extLst>
              </p:cNvPr>
              <p:cNvSpPr/>
              <p:nvPr/>
            </p:nvSpPr>
            <p:spPr>
              <a:xfrm>
                <a:off x="1455091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E4820378-3991-A94F-8F2C-1C86135FB5DE}"/>
                  </a:ext>
                </a:extLst>
              </p:cNvPr>
              <p:cNvSpPr/>
              <p:nvPr/>
            </p:nvSpPr>
            <p:spPr>
              <a:xfrm>
                <a:off x="3871509" y="4640460"/>
                <a:ext cx="1031629" cy="410308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510BA775-DEB6-DD4B-8C63-4F13F0C0EECC}"/>
                  </a:ext>
                </a:extLst>
              </p:cNvPr>
              <p:cNvSpPr/>
              <p:nvPr/>
            </p:nvSpPr>
            <p:spPr>
              <a:xfrm>
                <a:off x="6287927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48CB7F2E-2CB1-2749-866F-063027752F6B}"/>
                  </a:ext>
                </a:extLst>
              </p:cNvPr>
              <p:cNvSpPr/>
              <p:nvPr/>
            </p:nvSpPr>
            <p:spPr>
              <a:xfrm>
                <a:off x="2661834" y="4640460"/>
                <a:ext cx="1031629" cy="410308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611622D-9C0E-C945-B661-ED4EBB9EEEDA}"/>
                  </a:ext>
                </a:extLst>
              </p:cNvPr>
              <p:cNvSpPr/>
              <p:nvPr/>
            </p:nvSpPr>
            <p:spPr>
              <a:xfrm>
                <a:off x="5078255" y="4640460"/>
                <a:ext cx="1031629" cy="4103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871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461E-6AE7-3542-9368-0621D39B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need low latency?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A58-54F0-BD46-B452-5E779A63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interacting with our cell phone or laptop.</a:t>
            </a:r>
          </a:p>
          <a:p>
            <a:r>
              <a:rPr lang="en-US" dirty="0"/>
              <a:t>When playing games online:  </a:t>
            </a:r>
            <a:r>
              <a:rPr lang="en-US" dirty="0">
                <a:hlinkClick r:id="rId2"/>
              </a:rPr>
              <a:t>https://tetris.com/play-tetris</a:t>
            </a:r>
            <a:endParaRPr lang="en-US" dirty="0"/>
          </a:p>
          <a:p>
            <a:r>
              <a:rPr lang="en-US" dirty="0"/>
              <a:t>When viewing very large images  (uses tiling technique)</a:t>
            </a:r>
            <a:br>
              <a:rPr lang="en-US" dirty="0"/>
            </a:br>
            <a:r>
              <a:rPr lang="en-US" dirty="0">
                <a:hlinkClick r:id="rId3"/>
              </a:rPr>
              <a:t>https://activebrainatlas.ucsd.edu/</a:t>
            </a:r>
            <a:endParaRPr lang="en-US" dirty="0"/>
          </a:p>
          <a:p>
            <a:r>
              <a:rPr lang="en-US" dirty="0"/>
              <a:t>Anything interactive – working on a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r>
              <a:rPr lang="en-US" dirty="0"/>
              <a:t>Running </a:t>
            </a:r>
            <a:r>
              <a:rPr lang="en-US" dirty="0" err="1"/>
              <a:t>javascript</a:t>
            </a:r>
            <a:r>
              <a:rPr lang="en-US" dirty="0"/>
              <a:t> inside a browser</a:t>
            </a:r>
          </a:p>
          <a:p>
            <a:r>
              <a:rPr lang="en-US" dirty="0"/>
              <a:t>Latency = reaction time &lt; 100ms</a:t>
            </a:r>
          </a:p>
        </p:txBody>
      </p:sp>
    </p:spTree>
    <p:extLst>
      <p:ext uri="{BB962C8B-B14F-4D97-AF65-F5344CB8AC3E}">
        <p14:creationId xmlns:p14="http://schemas.microsoft.com/office/powerpoint/2010/main" val="211623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7FBC-628F-7847-B9B5-E8796A99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need high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677A-1900-9044-A177-2D738BA8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have a large amount of data to process, we care little about  latency, we care about throughput.</a:t>
            </a:r>
          </a:p>
          <a:p>
            <a:r>
              <a:rPr lang="en-US" dirty="0"/>
              <a:t>Prime example: we have 50TB of data and we want to transfer it to the cloud.</a:t>
            </a:r>
          </a:p>
          <a:p>
            <a:pPr lvl="1"/>
            <a:r>
              <a:rPr lang="en-US" dirty="0"/>
              <a:t>Regular home line: upload speed 6Mbps = 6/8 </a:t>
            </a:r>
            <a:r>
              <a:rPr lang="en-US" dirty="0" err="1"/>
              <a:t>MBps</a:t>
            </a:r>
            <a:r>
              <a:rPr lang="en-US" dirty="0"/>
              <a:t> -&gt;   771 days ~ 2 years</a:t>
            </a:r>
          </a:p>
          <a:p>
            <a:pPr lvl="1"/>
            <a:r>
              <a:rPr lang="en-US" dirty="0"/>
              <a:t>Fast University line: upload speed  100Mbps = 100/8 </a:t>
            </a:r>
            <a:r>
              <a:rPr lang="en-US" dirty="0" err="1"/>
              <a:t>MBps</a:t>
            </a:r>
            <a:r>
              <a:rPr lang="en-US" dirty="0"/>
              <a:t> -&gt;  46 days </a:t>
            </a:r>
          </a:p>
          <a:p>
            <a:pPr lvl="1"/>
            <a:r>
              <a:rPr lang="en-US" dirty="0"/>
              <a:t>Dedicated fiber: upload speed 10Gbps =  10/8 </a:t>
            </a:r>
            <a:r>
              <a:rPr lang="en-US" dirty="0" err="1"/>
              <a:t>GBps</a:t>
            </a:r>
            <a:r>
              <a:rPr lang="en-US" dirty="0"/>
              <a:t> -&gt; 11 hours</a:t>
            </a:r>
          </a:p>
          <a:p>
            <a:pPr lvl="1"/>
            <a:r>
              <a:rPr lang="en-US" dirty="0"/>
              <a:t>Dedicated fiber costs 10-100K$ per year.</a:t>
            </a:r>
          </a:p>
        </p:txBody>
      </p:sp>
    </p:spTree>
    <p:extLst>
      <p:ext uri="{BB962C8B-B14F-4D97-AF65-F5344CB8AC3E}">
        <p14:creationId xmlns:p14="http://schemas.microsoft.com/office/powerpoint/2010/main" val="373790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2B13-CC70-1D43-A408-68BEC8EF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fast and cheap option: </a:t>
            </a:r>
            <a:r>
              <a:rPr lang="en-US" dirty="0" err="1"/>
              <a:t>Fedex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DC871-4DDA-A94E-9E6A-0B4072816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73" y="1396762"/>
            <a:ext cx="5222763" cy="126172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F2666B-D193-5D4A-9E33-AE6C04E6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73" y="2722325"/>
            <a:ext cx="8191500" cy="16002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1493CD-B038-3D40-8F7B-D62AE7F43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673" y="4465269"/>
            <a:ext cx="6895651" cy="177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2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C96A-642D-394D-9179-4A89C782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49C39-F1C5-1146-8B4A-A84C3BD92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providing an interactive experience, we care more about latency than throughput.</a:t>
            </a:r>
          </a:p>
          <a:p>
            <a:r>
              <a:rPr lang="en-US" dirty="0"/>
              <a:t>When processing TB, we care more about throughput than about latency. </a:t>
            </a:r>
          </a:p>
          <a:p>
            <a:r>
              <a:rPr lang="en-US" dirty="0"/>
              <a:t>Transmitting TB through the internet is slow and expensive.</a:t>
            </a:r>
          </a:p>
          <a:p>
            <a:r>
              <a:rPr lang="en-US" dirty="0"/>
              <a:t>Sending a physical disk through </a:t>
            </a:r>
            <a:r>
              <a:rPr lang="en-US" dirty="0" err="1"/>
              <a:t>Fedex</a:t>
            </a:r>
            <a:r>
              <a:rPr lang="en-US" dirty="0"/>
              <a:t> is cheap and </a:t>
            </a:r>
            <a:r>
              <a:rPr lang="en-US"/>
              <a:t>high bandwidth.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2137</Words>
  <Application>Microsoft Macintosh PowerPoint</Application>
  <PresentationFormat>Widescreen</PresentationFormat>
  <Paragraphs>874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Latency vs. Throughput</vt:lpstr>
      <vt:lpstr>Some numbers</vt:lpstr>
      <vt:lpstr>Definitions</vt:lpstr>
      <vt:lpstr>Why  Throughput≠  1/Latency ?</vt:lpstr>
      <vt:lpstr>Processing  in Bulk</vt:lpstr>
      <vt:lpstr>When do we need low latency?</vt:lpstr>
      <vt:lpstr>When do we need high throughput</vt:lpstr>
      <vt:lpstr>The fast and cheap option: Fedex</vt:lpstr>
      <vt:lpstr>Summary  </vt:lpstr>
      <vt:lpstr>Storage Latency</vt:lpstr>
      <vt:lpstr>PowerPoint Presentation</vt:lpstr>
      <vt:lpstr>Latencies</vt:lpstr>
      <vt:lpstr>Summary</vt:lpstr>
      <vt:lpstr>Caching </vt:lpstr>
      <vt:lpstr>Latency, size and price of computer memory</vt:lpstr>
      <vt:lpstr>Cache: The basic idea</vt:lpstr>
      <vt:lpstr>Cache Hit</vt:lpstr>
      <vt:lpstr>Cache Miss</vt:lpstr>
      <vt:lpstr>Cache Miss Service: 1) Choose byte to drop</vt:lpstr>
      <vt:lpstr>Cache Miss Service: 2) write back</vt:lpstr>
      <vt:lpstr>Cache Miss Service: 3) Read In</vt:lpstr>
      <vt:lpstr>Access Locality</vt:lpstr>
      <vt:lpstr>Spatial locality</vt:lpstr>
      <vt:lpstr>Summary</vt:lpstr>
      <vt:lpstr>Locality of storage access</vt:lpstr>
      <vt:lpstr>Why is access locality important?</vt:lpstr>
      <vt:lpstr>Temporal Locality</vt:lpstr>
      <vt:lpstr>Spatial locality</vt:lpstr>
      <vt:lpstr>Linked List</vt:lpstr>
      <vt:lpstr>array</vt:lpstr>
      <vt:lpstr>Word Count</vt:lpstr>
      <vt:lpstr>Unsorted word count / poor locality</vt:lpstr>
      <vt:lpstr>sorted word count / good locality</vt:lpstr>
      <vt:lpstr>Summary</vt:lpstr>
      <vt:lpstr>The memory Hierarchy</vt:lpstr>
      <vt:lpstr>The Memory Hierarchy</vt:lpstr>
      <vt:lpstr>The Memory Hierarchy</vt:lpstr>
      <vt:lpstr>Computer clusters  extend the memory hierarchy </vt:lpstr>
      <vt:lpstr>Sizes and latencies in a typical memory hierarchy.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Latency vs. Throughput</dc:title>
  <dc:creator>yoav freund</dc:creator>
  <cp:lastModifiedBy>yoav freund</cp:lastModifiedBy>
  <cp:revision>3</cp:revision>
  <dcterms:created xsi:type="dcterms:W3CDTF">2020-04-03T22:50:00Z</dcterms:created>
  <dcterms:modified xsi:type="dcterms:W3CDTF">2020-04-03T23:03:07Z</dcterms:modified>
</cp:coreProperties>
</file>