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ubik Light"/>
      <p:regular r:id="rId28"/>
      <p:bold r:id="rId29"/>
      <p:italic r:id="rId30"/>
      <p:boldItalic r:id="rId31"/>
    </p:embeddedFont>
    <p:embeddedFont>
      <p:font typeface="Open Sans ExtraBold"/>
      <p:bold r:id="rId32"/>
      <p:boldItalic r:id="rId33"/>
    </p:embeddedFont>
    <p:embeddedFont>
      <p:font typeface="Rubik"/>
      <p:regular r:id="rId34"/>
      <p:bold r:id="rId35"/>
      <p:italic r:id="rId36"/>
      <p:boldItalic r:id="rId37"/>
    </p:embeddedFont>
    <p:embeddedFont>
      <p:font typeface="Rajdhani"/>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ubikLight-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ubik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Light-boldItalic.fntdata"/><Relationship Id="rId30" Type="http://schemas.openxmlformats.org/officeDocument/2006/relationships/font" Target="fonts/RubikLight-italic.fntdata"/><Relationship Id="rId11" Type="http://schemas.openxmlformats.org/officeDocument/2006/relationships/slide" Target="slides/slide5.xml"/><Relationship Id="rId33" Type="http://schemas.openxmlformats.org/officeDocument/2006/relationships/font" Target="fonts/OpenSansExtraBold-boldItalic.fntdata"/><Relationship Id="rId10" Type="http://schemas.openxmlformats.org/officeDocument/2006/relationships/slide" Target="slides/slide4.xml"/><Relationship Id="rId32" Type="http://schemas.openxmlformats.org/officeDocument/2006/relationships/font" Target="fonts/OpenSansExtraBold-bold.fntdata"/><Relationship Id="rId13" Type="http://schemas.openxmlformats.org/officeDocument/2006/relationships/slide" Target="slides/slide7.xml"/><Relationship Id="rId35" Type="http://schemas.openxmlformats.org/officeDocument/2006/relationships/font" Target="fonts/Rubik-bold.fntdata"/><Relationship Id="rId12" Type="http://schemas.openxmlformats.org/officeDocument/2006/relationships/slide" Target="slides/slide6.xml"/><Relationship Id="rId34" Type="http://schemas.openxmlformats.org/officeDocument/2006/relationships/font" Target="fonts/Rubik-regular.fntdata"/><Relationship Id="rId15" Type="http://schemas.openxmlformats.org/officeDocument/2006/relationships/slide" Target="slides/slide9.xml"/><Relationship Id="rId37" Type="http://schemas.openxmlformats.org/officeDocument/2006/relationships/font" Target="fonts/Rubik-boldItalic.fntdata"/><Relationship Id="rId14" Type="http://schemas.openxmlformats.org/officeDocument/2006/relationships/slide" Target="slides/slide8.xml"/><Relationship Id="rId36" Type="http://schemas.openxmlformats.org/officeDocument/2006/relationships/font" Target="fonts/Rubik-italic.fntdata"/><Relationship Id="rId17" Type="http://schemas.openxmlformats.org/officeDocument/2006/relationships/slide" Target="slides/slide11.xml"/><Relationship Id="rId39" Type="http://schemas.openxmlformats.org/officeDocument/2006/relationships/font" Target="fonts/Rajdhani-bold.fntdata"/><Relationship Id="rId16" Type="http://schemas.openxmlformats.org/officeDocument/2006/relationships/slide" Target="slides/slide10.xml"/><Relationship Id="rId38" Type="http://schemas.openxmlformats.org/officeDocument/2006/relationships/font" Target="fonts/Rajdhani-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c7f4902e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c7f4902e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c7f4902e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c7f4902e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c7f4902ec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c7f4902ec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c7f4902e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c7f4902e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c7f4902e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c7f4902e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c7f4902e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c7f4902e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c7f4902e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c7f4902e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c7f4902e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c7f4902e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c7f4902e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c7f4902e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c7f4902ec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c7f4902ec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911202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911202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c7f4902e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c7f4902e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c7f4902e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c7f4902e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c7f4902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c7f4902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c7f4902e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c7f4902e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c7f4902e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c7f4902e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c7f4902e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c7f4902e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c7f4902e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c7f4902e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c7f4902e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c7f4902e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12"/>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14"/>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14"/>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p:cSld name="TITLE_1">
    <p:spTree>
      <p:nvGrpSpPr>
        <p:cNvPr id="42" name="Shape 42"/>
        <p:cNvGrpSpPr/>
        <p:nvPr/>
      </p:nvGrpSpPr>
      <p:grpSpPr>
        <a:xfrm>
          <a:off x="0" y="0"/>
          <a:ext cx="0" cy="0"/>
          <a:chOff x="0" y="0"/>
          <a:chExt cx="0" cy="0"/>
        </a:xfrm>
      </p:grpSpPr>
      <p:sp>
        <p:nvSpPr>
          <p:cNvPr id="43" name="Google Shape;43;p15"/>
          <p:cNvSpPr txBox="1"/>
          <p:nvPr>
            <p:ph type="title"/>
          </p:nvPr>
        </p:nvSpPr>
        <p:spPr>
          <a:xfrm>
            <a:off x="621575" y="597425"/>
            <a:ext cx="77793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EC183F"/>
              </a:buClr>
              <a:buSzPts val="2500"/>
              <a:buFont typeface="Rubik"/>
              <a:buChar char="●"/>
              <a:defRPr b="1" sz="2500">
                <a:solidFill>
                  <a:srgbClr val="EC183F"/>
                </a:solidFill>
                <a:latin typeface="Rubik"/>
                <a:ea typeface="Rubik"/>
                <a:cs typeface="Rubik"/>
                <a:sym typeface="Rubik"/>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4" name="Google Shape;44;p15"/>
          <p:cNvSpPr txBox="1"/>
          <p:nvPr>
            <p:ph idx="1" type="subTitle"/>
          </p:nvPr>
        </p:nvSpPr>
        <p:spPr>
          <a:xfrm>
            <a:off x="621575" y="1007850"/>
            <a:ext cx="7779300" cy="783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Rubik"/>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 name="Google Shape;45;p15"/>
          <p:cNvSpPr txBox="1"/>
          <p:nvPr>
            <p:ph idx="2" type="body"/>
          </p:nvPr>
        </p:nvSpPr>
        <p:spPr>
          <a:xfrm>
            <a:off x="621575" y="1714500"/>
            <a:ext cx="7779300" cy="23307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SzPts val="1600"/>
              <a:buFont typeface="Rubik Light"/>
              <a:buChar char="●"/>
              <a:defRPr sz="1600">
                <a:latin typeface="Rubik Light"/>
                <a:ea typeface="Rubik Light"/>
                <a:cs typeface="Rubik Light"/>
                <a:sym typeface="Rubik Light"/>
              </a:defRPr>
            </a:lvl1pPr>
            <a:lvl2pPr indent="-317500" lvl="1" marL="914400" rtl="0">
              <a:lnSpc>
                <a:spcPct val="115000"/>
              </a:lnSpc>
              <a:spcBef>
                <a:spcPts val="1000"/>
              </a:spcBef>
              <a:spcAft>
                <a:spcPts val="0"/>
              </a:spcAft>
              <a:buSzPts val="1400"/>
              <a:buFont typeface="Rubik Light"/>
              <a:buChar char="○"/>
              <a:defRPr>
                <a:latin typeface="Rubik Light"/>
                <a:ea typeface="Rubik Light"/>
                <a:cs typeface="Rubik Light"/>
                <a:sym typeface="Rubik Light"/>
              </a:defRPr>
            </a:lvl2pPr>
            <a:lvl3pPr indent="-317500" lvl="2" marL="1371600" rtl="0">
              <a:lnSpc>
                <a:spcPct val="115000"/>
              </a:lnSpc>
              <a:spcBef>
                <a:spcPts val="0"/>
              </a:spcBef>
              <a:spcAft>
                <a:spcPts val="0"/>
              </a:spcAft>
              <a:buSzPts val="1400"/>
              <a:buFont typeface="Rubik Light"/>
              <a:buChar char="■"/>
              <a:defRPr>
                <a:latin typeface="Rubik Light"/>
                <a:ea typeface="Rubik Light"/>
                <a:cs typeface="Rubik Light"/>
                <a:sym typeface="Rubik Light"/>
              </a:defRPr>
            </a:lvl3pPr>
            <a:lvl4pPr indent="-317500" lvl="3" marL="1828800" rtl="0">
              <a:lnSpc>
                <a:spcPct val="115000"/>
              </a:lnSpc>
              <a:spcBef>
                <a:spcPts val="0"/>
              </a:spcBef>
              <a:spcAft>
                <a:spcPts val="0"/>
              </a:spcAft>
              <a:buSzPts val="1400"/>
              <a:buFont typeface="Rubik Light"/>
              <a:buChar char="●"/>
              <a:defRPr>
                <a:latin typeface="Rubik Light"/>
                <a:ea typeface="Rubik Light"/>
                <a:cs typeface="Rubik Light"/>
                <a:sym typeface="Rubik Light"/>
              </a:defRPr>
            </a:lvl4pPr>
            <a:lvl5pPr indent="-317500" lvl="4" marL="2286000" rtl="0">
              <a:lnSpc>
                <a:spcPct val="115000"/>
              </a:lnSpc>
              <a:spcBef>
                <a:spcPts val="0"/>
              </a:spcBef>
              <a:spcAft>
                <a:spcPts val="0"/>
              </a:spcAft>
              <a:buSzPts val="1400"/>
              <a:buFont typeface="Rubik Light"/>
              <a:buChar char="○"/>
              <a:defRPr>
                <a:latin typeface="Rubik Light"/>
                <a:ea typeface="Rubik Light"/>
                <a:cs typeface="Rubik Light"/>
                <a:sym typeface="Rubik Light"/>
              </a:defRPr>
            </a:lvl5pPr>
            <a:lvl6pPr indent="-317500" lvl="5" marL="2743200" rtl="0">
              <a:lnSpc>
                <a:spcPct val="115000"/>
              </a:lnSpc>
              <a:spcBef>
                <a:spcPts val="0"/>
              </a:spcBef>
              <a:spcAft>
                <a:spcPts val="0"/>
              </a:spcAft>
              <a:buSzPts val="1400"/>
              <a:buFont typeface="Rubik Light"/>
              <a:buChar char="■"/>
              <a:defRPr>
                <a:latin typeface="Rubik Light"/>
                <a:ea typeface="Rubik Light"/>
                <a:cs typeface="Rubik Light"/>
                <a:sym typeface="Rubik Light"/>
              </a:defRPr>
            </a:lvl6pPr>
            <a:lvl7pPr indent="-317500" lvl="6" marL="3200400" rtl="0">
              <a:lnSpc>
                <a:spcPct val="115000"/>
              </a:lnSpc>
              <a:spcBef>
                <a:spcPts val="0"/>
              </a:spcBef>
              <a:spcAft>
                <a:spcPts val="0"/>
              </a:spcAft>
              <a:buSzPts val="1400"/>
              <a:buFont typeface="Rubik Light"/>
              <a:buChar char="●"/>
              <a:defRPr>
                <a:latin typeface="Rubik Light"/>
                <a:ea typeface="Rubik Light"/>
                <a:cs typeface="Rubik Light"/>
                <a:sym typeface="Rubik Light"/>
              </a:defRPr>
            </a:lvl7pPr>
            <a:lvl8pPr indent="-317500" lvl="7" marL="3657600" rtl="0">
              <a:lnSpc>
                <a:spcPct val="115000"/>
              </a:lnSpc>
              <a:spcBef>
                <a:spcPts val="0"/>
              </a:spcBef>
              <a:spcAft>
                <a:spcPts val="0"/>
              </a:spcAft>
              <a:buSzPts val="1400"/>
              <a:buFont typeface="Rubik Light"/>
              <a:buChar char="○"/>
              <a:defRPr>
                <a:latin typeface="Rubik Light"/>
                <a:ea typeface="Rubik Light"/>
                <a:cs typeface="Rubik Light"/>
                <a:sym typeface="Rubik Light"/>
              </a:defRPr>
            </a:lvl8pPr>
            <a:lvl9pPr indent="-317500" lvl="8" marL="4114800" rtl="0">
              <a:lnSpc>
                <a:spcPct val="115000"/>
              </a:lnSpc>
              <a:spcBef>
                <a:spcPts val="0"/>
              </a:spcBef>
              <a:spcAft>
                <a:spcPts val="0"/>
              </a:spcAft>
              <a:buSzPts val="1400"/>
              <a:buFont typeface="Rubik Light"/>
              <a:buChar char="■"/>
              <a:defRPr>
                <a:latin typeface="Rubik Light"/>
                <a:ea typeface="Rubik Light"/>
                <a:cs typeface="Rubik Light"/>
                <a:sym typeface="Rubik Light"/>
              </a:defRPr>
            </a:lvl9pPr>
          </a:lstStyle>
          <a:p/>
        </p:txBody>
      </p:sp>
    </p:spTree>
  </p:cSld>
  <p:clrMapOvr>
    <a:masterClrMapping/>
  </p:clrMapOvr>
  <p:extLst>
    <p:ext uri="{DCECCB84-F9BA-43D5-87BE-67443E8EF086}">
      <p15:sldGuideLst>
        <p15:guide id="1" pos="454">
          <p15:clr>
            <a:srgbClr val="FA7B17"/>
          </p15:clr>
        </p15:guide>
        <p15:guide id="2" pos="5315">
          <p15:clr>
            <a:srgbClr val="FA7B17"/>
          </p15:clr>
        </p15:guide>
        <p15:guide id="3" orient="horz" pos="41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3" name="Google Shape;53;p1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4" name="Shape 54"/>
        <p:cNvGrpSpPr/>
        <p:nvPr/>
      </p:nvGrpSpPr>
      <p:grpSpPr>
        <a:xfrm>
          <a:off x="0" y="0"/>
          <a:ext cx="0" cy="0"/>
          <a:chOff x="0" y="0"/>
          <a:chExt cx="0" cy="0"/>
        </a:xfrm>
      </p:grpSpPr>
      <p:sp>
        <p:nvSpPr>
          <p:cNvPr id="55" name="Google Shape;55;p1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1" name="Google Shape;61;p2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2" name="Google Shape;62;p2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23"/>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0" name="Google Shape;70;p2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1" name="Google Shape;71;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6" name="Google Shape;76;p2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27"/>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0" name="Google Shape;80;p27"/>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83" name="Google Shape;83;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8"/>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10"/>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10"/>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cxnSp>
        <p:nvCxnSpPr>
          <p:cNvPr id="47" name="Google Shape;47;p1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8" name="Google Shape;48;p1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6"/>
          <p:cNvSpPr txBox="1"/>
          <p:nvPr/>
        </p:nvSpPr>
        <p:spPr>
          <a:xfrm>
            <a:off x="57607" y="4953600"/>
            <a:ext cx="2187900" cy="184800"/>
          </a:xfrm>
          <a:prstGeom prst="rect">
            <a:avLst/>
          </a:prstGeom>
          <a:noFill/>
          <a:ln>
            <a:noFill/>
          </a:ln>
        </p:spPr>
        <p:txBody>
          <a:bodyPr anchorCtr="0" anchor="ctr" bIns="22850" lIns="45725" spcFirstLastPara="1" rIns="45725" wrap="square" tIns="22850">
            <a:sp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rgbClr val="FFFFFF"/>
              </a:solidFill>
              <a:latin typeface="Open Sans"/>
              <a:ea typeface="Open Sans"/>
              <a:cs typeface="Open Sans"/>
              <a:sym typeface="Open Sans"/>
            </a:endParaRPr>
          </a:p>
        </p:txBody>
      </p:sp>
      <p:pic>
        <p:nvPicPr>
          <p:cNvPr id="50" name="Google Shape;50;p1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hyperlink" Target="https://www.cual-es-mi-ip.net" TargetMode="External"/><Relationship Id="rId4" Type="http://schemas.openxmlformats.org/officeDocument/2006/relationships/image" Target="../media/image2.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hyperlink" Target="https://www.youtube.com/watch?v=6_kh4RsBjbI&amp;ab_channel=ZiggoSport" TargetMode="External"/><Relationship Id="rId4" Type="http://schemas.openxmlformats.org/officeDocument/2006/relationships/image" Target="../media/image2.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hyperlink" Target="https://www.speedtest.net/es" TargetMode="External"/><Relationship Id="rId4" Type="http://schemas.openxmlformats.org/officeDocument/2006/relationships/image" Target="../media/image2.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11.xml"/><Relationship Id="rId4" Type="http://schemas.openxmlformats.org/officeDocument/2006/relationships/slide" Target="/ppt/slides/slide11.xml"/><Relationship Id="rId5" Type="http://schemas.openxmlformats.org/officeDocument/2006/relationships/slide" Target="/ppt/slides/slide15.xml"/><Relationship Id="rId6" Type="http://schemas.openxmlformats.org/officeDocument/2006/relationships/slide" Target="/ppt/slides/slide19.xml"/><Relationship Id="rId7" Type="http://schemas.openxmlformats.org/officeDocument/2006/relationships/slide" Target="/ppt/slides/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hyperlink" Target="https://www.opera.com/es/download" TargetMode="External"/><Relationship Id="rId4" Type="http://schemas.openxmlformats.org/officeDocument/2006/relationships/image" Target="../media/image2.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www.torproject.org/download/" TargetMode="External"/><Relationship Id="rId4" Type="http://schemas.openxmlformats.org/officeDocument/2006/relationships/image" Target="../media/image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9"/>
          <p:cNvSpPr txBox="1"/>
          <p:nvPr/>
        </p:nvSpPr>
        <p:spPr>
          <a:xfrm>
            <a:off x="3968525" y="1536225"/>
            <a:ext cx="4701600" cy="89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4600"/>
              <a:buFont typeface="Arial"/>
              <a:buNone/>
            </a:pPr>
            <a:r>
              <a:rPr b="1" lang="es" sz="4600">
                <a:solidFill>
                  <a:srgbClr val="FFFFFF"/>
                </a:solidFill>
                <a:latin typeface="Rajdhani"/>
                <a:ea typeface="Rajdhani"/>
                <a:cs typeface="Rajdhani"/>
                <a:sym typeface="Rajdhani"/>
              </a:rPr>
              <a:t>Actividad clase 20</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nvSpPr>
        <p:spPr>
          <a:xfrm>
            <a:off x="817600" y="1438050"/>
            <a:ext cx="7657200" cy="22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b="1" lang="es" sz="1700">
                <a:solidFill>
                  <a:srgbClr val="434343"/>
                </a:solidFill>
                <a:latin typeface="Open Sans"/>
                <a:ea typeface="Open Sans"/>
                <a:cs typeface="Open Sans"/>
                <a:sym typeface="Open Sans"/>
              </a:rPr>
              <a:t>Tor</a:t>
            </a:r>
            <a:r>
              <a:rPr lang="es" sz="1700">
                <a:solidFill>
                  <a:srgbClr val="434343"/>
                </a:solidFill>
                <a:latin typeface="Open Sans"/>
                <a:ea typeface="Open Sans"/>
                <a:cs typeface="Open Sans"/>
                <a:sym typeface="Open Sans"/>
              </a:rPr>
              <a:t>, debemos iniciar el programa y cuando nos salga el siguiente cartel, hacer clic en </a:t>
            </a:r>
            <a:r>
              <a:rPr b="1" lang="es" sz="1700">
                <a:solidFill>
                  <a:srgbClr val="434343"/>
                </a:solidFill>
                <a:latin typeface="Open Sans"/>
                <a:ea typeface="Open Sans"/>
                <a:cs typeface="Open Sans"/>
                <a:sym typeface="Open Sans"/>
              </a:rPr>
              <a:t>connect</a:t>
            </a:r>
            <a:r>
              <a:rPr lang="es" sz="1700">
                <a:solidFill>
                  <a:srgbClr val="434343"/>
                </a:solidFill>
                <a:latin typeface="Open Sans"/>
                <a:ea typeface="Open Sans"/>
                <a:cs typeface="Open Sans"/>
                <a:sym typeface="Open Sans"/>
              </a:rPr>
              <a:t>, para establecer la red tor, luego de esto ya podremos navegar usando la tecnología </a:t>
            </a:r>
            <a:r>
              <a:rPr b="1" lang="es" sz="1700">
                <a:solidFill>
                  <a:srgbClr val="434343"/>
                </a:solidFill>
                <a:latin typeface="Open Sans"/>
                <a:ea typeface="Open Sans"/>
                <a:cs typeface="Open Sans"/>
                <a:sym typeface="Open Sans"/>
              </a:rPr>
              <a:t>onion</a:t>
            </a:r>
            <a:r>
              <a:rPr lang="es" sz="1700">
                <a:solidFill>
                  <a:srgbClr val="434343"/>
                </a:solidFill>
                <a:latin typeface="Open Sans"/>
                <a:ea typeface="Open Sans"/>
                <a:cs typeface="Open Sans"/>
                <a:sym typeface="Open Sans"/>
              </a:rPr>
              <a:t> </a:t>
            </a:r>
            <a:endParaRPr sz="1500">
              <a:solidFill>
                <a:srgbClr val="434343"/>
              </a:solidFill>
              <a:latin typeface="Open Sans"/>
              <a:ea typeface="Open Sans"/>
              <a:cs typeface="Open Sans"/>
              <a:sym typeface="Open Sans"/>
            </a:endParaRPr>
          </a:p>
        </p:txBody>
      </p:sp>
      <p:sp>
        <p:nvSpPr>
          <p:cNvPr id="171" name="Google Shape;171;p38"/>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8"/>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73" name="Google Shape;173;p3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74" name="Google Shape;174;p38"/>
          <p:cNvSpPr txBox="1"/>
          <p:nvPr/>
        </p:nvSpPr>
        <p:spPr>
          <a:xfrm>
            <a:off x="817600" y="754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Activar red </a:t>
            </a:r>
            <a:r>
              <a:rPr b="1" lang="es" sz="3100">
                <a:solidFill>
                  <a:srgbClr val="EC183F"/>
                </a:solidFill>
                <a:latin typeface="Rajdhani"/>
                <a:ea typeface="Rajdhani"/>
                <a:cs typeface="Rajdhani"/>
                <a:sym typeface="Rajdhani"/>
              </a:rPr>
              <a:t>Tor</a:t>
            </a:r>
            <a:endParaRPr b="1" sz="3100">
              <a:solidFill>
                <a:srgbClr val="434343"/>
              </a:solidFill>
              <a:latin typeface="Rajdhani"/>
              <a:ea typeface="Rajdhani"/>
              <a:cs typeface="Rajdhani"/>
              <a:sym typeface="Rajdhani"/>
            </a:endParaRPr>
          </a:p>
        </p:txBody>
      </p:sp>
      <p:pic>
        <p:nvPicPr>
          <p:cNvPr id="175" name="Google Shape;175;p38"/>
          <p:cNvPicPr preferRelativeResize="0"/>
          <p:nvPr/>
        </p:nvPicPr>
        <p:blipFill>
          <a:blip r:embed="rId4">
            <a:alphaModFix/>
          </a:blip>
          <a:stretch>
            <a:fillRect/>
          </a:stretch>
        </p:blipFill>
        <p:spPr>
          <a:xfrm>
            <a:off x="1481125" y="2480563"/>
            <a:ext cx="618172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9" name="Shape 179"/>
        <p:cNvGrpSpPr/>
        <p:nvPr/>
      </p:nvGrpSpPr>
      <p:grpSpPr>
        <a:xfrm>
          <a:off x="0" y="0"/>
          <a:ext cx="0" cy="0"/>
          <a:chOff x="0" y="0"/>
          <a:chExt cx="0" cy="0"/>
        </a:xfrm>
      </p:grpSpPr>
      <p:sp>
        <p:nvSpPr>
          <p:cNvPr id="180" name="Google Shape;180;p39"/>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Chequeando Ip </a:t>
            </a:r>
            <a:r>
              <a:rPr b="1" lang="es" sz="3700">
                <a:solidFill>
                  <a:srgbClr val="FFFFFF"/>
                </a:solidFill>
                <a:latin typeface="Rajdhani"/>
                <a:ea typeface="Rajdhani"/>
                <a:cs typeface="Rajdhani"/>
                <a:sym typeface="Rajdhani"/>
              </a:rPr>
              <a:t>Pública</a:t>
            </a:r>
            <a:endParaRPr b="1" sz="3700">
              <a:solidFill>
                <a:srgbClr val="FFFFFF"/>
              </a:solidFill>
              <a:latin typeface="Rajdhani"/>
              <a:ea typeface="Rajdhani"/>
              <a:cs typeface="Rajdhani"/>
              <a:sym typeface="Rajdhani"/>
            </a:endParaRPr>
          </a:p>
        </p:txBody>
      </p:sp>
      <p:sp>
        <p:nvSpPr>
          <p:cNvPr id="181" name="Google Shape;181;p39"/>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182" name="Google Shape;182;p39"/>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9"/>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Como saber </a:t>
            </a:r>
            <a:r>
              <a:rPr b="1" lang="es" sz="3100">
                <a:solidFill>
                  <a:srgbClr val="EC183F"/>
                </a:solidFill>
                <a:latin typeface="Rajdhani"/>
                <a:ea typeface="Rajdhani"/>
                <a:cs typeface="Rajdhani"/>
                <a:sym typeface="Rajdhani"/>
              </a:rPr>
              <a:t>nuestra ip pública</a:t>
            </a:r>
            <a:endParaRPr b="1" sz="3100">
              <a:solidFill>
                <a:srgbClr val="434343"/>
              </a:solidFill>
              <a:latin typeface="Rajdhani"/>
              <a:ea typeface="Rajdhani"/>
              <a:cs typeface="Rajdhani"/>
              <a:sym typeface="Rajdhani"/>
            </a:endParaRPr>
          </a:p>
        </p:txBody>
      </p:sp>
      <p:sp>
        <p:nvSpPr>
          <p:cNvPr id="189" name="Google Shape;189;p40"/>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sz="1600">
                <a:solidFill>
                  <a:srgbClr val="434343"/>
                </a:solidFill>
                <a:latin typeface="Open Sans"/>
                <a:ea typeface="Open Sans"/>
                <a:cs typeface="Open Sans"/>
                <a:sym typeface="Open Sans"/>
              </a:rPr>
              <a:t>Podemos saber nuestra dirección ip pública visitando el siguiente sitio </a:t>
            </a:r>
            <a:r>
              <a:rPr lang="es" sz="1600" u="sng">
                <a:solidFill>
                  <a:schemeClr val="hlink"/>
                </a:solidFill>
                <a:latin typeface="Open Sans"/>
                <a:ea typeface="Open Sans"/>
                <a:cs typeface="Open Sans"/>
                <a:sym typeface="Open Sans"/>
                <a:hlinkClick r:id="rId3"/>
              </a:rPr>
              <a:t>https://www.cual-es-mi-ip.net</a:t>
            </a:r>
            <a:r>
              <a:rPr lang="es" sz="1600">
                <a:solidFill>
                  <a:srgbClr val="434343"/>
                </a:solidFill>
                <a:latin typeface="Open Sans"/>
                <a:ea typeface="Open Sans"/>
                <a:cs typeface="Open Sans"/>
                <a:sym typeface="Open Sans"/>
              </a:rPr>
              <a:t> </a:t>
            </a:r>
            <a:endParaRPr b="1"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190" name="Google Shape;190;p40"/>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92" name="Google Shape;192;p40"/>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193" name="Google Shape;193;p40"/>
          <p:cNvSpPr/>
          <p:nvPr/>
        </p:nvSpPr>
        <p:spPr>
          <a:xfrm>
            <a:off x="799250" y="17306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40"/>
          <p:cNvPicPr preferRelativeResize="0"/>
          <p:nvPr/>
        </p:nvPicPr>
        <p:blipFill>
          <a:blip r:embed="rId5">
            <a:alphaModFix/>
          </a:blip>
          <a:stretch>
            <a:fillRect/>
          </a:stretch>
        </p:blipFill>
        <p:spPr>
          <a:xfrm>
            <a:off x="2015988" y="2407252"/>
            <a:ext cx="5112025" cy="184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Tareas a </a:t>
            </a:r>
            <a:r>
              <a:rPr b="1" lang="es" sz="3100">
                <a:solidFill>
                  <a:srgbClr val="EC183F"/>
                </a:solidFill>
                <a:latin typeface="Rajdhani"/>
                <a:ea typeface="Rajdhani"/>
                <a:cs typeface="Rajdhani"/>
                <a:sym typeface="Rajdhani"/>
              </a:rPr>
              <a:t>Realizar</a:t>
            </a:r>
            <a:endParaRPr b="1" sz="3100">
              <a:solidFill>
                <a:srgbClr val="434343"/>
              </a:solidFill>
              <a:latin typeface="Rajdhani"/>
              <a:ea typeface="Rajdhani"/>
              <a:cs typeface="Rajdhani"/>
              <a:sym typeface="Rajdhani"/>
            </a:endParaRPr>
          </a:p>
        </p:txBody>
      </p:sp>
      <p:sp>
        <p:nvSpPr>
          <p:cNvPr id="200" name="Google Shape;200;p41"/>
          <p:cNvSpPr txBox="1"/>
          <p:nvPr/>
        </p:nvSpPr>
        <p:spPr>
          <a:xfrm>
            <a:off x="1267725" y="15601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(o cualquier browser sin VPN) debemos consultar nuestra </a:t>
            </a:r>
            <a:r>
              <a:rPr lang="es">
                <a:solidFill>
                  <a:srgbClr val="434343"/>
                </a:solidFill>
                <a:latin typeface="Open Sans"/>
                <a:ea typeface="Open Sans"/>
                <a:cs typeface="Open Sans"/>
                <a:sym typeface="Open Sans"/>
              </a:rPr>
              <a:t>dirección</a:t>
            </a:r>
            <a:r>
              <a:rPr lang="es">
                <a:solidFill>
                  <a:srgbClr val="434343"/>
                </a:solidFill>
                <a:latin typeface="Open Sans"/>
                <a:ea typeface="Open Sans"/>
                <a:cs typeface="Open Sans"/>
                <a:sym typeface="Open Sans"/>
              </a:rPr>
              <a:t> IP </a:t>
            </a:r>
            <a:r>
              <a:rPr lang="es">
                <a:solidFill>
                  <a:srgbClr val="434343"/>
                </a:solidFill>
                <a:latin typeface="Open Sans"/>
                <a:ea typeface="Open Sans"/>
                <a:cs typeface="Open Sans"/>
                <a:sym typeface="Open Sans"/>
              </a:rPr>
              <a:t>pública</a:t>
            </a:r>
            <a:r>
              <a:rPr lang="es">
                <a:solidFill>
                  <a:srgbClr val="434343"/>
                </a:solidFill>
                <a:latin typeface="Open Sans"/>
                <a:ea typeface="Open Sans"/>
                <a:cs typeface="Open Sans"/>
                <a:sym typeface="Open Sans"/>
              </a:rPr>
              <a:t> y anotar.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b="1" lang="es">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consultar nuestra ip y consultar su geolocalización (podemos hacerlo desde la </a:t>
            </a:r>
            <a:r>
              <a:rPr lang="es">
                <a:solidFill>
                  <a:srgbClr val="434343"/>
                </a:solidFill>
                <a:latin typeface="Open Sans"/>
                <a:ea typeface="Open Sans"/>
                <a:cs typeface="Open Sans"/>
                <a:sym typeface="Open Sans"/>
              </a:rPr>
              <a:t>página</a:t>
            </a:r>
            <a:r>
              <a:rPr lang="es">
                <a:solidFill>
                  <a:srgbClr val="434343"/>
                </a:solidFill>
                <a:latin typeface="Open Sans"/>
                <a:ea typeface="Open Sans"/>
                <a:cs typeface="Open Sans"/>
                <a:sym typeface="Open Sans"/>
              </a:rPr>
              <a:t> cual es mi IP) y anotar.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Con Tor y su red activada, debemos consultar nuestra ip y consultar la localización de la misma.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01" name="Google Shape;201;p41"/>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03" name="Google Shape;203;p4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04" name="Google Shape;204;p41"/>
          <p:cNvSpPr/>
          <p:nvPr/>
        </p:nvSpPr>
        <p:spPr>
          <a:xfrm>
            <a:off x="799250" y="16679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1"/>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06" name="Google Shape;206;p41"/>
          <p:cNvSpPr/>
          <p:nvPr/>
        </p:nvSpPr>
        <p:spPr>
          <a:xfrm>
            <a:off x="799250" y="26214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1"/>
          <p:cNvSpPr/>
          <p:nvPr/>
        </p:nvSpPr>
        <p:spPr>
          <a:xfrm>
            <a:off x="827550" y="3574863"/>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Preguntas </a:t>
            </a:r>
            <a:r>
              <a:rPr b="1" lang="es" sz="3100">
                <a:solidFill>
                  <a:srgbClr val="EC183F"/>
                </a:solidFill>
                <a:latin typeface="Rajdhani"/>
                <a:ea typeface="Rajdhani"/>
                <a:cs typeface="Rajdhani"/>
                <a:sym typeface="Rajdhani"/>
              </a:rPr>
              <a:t>Realizar en mesa</a:t>
            </a:r>
            <a:endParaRPr b="1" sz="3100">
              <a:solidFill>
                <a:srgbClr val="434343"/>
              </a:solidFill>
              <a:latin typeface="Rajdhani"/>
              <a:ea typeface="Rajdhani"/>
              <a:cs typeface="Rajdhani"/>
              <a:sym typeface="Rajdhani"/>
            </a:endParaRPr>
          </a:p>
        </p:txBody>
      </p:sp>
      <p:sp>
        <p:nvSpPr>
          <p:cNvPr id="213" name="Google Shape;213;p42"/>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¿Las ip públicas son las mismas? ¿por qué?</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i="1" lang="es">
                <a:solidFill>
                  <a:srgbClr val="0000FF"/>
                </a:solidFill>
                <a:latin typeface="Open Sans"/>
                <a:ea typeface="Open Sans"/>
                <a:cs typeface="Open Sans"/>
                <a:sym typeface="Open Sans"/>
              </a:rPr>
              <a:t>Si, dado la </a:t>
            </a:r>
            <a:r>
              <a:rPr i="1" lang="es">
                <a:solidFill>
                  <a:srgbClr val="0000FF"/>
                </a:solidFill>
                <a:latin typeface="Open Sans"/>
                <a:ea typeface="Open Sans"/>
                <a:cs typeface="Open Sans"/>
                <a:sym typeface="Open Sans"/>
              </a:rPr>
              <a:t>ubicación</a:t>
            </a:r>
            <a:r>
              <a:rPr i="1" lang="es">
                <a:solidFill>
                  <a:srgbClr val="0000FF"/>
                </a:solidFill>
                <a:latin typeface="Open Sans"/>
                <a:ea typeface="Open Sans"/>
                <a:cs typeface="Open Sans"/>
                <a:sym typeface="Open Sans"/>
              </a:rPr>
              <a:t> </a:t>
            </a:r>
            <a:r>
              <a:rPr i="1" lang="es">
                <a:solidFill>
                  <a:srgbClr val="0000FF"/>
                </a:solidFill>
                <a:latin typeface="Open Sans"/>
                <a:ea typeface="Open Sans"/>
                <a:cs typeface="Open Sans"/>
                <a:sym typeface="Open Sans"/>
              </a:rPr>
              <a:t>física</a:t>
            </a:r>
            <a:r>
              <a:rPr i="1" lang="es">
                <a:solidFill>
                  <a:srgbClr val="0000FF"/>
                </a:solidFill>
                <a:latin typeface="Open Sans"/>
                <a:ea typeface="Open Sans"/>
                <a:cs typeface="Open Sans"/>
                <a:sym typeface="Open Sans"/>
              </a:rPr>
              <a:t> de nuestras ips, </a:t>
            </a:r>
            <a:r>
              <a:rPr i="1" lang="es">
                <a:solidFill>
                  <a:srgbClr val="0000FF"/>
                </a:solidFill>
                <a:latin typeface="Open Sans"/>
                <a:ea typeface="Open Sans"/>
                <a:cs typeface="Open Sans"/>
                <a:sym typeface="Open Sans"/>
              </a:rPr>
              <a:t>estas</a:t>
            </a:r>
            <a:r>
              <a:rPr i="1" lang="es">
                <a:solidFill>
                  <a:srgbClr val="0000FF"/>
                </a:solidFill>
                <a:latin typeface="Open Sans"/>
                <a:ea typeface="Open Sans"/>
                <a:cs typeface="Open Sans"/>
                <a:sym typeface="Open Sans"/>
              </a:rPr>
              <a:t> </a:t>
            </a:r>
            <a:r>
              <a:rPr i="1" lang="es">
                <a:solidFill>
                  <a:srgbClr val="0000FF"/>
                </a:solidFill>
                <a:latin typeface="Open Sans"/>
                <a:ea typeface="Open Sans"/>
                <a:cs typeface="Open Sans"/>
                <a:sym typeface="Open Sans"/>
              </a:rPr>
              <a:t>presentan</a:t>
            </a:r>
            <a:r>
              <a:rPr i="1" lang="es">
                <a:solidFill>
                  <a:srgbClr val="0000FF"/>
                </a:solidFill>
                <a:latin typeface="Open Sans"/>
                <a:ea typeface="Open Sans"/>
                <a:cs typeface="Open Sans"/>
                <a:sym typeface="Open Sans"/>
              </a:rPr>
              <a:t> una latencia por la distancia.</a:t>
            </a:r>
            <a:endParaRPr i="1">
              <a:solidFill>
                <a:srgbClr val="0000FF"/>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Sin utilizar la VPN puedes ver el siguiente </a:t>
            </a:r>
            <a:r>
              <a:rPr lang="es" u="sng">
                <a:solidFill>
                  <a:schemeClr val="hlink"/>
                </a:solidFill>
                <a:latin typeface="Open Sans"/>
                <a:ea typeface="Open Sans"/>
                <a:cs typeface="Open Sans"/>
                <a:sym typeface="Open Sans"/>
                <a:hlinkClick r:id="rId3"/>
              </a:rPr>
              <a:t>video</a:t>
            </a:r>
            <a:r>
              <a:rPr lang="es">
                <a:solidFill>
                  <a:srgbClr val="434343"/>
                </a:solidFill>
                <a:latin typeface="Open Sans"/>
                <a:ea typeface="Open Sans"/>
                <a:cs typeface="Open Sans"/>
                <a:sym typeface="Open Sans"/>
              </a:rPr>
              <a:t>? Ahora activala e intenta verlo, ¿que es lo que sucedió?¿Por qué?</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i="1" lang="es">
                <a:solidFill>
                  <a:srgbClr val="0000FF"/>
                </a:solidFill>
                <a:latin typeface="Open Sans"/>
                <a:ea typeface="Open Sans"/>
                <a:cs typeface="Open Sans"/>
                <a:sym typeface="Open Sans"/>
              </a:rPr>
              <a:t>No se visualiza, sólo cuando se activa la VPN en Europa</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Utilizando Tor ¿pudimos </a:t>
            </a:r>
            <a:r>
              <a:rPr lang="es">
                <a:solidFill>
                  <a:srgbClr val="434343"/>
                </a:solidFill>
                <a:latin typeface="Open Sans"/>
                <a:ea typeface="Open Sans"/>
                <a:cs typeface="Open Sans"/>
                <a:sym typeface="Open Sans"/>
              </a:rPr>
              <a:t>localizar</a:t>
            </a:r>
            <a:r>
              <a:rPr lang="es">
                <a:solidFill>
                  <a:srgbClr val="434343"/>
                </a:solidFill>
                <a:latin typeface="Open Sans"/>
                <a:ea typeface="Open Sans"/>
                <a:cs typeface="Open Sans"/>
                <a:sym typeface="Open Sans"/>
              </a:rPr>
              <a:t> la IP ?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i="1" lang="es">
                <a:solidFill>
                  <a:srgbClr val="0000FF"/>
                </a:solidFill>
                <a:latin typeface="Open Sans"/>
                <a:ea typeface="Open Sans"/>
                <a:cs typeface="Open Sans"/>
                <a:sym typeface="Open Sans"/>
              </a:rPr>
              <a:t>NO</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14" name="Google Shape;214;p4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16" name="Google Shape;216;p42"/>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17" name="Google Shape;217;p42"/>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2"/>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19" name="Google Shape;219;p42"/>
          <p:cNvSpPr/>
          <p:nvPr/>
        </p:nvSpPr>
        <p:spPr>
          <a:xfrm>
            <a:off x="799250" y="26814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2"/>
          <p:cNvSpPr/>
          <p:nvPr/>
        </p:nvSpPr>
        <p:spPr>
          <a:xfrm>
            <a:off x="799250" y="3791138"/>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42"/>
          <p:cNvPicPr preferRelativeResize="0"/>
          <p:nvPr/>
        </p:nvPicPr>
        <p:blipFill>
          <a:blip r:embed="rId5">
            <a:alphaModFix/>
          </a:blip>
          <a:stretch>
            <a:fillRect/>
          </a:stretch>
        </p:blipFill>
        <p:spPr>
          <a:xfrm>
            <a:off x="6371098" y="2869125"/>
            <a:ext cx="1564775" cy="1712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25" name="Shape 225"/>
        <p:cNvGrpSpPr/>
        <p:nvPr/>
      </p:nvGrpSpPr>
      <p:grpSpPr>
        <a:xfrm>
          <a:off x="0" y="0"/>
          <a:ext cx="0" cy="0"/>
          <a:chOff x="0" y="0"/>
          <a:chExt cx="0" cy="0"/>
        </a:xfrm>
      </p:grpSpPr>
      <p:sp>
        <p:nvSpPr>
          <p:cNvPr id="226" name="Google Shape;226;p43"/>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Prueba de velocidades</a:t>
            </a:r>
            <a:endParaRPr b="1" sz="3700">
              <a:solidFill>
                <a:srgbClr val="FFFFFF"/>
              </a:solidFill>
              <a:latin typeface="Rajdhani"/>
              <a:ea typeface="Rajdhani"/>
              <a:cs typeface="Rajdhani"/>
              <a:sym typeface="Rajdhani"/>
            </a:endParaRPr>
          </a:p>
        </p:txBody>
      </p:sp>
      <p:sp>
        <p:nvSpPr>
          <p:cNvPr id="227" name="Google Shape;227;p4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3</a:t>
            </a:r>
            <a:endParaRPr b="1" sz="6000">
              <a:solidFill>
                <a:srgbClr val="FFFFFF"/>
              </a:solidFill>
              <a:latin typeface="Rajdhani"/>
              <a:ea typeface="Rajdhani"/>
              <a:cs typeface="Rajdhani"/>
              <a:sym typeface="Rajdhani"/>
            </a:endParaRPr>
          </a:p>
        </p:txBody>
      </p:sp>
      <p:sp>
        <p:nvSpPr>
          <p:cNvPr id="228" name="Google Shape;228;p4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3"/>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nvSpPr>
        <p:spPr>
          <a:xfrm>
            <a:off x="741400" y="662625"/>
            <a:ext cx="74091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Speed</a:t>
            </a:r>
            <a:r>
              <a:rPr b="1" lang="es" sz="3100">
                <a:solidFill>
                  <a:srgbClr val="EC183F"/>
                </a:solidFill>
                <a:latin typeface="Rajdhani"/>
                <a:ea typeface="Rajdhani"/>
                <a:cs typeface="Rajdhani"/>
                <a:sym typeface="Rajdhani"/>
              </a:rPr>
              <a:t>Test</a:t>
            </a:r>
            <a:endParaRPr b="1" sz="3100">
              <a:solidFill>
                <a:srgbClr val="434343"/>
              </a:solidFill>
              <a:latin typeface="Rajdhani"/>
              <a:ea typeface="Rajdhani"/>
              <a:cs typeface="Rajdhani"/>
              <a:sym typeface="Rajdhani"/>
            </a:endParaRPr>
          </a:p>
        </p:txBody>
      </p:sp>
      <p:sp>
        <p:nvSpPr>
          <p:cNvPr id="235" name="Google Shape;235;p44"/>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sz="1600">
                <a:solidFill>
                  <a:srgbClr val="434343"/>
                </a:solidFill>
                <a:latin typeface="Open Sans"/>
                <a:ea typeface="Open Sans"/>
                <a:cs typeface="Open Sans"/>
                <a:sym typeface="Open Sans"/>
              </a:rPr>
              <a:t>Para saber nuestra velocidad de internet podemos utilizar el siguiente link  </a:t>
            </a:r>
            <a:r>
              <a:rPr lang="es" sz="1600" u="sng">
                <a:solidFill>
                  <a:schemeClr val="hlink"/>
                </a:solidFill>
                <a:latin typeface="Open Sans"/>
                <a:ea typeface="Open Sans"/>
                <a:cs typeface="Open Sans"/>
                <a:sym typeface="Open Sans"/>
                <a:hlinkClick r:id="rId3"/>
              </a:rPr>
              <a:t>https://www.speedtest.net/es</a:t>
            </a:r>
            <a:r>
              <a:rPr lang="es" sz="1600">
                <a:solidFill>
                  <a:srgbClr val="434343"/>
                </a:solidFill>
                <a:latin typeface="Open Sans"/>
                <a:ea typeface="Open Sans"/>
                <a:cs typeface="Open Sans"/>
                <a:sym typeface="Open Sans"/>
              </a:rPr>
              <a:t> y luego click en </a:t>
            </a:r>
            <a:r>
              <a:rPr b="1" lang="es" sz="1600">
                <a:solidFill>
                  <a:srgbClr val="434343"/>
                </a:solidFill>
                <a:latin typeface="Open Sans"/>
                <a:ea typeface="Open Sans"/>
                <a:cs typeface="Open Sans"/>
                <a:sym typeface="Open Sans"/>
              </a:rPr>
              <a:t>inicio.</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36" name="Google Shape;236;p4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38" name="Google Shape;238;p44"/>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39" name="Google Shape;239;p44"/>
          <p:cNvSpPr/>
          <p:nvPr/>
        </p:nvSpPr>
        <p:spPr>
          <a:xfrm>
            <a:off x="799250" y="16544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44"/>
          <p:cNvPicPr preferRelativeResize="0"/>
          <p:nvPr/>
        </p:nvPicPr>
        <p:blipFill>
          <a:blip r:embed="rId5">
            <a:alphaModFix/>
          </a:blip>
          <a:stretch>
            <a:fillRect/>
          </a:stretch>
        </p:blipFill>
        <p:spPr>
          <a:xfrm>
            <a:off x="2955275" y="2371725"/>
            <a:ext cx="2981325" cy="232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Tareas a</a:t>
            </a:r>
            <a:r>
              <a:rPr b="1" lang="es" sz="3100">
                <a:solidFill>
                  <a:srgbClr val="434343"/>
                </a:solidFill>
                <a:latin typeface="Rajdhani"/>
                <a:ea typeface="Rajdhani"/>
                <a:cs typeface="Rajdhani"/>
                <a:sym typeface="Rajdhani"/>
              </a:rPr>
              <a:t> </a:t>
            </a:r>
            <a:r>
              <a:rPr b="1" lang="es" sz="3100">
                <a:solidFill>
                  <a:srgbClr val="EC183F"/>
                </a:solidFill>
                <a:latin typeface="Rajdhani"/>
                <a:ea typeface="Rajdhani"/>
                <a:cs typeface="Rajdhani"/>
                <a:sym typeface="Rajdhani"/>
              </a:rPr>
              <a:t>Realizar</a:t>
            </a:r>
            <a:endParaRPr b="1" sz="3100">
              <a:solidFill>
                <a:srgbClr val="434343"/>
              </a:solidFill>
              <a:latin typeface="Rajdhani"/>
              <a:ea typeface="Rajdhani"/>
              <a:cs typeface="Rajdhani"/>
              <a:sym typeface="Rajdhani"/>
            </a:endParaRPr>
          </a:p>
        </p:txBody>
      </p:sp>
      <p:sp>
        <p:nvSpPr>
          <p:cNvPr id="246" name="Google Shape;246;p45"/>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a:t>
            </a:r>
            <a:r>
              <a:rPr b="1" lang="es">
                <a:solidFill>
                  <a:srgbClr val="434343"/>
                </a:solidFill>
                <a:latin typeface="Open Sans"/>
                <a:ea typeface="Open Sans"/>
                <a:cs typeface="Open Sans"/>
                <a:sym typeface="Open Sans"/>
              </a:rPr>
              <a:t> sin VPN</a:t>
            </a:r>
            <a:r>
              <a:rPr lang="es">
                <a:solidFill>
                  <a:srgbClr val="434343"/>
                </a:solidFill>
                <a:latin typeface="Open Sans"/>
                <a:ea typeface="Open Sans"/>
                <a:cs typeface="Open Sans"/>
                <a:sym typeface="Open Sans"/>
              </a:rPr>
              <a:t> debemos consultar nuestra velocidad de subida, bajada y el ping, anotar estos valores.</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b="1" lang="es">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consular nuestra velocidad de subida, bajada y el ping, anotando estos valores.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Con </a:t>
            </a:r>
            <a:r>
              <a:rPr b="1" lang="es">
                <a:solidFill>
                  <a:srgbClr val="434343"/>
                </a:solidFill>
                <a:latin typeface="Open Sans"/>
                <a:ea typeface="Open Sans"/>
                <a:cs typeface="Open Sans"/>
                <a:sym typeface="Open Sans"/>
              </a:rPr>
              <a:t>Tor y su red activada</a:t>
            </a:r>
            <a:r>
              <a:rPr lang="es">
                <a:solidFill>
                  <a:srgbClr val="434343"/>
                </a:solidFill>
                <a:latin typeface="Open Sans"/>
                <a:ea typeface="Open Sans"/>
                <a:cs typeface="Open Sans"/>
                <a:sym typeface="Open Sans"/>
              </a:rPr>
              <a:t>, debemos consultar nuestra velocidad de subida, bajada y el ping, anotando estos valores.</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47" name="Google Shape;247;p45"/>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5"/>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49" name="Google Shape;249;p4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50" name="Google Shape;250;p45"/>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5"/>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52" name="Google Shape;252;p45"/>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5"/>
          <p:cNvSpPr/>
          <p:nvPr/>
        </p:nvSpPr>
        <p:spPr>
          <a:xfrm>
            <a:off x="799250" y="3386513"/>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Preguntas</a:t>
            </a:r>
            <a:r>
              <a:rPr b="1" lang="es" sz="3100">
                <a:solidFill>
                  <a:srgbClr val="434343"/>
                </a:solidFill>
                <a:latin typeface="Rajdhani"/>
                <a:ea typeface="Rajdhani"/>
                <a:cs typeface="Rajdhani"/>
                <a:sym typeface="Rajdhani"/>
              </a:rPr>
              <a:t> </a:t>
            </a:r>
            <a:r>
              <a:rPr b="1" lang="es" sz="3100">
                <a:solidFill>
                  <a:srgbClr val="EC183F"/>
                </a:solidFill>
                <a:latin typeface="Rajdhani"/>
                <a:ea typeface="Rajdhani"/>
                <a:cs typeface="Rajdhani"/>
                <a:sym typeface="Rajdhani"/>
              </a:rPr>
              <a:t>Realizar en mesa</a:t>
            </a:r>
            <a:endParaRPr b="1" sz="3100">
              <a:solidFill>
                <a:srgbClr val="434343"/>
              </a:solidFill>
              <a:latin typeface="Rajdhani"/>
              <a:ea typeface="Rajdhani"/>
              <a:cs typeface="Rajdhani"/>
              <a:sym typeface="Rajdhani"/>
            </a:endParaRPr>
          </a:p>
        </p:txBody>
      </p:sp>
      <p:sp>
        <p:nvSpPr>
          <p:cNvPr id="259" name="Google Shape;259;p46"/>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¿Las velocidades en los test son diferentes? ¿Por </a:t>
            </a:r>
            <a:r>
              <a:rPr lang="es">
                <a:solidFill>
                  <a:srgbClr val="434343"/>
                </a:solidFill>
                <a:latin typeface="Open Sans"/>
                <a:ea typeface="Open Sans"/>
                <a:cs typeface="Open Sans"/>
                <a:sym typeface="Open Sans"/>
              </a:rPr>
              <a:t>qué</a:t>
            </a:r>
            <a:r>
              <a:rPr lang="es">
                <a:solidFill>
                  <a:srgbClr val="434343"/>
                </a:solidFill>
                <a:latin typeface="Open Sans"/>
                <a:ea typeface="Open Sans"/>
                <a:cs typeface="Open Sans"/>
                <a:sym typeface="Open Sans"/>
              </a:rPr>
              <a:t> crees que sucede esto?</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i="1" lang="es">
                <a:solidFill>
                  <a:srgbClr val="0000FF"/>
                </a:solidFill>
                <a:latin typeface="Open Sans"/>
                <a:ea typeface="Open Sans"/>
                <a:cs typeface="Open Sans"/>
                <a:sym typeface="Open Sans"/>
              </a:rPr>
              <a:t>Si, por la </a:t>
            </a:r>
            <a:r>
              <a:rPr i="1" lang="es">
                <a:solidFill>
                  <a:srgbClr val="0000FF"/>
                </a:solidFill>
                <a:latin typeface="Open Sans"/>
                <a:ea typeface="Open Sans"/>
                <a:cs typeface="Open Sans"/>
                <a:sym typeface="Open Sans"/>
              </a:rPr>
              <a:t>ubicación</a:t>
            </a:r>
            <a:r>
              <a:rPr i="1" lang="es">
                <a:solidFill>
                  <a:srgbClr val="0000FF"/>
                </a:solidFill>
                <a:latin typeface="Open Sans"/>
                <a:ea typeface="Open Sans"/>
                <a:cs typeface="Open Sans"/>
                <a:sym typeface="Open Sans"/>
              </a:rPr>
              <a:t> </a:t>
            </a:r>
            <a:r>
              <a:rPr i="1" lang="es">
                <a:solidFill>
                  <a:srgbClr val="0000FF"/>
                </a:solidFill>
                <a:latin typeface="Open Sans"/>
                <a:ea typeface="Open Sans"/>
                <a:cs typeface="Open Sans"/>
                <a:sym typeface="Open Sans"/>
              </a:rPr>
              <a:t>geográfica de la ip asignada por </a:t>
            </a:r>
            <a:r>
              <a:rPr i="1" lang="es">
                <a:solidFill>
                  <a:srgbClr val="0000FF"/>
                </a:solidFill>
                <a:latin typeface="Open Sans"/>
                <a:ea typeface="Open Sans"/>
                <a:cs typeface="Open Sans"/>
                <a:sym typeface="Open Sans"/>
              </a:rPr>
              <a:t>internet, las latencias son diferentes, es decir </a:t>
            </a:r>
            <a:endParaRPr i="1">
              <a:solidFill>
                <a:srgbClr val="0000FF"/>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¿Qué significa el valor del ping?</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i="1" lang="es">
                <a:solidFill>
                  <a:srgbClr val="0000FF"/>
                </a:solidFill>
                <a:latin typeface="Open Sans"/>
                <a:ea typeface="Open Sans"/>
                <a:cs typeface="Open Sans"/>
                <a:sym typeface="Open Sans"/>
              </a:rPr>
              <a:t>¿Qué es el ping? El ping es una unidad de medida que sirve para medir la latencia. Antes de continuar, ¿sabes en qué consiste la latencia? En términos simples, la latencia es el tiempo que tarda en transmitirse un paquete de datos dentro de la red.</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a:solidFill>
                  <a:srgbClr val="434343"/>
                </a:solidFill>
                <a:latin typeface="Open Sans"/>
                <a:ea typeface="Open Sans"/>
                <a:cs typeface="Open Sans"/>
                <a:sym typeface="Open Sans"/>
              </a:rPr>
              <a:t>El valor del ping, ¿varía entre las diferentes opciones? ¿Por qué?</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i="1" lang="es">
                <a:solidFill>
                  <a:srgbClr val="0000FF"/>
                </a:solidFill>
                <a:latin typeface="Open Sans"/>
                <a:ea typeface="Open Sans"/>
                <a:cs typeface="Open Sans"/>
                <a:sym typeface="Open Sans"/>
              </a:rPr>
              <a:t>Entre más cerca los pings son menores, menor tiempo de respuesta en abstraer la respuesta de las peticiones realizadas por el navegado</a:t>
            </a:r>
            <a:r>
              <a:rPr b="1" lang="es">
                <a:solidFill>
                  <a:srgbClr val="434343"/>
                </a:solidFill>
                <a:latin typeface="Open Sans"/>
                <a:ea typeface="Open Sans"/>
                <a:cs typeface="Open Sans"/>
                <a:sym typeface="Open Sans"/>
              </a:rPr>
              <a:t>r</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60" name="Google Shape;260;p4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62" name="Google Shape;262;p4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63" name="Google Shape;263;p46"/>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6"/>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65" name="Google Shape;265;p46"/>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a:off x="799250" y="34596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70" name="Shape 270"/>
        <p:cNvGrpSpPr/>
        <p:nvPr/>
      </p:nvGrpSpPr>
      <p:grpSpPr>
        <a:xfrm>
          <a:off x="0" y="0"/>
          <a:ext cx="0" cy="0"/>
          <a:chOff x="0" y="0"/>
          <a:chExt cx="0" cy="0"/>
        </a:xfrm>
      </p:grpSpPr>
      <p:sp>
        <p:nvSpPr>
          <p:cNvPr id="271" name="Google Shape;271;p47"/>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Según</a:t>
            </a:r>
            <a:r>
              <a:rPr b="1" lang="es" sz="3700">
                <a:solidFill>
                  <a:srgbClr val="FFFFFF"/>
                </a:solidFill>
                <a:latin typeface="Rajdhani"/>
                <a:ea typeface="Rajdhani"/>
                <a:cs typeface="Rajdhani"/>
                <a:sym typeface="Rajdhani"/>
              </a:rPr>
              <a:t> lo aprendido</a:t>
            </a:r>
            <a:endParaRPr b="1" sz="3700">
              <a:solidFill>
                <a:srgbClr val="FFFFFF"/>
              </a:solidFill>
              <a:latin typeface="Rajdhani"/>
              <a:ea typeface="Rajdhani"/>
              <a:cs typeface="Rajdhani"/>
              <a:sym typeface="Rajdhani"/>
            </a:endParaRPr>
          </a:p>
        </p:txBody>
      </p:sp>
      <p:sp>
        <p:nvSpPr>
          <p:cNvPr id="272" name="Google Shape;272;p47"/>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4</a:t>
            </a:r>
            <a:endParaRPr b="1" sz="6000">
              <a:solidFill>
                <a:srgbClr val="FFFFFF"/>
              </a:solidFill>
              <a:latin typeface="Rajdhani"/>
              <a:ea typeface="Rajdhani"/>
              <a:cs typeface="Rajdhani"/>
              <a:sym typeface="Rajdhani"/>
            </a:endParaRPr>
          </a:p>
        </p:txBody>
      </p:sp>
      <p:sp>
        <p:nvSpPr>
          <p:cNvPr id="273" name="Google Shape;273;p47"/>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7"/>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30"/>
          <p:cNvSpPr txBox="1"/>
          <p:nvPr/>
        </p:nvSpPr>
        <p:spPr>
          <a:xfrm>
            <a:off x="3804350" y="1415625"/>
            <a:ext cx="4505400" cy="3067200"/>
          </a:xfrm>
          <a:prstGeom prst="rect">
            <a:avLst/>
          </a:prstGeom>
          <a:noFill/>
          <a:ln>
            <a:noFill/>
          </a:ln>
        </p:spPr>
        <p:txBody>
          <a:bodyPr anchorCtr="0" anchor="ctr" bIns="45700" lIns="91425" spcFirstLastPara="1" rIns="91425" wrap="square" tIns="45700">
            <a:noAutofit/>
          </a:bodyPr>
          <a:lstStyle/>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howjump?jump=nextslide"/>
              </a:rPr>
              <a:t>Instalación</a:t>
            </a:r>
            <a:r>
              <a:rPr b="1" lang="es" sz="2000" u="sng">
                <a:solidFill>
                  <a:schemeClr val="hlink"/>
                </a:solidFill>
                <a:latin typeface="Rubik"/>
                <a:ea typeface="Rubik"/>
                <a:cs typeface="Rubik"/>
                <a:sym typeface="Rubik"/>
                <a:hlinkClick action="ppaction://hlinkshowjump?jump=nextslide"/>
              </a:rPr>
              <a:t> browser</a:t>
            </a:r>
            <a:endParaRPr b="1" sz="2000">
              <a:solidFill>
                <a:schemeClr val="dk1"/>
              </a:solidFill>
              <a:latin typeface="Rubik"/>
              <a:ea typeface="Rubik"/>
              <a:cs typeface="Rubik"/>
              <a:sym typeface="Rubik"/>
            </a:endParaRPr>
          </a:p>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ldjump" r:id="rId3"/>
              </a:rPr>
              <a:t>Chequeo Ip </a:t>
            </a:r>
            <a:r>
              <a:rPr b="1" lang="es" sz="2000" u="sng">
                <a:solidFill>
                  <a:schemeClr val="hlink"/>
                </a:solidFill>
                <a:latin typeface="Rubik"/>
                <a:ea typeface="Rubik"/>
                <a:cs typeface="Rubik"/>
                <a:sym typeface="Rubik"/>
                <a:hlinkClick action="ppaction://hlinksldjump" r:id="rId4"/>
              </a:rPr>
              <a:t>pública</a:t>
            </a:r>
            <a:endParaRPr b="1" sz="2000">
              <a:solidFill>
                <a:schemeClr val="dk1"/>
              </a:solidFill>
              <a:latin typeface="Rubik"/>
              <a:ea typeface="Rubik"/>
              <a:cs typeface="Rubik"/>
              <a:sym typeface="Rubik"/>
            </a:endParaRPr>
          </a:p>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ldjump" r:id="rId5"/>
              </a:rPr>
              <a:t>Prueba de velocidad</a:t>
            </a:r>
            <a:endParaRPr b="1" sz="2000">
              <a:solidFill>
                <a:schemeClr val="dk1"/>
              </a:solidFill>
              <a:latin typeface="Rubik"/>
              <a:ea typeface="Rubik"/>
              <a:cs typeface="Rubik"/>
              <a:sym typeface="Rubik"/>
            </a:endParaRPr>
          </a:p>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ldjump" r:id="rId6"/>
              </a:rPr>
              <a:t>Según</a:t>
            </a:r>
            <a:r>
              <a:rPr b="1" lang="es" sz="2000" u="sng">
                <a:solidFill>
                  <a:schemeClr val="hlink"/>
                </a:solidFill>
                <a:latin typeface="Rubik"/>
                <a:ea typeface="Rubik"/>
                <a:cs typeface="Rubik"/>
                <a:sym typeface="Rubik"/>
                <a:hlinkClick action="ppaction://hlinksldjump" r:id="rId7"/>
              </a:rPr>
              <a:t> lo aprendido</a:t>
            </a:r>
            <a:endParaRPr b="1" sz="2000">
              <a:solidFill>
                <a:schemeClr val="dk1"/>
              </a:solidFill>
              <a:latin typeface="Rubik"/>
              <a:ea typeface="Rubik"/>
              <a:cs typeface="Rubik"/>
              <a:sym typeface="Rubik"/>
            </a:endParaRPr>
          </a:p>
        </p:txBody>
      </p:sp>
      <p:sp>
        <p:nvSpPr>
          <p:cNvPr id="95" name="Google Shape;95;p30"/>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100">
                <a:solidFill>
                  <a:srgbClr val="EC183F"/>
                </a:solidFill>
                <a:latin typeface="Rubik"/>
                <a:ea typeface="Rubik"/>
                <a:cs typeface="Rubik"/>
                <a:sym typeface="Rubik"/>
              </a:rPr>
              <a:t>Índice</a:t>
            </a:r>
            <a:endParaRPr b="1" sz="2700">
              <a:solidFill>
                <a:srgbClr val="EC183F"/>
              </a:solidFill>
              <a:latin typeface="Rubik"/>
              <a:ea typeface="Rubik"/>
              <a:cs typeface="Rubik"/>
              <a:sym typeface="Rubik"/>
            </a:endParaRPr>
          </a:p>
        </p:txBody>
      </p:sp>
      <p:cxnSp>
        <p:nvCxnSpPr>
          <p:cNvPr id="96" name="Google Shape;96;p30"/>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nvSpPr>
        <p:spPr>
          <a:xfrm>
            <a:off x="817600" y="297425"/>
            <a:ext cx="8330700" cy="11211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Según</a:t>
            </a:r>
            <a:r>
              <a:rPr b="1" lang="es" sz="3100">
                <a:solidFill>
                  <a:srgbClr val="EC183F"/>
                </a:solidFill>
                <a:latin typeface="Rajdhani"/>
                <a:ea typeface="Rajdhani"/>
                <a:cs typeface="Rajdhani"/>
                <a:sym typeface="Rajdhani"/>
              </a:rPr>
              <a:t> lo aprendido</a:t>
            </a:r>
            <a:r>
              <a:rPr b="1" lang="es" sz="3100">
                <a:solidFill>
                  <a:srgbClr val="434343"/>
                </a:solidFill>
                <a:latin typeface="Rajdhani"/>
                <a:ea typeface="Rajdhani"/>
                <a:cs typeface="Rajdhani"/>
                <a:sym typeface="Rajdhani"/>
              </a:rPr>
              <a:t> </a:t>
            </a:r>
            <a:endParaRPr b="1" sz="3100">
              <a:solidFill>
                <a:srgbClr val="434343"/>
              </a:solidFill>
              <a:latin typeface="Rajdhani"/>
              <a:ea typeface="Rajdhani"/>
              <a:cs typeface="Rajdhani"/>
              <a:sym typeface="Rajdhani"/>
            </a:endParaRPr>
          </a:p>
        </p:txBody>
      </p:sp>
      <p:sp>
        <p:nvSpPr>
          <p:cNvPr id="280" name="Google Shape;280;p48"/>
          <p:cNvSpPr txBox="1"/>
          <p:nvPr/>
        </p:nvSpPr>
        <p:spPr>
          <a:xfrm>
            <a:off x="741400" y="1647225"/>
            <a:ext cx="4244400" cy="19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En base a las preguntas y anotaciones o capturas de pantallas que hicimos, redactar un word contestando las preguntas con las mismas y subir a la </a:t>
            </a:r>
            <a:r>
              <a:rPr b="1" lang="es" sz="1700">
                <a:solidFill>
                  <a:srgbClr val="434343"/>
                </a:solidFill>
                <a:latin typeface="Open Sans"/>
                <a:ea typeface="Open Sans"/>
                <a:cs typeface="Open Sans"/>
                <a:sym typeface="Open Sans"/>
              </a:rPr>
              <a:t>mochila del viajero</a:t>
            </a:r>
            <a:r>
              <a:rPr lang="es" sz="1700">
                <a:solidFill>
                  <a:srgbClr val="434343"/>
                </a:solidFill>
                <a:latin typeface="Open Sans"/>
                <a:ea typeface="Open Sans"/>
                <a:cs typeface="Open Sans"/>
                <a:sym typeface="Open Sans"/>
              </a:rPr>
              <a:t> creando una carpeta de la clase correspondiente. </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81" name="Google Shape;281;p48"/>
          <p:cNvSpPr txBox="1"/>
          <p:nvPr/>
        </p:nvSpPr>
        <p:spPr>
          <a:xfrm>
            <a:off x="5448350" y="3957075"/>
            <a:ext cx="27291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282" name="Google Shape;282;p48"/>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8"/>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84" name="Google Shape;284;p48"/>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285" name="Google Shape;285;p48"/>
          <p:cNvPicPr preferRelativeResize="0"/>
          <p:nvPr/>
        </p:nvPicPr>
        <p:blipFill>
          <a:blip r:embed="rId4">
            <a:alphaModFix/>
          </a:blip>
          <a:stretch>
            <a:fillRect/>
          </a:stretch>
        </p:blipFill>
        <p:spPr>
          <a:xfrm>
            <a:off x="5121563" y="1066450"/>
            <a:ext cx="3382675" cy="338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89" name="Shape 2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0" name="Shape 100"/>
        <p:cNvGrpSpPr/>
        <p:nvPr/>
      </p:nvGrpSpPr>
      <p:grpSpPr>
        <a:xfrm>
          <a:off x="0" y="0"/>
          <a:ext cx="0" cy="0"/>
          <a:chOff x="0" y="0"/>
          <a:chExt cx="0" cy="0"/>
        </a:xfrm>
      </p:grpSpPr>
      <p:sp>
        <p:nvSpPr>
          <p:cNvPr id="101" name="Google Shape;101;p31"/>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Instalación</a:t>
            </a:r>
            <a:r>
              <a:rPr b="1" lang="es" sz="3700">
                <a:solidFill>
                  <a:srgbClr val="FFFFFF"/>
                </a:solidFill>
                <a:latin typeface="Rajdhani"/>
                <a:ea typeface="Rajdhani"/>
                <a:cs typeface="Rajdhani"/>
                <a:sym typeface="Rajdhani"/>
              </a:rPr>
              <a:t> Browsers</a:t>
            </a:r>
            <a:endParaRPr b="1" sz="3700">
              <a:solidFill>
                <a:srgbClr val="FFFFFF"/>
              </a:solidFill>
              <a:latin typeface="Rajdhani"/>
              <a:ea typeface="Rajdhani"/>
              <a:cs typeface="Rajdhani"/>
              <a:sym typeface="Rajdhani"/>
            </a:endParaRPr>
          </a:p>
        </p:txBody>
      </p:sp>
      <p:sp>
        <p:nvSpPr>
          <p:cNvPr id="102" name="Google Shape;102;p3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103" name="Google Shape;103;p3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1"/>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8" name="Shape 108"/>
        <p:cNvGrpSpPr/>
        <p:nvPr/>
      </p:nvGrpSpPr>
      <p:grpSpPr>
        <a:xfrm>
          <a:off x="0" y="0"/>
          <a:ext cx="0" cy="0"/>
          <a:chOff x="0" y="0"/>
          <a:chExt cx="0" cy="0"/>
        </a:xfrm>
      </p:grpSpPr>
      <p:sp>
        <p:nvSpPr>
          <p:cNvPr id="109" name="Google Shape;109;p32"/>
          <p:cNvSpPr txBox="1"/>
          <p:nvPr/>
        </p:nvSpPr>
        <p:spPr>
          <a:xfrm>
            <a:off x="763050" y="1379550"/>
            <a:ext cx="4285800" cy="3033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rPr lang="es" sz="2200">
                <a:solidFill>
                  <a:schemeClr val="lt1"/>
                </a:solidFill>
                <a:latin typeface="Open Sans"/>
                <a:ea typeface="Open Sans"/>
                <a:cs typeface="Open Sans"/>
                <a:sym typeface="Open Sans"/>
              </a:rPr>
              <a:t>Para la siguiente actividad vamos a necesitar tener instalado dos browsers (navegadores) los cuales son necesarios para la misma</a:t>
            </a:r>
            <a:endParaRPr sz="2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110" name="Google Shape;110;p32"/>
          <p:cNvSpPr txBox="1"/>
          <p:nvPr/>
        </p:nvSpPr>
        <p:spPr>
          <a:xfrm>
            <a:off x="763050" y="340614"/>
            <a:ext cx="10926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0300">
                <a:solidFill>
                  <a:srgbClr val="EC183F"/>
                </a:solidFill>
                <a:latin typeface="Rajdhani"/>
                <a:ea typeface="Rajdhani"/>
                <a:cs typeface="Rajdhani"/>
                <a:sym typeface="Rajdhani"/>
              </a:rPr>
              <a:t>“</a:t>
            </a:r>
            <a:endParaRPr sz="9300">
              <a:solidFill>
                <a:srgbClr val="EC183F"/>
              </a:solidFill>
              <a:latin typeface="Open Sans ExtraBold"/>
              <a:ea typeface="Open Sans ExtraBold"/>
              <a:cs typeface="Open Sans ExtraBold"/>
              <a:sym typeface="Open Sans ExtraBold"/>
            </a:endParaRPr>
          </a:p>
        </p:txBody>
      </p:sp>
      <p:sp>
        <p:nvSpPr>
          <p:cNvPr id="111" name="Google Shape;111;p32"/>
          <p:cNvSpPr txBox="1"/>
          <p:nvPr/>
        </p:nvSpPr>
        <p:spPr>
          <a:xfrm>
            <a:off x="4733475" y="3889275"/>
            <a:ext cx="8460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0300">
                <a:solidFill>
                  <a:srgbClr val="EC183F"/>
                </a:solidFill>
                <a:latin typeface="Rajdhani"/>
                <a:ea typeface="Rajdhani"/>
                <a:cs typeface="Rajdhani"/>
                <a:sym typeface="Rajdhani"/>
              </a:rPr>
              <a:t>”</a:t>
            </a:r>
            <a:endParaRPr sz="8600">
              <a:solidFill>
                <a:srgbClr val="EC183F"/>
              </a:solidFill>
              <a:latin typeface="Open Sans ExtraBold"/>
              <a:ea typeface="Open Sans ExtraBold"/>
              <a:cs typeface="Open Sans ExtraBold"/>
              <a:sym typeface="Open Sans ExtraBold"/>
            </a:endParaRPr>
          </a:p>
        </p:txBody>
      </p:sp>
      <p:sp>
        <p:nvSpPr>
          <p:cNvPr id="112" name="Google Shape;112;p32"/>
          <p:cNvSpPr/>
          <p:nvPr/>
        </p:nvSpPr>
        <p:spPr>
          <a:xfrm>
            <a:off x="6017244" y="21306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3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15" name="Google Shape;115;p32"/>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3"/>
          <p:cNvSpPr txBox="1"/>
          <p:nvPr/>
        </p:nvSpPr>
        <p:spPr>
          <a:xfrm>
            <a:off x="817600" y="297425"/>
            <a:ext cx="8330700" cy="11211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Opera</a:t>
            </a:r>
            <a:endParaRPr b="1" sz="3100">
              <a:solidFill>
                <a:srgbClr val="434343"/>
              </a:solidFill>
              <a:latin typeface="Rajdhani"/>
              <a:ea typeface="Rajdhani"/>
              <a:cs typeface="Rajdhani"/>
              <a:sym typeface="Rajdhani"/>
            </a:endParaRPr>
          </a:p>
        </p:txBody>
      </p:sp>
      <p:sp>
        <p:nvSpPr>
          <p:cNvPr id="121" name="Google Shape;121;p33"/>
          <p:cNvSpPr txBox="1"/>
          <p:nvPr/>
        </p:nvSpPr>
        <p:spPr>
          <a:xfrm>
            <a:off x="741400" y="1647225"/>
            <a:ext cx="4244400" cy="19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Opera es un navegador web creado. El cual permite utilizar un servicio de </a:t>
            </a:r>
            <a:r>
              <a:rPr b="1" lang="es" sz="1700">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Los sistemas operativos compatibles escritorio son Microsoft Windows, macOS y GNU/Linux entre otros. </a:t>
            </a:r>
            <a:endParaRPr sz="17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descargarlo podemos ir al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122" name="Google Shape;122;p3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24" name="Google Shape;124;p33"/>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25" name="Google Shape;125;p33"/>
          <p:cNvPicPr preferRelativeResize="0"/>
          <p:nvPr/>
        </p:nvPicPr>
        <p:blipFill>
          <a:blip r:embed="rId5">
            <a:alphaModFix/>
          </a:blip>
          <a:stretch>
            <a:fillRect/>
          </a:stretch>
        </p:blipFill>
        <p:spPr>
          <a:xfrm>
            <a:off x="5105050" y="1992538"/>
            <a:ext cx="3829389" cy="140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4"/>
          <p:cNvSpPr txBox="1"/>
          <p:nvPr/>
        </p:nvSpPr>
        <p:spPr>
          <a:xfrm>
            <a:off x="817600" y="297425"/>
            <a:ext cx="8330700" cy="11211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TOR</a:t>
            </a:r>
            <a:r>
              <a:rPr b="1" lang="es" sz="3100">
                <a:solidFill>
                  <a:srgbClr val="EC183F"/>
                </a:solidFill>
                <a:latin typeface="Rajdhani"/>
                <a:ea typeface="Rajdhani"/>
                <a:cs typeface="Rajdhani"/>
                <a:sym typeface="Rajdhani"/>
              </a:rPr>
              <a:t> Server</a:t>
            </a:r>
            <a:r>
              <a:rPr b="1" lang="es" sz="3100">
                <a:solidFill>
                  <a:srgbClr val="434343"/>
                </a:solidFill>
                <a:latin typeface="Rajdhani"/>
                <a:ea typeface="Rajdhani"/>
                <a:cs typeface="Rajdhani"/>
                <a:sym typeface="Rajdhani"/>
              </a:rPr>
              <a:t> </a:t>
            </a:r>
            <a:endParaRPr b="1" sz="3100">
              <a:solidFill>
                <a:srgbClr val="434343"/>
              </a:solidFill>
              <a:latin typeface="Rajdhani"/>
              <a:ea typeface="Rajdhani"/>
              <a:cs typeface="Rajdhani"/>
              <a:sym typeface="Rajdhani"/>
            </a:endParaRPr>
          </a:p>
        </p:txBody>
      </p:sp>
      <p:sp>
        <p:nvSpPr>
          <p:cNvPr id="131" name="Google Shape;131;p34"/>
          <p:cNvSpPr txBox="1"/>
          <p:nvPr/>
        </p:nvSpPr>
        <p:spPr>
          <a:xfrm>
            <a:off x="741400" y="1647225"/>
            <a:ext cx="4244400" cy="19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Tor es un proyecto cuyo objetivo principal es el desarrollo de una red de comunicaciones distribuida de baja latencia y superpuesta sobre internet</a:t>
            </a:r>
            <a:endParaRPr sz="17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Podemos descargarlo desde el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132" name="Google Shape;132;p34"/>
          <p:cNvSpPr txBox="1"/>
          <p:nvPr/>
        </p:nvSpPr>
        <p:spPr>
          <a:xfrm>
            <a:off x="5448350" y="3957075"/>
            <a:ext cx="27291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133" name="Google Shape;133;p3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35" name="Google Shape;135;p34"/>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36" name="Google Shape;136;p34"/>
          <p:cNvPicPr preferRelativeResize="0"/>
          <p:nvPr/>
        </p:nvPicPr>
        <p:blipFill>
          <a:blip r:embed="rId5">
            <a:alphaModFix/>
          </a:blip>
          <a:stretch>
            <a:fillRect/>
          </a:stretch>
        </p:blipFill>
        <p:spPr>
          <a:xfrm>
            <a:off x="4985800" y="1570925"/>
            <a:ext cx="4005800" cy="22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40" name="Shape 140"/>
        <p:cNvGrpSpPr/>
        <p:nvPr/>
      </p:nvGrpSpPr>
      <p:grpSpPr>
        <a:xfrm>
          <a:off x="0" y="0"/>
          <a:ext cx="0" cy="0"/>
          <a:chOff x="0" y="0"/>
          <a:chExt cx="0" cy="0"/>
        </a:xfrm>
      </p:grpSpPr>
      <p:sp>
        <p:nvSpPr>
          <p:cNvPr id="141" name="Google Shape;141;p35"/>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Vpn en Opera</a:t>
            </a:r>
            <a:endParaRPr b="1" sz="3700">
              <a:solidFill>
                <a:srgbClr val="FFFFFF"/>
              </a:solidFill>
              <a:latin typeface="Rajdhani"/>
              <a:ea typeface="Rajdhani"/>
              <a:cs typeface="Rajdhani"/>
              <a:sym typeface="Rajdhani"/>
            </a:endParaRPr>
          </a:p>
        </p:txBody>
      </p:sp>
      <p:sp>
        <p:nvSpPr>
          <p:cNvPr id="142" name="Google Shape;142;p35"/>
          <p:cNvSpPr txBox="1"/>
          <p:nvPr/>
        </p:nvSpPr>
        <p:spPr>
          <a:xfrm>
            <a:off x="2289575" y="2195575"/>
            <a:ext cx="9996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a:t>
            </a:r>
            <a:endParaRPr b="1" sz="6000">
              <a:solidFill>
                <a:srgbClr val="FFFFFF"/>
              </a:solidFill>
              <a:latin typeface="Rajdhani"/>
              <a:ea typeface="Rajdhani"/>
              <a:cs typeface="Rajdhani"/>
              <a:sym typeface="Rajdhani"/>
            </a:endParaRPr>
          </a:p>
        </p:txBody>
      </p:sp>
      <p:sp>
        <p:nvSpPr>
          <p:cNvPr id="143" name="Google Shape;143;p3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6"/>
          <p:cNvSpPr txBox="1"/>
          <p:nvPr/>
        </p:nvSpPr>
        <p:spPr>
          <a:xfrm>
            <a:off x="4654900" y="1742850"/>
            <a:ext cx="3972300" cy="22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b="1" lang="es" sz="1700">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tenemos que ir al </a:t>
            </a:r>
            <a:r>
              <a:rPr lang="es" sz="1700">
                <a:solidFill>
                  <a:srgbClr val="434343"/>
                </a:solidFill>
                <a:latin typeface="Open Sans"/>
                <a:ea typeface="Open Sans"/>
                <a:cs typeface="Open Sans"/>
                <a:sym typeface="Open Sans"/>
              </a:rPr>
              <a:t>botón</a:t>
            </a:r>
            <a:r>
              <a:rPr lang="es" sz="1700">
                <a:solidFill>
                  <a:srgbClr val="434343"/>
                </a:solidFill>
                <a:latin typeface="Open Sans"/>
                <a:ea typeface="Open Sans"/>
                <a:cs typeface="Open Sans"/>
                <a:sym typeface="Open Sans"/>
              </a:rPr>
              <a:t> settings y luego </a:t>
            </a:r>
            <a:r>
              <a:rPr lang="es" sz="1700">
                <a:solidFill>
                  <a:srgbClr val="434343"/>
                </a:solidFill>
                <a:latin typeface="Open Sans"/>
                <a:ea typeface="Open Sans"/>
                <a:cs typeface="Open Sans"/>
                <a:sym typeface="Open Sans"/>
              </a:rPr>
              <a:t>más</a:t>
            </a:r>
            <a:r>
              <a:rPr lang="es" sz="1700">
                <a:solidFill>
                  <a:srgbClr val="434343"/>
                </a:solidFill>
                <a:latin typeface="Open Sans"/>
                <a:ea typeface="Open Sans"/>
                <a:cs typeface="Open Sans"/>
                <a:sym typeface="Open Sans"/>
              </a:rPr>
              <a:t> abajo hacer clic </a:t>
            </a:r>
            <a:r>
              <a:rPr b="1" lang="es" sz="1700">
                <a:solidFill>
                  <a:srgbClr val="434343"/>
                </a:solidFill>
                <a:latin typeface="Open Sans"/>
                <a:ea typeface="Open Sans"/>
                <a:cs typeface="Open Sans"/>
                <a:sym typeface="Open Sans"/>
              </a:rPr>
              <a:t>activar en la </a:t>
            </a:r>
            <a:r>
              <a:rPr b="1" lang="es" sz="1700">
                <a:solidFill>
                  <a:srgbClr val="434343"/>
                </a:solidFill>
                <a:latin typeface="Open Sans"/>
                <a:ea typeface="Open Sans"/>
                <a:cs typeface="Open Sans"/>
                <a:sym typeface="Open Sans"/>
              </a:rPr>
              <a:t>configuración</a:t>
            </a:r>
            <a:r>
              <a:rPr lang="es" sz="1700">
                <a:solidFill>
                  <a:srgbClr val="434343"/>
                </a:solidFill>
                <a:latin typeface="Open Sans"/>
                <a:ea typeface="Open Sans"/>
                <a:cs typeface="Open Sans"/>
                <a:sym typeface="Open Sans"/>
              </a:rPr>
              <a:t>.</a:t>
            </a:r>
            <a:r>
              <a:rPr lang="es" sz="1700">
                <a:solidFill>
                  <a:srgbClr val="434343"/>
                </a:solidFill>
                <a:latin typeface="Open Sans"/>
                <a:ea typeface="Open Sans"/>
                <a:cs typeface="Open Sans"/>
                <a:sym typeface="Open Sans"/>
              </a:rPr>
              <a:t> </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500">
                <a:solidFill>
                  <a:srgbClr val="434343"/>
                </a:solidFill>
                <a:latin typeface="Open Sans"/>
                <a:ea typeface="Open Sans"/>
                <a:cs typeface="Open Sans"/>
                <a:sym typeface="Open Sans"/>
              </a:rPr>
              <a:t>Por último click para activarla</a:t>
            </a:r>
            <a:endParaRPr sz="1500">
              <a:solidFill>
                <a:srgbClr val="434343"/>
              </a:solidFill>
              <a:latin typeface="Open Sans"/>
              <a:ea typeface="Open Sans"/>
              <a:cs typeface="Open Sans"/>
              <a:sym typeface="Open Sans"/>
            </a:endParaRPr>
          </a:p>
        </p:txBody>
      </p:sp>
      <p:sp>
        <p:nvSpPr>
          <p:cNvPr id="149" name="Google Shape;149;p3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51" name="Google Shape;151;p36"/>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152" name="Google Shape;152;p36"/>
          <p:cNvPicPr preferRelativeResize="0"/>
          <p:nvPr/>
        </p:nvPicPr>
        <p:blipFill>
          <a:blip r:embed="rId4">
            <a:alphaModFix/>
          </a:blip>
          <a:stretch>
            <a:fillRect/>
          </a:stretch>
        </p:blipFill>
        <p:spPr>
          <a:xfrm>
            <a:off x="1296925" y="3605825"/>
            <a:ext cx="6724650" cy="933450"/>
          </a:xfrm>
          <a:prstGeom prst="rect">
            <a:avLst/>
          </a:prstGeom>
          <a:noFill/>
          <a:ln>
            <a:noFill/>
          </a:ln>
        </p:spPr>
      </p:pic>
      <p:pic>
        <p:nvPicPr>
          <p:cNvPr id="153" name="Google Shape;153;p36"/>
          <p:cNvPicPr preferRelativeResize="0"/>
          <p:nvPr/>
        </p:nvPicPr>
        <p:blipFill>
          <a:blip r:embed="rId5">
            <a:alphaModFix/>
          </a:blip>
          <a:stretch>
            <a:fillRect/>
          </a:stretch>
        </p:blipFill>
        <p:spPr>
          <a:xfrm>
            <a:off x="1296925" y="1662700"/>
            <a:ext cx="352425" cy="361950"/>
          </a:xfrm>
          <a:prstGeom prst="rect">
            <a:avLst/>
          </a:prstGeom>
          <a:noFill/>
          <a:ln>
            <a:noFill/>
          </a:ln>
        </p:spPr>
      </p:pic>
      <p:sp>
        <p:nvSpPr>
          <p:cNvPr id="154" name="Google Shape;154;p36"/>
          <p:cNvSpPr txBox="1"/>
          <p:nvPr/>
        </p:nvSpPr>
        <p:spPr>
          <a:xfrm>
            <a:off x="1689950" y="1621650"/>
            <a:ext cx="20502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Configuración</a:t>
            </a:r>
            <a:endParaRPr sz="1500">
              <a:latin typeface="Open Sans"/>
              <a:ea typeface="Open Sans"/>
              <a:cs typeface="Open Sans"/>
              <a:sym typeface="Open Sans"/>
            </a:endParaRPr>
          </a:p>
        </p:txBody>
      </p:sp>
      <p:pic>
        <p:nvPicPr>
          <p:cNvPr id="155" name="Google Shape;155;p36"/>
          <p:cNvPicPr preferRelativeResize="0"/>
          <p:nvPr/>
        </p:nvPicPr>
        <p:blipFill>
          <a:blip r:embed="rId6">
            <a:alphaModFix/>
          </a:blip>
          <a:stretch>
            <a:fillRect/>
          </a:stretch>
        </p:blipFill>
        <p:spPr>
          <a:xfrm>
            <a:off x="1296913" y="2148913"/>
            <a:ext cx="3324225" cy="1323975"/>
          </a:xfrm>
          <a:prstGeom prst="rect">
            <a:avLst/>
          </a:prstGeom>
          <a:noFill/>
          <a:ln>
            <a:noFill/>
          </a:ln>
        </p:spPr>
      </p:pic>
      <p:sp>
        <p:nvSpPr>
          <p:cNvPr id="156" name="Google Shape;156;p36"/>
          <p:cNvSpPr txBox="1"/>
          <p:nvPr/>
        </p:nvSpPr>
        <p:spPr>
          <a:xfrm>
            <a:off x="817600" y="754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Activar VPN</a:t>
            </a:r>
            <a:r>
              <a:rPr b="1" lang="es" sz="3100">
                <a:solidFill>
                  <a:srgbClr val="434343"/>
                </a:solidFill>
                <a:latin typeface="Rajdhani"/>
                <a:ea typeface="Rajdhani"/>
                <a:cs typeface="Rajdhani"/>
                <a:sym typeface="Rajdhani"/>
              </a:rPr>
              <a:t> </a:t>
            </a:r>
            <a:r>
              <a:rPr b="1" lang="es" sz="3100">
                <a:solidFill>
                  <a:srgbClr val="EC183F"/>
                </a:solidFill>
                <a:latin typeface="Rajdhani"/>
                <a:ea typeface="Rajdhani"/>
                <a:cs typeface="Rajdhani"/>
                <a:sym typeface="Rajdhani"/>
              </a:rPr>
              <a:t>en Opera</a:t>
            </a:r>
            <a:endParaRPr b="1" sz="3100">
              <a:solidFill>
                <a:srgbClr val="434343"/>
              </a:solidFill>
              <a:latin typeface="Rajdhani"/>
              <a:ea typeface="Rajdhani"/>
              <a:cs typeface="Rajdhani"/>
              <a:sym typeface="Rajdhani"/>
            </a:endParaRPr>
          </a:p>
        </p:txBody>
      </p:sp>
      <p:sp>
        <p:nvSpPr>
          <p:cNvPr id="157" name="Google Shape;157;p36"/>
          <p:cNvSpPr txBox="1"/>
          <p:nvPr/>
        </p:nvSpPr>
        <p:spPr>
          <a:xfrm flipH="1">
            <a:off x="646225" y="1586500"/>
            <a:ext cx="650700" cy="27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1.</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rPr lang="es" sz="1500">
                <a:latin typeface="Open Sans"/>
                <a:ea typeface="Open Sans"/>
                <a:cs typeface="Open Sans"/>
                <a:sym typeface="Open Sans"/>
              </a:rPr>
              <a:t>2.</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rPr lang="es" sz="1500">
                <a:latin typeface="Open Sans"/>
                <a:ea typeface="Open Sans"/>
                <a:cs typeface="Open Sans"/>
                <a:sym typeface="Open Sans"/>
              </a:rPr>
              <a:t>3.</a:t>
            </a:r>
            <a:endParaRPr sz="15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61" name="Shape 161"/>
        <p:cNvGrpSpPr/>
        <p:nvPr/>
      </p:nvGrpSpPr>
      <p:grpSpPr>
        <a:xfrm>
          <a:off x="0" y="0"/>
          <a:ext cx="0" cy="0"/>
          <a:chOff x="0" y="0"/>
          <a:chExt cx="0" cy="0"/>
        </a:xfrm>
      </p:grpSpPr>
      <p:sp>
        <p:nvSpPr>
          <p:cNvPr id="162" name="Google Shape;162;p37"/>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Red tor</a:t>
            </a:r>
            <a:endParaRPr b="1" sz="3700">
              <a:solidFill>
                <a:srgbClr val="FFFFFF"/>
              </a:solidFill>
              <a:latin typeface="Rajdhani"/>
              <a:ea typeface="Rajdhani"/>
              <a:cs typeface="Rajdhani"/>
              <a:sym typeface="Rajdhani"/>
            </a:endParaRPr>
          </a:p>
        </p:txBody>
      </p:sp>
      <p:sp>
        <p:nvSpPr>
          <p:cNvPr id="163" name="Google Shape;163;p37"/>
          <p:cNvSpPr txBox="1"/>
          <p:nvPr/>
        </p:nvSpPr>
        <p:spPr>
          <a:xfrm>
            <a:off x="2289575" y="2195575"/>
            <a:ext cx="9996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1.b</a:t>
            </a:r>
            <a:endParaRPr b="1" sz="6000">
              <a:solidFill>
                <a:srgbClr val="FFFFFF"/>
              </a:solidFill>
              <a:latin typeface="Rajdhani"/>
              <a:ea typeface="Rajdhani"/>
              <a:cs typeface="Rajdhani"/>
              <a:sym typeface="Rajdhani"/>
            </a:endParaRPr>
          </a:p>
        </p:txBody>
      </p:sp>
      <p:sp>
        <p:nvSpPr>
          <p:cNvPr id="164" name="Google Shape;164;p37"/>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7"/>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