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92" r:id="rId2"/>
    <p:sldId id="278" r:id="rId3"/>
    <p:sldId id="281" r:id="rId4"/>
    <p:sldId id="279" r:id="rId5"/>
    <p:sldId id="28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5" autoAdjust="0"/>
  </p:normalViewPr>
  <p:slideViewPr>
    <p:cSldViewPr snapToGrid="0" snapToObjects="1">
      <p:cViewPr varScale="1">
        <p:scale>
          <a:sx n="103" d="100"/>
          <a:sy n="103" d="100"/>
        </p:scale>
        <p:origin x="-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BwsqdsygG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>
                <a:solidFill>
                  <a:srgbClr val="008000"/>
                </a:solidFill>
              </a:rPr>
              <a:t>Artificial Intelligence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5100" b="1" dirty="0" err="1" smtClean="0">
                <a:solidFill>
                  <a:srgbClr val="FF6600"/>
                </a:solidFill>
              </a:rPr>
              <a:t>Knowledge</a:t>
            </a:r>
            <a:r>
              <a:rPr lang="es-ES" sz="5100" b="1" dirty="0" smtClean="0">
                <a:solidFill>
                  <a:srgbClr val="FF6600"/>
                </a:solidFill>
              </a:rPr>
              <a:t> </a:t>
            </a:r>
            <a:r>
              <a:rPr lang="es-ES" sz="5100" b="1" dirty="0" err="1" smtClean="0">
                <a:solidFill>
                  <a:srgbClr val="FF6600"/>
                </a:solidFill>
              </a:rPr>
              <a:t>Representation</a:t>
            </a:r>
            <a:endParaRPr lang="es-ES" sz="5100" b="1" dirty="0" smtClean="0">
              <a:solidFill>
                <a:srgbClr val="FF6600"/>
              </a:solidFill>
            </a:endParaRPr>
          </a:p>
          <a:p>
            <a:pPr algn="ctr"/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Gerardo Ayala</a:t>
            </a:r>
          </a:p>
          <a:p>
            <a:pPr algn="ctr"/>
            <a:endParaRPr lang="es-ES" dirty="0" smtClean="0"/>
          </a:p>
          <a:p>
            <a:pPr marL="0" indent="0" algn="ctr">
              <a:buNone/>
            </a:pPr>
            <a:r>
              <a:rPr lang="es-ES" smtClean="0">
                <a:solidFill>
                  <a:schemeClr val="bg1">
                    <a:lumMod val="65000"/>
                  </a:schemeClr>
                </a:solidFill>
              </a:rPr>
              <a:t>2017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0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Expert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>
                <a:solidFill>
                  <a:srgbClr val="008000"/>
                </a:solidFill>
              </a:rPr>
              <a:t>S</a:t>
            </a:r>
            <a:r>
              <a:rPr lang="es-ES" b="1" dirty="0" err="1" smtClean="0">
                <a:solidFill>
                  <a:srgbClr val="008000"/>
                </a:solidFill>
              </a:rPr>
              <a:t>ystems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68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AI </a:t>
            </a:r>
            <a:r>
              <a:rPr lang="es-ES_tradnl" dirty="0" err="1" smtClean="0"/>
              <a:t>applications</a:t>
            </a:r>
            <a:r>
              <a:rPr lang="es-ES_tradnl" dirty="0" smtClean="0"/>
              <a:t>,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means</a:t>
            </a:r>
            <a:r>
              <a:rPr lang="es-ES_tradnl" dirty="0" smtClean="0"/>
              <a:t> </a:t>
            </a:r>
            <a:r>
              <a:rPr lang="es-ES_tradnl" dirty="0" err="1" smtClean="0"/>
              <a:t>ends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</a:t>
            </a:r>
            <a:r>
              <a:rPr lang="es-ES_tradnl" dirty="0" err="1" smtClean="0"/>
              <a:t>basic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r>
              <a:rPr lang="es-ES_tradnl" dirty="0" smtClean="0"/>
              <a:t>.</a:t>
            </a:r>
          </a:p>
          <a:p>
            <a:r>
              <a:rPr lang="es-ES_tradnl" dirty="0"/>
              <a:t>R</a:t>
            </a:r>
            <a:r>
              <a:rPr lang="es-ES_tradnl" dirty="0" smtClean="0"/>
              <a:t>ule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knowledge</a:t>
            </a:r>
            <a:r>
              <a:rPr lang="es-ES_tradnl" dirty="0" smtClean="0"/>
              <a:t> bases and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inference</a:t>
            </a:r>
            <a:r>
              <a:rPr lang="es-ES_tradnl" dirty="0" smtClean="0"/>
              <a:t> </a:t>
            </a:r>
            <a:r>
              <a:rPr lang="es-ES_tradnl" dirty="0" err="1" smtClean="0"/>
              <a:t>engine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Popular </a:t>
            </a:r>
            <a:r>
              <a:rPr lang="es-ES_tradnl" dirty="0" err="1" smtClean="0"/>
              <a:t>tools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Usually</a:t>
            </a:r>
            <a:r>
              <a:rPr lang="es-ES_tradnl" dirty="0" smtClean="0"/>
              <a:t> diagnosis and </a:t>
            </a:r>
            <a:r>
              <a:rPr lang="es-ES_tradnl" dirty="0" err="1" smtClean="0"/>
              <a:t>classification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Expert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 </a:t>
            </a:r>
            <a:r>
              <a:rPr lang="es-ES_tradnl" dirty="0" err="1" smtClean="0"/>
              <a:t>development</a:t>
            </a:r>
            <a:r>
              <a:rPr lang="es-ES_tradnl" dirty="0" smtClean="0"/>
              <a:t> </a:t>
            </a:r>
            <a:r>
              <a:rPr lang="es-ES_tradnl" dirty="0" err="1" smtClean="0"/>
              <a:t>environment</a:t>
            </a:r>
            <a:r>
              <a:rPr lang="es-ES_tradnl" dirty="0" smtClean="0"/>
              <a:t> = </a:t>
            </a:r>
            <a:r>
              <a:rPr lang="es-ES_tradnl" b="1" dirty="0" smtClean="0">
                <a:solidFill>
                  <a:srgbClr val="E46C0A"/>
                </a:solidFill>
              </a:rPr>
              <a:t>rule editor + </a:t>
            </a:r>
            <a:r>
              <a:rPr lang="es-ES_tradnl" b="1" dirty="0" err="1" smtClean="0">
                <a:solidFill>
                  <a:srgbClr val="E46C0A"/>
                </a:solidFill>
              </a:rPr>
              <a:t>inference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b="1" dirty="0" err="1" smtClean="0">
                <a:solidFill>
                  <a:srgbClr val="E46C0A"/>
                </a:solidFill>
              </a:rPr>
              <a:t>engine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>
                <a:hlinkClick r:id="rId2"/>
              </a:rPr>
              <a:t>NEXPERT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5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Connectionism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747" cy="50936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_tradnl" dirty="0" smtClean="0">
                <a:solidFill>
                  <a:srgbClr val="E46C0A"/>
                </a:solidFill>
              </a:rPr>
              <a:t>“</a:t>
            </a:r>
            <a:r>
              <a:rPr lang="es-ES_tradnl" dirty="0" err="1" smtClean="0">
                <a:solidFill>
                  <a:srgbClr val="E46C0A"/>
                </a:solidFill>
              </a:rPr>
              <a:t>Elephants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don’t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play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chess</a:t>
            </a:r>
            <a:r>
              <a:rPr lang="es-ES_tradnl" dirty="0" smtClean="0">
                <a:solidFill>
                  <a:srgbClr val="E46C0A"/>
                </a:solidFill>
              </a:rPr>
              <a:t>”</a:t>
            </a:r>
          </a:p>
          <a:p>
            <a:pPr marL="0" indent="0">
              <a:buNone/>
            </a:pPr>
            <a:r>
              <a:rPr lang="es-ES_tradnl" dirty="0" smtClean="0"/>
              <a:t>1990s  </a:t>
            </a:r>
          </a:p>
          <a:p>
            <a:pPr marL="0" indent="0">
              <a:buNone/>
            </a:pPr>
            <a:r>
              <a:rPr lang="es-ES_tradnl" b="1" dirty="0" err="1" smtClean="0"/>
              <a:t>Parallel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Distributed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Processing</a:t>
            </a:r>
            <a:r>
              <a:rPr lang="es-ES_tradnl" b="1" dirty="0" smtClean="0"/>
              <a:t> </a:t>
            </a:r>
            <a:r>
              <a:rPr lang="es-ES_tradnl" dirty="0" smtClean="0"/>
              <a:t>(</a:t>
            </a:r>
            <a:r>
              <a:rPr lang="pt-BR" dirty="0" err="1"/>
              <a:t>Rumelhart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McClelland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AI </a:t>
            </a:r>
            <a:r>
              <a:rPr lang="es-ES_tradnl" dirty="0" err="1" smtClean="0"/>
              <a:t>systems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be </a:t>
            </a:r>
            <a:r>
              <a:rPr lang="es-ES_tradnl" dirty="0" err="1" smtClean="0"/>
              <a:t>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interact</a:t>
            </a: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real </a:t>
            </a:r>
            <a:r>
              <a:rPr lang="es-ES_tradnl" dirty="0" err="1" smtClean="0"/>
              <a:t>world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dirty="0">
                <a:solidFill>
                  <a:srgbClr val="E46C0A"/>
                </a:solidFill>
              </a:rPr>
              <a:t>“</a:t>
            </a:r>
            <a:r>
              <a:rPr lang="es-ES_tradnl" dirty="0" err="1">
                <a:solidFill>
                  <a:srgbClr val="E46C0A"/>
                </a:solidFill>
              </a:rPr>
              <a:t>The</a:t>
            </a:r>
            <a:r>
              <a:rPr lang="es-ES_tradnl" dirty="0">
                <a:solidFill>
                  <a:srgbClr val="E46C0A"/>
                </a:solidFill>
              </a:rPr>
              <a:t> </a:t>
            </a:r>
            <a:r>
              <a:rPr lang="es-ES_tradnl" dirty="0" err="1">
                <a:solidFill>
                  <a:srgbClr val="E46C0A"/>
                </a:solidFill>
              </a:rPr>
              <a:t>map</a:t>
            </a:r>
            <a:r>
              <a:rPr lang="es-ES_tradnl" dirty="0">
                <a:solidFill>
                  <a:srgbClr val="E46C0A"/>
                </a:solidFill>
              </a:rPr>
              <a:t> </a:t>
            </a:r>
            <a:r>
              <a:rPr lang="es-ES_tradnl" dirty="0" err="1">
                <a:solidFill>
                  <a:srgbClr val="E46C0A"/>
                </a:solidFill>
              </a:rPr>
              <a:t>is</a:t>
            </a:r>
            <a:r>
              <a:rPr lang="es-ES_tradnl" dirty="0">
                <a:solidFill>
                  <a:srgbClr val="E46C0A"/>
                </a:solidFill>
              </a:rPr>
              <a:t> </a:t>
            </a:r>
            <a:r>
              <a:rPr lang="es-ES_tradnl" dirty="0" err="1">
                <a:solidFill>
                  <a:srgbClr val="E46C0A"/>
                </a:solidFill>
              </a:rPr>
              <a:t>not</a:t>
            </a:r>
            <a:r>
              <a:rPr lang="es-ES_tradnl" dirty="0">
                <a:solidFill>
                  <a:srgbClr val="E46C0A"/>
                </a:solidFill>
              </a:rPr>
              <a:t> </a:t>
            </a:r>
            <a:r>
              <a:rPr lang="es-ES_tradnl" dirty="0" err="1">
                <a:solidFill>
                  <a:srgbClr val="E46C0A"/>
                </a:solidFill>
              </a:rPr>
              <a:t>the</a:t>
            </a:r>
            <a:r>
              <a:rPr lang="es-ES_tradnl" dirty="0">
                <a:solidFill>
                  <a:srgbClr val="E46C0A"/>
                </a:solidFill>
              </a:rPr>
              <a:t> </a:t>
            </a:r>
            <a:r>
              <a:rPr lang="es-ES_tradnl" dirty="0" err="1">
                <a:solidFill>
                  <a:srgbClr val="E46C0A"/>
                </a:solidFill>
              </a:rPr>
              <a:t>territory</a:t>
            </a:r>
            <a:r>
              <a:rPr lang="es-ES_tradnl" dirty="0" smtClean="0">
                <a:solidFill>
                  <a:srgbClr val="E46C0A"/>
                </a:solidFill>
              </a:rPr>
              <a:t>”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Situated</a:t>
            </a:r>
            <a:r>
              <a:rPr lang="es-ES_tradnl" dirty="0" smtClean="0"/>
              <a:t> </a:t>
            </a:r>
            <a:r>
              <a:rPr lang="es-ES_tradnl" dirty="0" err="1" smtClean="0"/>
              <a:t>cognition</a:t>
            </a:r>
            <a:r>
              <a:rPr lang="es-ES_tradnl" dirty="0"/>
              <a:t> </a:t>
            </a:r>
            <a:r>
              <a:rPr lang="es-ES_tradnl" dirty="0" smtClean="0"/>
              <a:t>vs </a:t>
            </a:r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representation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dirty="0" smtClean="0"/>
              <a:t>(William </a:t>
            </a:r>
            <a:r>
              <a:rPr lang="es-ES_tradnl" dirty="0" err="1" smtClean="0"/>
              <a:t>Clancey</a:t>
            </a:r>
            <a:r>
              <a:rPr lang="es-ES_tradnl" dirty="0" smtClean="0"/>
              <a:t>)  </a:t>
            </a:r>
          </a:p>
          <a:p>
            <a:pPr marL="0" indent="0">
              <a:buNone/>
            </a:pPr>
            <a:r>
              <a:rPr lang="es-ES_tradnl" dirty="0" smtClean="0"/>
              <a:t>    </a:t>
            </a:r>
          </a:p>
          <a:p>
            <a:pPr marL="0" indent="0" algn="ctr">
              <a:buNone/>
            </a:pPr>
            <a:r>
              <a:rPr lang="es-ES_tradnl" b="1" dirty="0" err="1" smtClean="0">
                <a:solidFill>
                  <a:srgbClr val="E46C0A"/>
                </a:solidFill>
              </a:rPr>
              <a:t>Intelligence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b="1" dirty="0" err="1" smtClean="0">
                <a:solidFill>
                  <a:srgbClr val="E46C0A"/>
                </a:solidFill>
              </a:rPr>
              <a:t>without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b="1" dirty="0" err="1" smtClean="0">
                <a:solidFill>
                  <a:srgbClr val="E46C0A"/>
                </a:solidFill>
              </a:rPr>
              <a:t>representation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Rodney</a:t>
            </a:r>
            <a:r>
              <a:rPr lang="es-ES_tradnl" dirty="0" smtClean="0"/>
              <a:t> </a:t>
            </a:r>
            <a:r>
              <a:rPr lang="es-ES_tradnl" dirty="0"/>
              <a:t>A. </a:t>
            </a:r>
            <a:r>
              <a:rPr lang="es-ES_tradnl" dirty="0" smtClean="0"/>
              <a:t>Brooks)</a:t>
            </a:r>
            <a:endParaRPr lang="es-ES_tradnl" dirty="0"/>
          </a:p>
          <a:p>
            <a:pPr marL="0" indent="0" algn="ctr">
              <a:buNone/>
            </a:pPr>
            <a:endParaRPr lang="es-ES_tradnl" b="1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46" y="4210349"/>
            <a:ext cx="193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3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Soft</a:t>
            </a:r>
            <a:r>
              <a:rPr lang="es-ES" b="1" dirty="0" smtClean="0">
                <a:solidFill>
                  <a:srgbClr val="008000"/>
                </a:solidFill>
              </a:rPr>
              <a:t> Computing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s-ES" dirty="0" smtClean="0"/>
              <a:t>…</a:t>
            </a:r>
            <a:r>
              <a:rPr lang="en-US" dirty="0" smtClean="0"/>
              <a:t>inexact </a:t>
            </a:r>
            <a:r>
              <a:rPr lang="en-US" dirty="0"/>
              <a:t>solutions to computationally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hard tasks</a:t>
            </a:r>
            <a:r>
              <a:rPr lang="es-ES" dirty="0" smtClean="0"/>
              <a:t>… </a:t>
            </a:r>
            <a:r>
              <a:rPr lang="en-US" dirty="0" smtClean="0"/>
              <a:t>tolerant </a:t>
            </a:r>
            <a:r>
              <a:rPr lang="en-US" dirty="0"/>
              <a:t>of imprecision,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uncertainty</a:t>
            </a:r>
            <a:r>
              <a:rPr lang="en-US" dirty="0"/>
              <a:t>,  </a:t>
            </a:r>
            <a:r>
              <a:rPr lang="en-US" dirty="0" smtClean="0"/>
              <a:t>partial </a:t>
            </a:r>
            <a:r>
              <a:rPr lang="en-US" dirty="0"/>
              <a:t>truth,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approximation.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effect, the role model for soft </a:t>
            </a:r>
            <a:r>
              <a:rPr lang="en-US" dirty="0" smtClean="0"/>
              <a:t>computing</a:t>
            </a:r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the human mind. </a:t>
            </a:r>
            <a:r>
              <a:rPr lang="en-US" dirty="0" smtClean="0"/>
              <a:t>“</a:t>
            </a:r>
            <a:endParaRPr lang="es-ES_tradnl" dirty="0"/>
          </a:p>
          <a:p>
            <a:endParaRPr lang="es-ES_tradnl" dirty="0" smtClean="0"/>
          </a:p>
          <a:p>
            <a:r>
              <a:rPr lang="es-ES_tradnl" b="1" dirty="0" smtClean="0">
                <a:solidFill>
                  <a:srgbClr val="E46C0A"/>
                </a:solidFill>
              </a:rPr>
              <a:t>Neural Networks </a:t>
            </a:r>
            <a:r>
              <a:rPr lang="es-ES_tradnl" dirty="0" smtClean="0"/>
              <a:t>(John </a:t>
            </a:r>
            <a:r>
              <a:rPr lang="es-ES_tradnl" dirty="0" err="1" smtClean="0"/>
              <a:t>Hopfield</a:t>
            </a:r>
            <a:r>
              <a:rPr lang="es-ES_tradnl" dirty="0" smtClean="0"/>
              <a:t>)</a:t>
            </a:r>
          </a:p>
          <a:p>
            <a:r>
              <a:rPr lang="es-ES_tradnl" b="1" dirty="0" err="1" smtClean="0">
                <a:solidFill>
                  <a:srgbClr val="E46C0A"/>
                </a:solidFill>
              </a:rPr>
              <a:t>Fuzzy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b="1" dirty="0" err="1" smtClean="0">
                <a:solidFill>
                  <a:srgbClr val="E46C0A"/>
                </a:solidFill>
              </a:rPr>
              <a:t>Systems</a:t>
            </a:r>
            <a:r>
              <a:rPr lang="es-ES_tradnl" b="1" dirty="0">
                <a:solidFill>
                  <a:srgbClr val="E46C0A"/>
                </a:solidFill>
              </a:rPr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Lofti</a:t>
            </a:r>
            <a:r>
              <a:rPr lang="es-ES_tradnl" dirty="0" smtClean="0"/>
              <a:t> </a:t>
            </a:r>
            <a:r>
              <a:rPr lang="es-ES_tradnl" dirty="0" err="1" smtClean="0"/>
              <a:t>Zadeh</a:t>
            </a:r>
            <a:r>
              <a:rPr lang="es-ES_tradnl" dirty="0" smtClean="0"/>
              <a:t>)</a:t>
            </a:r>
          </a:p>
          <a:p>
            <a:r>
              <a:rPr lang="es-ES_tradnl" b="1" dirty="0" err="1" smtClean="0">
                <a:solidFill>
                  <a:srgbClr val="E46C0A"/>
                </a:solidFill>
              </a:rPr>
              <a:t>Genetic</a:t>
            </a:r>
            <a:r>
              <a:rPr lang="es-ES_tradnl" b="1" dirty="0" smtClean="0">
                <a:solidFill>
                  <a:srgbClr val="E46C0A"/>
                </a:solidFill>
              </a:rPr>
              <a:t> </a:t>
            </a:r>
            <a:r>
              <a:rPr lang="es-ES_tradnl" b="1" dirty="0" err="1" smtClean="0">
                <a:solidFill>
                  <a:srgbClr val="E46C0A"/>
                </a:solidFill>
              </a:rPr>
              <a:t>Algorithms</a:t>
            </a:r>
            <a:r>
              <a:rPr lang="es-ES_tradnl" b="1" dirty="0">
                <a:solidFill>
                  <a:srgbClr val="E46C0A"/>
                </a:solidFill>
              </a:rPr>
              <a:t> </a:t>
            </a:r>
            <a:r>
              <a:rPr lang="es-ES_tradnl" dirty="0" smtClean="0"/>
              <a:t>(David </a:t>
            </a:r>
            <a:r>
              <a:rPr lang="es-ES_tradnl" dirty="0" err="1" smtClean="0"/>
              <a:t>Goldberg</a:t>
            </a:r>
            <a:r>
              <a:rPr lang="es-ES_tradnl" dirty="0" smtClean="0"/>
              <a:t>)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23" y="5125202"/>
            <a:ext cx="2041177" cy="17327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49" y="3324100"/>
            <a:ext cx="1350827" cy="18011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79" y="1128536"/>
            <a:ext cx="1532965" cy="20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Distributed</a:t>
            </a:r>
            <a:r>
              <a:rPr lang="es-ES" b="1" dirty="0" smtClean="0">
                <a:solidFill>
                  <a:srgbClr val="008000"/>
                </a:solidFill>
              </a:rPr>
              <a:t> AI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i="1" dirty="0" smtClean="0">
                <a:solidFill>
                  <a:srgbClr val="000000"/>
                </a:solidFill>
              </a:rPr>
              <a:t>Internet </a:t>
            </a:r>
            <a:r>
              <a:rPr lang="es-ES" i="1" dirty="0" err="1" smtClean="0">
                <a:solidFill>
                  <a:srgbClr val="000000"/>
                </a:solidFill>
              </a:rPr>
              <a:t>appears</a:t>
            </a:r>
            <a:r>
              <a:rPr lang="es-ES" i="1" dirty="0" smtClean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r>
              <a:rPr lang="es-ES" i="1" dirty="0">
                <a:solidFill>
                  <a:srgbClr val="000000"/>
                </a:solidFill>
              </a:rPr>
              <a:t>a</a:t>
            </a:r>
            <a:r>
              <a:rPr lang="es-ES" i="1" dirty="0" smtClean="0">
                <a:solidFill>
                  <a:srgbClr val="000000"/>
                </a:solidFill>
              </a:rPr>
              <a:t>nd AI </a:t>
            </a:r>
            <a:r>
              <a:rPr lang="es-ES" i="1" dirty="0" smtClean="0">
                <a:solidFill>
                  <a:srgbClr val="000000"/>
                </a:solidFill>
              </a:rPr>
              <a:t>moved </a:t>
            </a:r>
            <a:r>
              <a:rPr lang="es-ES" i="1" dirty="0" err="1" smtClean="0">
                <a:solidFill>
                  <a:srgbClr val="000000"/>
                </a:solidFill>
              </a:rPr>
              <a:t>towards</a:t>
            </a:r>
            <a:r>
              <a:rPr lang="es-ES" i="1" dirty="0" smtClean="0">
                <a:solidFill>
                  <a:srgbClr val="000000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</a:rPr>
              <a:t>collaboration</a:t>
            </a:r>
            <a:r>
              <a:rPr lang="es-ES" i="1" dirty="0" smtClean="0">
                <a:solidFill>
                  <a:srgbClr val="000000"/>
                </a:solidFill>
              </a:rPr>
              <a:t> and </a:t>
            </a:r>
            <a:r>
              <a:rPr lang="es-ES" i="1" dirty="0" err="1" smtClean="0">
                <a:solidFill>
                  <a:srgbClr val="000000"/>
                </a:solidFill>
              </a:rPr>
              <a:t>cooperation</a:t>
            </a:r>
            <a:r>
              <a:rPr lang="es-ES" i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s-ES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b="1" dirty="0" err="1" smtClean="0">
                <a:solidFill>
                  <a:srgbClr val="000000"/>
                </a:solidFill>
              </a:rPr>
              <a:t>Multiagent</a:t>
            </a:r>
            <a:r>
              <a:rPr lang="es-ES" b="1" dirty="0" smtClean="0">
                <a:solidFill>
                  <a:srgbClr val="000000"/>
                </a:solidFill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</a:rPr>
              <a:t>systems</a:t>
            </a:r>
            <a:endParaRPr lang="es-ES" b="1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Intelligence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emerges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collaboration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of non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intelligent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agents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s-ES" dirty="0" smtClean="0"/>
              <a:t>(</a:t>
            </a:r>
            <a:r>
              <a:rPr lang="es-ES" dirty="0" err="1" smtClean="0"/>
              <a:t>cannibals</a:t>
            </a:r>
            <a:r>
              <a:rPr lang="es-ES" dirty="0" smtClean="0"/>
              <a:t> and </a:t>
            </a:r>
            <a:r>
              <a:rPr lang="es-ES" dirty="0" err="1" smtClean="0"/>
              <a:t>missionaries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b="1" dirty="0" err="1" smtClean="0">
                <a:solidFill>
                  <a:srgbClr val="000000"/>
                </a:solidFill>
              </a:rPr>
              <a:t>Intelligent</a:t>
            </a:r>
            <a:r>
              <a:rPr lang="es-ES" b="1" dirty="0" smtClean="0">
                <a:solidFill>
                  <a:srgbClr val="000000"/>
                </a:solidFill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</a:rPr>
              <a:t>Agents</a:t>
            </a:r>
            <a:endParaRPr lang="es-E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b="1" dirty="0" err="1" smtClean="0">
                <a:solidFill>
                  <a:srgbClr val="FF6600"/>
                </a:solidFill>
              </a:rPr>
              <a:t>Agents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 smtClean="0">
                <a:solidFill>
                  <a:srgbClr val="FF6600"/>
                </a:solidFill>
              </a:rPr>
              <a:t>that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i="1" dirty="0" err="1" smtClean="0">
                <a:solidFill>
                  <a:srgbClr val="FF6600"/>
                </a:solidFill>
              </a:rPr>
              <a:t>deliberate</a:t>
            </a:r>
            <a:r>
              <a:rPr lang="es-ES" b="1" i="1" dirty="0" smtClean="0">
                <a:solidFill>
                  <a:srgbClr val="FF6600"/>
                </a:solidFill>
              </a:rPr>
              <a:t> 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00"/>
                </a:solidFill>
              </a:rPr>
              <a:t>Agent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O</a:t>
            </a:r>
            <a:r>
              <a:rPr lang="es-ES" dirty="0" err="1" smtClean="0">
                <a:solidFill>
                  <a:srgbClr val="000000"/>
                </a:solidFill>
              </a:rPr>
              <a:t>riented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Programming</a:t>
            </a:r>
            <a:r>
              <a:rPr lang="es-ES" dirty="0" smtClean="0">
                <a:solidFill>
                  <a:srgbClr val="000000"/>
                </a:solidFill>
              </a:rPr>
              <a:t> (AOP)</a:t>
            </a: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</a:rPr>
              <a:t>(</a:t>
            </a:r>
            <a:r>
              <a:rPr lang="es-ES" dirty="0" err="1" smtClean="0">
                <a:solidFill>
                  <a:srgbClr val="000000"/>
                </a:solidFill>
              </a:rPr>
              <a:t>Yoav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Shoham</a:t>
            </a:r>
            <a:r>
              <a:rPr lang="es-ES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s-ES" b="1" dirty="0">
              <a:solidFill>
                <a:srgbClr val="FF66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260457"/>
            <a:ext cx="1905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Knowledge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Representation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P</a:t>
            </a:r>
            <a:r>
              <a:rPr lang="es-ES" dirty="0" err="1" smtClean="0"/>
              <a:t>roblem</a:t>
            </a:r>
            <a:r>
              <a:rPr lang="es-ES" dirty="0" smtClean="0"/>
              <a:t> </a:t>
            </a:r>
            <a:r>
              <a:rPr lang="es-ES" dirty="0" err="1" smtClean="0"/>
              <a:t>Solving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smtClean="0"/>
              <a:t>SEARCHING) </a:t>
            </a:r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Knowledge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</a:p>
          <a:p>
            <a:pPr marL="0" indent="0" algn="ctr">
              <a:buNone/>
            </a:pPr>
            <a:r>
              <a:rPr lang="es-ES" b="1" dirty="0" err="1" smtClean="0"/>
              <a:t>what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do in a </a:t>
            </a:r>
            <a:r>
              <a:rPr lang="es-ES" b="1" dirty="0" err="1" smtClean="0"/>
              <a:t>given</a:t>
            </a:r>
            <a:r>
              <a:rPr lang="es-ES" b="1" dirty="0" smtClean="0"/>
              <a:t> </a:t>
            </a:r>
            <a:r>
              <a:rPr lang="es-ES" b="1" dirty="0" err="1" smtClean="0"/>
              <a:t>situation</a:t>
            </a:r>
            <a:r>
              <a:rPr lang="es-ES" b="1" dirty="0" smtClean="0"/>
              <a:t>.</a:t>
            </a:r>
          </a:p>
          <a:p>
            <a:pPr marL="0" indent="0" algn="ctr">
              <a:buNone/>
            </a:pPr>
            <a:endParaRPr lang="es-ES" b="1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basic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AI </a:t>
            </a:r>
            <a:r>
              <a:rPr lang="es-ES" dirty="0" err="1" smtClean="0"/>
              <a:t>system</a:t>
            </a:r>
            <a:r>
              <a:rPr lang="es-ES" dirty="0" smtClean="0"/>
              <a:t>:</a:t>
            </a:r>
          </a:p>
          <a:p>
            <a:pPr marL="0" indent="0" algn="ctr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err="1" smtClean="0">
                <a:solidFill>
                  <a:srgbClr val="FF6600"/>
                </a:solidFill>
              </a:rPr>
              <a:t>Searching</a:t>
            </a:r>
            <a:r>
              <a:rPr lang="es-ES" b="1" dirty="0" smtClean="0">
                <a:solidFill>
                  <a:srgbClr val="FF6600"/>
                </a:solidFill>
              </a:rPr>
              <a:t> </a:t>
            </a:r>
            <a:r>
              <a:rPr lang="es-ES" b="1" dirty="0" err="1">
                <a:solidFill>
                  <a:srgbClr val="FF6600"/>
                </a:solidFill>
              </a:rPr>
              <a:t>E</a:t>
            </a:r>
            <a:r>
              <a:rPr lang="es-ES" b="1" dirty="0" err="1" smtClean="0">
                <a:solidFill>
                  <a:srgbClr val="FF6600"/>
                </a:solidFill>
              </a:rPr>
              <a:t>ngine</a:t>
            </a:r>
            <a:r>
              <a:rPr lang="es-ES" b="1" dirty="0" smtClean="0">
                <a:solidFill>
                  <a:srgbClr val="FF6600"/>
                </a:solidFill>
              </a:rPr>
              <a:t> + </a:t>
            </a:r>
            <a:r>
              <a:rPr lang="es-ES" b="1" dirty="0" err="1" smtClean="0">
                <a:solidFill>
                  <a:srgbClr val="FF6600"/>
                </a:solidFill>
              </a:rPr>
              <a:t>Knowledge</a:t>
            </a:r>
            <a:r>
              <a:rPr lang="es-ES" b="1" dirty="0" smtClean="0">
                <a:solidFill>
                  <a:srgbClr val="FF6600"/>
                </a:solidFill>
              </a:rPr>
              <a:t> Base.</a:t>
            </a:r>
          </a:p>
          <a:p>
            <a:pPr marL="0" indent="0" algn="ctr">
              <a:buNone/>
            </a:pPr>
            <a:endParaRPr lang="es-E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 </a:t>
            </a:r>
          </a:p>
          <a:p>
            <a:pPr marL="0" indent="0" algn="ctr">
              <a:buNone/>
            </a:pPr>
            <a:r>
              <a:rPr lang="es-ES" dirty="0" err="1" smtClean="0"/>
              <a:t>became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 of AI.</a:t>
            </a:r>
            <a:endParaRPr lang="es-ES" dirty="0"/>
          </a:p>
          <a:p>
            <a:pPr marL="0" indent="0" algn="ctr">
              <a:buNone/>
            </a:pP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7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Knowledge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Engineering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and </a:t>
            </a:r>
            <a:r>
              <a:rPr lang="es-ES" dirty="0" err="1" smtClean="0"/>
              <a:t>development</a:t>
            </a:r>
            <a:r>
              <a:rPr lang="es-ES" dirty="0" smtClean="0"/>
              <a:t> of </a:t>
            </a:r>
            <a:r>
              <a:rPr lang="es-ES" dirty="0" err="1" smtClean="0">
                <a:solidFill>
                  <a:srgbClr val="FF6600"/>
                </a:solidFill>
              </a:rPr>
              <a:t>Knowledge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Based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Systems</a:t>
            </a:r>
            <a:r>
              <a:rPr lang="es-ES" dirty="0" smtClean="0">
                <a:solidFill>
                  <a:srgbClr val="FF6600"/>
                </a:solidFill>
              </a:rPr>
              <a:t> (</a:t>
            </a:r>
            <a:r>
              <a:rPr lang="es-ES" b="1" dirty="0" err="1" smtClean="0">
                <a:solidFill>
                  <a:srgbClr val="FF6600"/>
                </a:solidFill>
              </a:rPr>
              <a:t>KBSs</a:t>
            </a:r>
            <a:r>
              <a:rPr lang="es-ES" dirty="0" smtClean="0">
                <a:solidFill>
                  <a:srgbClr val="FF6600"/>
                </a:solidFill>
              </a:rPr>
              <a:t>)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Analysis</a:t>
            </a:r>
            <a:r>
              <a:rPr lang="es-ES" dirty="0" smtClean="0"/>
              <a:t> of real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aquisition</a:t>
            </a:r>
            <a:r>
              <a:rPr lang="es-ES" dirty="0"/>
              <a:t>.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Computational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r>
              <a:rPr lang="es-ES" dirty="0" smtClean="0"/>
              <a:t> of </a:t>
            </a:r>
            <a:r>
              <a:rPr lang="es-ES" dirty="0" err="1" smtClean="0"/>
              <a:t>knowledge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manipulation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inference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solving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educational</a:t>
            </a:r>
            <a:r>
              <a:rPr lang="es-ES" dirty="0" smtClean="0"/>
              <a:t> </a:t>
            </a:r>
            <a:r>
              <a:rPr lang="es-ES" dirty="0" err="1" smtClean="0"/>
              <a:t>purposes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/>
              <a:t>M</a:t>
            </a:r>
            <a:r>
              <a:rPr lang="es-ES" dirty="0" smtClean="0"/>
              <a:t>anagement.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73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Semantic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>
                <a:solidFill>
                  <a:srgbClr val="008000"/>
                </a:solidFill>
              </a:rPr>
              <a:t>N</a:t>
            </a:r>
            <a:r>
              <a:rPr lang="es-ES" b="1" dirty="0" smtClean="0">
                <a:solidFill>
                  <a:srgbClr val="008000"/>
                </a:solidFill>
              </a:rPr>
              <a:t>etworks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relations</a:t>
            </a:r>
            <a:r>
              <a:rPr lang="es-ES" dirty="0" smtClean="0"/>
              <a:t> guide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searching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.</a:t>
            </a:r>
          </a:p>
          <a:p>
            <a:r>
              <a:rPr lang="es-ES" dirty="0" err="1"/>
              <a:t>i</a:t>
            </a:r>
            <a:r>
              <a:rPr lang="es-ES" dirty="0" err="1" smtClean="0"/>
              <a:t>s</a:t>
            </a:r>
            <a:r>
              <a:rPr lang="es-ES" dirty="0" smtClean="0"/>
              <a:t>-a (</a:t>
            </a:r>
            <a:r>
              <a:rPr lang="es-ES" i="1" dirty="0" err="1" smtClean="0"/>
              <a:t>inheritance</a:t>
            </a:r>
            <a:r>
              <a:rPr lang="es-ES" dirty="0" smtClean="0"/>
              <a:t>)</a:t>
            </a:r>
          </a:p>
          <a:p>
            <a:r>
              <a:rPr lang="es-ES" dirty="0" smtClean="0"/>
              <a:t>has-</a:t>
            </a:r>
            <a:r>
              <a:rPr lang="es-ES" dirty="0" err="1" smtClean="0"/>
              <a:t>part</a:t>
            </a:r>
            <a:r>
              <a:rPr lang="es-ES" dirty="0" smtClean="0"/>
              <a:t>/</a:t>
            </a:r>
            <a:r>
              <a:rPr lang="es-ES" dirty="0" err="1" smtClean="0"/>
              <a:t>part</a:t>
            </a:r>
            <a:r>
              <a:rPr lang="es-ES" dirty="0" smtClean="0"/>
              <a:t>-of</a:t>
            </a:r>
          </a:p>
          <a:p>
            <a:r>
              <a:rPr lang="es-ES" dirty="0" smtClean="0"/>
              <a:t>..and </a:t>
            </a:r>
            <a:r>
              <a:rPr lang="es-ES" dirty="0" err="1" smtClean="0"/>
              <a:t>others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sz="2800" b="1" dirty="0" smtClean="0">
                <a:solidFill>
                  <a:srgbClr val="FF6600"/>
                </a:solidFill>
              </a:rPr>
              <a:t>¿</a:t>
            </a:r>
            <a:r>
              <a:rPr lang="es-ES" sz="2800" b="1" dirty="0" err="1">
                <a:solidFill>
                  <a:srgbClr val="FF6600"/>
                </a:solidFill>
              </a:rPr>
              <a:t>D</a:t>
            </a:r>
            <a:r>
              <a:rPr lang="es-ES" sz="2800" b="1" dirty="0" err="1" smtClean="0">
                <a:solidFill>
                  <a:srgbClr val="FF6600"/>
                </a:solidFill>
              </a:rPr>
              <a:t>oes</a:t>
            </a:r>
            <a:r>
              <a:rPr lang="es-ES" sz="2800" b="1" dirty="0" smtClean="0">
                <a:solidFill>
                  <a:srgbClr val="FF6600"/>
                </a:solidFill>
              </a:rPr>
              <a:t> a </a:t>
            </a:r>
            <a:r>
              <a:rPr lang="es-ES" sz="2800" b="1" dirty="0" err="1" smtClean="0">
                <a:solidFill>
                  <a:srgbClr val="FF6600"/>
                </a:solidFill>
              </a:rPr>
              <a:t>sparrow</a:t>
            </a:r>
            <a:r>
              <a:rPr lang="es-ES" sz="2800" b="1" dirty="0" smtClean="0">
                <a:solidFill>
                  <a:srgbClr val="FF6600"/>
                </a:solidFill>
              </a:rPr>
              <a:t> </a:t>
            </a:r>
            <a:r>
              <a:rPr lang="es-ES" sz="2800" b="1" dirty="0" err="1" smtClean="0">
                <a:solidFill>
                  <a:srgbClr val="FF6600"/>
                </a:solidFill>
              </a:rPr>
              <a:t>have</a:t>
            </a:r>
            <a:r>
              <a:rPr lang="es-ES" sz="2800" b="1" dirty="0" smtClean="0">
                <a:solidFill>
                  <a:srgbClr val="FF6600"/>
                </a:solidFill>
              </a:rPr>
              <a:t> </a:t>
            </a:r>
            <a:r>
              <a:rPr lang="es-ES" sz="2800" b="1" dirty="0" err="1" smtClean="0">
                <a:solidFill>
                  <a:srgbClr val="FF6600"/>
                </a:solidFill>
              </a:rPr>
              <a:t>wings</a:t>
            </a:r>
            <a:r>
              <a:rPr lang="es-ES" sz="2800" b="1" dirty="0" smtClean="0">
                <a:solidFill>
                  <a:srgbClr val="FF6600"/>
                </a:solidFill>
              </a:rPr>
              <a:t>?</a:t>
            </a:r>
          </a:p>
          <a:p>
            <a:r>
              <a:rPr lang="es-ES" sz="2800" b="1" dirty="0">
                <a:solidFill>
                  <a:srgbClr val="FF6600"/>
                </a:solidFill>
              </a:rPr>
              <a:t>¿</a:t>
            </a:r>
            <a:r>
              <a:rPr lang="es-ES" sz="2800" b="1" dirty="0" smtClean="0">
                <a:solidFill>
                  <a:srgbClr val="FF6600"/>
                </a:solidFill>
              </a:rPr>
              <a:t>Can a </a:t>
            </a:r>
            <a:r>
              <a:rPr lang="es-ES" sz="2800" b="1" dirty="0" err="1" smtClean="0">
                <a:solidFill>
                  <a:srgbClr val="FF6600"/>
                </a:solidFill>
              </a:rPr>
              <a:t>sparrow</a:t>
            </a:r>
            <a:r>
              <a:rPr lang="es-ES" sz="2800" b="1" dirty="0" smtClean="0">
                <a:solidFill>
                  <a:srgbClr val="FF6600"/>
                </a:solidFill>
              </a:rPr>
              <a:t> </a:t>
            </a:r>
            <a:r>
              <a:rPr lang="es-ES" sz="2800" b="1" dirty="0" err="1" smtClean="0">
                <a:solidFill>
                  <a:srgbClr val="FF6600"/>
                </a:solidFill>
              </a:rPr>
              <a:t>fly</a:t>
            </a:r>
            <a:r>
              <a:rPr lang="es-ES" sz="2800" b="1" dirty="0" smtClean="0">
                <a:solidFill>
                  <a:srgbClr val="FF6600"/>
                </a:solidFill>
              </a:rPr>
              <a:t>?</a:t>
            </a: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58" y="2313392"/>
            <a:ext cx="4427389" cy="3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008000"/>
                </a:solidFill>
              </a:rPr>
              <a:t>Declarative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Knowledge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something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err="1" smtClean="0"/>
              <a:t>Declarative</a:t>
            </a:r>
            <a:r>
              <a:rPr lang="es-ES" dirty="0" smtClean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 in a </a:t>
            </a:r>
            <a:r>
              <a:rPr lang="es-ES" dirty="0" err="1"/>
              <a:t>situation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dirty="0" err="1"/>
              <a:t>w</a:t>
            </a:r>
            <a:r>
              <a:rPr lang="es-ES" dirty="0" err="1" smtClean="0"/>
              <a:t>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.</a:t>
            </a:r>
            <a:endParaRPr lang="es-ES_tradnl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>
                <a:solidFill>
                  <a:srgbClr val="FF6600"/>
                </a:solidFill>
              </a:rPr>
              <a:t>Paris </a:t>
            </a:r>
            <a:r>
              <a:rPr lang="es-ES" dirty="0" err="1" smtClean="0">
                <a:solidFill>
                  <a:srgbClr val="FF6600"/>
                </a:solidFill>
              </a:rPr>
              <a:t>is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the</a:t>
            </a:r>
            <a:r>
              <a:rPr lang="es-ES" dirty="0" smtClean="0">
                <a:solidFill>
                  <a:srgbClr val="FF6600"/>
                </a:solidFill>
              </a:rPr>
              <a:t> capital </a:t>
            </a:r>
            <a:r>
              <a:rPr lang="es-ES" dirty="0" err="1" smtClean="0">
                <a:solidFill>
                  <a:srgbClr val="FF6600"/>
                </a:solidFill>
              </a:rPr>
              <a:t>city</a:t>
            </a:r>
            <a:r>
              <a:rPr lang="es-ES" dirty="0" smtClean="0">
                <a:solidFill>
                  <a:srgbClr val="FF6600"/>
                </a:solidFill>
              </a:rPr>
              <a:t> of France.</a:t>
            </a:r>
          </a:p>
          <a:p>
            <a:r>
              <a:rPr lang="es-ES" dirty="0" err="1" smtClean="0">
                <a:solidFill>
                  <a:srgbClr val="FF6600"/>
                </a:solidFill>
              </a:rPr>
              <a:t>The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distance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from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Mexico</a:t>
            </a:r>
            <a:r>
              <a:rPr lang="es-ES" dirty="0" smtClean="0">
                <a:solidFill>
                  <a:srgbClr val="FF6600"/>
                </a:solidFill>
              </a:rPr>
              <a:t> City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to</a:t>
            </a:r>
            <a:r>
              <a:rPr lang="es-ES" dirty="0" smtClean="0">
                <a:solidFill>
                  <a:srgbClr val="FF6600"/>
                </a:solidFill>
              </a:rPr>
              <a:t> Puebla </a:t>
            </a:r>
            <a:r>
              <a:rPr lang="es-ES" dirty="0" err="1" smtClean="0">
                <a:solidFill>
                  <a:srgbClr val="FF6600"/>
                </a:solidFill>
              </a:rPr>
              <a:t>is</a:t>
            </a:r>
            <a:r>
              <a:rPr lang="es-ES" dirty="0" smtClean="0">
                <a:solidFill>
                  <a:srgbClr val="FF6600"/>
                </a:solidFill>
              </a:rPr>
              <a:t> 132 </a:t>
            </a:r>
            <a:r>
              <a:rPr lang="es-ES" dirty="0" err="1" smtClean="0">
                <a:solidFill>
                  <a:srgbClr val="FF6600"/>
                </a:solidFill>
              </a:rPr>
              <a:t>kms</a:t>
            </a:r>
            <a:r>
              <a:rPr lang="es-ES" dirty="0" smtClean="0">
                <a:solidFill>
                  <a:srgbClr val="FF6600"/>
                </a:solidFill>
              </a:rPr>
              <a:t>.</a:t>
            </a:r>
          </a:p>
          <a:p>
            <a:r>
              <a:rPr lang="es-ES" dirty="0" smtClean="0">
                <a:solidFill>
                  <a:srgbClr val="FF6600"/>
                </a:solidFill>
              </a:rPr>
              <a:t>IF   grade &lt; 7.5 AND  </a:t>
            </a:r>
            <a:r>
              <a:rPr lang="es-ES" dirty="0" err="1" smtClean="0">
                <a:solidFill>
                  <a:srgbClr val="FF6600"/>
                </a:solidFill>
              </a:rPr>
              <a:t>you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smtClean="0">
                <a:solidFill>
                  <a:srgbClr val="FF6600"/>
                </a:solidFill>
              </a:rPr>
              <a:t>can </a:t>
            </a:r>
            <a:r>
              <a:rPr lang="es-ES" dirty="0" err="1" smtClean="0">
                <a:solidFill>
                  <a:srgbClr val="FF6600"/>
                </a:solidFill>
              </a:rPr>
              <a:t>still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quit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the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course</a:t>
            </a:r>
            <a:endParaRPr lang="es-E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FF6600"/>
                </a:solidFill>
              </a:rPr>
              <a:t>    THEN  </a:t>
            </a:r>
            <a:r>
              <a:rPr lang="es-ES" dirty="0" err="1" smtClean="0">
                <a:solidFill>
                  <a:srgbClr val="FF6600"/>
                </a:solidFill>
              </a:rPr>
              <a:t>you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better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quit</a:t>
            </a:r>
            <a:endParaRPr lang="es-E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9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8000"/>
                </a:solidFill>
              </a:rPr>
              <a:t>Procedural </a:t>
            </a:r>
            <a:r>
              <a:rPr lang="es-ES" b="1" dirty="0" err="1">
                <a:solidFill>
                  <a:srgbClr val="008000"/>
                </a:solidFill>
              </a:rPr>
              <a:t>Knowledge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do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do </a:t>
            </a:r>
            <a:r>
              <a:rPr lang="es-ES" dirty="0" err="1" smtClean="0"/>
              <a:t>something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Procedural 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 in a </a:t>
            </a:r>
            <a:r>
              <a:rPr lang="es-ES" dirty="0" err="1"/>
              <a:t>situation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perform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r>
              <a:rPr lang="es-ES" dirty="0"/>
              <a:t> 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 smtClean="0"/>
              <a:t>or</a:t>
            </a:r>
            <a:r>
              <a:rPr lang="es-ES" dirty="0" smtClean="0"/>
              <a:t> a </a:t>
            </a:r>
            <a:r>
              <a:rPr lang="es-ES" dirty="0" err="1" smtClean="0"/>
              <a:t>sequence</a:t>
            </a:r>
            <a:r>
              <a:rPr lang="es-ES" dirty="0" smtClean="0"/>
              <a:t> of </a:t>
            </a:r>
            <a:r>
              <a:rPr lang="es-ES" dirty="0" err="1" smtClean="0"/>
              <a:t>actions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i="1" dirty="0" smtClean="0">
                <a:solidFill>
                  <a:srgbClr val="FF6600"/>
                </a:solidFill>
              </a:rPr>
              <a:t>In </a:t>
            </a:r>
            <a:r>
              <a:rPr lang="es-ES" i="1" dirty="0" err="1" smtClean="0">
                <a:solidFill>
                  <a:srgbClr val="FF6600"/>
                </a:solidFill>
              </a:rPr>
              <a:t>order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to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provide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the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price</a:t>
            </a:r>
            <a:r>
              <a:rPr lang="es-ES" i="1" dirty="0" smtClean="0">
                <a:solidFill>
                  <a:srgbClr val="FF6600"/>
                </a:solidFill>
              </a:rPr>
              <a:t> of </a:t>
            </a:r>
            <a:r>
              <a:rPr lang="es-ES" i="1" dirty="0" err="1" smtClean="0">
                <a:solidFill>
                  <a:srgbClr val="FF6600"/>
                </a:solidFill>
              </a:rPr>
              <a:t>the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product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we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need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to</a:t>
            </a:r>
            <a:endParaRPr lang="es-ES" i="1" dirty="0" smtClean="0">
              <a:solidFill>
                <a:srgbClr val="FF6600"/>
              </a:solidFill>
            </a:endParaRPr>
          </a:p>
          <a:p>
            <a:pPr marL="514350" indent="-514350">
              <a:buAutoNum type="arabicPeriod"/>
            </a:pPr>
            <a:r>
              <a:rPr lang="es-ES" i="1" dirty="0" err="1" smtClean="0">
                <a:solidFill>
                  <a:srgbClr val="FF6600"/>
                </a:solidFill>
              </a:rPr>
              <a:t>Calculate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the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cost</a:t>
            </a:r>
            <a:r>
              <a:rPr lang="es-ES" i="1" dirty="0" smtClean="0">
                <a:solidFill>
                  <a:srgbClr val="FF6600"/>
                </a:solidFill>
              </a:rPr>
              <a:t> of </a:t>
            </a:r>
            <a:r>
              <a:rPr lang="es-ES" i="1" dirty="0" err="1" smtClean="0">
                <a:solidFill>
                  <a:srgbClr val="FF6600"/>
                </a:solidFill>
              </a:rPr>
              <a:t>materials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s-ES" i="1" dirty="0" err="1" smtClean="0">
                <a:solidFill>
                  <a:srgbClr val="FF6600"/>
                </a:solidFill>
              </a:rPr>
              <a:t>Calculate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production</a:t>
            </a:r>
            <a:r>
              <a:rPr lang="es-ES" i="1" dirty="0" smtClean="0">
                <a:solidFill>
                  <a:srgbClr val="FF6600"/>
                </a:solidFill>
              </a:rPr>
              <a:t> time and </a:t>
            </a:r>
            <a:r>
              <a:rPr lang="es-ES" i="1" dirty="0" err="1" smtClean="0">
                <a:solidFill>
                  <a:srgbClr val="FF6600"/>
                </a:solidFill>
              </a:rPr>
              <a:t>cost</a:t>
            </a:r>
            <a:r>
              <a:rPr lang="es-ES" i="1" dirty="0" smtClean="0">
                <a:solidFill>
                  <a:srgbClr val="FF6600"/>
                </a:solidFill>
              </a:rPr>
              <a:t> of </a:t>
            </a:r>
            <a:r>
              <a:rPr lang="es-ES" i="1" dirty="0" err="1" smtClean="0">
                <a:solidFill>
                  <a:srgbClr val="FF6600"/>
                </a:solidFill>
              </a:rPr>
              <a:t>hand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work</a:t>
            </a:r>
            <a:endParaRPr lang="es-ES" i="1" dirty="0" smtClean="0">
              <a:solidFill>
                <a:srgbClr val="FF6600"/>
              </a:solidFill>
            </a:endParaRPr>
          </a:p>
          <a:p>
            <a:pPr marL="514350" indent="-514350">
              <a:buAutoNum type="arabicPeriod"/>
            </a:pPr>
            <a:r>
              <a:rPr lang="es-ES" i="1" dirty="0" smtClean="0">
                <a:solidFill>
                  <a:srgbClr val="FF6600"/>
                </a:solidFill>
              </a:rPr>
              <a:t>Determine </a:t>
            </a:r>
            <a:r>
              <a:rPr lang="es-ES" i="1" dirty="0" err="1" smtClean="0">
                <a:solidFill>
                  <a:srgbClr val="FF6600"/>
                </a:solidFill>
              </a:rPr>
              <a:t>productionCost</a:t>
            </a:r>
            <a:r>
              <a:rPr lang="es-ES" i="1" dirty="0" smtClean="0">
                <a:solidFill>
                  <a:srgbClr val="FF6600"/>
                </a:solidFill>
              </a:rPr>
              <a:t> = </a:t>
            </a:r>
            <a:r>
              <a:rPr lang="es-ES" i="1" dirty="0" err="1" smtClean="0">
                <a:solidFill>
                  <a:srgbClr val="FF6600"/>
                </a:solidFill>
              </a:rPr>
              <a:t>cost</a:t>
            </a:r>
            <a:r>
              <a:rPr lang="es-ES" i="1" dirty="0" smtClean="0">
                <a:solidFill>
                  <a:srgbClr val="FF6600"/>
                </a:solidFill>
              </a:rPr>
              <a:t> of material + </a:t>
            </a:r>
            <a:r>
              <a:rPr lang="es-ES" i="1" dirty="0" err="1" smtClean="0">
                <a:solidFill>
                  <a:srgbClr val="FF6600"/>
                </a:solidFill>
              </a:rPr>
              <a:t>cost</a:t>
            </a:r>
            <a:r>
              <a:rPr lang="es-ES" i="1" dirty="0" smtClean="0">
                <a:solidFill>
                  <a:srgbClr val="FF6600"/>
                </a:solidFill>
              </a:rPr>
              <a:t> of </a:t>
            </a:r>
            <a:r>
              <a:rPr lang="es-ES" i="1" dirty="0" err="1" smtClean="0">
                <a:solidFill>
                  <a:srgbClr val="FF6600"/>
                </a:solidFill>
              </a:rPr>
              <a:t>hand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 err="1" smtClean="0">
                <a:solidFill>
                  <a:srgbClr val="FF6600"/>
                </a:solidFill>
              </a:rPr>
              <a:t>work</a:t>
            </a:r>
            <a:endParaRPr lang="es-ES" i="1" dirty="0" smtClean="0">
              <a:solidFill>
                <a:srgbClr val="FF6600"/>
              </a:solidFill>
            </a:endParaRPr>
          </a:p>
          <a:p>
            <a:pPr marL="514350" indent="-514350">
              <a:buAutoNum type="arabicPeriod"/>
            </a:pPr>
            <a:r>
              <a:rPr lang="es-ES_tradnl" i="1" dirty="0" smtClean="0">
                <a:solidFill>
                  <a:srgbClr val="FF6600"/>
                </a:solidFill>
              </a:rPr>
              <a:t>Define </a:t>
            </a:r>
            <a:r>
              <a:rPr lang="es-ES_tradnl" i="1" dirty="0" err="1" smtClean="0">
                <a:solidFill>
                  <a:srgbClr val="FF6600"/>
                </a:solidFill>
              </a:rPr>
              <a:t>the</a:t>
            </a:r>
            <a:r>
              <a:rPr lang="es-ES_tradnl" i="1" dirty="0" smtClean="0">
                <a:solidFill>
                  <a:srgbClr val="FF6600"/>
                </a:solidFill>
              </a:rPr>
              <a:t> % of </a:t>
            </a:r>
            <a:r>
              <a:rPr lang="es-ES" i="1" dirty="0" err="1" smtClean="0">
                <a:solidFill>
                  <a:srgbClr val="FF6600"/>
                </a:solidFill>
              </a:rPr>
              <a:t>income</a:t>
            </a:r>
            <a:endParaRPr lang="es-ES" i="1" dirty="0" smtClean="0">
              <a:solidFill>
                <a:srgbClr val="FF6600"/>
              </a:solidFill>
            </a:endParaRPr>
          </a:p>
          <a:p>
            <a:pPr marL="514350" indent="-514350">
              <a:buAutoNum type="arabicPeriod"/>
            </a:pPr>
            <a:r>
              <a:rPr lang="es-ES" i="1" dirty="0" smtClean="0">
                <a:solidFill>
                  <a:srgbClr val="FF6600"/>
                </a:solidFill>
              </a:rPr>
              <a:t>Determine </a:t>
            </a:r>
            <a:r>
              <a:rPr lang="es-ES" i="1" dirty="0" err="1" smtClean="0">
                <a:solidFill>
                  <a:srgbClr val="FF6600"/>
                </a:solidFill>
              </a:rPr>
              <a:t>price</a:t>
            </a:r>
            <a:r>
              <a:rPr lang="es-ES" i="1" dirty="0" err="1">
                <a:solidFill>
                  <a:srgbClr val="FF6600"/>
                </a:solidFill>
              </a:rPr>
              <a:t>I</a:t>
            </a:r>
            <a:r>
              <a:rPr lang="es-ES" i="1" dirty="0" err="1" smtClean="0">
                <a:solidFill>
                  <a:srgbClr val="FF6600"/>
                </a:solidFill>
              </a:rPr>
              <a:t>ncludingTaxes</a:t>
            </a:r>
            <a:r>
              <a:rPr lang="es-ES" i="1" dirty="0" smtClean="0">
                <a:solidFill>
                  <a:srgbClr val="FF6600"/>
                </a:solidFill>
              </a:rPr>
              <a:t> = </a:t>
            </a:r>
            <a:r>
              <a:rPr lang="es-ES" i="1" dirty="0" err="1">
                <a:solidFill>
                  <a:srgbClr val="FF6600"/>
                </a:solidFill>
              </a:rPr>
              <a:t>productionCost</a:t>
            </a:r>
            <a:r>
              <a:rPr lang="es-ES" i="1" dirty="0">
                <a:solidFill>
                  <a:srgbClr val="FF6600"/>
                </a:solidFill>
              </a:rPr>
              <a:t> </a:t>
            </a:r>
            <a:r>
              <a:rPr lang="es-ES" i="1" dirty="0" smtClean="0">
                <a:solidFill>
                  <a:srgbClr val="FF6600"/>
                </a:solidFill>
              </a:rPr>
              <a:t>+ </a:t>
            </a:r>
            <a:r>
              <a:rPr lang="es-ES" i="1" dirty="0" err="1" smtClean="0">
                <a:solidFill>
                  <a:srgbClr val="FF6600"/>
                </a:solidFill>
              </a:rPr>
              <a:t>income</a:t>
            </a:r>
            <a:r>
              <a:rPr lang="es-ES" i="1" dirty="0" smtClean="0">
                <a:solidFill>
                  <a:srgbClr val="FF6600"/>
                </a:solidFill>
              </a:rPr>
              <a:t> + </a:t>
            </a:r>
          </a:p>
          <a:p>
            <a:pPr marL="0" indent="0">
              <a:buNone/>
            </a:pPr>
            <a:r>
              <a:rPr lang="es-ES" i="1" dirty="0">
                <a:solidFill>
                  <a:srgbClr val="FF6600"/>
                </a:solidFill>
              </a:rPr>
              <a:t>	</a:t>
            </a:r>
            <a:r>
              <a:rPr lang="es-ES" i="1" dirty="0" smtClean="0">
                <a:solidFill>
                  <a:srgbClr val="FF6600"/>
                </a:solidFill>
              </a:rPr>
              <a:t>(</a:t>
            </a:r>
            <a:r>
              <a:rPr lang="es-ES" i="1" dirty="0" err="1" smtClean="0">
                <a:solidFill>
                  <a:srgbClr val="FF6600"/>
                </a:solidFill>
              </a:rPr>
              <a:t>cost</a:t>
            </a:r>
            <a:r>
              <a:rPr lang="es-ES" i="1" dirty="0" smtClean="0">
                <a:solidFill>
                  <a:srgbClr val="FF6600"/>
                </a:solidFill>
              </a:rPr>
              <a:t> </a:t>
            </a:r>
            <a:r>
              <a:rPr lang="es-ES" i="1" dirty="0">
                <a:solidFill>
                  <a:srgbClr val="FF6600"/>
                </a:solidFill>
              </a:rPr>
              <a:t>+ </a:t>
            </a:r>
            <a:r>
              <a:rPr lang="es-ES" i="1" dirty="0" err="1" smtClean="0">
                <a:solidFill>
                  <a:srgbClr val="FF6600"/>
                </a:solidFill>
              </a:rPr>
              <a:t>income</a:t>
            </a:r>
            <a:r>
              <a:rPr lang="es-ES" i="1" dirty="0">
                <a:solidFill>
                  <a:srgbClr val="FF6600"/>
                </a:solidFill>
              </a:rPr>
              <a:t>)</a:t>
            </a:r>
            <a:r>
              <a:rPr lang="es-ES" i="1" dirty="0" smtClean="0">
                <a:solidFill>
                  <a:srgbClr val="FF6600"/>
                </a:solidFill>
              </a:rPr>
              <a:t>* 1.16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514350" indent="-514350">
              <a:buAutoNum type="arabicPeriod"/>
            </a:pPr>
            <a:endParaRPr lang="es-ES" dirty="0" smtClean="0"/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endParaRPr lang="es-ES" dirty="0" smtClean="0"/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2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Logic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Predicates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PROLOG (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PRO</a:t>
            </a:r>
            <a:r>
              <a:rPr lang="es-ES" dirty="0" err="1" smtClean="0"/>
              <a:t>grammin</a:t>
            </a:r>
            <a:r>
              <a:rPr lang="es-ES" dirty="0" smtClean="0"/>
              <a:t> in </a:t>
            </a:r>
            <a:r>
              <a:rPr lang="es-ES" dirty="0" err="1" smtClean="0">
                <a:solidFill>
                  <a:srgbClr val="E46C0A"/>
                </a:solidFill>
              </a:rPr>
              <a:t>LOG</a:t>
            </a:r>
            <a:r>
              <a:rPr lang="es-ES" dirty="0" err="1" smtClean="0"/>
              <a:t>ig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represented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logic</a:t>
            </a:r>
            <a:r>
              <a:rPr lang="es-ES" dirty="0" smtClean="0"/>
              <a:t> </a:t>
            </a:r>
            <a:r>
              <a:rPr lang="es-ES" dirty="0" err="1" smtClean="0"/>
              <a:t>predicates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1972</a:t>
            </a:r>
          </a:p>
          <a:p>
            <a:r>
              <a:rPr lang="es-ES" b="1" dirty="0" err="1" smtClean="0"/>
              <a:t>Facts</a:t>
            </a:r>
            <a:r>
              <a:rPr lang="es-ES" b="1" dirty="0" smtClean="0"/>
              <a:t> and Rules.</a:t>
            </a:r>
          </a:p>
          <a:p>
            <a:r>
              <a:rPr lang="es-ES" dirty="0" smtClean="0"/>
              <a:t>A </a:t>
            </a:r>
            <a:r>
              <a:rPr lang="es-ES" dirty="0" err="1" smtClean="0"/>
              <a:t>program</a:t>
            </a:r>
            <a:r>
              <a:rPr lang="es-ES" dirty="0" smtClean="0"/>
              <a:t> in PROLOG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b="1" dirty="0" err="1" smtClean="0"/>
              <a:t>deductive</a:t>
            </a:r>
            <a:r>
              <a:rPr lang="es-ES" b="1" dirty="0" smtClean="0"/>
              <a:t> </a:t>
            </a:r>
            <a:r>
              <a:rPr lang="es-ES" b="1" dirty="0" err="1"/>
              <a:t>database</a:t>
            </a:r>
            <a:r>
              <a:rPr lang="es-ES" b="1" dirty="0" smtClean="0"/>
              <a:t>.</a:t>
            </a:r>
          </a:p>
          <a:p>
            <a:r>
              <a:rPr lang="es-ES" b="1" dirty="0" smtClean="0"/>
              <a:t>Data = </a:t>
            </a:r>
            <a:r>
              <a:rPr lang="es-ES" b="1" dirty="0" err="1" smtClean="0"/>
              <a:t>code</a:t>
            </a:r>
            <a:r>
              <a:rPr lang="es-ES" b="1" dirty="0" smtClean="0"/>
              <a:t>.</a:t>
            </a:r>
          </a:p>
          <a:p>
            <a:endParaRPr lang="es-ES" b="1" dirty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b="1" dirty="0" err="1" smtClean="0"/>
              <a:t>inference</a:t>
            </a:r>
            <a:r>
              <a:rPr lang="es-ES" b="1" dirty="0" smtClean="0"/>
              <a:t> </a:t>
            </a:r>
            <a:r>
              <a:rPr lang="es-ES" b="1" dirty="0" err="1" smtClean="0"/>
              <a:t>engine</a:t>
            </a:r>
            <a:r>
              <a:rPr lang="es-ES" b="1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manipulates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facts</a:t>
            </a:r>
            <a:r>
              <a:rPr lang="es-ES" dirty="0" smtClean="0"/>
              <a:t> and rules.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inference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</a:t>
            </a:r>
            <a:r>
              <a:rPr lang="es-ES" dirty="0" err="1" smtClean="0"/>
              <a:t>responds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a </a:t>
            </a:r>
            <a:r>
              <a:rPr lang="es-ES" dirty="0" err="1" smtClean="0"/>
              <a:t>predicate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TRUE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, and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true.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31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Logic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Predicates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Examples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6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FACTS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E46C0A"/>
                </a:solidFill>
              </a:rPr>
              <a:t>distance</a:t>
            </a:r>
            <a:r>
              <a:rPr lang="es-ES" b="1" dirty="0">
                <a:solidFill>
                  <a:srgbClr val="E46C0A"/>
                </a:solidFill>
              </a:rPr>
              <a:t>(</a:t>
            </a:r>
            <a:r>
              <a:rPr lang="es-ES" b="1" dirty="0" err="1">
                <a:solidFill>
                  <a:srgbClr val="E46C0A"/>
                </a:solidFill>
              </a:rPr>
              <a:t>mexico</a:t>
            </a:r>
            <a:r>
              <a:rPr lang="es-ES" b="1" dirty="0">
                <a:solidFill>
                  <a:srgbClr val="E46C0A"/>
                </a:solidFill>
              </a:rPr>
              <a:t>, puebla, 132).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E46C0A"/>
                </a:solidFill>
              </a:rPr>
              <a:t>grade(“Pedro”, 7.2).</a:t>
            </a:r>
          </a:p>
          <a:p>
            <a:pPr marL="0" indent="0">
              <a:buNone/>
            </a:pPr>
            <a:r>
              <a:rPr lang="es-ES" b="1" dirty="0" err="1" smtClean="0">
                <a:solidFill>
                  <a:srgbClr val="E46C0A"/>
                </a:solidFill>
              </a:rPr>
              <a:t>canQuit</a:t>
            </a:r>
            <a:r>
              <a:rPr lang="es-ES" b="1" dirty="0" smtClean="0">
                <a:solidFill>
                  <a:srgbClr val="E46C0A"/>
                </a:solidFill>
              </a:rPr>
              <a:t>.</a:t>
            </a:r>
          </a:p>
          <a:p>
            <a:pPr marL="0" indent="0">
              <a:buNone/>
            </a:pPr>
            <a:endParaRPr lang="es-ES" b="1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s-ES" b="1" dirty="0" smtClean="0"/>
              <a:t>A RULE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err="1" smtClean="0">
                <a:solidFill>
                  <a:srgbClr val="E46C0A"/>
                </a:solidFill>
              </a:rPr>
              <a:t>betterQuit</a:t>
            </a:r>
            <a:r>
              <a:rPr lang="es-ES" b="1" dirty="0">
                <a:solidFill>
                  <a:srgbClr val="E46C0A"/>
                </a:solidFill>
              </a:rPr>
              <a:t>:-</a:t>
            </a:r>
          </a:p>
          <a:p>
            <a:pPr marL="0" indent="0">
              <a:buNone/>
            </a:pPr>
            <a:r>
              <a:rPr lang="es-ES" b="1" dirty="0">
                <a:solidFill>
                  <a:srgbClr val="E46C0A"/>
                </a:solidFill>
              </a:rPr>
              <a:t>	</a:t>
            </a:r>
            <a:r>
              <a:rPr lang="es-ES" b="1" dirty="0" smtClean="0">
                <a:solidFill>
                  <a:srgbClr val="E46C0A"/>
                </a:solidFill>
              </a:rPr>
              <a:t>grade(“Pedro”, Y),</a:t>
            </a:r>
          </a:p>
          <a:p>
            <a:pPr marL="0" indent="0">
              <a:buNone/>
            </a:pPr>
            <a:r>
              <a:rPr lang="es-ES" b="1" dirty="0">
                <a:solidFill>
                  <a:srgbClr val="E46C0A"/>
                </a:solidFill>
              </a:rPr>
              <a:t>	Y</a:t>
            </a:r>
            <a:r>
              <a:rPr lang="es-ES" b="1" dirty="0" smtClean="0">
                <a:solidFill>
                  <a:srgbClr val="E46C0A"/>
                </a:solidFill>
              </a:rPr>
              <a:t> </a:t>
            </a:r>
            <a:r>
              <a:rPr lang="es-ES" b="1" dirty="0">
                <a:solidFill>
                  <a:srgbClr val="E46C0A"/>
                </a:solidFill>
              </a:rPr>
              <a:t>&lt; </a:t>
            </a:r>
            <a:r>
              <a:rPr lang="es-ES" b="1" dirty="0" smtClean="0">
                <a:solidFill>
                  <a:srgbClr val="E46C0A"/>
                </a:solidFill>
              </a:rPr>
              <a:t>7.5</a:t>
            </a:r>
            <a:r>
              <a:rPr lang="es-ES" b="1" dirty="0">
                <a:solidFill>
                  <a:srgbClr val="E46C0A"/>
                </a:solidFill>
              </a:rPr>
              <a:t>,</a:t>
            </a:r>
          </a:p>
          <a:p>
            <a:pPr marL="0" indent="0">
              <a:buNone/>
            </a:pPr>
            <a:r>
              <a:rPr lang="es-ES" b="1" dirty="0">
                <a:solidFill>
                  <a:srgbClr val="E46C0A"/>
                </a:solidFill>
              </a:rPr>
              <a:t>     </a:t>
            </a:r>
            <a:r>
              <a:rPr lang="es-ES" b="1" dirty="0" smtClean="0">
                <a:solidFill>
                  <a:srgbClr val="E46C0A"/>
                </a:solidFill>
              </a:rPr>
              <a:t>  </a:t>
            </a:r>
            <a:r>
              <a:rPr lang="es-ES" b="1" dirty="0" err="1" smtClean="0">
                <a:solidFill>
                  <a:srgbClr val="E46C0A"/>
                </a:solidFill>
              </a:rPr>
              <a:t>canQuit</a:t>
            </a:r>
            <a:r>
              <a:rPr lang="es-ES" b="1" dirty="0" smtClean="0">
                <a:solidFill>
                  <a:srgbClr val="E46C0A"/>
                </a:solidFill>
              </a:rPr>
              <a:t>.</a:t>
            </a:r>
          </a:p>
          <a:p>
            <a:pPr marL="0" indent="0">
              <a:buNone/>
            </a:pPr>
            <a:endParaRPr lang="es-ES" b="1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rgbClr val="008000"/>
                </a:solidFill>
              </a:rPr>
              <a:t>QUERIES</a:t>
            </a:r>
            <a:endParaRPr lang="es-ES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s-ES" dirty="0" err="1"/>
              <a:t>d</a:t>
            </a:r>
            <a:r>
              <a:rPr lang="es-ES" dirty="0" err="1" smtClean="0"/>
              <a:t>istance</a:t>
            </a:r>
            <a:r>
              <a:rPr lang="es-ES" dirty="0" smtClean="0"/>
              <a:t>(</a:t>
            </a:r>
            <a:r>
              <a:rPr lang="es-ES" dirty="0" err="1" smtClean="0"/>
              <a:t>mexico</a:t>
            </a:r>
            <a:r>
              <a:rPr lang="es-ES" dirty="0" smtClean="0"/>
              <a:t>, puebla, X)?</a:t>
            </a:r>
          </a:p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-&gt; </a:t>
            </a:r>
            <a:r>
              <a:rPr lang="es-ES" i="1" dirty="0" smtClean="0"/>
              <a:t>X = 132</a:t>
            </a:r>
          </a:p>
          <a:p>
            <a:pPr marL="0" indent="0">
              <a:buNone/>
            </a:pPr>
            <a:r>
              <a:rPr lang="es-ES" dirty="0" err="1" smtClean="0"/>
              <a:t>betterQuit</a:t>
            </a:r>
            <a:r>
              <a:rPr lang="es-ES" dirty="0" smtClean="0"/>
              <a:t>?</a:t>
            </a:r>
            <a:br>
              <a:rPr lang="es-ES" dirty="0" smtClean="0"/>
            </a:br>
            <a:r>
              <a:rPr lang="es-ES" b="1" i="1" dirty="0" smtClean="0">
                <a:solidFill>
                  <a:srgbClr val="FF0000"/>
                </a:solidFill>
              </a:rPr>
              <a:t>-&gt; </a:t>
            </a:r>
            <a:r>
              <a:rPr lang="es-ES" i="1" dirty="0" smtClean="0"/>
              <a:t>YES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2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The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Fifth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Generation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Computer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6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J</a:t>
            </a:r>
            <a:r>
              <a:rPr lang="es-ES_tradnl" b="1" dirty="0" err="1" smtClean="0"/>
              <a:t>apanese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national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project</a:t>
            </a:r>
            <a:r>
              <a:rPr lang="es-ES_tradnl" b="1" dirty="0" smtClean="0"/>
              <a:t> </a:t>
            </a:r>
            <a:r>
              <a:rPr lang="es-ES" b="1" dirty="0"/>
              <a:t> </a:t>
            </a:r>
            <a:r>
              <a:rPr lang="es-ES" b="1" dirty="0" smtClean="0"/>
              <a:t>(</a:t>
            </a:r>
            <a:r>
              <a:rPr lang="es-ES_tradnl" b="1" dirty="0" smtClean="0"/>
              <a:t>1982 </a:t>
            </a:r>
            <a:r>
              <a:rPr lang="es-ES" b="1" dirty="0" smtClean="0"/>
              <a:t>–</a:t>
            </a:r>
            <a:r>
              <a:rPr lang="es-ES_tradnl" b="1" dirty="0" smtClean="0"/>
              <a:t> 1992)</a:t>
            </a:r>
          </a:p>
          <a:p>
            <a:pPr marL="0" indent="0">
              <a:buNone/>
            </a:pPr>
            <a:endParaRPr lang="es-ES_tradnl" i="1" dirty="0" smtClean="0"/>
          </a:p>
          <a:p>
            <a:pPr marL="0" indent="0" algn="ctr">
              <a:buNone/>
            </a:pP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In a </a:t>
            </a: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Knowledge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Society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computers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 be </a:t>
            </a:r>
          </a:p>
          <a:p>
            <a:pPr marL="0" indent="0" algn="ctr">
              <a:buNone/>
            </a:pP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knowledge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b="1" i="1" dirty="0" err="1" smtClean="0">
                <a:solidFill>
                  <a:schemeClr val="accent6">
                    <a:lumMod val="75000"/>
                  </a:schemeClr>
                </a:solidFill>
              </a:rPr>
              <a:t>manipulation</a:t>
            </a:r>
            <a:r>
              <a:rPr lang="es-ES_tradnl" b="1" i="1" dirty="0" smtClean="0">
                <a:solidFill>
                  <a:schemeClr val="accent6">
                    <a:lumMod val="75000"/>
                  </a:schemeClr>
                </a:solidFill>
              </a:rPr>
              <a:t> machines.</a:t>
            </a:r>
          </a:p>
          <a:p>
            <a:pPr marL="0" indent="0" algn="ctr">
              <a:buNone/>
            </a:pPr>
            <a:endParaRPr lang="es-ES_tradnl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_tradnl" dirty="0" err="1"/>
              <a:t>Processor</a:t>
            </a:r>
            <a:r>
              <a:rPr lang="es-ES_tradnl" dirty="0"/>
              <a:t> = </a:t>
            </a:r>
            <a:r>
              <a:rPr lang="es-ES_tradnl" b="1" dirty="0" err="1"/>
              <a:t>Inference</a:t>
            </a:r>
            <a:r>
              <a:rPr lang="es-ES_tradnl" b="1" dirty="0"/>
              <a:t> </a:t>
            </a:r>
            <a:r>
              <a:rPr lang="es-ES_tradnl" b="1" dirty="0" err="1"/>
              <a:t>Engine</a:t>
            </a:r>
            <a:endParaRPr lang="es-ES_tradnl" b="1" dirty="0"/>
          </a:p>
          <a:p>
            <a:pPr marL="0" indent="0">
              <a:buNone/>
            </a:pPr>
            <a:r>
              <a:rPr lang="es-ES_tradnl" dirty="0" err="1" smtClean="0"/>
              <a:t>Databases</a:t>
            </a:r>
            <a:r>
              <a:rPr lang="es-ES_tradnl" dirty="0" smtClean="0"/>
              <a:t> = </a:t>
            </a:r>
            <a:r>
              <a:rPr lang="es-ES_tradnl" b="1" dirty="0" err="1" smtClean="0"/>
              <a:t>Deductive</a:t>
            </a:r>
            <a:r>
              <a:rPr lang="es-ES_tradnl" b="1" dirty="0" smtClean="0"/>
              <a:t> </a:t>
            </a:r>
            <a:r>
              <a:rPr lang="es-ES_tradnl" b="1" dirty="0" err="1"/>
              <a:t>D</a:t>
            </a:r>
            <a:r>
              <a:rPr lang="es-ES_tradnl" b="1" dirty="0" err="1" smtClean="0"/>
              <a:t>atabases</a:t>
            </a:r>
            <a:endParaRPr lang="es-ES_tradnl" b="1" dirty="0" smtClean="0"/>
          </a:p>
          <a:p>
            <a:pPr marL="0" indent="0">
              <a:buNone/>
            </a:pPr>
            <a:r>
              <a:rPr lang="es-ES" dirty="0" smtClean="0"/>
              <a:t>M</a:t>
            </a:r>
            <a:r>
              <a:rPr lang="es-ES_tradnl" dirty="0" smtClean="0"/>
              <a:t>achine </a:t>
            </a:r>
            <a:r>
              <a:rPr lang="es-ES_tradnl" dirty="0" err="1" smtClean="0"/>
              <a:t>Language</a:t>
            </a:r>
            <a:r>
              <a:rPr lang="es-ES_tradnl" dirty="0" smtClean="0"/>
              <a:t> = </a:t>
            </a:r>
            <a:r>
              <a:rPr lang="es-ES_tradnl" b="1" dirty="0" smtClean="0"/>
              <a:t>PROLOG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was</a:t>
            </a:r>
            <a:r>
              <a:rPr lang="es-ES_tradnl" dirty="0" smtClean="0"/>
              <a:t> </a:t>
            </a:r>
            <a:r>
              <a:rPr lang="es-ES_tradnl" dirty="0" err="1" smtClean="0"/>
              <a:t>ahead</a:t>
            </a:r>
            <a:r>
              <a:rPr lang="es-ES_tradnl" dirty="0" smtClean="0"/>
              <a:t> of </a:t>
            </a:r>
            <a:r>
              <a:rPr lang="es-ES_tradnl" dirty="0" err="1" smtClean="0"/>
              <a:t>its</a:t>
            </a:r>
            <a:r>
              <a:rPr lang="es-ES_tradnl" dirty="0" smtClean="0"/>
              <a:t> time.</a:t>
            </a:r>
          </a:p>
          <a:p>
            <a:r>
              <a:rPr lang="es-ES_tradnl" dirty="0" smtClean="0"/>
              <a:t>Poor </a:t>
            </a:r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software and </a:t>
            </a:r>
          </a:p>
          <a:p>
            <a:pPr marL="0" indent="0">
              <a:buNone/>
            </a:pPr>
            <a:r>
              <a:rPr lang="es-ES_tradnl"/>
              <a:t>	</a:t>
            </a:r>
            <a:r>
              <a:rPr lang="es-ES_tradnl" smtClean="0"/>
              <a:t>hardware </a:t>
            </a:r>
            <a:r>
              <a:rPr lang="es-ES_tradnl" dirty="0" err="1" smtClean="0"/>
              <a:t>companies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Huge</a:t>
            </a:r>
            <a:r>
              <a:rPr lang="es-ES_tradnl" dirty="0" smtClean="0"/>
              <a:t> </a:t>
            </a:r>
            <a:r>
              <a:rPr lang="es-ES_tradnl" dirty="0" err="1" smtClean="0"/>
              <a:t>expectations</a:t>
            </a:r>
            <a:r>
              <a:rPr lang="es-ES_tradnl" dirty="0" smtClean="0"/>
              <a:t>, </a:t>
            </a:r>
            <a:r>
              <a:rPr lang="es-ES_tradnl" dirty="0" err="1" smtClean="0"/>
              <a:t>poor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36" y="3269205"/>
            <a:ext cx="2608294" cy="35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2B245070ACA4CAE627E95E224099D" ma:contentTypeVersion="" ma:contentTypeDescription="Crear nuevo documento." ma:contentTypeScope="" ma:versionID="4141a69f014f0e9ad15e196df04bf7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518dc37712e103796468a88a7c5b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C5C435-5F28-44B8-AC03-C18FDD49E4C0}"/>
</file>

<file path=customXml/itemProps2.xml><?xml version="1.0" encoding="utf-8"?>
<ds:datastoreItem xmlns:ds="http://schemas.openxmlformats.org/officeDocument/2006/customXml" ds:itemID="{A5380717-6208-481E-BDC4-58A11EB393E8}"/>
</file>

<file path=customXml/itemProps3.xml><?xml version="1.0" encoding="utf-8"?>
<ds:datastoreItem xmlns:ds="http://schemas.openxmlformats.org/officeDocument/2006/customXml" ds:itemID="{9C84E509-29C7-45ED-B130-D9BD73DCEF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571</Words>
  <Application>Microsoft Macintosh PowerPoint</Application>
  <PresentationFormat>Presentación en pantalla (4:3)</PresentationFormat>
  <Paragraphs>190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Knowledge Representation</vt:lpstr>
      <vt:lpstr>Knowledge Engineering</vt:lpstr>
      <vt:lpstr>Semantic Networks</vt:lpstr>
      <vt:lpstr>Declarative Knowledge</vt:lpstr>
      <vt:lpstr>Procedural Knowledge</vt:lpstr>
      <vt:lpstr>Logic Predicates</vt:lpstr>
      <vt:lpstr>Logic Predicates Examples</vt:lpstr>
      <vt:lpstr>The Fifth Generation Computer</vt:lpstr>
      <vt:lpstr>Expert Systems</vt:lpstr>
      <vt:lpstr>Connectionism</vt:lpstr>
      <vt:lpstr>Soft Computing</vt:lpstr>
      <vt:lpstr>Distributed AI</vt:lpstr>
    </vt:vector>
  </TitlesOfParts>
  <Company>UDLAP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Gerardo Ayala</dc:creator>
  <cp:lastModifiedBy>Gerardo Ayala</cp:lastModifiedBy>
  <cp:revision>96</cp:revision>
  <dcterms:created xsi:type="dcterms:W3CDTF">2013-08-13T21:54:06Z</dcterms:created>
  <dcterms:modified xsi:type="dcterms:W3CDTF">2017-01-18T00:42:35Z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0x010100C312B245070ACA4CAE627E95E224099D</vt:lpwstr>
  </property>
</Properties>
</file>