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104A-5777-2D4D-96A4-43EBBFB5B4A3}" type="datetimeFigureOut">
              <a:rPr lang="es-ES" smtClean="0"/>
              <a:t>1/5/17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6D9B-6BC1-B54E-8145-395EBDD98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035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104A-5777-2D4D-96A4-43EBBFB5B4A3}" type="datetimeFigureOut">
              <a:rPr lang="es-ES" smtClean="0"/>
              <a:t>1/5/17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6D9B-6BC1-B54E-8145-395EBDD98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53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104A-5777-2D4D-96A4-43EBBFB5B4A3}" type="datetimeFigureOut">
              <a:rPr lang="es-ES" smtClean="0"/>
              <a:t>1/5/17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6D9B-6BC1-B54E-8145-395EBDD98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81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104A-5777-2D4D-96A4-43EBBFB5B4A3}" type="datetimeFigureOut">
              <a:rPr lang="es-ES" smtClean="0"/>
              <a:t>1/5/17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6D9B-6BC1-B54E-8145-395EBDD98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736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104A-5777-2D4D-96A4-43EBBFB5B4A3}" type="datetimeFigureOut">
              <a:rPr lang="es-ES" smtClean="0"/>
              <a:t>1/5/17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6D9B-6BC1-B54E-8145-395EBDD98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17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104A-5777-2D4D-96A4-43EBBFB5B4A3}" type="datetimeFigureOut">
              <a:rPr lang="es-ES" smtClean="0"/>
              <a:t>1/5/17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6D9B-6BC1-B54E-8145-395EBDD98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8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104A-5777-2D4D-96A4-43EBBFB5B4A3}" type="datetimeFigureOut">
              <a:rPr lang="es-ES" smtClean="0"/>
              <a:t>1/5/17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6D9B-6BC1-B54E-8145-395EBDD98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43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104A-5777-2D4D-96A4-43EBBFB5B4A3}" type="datetimeFigureOut">
              <a:rPr lang="es-ES" smtClean="0"/>
              <a:t>1/5/17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6D9B-6BC1-B54E-8145-395EBDD98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465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104A-5777-2D4D-96A4-43EBBFB5B4A3}" type="datetimeFigureOut">
              <a:rPr lang="es-ES" smtClean="0"/>
              <a:t>1/5/17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6D9B-6BC1-B54E-8145-395EBDD98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47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104A-5777-2D4D-96A4-43EBBFB5B4A3}" type="datetimeFigureOut">
              <a:rPr lang="es-ES" smtClean="0"/>
              <a:t>1/5/17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6D9B-6BC1-B54E-8145-395EBDD98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61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104A-5777-2D4D-96A4-43EBBFB5B4A3}" type="datetimeFigureOut">
              <a:rPr lang="es-ES" smtClean="0"/>
              <a:t>1/5/17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6D9B-6BC1-B54E-8145-395EBDD98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80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B104A-5777-2D4D-96A4-43EBBFB5B4A3}" type="datetimeFigureOut">
              <a:rPr lang="es-ES" smtClean="0"/>
              <a:t>1/5/17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6D9B-6BC1-B54E-8145-395EBDD98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04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oqFwZ2xitU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008000"/>
                </a:solidFill>
              </a:rPr>
              <a:t>Artificial </a:t>
            </a:r>
            <a:r>
              <a:rPr lang="es-ES" b="1" dirty="0" err="1" smtClean="0">
                <a:solidFill>
                  <a:srgbClr val="008000"/>
                </a:solidFill>
              </a:rPr>
              <a:t>Intelligence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sz="5100" b="1" dirty="0" err="1" smtClean="0">
                <a:solidFill>
                  <a:srgbClr val="FF6600"/>
                </a:solidFill>
              </a:rPr>
              <a:t>Agents</a:t>
            </a:r>
            <a:endParaRPr lang="es-ES" sz="5100" b="1" dirty="0" smtClean="0">
              <a:solidFill>
                <a:srgbClr val="FF6600"/>
              </a:solidFill>
            </a:endParaRPr>
          </a:p>
          <a:p>
            <a:endParaRPr lang="es-ES" dirty="0"/>
          </a:p>
          <a:p>
            <a:r>
              <a:rPr lang="es-ES" dirty="0" smtClean="0">
                <a:solidFill>
                  <a:schemeClr val="tx1"/>
                </a:solidFill>
              </a:rPr>
              <a:t>Gerardo Ayala</a:t>
            </a:r>
          </a:p>
          <a:p>
            <a:endParaRPr lang="es-ES" dirty="0"/>
          </a:p>
          <a:p>
            <a:r>
              <a:rPr lang="es-ES" smtClean="0"/>
              <a:t>2017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459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989"/>
          </a:xfrm>
        </p:spPr>
        <p:txBody>
          <a:bodyPr/>
          <a:lstStyle/>
          <a:p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¿</a:t>
            </a:r>
            <a:r>
              <a:rPr lang="es-ES" b="1" dirty="0" err="1" smtClean="0">
                <a:solidFill>
                  <a:schemeClr val="accent3">
                    <a:lumMod val="75000"/>
                  </a:schemeClr>
                </a:solidFill>
              </a:rPr>
              <a:t>What</a:t>
            </a:r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3">
                    <a:lumMod val="75000"/>
                  </a:schemeClr>
                </a:solidFill>
              </a:rPr>
              <a:t>is</a:t>
            </a:r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3">
                    <a:lumMod val="75000"/>
                  </a:schemeClr>
                </a:solidFill>
              </a:rPr>
              <a:t>an</a:t>
            </a:r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s-ES" b="1" dirty="0" err="1" smtClean="0">
                <a:solidFill>
                  <a:schemeClr val="accent3">
                    <a:lumMod val="75000"/>
                  </a:schemeClr>
                </a:solidFill>
              </a:rPr>
              <a:t>gent</a:t>
            </a:r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?</a:t>
            </a:r>
            <a:endParaRPr lang="es-E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049627"/>
            <a:ext cx="8229600" cy="552323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s-ES" dirty="0" smtClean="0">
              <a:solidFill>
                <a:srgbClr val="FF6600"/>
              </a:solidFill>
            </a:endParaRPr>
          </a:p>
          <a:p>
            <a:pPr marL="0" indent="0" algn="ctr">
              <a:buNone/>
            </a:pPr>
            <a:r>
              <a:rPr lang="es-ES" sz="4100" dirty="0" err="1" smtClean="0">
                <a:solidFill>
                  <a:srgbClr val="FF6600"/>
                </a:solidFill>
              </a:rPr>
              <a:t>What</a:t>
            </a:r>
            <a:r>
              <a:rPr lang="es-ES" sz="4100" dirty="0" smtClean="0">
                <a:solidFill>
                  <a:srgbClr val="FF6600"/>
                </a:solidFill>
              </a:rPr>
              <a:t> </a:t>
            </a:r>
            <a:r>
              <a:rPr lang="es-ES" sz="4100" dirty="0" err="1" smtClean="0">
                <a:solidFill>
                  <a:srgbClr val="FF6600"/>
                </a:solidFill>
              </a:rPr>
              <a:t>does</a:t>
            </a:r>
            <a:r>
              <a:rPr lang="es-ES" sz="4100" dirty="0" smtClean="0">
                <a:solidFill>
                  <a:srgbClr val="FF6600"/>
                </a:solidFill>
              </a:rPr>
              <a:t> </a:t>
            </a:r>
            <a:r>
              <a:rPr lang="es-ES" sz="4100" dirty="0" err="1" smtClean="0">
                <a:solidFill>
                  <a:srgbClr val="FF6600"/>
                </a:solidFill>
              </a:rPr>
              <a:t>Miley</a:t>
            </a:r>
            <a:r>
              <a:rPr lang="es-ES" sz="4100" dirty="0" smtClean="0">
                <a:solidFill>
                  <a:srgbClr val="FF6600"/>
                </a:solidFill>
              </a:rPr>
              <a:t> </a:t>
            </a:r>
            <a:r>
              <a:rPr lang="es-ES" sz="4100" dirty="0" err="1" smtClean="0">
                <a:solidFill>
                  <a:srgbClr val="FF6600"/>
                </a:solidFill>
              </a:rPr>
              <a:t>Cyrus’s</a:t>
            </a:r>
            <a:r>
              <a:rPr lang="es-ES" sz="4100" dirty="0" smtClean="0">
                <a:solidFill>
                  <a:srgbClr val="FF6600"/>
                </a:solidFill>
              </a:rPr>
              <a:t> </a:t>
            </a:r>
            <a:r>
              <a:rPr lang="es-ES" sz="4100" b="1" i="1" dirty="0" err="1" smtClean="0">
                <a:solidFill>
                  <a:srgbClr val="FF6600"/>
                </a:solidFill>
              </a:rPr>
              <a:t>agent</a:t>
            </a:r>
            <a:r>
              <a:rPr lang="es-ES" sz="4100" dirty="0" smtClean="0">
                <a:solidFill>
                  <a:srgbClr val="FF6600"/>
                </a:solidFill>
              </a:rPr>
              <a:t> </a:t>
            </a:r>
            <a:r>
              <a:rPr lang="es-ES" sz="4100" dirty="0" err="1" smtClean="0">
                <a:solidFill>
                  <a:srgbClr val="FF6600"/>
                </a:solidFill>
              </a:rPr>
              <a:t>suppose</a:t>
            </a:r>
            <a:r>
              <a:rPr lang="es-ES" sz="4100" dirty="0" smtClean="0">
                <a:solidFill>
                  <a:srgbClr val="FF6600"/>
                </a:solidFill>
              </a:rPr>
              <a:t> </a:t>
            </a:r>
            <a:r>
              <a:rPr lang="es-ES" sz="4100" dirty="0" err="1" smtClean="0">
                <a:solidFill>
                  <a:srgbClr val="FF6600"/>
                </a:solidFill>
              </a:rPr>
              <a:t>to</a:t>
            </a:r>
            <a:r>
              <a:rPr lang="es-ES" sz="4100" dirty="0" smtClean="0">
                <a:solidFill>
                  <a:srgbClr val="FF6600"/>
                </a:solidFill>
              </a:rPr>
              <a:t> do?</a:t>
            </a:r>
          </a:p>
          <a:p>
            <a:pPr marL="0" indent="0" algn="ctr">
              <a:buNone/>
            </a:pPr>
            <a:endParaRPr lang="es-ES" dirty="0" smtClean="0">
              <a:solidFill>
                <a:srgbClr val="FF6600"/>
              </a:solidFill>
            </a:endParaRPr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term</a:t>
            </a:r>
            <a:r>
              <a:rPr lang="es-ES" dirty="0" smtClean="0"/>
              <a:t> has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/>
              <a:t> </a:t>
            </a:r>
            <a:r>
              <a:rPr lang="es-ES" dirty="0" err="1" smtClean="0"/>
              <a:t>making</a:t>
            </a:r>
            <a:r>
              <a:rPr lang="es-ES" dirty="0" smtClean="0"/>
              <a:t> </a:t>
            </a:r>
            <a:r>
              <a:rPr lang="es-ES" dirty="0" err="1" smtClean="0"/>
              <a:t>reference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diverse</a:t>
            </a:r>
            <a:r>
              <a:rPr lang="es-ES" dirty="0" smtClean="0"/>
              <a:t> software </a:t>
            </a:r>
            <a:r>
              <a:rPr lang="es-ES" dirty="0" err="1" smtClean="0"/>
              <a:t>elements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people</a:t>
            </a:r>
            <a:r>
              <a:rPr lang="es-ES" dirty="0" smtClean="0"/>
              <a:t> </a:t>
            </a:r>
            <a:r>
              <a:rPr lang="es-ES" dirty="0" err="1" smtClean="0"/>
              <a:t>call</a:t>
            </a:r>
            <a:r>
              <a:rPr lang="es-ES" dirty="0" smtClean="0"/>
              <a:t> “</a:t>
            </a:r>
            <a:r>
              <a:rPr lang="es-ES" dirty="0" err="1" smtClean="0"/>
              <a:t>agent</a:t>
            </a:r>
            <a:r>
              <a:rPr lang="es-ES" dirty="0" smtClean="0"/>
              <a:t>”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software </a:t>
            </a:r>
            <a:r>
              <a:rPr lang="es-ES" dirty="0" err="1" smtClean="0"/>
              <a:t>element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communicates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its</a:t>
            </a:r>
            <a:r>
              <a:rPr lang="es-ES" dirty="0" smtClean="0"/>
              <a:t> </a:t>
            </a:r>
            <a:r>
              <a:rPr lang="es-ES" dirty="0" err="1" smtClean="0"/>
              <a:t>environment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get</a:t>
            </a:r>
            <a:r>
              <a:rPr lang="es-ES" dirty="0" smtClean="0"/>
              <a:t> data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repository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But</a:t>
            </a:r>
            <a:r>
              <a:rPr lang="es-ES" dirty="0" smtClean="0"/>
              <a:t>….</a:t>
            </a:r>
          </a:p>
          <a:p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b="1" dirty="0" err="1" smtClean="0"/>
              <a:t>criteria</a:t>
            </a:r>
            <a:r>
              <a:rPr lang="es-ES" b="1" dirty="0" smtClean="0"/>
              <a:t> of </a:t>
            </a:r>
            <a:r>
              <a:rPr lang="es-ES" b="1" dirty="0" err="1" smtClean="0"/>
              <a:t>agency</a:t>
            </a:r>
            <a:r>
              <a:rPr lang="es-ES" dirty="0" smtClean="0"/>
              <a:t>, 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can determine </a:t>
            </a:r>
            <a:r>
              <a:rPr lang="es-ES" dirty="0" err="1" smtClean="0"/>
              <a:t>if</a:t>
            </a:r>
            <a:r>
              <a:rPr lang="es-ES" dirty="0" smtClean="0"/>
              <a:t> a software/hardware </a:t>
            </a:r>
            <a:r>
              <a:rPr lang="es-ES" dirty="0" err="1" smtClean="0"/>
              <a:t>element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agent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err="1" smtClean="0">
                <a:hlinkClick r:id="rId2"/>
              </a:rPr>
              <a:t>Let’s</a:t>
            </a:r>
            <a:r>
              <a:rPr lang="es-ES" dirty="0" smtClean="0">
                <a:hlinkClick r:id="rId2"/>
              </a:rPr>
              <a:t> </a:t>
            </a:r>
            <a:r>
              <a:rPr lang="es-ES" dirty="0" err="1" smtClean="0">
                <a:hlinkClick r:id="rId2"/>
              </a:rPr>
              <a:t>see</a:t>
            </a:r>
            <a:r>
              <a:rPr lang="es-ES" dirty="0" smtClean="0">
                <a:hlinkClick r:id="rId2"/>
              </a:rPr>
              <a:t> </a:t>
            </a:r>
            <a:r>
              <a:rPr lang="es-ES" dirty="0" err="1" smtClean="0">
                <a:hlinkClick r:id="rId2"/>
              </a:rPr>
              <a:t>what</a:t>
            </a:r>
            <a:r>
              <a:rPr lang="es-ES" dirty="0" smtClean="0">
                <a:hlinkClick r:id="rId2"/>
              </a:rPr>
              <a:t> Michael </a:t>
            </a:r>
            <a:r>
              <a:rPr lang="es-ES" dirty="0" err="1" smtClean="0">
                <a:hlinkClick r:id="rId2"/>
              </a:rPr>
              <a:t>Wooldrige</a:t>
            </a:r>
            <a:r>
              <a:rPr lang="es-ES" dirty="0" smtClean="0">
                <a:hlinkClick r:id="rId2"/>
              </a:rPr>
              <a:t> </a:t>
            </a:r>
            <a:r>
              <a:rPr lang="es-ES" dirty="0" err="1" smtClean="0">
                <a:hlinkClick r:id="rId2"/>
              </a:rPr>
              <a:t>says</a:t>
            </a:r>
            <a:r>
              <a:rPr lang="es-ES" dirty="0" smtClean="0">
                <a:hlinkClick r:id="rId2"/>
              </a:rPr>
              <a:t>…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034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Agency </a:t>
            </a:r>
            <a:r>
              <a:rPr lang="es-ES" b="1" dirty="0" err="1" smtClean="0">
                <a:solidFill>
                  <a:schemeClr val="accent3">
                    <a:lumMod val="75000"/>
                  </a:schemeClr>
                </a:solidFill>
              </a:rPr>
              <a:t>Criteria</a:t>
            </a:r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 (1/3)</a:t>
            </a:r>
            <a:endParaRPr lang="es-E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s-ES" b="1" dirty="0" err="1" smtClean="0">
                <a:solidFill>
                  <a:srgbClr val="FF6600"/>
                </a:solidFill>
              </a:rPr>
              <a:t>An</a:t>
            </a:r>
            <a:r>
              <a:rPr lang="es-ES" b="1" dirty="0" smtClean="0">
                <a:solidFill>
                  <a:srgbClr val="FF6600"/>
                </a:solidFill>
              </a:rPr>
              <a:t> </a:t>
            </a:r>
            <a:r>
              <a:rPr lang="es-ES" b="1" dirty="0" err="1" smtClean="0">
                <a:solidFill>
                  <a:srgbClr val="FF6600"/>
                </a:solidFill>
              </a:rPr>
              <a:t>agent</a:t>
            </a:r>
            <a:r>
              <a:rPr lang="es-ES" b="1" dirty="0" smtClean="0">
                <a:solidFill>
                  <a:srgbClr val="FF6600"/>
                </a:solidFill>
              </a:rPr>
              <a:t> </a:t>
            </a:r>
            <a:r>
              <a:rPr lang="es-ES" b="1" dirty="0" err="1" smtClean="0">
                <a:solidFill>
                  <a:srgbClr val="FF6600"/>
                </a:solidFill>
              </a:rPr>
              <a:t>works</a:t>
            </a:r>
            <a:r>
              <a:rPr lang="es-ES" b="1" dirty="0" smtClean="0">
                <a:solidFill>
                  <a:srgbClr val="FF6600"/>
                </a:solidFill>
              </a:rPr>
              <a:t> </a:t>
            </a:r>
            <a:r>
              <a:rPr lang="es-ES" b="1" dirty="0" err="1" smtClean="0">
                <a:solidFill>
                  <a:srgbClr val="FF6600"/>
                </a:solidFill>
              </a:rPr>
              <a:t>for</a:t>
            </a:r>
            <a:r>
              <a:rPr lang="es-ES" b="1" dirty="0" smtClean="0">
                <a:solidFill>
                  <a:srgbClr val="FF6600"/>
                </a:solidFill>
              </a:rPr>
              <a:t> </a:t>
            </a:r>
            <a:r>
              <a:rPr lang="es-ES" b="1" dirty="0" err="1" smtClean="0">
                <a:solidFill>
                  <a:srgbClr val="FF6600"/>
                </a:solidFill>
              </a:rPr>
              <a:t>somebody’s</a:t>
            </a:r>
            <a:r>
              <a:rPr lang="es-ES" b="1" dirty="0" smtClean="0">
                <a:solidFill>
                  <a:srgbClr val="FF6600"/>
                </a:solidFill>
              </a:rPr>
              <a:t> </a:t>
            </a:r>
            <a:r>
              <a:rPr lang="es-ES" b="1" dirty="0" err="1" smtClean="0">
                <a:solidFill>
                  <a:srgbClr val="FF6600"/>
                </a:solidFill>
              </a:rPr>
              <a:t>benefit</a:t>
            </a:r>
            <a:r>
              <a:rPr lang="es-ES" b="1" dirty="0" smtClean="0">
                <a:solidFill>
                  <a:srgbClr val="FF6600"/>
                </a:solidFill>
              </a:rPr>
              <a:t> </a:t>
            </a:r>
            <a:r>
              <a:rPr lang="es-ES" b="1" dirty="0" err="1" smtClean="0">
                <a:solidFill>
                  <a:srgbClr val="FF6600"/>
                </a:solidFill>
              </a:rPr>
              <a:t>or</a:t>
            </a:r>
            <a:r>
              <a:rPr lang="es-ES" b="1" dirty="0" smtClean="0">
                <a:solidFill>
                  <a:srgbClr val="FF6600"/>
                </a:solidFill>
              </a:rPr>
              <a:t> </a:t>
            </a:r>
            <a:r>
              <a:rPr lang="es-ES" b="1" dirty="0" err="1" smtClean="0">
                <a:solidFill>
                  <a:srgbClr val="FF6600"/>
                </a:solidFill>
              </a:rPr>
              <a:t>representation</a:t>
            </a:r>
            <a:r>
              <a:rPr lang="es-ES" b="1" dirty="0" smtClean="0">
                <a:solidFill>
                  <a:srgbClr val="FF6600"/>
                </a:solidFill>
              </a:rPr>
              <a:t>.</a:t>
            </a:r>
          </a:p>
          <a:p>
            <a:pPr marL="0" indent="0">
              <a:buNone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agent</a:t>
            </a:r>
            <a:r>
              <a:rPr lang="es-ES" dirty="0" smtClean="0"/>
              <a:t> </a:t>
            </a:r>
            <a:r>
              <a:rPr lang="es-ES" dirty="0" err="1" smtClean="0"/>
              <a:t>performs</a:t>
            </a:r>
            <a:r>
              <a:rPr lang="es-ES" dirty="0" smtClean="0"/>
              <a:t> a </a:t>
            </a:r>
            <a:r>
              <a:rPr lang="es-ES" dirty="0" err="1" smtClean="0"/>
              <a:t>task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a 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a </a:t>
            </a:r>
            <a:r>
              <a:rPr lang="es-ES" dirty="0" err="1" smtClean="0"/>
              <a:t>system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b="1" dirty="0" smtClean="0">
                <a:solidFill>
                  <a:srgbClr val="FF6600"/>
                </a:solidFill>
              </a:rPr>
              <a:t>2. </a:t>
            </a:r>
            <a:r>
              <a:rPr lang="es-ES" b="1" dirty="0" err="1" smtClean="0">
                <a:solidFill>
                  <a:srgbClr val="FF6600"/>
                </a:solidFill>
              </a:rPr>
              <a:t>An</a:t>
            </a:r>
            <a:r>
              <a:rPr lang="es-ES" b="1" dirty="0" smtClean="0">
                <a:solidFill>
                  <a:srgbClr val="FF6600"/>
                </a:solidFill>
              </a:rPr>
              <a:t> </a:t>
            </a:r>
            <a:r>
              <a:rPr lang="es-ES" b="1" dirty="0" err="1" smtClean="0">
                <a:solidFill>
                  <a:srgbClr val="FF6600"/>
                </a:solidFill>
              </a:rPr>
              <a:t>agent</a:t>
            </a:r>
            <a:r>
              <a:rPr lang="es-ES" b="1" dirty="0" smtClean="0">
                <a:solidFill>
                  <a:srgbClr val="FF6600"/>
                </a:solidFill>
              </a:rPr>
              <a:t> </a:t>
            </a:r>
            <a:r>
              <a:rPr lang="es-ES" b="1" dirty="0" err="1" smtClean="0">
                <a:solidFill>
                  <a:srgbClr val="FF6600"/>
                </a:solidFill>
              </a:rPr>
              <a:t>is</a:t>
            </a:r>
            <a:r>
              <a:rPr lang="es-ES" b="1" dirty="0" smtClean="0">
                <a:solidFill>
                  <a:srgbClr val="FF6600"/>
                </a:solidFill>
              </a:rPr>
              <a:t> </a:t>
            </a:r>
            <a:r>
              <a:rPr lang="es-ES" b="1" dirty="0" err="1" smtClean="0">
                <a:solidFill>
                  <a:srgbClr val="FF6600"/>
                </a:solidFill>
              </a:rPr>
              <a:t>autonomous</a:t>
            </a:r>
            <a:r>
              <a:rPr lang="es-ES" b="1" dirty="0" smtClean="0">
                <a:solidFill>
                  <a:srgbClr val="FF6600"/>
                </a:solidFill>
              </a:rPr>
              <a:t>.</a:t>
            </a:r>
          </a:p>
          <a:p>
            <a:pPr marL="0" indent="0">
              <a:buNone/>
            </a:pPr>
            <a:r>
              <a:rPr lang="es-ES" b="1" dirty="0" err="1" smtClean="0"/>
              <a:t>Pro</a:t>
            </a:r>
            <a:r>
              <a:rPr lang="es-ES" b="1" u="sng" dirty="0" err="1" smtClean="0"/>
              <a:t>activity</a:t>
            </a:r>
            <a:r>
              <a:rPr lang="es-ES" dirty="0" smtClean="0"/>
              <a:t>: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agent</a:t>
            </a:r>
            <a:r>
              <a:rPr lang="es-ES" dirty="0" smtClean="0"/>
              <a:t> decides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do </a:t>
            </a:r>
            <a:r>
              <a:rPr lang="es-ES" dirty="0" err="1" smtClean="0"/>
              <a:t>next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proposes</a:t>
            </a:r>
            <a:r>
              <a:rPr lang="es-ES" dirty="0" smtClean="0"/>
              <a:t> </a:t>
            </a:r>
            <a:r>
              <a:rPr lang="es-ES" dirty="0" err="1" smtClean="0"/>
              <a:t>its</a:t>
            </a:r>
            <a:r>
              <a:rPr lang="es-ES" dirty="0" smtClean="0"/>
              <a:t> </a:t>
            </a:r>
            <a:r>
              <a:rPr lang="es-ES" dirty="0" err="1" smtClean="0"/>
              <a:t>own</a:t>
            </a:r>
            <a:r>
              <a:rPr lang="es-ES" dirty="0" smtClean="0"/>
              <a:t> </a:t>
            </a:r>
            <a:r>
              <a:rPr lang="es-ES" dirty="0" err="1" smtClean="0"/>
              <a:t>objectives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b="1" dirty="0" err="1" smtClean="0"/>
              <a:t>Persistency</a:t>
            </a:r>
            <a:r>
              <a:rPr lang="es-ES" dirty="0" smtClean="0"/>
              <a:t>: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agent</a:t>
            </a:r>
            <a:r>
              <a:rPr lang="es-ES" dirty="0" smtClean="0"/>
              <a:t> has </a:t>
            </a:r>
            <a:r>
              <a:rPr lang="es-ES" dirty="0" err="1" smtClean="0"/>
              <a:t>its</a:t>
            </a:r>
            <a:r>
              <a:rPr lang="es-ES" dirty="0" smtClean="0"/>
              <a:t> </a:t>
            </a:r>
            <a:r>
              <a:rPr lang="es-ES" dirty="0" err="1" smtClean="0"/>
              <a:t>own</a:t>
            </a:r>
            <a:r>
              <a:rPr lang="es-ES" dirty="0" smtClean="0"/>
              <a:t> </a:t>
            </a:r>
            <a:r>
              <a:rPr lang="es-ES" dirty="0" err="1" smtClean="0"/>
              <a:t>execution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924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Agency </a:t>
            </a:r>
            <a:r>
              <a:rPr lang="es-ES" b="1" dirty="0" err="1" smtClean="0">
                <a:solidFill>
                  <a:schemeClr val="accent3">
                    <a:lumMod val="75000"/>
                  </a:schemeClr>
                </a:solidFill>
              </a:rPr>
              <a:t>Criteria</a:t>
            </a:r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 (2/3)</a:t>
            </a:r>
            <a:endParaRPr lang="es-E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rgbClr val="FF6600"/>
                </a:solidFill>
              </a:rPr>
              <a:t>3. </a:t>
            </a:r>
            <a:r>
              <a:rPr lang="es-ES" b="1" dirty="0" err="1" smtClean="0">
                <a:solidFill>
                  <a:srgbClr val="FF6600"/>
                </a:solidFill>
              </a:rPr>
              <a:t>An</a:t>
            </a:r>
            <a:r>
              <a:rPr lang="es-ES" b="1" dirty="0" smtClean="0">
                <a:solidFill>
                  <a:srgbClr val="FF6600"/>
                </a:solidFill>
              </a:rPr>
              <a:t> </a:t>
            </a:r>
            <a:r>
              <a:rPr lang="es-ES" b="1" dirty="0" err="1" smtClean="0">
                <a:solidFill>
                  <a:srgbClr val="FF6600"/>
                </a:solidFill>
              </a:rPr>
              <a:t>agent</a:t>
            </a:r>
            <a:r>
              <a:rPr lang="es-ES" b="1" dirty="0" smtClean="0">
                <a:solidFill>
                  <a:srgbClr val="FF6600"/>
                </a:solidFill>
              </a:rPr>
              <a:t> </a:t>
            </a:r>
            <a:r>
              <a:rPr lang="es-ES" b="1" dirty="0" err="1" smtClean="0">
                <a:solidFill>
                  <a:srgbClr val="FF6600"/>
                </a:solidFill>
              </a:rPr>
              <a:t>comunicates</a:t>
            </a:r>
            <a:r>
              <a:rPr lang="es-ES" b="1" dirty="0" smtClean="0">
                <a:solidFill>
                  <a:srgbClr val="FF6600"/>
                </a:solidFill>
              </a:rPr>
              <a:t>.</a:t>
            </a:r>
          </a:p>
          <a:p>
            <a:pPr marL="0" indent="0">
              <a:buNone/>
            </a:pPr>
            <a:r>
              <a:rPr lang="es-ES" b="1" dirty="0" smtClean="0"/>
              <a:t>Social </a:t>
            </a:r>
            <a:r>
              <a:rPr lang="es-ES" b="1" dirty="0" err="1" smtClean="0"/>
              <a:t>ability</a:t>
            </a:r>
            <a:r>
              <a:rPr lang="es-ES" b="1" dirty="0" smtClean="0"/>
              <a:t>: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agent</a:t>
            </a:r>
            <a:r>
              <a:rPr lang="es-ES" dirty="0" smtClean="0"/>
              <a:t> </a:t>
            </a:r>
            <a:r>
              <a:rPr lang="es-ES" dirty="0" err="1" smtClean="0"/>
              <a:t>communicates</a:t>
            </a:r>
            <a:r>
              <a:rPr lang="es-ES" dirty="0" smtClean="0"/>
              <a:t> </a:t>
            </a:r>
            <a:r>
              <a:rPr lang="es-ES" dirty="0" err="1" smtClean="0"/>
              <a:t>via</a:t>
            </a:r>
            <a:r>
              <a:rPr lang="es-ES" dirty="0" smtClean="0"/>
              <a:t> </a:t>
            </a:r>
            <a:r>
              <a:rPr lang="es-ES" dirty="0" err="1" smtClean="0"/>
              <a:t>messages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" i="1" dirty="0" err="1" smtClean="0">
                <a:solidFill>
                  <a:srgbClr val="008000"/>
                </a:solidFill>
              </a:rPr>
              <a:t>Its</a:t>
            </a:r>
            <a:r>
              <a:rPr lang="es-ES" i="1" dirty="0" smtClean="0">
                <a:solidFill>
                  <a:srgbClr val="008000"/>
                </a:solidFill>
              </a:rPr>
              <a:t> </a:t>
            </a:r>
            <a:r>
              <a:rPr lang="es-ES" i="1" dirty="0" err="1" smtClean="0">
                <a:solidFill>
                  <a:srgbClr val="008000"/>
                </a:solidFill>
              </a:rPr>
              <a:t>user</a:t>
            </a:r>
            <a:r>
              <a:rPr lang="es-ES" i="1" dirty="0" smtClean="0">
                <a:solidFill>
                  <a:srgbClr val="008000"/>
                </a:solidFill>
              </a:rPr>
              <a:t>… </a:t>
            </a:r>
          </a:p>
          <a:p>
            <a:pPr marL="0" indent="0">
              <a:buNone/>
            </a:pPr>
            <a:r>
              <a:rPr lang="es-ES" dirty="0" err="1" smtClean="0"/>
              <a:t>providing</a:t>
            </a:r>
            <a:r>
              <a:rPr lang="es-ES" dirty="0" smtClean="0"/>
              <a:t> </a:t>
            </a:r>
            <a:r>
              <a:rPr lang="es-ES" dirty="0" err="1" smtClean="0"/>
              <a:t>recommendations</a:t>
            </a:r>
            <a:r>
              <a:rPr lang="es-ES" dirty="0"/>
              <a:t> </a:t>
            </a:r>
            <a:r>
              <a:rPr lang="es-ES" dirty="0" smtClean="0"/>
              <a:t>and </a:t>
            </a:r>
            <a:r>
              <a:rPr lang="es-ES" dirty="0" err="1" smtClean="0"/>
              <a:t>receiving</a:t>
            </a:r>
            <a:r>
              <a:rPr lang="es-ES" dirty="0" smtClean="0"/>
              <a:t> </a:t>
            </a:r>
            <a:r>
              <a:rPr lang="es-ES" dirty="0" err="1" smtClean="0"/>
              <a:t>feedback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i="1" dirty="0" smtClean="0">
                <a:solidFill>
                  <a:srgbClr val="008000"/>
                </a:solidFill>
              </a:rPr>
              <a:t>A </a:t>
            </a:r>
            <a:r>
              <a:rPr lang="es-ES" i="1" dirty="0" err="1" smtClean="0">
                <a:solidFill>
                  <a:srgbClr val="008000"/>
                </a:solidFill>
              </a:rPr>
              <a:t>system</a:t>
            </a:r>
            <a:r>
              <a:rPr lang="es-ES" i="1" dirty="0" smtClean="0">
                <a:solidFill>
                  <a:srgbClr val="008000"/>
                </a:solidFill>
              </a:rPr>
              <a:t>…</a:t>
            </a:r>
          </a:p>
          <a:p>
            <a:pPr marL="0" indent="0">
              <a:buNone/>
            </a:pPr>
            <a:r>
              <a:rPr lang="es-ES" dirty="0" err="1" smtClean="0"/>
              <a:t>providing</a:t>
            </a:r>
            <a:r>
              <a:rPr lang="es-ES" dirty="0" smtClean="0"/>
              <a:t> data </a:t>
            </a:r>
            <a:r>
              <a:rPr lang="es-ES" dirty="0" err="1" smtClean="0"/>
              <a:t>obtained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a </a:t>
            </a:r>
            <a:r>
              <a:rPr lang="es-ES" dirty="0" err="1" smtClean="0"/>
              <a:t>repository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i="1" dirty="0" err="1" smtClean="0">
                <a:solidFill>
                  <a:srgbClr val="008000"/>
                </a:solidFill>
              </a:rPr>
              <a:t>Other</a:t>
            </a:r>
            <a:r>
              <a:rPr lang="es-ES" i="1" dirty="0" smtClean="0">
                <a:solidFill>
                  <a:srgbClr val="008000"/>
                </a:solidFill>
              </a:rPr>
              <a:t> </a:t>
            </a:r>
            <a:r>
              <a:rPr lang="es-ES" i="1" dirty="0" err="1" smtClean="0">
                <a:solidFill>
                  <a:srgbClr val="008000"/>
                </a:solidFill>
              </a:rPr>
              <a:t>agents</a:t>
            </a:r>
            <a:r>
              <a:rPr lang="es-ES" i="1" dirty="0" smtClean="0">
                <a:solidFill>
                  <a:srgbClr val="008000"/>
                </a:solidFill>
              </a:rPr>
              <a:t>…</a:t>
            </a:r>
          </a:p>
          <a:p>
            <a:pPr marL="0" indent="0">
              <a:buNone/>
            </a:pPr>
            <a:r>
              <a:rPr lang="es-ES" dirty="0" err="1" smtClean="0"/>
              <a:t>Collaboration</a:t>
            </a:r>
            <a:r>
              <a:rPr lang="es-ES" dirty="0" smtClean="0"/>
              <a:t> in a </a:t>
            </a:r>
            <a:r>
              <a:rPr lang="es-ES" dirty="0" err="1" smtClean="0"/>
              <a:t>multiagent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78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Agency </a:t>
            </a:r>
            <a:r>
              <a:rPr lang="es-ES" b="1" dirty="0" err="1" smtClean="0">
                <a:solidFill>
                  <a:schemeClr val="accent3">
                    <a:lumMod val="75000"/>
                  </a:schemeClr>
                </a:solidFill>
              </a:rPr>
              <a:t>Criteria</a:t>
            </a:r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 (3/3)</a:t>
            </a:r>
            <a:endParaRPr lang="es-E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>
                <a:solidFill>
                  <a:srgbClr val="FF6600"/>
                </a:solidFill>
              </a:rPr>
              <a:t>4</a:t>
            </a:r>
            <a:r>
              <a:rPr lang="es-ES" b="1" dirty="0" smtClean="0">
                <a:solidFill>
                  <a:srgbClr val="FF6600"/>
                </a:solidFill>
              </a:rPr>
              <a:t>. </a:t>
            </a:r>
            <a:r>
              <a:rPr lang="es-ES" b="1" dirty="0" err="1" smtClean="0">
                <a:solidFill>
                  <a:srgbClr val="FF6600"/>
                </a:solidFill>
              </a:rPr>
              <a:t>An</a:t>
            </a:r>
            <a:r>
              <a:rPr lang="es-ES" b="1" dirty="0" smtClean="0">
                <a:solidFill>
                  <a:srgbClr val="FF6600"/>
                </a:solidFill>
              </a:rPr>
              <a:t> </a:t>
            </a:r>
            <a:r>
              <a:rPr lang="es-ES" b="1" dirty="0" err="1" smtClean="0">
                <a:solidFill>
                  <a:srgbClr val="FF6600"/>
                </a:solidFill>
              </a:rPr>
              <a:t>agent</a:t>
            </a:r>
            <a:r>
              <a:rPr lang="es-ES" b="1" dirty="0" smtClean="0">
                <a:solidFill>
                  <a:srgbClr val="FF6600"/>
                </a:solidFill>
              </a:rPr>
              <a:t> </a:t>
            </a:r>
            <a:r>
              <a:rPr lang="es-ES" b="1" dirty="0" err="1" smtClean="0">
                <a:solidFill>
                  <a:srgbClr val="FF6600"/>
                </a:solidFill>
              </a:rPr>
              <a:t>perceives</a:t>
            </a:r>
            <a:r>
              <a:rPr lang="es-ES" b="1" dirty="0" smtClean="0">
                <a:solidFill>
                  <a:srgbClr val="FF6600"/>
                </a:solidFill>
              </a:rPr>
              <a:t> </a:t>
            </a:r>
            <a:r>
              <a:rPr lang="es-ES" b="1" dirty="0" err="1" smtClean="0">
                <a:solidFill>
                  <a:srgbClr val="FF6600"/>
                </a:solidFill>
              </a:rPr>
              <a:t>its</a:t>
            </a:r>
            <a:r>
              <a:rPr lang="es-ES" b="1" dirty="0" smtClean="0">
                <a:solidFill>
                  <a:srgbClr val="FF6600"/>
                </a:solidFill>
              </a:rPr>
              <a:t> </a:t>
            </a:r>
            <a:r>
              <a:rPr lang="es-ES" b="1" dirty="0" err="1" smtClean="0">
                <a:solidFill>
                  <a:srgbClr val="FF6600"/>
                </a:solidFill>
              </a:rPr>
              <a:t>environment</a:t>
            </a:r>
            <a:r>
              <a:rPr lang="es-ES" b="1" dirty="0" smtClean="0">
                <a:solidFill>
                  <a:srgbClr val="FF6600"/>
                </a:solidFill>
              </a:rPr>
              <a:t> and </a:t>
            </a:r>
            <a:r>
              <a:rPr lang="es-ES" b="1" dirty="0" err="1" smtClean="0">
                <a:solidFill>
                  <a:srgbClr val="FF6600"/>
                </a:solidFill>
              </a:rPr>
              <a:t>changes</a:t>
            </a:r>
            <a:r>
              <a:rPr lang="es-ES" b="1" dirty="0" smtClean="0">
                <a:solidFill>
                  <a:srgbClr val="FF6600"/>
                </a:solidFill>
              </a:rPr>
              <a:t> </a:t>
            </a:r>
            <a:r>
              <a:rPr lang="es-ES" b="1" dirty="0" err="1" smtClean="0">
                <a:solidFill>
                  <a:srgbClr val="FF6600"/>
                </a:solidFill>
              </a:rPr>
              <a:t>it</a:t>
            </a:r>
            <a:r>
              <a:rPr lang="es-ES" b="1" dirty="0" smtClean="0">
                <a:solidFill>
                  <a:srgbClr val="FF6600"/>
                </a:solidFill>
              </a:rPr>
              <a:t>.</a:t>
            </a:r>
          </a:p>
          <a:p>
            <a:pPr marL="0" indent="0">
              <a:buNone/>
            </a:pPr>
            <a:endParaRPr lang="es-ES" b="1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s-ES" b="1" dirty="0" err="1" smtClean="0"/>
              <a:t>Reactivity</a:t>
            </a:r>
            <a:r>
              <a:rPr lang="es-ES" b="1" dirty="0" smtClean="0"/>
              <a:t>: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agent</a:t>
            </a:r>
            <a:r>
              <a:rPr lang="es-ES" dirty="0" smtClean="0"/>
              <a:t> </a:t>
            </a:r>
            <a:r>
              <a:rPr lang="es-ES" i="1" dirty="0" err="1" smtClean="0"/>
              <a:t>reacts</a:t>
            </a:r>
            <a:r>
              <a:rPr lang="es-ES" dirty="0" smtClean="0"/>
              <a:t> </a:t>
            </a:r>
            <a:r>
              <a:rPr lang="es-ES" dirty="0" err="1" smtClean="0"/>
              <a:t>according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perceives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told</a:t>
            </a:r>
            <a:r>
              <a:rPr lang="es-ES" dirty="0" smtClean="0"/>
              <a:t>/</a:t>
            </a:r>
            <a:r>
              <a:rPr lang="es-ES" dirty="0" err="1" smtClean="0"/>
              <a:t>asked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 smtClean="0"/>
              <a:t>Deliberation</a:t>
            </a:r>
            <a:r>
              <a:rPr lang="es-ES" b="1" dirty="0" smtClean="0"/>
              <a:t>: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agent</a:t>
            </a:r>
            <a:r>
              <a:rPr lang="es-ES" dirty="0" smtClean="0"/>
              <a:t> </a:t>
            </a:r>
            <a:r>
              <a:rPr lang="es-ES" i="1" dirty="0" err="1" smtClean="0"/>
              <a:t>plans</a:t>
            </a:r>
            <a:r>
              <a:rPr lang="es-ES" i="1" dirty="0" smtClean="0"/>
              <a:t> </a:t>
            </a:r>
            <a:r>
              <a:rPr lang="es-ES" i="1" dirty="0"/>
              <a:t>a</a:t>
            </a:r>
            <a:r>
              <a:rPr lang="es-ES" i="1" dirty="0" smtClean="0"/>
              <a:t>nd </a:t>
            </a:r>
            <a:r>
              <a:rPr lang="es-ES" i="1" dirty="0" err="1" smtClean="0"/>
              <a:t>acts</a:t>
            </a:r>
            <a:r>
              <a:rPr lang="es-ES" i="1" dirty="0" smtClean="0"/>
              <a:t> </a:t>
            </a:r>
            <a:r>
              <a:rPr lang="es-ES" dirty="0" err="1" smtClean="0"/>
              <a:t>according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i="1" dirty="0" err="1" smtClean="0"/>
              <a:t>believes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its</a:t>
            </a:r>
            <a:r>
              <a:rPr lang="es-ES" dirty="0" smtClean="0"/>
              <a:t> </a:t>
            </a:r>
            <a:r>
              <a:rPr lang="es-ES" dirty="0" err="1" smtClean="0"/>
              <a:t>environment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6091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chemeClr val="accent3">
                    <a:lumMod val="75000"/>
                  </a:schemeClr>
                </a:solidFill>
              </a:rPr>
              <a:t>Some</a:t>
            </a:r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3">
                    <a:lumMod val="75000"/>
                  </a:schemeClr>
                </a:solidFill>
              </a:rPr>
              <a:t>types</a:t>
            </a:r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 of </a:t>
            </a:r>
            <a:r>
              <a:rPr lang="es-ES" b="1" dirty="0" err="1" smtClean="0">
                <a:solidFill>
                  <a:schemeClr val="accent3">
                    <a:lumMod val="75000"/>
                  </a:schemeClr>
                </a:solidFill>
              </a:rPr>
              <a:t>Agents</a:t>
            </a:r>
            <a:endParaRPr lang="es-E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rgbClr val="FF6600"/>
                </a:solidFill>
              </a:rPr>
              <a:t>Software </a:t>
            </a:r>
            <a:r>
              <a:rPr lang="es-ES" dirty="0" err="1" smtClean="0">
                <a:solidFill>
                  <a:srgbClr val="FF6600"/>
                </a:solidFill>
              </a:rPr>
              <a:t>agents</a:t>
            </a:r>
            <a:endParaRPr lang="es-ES" dirty="0" smtClean="0">
              <a:solidFill>
                <a:srgbClr val="FF6600"/>
              </a:solidFill>
            </a:endParaRPr>
          </a:p>
          <a:p>
            <a:r>
              <a:rPr lang="es-ES" i="1" dirty="0" err="1" smtClean="0"/>
              <a:t>Objects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matches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criteria</a:t>
            </a:r>
            <a:r>
              <a:rPr lang="es-ES" dirty="0" smtClean="0"/>
              <a:t> of </a:t>
            </a:r>
            <a:r>
              <a:rPr lang="es-ES" dirty="0" err="1" smtClean="0"/>
              <a:t>agency</a:t>
            </a:r>
            <a:r>
              <a:rPr lang="es-ES" dirty="0" smtClean="0"/>
              <a:t>.</a:t>
            </a:r>
            <a:endParaRPr lang="es-ES" dirty="0"/>
          </a:p>
          <a:p>
            <a:pPr marL="0" indent="0">
              <a:buNone/>
            </a:pPr>
            <a:r>
              <a:rPr lang="es-ES" dirty="0" smtClean="0">
                <a:solidFill>
                  <a:srgbClr val="FF6600"/>
                </a:solidFill>
              </a:rPr>
              <a:t>Hardware </a:t>
            </a:r>
            <a:r>
              <a:rPr lang="es-ES" dirty="0" err="1" smtClean="0">
                <a:solidFill>
                  <a:srgbClr val="FF6600"/>
                </a:solidFill>
              </a:rPr>
              <a:t>agents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</a:p>
          <a:p>
            <a:r>
              <a:rPr lang="es-ES" dirty="0" smtClean="0"/>
              <a:t>Robots.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rgbClr val="FF6600"/>
                </a:solidFill>
              </a:rPr>
              <a:t>User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agents</a:t>
            </a:r>
            <a:r>
              <a:rPr lang="es-ES" dirty="0">
                <a:solidFill>
                  <a:srgbClr val="FF6600"/>
                </a:solidFill>
              </a:rPr>
              <a:t> </a:t>
            </a:r>
            <a:r>
              <a:rPr lang="es-ES" dirty="0" smtClean="0">
                <a:solidFill>
                  <a:srgbClr val="FF6600"/>
                </a:solidFill>
              </a:rPr>
              <a:t>and </a:t>
            </a:r>
            <a:r>
              <a:rPr lang="es-ES" dirty="0" err="1" smtClean="0">
                <a:solidFill>
                  <a:srgbClr val="FF6600"/>
                </a:solidFill>
              </a:rPr>
              <a:t>recommendation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agents</a:t>
            </a:r>
            <a:endParaRPr lang="es-ES" dirty="0" smtClean="0">
              <a:solidFill>
                <a:srgbClr val="FF6600"/>
              </a:solidFill>
            </a:endParaRPr>
          </a:p>
          <a:p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modeling</a:t>
            </a:r>
            <a:r>
              <a:rPr lang="es-ES" dirty="0" smtClean="0"/>
              <a:t> and </a:t>
            </a:r>
            <a:r>
              <a:rPr lang="es-ES" dirty="0" err="1" smtClean="0"/>
              <a:t>personalization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rgbClr val="FF6600"/>
                </a:solidFill>
              </a:rPr>
              <a:t>Intelligent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agents</a:t>
            </a:r>
            <a:endParaRPr lang="es-ES" dirty="0" smtClean="0">
              <a:solidFill>
                <a:srgbClr val="FF6600"/>
              </a:solidFill>
            </a:endParaRPr>
          </a:p>
          <a:p>
            <a:r>
              <a:rPr lang="es-ES" dirty="0" err="1" smtClean="0"/>
              <a:t>Deliberative</a:t>
            </a:r>
            <a:r>
              <a:rPr lang="es-ES" dirty="0" smtClean="0"/>
              <a:t> </a:t>
            </a:r>
            <a:r>
              <a:rPr lang="es-ES" dirty="0" err="1" smtClean="0"/>
              <a:t>agents</a:t>
            </a:r>
            <a:r>
              <a:rPr lang="es-ES" dirty="0" smtClean="0"/>
              <a:t> and </a:t>
            </a:r>
            <a:r>
              <a:rPr lang="es-ES" dirty="0" err="1" smtClean="0"/>
              <a:t>learning</a:t>
            </a:r>
            <a:r>
              <a:rPr lang="es-ES" dirty="0" smtClean="0"/>
              <a:t> </a:t>
            </a:r>
            <a:r>
              <a:rPr lang="es-ES" dirty="0" err="1" smtClean="0"/>
              <a:t>agents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rgbClr val="FF6600"/>
                </a:solidFill>
              </a:rPr>
              <a:t>Multi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agent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systems</a:t>
            </a:r>
            <a:endParaRPr lang="es-ES" dirty="0" smtClean="0">
              <a:solidFill>
                <a:srgbClr val="FF6600"/>
              </a:solidFill>
            </a:endParaRPr>
          </a:p>
          <a:p>
            <a:r>
              <a:rPr lang="es-ES" dirty="0" err="1" smtClean="0"/>
              <a:t>Collaborative</a:t>
            </a:r>
            <a:r>
              <a:rPr lang="es-ES" dirty="0" smtClean="0"/>
              <a:t> </a:t>
            </a:r>
            <a:r>
              <a:rPr lang="es-ES" dirty="0" err="1" smtClean="0"/>
              <a:t>agents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130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rgbClr val="008000"/>
                </a:solidFill>
              </a:rPr>
              <a:t>AOP: </a:t>
            </a:r>
            <a:r>
              <a:rPr lang="es-ES" b="1" dirty="0" err="1" smtClean="0">
                <a:solidFill>
                  <a:srgbClr val="008000"/>
                </a:solidFill>
              </a:rPr>
              <a:t>Agent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 err="1" smtClean="0">
                <a:solidFill>
                  <a:srgbClr val="008000"/>
                </a:solidFill>
              </a:rPr>
              <a:t>Oriented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 err="1">
                <a:solidFill>
                  <a:srgbClr val="008000"/>
                </a:solidFill>
              </a:rPr>
              <a:t>P</a:t>
            </a:r>
            <a:r>
              <a:rPr lang="es-ES" b="1" dirty="0" err="1" smtClean="0">
                <a:solidFill>
                  <a:srgbClr val="008000"/>
                </a:solidFill>
              </a:rPr>
              <a:t>rogramming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err="1" smtClean="0"/>
              <a:t>Guidelines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r>
              <a:rPr lang="es-ES" dirty="0" smtClean="0"/>
              <a:t> and </a:t>
            </a:r>
            <a:r>
              <a:rPr lang="es-ES" dirty="0" err="1" smtClean="0"/>
              <a:t>development</a:t>
            </a:r>
            <a:r>
              <a:rPr lang="es-ES" dirty="0" smtClean="0"/>
              <a:t> of </a:t>
            </a:r>
            <a:r>
              <a:rPr lang="es-ES" dirty="0" err="1" smtClean="0"/>
              <a:t>deliberative</a:t>
            </a:r>
            <a:r>
              <a:rPr lang="es-ES" dirty="0" smtClean="0"/>
              <a:t> </a:t>
            </a:r>
            <a:r>
              <a:rPr lang="es-ES" dirty="0" err="1" smtClean="0"/>
              <a:t>intelligent</a:t>
            </a:r>
            <a:r>
              <a:rPr lang="es-ES" dirty="0" smtClean="0"/>
              <a:t> </a:t>
            </a:r>
            <a:r>
              <a:rPr lang="es-ES" dirty="0" err="1" smtClean="0"/>
              <a:t>agents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 smtClean="0">
                <a:solidFill>
                  <a:srgbClr val="E46C0A"/>
                </a:solidFill>
              </a:rPr>
              <a:t>Agent</a:t>
            </a:r>
            <a:r>
              <a:rPr lang="es-ES" dirty="0" smtClean="0">
                <a:solidFill>
                  <a:srgbClr val="E46C0A"/>
                </a:solidFill>
              </a:rPr>
              <a:t> </a:t>
            </a:r>
            <a:r>
              <a:rPr lang="es-ES" dirty="0" err="1" smtClean="0">
                <a:solidFill>
                  <a:srgbClr val="E46C0A"/>
                </a:solidFill>
              </a:rPr>
              <a:t>components</a:t>
            </a:r>
            <a:endParaRPr lang="es-ES" dirty="0" smtClean="0">
              <a:solidFill>
                <a:srgbClr val="E46C0A"/>
              </a:solidFill>
            </a:endParaRPr>
          </a:p>
          <a:p>
            <a:r>
              <a:rPr lang="es-ES" dirty="0" err="1" smtClean="0"/>
              <a:t>Messages</a:t>
            </a:r>
            <a:r>
              <a:rPr lang="es-ES" dirty="0" smtClean="0"/>
              <a:t> (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requests</a:t>
            </a:r>
            <a:r>
              <a:rPr lang="es-ES" dirty="0" smtClean="0"/>
              <a:t>).</a:t>
            </a:r>
          </a:p>
          <a:p>
            <a:r>
              <a:rPr lang="es-ES" dirty="0" err="1" smtClean="0"/>
              <a:t>Beliefs</a:t>
            </a:r>
            <a:r>
              <a:rPr lang="es-ES" dirty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representation</a:t>
            </a:r>
            <a:r>
              <a:rPr lang="es-ES" dirty="0" smtClean="0"/>
              <a:t> of </a:t>
            </a:r>
            <a:r>
              <a:rPr lang="es-ES" dirty="0" err="1" smtClean="0"/>
              <a:t>its</a:t>
            </a:r>
            <a:r>
              <a:rPr lang="es-ES" dirty="0" smtClean="0"/>
              <a:t> </a:t>
            </a:r>
            <a:r>
              <a:rPr lang="es-ES" dirty="0" err="1" smtClean="0"/>
              <a:t>dynamic</a:t>
            </a:r>
            <a:r>
              <a:rPr lang="es-ES" dirty="0" smtClean="0"/>
              <a:t> </a:t>
            </a:r>
            <a:r>
              <a:rPr lang="es-ES" dirty="0" err="1" smtClean="0"/>
              <a:t>world</a:t>
            </a:r>
            <a:r>
              <a:rPr lang="es-ES" dirty="0" smtClean="0"/>
              <a:t>).</a:t>
            </a:r>
          </a:p>
          <a:p>
            <a:r>
              <a:rPr lang="es-ES" dirty="0" err="1" smtClean="0"/>
              <a:t>Commitments</a:t>
            </a:r>
            <a:r>
              <a:rPr lang="es-ES" dirty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objectives</a:t>
            </a:r>
            <a:r>
              <a:rPr lang="es-ES" dirty="0" smtClean="0"/>
              <a:t>, </a:t>
            </a:r>
            <a:r>
              <a:rPr lang="es-ES" dirty="0" err="1" smtClean="0"/>
              <a:t>goals</a:t>
            </a:r>
            <a:r>
              <a:rPr lang="es-ES" dirty="0" smtClean="0"/>
              <a:t>).</a:t>
            </a:r>
          </a:p>
          <a:p>
            <a:r>
              <a:rPr lang="es-ES" dirty="0" err="1" smtClean="0"/>
              <a:t>Capabilities</a:t>
            </a:r>
            <a:r>
              <a:rPr lang="es-ES" dirty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actions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perform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real </a:t>
            </a:r>
            <a:r>
              <a:rPr lang="es-ES" dirty="0" err="1" smtClean="0"/>
              <a:t>world</a:t>
            </a:r>
            <a:r>
              <a:rPr lang="es-ES" dirty="0" smtClean="0"/>
              <a:t>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954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008000"/>
                </a:solidFill>
              </a:rPr>
              <a:t>AOP </a:t>
            </a:r>
            <a:r>
              <a:rPr lang="es-ES" b="1" dirty="0" err="1" smtClean="0">
                <a:solidFill>
                  <a:srgbClr val="008000"/>
                </a:solidFill>
              </a:rPr>
              <a:t>basic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 err="1" smtClean="0">
                <a:solidFill>
                  <a:srgbClr val="008000"/>
                </a:solidFill>
              </a:rPr>
              <a:t>algorithm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dirty="0" err="1">
                <a:solidFill>
                  <a:srgbClr val="3366FF"/>
                </a:solidFill>
              </a:rPr>
              <a:t>w</a:t>
            </a:r>
            <a:r>
              <a:rPr lang="es-ES" b="1" dirty="0" err="1" smtClean="0">
                <a:solidFill>
                  <a:srgbClr val="3366FF"/>
                </a:solidFill>
              </a:rPr>
              <a:t>hile</a:t>
            </a:r>
            <a:r>
              <a:rPr lang="es-ES" dirty="0" smtClean="0"/>
              <a:t>(!</a:t>
            </a:r>
            <a:r>
              <a:rPr lang="es-ES" dirty="0" err="1" smtClean="0"/>
              <a:t>hasFinished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b="1" dirty="0">
                <a:solidFill>
                  <a:srgbClr val="3366FF"/>
                </a:solidFill>
              </a:rPr>
              <a:t>{</a:t>
            </a:r>
            <a:endParaRPr lang="es-ES" b="1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b="1" dirty="0" err="1" smtClean="0"/>
              <a:t>Reads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messages</a:t>
            </a:r>
            <a:r>
              <a:rPr lang="es-ES" dirty="0" smtClean="0"/>
              <a:t> (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its</a:t>
            </a:r>
            <a:r>
              <a:rPr lang="es-ES" dirty="0" smtClean="0"/>
              <a:t> 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agents</a:t>
            </a:r>
            <a:r>
              <a:rPr lang="es-ES" dirty="0" smtClean="0"/>
              <a:t>).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b="1" dirty="0" err="1" smtClean="0"/>
              <a:t>Perceives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E46C0A"/>
                </a:solidFill>
              </a:rPr>
              <a:t>situation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b="1" dirty="0" smtClean="0"/>
              <a:t>Revises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E46C0A"/>
                </a:solidFill>
              </a:rPr>
              <a:t>beliefs</a:t>
            </a:r>
            <a:r>
              <a:rPr lang="es-ES" dirty="0" smtClean="0">
                <a:solidFill>
                  <a:srgbClr val="E46C0A"/>
                </a:solidFill>
              </a:rPr>
              <a:t> </a:t>
            </a:r>
            <a:r>
              <a:rPr lang="es-ES" dirty="0" smtClean="0"/>
              <a:t>(</a:t>
            </a:r>
            <a:r>
              <a:rPr lang="es-ES" dirty="0" err="1" smtClean="0"/>
              <a:t>world</a:t>
            </a:r>
            <a:r>
              <a:rPr lang="es-ES" dirty="0" smtClean="0"/>
              <a:t> </a:t>
            </a:r>
            <a:r>
              <a:rPr lang="es-ES" dirty="0" err="1" smtClean="0"/>
              <a:t>representation</a:t>
            </a:r>
            <a:r>
              <a:rPr lang="es-ES" dirty="0" smtClean="0"/>
              <a:t> 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		   </a:t>
            </a:r>
            <a:r>
              <a:rPr lang="es-ES" dirty="0" err="1" smtClean="0"/>
              <a:t>receipt</a:t>
            </a:r>
            <a:r>
              <a:rPr lang="es-ES" dirty="0" smtClean="0"/>
              <a:t> </a:t>
            </a:r>
            <a:r>
              <a:rPr lang="es-ES" dirty="0" err="1" smtClean="0"/>
              <a:t>messages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situation</a:t>
            </a:r>
            <a:r>
              <a:rPr lang="es-ES" dirty="0" smtClean="0"/>
              <a:t>).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b="1" dirty="0" err="1" smtClean="0"/>
              <a:t>Establishes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E46C0A"/>
                </a:solidFill>
              </a:rPr>
              <a:t>commitments</a:t>
            </a:r>
            <a:r>
              <a:rPr lang="es-ES" dirty="0" smtClean="0">
                <a:solidFill>
                  <a:srgbClr val="E46C0A"/>
                </a:solidFill>
              </a:rPr>
              <a:t> </a:t>
            </a:r>
            <a:r>
              <a:rPr lang="es-ES" dirty="0" smtClean="0"/>
              <a:t>(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beliefs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b="1" dirty="0" err="1" smtClean="0"/>
              <a:t>Selects</a:t>
            </a:r>
            <a:r>
              <a:rPr lang="es-ES" dirty="0" smtClean="0"/>
              <a:t> a </a:t>
            </a:r>
            <a:r>
              <a:rPr lang="es-ES" dirty="0" err="1"/>
              <a:t>c</a:t>
            </a:r>
            <a:r>
              <a:rPr lang="es-ES" dirty="0" err="1" smtClean="0"/>
              <a:t>ommitment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b="1" dirty="0" err="1" smtClean="0"/>
              <a:t>Executes</a:t>
            </a:r>
            <a:r>
              <a:rPr lang="es-ES" dirty="0" smtClean="0"/>
              <a:t> </a:t>
            </a:r>
            <a:r>
              <a:rPr lang="es-ES" dirty="0" err="1">
                <a:solidFill>
                  <a:srgbClr val="E46C0A"/>
                </a:solidFill>
              </a:rPr>
              <a:t>c</a:t>
            </a:r>
            <a:r>
              <a:rPr lang="es-ES" dirty="0" err="1" smtClean="0">
                <a:solidFill>
                  <a:srgbClr val="E46C0A"/>
                </a:solidFill>
              </a:rPr>
              <a:t>apabilities</a:t>
            </a:r>
            <a:r>
              <a:rPr lang="es-ES" dirty="0" smtClean="0">
                <a:solidFill>
                  <a:srgbClr val="E46C0A"/>
                </a:solidFill>
              </a:rPr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fulfill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commitment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b="1" dirty="0" smtClean="0">
                <a:solidFill>
                  <a:srgbClr val="3366FF"/>
                </a:solidFill>
              </a:rPr>
              <a:t>}//</a:t>
            </a:r>
            <a:r>
              <a:rPr lang="es-ES" b="1" dirty="0" err="1" smtClean="0">
                <a:solidFill>
                  <a:srgbClr val="3366FF"/>
                </a:solidFill>
              </a:rPr>
              <a:t>end</a:t>
            </a:r>
            <a:r>
              <a:rPr lang="es-ES" b="1" dirty="0" smtClean="0">
                <a:solidFill>
                  <a:srgbClr val="3366FF"/>
                </a:solidFill>
              </a:rPr>
              <a:t> </a:t>
            </a:r>
            <a:r>
              <a:rPr lang="es-ES" b="1" dirty="0" err="1" smtClean="0">
                <a:solidFill>
                  <a:srgbClr val="3366FF"/>
                </a:solidFill>
              </a:rPr>
              <a:t>while</a:t>
            </a:r>
            <a:endParaRPr lang="es-E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99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12B245070ACA4CAE627E95E224099D" ma:contentTypeVersion="" ma:contentTypeDescription="Crear nuevo documento." ma:contentTypeScope="" ma:versionID="4141a69f014f0e9ad15e196df04bf7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d518dc37712e103796468a88a7c5b3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B257CE-7AB3-4CE5-9836-9CD63D6921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8C34CD-CD5E-4476-97C6-4474F3FE9F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1A4AAC-4452-4741-8CCB-85DBA57E4E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355</Words>
  <Application>Microsoft Macintosh PowerPoint</Application>
  <PresentationFormat>Presentación en pantalla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Artificial Intelligence</vt:lpstr>
      <vt:lpstr>¿What is an Agent?</vt:lpstr>
      <vt:lpstr>Agency Criteria (1/3)</vt:lpstr>
      <vt:lpstr>Agency Criteria (2/3)</vt:lpstr>
      <vt:lpstr>Agency Criteria (3/3)</vt:lpstr>
      <vt:lpstr>Some types of Agents</vt:lpstr>
      <vt:lpstr>AOP: Agent Oriented Programming</vt:lpstr>
      <vt:lpstr>AOP basic algorithm</vt:lpstr>
    </vt:vector>
  </TitlesOfParts>
  <Company>UDLAP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</dc:title>
  <dc:creator>Gerardo Ayala</dc:creator>
  <cp:lastModifiedBy>Gerardo Ayala</cp:lastModifiedBy>
  <cp:revision>30</cp:revision>
  <dcterms:created xsi:type="dcterms:W3CDTF">2013-09-03T21:24:02Z</dcterms:created>
  <dcterms:modified xsi:type="dcterms:W3CDTF">2017-01-05T21:56:12Z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0x010100C312B245070ACA4CAE627E95E224099D</vt:lpwstr>
  </property>
</Properties>
</file>