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58" r:id="rId4"/>
    <p:sldId id="273" r:id="rId5"/>
    <p:sldId id="260" r:id="rId6"/>
    <p:sldId id="286" r:id="rId7"/>
    <p:sldId id="274" r:id="rId8"/>
    <p:sldId id="275" r:id="rId9"/>
    <p:sldId id="259" r:id="rId10"/>
    <p:sldId id="281" r:id="rId11"/>
    <p:sldId id="282" r:id="rId12"/>
    <p:sldId id="276" r:id="rId13"/>
    <p:sldId id="262" r:id="rId14"/>
    <p:sldId id="277" r:id="rId15"/>
    <p:sldId id="280" r:id="rId16"/>
    <p:sldId id="261" r:id="rId17"/>
    <p:sldId id="287" r:id="rId18"/>
    <p:sldId id="283" r:id="rId19"/>
    <p:sldId id="284" r:id="rId20"/>
    <p:sldId id="285" r:id="rId21"/>
    <p:sldId id="263" r:id="rId22"/>
    <p:sldId id="278" r:id="rId23"/>
    <p:sldId id="264" r:id="rId24"/>
    <p:sldId id="265" r:id="rId25"/>
    <p:sldId id="266" r:id="rId26"/>
    <p:sldId id="267" r:id="rId27"/>
    <p:sldId id="279" r:id="rId28"/>
    <p:sldId id="268" r:id="rId29"/>
    <p:sldId id="269" r:id="rId30"/>
    <p:sldId id="270" r:id="rId31"/>
    <p:sldId id="271" r:id="rId32"/>
    <p:sldId id="272" r:id="rId33"/>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97" autoAdjust="0"/>
  </p:normalViewPr>
  <p:slideViewPr>
    <p:cSldViewPr snapToGrid="0" snapToObjects="1">
      <p:cViewPr varScale="1">
        <p:scale>
          <a:sx n="119" d="100"/>
          <a:sy n="119" d="100"/>
        </p:scale>
        <p:origin x="-2888"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3596F8-CA3A-B94E-955E-597798D905E5}" type="datetimeFigureOut">
              <a:rPr kumimoji="1" lang="zh-CN" altLang="en-US" smtClean="0"/>
              <a:t>18/04/18</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E21B14-1D35-3348-B52E-EC4D7C945F3F}" type="slidenum">
              <a:rPr kumimoji="1" lang="zh-CN" altLang="en-US" smtClean="0"/>
              <a:t>‹Nr.›</a:t>
            </a:fld>
            <a:endParaRPr kumimoji="1" lang="zh-CN" altLang="en-US"/>
          </a:p>
        </p:txBody>
      </p:sp>
    </p:spTree>
    <p:extLst>
      <p:ext uri="{BB962C8B-B14F-4D97-AF65-F5344CB8AC3E}">
        <p14:creationId xmlns:p14="http://schemas.microsoft.com/office/powerpoint/2010/main" val="1388615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core data structure in Spark is an RDD, or a resilient distributed dataset. As the name suggests, </a:t>
            </a:r>
          </a:p>
          <a:p>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In the code above, Spark didn‘t wait to load the txt file into an RDD until </a:t>
            </a:r>
            <a:r>
              <a:rPr kumimoji="1" lang="en-US" altLang="zh-CN" sz="1200" i="1" dirty="0" err="1" smtClean="0"/>
              <a:t>lines.take</a:t>
            </a:r>
            <a:r>
              <a:rPr kumimoji="1" lang="en-US" altLang="zh-CN" sz="1200" i="1" dirty="0" smtClean="0"/>
              <a:t>(5)</a:t>
            </a:r>
            <a:r>
              <a:rPr lang="en-US" altLang="zh-CN" sz="1200" kern="1200" dirty="0" smtClean="0">
                <a:solidFill>
                  <a:schemeClr val="tx1"/>
                </a:solidFill>
                <a:latin typeface="+mn-lt"/>
                <a:ea typeface="+mn-ea"/>
                <a:cs typeface="+mn-cs"/>
              </a:rPr>
              <a:t> was run. When </a:t>
            </a:r>
            <a:r>
              <a:rPr lang="en-US" altLang="zh-CN" sz="1200" i="1" dirty="0" smtClean="0"/>
              <a:t>lines = </a:t>
            </a:r>
            <a:r>
              <a:rPr lang="en-US" altLang="zh-CN" sz="1200" i="1" dirty="0" err="1" smtClean="0"/>
              <a:t>spark.textFile</a:t>
            </a:r>
            <a:r>
              <a:rPr lang="en-US" altLang="zh-CN" sz="1200" i="1" dirty="0" smtClean="0"/>
              <a:t>(“hw10/</a:t>
            </a:r>
            <a:r>
              <a:rPr lang="en-US" altLang="zh-CN" sz="1200" i="1" dirty="0" err="1" smtClean="0"/>
              <a:t>tweets_sm.txt</a:t>
            </a:r>
            <a:r>
              <a:rPr lang="en-US" altLang="zh-CN" sz="1200" i="1" dirty="0" smtClean="0"/>
              <a:t>”, </a:t>
            </a:r>
            <a:r>
              <a:rPr lang="en-US" altLang="zh-CN" sz="1200" i="1" dirty="0" err="1" smtClean="0"/>
              <a:t>numPartitions</a:t>
            </a:r>
            <a:r>
              <a:rPr lang="en-US" altLang="zh-CN" sz="1200" i="1" dirty="0" smtClean="0"/>
              <a:t>)</a:t>
            </a:r>
            <a:r>
              <a:rPr lang="en-US" altLang="zh-CN" sz="1200" kern="1200" dirty="0" smtClean="0">
                <a:solidFill>
                  <a:schemeClr val="tx1"/>
                </a:solidFill>
                <a:latin typeface="+mn-lt"/>
                <a:ea typeface="+mn-ea"/>
                <a:cs typeface="+mn-cs"/>
              </a:rPr>
              <a:t> was called, a pointer to the file was created, but only when </a:t>
            </a:r>
            <a:r>
              <a:rPr kumimoji="1" lang="en-US" altLang="zh-CN" sz="1200" i="1" dirty="0" err="1" smtClean="0"/>
              <a:t>lines.take</a:t>
            </a:r>
            <a:r>
              <a:rPr kumimoji="1" lang="en-US" altLang="zh-CN" sz="1200" i="1" dirty="0" smtClean="0"/>
              <a:t>(5)</a:t>
            </a:r>
            <a:r>
              <a:rPr lang="en-US" altLang="zh-CN" sz="1200" kern="1200" dirty="0" smtClean="0">
                <a:solidFill>
                  <a:schemeClr val="tx1"/>
                </a:solidFill>
                <a:latin typeface="+mn-lt"/>
                <a:ea typeface="+mn-ea"/>
                <a:cs typeface="+mn-cs"/>
              </a:rPr>
              <a:t> needed the file to run its logic was the text file actually read into </a:t>
            </a:r>
            <a:r>
              <a:rPr kumimoji="1" lang="en-US" altLang="zh-CN" sz="1200" i="1" dirty="0" smtClean="0"/>
              <a:t>lines</a:t>
            </a:r>
            <a:r>
              <a:rPr lang="en-US" altLang="zh-CN" sz="1200" kern="1200" dirty="0" smtClean="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sz="1200" kern="1200" dirty="0" smtClean="0">
                <a:solidFill>
                  <a:schemeClr val="tx1"/>
                </a:solidFill>
                <a:latin typeface="+mn-lt"/>
                <a:ea typeface="+mn-ea"/>
                <a:cs typeface="+mn-cs"/>
              </a:rPr>
              <a:t>This brings the concept of actions and transformations.</a:t>
            </a:r>
            <a:endParaRPr kumimoji="1" lang="zh-CN" altLang="en-US" dirty="0"/>
          </a:p>
        </p:txBody>
      </p:sp>
      <p:sp>
        <p:nvSpPr>
          <p:cNvPr id="4" name="幻灯片编号占位符 3"/>
          <p:cNvSpPr>
            <a:spLocks noGrp="1"/>
          </p:cNvSpPr>
          <p:nvPr>
            <p:ph type="sldNum" sz="quarter" idx="10"/>
          </p:nvPr>
        </p:nvSpPr>
        <p:spPr/>
        <p:txBody>
          <a:bodyPr/>
          <a:lstStyle/>
          <a:p>
            <a:fld id="{22E21B14-1D35-3348-B52E-EC4D7C945F3F}" type="slidenum">
              <a:rPr kumimoji="1" lang="zh-CN" altLang="en-US" smtClean="0"/>
              <a:t>9</a:t>
            </a:fld>
            <a:endParaRPr kumimoji="1" lang="zh-CN" altLang="en-US"/>
          </a:p>
        </p:txBody>
      </p:sp>
    </p:spTree>
    <p:extLst>
      <p:ext uri="{BB962C8B-B14F-4D97-AF65-F5344CB8AC3E}">
        <p14:creationId xmlns:p14="http://schemas.microsoft.com/office/powerpoint/2010/main" val="60083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Parallelism is the key feature of any distributed system where operations are done by dividing the data into multiple parallel partitions. The same operation is performed on the partitions simultaneously which helps achieve fast data processing with spark. </a:t>
            </a:r>
            <a:endParaRPr kumimoji="1" lang="zh-CN" altLang="en-US" dirty="0"/>
          </a:p>
        </p:txBody>
      </p:sp>
      <p:sp>
        <p:nvSpPr>
          <p:cNvPr id="4" name="幻灯片编号占位符 3"/>
          <p:cNvSpPr>
            <a:spLocks noGrp="1"/>
          </p:cNvSpPr>
          <p:nvPr>
            <p:ph type="sldNum" sz="quarter" idx="10"/>
          </p:nvPr>
        </p:nvSpPr>
        <p:spPr/>
        <p:txBody>
          <a:bodyPr/>
          <a:lstStyle/>
          <a:p>
            <a:fld id="{22E21B14-1D35-3348-B52E-EC4D7C945F3F}" type="slidenum">
              <a:rPr kumimoji="1" lang="zh-CN" altLang="en-US" smtClean="0"/>
              <a:t>27</a:t>
            </a:fld>
            <a:endParaRPr kumimoji="1" lang="zh-CN" altLang="en-US"/>
          </a:p>
        </p:txBody>
      </p:sp>
    </p:spTree>
    <p:extLst>
      <p:ext uri="{BB962C8B-B14F-4D97-AF65-F5344CB8AC3E}">
        <p14:creationId xmlns:p14="http://schemas.microsoft.com/office/powerpoint/2010/main" val="4075753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core data structure in Spark is an RDD, or a resilient distributed dataset. As the name suggests, </a:t>
            </a:r>
          </a:p>
          <a:p>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In the code above, Spark didn‘t wait to load the txt file into an RDD until </a:t>
            </a:r>
            <a:r>
              <a:rPr kumimoji="1" lang="en-US" altLang="zh-CN" sz="1200" i="1" dirty="0" err="1" smtClean="0"/>
              <a:t>lines.take</a:t>
            </a:r>
            <a:r>
              <a:rPr kumimoji="1" lang="en-US" altLang="zh-CN" sz="1200" i="1" dirty="0" smtClean="0"/>
              <a:t>(5)</a:t>
            </a:r>
            <a:r>
              <a:rPr lang="en-US" altLang="zh-CN" sz="1200" kern="1200" dirty="0" smtClean="0">
                <a:solidFill>
                  <a:schemeClr val="tx1"/>
                </a:solidFill>
                <a:latin typeface="+mn-lt"/>
                <a:ea typeface="+mn-ea"/>
                <a:cs typeface="+mn-cs"/>
              </a:rPr>
              <a:t> was run. When </a:t>
            </a:r>
            <a:r>
              <a:rPr lang="en-US" altLang="zh-CN" sz="1200" i="1" dirty="0" smtClean="0"/>
              <a:t>lines = </a:t>
            </a:r>
            <a:r>
              <a:rPr lang="en-US" altLang="zh-CN" sz="1200" i="1" dirty="0" err="1" smtClean="0"/>
              <a:t>spark.textFile</a:t>
            </a:r>
            <a:r>
              <a:rPr lang="en-US" altLang="zh-CN" sz="1200" i="1" dirty="0" smtClean="0"/>
              <a:t>(“hw10/</a:t>
            </a:r>
            <a:r>
              <a:rPr lang="en-US" altLang="zh-CN" sz="1200" i="1" dirty="0" err="1" smtClean="0"/>
              <a:t>tweets_sm.txt</a:t>
            </a:r>
            <a:r>
              <a:rPr lang="en-US" altLang="zh-CN" sz="1200" i="1" dirty="0" smtClean="0"/>
              <a:t>”, </a:t>
            </a:r>
            <a:r>
              <a:rPr lang="en-US" altLang="zh-CN" sz="1200" i="1" dirty="0" err="1" smtClean="0"/>
              <a:t>numPartitions</a:t>
            </a:r>
            <a:r>
              <a:rPr lang="en-US" altLang="zh-CN" sz="1200" i="1" dirty="0" smtClean="0"/>
              <a:t>)</a:t>
            </a:r>
            <a:r>
              <a:rPr lang="en-US" altLang="zh-CN" sz="1200" kern="1200" dirty="0" smtClean="0">
                <a:solidFill>
                  <a:schemeClr val="tx1"/>
                </a:solidFill>
                <a:latin typeface="+mn-lt"/>
                <a:ea typeface="+mn-ea"/>
                <a:cs typeface="+mn-cs"/>
              </a:rPr>
              <a:t> was called, a pointer to the file was created, but only when </a:t>
            </a:r>
            <a:r>
              <a:rPr kumimoji="1" lang="en-US" altLang="zh-CN" sz="1200" i="1" dirty="0" err="1" smtClean="0"/>
              <a:t>lines.take</a:t>
            </a:r>
            <a:r>
              <a:rPr kumimoji="1" lang="en-US" altLang="zh-CN" sz="1200" i="1" dirty="0" smtClean="0"/>
              <a:t>(5)</a:t>
            </a:r>
            <a:r>
              <a:rPr lang="en-US" altLang="zh-CN" sz="1200" kern="1200" dirty="0" smtClean="0">
                <a:solidFill>
                  <a:schemeClr val="tx1"/>
                </a:solidFill>
                <a:latin typeface="+mn-lt"/>
                <a:ea typeface="+mn-ea"/>
                <a:cs typeface="+mn-cs"/>
              </a:rPr>
              <a:t> needed the file to run its logic was the text file actually read into </a:t>
            </a:r>
            <a:r>
              <a:rPr kumimoji="1" lang="en-US" altLang="zh-CN" sz="1200" i="1" dirty="0" smtClean="0"/>
              <a:t>lines</a:t>
            </a:r>
            <a:r>
              <a:rPr lang="en-US" altLang="zh-CN" sz="1200" kern="1200" dirty="0" smtClean="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sz="1200" kern="1200" dirty="0" smtClean="0">
                <a:solidFill>
                  <a:schemeClr val="tx1"/>
                </a:solidFill>
                <a:latin typeface="+mn-lt"/>
                <a:ea typeface="+mn-ea"/>
                <a:cs typeface="+mn-cs"/>
              </a:rPr>
              <a:t>This brings the concept of actions and transformations.</a:t>
            </a:r>
            <a:endParaRPr kumimoji="1" lang="zh-CN" altLang="en-US" dirty="0"/>
          </a:p>
        </p:txBody>
      </p:sp>
      <p:sp>
        <p:nvSpPr>
          <p:cNvPr id="4" name="幻灯片编号占位符 3"/>
          <p:cNvSpPr>
            <a:spLocks noGrp="1"/>
          </p:cNvSpPr>
          <p:nvPr>
            <p:ph type="sldNum" sz="quarter" idx="10"/>
          </p:nvPr>
        </p:nvSpPr>
        <p:spPr/>
        <p:txBody>
          <a:bodyPr/>
          <a:lstStyle/>
          <a:p>
            <a:fld id="{22E21B14-1D35-3348-B52E-EC4D7C945F3F}" type="slidenum">
              <a:rPr kumimoji="1" lang="zh-CN" altLang="en-US" smtClean="0"/>
              <a:t>10</a:t>
            </a:fld>
            <a:endParaRPr kumimoji="1" lang="zh-CN" altLang="en-US"/>
          </a:p>
        </p:txBody>
      </p:sp>
    </p:spTree>
    <p:extLst>
      <p:ext uri="{BB962C8B-B14F-4D97-AF65-F5344CB8AC3E}">
        <p14:creationId xmlns:p14="http://schemas.microsoft.com/office/powerpoint/2010/main" val="60083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core data structure in Spark is an RDD, or a resilient distributed dataset. As the name suggests, </a:t>
            </a:r>
          </a:p>
          <a:p>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In the code above, Spark didn‘t wait to load the txt file into an RDD until </a:t>
            </a:r>
            <a:r>
              <a:rPr kumimoji="1" lang="en-US" altLang="zh-CN" sz="1200" i="1" dirty="0" err="1" smtClean="0"/>
              <a:t>lines.take</a:t>
            </a:r>
            <a:r>
              <a:rPr kumimoji="1" lang="en-US" altLang="zh-CN" sz="1200" i="1" dirty="0" smtClean="0"/>
              <a:t>(5)</a:t>
            </a:r>
            <a:r>
              <a:rPr lang="en-US" altLang="zh-CN" sz="1200" kern="1200" dirty="0" smtClean="0">
                <a:solidFill>
                  <a:schemeClr val="tx1"/>
                </a:solidFill>
                <a:latin typeface="+mn-lt"/>
                <a:ea typeface="+mn-ea"/>
                <a:cs typeface="+mn-cs"/>
              </a:rPr>
              <a:t> was run. When </a:t>
            </a:r>
            <a:r>
              <a:rPr lang="en-US" altLang="zh-CN" sz="1200" i="1" dirty="0" smtClean="0"/>
              <a:t>lines = </a:t>
            </a:r>
            <a:r>
              <a:rPr lang="en-US" altLang="zh-CN" sz="1200" i="1" dirty="0" err="1" smtClean="0"/>
              <a:t>spark.textFile</a:t>
            </a:r>
            <a:r>
              <a:rPr lang="en-US" altLang="zh-CN" sz="1200" i="1" dirty="0" smtClean="0"/>
              <a:t>(“hw10/</a:t>
            </a:r>
            <a:r>
              <a:rPr lang="en-US" altLang="zh-CN" sz="1200" i="1" dirty="0" err="1" smtClean="0"/>
              <a:t>tweets_sm.txt</a:t>
            </a:r>
            <a:r>
              <a:rPr lang="en-US" altLang="zh-CN" sz="1200" i="1" dirty="0" smtClean="0"/>
              <a:t>”, </a:t>
            </a:r>
            <a:r>
              <a:rPr lang="en-US" altLang="zh-CN" sz="1200" i="1" dirty="0" err="1" smtClean="0"/>
              <a:t>numPartitions</a:t>
            </a:r>
            <a:r>
              <a:rPr lang="en-US" altLang="zh-CN" sz="1200" i="1" dirty="0" smtClean="0"/>
              <a:t>)</a:t>
            </a:r>
            <a:r>
              <a:rPr lang="en-US" altLang="zh-CN" sz="1200" kern="1200" dirty="0" smtClean="0">
                <a:solidFill>
                  <a:schemeClr val="tx1"/>
                </a:solidFill>
                <a:latin typeface="+mn-lt"/>
                <a:ea typeface="+mn-ea"/>
                <a:cs typeface="+mn-cs"/>
              </a:rPr>
              <a:t> was called, a pointer to the file was created, but only when </a:t>
            </a:r>
            <a:r>
              <a:rPr kumimoji="1" lang="en-US" altLang="zh-CN" sz="1200" i="1" dirty="0" err="1" smtClean="0"/>
              <a:t>lines.take</a:t>
            </a:r>
            <a:r>
              <a:rPr kumimoji="1" lang="en-US" altLang="zh-CN" sz="1200" i="1" dirty="0" smtClean="0"/>
              <a:t>(5)</a:t>
            </a:r>
            <a:r>
              <a:rPr lang="en-US" altLang="zh-CN" sz="1200" kern="1200" dirty="0" smtClean="0">
                <a:solidFill>
                  <a:schemeClr val="tx1"/>
                </a:solidFill>
                <a:latin typeface="+mn-lt"/>
                <a:ea typeface="+mn-ea"/>
                <a:cs typeface="+mn-cs"/>
              </a:rPr>
              <a:t> needed the file to run its logic was the text file actually read into </a:t>
            </a:r>
            <a:r>
              <a:rPr kumimoji="1" lang="en-US" altLang="zh-CN" sz="1200" i="1" dirty="0" smtClean="0"/>
              <a:t>lines</a:t>
            </a:r>
            <a:r>
              <a:rPr lang="en-US" altLang="zh-CN" sz="1200" kern="1200" dirty="0" smtClean="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sz="1200" kern="1200" dirty="0" smtClean="0">
                <a:solidFill>
                  <a:schemeClr val="tx1"/>
                </a:solidFill>
                <a:latin typeface="+mn-lt"/>
                <a:ea typeface="+mn-ea"/>
                <a:cs typeface="+mn-cs"/>
              </a:rPr>
              <a:t>This brings the concept of actions and transformations.</a:t>
            </a:r>
            <a:endParaRPr kumimoji="1" lang="zh-CN" altLang="en-US" dirty="0"/>
          </a:p>
        </p:txBody>
      </p:sp>
      <p:sp>
        <p:nvSpPr>
          <p:cNvPr id="4" name="幻灯片编号占位符 3"/>
          <p:cNvSpPr>
            <a:spLocks noGrp="1"/>
          </p:cNvSpPr>
          <p:nvPr>
            <p:ph type="sldNum" sz="quarter" idx="10"/>
          </p:nvPr>
        </p:nvSpPr>
        <p:spPr/>
        <p:txBody>
          <a:bodyPr/>
          <a:lstStyle/>
          <a:p>
            <a:fld id="{22E21B14-1D35-3348-B52E-EC4D7C945F3F}" type="slidenum">
              <a:rPr kumimoji="1" lang="zh-CN" altLang="en-US" smtClean="0"/>
              <a:t>11</a:t>
            </a:fld>
            <a:endParaRPr kumimoji="1" lang="zh-CN" altLang="en-US"/>
          </a:p>
        </p:txBody>
      </p:sp>
    </p:spTree>
    <p:extLst>
      <p:ext uri="{BB962C8B-B14F-4D97-AF65-F5344CB8AC3E}">
        <p14:creationId xmlns:p14="http://schemas.microsoft.com/office/powerpoint/2010/main" val="60083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core data structure in Spark is an RDD, or a resilient distributed dataset. As the name suggests, </a:t>
            </a:r>
          </a:p>
          <a:p>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In the code above, Spark didn‘t wait to load the txt file into an RDD until </a:t>
            </a:r>
            <a:r>
              <a:rPr kumimoji="1" lang="en-US" altLang="zh-CN" sz="1200" i="1" dirty="0" err="1" smtClean="0"/>
              <a:t>lines.take</a:t>
            </a:r>
            <a:r>
              <a:rPr kumimoji="1" lang="en-US" altLang="zh-CN" sz="1200" i="1" dirty="0" smtClean="0"/>
              <a:t>(5)</a:t>
            </a:r>
            <a:r>
              <a:rPr lang="en-US" altLang="zh-CN" sz="1200" kern="1200" dirty="0" smtClean="0">
                <a:solidFill>
                  <a:schemeClr val="tx1"/>
                </a:solidFill>
                <a:latin typeface="+mn-lt"/>
                <a:ea typeface="+mn-ea"/>
                <a:cs typeface="+mn-cs"/>
              </a:rPr>
              <a:t> was run. When </a:t>
            </a:r>
            <a:r>
              <a:rPr lang="en-US" altLang="zh-CN" sz="1200" i="1" dirty="0" smtClean="0"/>
              <a:t>lines = </a:t>
            </a:r>
            <a:r>
              <a:rPr lang="en-US" altLang="zh-CN" sz="1200" i="1" dirty="0" err="1" smtClean="0"/>
              <a:t>spark.textFile</a:t>
            </a:r>
            <a:r>
              <a:rPr lang="en-US" altLang="zh-CN" sz="1200" i="1" dirty="0" smtClean="0"/>
              <a:t>(“hw10/</a:t>
            </a:r>
            <a:r>
              <a:rPr lang="en-US" altLang="zh-CN" sz="1200" i="1" dirty="0" err="1" smtClean="0"/>
              <a:t>tweets_sm.txt</a:t>
            </a:r>
            <a:r>
              <a:rPr lang="en-US" altLang="zh-CN" sz="1200" i="1" dirty="0" smtClean="0"/>
              <a:t>”, </a:t>
            </a:r>
            <a:r>
              <a:rPr lang="en-US" altLang="zh-CN" sz="1200" i="1" dirty="0" err="1" smtClean="0"/>
              <a:t>numPartitions</a:t>
            </a:r>
            <a:r>
              <a:rPr lang="en-US" altLang="zh-CN" sz="1200" i="1" dirty="0" smtClean="0"/>
              <a:t>)</a:t>
            </a:r>
            <a:r>
              <a:rPr lang="en-US" altLang="zh-CN" sz="1200" kern="1200" dirty="0" smtClean="0">
                <a:solidFill>
                  <a:schemeClr val="tx1"/>
                </a:solidFill>
                <a:latin typeface="+mn-lt"/>
                <a:ea typeface="+mn-ea"/>
                <a:cs typeface="+mn-cs"/>
              </a:rPr>
              <a:t> was called, a pointer to the file was created, but only when </a:t>
            </a:r>
            <a:r>
              <a:rPr kumimoji="1" lang="en-US" altLang="zh-CN" sz="1200" i="1" dirty="0" err="1" smtClean="0"/>
              <a:t>lines.take</a:t>
            </a:r>
            <a:r>
              <a:rPr kumimoji="1" lang="en-US" altLang="zh-CN" sz="1200" i="1" dirty="0" smtClean="0"/>
              <a:t>(5)</a:t>
            </a:r>
            <a:r>
              <a:rPr lang="en-US" altLang="zh-CN" sz="1200" kern="1200" dirty="0" smtClean="0">
                <a:solidFill>
                  <a:schemeClr val="tx1"/>
                </a:solidFill>
                <a:latin typeface="+mn-lt"/>
                <a:ea typeface="+mn-ea"/>
                <a:cs typeface="+mn-cs"/>
              </a:rPr>
              <a:t> needed the file to run its logic was the text file actually read into </a:t>
            </a:r>
            <a:r>
              <a:rPr kumimoji="1" lang="en-US" altLang="zh-CN" sz="1200" i="1" dirty="0" smtClean="0"/>
              <a:t>lines</a:t>
            </a:r>
            <a:r>
              <a:rPr lang="en-US" altLang="zh-CN" sz="1200" kern="1200" dirty="0" smtClean="0">
                <a:solidFill>
                  <a:schemeClr val="tx1"/>
                </a:solidFill>
                <a:latin typeface="+mn-lt"/>
                <a:ea typeface="+mn-ea"/>
                <a:cs typeface="+mn-cs"/>
              </a:rPr>
              <a:t>.</a:t>
            </a: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zh-CN"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sz="1200" kern="1200" dirty="0" smtClean="0">
                <a:solidFill>
                  <a:schemeClr val="tx1"/>
                </a:solidFill>
                <a:latin typeface="+mn-lt"/>
                <a:ea typeface="+mn-ea"/>
                <a:cs typeface="+mn-cs"/>
              </a:rPr>
              <a:t>This brings the concept of actions and transformations.</a:t>
            </a:r>
            <a:endParaRPr kumimoji="1" lang="zh-CN" altLang="en-US" dirty="0"/>
          </a:p>
        </p:txBody>
      </p:sp>
      <p:sp>
        <p:nvSpPr>
          <p:cNvPr id="4" name="幻灯片编号占位符 3"/>
          <p:cNvSpPr>
            <a:spLocks noGrp="1"/>
          </p:cNvSpPr>
          <p:nvPr>
            <p:ph type="sldNum" sz="quarter" idx="10"/>
          </p:nvPr>
        </p:nvSpPr>
        <p:spPr/>
        <p:txBody>
          <a:bodyPr/>
          <a:lstStyle/>
          <a:p>
            <a:fld id="{22E21B14-1D35-3348-B52E-EC4D7C945F3F}" type="slidenum">
              <a:rPr kumimoji="1" lang="zh-CN" altLang="en-US" smtClean="0"/>
              <a:t>12</a:t>
            </a:fld>
            <a:endParaRPr kumimoji="1" lang="zh-CN" altLang="en-US"/>
          </a:p>
        </p:txBody>
      </p:sp>
    </p:spTree>
    <p:extLst>
      <p:ext uri="{BB962C8B-B14F-4D97-AF65-F5344CB8AC3E}">
        <p14:creationId xmlns:p14="http://schemas.microsoft.com/office/powerpoint/2010/main" val="60083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sz="1200" i="1" dirty="0" smtClean="0"/>
              <a:t>take(5) is an action</a:t>
            </a:r>
            <a:endParaRPr kumimoji="1" lang="zh-CN" altLang="en-US" sz="1200" i="1" dirty="0" smtClean="0"/>
          </a:p>
          <a:p>
            <a:endParaRPr kumimoji="1" lang="zh-CN" altLang="en-US" dirty="0"/>
          </a:p>
        </p:txBody>
      </p:sp>
      <p:sp>
        <p:nvSpPr>
          <p:cNvPr id="4" name="幻灯片编号占位符 3"/>
          <p:cNvSpPr>
            <a:spLocks noGrp="1"/>
          </p:cNvSpPr>
          <p:nvPr>
            <p:ph type="sldNum" sz="quarter" idx="10"/>
          </p:nvPr>
        </p:nvSpPr>
        <p:spPr/>
        <p:txBody>
          <a:bodyPr/>
          <a:lstStyle/>
          <a:p>
            <a:fld id="{22E21B14-1D35-3348-B52E-EC4D7C945F3F}" type="slidenum">
              <a:rPr kumimoji="1" lang="zh-CN" altLang="en-US" smtClean="0"/>
              <a:t>13</a:t>
            </a:fld>
            <a:endParaRPr kumimoji="1" lang="zh-CN" altLang="en-US"/>
          </a:p>
        </p:txBody>
      </p:sp>
    </p:spTree>
    <p:extLst>
      <p:ext uri="{BB962C8B-B14F-4D97-AF65-F5344CB8AC3E}">
        <p14:creationId xmlns:p14="http://schemas.microsoft.com/office/powerpoint/2010/main" val="2257773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sz="1200" i="1" dirty="0" smtClean="0"/>
              <a:t>take(5) is an action</a:t>
            </a:r>
            <a:endParaRPr kumimoji="1" lang="zh-CN" altLang="en-US" sz="1200" i="1" dirty="0" smtClean="0"/>
          </a:p>
          <a:p>
            <a:endParaRPr kumimoji="1" lang="zh-CN" altLang="en-US" dirty="0"/>
          </a:p>
        </p:txBody>
      </p:sp>
      <p:sp>
        <p:nvSpPr>
          <p:cNvPr id="4" name="幻灯片编号占位符 3"/>
          <p:cNvSpPr>
            <a:spLocks noGrp="1"/>
          </p:cNvSpPr>
          <p:nvPr>
            <p:ph type="sldNum" sz="quarter" idx="10"/>
          </p:nvPr>
        </p:nvSpPr>
        <p:spPr/>
        <p:txBody>
          <a:bodyPr/>
          <a:lstStyle/>
          <a:p>
            <a:fld id="{22E21B14-1D35-3348-B52E-EC4D7C945F3F}" type="slidenum">
              <a:rPr kumimoji="1" lang="zh-CN" altLang="en-US" smtClean="0"/>
              <a:t>14</a:t>
            </a:fld>
            <a:endParaRPr kumimoji="1" lang="zh-CN" altLang="en-US"/>
          </a:p>
        </p:txBody>
      </p:sp>
    </p:spTree>
    <p:extLst>
      <p:ext uri="{BB962C8B-B14F-4D97-AF65-F5344CB8AC3E}">
        <p14:creationId xmlns:p14="http://schemas.microsoft.com/office/powerpoint/2010/main" val="2257773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sz="1200" i="1" dirty="0" smtClean="0"/>
              <a:t>take(5) is an action</a:t>
            </a:r>
            <a:endParaRPr kumimoji="1" lang="zh-CN" altLang="en-US" sz="1200" i="1" dirty="0" smtClean="0"/>
          </a:p>
          <a:p>
            <a:endParaRPr kumimoji="1" lang="zh-CN" altLang="en-US" dirty="0"/>
          </a:p>
        </p:txBody>
      </p:sp>
      <p:sp>
        <p:nvSpPr>
          <p:cNvPr id="4" name="幻灯片编号占位符 3"/>
          <p:cNvSpPr>
            <a:spLocks noGrp="1"/>
          </p:cNvSpPr>
          <p:nvPr>
            <p:ph type="sldNum" sz="quarter" idx="10"/>
          </p:nvPr>
        </p:nvSpPr>
        <p:spPr/>
        <p:txBody>
          <a:bodyPr/>
          <a:lstStyle/>
          <a:p>
            <a:fld id="{22E21B14-1D35-3348-B52E-EC4D7C945F3F}" type="slidenum">
              <a:rPr kumimoji="1" lang="zh-CN" altLang="en-US" smtClean="0"/>
              <a:t>15</a:t>
            </a:fld>
            <a:endParaRPr kumimoji="1" lang="zh-CN" altLang="en-US"/>
          </a:p>
        </p:txBody>
      </p:sp>
    </p:spTree>
    <p:extLst>
      <p:ext uri="{BB962C8B-B14F-4D97-AF65-F5344CB8AC3E}">
        <p14:creationId xmlns:p14="http://schemas.microsoft.com/office/powerpoint/2010/main" val="2257773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Confused !!! Ok. Let’s clear this confusion with an example …</a:t>
            </a:r>
            <a:endParaRPr kumimoji="1" lang="zh-CN" altLang="en-US" dirty="0"/>
          </a:p>
        </p:txBody>
      </p:sp>
      <p:sp>
        <p:nvSpPr>
          <p:cNvPr id="4" name="幻灯片编号占位符 3"/>
          <p:cNvSpPr>
            <a:spLocks noGrp="1"/>
          </p:cNvSpPr>
          <p:nvPr>
            <p:ph type="sldNum" sz="quarter" idx="10"/>
          </p:nvPr>
        </p:nvSpPr>
        <p:spPr/>
        <p:txBody>
          <a:bodyPr/>
          <a:lstStyle/>
          <a:p>
            <a:fld id="{22E21B14-1D35-3348-B52E-EC4D7C945F3F}" type="slidenum">
              <a:rPr kumimoji="1" lang="zh-CN" altLang="en-US" smtClean="0"/>
              <a:t>23</a:t>
            </a:fld>
            <a:endParaRPr kumimoji="1" lang="zh-CN" altLang="en-US"/>
          </a:p>
        </p:txBody>
      </p:sp>
    </p:spTree>
    <p:extLst>
      <p:ext uri="{BB962C8B-B14F-4D97-AF65-F5344CB8AC3E}">
        <p14:creationId xmlns:p14="http://schemas.microsoft.com/office/powerpoint/2010/main" val="18899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Parallelism is the key feature of any distributed system where operations are done by dividing the data into multiple parallel partitions. The same operation is performed on the partitions simultaneously which helps achieve fast data processing with spark. </a:t>
            </a:r>
            <a:endParaRPr kumimoji="1" lang="zh-CN" altLang="en-US" dirty="0"/>
          </a:p>
        </p:txBody>
      </p:sp>
      <p:sp>
        <p:nvSpPr>
          <p:cNvPr id="4" name="幻灯片编号占位符 3"/>
          <p:cNvSpPr>
            <a:spLocks noGrp="1"/>
          </p:cNvSpPr>
          <p:nvPr>
            <p:ph type="sldNum" sz="quarter" idx="10"/>
          </p:nvPr>
        </p:nvSpPr>
        <p:spPr/>
        <p:txBody>
          <a:bodyPr/>
          <a:lstStyle/>
          <a:p>
            <a:fld id="{22E21B14-1D35-3348-B52E-EC4D7C945F3F}" type="slidenum">
              <a:rPr kumimoji="1" lang="zh-CN" altLang="en-US" smtClean="0"/>
              <a:t>26</a:t>
            </a:fld>
            <a:endParaRPr kumimoji="1" lang="zh-CN" altLang="en-US"/>
          </a:p>
        </p:txBody>
      </p:sp>
    </p:spTree>
    <p:extLst>
      <p:ext uri="{BB962C8B-B14F-4D97-AF65-F5344CB8AC3E}">
        <p14:creationId xmlns:p14="http://schemas.microsoft.com/office/powerpoint/2010/main" val="4075753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1801D6D9-5386-C64A-A7E1-23CA0391AF4D}" type="datetimeFigureOut">
              <a:rPr kumimoji="1" lang="zh-CN" altLang="en-US" smtClean="0"/>
              <a:t>18/04/18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A94D2F0-1963-A046-B562-B9FB7F57AF8A}" type="slidenum">
              <a:rPr kumimoji="1" lang="zh-CN" altLang="en-US" smtClean="0"/>
              <a:t>‹Nr.›</a:t>
            </a:fld>
            <a:endParaRPr kumimoji="1" lang="zh-CN" altLang="en-US"/>
          </a:p>
        </p:txBody>
      </p:sp>
    </p:spTree>
    <p:extLst>
      <p:ext uri="{BB962C8B-B14F-4D97-AF65-F5344CB8AC3E}">
        <p14:creationId xmlns:p14="http://schemas.microsoft.com/office/powerpoint/2010/main" val="4097568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801D6D9-5386-C64A-A7E1-23CA0391AF4D}" type="datetimeFigureOut">
              <a:rPr kumimoji="1" lang="zh-CN" altLang="en-US" smtClean="0"/>
              <a:t>18/04/18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A94D2F0-1963-A046-B562-B9FB7F57AF8A}" type="slidenum">
              <a:rPr kumimoji="1" lang="zh-CN" altLang="en-US" smtClean="0"/>
              <a:t>‹Nr.›</a:t>
            </a:fld>
            <a:endParaRPr kumimoji="1" lang="zh-CN" altLang="en-US"/>
          </a:p>
        </p:txBody>
      </p:sp>
    </p:spTree>
    <p:extLst>
      <p:ext uri="{BB962C8B-B14F-4D97-AF65-F5344CB8AC3E}">
        <p14:creationId xmlns:p14="http://schemas.microsoft.com/office/powerpoint/2010/main" val="24353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801D6D9-5386-C64A-A7E1-23CA0391AF4D}" type="datetimeFigureOut">
              <a:rPr kumimoji="1" lang="zh-CN" altLang="en-US" smtClean="0"/>
              <a:t>18/04/18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A94D2F0-1963-A046-B562-B9FB7F57AF8A}" type="slidenum">
              <a:rPr kumimoji="1" lang="zh-CN" altLang="en-US" smtClean="0"/>
              <a:t>‹Nr.›</a:t>
            </a:fld>
            <a:endParaRPr kumimoji="1" lang="zh-CN" altLang="en-US"/>
          </a:p>
        </p:txBody>
      </p:sp>
    </p:spTree>
    <p:extLst>
      <p:ext uri="{BB962C8B-B14F-4D97-AF65-F5344CB8AC3E}">
        <p14:creationId xmlns:p14="http://schemas.microsoft.com/office/powerpoint/2010/main" val="1526900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1801D6D9-5386-C64A-A7E1-23CA0391AF4D}" type="datetimeFigureOut">
              <a:rPr kumimoji="1" lang="zh-CN" altLang="en-US" smtClean="0"/>
              <a:t>18/04/18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A94D2F0-1963-A046-B562-B9FB7F57AF8A}" type="slidenum">
              <a:rPr kumimoji="1" lang="zh-CN" altLang="en-US" smtClean="0"/>
              <a:t>‹Nr.›</a:t>
            </a:fld>
            <a:endParaRPr kumimoji="1" lang="zh-CN" altLang="en-US"/>
          </a:p>
        </p:txBody>
      </p:sp>
    </p:spTree>
    <p:extLst>
      <p:ext uri="{BB962C8B-B14F-4D97-AF65-F5344CB8AC3E}">
        <p14:creationId xmlns:p14="http://schemas.microsoft.com/office/powerpoint/2010/main" val="143412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1801D6D9-5386-C64A-A7E1-23CA0391AF4D}" type="datetimeFigureOut">
              <a:rPr kumimoji="1" lang="zh-CN" altLang="en-US" smtClean="0"/>
              <a:t>18/04/18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A94D2F0-1963-A046-B562-B9FB7F57AF8A}" type="slidenum">
              <a:rPr kumimoji="1" lang="zh-CN" altLang="en-US" smtClean="0"/>
              <a:t>‹Nr.›</a:t>
            </a:fld>
            <a:endParaRPr kumimoji="1" lang="zh-CN" altLang="en-US"/>
          </a:p>
        </p:txBody>
      </p:sp>
    </p:spTree>
    <p:extLst>
      <p:ext uri="{BB962C8B-B14F-4D97-AF65-F5344CB8AC3E}">
        <p14:creationId xmlns:p14="http://schemas.microsoft.com/office/powerpoint/2010/main" val="4142091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1801D6D9-5386-C64A-A7E1-23CA0391AF4D}" type="datetimeFigureOut">
              <a:rPr kumimoji="1" lang="zh-CN" altLang="en-US" smtClean="0"/>
              <a:t>18/04/18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A94D2F0-1963-A046-B562-B9FB7F57AF8A}" type="slidenum">
              <a:rPr kumimoji="1" lang="zh-CN" altLang="en-US" smtClean="0"/>
              <a:t>‹Nr.›</a:t>
            </a:fld>
            <a:endParaRPr kumimoji="1" lang="zh-CN" altLang="en-US"/>
          </a:p>
        </p:txBody>
      </p:sp>
    </p:spTree>
    <p:extLst>
      <p:ext uri="{BB962C8B-B14F-4D97-AF65-F5344CB8AC3E}">
        <p14:creationId xmlns:p14="http://schemas.microsoft.com/office/powerpoint/2010/main" val="3211050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1801D6D9-5386-C64A-A7E1-23CA0391AF4D}" type="datetimeFigureOut">
              <a:rPr kumimoji="1" lang="zh-CN" altLang="en-US" smtClean="0"/>
              <a:t>18/04/18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9A94D2F0-1963-A046-B562-B9FB7F57AF8A}" type="slidenum">
              <a:rPr kumimoji="1" lang="zh-CN" altLang="en-US" smtClean="0"/>
              <a:t>‹Nr.›</a:t>
            </a:fld>
            <a:endParaRPr kumimoji="1" lang="zh-CN" altLang="en-US"/>
          </a:p>
        </p:txBody>
      </p:sp>
    </p:spTree>
    <p:extLst>
      <p:ext uri="{BB962C8B-B14F-4D97-AF65-F5344CB8AC3E}">
        <p14:creationId xmlns:p14="http://schemas.microsoft.com/office/powerpoint/2010/main" val="1174937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1801D6D9-5386-C64A-A7E1-23CA0391AF4D}" type="datetimeFigureOut">
              <a:rPr kumimoji="1" lang="zh-CN" altLang="en-US" smtClean="0"/>
              <a:t>18/04/18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9A94D2F0-1963-A046-B562-B9FB7F57AF8A}" type="slidenum">
              <a:rPr kumimoji="1" lang="zh-CN" altLang="en-US" smtClean="0"/>
              <a:t>‹Nr.›</a:t>
            </a:fld>
            <a:endParaRPr kumimoji="1" lang="zh-CN" altLang="en-US"/>
          </a:p>
        </p:txBody>
      </p:sp>
    </p:spTree>
    <p:extLst>
      <p:ext uri="{BB962C8B-B14F-4D97-AF65-F5344CB8AC3E}">
        <p14:creationId xmlns:p14="http://schemas.microsoft.com/office/powerpoint/2010/main" val="91219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1D6D9-5386-C64A-A7E1-23CA0391AF4D}" type="datetimeFigureOut">
              <a:rPr kumimoji="1" lang="zh-CN" altLang="en-US" smtClean="0"/>
              <a:t>18/04/18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9A94D2F0-1963-A046-B562-B9FB7F57AF8A}" type="slidenum">
              <a:rPr kumimoji="1" lang="zh-CN" altLang="en-US" smtClean="0"/>
              <a:t>‹Nr.›</a:t>
            </a:fld>
            <a:endParaRPr kumimoji="1" lang="zh-CN" altLang="en-US"/>
          </a:p>
        </p:txBody>
      </p:sp>
    </p:spTree>
    <p:extLst>
      <p:ext uri="{BB962C8B-B14F-4D97-AF65-F5344CB8AC3E}">
        <p14:creationId xmlns:p14="http://schemas.microsoft.com/office/powerpoint/2010/main" val="4249076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1801D6D9-5386-C64A-A7E1-23CA0391AF4D}" type="datetimeFigureOut">
              <a:rPr kumimoji="1" lang="zh-CN" altLang="en-US" smtClean="0"/>
              <a:t>18/04/18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A94D2F0-1963-A046-B562-B9FB7F57AF8A}" type="slidenum">
              <a:rPr kumimoji="1" lang="zh-CN" altLang="en-US" smtClean="0"/>
              <a:t>‹Nr.›</a:t>
            </a:fld>
            <a:endParaRPr kumimoji="1" lang="zh-CN" altLang="en-US"/>
          </a:p>
        </p:txBody>
      </p:sp>
    </p:spTree>
    <p:extLst>
      <p:ext uri="{BB962C8B-B14F-4D97-AF65-F5344CB8AC3E}">
        <p14:creationId xmlns:p14="http://schemas.microsoft.com/office/powerpoint/2010/main" val="622133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1801D6D9-5386-C64A-A7E1-23CA0391AF4D}" type="datetimeFigureOut">
              <a:rPr kumimoji="1" lang="zh-CN" altLang="en-US" smtClean="0"/>
              <a:t>18/04/18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A94D2F0-1963-A046-B562-B9FB7F57AF8A}" type="slidenum">
              <a:rPr kumimoji="1" lang="zh-CN" altLang="en-US" smtClean="0"/>
              <a:t>‹Nr.›</a:t>
            </a:fld>
            <a:endParaRPr kumimoji="1" lang="zh-CN" altLang="en-US"/>
          </a:p>
        </p:txBody>
      </p:sp>
    </p:spTree>
    <p:extLst>
      <p:ext uri="{BB962C8B-B14F-4D97-AF65-F5344CB8AC3E}">
        <p14:creationId xmlns:p14="http://schemas.microsoft.com/office/powerpoint/2010/main" val="42542244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1D6D9-5386-C64A-A7E1-23CA0391AF4D}" type="datetimeFigureOut">
              <a:rPr kumimoji="1" lang="zh-CN" altLang="en-US" smtClean="0"/>
              <a:t>18/04/18</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94D2F0-1963-A046-B562-B9FB7F57AF8A}" type="slidenum">
              <a:rPr kumimoji="1" lang="zh-CN" altLang="en-US" smtClean="0"/>
              <a:t>‹Nr.›</a:t>
            </a:fld>
            <a:endParaRPr kumimoji="1" lang="zh-CN" altLang="en-US"/>
          </a:p>
        </p:txBody>
      </p:sp>
    </p:spTree>
    <p:extLst>
      <p:ext uri="{BB962C8B-B14F-4D97-AF65-F5344CB8AC3E}">
        <p14:creationId xmlns:p14="http://schemas.microsoft.com/office/powerpoint/2010/main" val="2256814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hyperlink" Target="https://www.dezyre.com/apache-spark-tutorial/pyspark-tutorial" TargetMode="External"/><Relationship Id="rId4" Type="http://schemas.openxmlformats.org/officeDocument/2006/relationships/hyperlink" Target="http://www.kdnuggets.com/2015/11/introduction-spark-python.html" TargetMode="External"/><Relationship Id="rId1" Type="http://schemas.openxmlformats.org/officeDocument/2006/relationships/slideLayout" Target="../slideLayouts/slideLayout2.xml"/><Relationship Id="rId2" Type="http://schemas.openxmlformats.org/officeDocument/2006/relationships/hyperlink" Target="http://www-bcf.usc.edu/~minlanyu/teach/csci599-fall12/papers/nsdi_spark.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02569"/>
            <a:ext cx="7772400" cy="1470025"/>
          </a:xfrm>
        </p:spPr>
        <p:txBody>
          <a:bodyPr/>
          <a:lstStyle/>
          <a:p>
            <a:r>
              <a:rPr lang="en-US" altLang="zh-CN" dirty="0" err="1"/>
              <a:t>PySpark</a:t>
            </a:r>
            <a:r>
              <a:rPr lang="en-US" altLang="zh-CN" dirty="0"/>
              <a:t> </a:t>
            </a:r>
            <a:r>
              <a:rPr lang="en-US" altLang="zh-CN" dirty="0" smtClean="0"/>
              <a:t>Tutorial - Learn </a:t>
            </a:r>
            <a:r>
              <a:rPr lang="en-US" altLang="zh-CN" dirty="0"/>
              <a:t>to use Apache Spark with Python</a:t>
            </a:r>
            <a:endParaRPr kumimoji="1" lang="zh-CN" altLang="en-US" dirty="0"/>
          </a:p>
        </p:txBody>
      </p:sp>
      <p:sp>
        <p:nvSpPr>
          <p:cNvPr id="3" name="副标题 2"/>
          <p:cNvSpPr>
            <a:spLocks noGrp="1"/>
          </p:cNvSpPr>
          <p:nvPr>
            <p:ph type="subTitle" idx="1"/>
          </p:nvPr>
        </p:nvSpPr>
        <p:spPr/>
        <p:txBody>
          <a:bodyPr/>
          <a:lstStyle/>
          <a:p>
            <a:r>
              <a:rPr lang="en-US" altLang="zh-CN" dirty="0"/>
              <a:t>Everything Data </a:t>
            </a:r>
            <a:endParaRPr lang="en-US" altLang="zh-CN" dirty="0" smtClean="0"/>
          </a:p>
          <a:p>
            <a:r>
              <a:rPr lang="en-US" altLang="zh-CN" dirty="0" err="1" smtClean="0"/>
              <a:t>CompSci</a:t>
            </a:r>
            <a:r>
              <a:rPr lang="en-US" altLang="zh-CN" dirty="0" smtClean="0"/>
              <a:t> </a:t>
            </a:r>
            <a:r>
              <a:rPr lang="en-US" altLang="zh-CN" dirty="0"/>
              <a:t>216 Spring 2017</a:t>
            </a:r>
            <a:endParaRPr kumimoji="1" lang="zh-CN" altLang="en-US" dirty="0"/>
          </a:p>
        </p:txBody>
      </p:sp>
    </p:spTree>
    <p:extLst>
      <p:ext uri="{BB962C8B-B14F-4D97-AF65-F5344CB8AC3E}">
        <p14:creationId xmlns:p14="http://schemas.microsoft.com/office/powerpoint/2010/main" val="391395613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marL="0" indent="0" algn="ctr">
              <a:buNone/>
            </a:pPr>
            <a:r>
              <a:rPr lang="en-US" altLang="zh-CN" sz="5400" dirty="0"/>
              <a:t>A</a:t>
            </a:r>
            <a:r>
              <a:rPr lang="en-US" altLang="zh-CN" sz="5400" dirty="0" smtClean="0"/>
              <a:t>n </a:t>
            </a:r>
            <a:r>
              <a:rPr lang="en-US" altLang="zh-CN" sz="5400" dirty="0"/>
              <a:t>RDD is Spark's representation of a dataset that is distributed across the RAM, or memory, of lots of machines</a:t>
            </a:r>
            <a:r>
              <a:rPr lang="en-US" altLang="zh-CN" sz="5400" dirty="0" smtClean="0"/>
              <a:t>.</a:t>
            </a:r>
          </a:p>
        </p:txBody>
      </p:sp>
    </p:spTree>
    <p:extLst>
      <p:ext uri="{BB962C8B-B14F-4D97-AF65-F5344CB8AC3E}">
        <p14:creationId xmlns:p14="http://schemas.microsoft.com/office/powerpoint/2010/main" val="292121036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974"/>
            <a:ext cx="8229600" cy="4525963"/>
          </a:xfrm>
        </p:spPr>
        <p:txBody>
          <a:bodyPr>
            <a:normAutofit/>
          </a:bodyPr>
          <a:lstStyle/>
          <a:p>
            <a:pPr marL="0" indent="0" algn="ctr">
              <a:buNone/>
            </a:pPr>
            <a:r>
              <a:rPr lang="en-US" altLang="zh-CN" sz="5400" dirty="0" smtClean="0"/>
              <a:t>An </a:t>
            </a:r>
            <a:r>
              <a:rPr lang="en-US" altLang="zh-CN" sz="5400" dirty="0"/>
              <a:t>RDD object is essentially a collection of elements that you can use to hold lists of tuples, dictionaries, lists, etc. </a:t>
            </a:r>
            <a:endParaRPr lang="en-US" altLang="zh-CN" sz="5400" dirty="0" smtClean="0"/>
          </a:p>
        </p:txBody>
      </p:sp>
    </p:spTree>
    <p:extLst>
      <p:ext uri="{BB962C8B-B14F-4D97-AF65-F5344CB8AC3E}">
        <p14:creationId xmlns:p14="http://schemas.microsoft.com/office/powerpoint/2010/main" val="187434633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en-US" altLang="zh-CN" b="1" dirty="0" smtClean="0"/>
              <a:t>Resilient Distributed Datasets (RDD) </a:t>
            </a:r>
            <a:r>
              <a:rPr lang="en-US" altLang="zh-CN" dirty="0" smtClean="0"/>
              <a:t/>
            </a:r>
            <a:br>
              <a:rPr lang="en-US" altLang="zh-CN" dirty="0" smtClean="0"/>
            </a:br>
            <a:endParaRPr kumimoji="1" lang="zh-CN" altLang="en-US" dirty="0"/>
          </a:p>
        </p:txBody>
      </p:sp>
      <p:sp>
        <p:nvSpPr>
          <p:cNvPr id="3" name="内容占位符 2"/>
          <p:cNvSpPr>
            <a:spLocks noGrp="1"/>
          </p:cNvSpPr>
          <p:nvPr>
            <p:ph idx="1"/>
          </p:nvPr>
        </p:nvSpPr>
        <p:spPr/>
        <p:txBody>
          <a:bodyPr>
            <a:normAutofit/>
          </a:bodyPr>
          <a:lstStyle/>
          <a:p>
            <a:r>
              <a:rPr lang="en-US" altLang="zh-CN" b="1" dirty="0" smtClean="0"/>
              <a:t>Lazy </a:t>
            </a:r>
            <a:r>
              <a:rPr lang="en-US" altLang="zh-CN" b="1" dirty="0"/>
              <a:t>Evaluation</a:t>
            </a:r>
            <a:r>
              <a:rPr lang="en-US" altLang="zh-CN" dirty="0"/>
              <a:t> </a:t>
            </a:r>
            <a:r>
              <a:rPr lang="en-US" altLang="zh-CN" dirty="0" smtClean="0"/>
              <a:t>: </a:t>
            </a:r>
            <a:r>
              <a:rPr lang="en-US" altLang="zh-CN" dirty="0"/>
              <a:t>the ability to lazily evaluate code, postponing running a calculation until absolutely necessary</a:t>
            </a:r>
            <a:r>
              <a:rPr lang="en-US" altLang="zh-CN" dirty="0" smtClean="0"/>
              <a:t>.</a:t>
            </a:r>
          </a:p>
          <a:p>
            <a:pPr marL="0" indent="0">
              <a:buNone/>
            </a:pPr>
            <a:endParaRPr lang="en-US" altLang="zh-CN" dirty="0" smtClean="0"/>
          </a:p>
          <a:p>
            <a:r>
              <a:rPr lang="en-US" altLang="zh-CN" sz="2800" dirty="0" smtClean="0"/>
              <a:t>  </a:t>
            </a:r>
            <a:r>
              <a:rPr lang="en-US" altLang="zh-CN" sz="2800" i="1" dirty="0" err="1" smtClean="0"/>
              <a:t>numPartitions</a:t>
            </a:r>
            <a:r>
              <a:rPr lang="en-US" altLang="zh-CN" sz="2800" i="1" dirty="0" smtClean="0"/>
              <a:t> </a:t>
            </a:r>
            <a:r>
              <a:rPr lang="en-US" altLang="zh-CN" sz="2800" i="1" dirty="0"/>
              <a:t>= 3</a:t>
            </a:r>
          </a:p>
          <a:p>
            <a:pPr marL="0" indent="0">
              <a:buNone/>
            </a:pPr>
            <a:r>
              <a:rPr lang="en-US" altLang="zh-CN" sz="2800" i="1" dirty="0" smtClean="0"/>
              <a:t>	lines </a:t>
            </a:r>
            <a:r>
              <a:rPr lang="en-US" altLang="zh-CN" sz="2800" i="1" dirty="0"/>
              <a:t>= </a:t>
            </a:r>
            <a:r>
              <a:rPr lang="en-US" altLang="zh-CN" sz="2800" i="1" dirty="0" err="1"/>
              <a:t>spark.textFile</a:t>
            </a:r>
            <a:r>
              <a:rPr lang="en-US" altLang="zh-CN" sz="2800" i="1" dirty="0" smtClean="0"/>
              <a:t>(“hw10/</a:t>
            </a:r>
            <a:r>
              <a:rPr lang="en-US" altLang="zh-CN" sz="2800" i="1" dirty="0" err="1" smtClean="0"/>
              <a:t>example.txt</a:t>
            </a:r>
            <a:r>
              <a:rPr lang="en-US" altLang="zh-CN" sz="2800" i="1" dirty="0" smtClean="0"/>
              <a:t>”, </a:t>
            </a:r>
            <a:r>
              <a:rPr lang="en-US" altLang="zh-CN" sz="2800" i="1" dirty="0" err="1"/>
              <a:t>numPartitions</a:t>
            </a:r>
            <a:r>
              <a:rPr lang="en-US" altLang="zh-CN" sz="2800" i="1" dirty="0" smtClean="0"/>
              <a:t>)</a:t>
            </a:r>
          </a:p>
          <a:p>
            <a:pPr marL="0" indent="0">
              <a:buNone/>
            </a:pPr>
            <a:r>
              <a:rPr kumimoji="1" lang="en-US" altLang="zh-CN" sz="2800" i="1" dirty="0" smtClean="0"/>
              <a:t>	</a:t>
            </a:r>
            <a:r>
              <a:rPr kumimoji="1" lang="en-US" altLang="zh-CN" sz="2800" i="1" dirty="0" err="1" smtClean="0"/>
              <a:t>lines.take</a:t>
            </a:r>
            <a:r>
              <a:rPr kumimoji="1" lang="en-US" altLang="zh-CN" sz="2800" i="1" dirty="0" smtClean="0"/>
              <a:t>(5)</a:t>
            </a:r>
            <a:endParaRPr kumimoji="1" lang="zh-CN" altLang="en-US" sz="2800" i="1" dirty="0"/>
          </a:p>
        </p:txBody>
      </p:sp>
    </p:spTree>
    <p:extLst>
      <p:ext uri="{BB962C8B-B14F-4D97-AF65-F5344CB8AC3E}">
        <p14:creationId xmlns:p14="http://schemas.microsoft.com/office/powerpoint/2010/main" val="240269851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05424"/>
            <a:ext cx="8229600" cy="5135229"/>
          </a:xfrm>
        </p:spPr>
        <p:txBody>
          <a:bodyPr>
            <a:normAutofit/>
          </a:bodyPr>
          <a:lstStyle/>
          <a:p>
            <a:pPr marL="0" indent="0" algn="ctr">
              <a:buNone/>
            </a:pPr>
            <a:r>
              <a:rPr kumimoji="1" lang="en-US" altLang="zh-CN" sz="6600" dirty="0" smtClean="0"/>
              <a:t>RDDs have </a:t>
            </a:r>
            <a:r>
              <a:rPr kumimoji="1" lang="en-US" altLang="zh-CN" sz="6600" b="1" i="1" dirty="0" smtClean="0"/>
              <a:t>actions</a:t>
            </a:r>
            <a:r>
              <a:rPr kumimoji="1" lang="en-US" altLang="zh-CN" sz="6600" dirty="0" smtClean="0"/>
              <a:t>, which return values, and </a:t>
            </a:r>
            <a:r>
              <a:rPr kumimoji="1" lang="en-US" altLang="zh-CN" sz="6600" b="1" i="1" dirty="0" smtClean="0"/>
              <a:t>transformations</a:t>
            </a:r>
            <a:r>
              <a:rPr kumimoji="1" lang="en-US" altLang="zh-CN" sz="6600" dirty="0" smtClean="0"/>
              <a:t>, which return pointers to new RDDs.</a:t>
            </a:r>
          </a:p>
        </p:txBody>
      </p:sp>
    </p:spTree>
    <p:extLst>
      <p:ext uri="{BB962C8B-B14F-4D97-AF65-F5344CB8AC3E}">
        <p14:creationId xmlns:p14="http://schemas.microsoft.com/office/powerpoint/2010/main" val="418006664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4660390"/>
          </a:xfrm>
        </p:spPr>
        <p:txBody>
          <a:bodyPr>
            <a:noAutofit/>
          </a:bodyPr>
          <a:lstStyle/>
          <a:p>
            <a:r>
              <a:rPr lang="en-US" altLang="zh-CN" sz="8000" dirty="0" smtClean="0"/>
              <a:t/>
            </a:r>
            <a:br>
              <a:rPr lang="en-US" altLang="zh-CN" sz="8000" dirty="0" smtClean="0"/>
            </a:br>
            <a:r>
              <a:rPr lang="en-US" altLang="zh-CN" sz="8000" b="1" dirty="0" smtClean="0"/>
              <a:t>Transformation and Actions in Spark</a:t>
            </a:r>
            <a:br>
              <a:rPr lang="en-US" altLang="zh-CN" sz="8000" b="1" dirty="0" smtClean="0"/>
            </a:br>
            <a:endParaRPr kumimoji="1" lang="zh-CN" altLang="en-US" sz="8000" b="1" dirty="0"/>
          </a:p>
        </p:txBody>
      </p:sp>
    </p:spTree>
    <p:extLst>
      <p:ext uri="{BB962C8B-B14F-4D97-AF65-F5344CB8AC3E}">
        <p14:creationId xmlns:p14="http://schemas.microsoft.com/office/powerpoint/2010/main" val="274921215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57199"/>
            <a:ext cx="8229600" cy="4525963"/>
          </a:xfrm>
        </p:spPr>
        <p:txBody>
          <a:bodyPr>
            <a:normAutofit/>
          </a:bodyPr>
          <a:lstStyle/>
          <a:p>
            <a:pPr marL="0" indent="0" algn="ctr">
              <a:buNone/>
            </a:pPr>
            <a:r>
              <a:rPr kumimoji="1" lang="en-US" altLang="zh-CN" sz="7200" dirty="0" smtClean="0"/>
              <a:t>RDDs’</a:t>
            </a:r>
            <a:r>
              <a:rPr lang="en-US" altLang="zh-CN" sz="7200" dirty="0" smtClean="0"/>
              <a:t> </a:t>
            </a:r>
            <a:r>
              <a:rPr lang="en-US" altLang="zh-CN" sz="7200" dirty="0"/>
              <a:t>value is only updated once that RDD is computed as part of an </a:t>
            </a:r>
            <a:r>
              <a:rPr lang="en-US" altLang="zh-CN" sz="7200" dirty="0" smtClean="0"/>
              <a:t>action</a:t>
            </a:r>
            <a:endParaRPr kumimoji="1" lang="en-US" altLang="zh-CN" sz="7200" dirty="0" smtClean="0"/>
          </a:p>
        </p:txBody>
      </p:sp>
    </p:spTree>
    <p:extLst>
      <p:ext uri="{BB962C8B-B14F-4D97-AF65-F5344CB8AC3E}">
        <p14:creationId xmlns:p14="http://schemas.microsoft.com/office/powerpoint/2010/main" val="295977204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smtClean="0"/>
              <a:t>Transformation and Actions</a:t>
            </a:r>
            <a:endParaRPr kumimoji="1" lang="zh-CN" altLang="en-US" sz="4000" b="1" dirty="0"/>
          </a:p>
        </p:txBody>
      </p:sp>
      <p:sp>
        <p:nvSpPr>
          <p:cNvPr id="3" name="内容占位符 2"/>
          <p:cNvSpPr>
            <a:spLocks noGrp="1"/>
          </p:cNvSpPr>
          <p:nvPr>
            <p:ph idx="1"/>
          </p:nvPr>
        </p:nvSpPr>
        <p:spPr>
          <a:xfrm>
            <a:off x="2524929" y="1600200"/>
            <a:ext cx="4135458" cy="4525963"/>
          </a:xfrm>
        </p:spPr>
        <p:txBody>
          <a:bodyPr/>
          <a:lstStyle/>
          <a:p>
            <a:pPr marL="0" indent="0">
              <a:buNone/>
            </a:pPr>
            <a:r>
              <a:rPr lang="en-US" altLang="zh-CN" dirty="0"/>
              <a:t>Spark Transformations</a:t>
            </a:r>
          </a:p>
          <a:p>
            <a:pPr marL="0" indent="0">
              <a:buNone/>
            </a:pPr>
            <a:r>
              <a:rPr lang="is-IS" altLang="zh-CN" dirty="0"/>
              <a:t>map()</a:t>
            </a:r>
          </a:p>
          <a:p>
            <a:pPr marL="0" indent="0">
              <a:buNone/>
            </a:pPr>
            <a:r>
              <a:rPr lang="en-US" altLang="zh-CN" dirty="0" err="1"/>
              <a:t>flatMap</a:t>
            </a:r>
            <a:r>
              <a:rPr lang="en-US" altLang="zh-CN" dirty="0"/>
              <a:t>()</a:t>
            </a:r>
          </a:p>
          <a:p>
            <a:pPr marL="0" indent="0">
              <a:buNone/>
            </a:pPr>
            <a:r>
              <a:rPr lang="en-US" altLang="zh-CN" dirty="0"/>
              <a:t>filter()</a:t>
            </a:r>
          </a:p>
          <a:p>
            <a:pPr marL="0" indent="0">
              <a:buNone/>
            </a:pPr>
            <a:r>
              <a:rPr lang="en-US" altLang="zh-CN" dirty="0" err="1" smtClean="0"/>
              <a:t>mapPartitions</a:t>
            </a:r>
            <a:r>
              <a:rPr lang="en-US" altLang="zh-CN" dirty="0" smtClean="0"/>
              <a:t>()</a:t>
            </a:r>
            <a:endParaRPr kumimoji="1" lang="zh-CN" altLang="en-US" dirty="0"/>
          </a:p>
        </p:txBody>
      </p:sp>
    </p:spTree>
    <p:extLst>
      <p:ext uri="{BB962C8B-B14F-4D97-AF65-F5344CB8AC3E}">
        <p14:creationId xmlns:p14="http://schemas.microsoft.com/office/powerpoint/2010/main" val="348024312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smtClean="0"/>
              <a:t>Transformation and Actions</a:t>
            </a:r>
            <a:endParaRPr kumimoji="1" lang="zh-CN" altLang="en-US" sz="4000" b="1" dirty="0"/>
          </a:p>
        </p:txBody>
      </p:sp>
      <p:sp>
        <p:nvSpPr>
          <p:cNvPr id="4" name="文本框 3"/>
          <p:cNvSpPr txBox="1"/>
          <p:nvPr/>
        </p:nvSpPr>
        <p:spPr>
          <a:xfrm>
            <a:off x="2545587" y="1909683"/>
            <a:ext cx="4094142" cy="4832092"/>
          </a:xfrm>
          <a:prstGeom prst="rect">
            <a:avLst/>
          </a:prstGeom>
          <a:noFill/>
        </p:spPr>
        <p:txBody>
          <a:bodyPr wrap="square" rtlCol="0">
            <a:spAutoFit/>
          </a:bodyPr>
          <a:lstStyle/>
          <a:p>
            <a:r>
              <a:rPr lang="de-DE" altLang="zh-CN" sz="4400" dirty="0"/>
              <a:t>Spark </a:t>
            </a:r>
            <a:r>
              <a:rPr lang="de-DE" altLang="zh-CN" sz="4400" dirty="0" smtClean="0"/>
              <a:t>Actions</a:t>
            </a:r>
          </a:p>
          <a:p>
            <a:endParaRPr lang="de-DE" altLang="zh-CN" sz="4400" dirty="0"/>
          </a:p>
          <a:p>
            <a:r>
              <a:rPr lang="en-US" altLang="zh-CN" sz="4400" dirty="0" err="1" smtClean="0"/>
              <a:t>reduceByKey</a:t>
            </a:r>
            <a:r>
              <a:rPr lang="en-US" altLang="zh-CN" sz="4400" dirty="0" smtClean="0"/>
              <a:t>()</a:t>
            </a:r>
          </a:p>
          <a:p>
            <a:r>
              <a:rPr lang="de-DE" altLang="zh-CN" sz="4400" dirty="0" err="1" smtClean="0"/>
              <a:t>collect</a:t>
            </a:r>
            <a:r>
              <a:rPr lang="de-DE" altLang="zh-CN" sz="4400" dirty="0"/>
              <a:t>()               </a:t>
            </a:r>
          </a:p>
          <a:p>
            <a:r>
              <a:rPr lang="de-DE" altLang="zh-CN" sz="4400" dirty="0" err="1"/>
              <a:t>count</a:t>
            </a:r>
            <a:r>
              <a:rPr lang="de-DE" altLang="zh-CN" sz="4400" dirty="0"/>
              <a:t>()</a:t>
            </a:r>
          </a:p>
          <a:p>
            <a:r>
              <a:rPr lang="de-DE" altLang="zh-CN" sz="4400" dirty="0" err="1" smtClean="0"/>
              <a:t>take</a:t>
            </a:r>
            <a:r>
              <a:rPr lang="de-DE" altLang="zh-CN" sz="4400" dirty="0" smtClean="0"/>
              <a:t>(</a:t>
            </a:r>
            <a:r>
              <a:rPr lang="de-DE" altLang="zh-CN" sz="4400" dirty="0"/>
              <a:t>) </a:t>
            </a:r>
            <a:endParaRPr lang="de-DE" altLang="zh-CN" sz="4400" dirty="0" smtClean="0"/>
          </a:p>
          <a:p>
            <a:r>
              <a:rPr lang="en-US" altLang="zh-CN" sz="4400" dirty="0" err="1" smtClean="0"/>
              <a:t>takeOrdered</a:t>
            </a:r>
            <a:r>
              <a:rPr lang="en-US" altLang="zh-CN" sz="4400" dirty="0" smtClean="0"/>
              <a:t>()</a:t>
            </a:r>
            <a:endParaRPr lang="zh-CN" altLang="en-US" sz="4400" dirty="0"/>
          </a:p>
        </p:txBody>
      </p:sp>
    </p:spTree>
    <p:extLst>
      <p:ext uri="{BB962C8B-B14F-4D97-AF65-F5344CB8AC3E}">
        <p14:creationId xmlns:p14="http://schemas.microsoft.com/office/powerpoint/2010/main" val="57763107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8000" dirty="0" smtClean="0"/>
              <a:t>Actions to view data in the console</a:t>
            </a:r>
            <a:endParaRPr lang="en-US" sz="8000" dirty="0"/>
          </a:p>
        </p:txBody>
      </p:sp>
    </p:spTree>
    <p:extLst>
      <p:ext uri="{BB962C8B-B14F-4D97-AF65-F5344CB8AC3E}">
        <p14:creationId xmlns:p14="http://schemas.microsoft.com/office/powerpoint/2010/main" val="729435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43000"/>
            <a:ext cx="7772400" cy="5594103"/>
          </a:xfrm>
        </p:spPr>
        <p:txBody>
          <a:bodyPr>
            <a:noAutofit/>
          </a:bodyPr>
          <a:lstStyle/>
          <a:p>
            <a:r>
              <a:rPr lang="en-US" sz="8000" dirty="0" smtClean="0"/>
              <a:t>Actions to collect data to native objects in the respective language</a:t>
            </a:r>
            <a:endParaRPr lang="en-US" sz="8000" dirty="0"/>
          </a:p>
        </p:txBody>
      </p:sp>
    </p:spTree>
    <p:extLst>
      <p:ext uri="{BB962C8B-B14F-4D97-AF65-F5344CB8AC3E}">
        <p14:creationId xmlns:p14="http://schemas.microsoft.com/office/powerpoint/2010/main" val="1993091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kumimoji="1" lang="en-US" altLang="zh-CN" dirty="0" smtClean="0"/>
              <a:t>Outline</a:t>
            </a:r>
            <a:endParaRPr kumimoji="1" lang="zh-CN" altLang="en-US" dirty="0"/>
          </a:p>
        </p:txBody>
      </p:sp>
      <p:sp>
        <p:nvSpPr>
          <p:cNvPr id="3" name="内容占位符 2"/>
          <p:cNvSpPr>
            <a:spLocks noGrp="1"/>
          </p:cNvSpPr>
          <p:nvPr>
            <p:ph idx="1"/>
          </p:nvPr>
        </p:nvSpPr>
        <p:spPr/>
        <p:txBody>
          <a:bodyPr/>
          <a:lstStyle/>
          <a:p>
            <a:r>
              <a:rPr lang="en-US" altLang="zh-CN" dirty="0" smtClean="0"/>
              <a:t>Apache Spark and </a:t>
            </a:r>
            <a:r>
              <a:rPr lang="en-US" altLang="zh-CN" dirty="0" err="1" smtClean="0"/>
              <a:t>SparkContext</a:t>
            </a:r>
            <a:r>
              <a:rPr lang="en-US" altLang="zh-CN" dirty="0" smtClean="0"/>
              <a:t> </a:t>
            </a:r>
          </a:p>
          <a:p>
            <a:r>
              <a:rPr lang="en-US" altLang="zh-CN" dirty="0" smtClean="0"/>
              <a:t>Spark </a:t>
            </a:r>
            <a:r>
              <a:rPr lang="en-US" altLang="zh-CN" dirty="0"/>
              <a:t>Resilient Distributed Datasets (RDD</a:t>
            </a:r>
            <a:r>
              <a:rPr lang="en-US" altLang="zh-CN" dirty="0" smtClean="0"/>
              <a:t>)</a:t>
            </a:r>
          </a:p>
          <a:p>
            <a:r>
              <a:rPr lang="en-US" altLang="zh-CN" dirty="0" smtClean="0"/>
              <a:t>Transformation </a:t>
            </a:r>
            <a:r>
              <a:rPr lang="en-US" altLang="zh-CN" dirty="0"/>
              <a:t>and Actions in </a:t>
            </a:r>
            <a:r>
              <a:rPr lang="en-US" altLang="zh-CN" dirty="0" smtClean="0"/>
              <a:t>Spark</a:t>
            </a:r>
          </a:p>
          <a:p>
            <a:r>
              <a:rPr lang="en-US" altLang="zh-CN" dirty="0"/>
              <a:t>RDD Partitions</a:t>
            </a:r>
          </a:p>
        </p:txBody>
      </p:sp>
    </p:spTree>
    <p:extLst>
      <p:ext uri="{BB962C8B-B14F-4D97-AF65-F5344CB8AC3E}">
        <p14:creationId xmlns:p14="http://schemas.microsoft.com/office/powerpoint/2010/main" val="103302895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12274"/>
            <a:ext cx="7772400" cy="5682029"/>
          </a:xfrm>
        </p:spPr>
        <p:txBody>
          <a:bodyPr>
            <a:noAutofit/>
          </a:bodyPr>
          <a:lstStyle/>
          <a:p>
            <a:r>
              <a:rPr lang="en-US" sz="8000" dirty="0" smtClean="0"/>
              <a:t>Actions to write to output data sources</a:t>
            </a:r>
            <a:endParaRPr lang="en-US" sz="8000" dirty="0"/>
          </a:p>
        </p:txBody>
      </p:sp>
    </p:spTree>
    <p:extLst>
      <p:ext uri="{BB962C8B-B14F-4D97-AF65-F5344CB8AC3E}">
        <p14:creationId xmlns:p14="http://schemas.microsoft.com/office/powerpoint/2010/main" val="1993091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is-IS" altLang="zh-CN" b="1" dirty="0" smtClean="0"/>
              <a:t/>
            </a:r>
            <a:br>
              <a:rPr lang="is-IS" altLang="zh-CN" b="1" dirty="0" smtClean="0"/>
            </a:br>
            <a:r>
              <a:rPr lang="is-IS" altLang="zh-CN" b="1" dirty="0" smtClean="0"/>
              <a:t>map()</a:t>
            </a:r>
            <a:endParaRPr kumimoji="1" lang="zh-CN" altLang="en-US" dirty="0"/>
          </a:p>
        </p:txBody>
      </p:sp>
      <p:sp>
        <p:nvSpPr>
          <p:cNvPr id="3" name="内容占位符 2"/>
          <p:cNvSpPr>
            <a:spLocks noGrp="1"/>
          </p:cNvSpPr>
          <p:nvPr>
            <p:ph idx="1"/>
          </p:nvPr>
        </p:nvSpPr>
        <p:spPr/>
        <p:txBody>
          <a:bodyPr>
            <a:normAutofit/>
          </a:bodyPr>
          <a:lstStyle/>
          <a:p>
            <a:pPr marL="0" indent="0">
              <a:buNone/>
            </a:pPr>
            <a:r>
              <a:rPr lang="en-US" altLang="zh-CN" sz="4400" dirty="0" smtClean="0"/>
              <a:t>map</a:t>
            </a:r>
            <a:r>
              <a:rPr lang="en-US" altLang="zh-CN" sz="4400" dirty="0"/>
              <a:t>() transformation applies changes on each line of the RDD and returns the transformed RDD as </a:t>
            </a:r>
            <a:r>
              <a:rPr lang="en-US" altLang="zh-CN" sz="4400" dirty="0" err="1"/>
              <a:t>iterable</a:t>
            </a:r>
            <a:r>
              <a:rPr lang="en-US" altLang="zh-CN" sz="4400" dirty="0"/>
              <a:t> of </a:t>
            </a:r>
            <a:r>
              <a:rPr lang="en-US" altLang="zh-CN" sz="4400" dirty="0" err="1"/>
              <a:t>iterables</a:t>
            </a:r>
            <a:r>
              <a:rPr lang="en-US" altLang="zh-CN" sz="4400" dirty="0"/>
              <a:t> i.e. each line is equivalent to a </a:t>
            </a:r>
            <a:r>
              <a:rPr lang="en-US" altLang="zh-CN" sz="4400" dirty="0" err="1"/>
              <a:t>iterable</a:t>
            </a:r>
            <a:r>
              <a:rPr lang="en-US" altLang="zh-CN" sz="4400" dirty="0"/>
              <a:t> and the entire RDD is itself a </a:t>
            </a:r>
            <a:r>
              <a:rPr lang="en-US" altLang="zh-CN" sz="4400" dirty="0" smtClean="0"/>
              <a:t>list</a:t>
            </a:r>
          </a:p>
        </p:txBody>
      </p:sp>
    </p:spTree>
    <p:extLst>
      <p:ext uri="{BB962C8B-B14F-4D97-AF65-F5344CB8AC3E}">
        <p14:creationId xmlns:p14="http://schemas.microsoft.com/office/powerpoint/2010/main" val="259964234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is-IS" altLang="zh-CN" b="1" dirty="0" smtClean="0"/>
              <a:t/>
            </a:r>
            <a:br>
              <a:rPr lang="is-IS" altLang="zh-CN" b="1" dirty="0" smtClean="0"/>
            </a:br>
            <a:r>
              <a:rPr lang="en-US" altLang="zh-CN" b="1" dirty="0" err="1" smtClean="0"/>
              <a:t>flatMap</a:t>
            </a:r>
            <a:r>
              <a:rPr lang="en-US" altLang="zh-CN" b="1" dirty="0" smtClean="0"/>
              <a:t>()</a:t>
            </a:r>
            <a:r>
              <a:rPr lang="en-US" altLang="zh-CN" dirty="0" smtClean="0"/>
              <a:t/>
            </a:r>
            <a:br>
              <a:rPr lang="en-US" altLang="zh-CN" dirty="0" smtClean="0"/>
            </a:br>
            <a:endParaRPr kumimoji="1" lang="zh-CN" altLang="en-US" dirty="0"/>
          </a:p>
        </p:txBody>
      </p:sp>
      <p:sp>
        <p:nvSpPr>
          <p:cNvPr id="3" name="内容占位符 2"/>
          <p:cNvSpPr>
            <a:spLocks noGrp="1"/>
          </p:cNvSpPr>
          <p:nvPr>
            <p:ph idx="1"/>
          </p:nvPr>
        </p:nvSpPr>
        <p:spPr/>
        <p:txBody>
          <a:bodyPr>
            <a:noAutofit/>
          </a:bodyPr>
          <a:lstStyle/>
          <a:p>
            <a:pPr marL="0" indent="0">
              <a:buNone/>
            </a:pPr>
            <a:r>
              <a:rPr lang="en-US" altLang="zh-CN" sz="4800" dirty="0" smtClean="0"/>
              <a:t>This </a:t>
            </a:r>
            <a:r>
              <a:rPr lang="en-US" altLang="zh-CN" sz="4800" dirty="0"/>
              <a:t>transformation apply changes to each line same as map but the return is not a </a:t>
            </a:r>
            <a:r>
              <a:rPr lang="en-US" altLang="zh-CN" sz="4800" dirty="0" err="1"/>
              <a:t>iterable</a:t>
            </a:r>
            <a:r>
              <a:rPr lang="en-US" altLang="zh-CN" sz="4800" dirty="0"/>
              <a:t> of </a:t>
            </a:r>
            <a:r>
              <a:rPr lang="en-US" altLang="zh-CN" sz="4800" dirty="0" err="1"/>
              <a:t>iterables</a:t>
            </a:r>
            <a:r>
              <a:rPr lang="en-US" altLang="zh-CN" sz="4800" dirty="0"/>
              <a:t> but it is only an </a:t>
            </a:r>
            <a:r>
              <a:rPr lang="en-US" altLang="zh-CN" sz="4800" dirty="0" err="1"/>
              <a:t>iterable</a:t>
            </a:r>
            <a:r>
              <a:rPr lang="en-US" altLang="zh-CN" sz="4800" dirty="0"/>
              <a:t> holding entire RDD contents.</a:t>
            </a:r>
            <a:endParaRPr kumimoji="1" lang="zh-CN" altLang="en-US" sz="4800" dirty="0"/>
          </a:p>
        </p:txBody>
      </p:sp>
    </p:spTree>
    <p:extLst>
      <p:ext uri="{BB962C8B-B14F-4D97-AF65-F5344CB8AC3E}">
        <p14:creationId xmlns:p14="http://schemas.microsoft.com/office/powerpoint/2010/main" val="5242870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5739" y="1495975"/>
            <a:ext cx="8391061" cy="5166330"/>
          </a:xfrm>
        </p:spPr>
        <p:txBody>
          <a:bodyPr>
            <a:normAutofit fontScale="92500" lnSpcReduction="10000"/>
          </a:bodyPr>
          <a:lstStyle/>
          <a:p>
            <a:r>
              <a:rPr lang="en-US" altLang="zh-CN" sz="2800" i="1" dirty="0" err="1"/>
              <a:t>lines.take</a:t>
            </a:r>
            <a:r>
              <a:rPr lang="en-US" altLang="zh-CN" sz="2800" i="1" dirty="0"/>
              <a:t>(2)</a:t>
            </a:r>
          </a:p>
          <a:p>
            <a:pPr marL="0" indent="0">
              <a:buNone/>
            </a:pPr>
            <a:r>
              <a:rPr lang="en-US" altLang="zh-CN" sz="2800" i="1" dirty="0"/>
              <a:t>[</a:t>
            </a:r>
            <a:r>
              <a:rPr lang="en-US" altLang="zh-CN" sz="2800" i="1" dirty="0" smtClean="0"/>
              <a:t>‘#good </a:t>
            </a:r>
            <a:r>
              <a:rPr lang="en-US" altLang="zh-CN" sz="2800" i="1" dirty="0" err="1" smtClean="0"/>
              <a:t>d#ay</a:t>
            </a:r>
            <a:r>
              <a:rPr lang="en-US" altLang="zh-CN" sz="2800" i="1" dirty="0" smtClean="0"/>
              <a:t> #’</a:t>
            </a:r>
            <a:r>
              <a:rPr lang="en-US" altLang="zh-CN" sz="2800" i="1" dirty="0"/>
              <a:t>,</a:t>
            </a:r>
          </a:p>
          <a:p>
            <a:pPr marL="0" indent="0">
              <a:buNone/>
            </a:pPr>
            <a:r>
              <a:rPr lang="en-US" altLang="zh-CN" sz="2800" i="1" dirty="0"/>
              <a:t> </a:t>
            </a:r>
            <a:r>
              <a:rPr lang="en-US" altLang="zh-CN" sz="2800" i="1" dirty="0" smtClean="0"/>
              <a:t>‘#good #weather</a:t>
            </a:r>
            <a:r>
              <a:rPr lang="en-US" altLang="zh-CN" sz="2800" i="1" dirty="0"/>
              <a:t>’]</a:t>
            </a:r>
            <a:endParaRPr lang="zh-CN" altLang="en-US" sz="2800" i="1" dirty="0"/>
          </a:p>
          <a:p>
            <a:r>
              <a:rPr lang="en-US" altLang="zh-CN" sz="2800" i="1" dirty="0"/>
              <a:t>words = </a:t>
            </a:r>
            <a:r>
              <a:rPr lang="en-US" altLang="zh-CN" sz="2800" i="1" dirty="0" err="1"/>
              <a:t>lines.map</a:t>
            </a:r>
            <a:r>
              <a:rPr lang="en-US" altLang="zh-CN" sz="2800" i="1" dirty="0"/>
              <a:t>(lambda lines: </a:t>
            </a:r>
            <a:r>
              <a:rPr lang="en-US" altLang="zh-CN" sz="2800" i="1" dirty="0" err="1"/>
              <a:t>lines.split</a:t>
            </a:r>
            <a:r>
              <a:rPr lang="en-US" altLang="zh-CN" sz="2800" i="1" dirty="0"/>
              <a:t>(' '))</a:t>
            </a:r>
          </a:p>
          <a:p>
            <a:pPr marL="0" indent="0">
              <a:buNone/>
            </a:pPr>
            <a:r>
              <a:rPr lang="en-US" altLang="zh-CN" sz="2800" i="1" dirty="0"/>
              <a:t>[[</a:t>
            </a:r>
            <a:r>
              <a:rPr lang="en-US" altLang="zh-CN" sz="2800" i="1" dirty="0" smtClean="0"/>
              <a:t>‘#good</a:t>
            </a:r>
            <a:r>
              <a:rPr lang="en-US" altLang="zh-CN" sz="2800" i="1" dirty="0"/>
              <a:t>’, ‘</a:t>
            </a:r>
            <a:r>
              <a:rPr lang="en-US" altLang="zh-CN" sz="2800" i="1" dirty="0" err="1" smtClean="0"/>
              <a:t>d#ay</a:t>
            </a:r>
            <a:r>
              <a:rPr lang="en-US" altLang="zh-CN" sz="2800" i="1" dirty="0" smtClean="0"/>
              <a:t>’, ’#’]</a:t>
            </a:r>
            <a:r>
              <a:rPr lang="en-US" altLang="zh-CN" sz="2800" i="1" dirty="0"/>
              <a:t>,</a:t>
            </a:r>
          </a:p>
          <a:p>
            <a:pPr marL="0" indent="0">
              <a:buNone/>
            </a:pPr>
            <a:r>
              <a:rPr lang="en-US" altLang="zh-CN" sz="2800" i="1" dirty="0"/>
              <a:t> [</a:t>
            </a:r>
            <a:r>
              <a:rPr lang="en-US" altLang="zh-CN" sz="2800" i="1" dirty="0" smtClean="0"/>
              <a:t>‘#good</a:t>
            </a:r>
            <a:r>
              <a:rPr lang="en-US" altLang="zh-CN" sz="2800" i="1" dirty="0"/>
              <a:t>’, </a:t>
            </a:r>
            <a:r>
              <a:rPr lang="en-US" altLang="zh-CN" sz="2800" i="1" dirty="0" smtClean="0"/>
              <a:t>‘#weather</a:t>
            </a:r>
            <a:r>
              <a:rPr lang="en-US" altLang="zh-CN" sz="2800" i="1" dirty="0"/>
              <a:t>’]]</a:t>
            </a:r>
          </a:p>
          <a:p>
            <a:r>
              <a:rPr lang="en-US" altLang="zh-CN" sz="2800" i="1" dirty="0"/>
              <a:t>words = lines. </a:t>
            </a:r>
            <a:r>
              <a:rPr lang="en-US" altLang="zh-CN" sz="2800" i="1" dirty="0" err="1"/>
              <a:t>flatMap</a:t>
            </a:r>
            <a:r>
              <a:rPr lang="en-US" altLang="zh-CN" sz="2800" i="1" dirty="0"/>
              <a:t>(lambda lines: </a:t>
            </a:r>
            <a:r>
              <a:rPr lang="en-US" altLang="zh-CN" sz="2800" i="1" dirty="0" err="1"/>
              <a:t>lines.split</a:t>
            </a:r>
            <a:r>
              <a:rPr lang="en-US" altLang="zh-CN" sz="2800" i="1" dirty="0"/>
              <a:t>(' '))</a:t>
            </a:r>
          </a:p>
          <a:p>
            <a:pPr marL="0" indent="0">
              <a:buNone/>
            </a:pPr>
            <a:r>
              <a:rPr lang="en-US" altLang="zh-CN" sz="2800" i="1" dirty="0"/>
              <a:t>[</a:t>
            </a:r>
            <a:r>
              <a:rPr lang="en-US" altLang="zh-CN" sz="2800" i="1" dirty="0" smtClean="0"/>
              <a:t>‘#good</a:t>
            </a:r>
            <a:r>
              <a:rPr lang="en-US" altLang="zh-CN" sz="2800" i="1" dirty="0"/>
              <a:t>’, ‘</a:t>
            </a:r>
            <a:r>
              <a:rPr lang="en-US" altLang="zh-CN" sz="2800" i="1" dirty="0" err="1" smtClean="0"/>
              <a:t>d#ay</a:t>
            </a:r>
            <a:r>
              <a:rPr lang="en-US" altLang="zh-CN" sz="2800" i="1" dirty="0"/>
              <a:t>’</a:t>
            </a:r>
            <a:r>
              <a:rPr lang="en-US" altLang="zh-CN" sz="2800" i="1" dirty="0" smtClean="0"/>
              <a:t>, ‘#’, ‘#good</a:t>
            </a:r>
            <a:r>
              <a:rPr lang="en-US" altLang="zh-CN" sz="2800" i="1" dirty="0"/>
              <a:t>’, </a:t>
            </a:r>
            <a:r>
              <a:rPr lang="en-US" altLang="zh-CN" sz="2800" i="1" dirty="0" smtClean="0"/>
              <a:t>‘#weather</a:t>
            </a:r>
            <a:r>
              <a:rPr lang="en-US" altLang="zh-CN" sz="2800" i="1" dirty="0"/>
              <a:t>’</a:t>
            </a:r>
            <a:r>
              <a:rPr lang="en-US" altLang="zh-CN" sz="2800" i="1" dirty="0" smtClean="0"/>
              <a:t>]</a:t>
            </a:r>
          </a:p>
          <a:p>
            <a:pPr marL="0" indent="0">
              <a:buNone/>
            </a:pPr>
            <a:endParaRPr lang="en-US" altLang="zh-CN" sz="2800" i="1" dirty="0" smtClean="0"/>
          </a:p>
          <a:p>
            <a:pPr marL="0" indent="0">
              <a:buNone/>
            </a:pPr>
            <a:r>
              <a:rPr lang="en-US" altLang="zh-CN" sz="2800" dirty="0" smtClean="0"/>
              <a:t>Instead </a:t>
            </a:r>
            <a:r>
              <a:rPr lang="en-US" altLang="zh-CN" sz="2800" dirty="0"/>
              <a:t>of using </a:t>
            </a:r>
            <a:r>
              <a:rPr lang="en-US" altLang="zh-CN" sz="2800" dirty="0" smtClean="0"/>
              <a:t>an anonymous function (with the lambda keyword in Python), </a:t>
            </a:r>
            <a:r>
              <a:rPr lang="en-US" altLang="zh-CN" sz="2800" dirty="0"/>
              <a:t>we </a:t>
            </a:r>
            <a:r>
              <a:rPr lang="en-US" altLang="zh-CN" sz="2800" dirty="0" smtClean="0"/>
              <a:t>can also use named function</a:t>
            </a:r>
          </a:p>
          <a:p>
            <a:pPr marL="0" indent="0">
              <a:buNone/>
            </a:pPr>
            <a:r>
              <a:rPr lang="en-US" altLang="zh-CN" sz="2800" dirty="0" smtClean="0"/>
              <a:t>anonymous function is easier for simple use</a:t>
            </a:r>
            <a:endParaRPr lang="en-US" altLang="zh-CN" sz="2800" i="1" dirty="0"/>
          </a:p>
        </p:txBody>
      </p:sp>
      <p:sp>
        <p:nvSpPr>
          <p:cNvPr id="4" name="标题 1"/>
          <p:cNvSpPr>
            <a:spLocks noGrp="1"/>
          </p:cNvSpPr>
          <p:nvPr>
            <p:ph type="title"/>
          </p:nvPr>
        </p:nvSpPr>
        <p:spPr>
          <a:xfrm>
            <a:off x="457200" y="-90657"/>
            <a:ext cx="8229600" cy="1143000"/>
          </a:xfrm>
        </p:spPr>
        <p:txBody>
          <a:bodyPr>
            <a:normAutofit fontScale="90000"/>
          </a:bodyPr>
          <a:lstStyle/>
          <a:p>
            <a:pPr algn="l"/>
            <a:r>
              <a:rPr lang="is-IS" altLang="zh-CN" b="1" dirty="0" smtClean="0"/>
              <a:t/>
            </a:r>
            <a:br>
              <a:rPr lang="is-IS" altLang="zh-CN" b="1" dirty="0" smtClean="0"/>
            </a:br>
            <a:r>
              <a:rPr lang="is-IS" altLang="zh-CN" b="1" dirty="0" smtClean="0"/>
              <a:t>map()</a:t>
            </a:r>
            <a:r>
              <a:rPr lang="is-IS" altLang="zh-CN" dirty="0"/>
              <a:t> </a:t>
            </a:r>
            <a:r>
              <a:rPr lang="is-IS" altLang="zh-CN" dirty="0" smtClean="0"/>
              <a:t>and </a:t>
            </a:r>
            <a:r>
              <a:rPr lang="en-US" altLang="zh-CN" b="1" dirty="0" err="1" smtClean="0"/>
              <a:t>flatMap</a:t>
            </a:r>
            <a:r>
              <a:rPr lang="en-US" altLang="zh-CN" b="1" dirty="0" smtClean="0"/>
              <a:t>()</a:t>
            </a:r>
            <a:r>
              <a:rPr lang="en-US" altLang="zh-CN" dirty="0"/>
              <a:t> </a:t>
            </a:r>
            <a:r>
              <a:rPr lang="en-US" altLang="zh-CN" dirty="0" smtClean="0"/>
              <a:t>examples</a:t>
            </a:r>
            <a:endParaRPr kumimoji="1" lang="zh-CN" altLang="en-US" dirty="0"/>
          </a:p>
        </p:txBody>
      </p:sp>
    </p:spTree>
    <p:extLst>
      <p:ext uri="{BB962C8B-B14F-4D97-AF65-F5344CB8AC3E}">
        <p14:creationId xmlns:p14="http://schemas.microsoft.com/office/powerpoint/2010/main" val="235420794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smtClean="0"/>
              <a:t>Filter() </a:t>
            </a:r>
            <a:endParaRPr kumimoji="1" lang="zh-CN" altLang="en-US" sz="4000" dirty="0"/>
          </a:p>
        </p:txBody>
      </p:sp>
      <p:sp>
        <p:nvSpPr>
          <p:cNvPr id="3" name="内容占位符 2"/>
          <p:cNvSpPr>
            <a:spLocks noGrp="1"/>
          </p:cNvSpPr>
          <p:nvPr>
            <p:ph idx="1"/>
          </p:nvPr>
        </p:nvSpPr>
        <p:spPr/>
        <p:txBody>
          <a:bodyPr>
            <a:normAutofit fontScale="92500" lnSpcReduction="10000"/>
          </a:bodyPr>
          <a:lstStyle/>
          <a:p>
            <a:r>
              <a:rPr lang="en-US" altLang="zh-CN" sz="2800" b="1" dirty="0"/>
              <a:t>Filter() </a:t>
            </a:r>
            <a:r>
              <a:rPr lang="en-US" altLang="zh-CN" sz="2800" dirty="0"/>
              <a:t>transformation is used to reduce the old RDD based on some condition</a:t>
            </a:r>
            <a:r>
              <a:rPr lang="en-US" altLang="zh-CN" sz="2800" dirty="0" smtClean="0"/>
              <a:t>.</a:t>
            </a:r>
          </a:p>
          <a:p>
            <a:r>
              <a:rPr lang="en-US" altLang="zh-CN" sz="2800" dirty="0" smtClean="0"/>
              <a:t>How to filter out </a:t>
            </a:r>
            <a:r>
              <a:rPr lang="en-US" altLang="zh-CN" sz="2800" dirty="0" err="1" smtClean="0"/>
              <a:t>hashtags</a:t>
            </a:r>
            <a:r>
              <a:rPr lang="en-US" altLang="zh-CN" sz="2800" dirty="0" smtClean="0"/>
              <a:t> from words</a:t>
            </a:r>
          </a:p>
          <a:p>
            <a:pPr marL="0" indent="0">
              <a:buNone/>
            </a:pPr>
            <a:r>
              <a:rPr lang="en-US" altLang="zh-CN" sz="2800" i="1" dirty="0" smtClean="0"/>
              <a:t>	</a:t>
            </a:r>
            <a:r>
              <a:rPr lang="en-US" altLang="zh-CN" sz="2800" i="1" dirty="0" err="1" smtClean="0"/>
              <a:t>hashtags</a:t>
            </a:r>
            <a:r>
              <a:rPr lang="en-US" altLang="zh-CN" sz="2800" i="1" dirty="0" smtClean="0"/>
              <a:t> </a:t>
            </a:r>
            <a:r>
              <a:rPr lang="en-US" altLang="zh-CN" sz="2800" i="1" dirty="0"/>
              <a:t>= </a:t>
            </a:r>
            <a:r>
              <a:rPr lang="en-US" altLang="zh-CN" sz="2800" i="1" dirty="0" err="1"/>
              <a:t>words.filter</a:t>
            </a:r>
            <a:r>
              <a:rPr lang="en-US" altLang="zh-CN" sz="2800" i="1" dirty="0"/>
              <a:t>(lambda word: "#" in word</a:t>
            </a:r>
            <a:r>
              <a:rPr lang="en-US" altLang="zh-CN" sz="2800" i="1" dirty="0" smtClean="0"/>
              <a:t>) </a:t>
            </a:r>
          </a:p>
          <a:p>
            <a:pPr marL="0" indent="0">
              <a:buNone/>
            </a:pPr>
            <a:r>
              <a:rPr lang="en-US" altLang="zh-CN" sz="2800" i="1" dirty="0" smtClean="0"/>
              <a:t>[‘#good’, ‘</a:t>
            </a:r>
            <a:r>
              <a:rPr lang="en-US" altLang="zh-CN" sz="2800" i="1" dirty="0" err="1" smtClean="0"/>
              <a:t>d#ay</a:t>
            </a:r>
            <a:r>
              <a:rPr lang="en-US" altLang="zh-CN" sz="2800" i="1" dirty="0" smtClean="0"/>
              <a:t>’, ‘#’, ‘#good’, ‘#weather’]</a:t>
            </a:r>
          </a:p>
          <a:p>
            <a:pPr marL="0" indent="0">
              <a:buNone/>
            </a:pPr>
            <a:r>
              <a:rPr lang="en-US" altLang="zh-CN" sz="2800" dirty="0" smtClean="0"/>
              <a:t>	which is wrong.</a:t>
            </a:r>
          </a:p>
          <a:p>
            <a:pPr marL="0" indent="0">
              <a:buNone/>
            </a:pPr>
            <a:r>
              <a:rPr lang="en-US" altLang="zh-CN" sz="2800" i="1" dirty="0" smtClean="0"/>
              <a:t>	</a:t>
            </a:r>
            <a:r>
              <a:rPr lang="en-US" altLang="zh-CN" sz="2800" i="1" dirty="0" err="1" smtClean="0"/>
              <a:t>hashtags</a:t>
            </a:r>
            <a:r>
              <a:rPr lang="en-US" altLang="zh-CN" sz="2800" i="1" dirty="0" smtClean="0"/>
              <a:t> = </a:t>
            </a:r>
            <a:r>
              <a:rPr lang="en-US" altLang="zh-CN" sz="2800" i="1" dirty="0" err="1" smtClean="0"/>
              <a:t>words</a:t>
            </a:r>
            <a:r>
              <a:rPr lang="en-US" altLang="zh-CN" sz="2800" dirty="0" err="1" smtClean="0"/>
              <a:t>.filter</a:t>
            </a:r>
            <a:r>
              <a:rPr lang="en-US" altLang="zh-CN" sz="2800" dirty="0"/>
              <a:t>(lambda word: </a:t>
            </a:r>
            <a:r>
              <a:rPr lang="en-US" altLang="zh-CN" sz="2800" dirty="0" err="1"/>
              <a:t>word.startswith</a:t>
            </a:r>
            <a:r>
              <a:rPr lang="en-US" altLang="zh-CN" sz="2800" dirty="0"/>
              <a:t>("#")).filter(lambda word: word != "#"</a:t>
            </a:r>
            <a:r>
              <a:rPr lang="en-US" altLang="zh-CN" sz="2800" dirty="0" smtClean="0"/>
              <a:t>)</a:t>
            </a:r>
          </a:p>
          <a:p>
            <a:pPr marL="0" indent="0">
              <a:buNone/>
            </a:pPr>
            <a:r>
              <a:rPr lang="en-US" altLang="zh-CN" sz="2800" dirty="0"/>
              <a:t>	</a:t>
            </a:r>
            <a:r>
              <a:rPr lang="en-US" altLang="zh-CN" sz="2800" dirty="0" smtClean="0"/>
              <a:t>which is a </a:t>
            </a:r>
            <a:r>
              <a:rPr lang="en-US" altLang="zh-CN" sz="2800" b="1" dirty="0" smtClean="0">
                <a:solidFill>
                  <a:srgbClr val="FF0000"/>
                </a:solidFill>
              </a:rPr>
              <a:t>caution point </a:t>
            </a:r>
            <a:r>
              <a:rPr lang="en-US" altLang="zh-CN" sz="2800" dirty="0" smtClean="0"/>
              <a:t>in this </a:t>
            </a:r>
            <a:r>
              <a:rPr lang="en-US" altLang="zh-CN" sz="2800" dirty="0" err="1" smtClean="0"/>
              <a:t>hw</a:t>
            </a:r>
            <a:r>
              <a:rPr lang="en-US" altLang="zh-CN" sz="2800" dirty="0" smtClean="0"/>
              <a:t>.</a:t>
            </a:r>
          </a:p>
          <a:p>
            <a:pPr marL="0" indent="0">
              <a:buNone/>
            </a:pPr>
            <a:r>
              <a:rPr lang="en-US" altLang="zh-CN" sz="2800" i="1" dirty="0" smtClean="0"/>
              <a:t>[‘#good’, ‘#good’, ‘#weather’]</a:t>
            </a:r>
          </a:p>
          <a:p>
            <a:pPr marL="0" indent="0">
              <a:buNone/>
            </a:pPr>
            <a:endParaRPr lang="en-US" altLang="zh-CN" sz="2800" dirty="0" smtClean="0"/>
          </a:p>
          <a:p>
            <a:pPr marL="0" indent="0">
              <a:buNone/>
            </a:pPr>
            <a:endParaRPr lang="en-US" altLang="zh-CN" sz="2800" i="1" dirty="0" smtClean="0"/>
          </a:p>
          <a:p>
            <a:pPr marL="0" indent="0">
              <a:buNone/>
            </a:pPr>
            <a:endParaRPr lang="zh-CN" altLang="en-US" sz="2800" i="1" dirty="0"/>
          </a:p>
        </p:txBody>
      </p:sp>
    </p:spTree>
    <p:extLst>
      <p:ext uri="{BB962C8B-B14F-4D97-AF65-F5344CB8AC3E}">
        <p14:creationId xmlns:p14="http://schemas.microsoft.com/office/powerpoint/2010/main" val="21736630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err="1" smtClean="0"/>
              <a:t>reduceByKey</a:t>
            </a:r>
            <a:r>
              <a:rPr lang="en-US" altLang="zh-CN" sz="4000" b="1" dirty="0" smtClean="0"/>
              <a:t>() </a:t>
            </a:r>
            <a:endParaRPr kumimoji="1" lang="zh-CN" altLang="en-US" sz="4000" b="1" dirty="0"/>
          </a:p>
        </p:txBody>
      </p:sp>
      <p:sp>
        <p:nvSpPr>
          <p:cNvPr id="3" name="内容占位符 2"/>
          <p:cNvSpPr>
            <a:spLocks noGrp="1"/>
          </p:cNvSpPr>
          <p:nvPr>
            <p:ph idx="1"/>
          </p:nvPr>
        </p:nvSpPr>
        <p:spPr/>
        <p:txBody>
          <a:bodyPr/>
          <a:lstStyle/>
          <a:p>
            <a:r>
              <a:rPr lang="en-US" altLang="zh-CN" sz="2800" dirty="0" err="1"/>
              <a:t>reduceByKey</a:t>
            </a:r>
            <a:r>
              <a:rPr lang="en-US" altLang="zh-CN" sz="2800" dirty="0"/>
              <a:t>(f) combines tuples with the same key using the function we specify f. </a:t>
            </a:r>
            <a:endParaRPr kumimoji="1" lang="en-US" altLang="zh-CN" sz="2800" dirty="0"/>
          </a:p>
          <a:p>
            <a:pPr marL="0" indent="0">
              <a:buNone/>
            </a:pPr>
            <a:r>
              <a:rPr lang="en-US" altLang="zh-CN" sz="2800" i="1" dirty="0" err="1" smtClean="0"/>
              <a:t>hashtagsNum</a:t>
            </a:r>
            <a:r>
              <a:rPr lang="en-US" altLang="zh-CN" sz="2800" i="1" dirty="0" smtClean="0"/>
              <a:t> = </a:t>
            </a:r>
            <a:r>
              <a:rPr lang="en-US" altLang="zh-CN" sz="2800" i="1" dirty="0" err="1" smtClean="0"/>
              <a:t>hashtags.map</a:t>
            </a:r>
            <a:r>
              <a:rPr lang="en-US" altLang="zh-CN" sz="2800" i="1" dirty="0" smtClean="0"/>
              <a:t>(lambda word: (word, 1))</a:t>
            </a:r>
          </a:p>
          <a:p>
            <a:pPr marL="0" indent="0">
              <a:buNone/>
            </a:pPr>
            <a:r>
              <a:rPr lang="en-US" altLang="zh-CN" sz="2800" dirty="0"/>
              <a:t>[(</a:t>
            </a:r>
            <a:r>
              <a:rPr lang="en-US" altLang="zh-CN" sz="2800" dirty="0" smtClean="0"/>
              <a:t>‘#good</a:t>
            </a:r>
            <a:r>
              <a:rPr lang="en-US" altLang="zh-CN" sz="2800" dirty="0"/>
              <a:t>’,1</a:t>
            </a:r>
            <a:r>
              <a:rPr lang="en-US" altLang="zh-CN" sz="2800" dirty="0" smtClean="0"/>
              <a:t>), </a:t>
            </a:r>
            <a:r>
              <a:rPr lang="en-US" altLang="zh-CN" sz="2800" dirty="0"/>
              <a:t>(</a:t>
            </a:r>
            <a:r>
              <a:rPr lang="en-US" altLang="zh-CN" sz="2800" dirty="0" smtClean="0"/>
              <a:t>‘#good</a:t>
            </a:r>
            <a:r>
              <a:rPr lang="en-US" altLang="zh-CN" sz="2800" dirty="0"/>
              <a:t>’, 1), (</a:t>
            </a:r>
            <a:r>
              <a:rPr lang="en-US" altLang="zh-CN" sz="2800" dirty="0" smtClean="0"/>
              <a:t>‘#weather</a:t>
            </a:r>
            <a:r>
              <a:rPr lang="en-US" altLang="zh-CN" sz="2800" dirty="0"/>
              <a:t>’, 1)]</a:t>
            </a:r>
          </a:p>
          <a:p>
            <a:pPr marL="0" indent="0">
              <a:buNone/>
            </a:pPr>
            <a:r>
              <a:rPr lang="en-US" altLang="zh-CN" sz="2800" i="1" dirty="0" err="1" smtClean="0"/>
              <a:t>hashtagsCount</a:t>
            </a:r>
            <a:r>
              <a:rPr lang="en-US" altLang="zh-CN" sz="2800" i="1" dirty="0" smtClean="0"/>
              <a:t> = </a:t>
            </a:r>
            <a:r>
              <a:rPr lang="en-US" altLang="zh-CN" sz="2800" i="1" dirty="0" err="1" smtClean="0"/>
              <a:t>hashtagsNum.reduceByKey</a:t>
            </a:r>
            <a:r>
              <a:rPr lang="en-US" altLang="zh-CN" sz="2800" i="1" dirty="0"/>
              <a:t>(lambda </a:t>
            </a:r>
            <a:r>
              <a:rPr lang="en-US" altLang="zh-CN" sz="2800" i="1" dirty="0" err="1"/>
              <a:t>a,b</a:t>
            </a:r>
            <a:r>
              <a:rPr lang="en-US" altLang="zh-CN" sz="2800" i="1" dirty="0"/>
              <a:t>: </a:t>
            </a:r>
            <a:r>
              <a:rPr lang="en-US" altLang="zh-CN" sz="2800" i="1" dirty="0" err="1"/>
              <a:t>a+b</a:t>
            </a:r>
            <a:r>
              <a:rPr lang="en-US" altLang="zh-CN" sz="2800" i="1" dirty="0"/>
              <a:t>)</a:t>
            </a:r>
          </a:p>
          <a:p>
            <a:pPr marL="0" indent="0">
              <a:buNone/>
            </a:pPr>
            <a:r>
              <a:rPr lang="en-US" altLang="zh-CN" sz="2800" i="1" dirty="0" smtClean="0"/>
              <a:t>or </a:t>
            </a:r>
            <a:r>
              <a:rPr lang="en-US" altLang="zh-CN" sz="2800" i="1" dirty="0" err="1" smtClean="0"/>
              <a:t>hashtagsCount</a:t>
            </a:r>
            <a:r>
              <a:rPr lang="en-US" altLang="zh-CN" sz="2800" i="1" dirty="0" smtClean="0"/>
              <a:t> </a:t>
            </a:r>
            <a:r>
              <a:rPr lang="en-US" altLang="zh-CN" sz="2800" i="1" dirty="0"/>
              <a:t>= </a:t>
            </a:r>
            <a:r>
              <a:rPr lang="en-US" altLang="zh-CN" sz="2800" i="1" dirty="0" err="1"/>
              <a:t>hashtagsNum.reduceByKey</a:t>
            </a:r>
            <a:r>
              <a:rPr lang="en-US" altLang="zh-CN" sz="2800" i="1" dirty="0"/>
              <a:t>(add</a:t>
            </a:r>
            <a:r>
              <a:rPr lang="en-US" altLang="zh-CN" sz="2800" i="1" dirty="0" smtClean="0"/>
              <a:t>)</a:t>
            </a:r>
          </a:p>
          <a:p>
            <a:pPr marL="0" indent="0">
              <a:buNone/>
            </a:pPr>
            <a:r>
              <a:rPr lang="en-US" altLang="zh-CN" sz="2800" dirty="0" smtClean="0"/>
              <a:t>[(‘#good’,2), (‘#weather’, 1)]</a:t>
            </a:r>
          </a:p>
          <a:p>
            <a:pPr marL="0" indent="0">
              <a:buNone/>
            </a:pPr>
            <a:endParaRPr lang="zh-CN" altLang="en-US" sz="2800" i="1" dirty="0"/>
          </a:p>
        </p:txBody>
      </p:sp>
    </p:spTree>
    <p:extLst>
      <p:ext uri="{BB962C8B-B14F-4D97-AF65-F5344CB8AC3E}">
        <p14:creationId xmlns:p14="http://schemas.microsoft.com/office/powerpoint/2010/main" val="331358788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RDD Partitions</a:t>
            </a:r>
            <a:endParaRPr kumimoji="1" lang="zh-CN" altLang="en-US" sz="4000" dirty="0"/>
          </a:p>
        </p:txBody>
      </p:sp>
      <p:sp>
        <p:nvSpPr>
          <p:cNvPr id="3" name="内容占位符 2"/>
          <p:cNvSpPr>
            <a:spLocks noGrp="1"/>
          </p:cNvSpPr>
          <p:nvPr>
            <p:ph idx="1"/>
          </p:nvPr>
        </p:nvSpPr>
        <p:spPr/>
        <p:txBody>
          <a:bodyPr>
            <a:normAutofit/>
          </a:bodyPr>
          <a:lstStyle/>
          <a:p>
            <a:pPr marL="0" indent="0" algn="ctr">
              <a:buNone/>
            </a:pPr>
            <a:r>
              <a:rPr lang="en-US" altLang="zh-CN" sz="5400" dirty="0" smtClean="0"/>
              <a:t>Map </a:t>
            </a:r>
            <a:r>
              <a:rPr lang="en-US" altLang="zh-CN" sz="5400" dirty="0"/>
              <a:t>and Reduce operations can be effectively applied in parallel in apache spark by dividing the data into multiple partitions. </a:t>
            </a:r>
            <a:endParaRPr lang="en-US" altLang="zh-CN" sz="5400" dirty="0" smtClean="0"/>
          </a:p>
        </p:txBody>
      </p:sp>
    </p:spTree>
    <p:extLst>
      <p:ext uri="{BB962C8B-B14F-4D97-AF65-F5344CB8AC3E}">
        <p14:creationId xmlns:p14="http://schemas.microsoft.com/office/powerpoint/2010/main" val="137349157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RDD Partitions</a:t>
            </a:r>
            <a:endParaRPr kumimoji="1" lang="zh-CN" altLang="en-US" sz="4000" dirty="0"/>
          </a:p>
        </p:txBody>
      </p:sp>
      <p:sp>
        <p:nvSpPr>
          <p:cNvPr id="3" name="内容占位符 2"/>
          <p:cNvSpPr>
            <a:spLocks noGrp="1"/>
          </p:cNvSpPr>
          <p:nvPr>
            <p:ph idx="1"/>
          </p:nvPr>
        </p:nvSpPr>
        <p:spPr/>
        <p:txBody>
          <a:bodyPr>
            <a:normAutofit/>
          </a:bodyPr>
          <a:lstStyle/>
          <a:p>
            <a:pPr marL="0" indent="0">
              <a:buNone/>
            </a:pPr>
            <a:r>
              <a:rPr lang="en-US" altLang="zh-CN" sz="4400" dirty="0" smtClean="0"/>
              <a:t>A </a:t>
            </a:r>
            <a:r>
              <a:rPr lang="en-US" altLang="zh-CN" sz="4400" dirty="0"/>
              <a:t>copy of each partition within an RDD is distributed across several workers running on different nodes of a cluster so that in case of failure of a single worker the RDD still remains available.</a:t>
            </a:r>
            <a:endParaRPr kumimoji="1" lang="zh-CN" altLang="en-US" sz="4400" dirty="0"/>
          </a:p>
        </p:txBody>
      </p:sp>
    </p:spTree>
    <p:extLst>
      <p:ext uri="{BB962C8B-B14F-4D97-AF65-F5344CB8AC3E}">
        <p14:creationId xmlns:p14="http://schemas.microsoft.com/office/powerpoint/2010/main" val="176010496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err="1" smtClean="0"/>
              <a:t>mapPartitions</a:t>
            </a:r>
            <a:r>
              <a:rPr lang="en-US" altLang="zh-CN" sz="4000" b="1" dirty="0" smtClean="0"/>
              <a:t>() </a:t>
            </a:r>
            <a:endParaRPr kumimoji="1" lang="zh-CN" altLang="en-US" sz="4000" b="1" dirty="0"/>
          </a:p>
        </p:txBody>
      </p:sp>
      <p:sp>
        <p:nvSpPr>
          <p:cNvPr id="3" name="内容占位符 2"/>
          <p:cNvSpPr>
            <a:spLocks noGrp="1"/>
          </p:cNvSpPr>
          <p:nvPr>
            <p:ph idx="1"/>
          </p:nvPr>
        </p:nvSpPr>
        <p:spPr/>
        <p:txBody>
          <a:bodyPr>
            <a:noAutofit/>
          </a:bodyPr>
          <a:lstStyle/>
          <a:p>
            <a:pPr marL="0" indent="0">
              <a:buNone/>
            </a:pPr>
            <a:r>
              <a:rPr lang="en-US" altLang="zh-CN" sz="4400" dirty="0" err="1" smtClean="0"/>
              <a:t>mapPartitions</a:t>
            </a:r>
            <a:r>
              <a:rPr lang="en-US" altLang="zh-CN" sz="4400" dirty="0"/>
              <a:t>(</a:t>
            </a:r>
            <a:r>
              <a:rPr lang="en-US" altLang="zh-CN" sz="4400" dirty="0" err="1"/>
              <a:t>func</a:t>
            </a:r>
            <a:r>
              <a:rPr lang="en-US" altLang="zh-CN" sz="4400" dirty="0"/>
              <a:t>) transformation is similar to map(), but runs separately on each partition (block) of the RDD, so </a:t>
            </a:r>
            <a:r>
              <a:rPr lang="en-US" altLang="zh-CN" sz="4400" dirty="0" err="1"/>
              <a:t>func</a:t>
            </a:r>
            <a:r>
              <a:rPr lang="en-US" altLang="zh-CN" sz="4400" dirty="0"/>
              <a:t> must be of type Iterator&lt;T&gt; =&gt; Iterator&lt;U&gt; when running on an RDD of type T.</a:t>
            </a:r>
            <a:endParaRPr lang="en-US" altLang="zh-CN" sz="4400" b="1" dirty="0"/>
          </a:p>
        </p:txBody>
      </p:sp>
    </p:spTree>
    <p:extLst>
      <p:ext uri="{BB962C8B-B14F-4D97-AF65-F5344CB8AC3E}">
        <p14:creationId xmlns:p14="http://schemas.microsoft.com/office/powerpoint/2010/main" val="390535618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Example-1: Sum Each Partition</a:t>
            </a:r>
            <a:endParaRPr kumimoji="1" lang="zh-CN" altLang="en-US" sz="4000" dirty="0"/>
          </a:p>
        </p:txBody>
      </p:sp>
      <p:pic>
        <p:nvPicPr>
          <p:cNvPr id="7" name="图片 6" descr="Screen Shot 2017-04-04 at 02.39.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84300"/>
            <a:ext cx="5040073" cy="5338498"/>
          </a:xfrm>
          <a:prstGeom prst="rect">
            <a:avLst/>
          </a:prstGeom>
        </p:spPr>
      </p:pic>
    </p:spTree>
    <p:extLst>
      <p:ext uri="{BB962C8B-B14F-4D97-AF65-F5344CB8AC3E}">
        <p14:creationId xmlns:p14="http://schemas.microsoft.com/office/powerpoint/2010/main" val="94121107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74261"/>
            <a:ext cx="8229600" cy="543376"/>
          </a:xfrm>
        </p:spPr>
        <p:txBody>
          <a:bodyPr>
            <a:normAutofit fontScale="90000"/>
          </a:bodyPr>
          <a:lstStyle/>
          <a:p>
            <a:pPr algn="l"/>
            <a:r>
              <a:rPr lang="en-US" altLang="zh-CN" b="1" dirty="0" smtClean="0"/>
              <a:t>Apache Spark</a:t>
            </a:r>
            <a:r>
              <a:rPr lang="en-US" altLang="zh-CN" dirty="0" smtClean="0"/>
              <a:t/>
            </a:r>
            <a:br>
              <a:rPr lang="en-US" altLang="zh-CN" dirty="0" smtClean="0"/>
            </a:br>
            <a:endParaRPr kumimoji="1" lang="zh-CN" altLang="en-US" dirty="0"/>
          </a:p>
        </p:txBody>
      </p:sp>
      <p:sp>
        <p:nvSpPr>
          <p:cNvPr id="3" name="内容占位符 2"/>
          <p:cNvSpPr>
            <a:spLocks noGrp="1"/>
          </p:cNvSpPr>
          <p:nvPr>
            <p:ph idx="1"/>
          </p:nvPr>
        </p:nvSpPr>
        <p:spPr/>
        <p:txBody>
          <a:bodyPr>
            <a:normAutofit/>
          </a:bodyPr>
          <a:lstStyle/>
          <a:p>
            <a:pPr marL="0" indent="0">
              <a:buNone/>
            </a:pPr>
            <a:r>
              <a:rPr lang="en-US" altLang="zh-CN" sz="4400" dirty="0" smtClean="0"/>
              <a:t>Apache Spark is written in </a:t>
            </a:r>
            <a:r>
              <a:rPr lang="en-US" altLang="zh-CN" sz="4400" dirty="0" err="1" smtClean="0"/>
              <a:t>Scala</a:t>
            </a:r>
            <a:r>
              <a:rPr lang="en-US" altLang="zh-CN" sz="4400" dirty="0" smtClean="0"/>
              <a:t> programming language that compiles the program code into byte code for the JVM for spark big data processing. </a:t>
            </a:r>
          </a:p>
        </p:txBody>
      </p:sp>
    </p:spTree>
    <p:extLst>
      <p:ext uri="{BB962C8B-B14F-4D97-AF65-F5344CB8AC3E}">
        <p14:creationId xmlns:p14="http://schemas.microsoft.com/office/powerpoint/2010/main" val="56694275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b="1" dirty="0"/>
              <a:t>Example-2: Find Minimum and Maximum</a:t>
            </a:r>
            <a:endParaRPr kumimoji="1" lang="zh-CN" altLang="en-US" dirty="0"/>
          </a:p>
        </p:txBody>
      </p:sp>
      <p:pic>
        <p:nvPicPr>
          <p:cNvPr id="4" name="图片 3" descr="Screen Shot 2017-04-04 at 02.45.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77264"/>
            <a:ext cx="6439788" cy="5119832"/>
          </a:xfrm>
          <a:prstGeom prst="rect">
            <a:avLst/>
          </a:prstGeom>
        </p:spPr>
      </p:pic>
    </p:spTree>
    <p:extLst>
      <p:ext uri="{BB962C8B-B14F-4D97-AF65-F5344CB8AC3E}">
        <p14:creationId xmlns:p14="http://schemas.microsoft.com/office/powerpoint/2010/main" val="220827728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Screen Shot 2017-04-04 at 02.49.3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74638"/>
            <a:ext cx="6335482" cy="6335482"/>
          </a:xfrm>
          <a:prstGeom prst="rect">
            <a:avLst/>
          </a:prstGeom>
        </p:spPr>
      </p:pic>
    </p:spTree>
    <p:extLst>
      <p:ext uri="{BB962C8B-B14F-4D97-AF65-F5344CB8AC3E}">
        <p14:creationId xmlns:p14="http://schemas.microsoft.com/office/powerpoint/2010/main" val="57066885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t>optional reading</a:t>
            </a:r>
            <a:endParaRPr kumimoji="1" lang="zh-CN" altLang="en-US" sz="4000" b="1" dirty="0"/>
          </a:p>
        </p:txBody>
      </p:sp>
      <p:sp>
        <p:nvSpPr>
          <p:cNvPr id="3" name="内容占位符 2"/>
          <p:cNvSpPr>
            <a:spLocks noGrp="1"/>
          </p:cNvSpPr>
          <p:nvPr>
            <p:ph idx="1"/>
          </p:nvPr>
        </p:nvSpPr>
        <p:spPr>
          <a:xfrm>
            <a:off x="457200" y="1600200"/>
            <a:ext cx="8229600" cy="1757045"/>
          </a:xfrm>
        </p:spPr>
        <p:txBody>
          <a:bodyPr/>
          <a:lstStyle/>
          <a:p>
            <a:r>
              <a:rPr lang="en-US" altLang="zh-CN" dirty="0">
                <a:hlinkClick r:id="rId2"/>
              </a:rPr>
              <a:t>Resilient Distributed Datasets: A Fault-Tolerant Abstraction for In-Memory Cluster Computing</a:t>
            </a:r>
            <a:endParaRPr kumimoji="1" lang="zh-CN" altLang="en-US" dirty="0"/>
          </a:p>
        </p:txBody>
      </p:sp>
      <p:sp>
        <p:nvSpPr>
          <p:cNvPr id="4" name="标题 1"/>
          <p:cNvSpPr txBox="1">
            <a:spLocks/>
          </p:cNvSpPr>
          <p:nvPr/>
        </p:nvSpPr>
        <p:spPr>
          <a:xfrm>
            <a:off x="457200" y="2966717"/>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zh-CN" sz="4000" b="1" dirty="0" smtClean="0"/>
              <a:t>Reference</a:t>
            </a:r>
            <a:endParaRPr kumimoji="1" lang="zh-CN" altLang="en-US" b="1" dirty="0"/>
          </a:p>
        </p:txBody>
      </p:sp>
      <p:sp>
        <p:nvSpPr>
          <p:cNvPr id="5" name="内容占位符 2"/>
          <p:cNvSpPr txBox="1">
            <a:spLocks/>
          </p:cNvSpPr>
          <p:nvPr/>
        </p:nvSpPr>
        <p:spPr>
          <a:xfrm>
            <a:off x="457200" y="4266272"/>
            <a:ext cx="8229600" cy="1757045"/>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dirty="0" smtClean="0">
                <a:hlinkClick r:id="rId3"/>
              </a:rPr>
              <a:t>https://www.dezyre.com/apache-spark-tutorial/pyspark-tutorial</a:t>
            </a:r>
            <a:endParaRPr lang="en-US" altLang="zh-CN" dirty="0" smtClean="0"/>
          </a:p>
          <a:p>
            <a:r>
              <a:rPr lang="en-US" altLang="zh-CN" dirty="0" smtClean="0">
                <a:hlinkClick r:id="rId4"/>
              </a:rPr>
              <a:t>http://www.kdnuggets.com/2015/11/introduction-spark-python.html</a:t>
            </a:r>
            <a:endParaRPr lang="en-US" altLang="zh-CN" dirty="0" smtClean="0"/>
          </a:p>
          <a:p>
            <a:r>
              <a:rPr lang="en-US" altLang="zh-CN" dirty="0" smtClean="0"/>
              <a:t>https://</a:t>
            </a:r>
            <a:r>
              <a:rPr lang="en-US" altLang="zh-CN" dirty="0" err="1" smtClean="0"/>
              <a:t>github.com</a:t>
            </a:r>
            <a:r>
              <a:rPr lang="en-US" altLang="zh-CN" dirty="0" smtClean="0"/>
              <a:t>/</a:t>
            </a:r>
            <a:r>
              <a:rPr lang="en-US" altLang="zh-CN" dirty="0" err="1" smtClean="0"/>
              <a:t>mahmoudparsian</a:t>
            </a:r>
            <a:r>
              <a:rPr lang="en-US" altLang="zh-CN" dirty="0" smtClean="0"/>
              <a:t>/</a:t>
            </a:r>
            <a:r>
              <a:rPr lang="en-US" altLang="zh-CN" dirty="0" err="1" smtClean="0"/>
              <a:t>pyspark</a:t>
            </a:r>
            <a:r>
              <a:rPr lang="en-US" altLang="zh-CN" dirty="0" smtClean="0"/>
              <a:t>-tutorial/blob/master/tutorial/map-partitions/</a:t>
            </a:r>
            <a:r>
              <a:rPr lang="en-US" altLang="zh-CN" dirty="0" err="1" smtClean="0"/>
              <a:t>README.md</a:t>
            </a:r>
            <a:endParaRPr lang="en-US" altLang="zh-CN" dirty="0" smtClean="0"/>
          </a:p>
          <a:p>
            <a:endParaRPr kumimoji="1" lang="zh-CN" altLang="en-US" dirty="0"/>
          </a:p>
        </p:txBody>
      </p:sp>
    </p:spTree>
    <p:extLst>
      <p:ext uri="{BB962C8B-B14F-4D97-AF65-F5344CB8AC3E}">
        <p14:creationId xmlns:p14="http://schemas.microsoft.com/office/powerpoint/2010/main" val="1405860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74261"/>
            <a:ext cx="8229600" cy="543376"/>
          </a:xfrm>
        </p:spPr>
        <p:txBody>
          <a:bodyPr>
            <a:normAutofit fontScale="90000"/>
          </a:bodyPr>
          <a:lstStyle/>
          <a:p>
            <a:pPr algn="l"/>
            <a:r>
              <a:rPr lang="en-US" altLang="zh-CN" b="1" dirty="0" err="1" smtClean="0"/>
              <a:t>PySpark</a:t>
            </a:r>
            <a:r>
              <a:rPr lang="en-US" altLang="zh-CN" dirty="0" smtClean="0"/>
              <a:t/>
            </a:r>
            <a:br>
              <a:rPr lang="en-US" altLang="zh-CN" dirty="0" smtClean="0"/>
            </a:br>
            <a:endParaRPr kumimoji="1" lang="zh-CN" altLang="en-US" dirty="0"/>
          </a:p>
        </p:txBody>
      </p:sp>
      <p:sp>
        <p:nvSpPr>
          <p:cNvPr id="3" name="内容占位符 2"/>
          <p:cNvSpPr>
            <a:spLocks noGrp="1"/>
          </p:cNvSpPr>
          <p:nvPr>
            <p:ph idx="1"/>
          </p:nvPr>
        </p:nvSpPr>
        <p:spPr/>
        <p:txBody>
          <a:bodyPr>
            <a:normAutofit/>
          </a:bodyPr>
          <a:lstStyle/>
          <a:p>
            <a:pPr marL="0" indent="0">
              <a:buNone/>
            </a:pPr>
            <a:r>
              <a:rPr lang="en-US" altLang="zh-CN" sz="5400" dirty="0" smtClean="0"/>
              <a:t>The open source community has developed a wonderful utility for spark python big data processing known as </a:t>
            </a:r>
            <a:r>
              <a:rPr lang="en-US" altLang="zh-CN" sz="5400" dirty="0" err="1" smtClean="0"/>
              <a:t>PySpark</a:t>
            </a:r>
            <a:r>
              <a:rPr lang="en-US" altLang="zh-CN" sz="5400" dirty="0" smtClean="0"/>
              <a:t>.</a:t>
            </a:r>
            <a:endParaRPr kumimoji="1" lang="zh-CN" altLang="en-US" sz="5400" dirty="0"/>
          </a:p>
        </p:txBody>
      </p:sp>
    </p:spTree>
    <p:extLst>
      <p:ext uri="{BB962C8B-B14F-4D97-AF65-F5344CB8AC3E}">
        <p14:creationId xmlns:p14="http://schemas.microsoft.com/office/powerpoint/2010/main" val="101664624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
            </a:r>
            <a:br>
              <a:rPr lang="en-US" altLang="zh-CN" dirty="0" smtClean="0"/>
            </a:br>
            <a:r>
              <a:rPr lang="en-US" altLang="zh-CN" b="1" dirty="0" err="1" smtClean="0"/>
              <a:t>SparkContext</a:t>
            </a:r>
            <a:r>
              <a:rPr lang="en-US" altLang="zh-CN" b="1" dirty="0" smtClean="0"/>
              <a:t> </a:t>
            </a:r>
            <a:r>
              <a:rPr lang="en-US" altLang="zh-CN" dirty="0" smtClean="0"/>
              <a:t/>
            </a:r>
            <a:br>
              <a:rPr lang="en-US" altLang="zh-CN" dirty="0" smtClean="0"/>
            </a:br>
            <a:endParaRPr kumimoji="1" lang="zh-CN" altLang="en-US" dirty="0"/>
          </a:p>
        </p:txBody>
      </p:sp>
      <p:sp>
        <p:nvSpPr>
          <p:cNvPr id="3" name="内容占位符 2"/>
          <p:cNvSpPr>
            <a:spLocks noGrp="1"/>
          </p:cNvSpPr>
          <p:nvPr>
            <p:ph idx="1"/>
          </p:nvPr>
        </p:nvSpPr>
        <p:spPr>
          <a:xfrm>
            <a:off x="213650" y="1269692"/>
            <a:ext cx="8229600" cy="4525963"/>
          </a:xfrm>
        </p:spPr>
        <p:txBody>
          <a:bodyPr>
            <a:noAutofit/>
          </a:bodyPr>
          <a:lstStyle/>
          <a:p>
            <a:pPr marL="0" indent="0" algn="ctr">
              <a:buNone/>
            </a:pPr>
            <a:r>
              <a:rPr lang="en-US" altLang="zh-CN" sz="5400" dirty="0" err="1"/>
              <a:t>SparkContext</a:t>
            </a:r>
            <a:r>
              <a:rPr lang="en-US" altLang="zh-CN" sz="5400" dirty="0"/>
              <a:t> is the object that manages the connection to the clusters in Spark and coordinates running processes on the clusters themselves</a:t>
            </a:r>
            <a:r>
              <a:rPr lang="en-US" altLang="zh-CN" sz="5400" dirty="0" smtClean="0"/>
              <a:t>.</a:t>
            </a:r>
            <a:endParaRPr lang="en-US" altLang="zh-CN" sz="5400" dirty="0"/>
          </a:p>
        </p:txBody>
      </p:sp>
    </p:spTree>
    <p:extLst>
      <p:ext uri="{BB962C8B-B14F-4D97-AF65-F5344CB8AC3E}">
        <p14:creationId xmlns:p14="http://schemas.microsoft.com/office/powerpoint/2010/main" val="337161758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3650" y="1269692"/>
            <a:ext cx="8229600" cy="4525963"/>
          </a:xfrm>
        </p:spPr>
        <p:txBody>
          <a:bodyPr>
            <a:noAutofit/>
          </a:bodyPr>
          <a:lstStyle/>
          <a:p>
            <a:pPr marL="0" indent="0" algn="ctr">
              <a:buNone/>
            </a:pPr>
            <a:r>
              <a:rPr lang="en-US" altLang="zh-CN" sz="6000" dirty="0" err="1" smtClean="0"/>
              <a:t>SparkContext</a:t>
            </a:r>
            <a:r>
              <a:rPr lang="en-US" altLang="zh-CN" sz="6000" dirty="0" smtClean="0"/>
              <a:t> </a:t>
            </a:r>
            <a:r>
              <a:rPr lang="en-US" altLang="zh-CN" sz="6000" dirty="0"/>
              <a:t>connects to cluster managers, which manage the actual executors that run the specific </a:t>
            </a:r>
            <a:r>
              <a:rPr lang="en-US" altLang="zh-CN" sz="6000" dirty="0" smtClean="0"/>
              <a:t>computations</a:t>
            </a:r>
            <a:endParaRPr lang="en-US" altLang="zh-CN" sz="6000" dirty="0"/>
          </a:p>
        </p:txBody>
      </p:sp>
    </p:spTree>
    <p:extLst>
      <p:ext uri="{BB962C8B-B14F-4D97-AF65-F5344CB8AC3E}">
        <p14:creationId xmlns:p14="http://schemas.microsoft.com/office/powerpoint/2010/main" val="235292311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3650" y="1269692"/>
            <a:ext cx="8229600" cy="4525963"/>
          </a:xfrm>
        </p:spPr>
        <p:txBody>
          <a:bodyPr>
            <a:normAutofit/>
          </a:bodyPr>
          <a:lstStyle/>
          <a:p>
            <a:pPr marL="0" indent="0" algn="ctr">
              <a:buNone/>
            </a:pPr>
            <a:r>
              <a:rPr lang="en-US" altLang="zh-CN" sz="6600" i="1" dirty="0" smtClean="0"/>
              <a:t>spark </a:t>
            </a:r>
            <a:r>
              <a:rPr lang="en-US" altLang="zh-CN" sz="6600" i="1" dirty="0"/>
              <a:t>= </a:t>
            </a:r>
            <a:r>
              <a:rPr lang="en-US" altLang="zh-CN" sz="6600" i="1" dirty="0" err="1"/>
              <a:t>SparkContext</a:t>
            </a:r>
            <a:r>
              <a:rPr lang="en-US" altLang="zh-CN" sz="6600" i="1" dirty="0"/>
              <a:t>("local", "</a:t>
            </a:r>
            <a:r>
              <a:rPr lang="en-US" altLang="zh-CN" sz="6600" i="1" dirty="0" err="1"/>
              <a:t>PythonHashTag</a:t>
            </a:r>
            <a:r>
              <a:rPr lang="en-US" altLang="zh-CN" sz="6600" i="1" dirty="0"/>
              <a:t>")</a:t>
            </a:r>
            <a:endParaRPr lang="zh-CN" altLang="en-US" sz="6600" i="1" dirty="0"/>
          </a:p>
        </p:txBody>
      </p:sp>
    </p:spTree>
    <p:extLst>
      <p:ext uri="{BB962C8B-B14F-4D97-AF65-F5344CB8AC3E}">
        <p14:creationId xmlns:p14="http://schemas.microsoft.com/office/powerpoint/2010/main" val="177566146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luster-overvie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916" y="1004182"/>
            <a:ext cx="8293276" cy="3882620"/>
          </a:xfrm>
          <a:prstGeom prst="rect">
            <a:avLst/>
          </a:prstGeom>
        </p:spPr>
      </p:pic>
    </p:spTree>
    <p:extLst>
      <p:ext uri="{BB962C8B-B14F-4D97-AF65-F5344CB8AC3E}">
        <p14:creationId xmlns:p14="http://schemas.microsoft.com/office/powerpoint/2010/main" val="170147809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5528441"/>
          </a:xfrm>
        </p:spPr>
        <p:txBody>
          <a:bodyPr>
            <a:noAutofit/>
          </a:bodyPr>
          <a:lstStyle/>
          <a:p>
            <a:r>
              <a:rPr lang="en-US" altLang="zh-CN" sz="8000" dirty="0" smtClean="0"/>
              <a:t/>
            </a:r>
            <a:br>
              <a:rPr lang="en-US" altLang="zh-CN" sz="8000" dirty="0" smtClean="0"/>
            </a:br>
            <a:r>
              <a:rPr lang="en-US" altLang="zh-CN" sz="8000" b="1" dirty="0" smtClean="0"/>
              <a:t>Resilient Distributed Datasets (RDD) </a:t>
            </a:r>
            <a:r>
              <a:rPr lang="en-US" altLang="zh-CN" sz="8000" dirty="0" smtClean="0"/>
              <a:t/>
            </a:r>
            <a:br>
              <a:rPr lang="en-US" altLang="zh-CN" sz="8000" dirty="0" smtClean="0"/>
            </a:br>
            <a:endParaRPr kumimoji="1" lang="zh-CN" altLang="en-US" sz="8000" dirty="0"/>
          </a:p>
        </p:txBody>
      </p:sp>
    </p:spTree>
    <p:extLst>
      <p:ext uri="{BB962C8B-B14F-4D97-AF65-F5344CB8AC3E}">
        <p14:creationId xmlns:p14="http://schemas.microsoft.com/office/powerpoint/2010/main" val="225121909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319</TotalTime>
  <Words>1354</Words>
  <Application>Microsoft Macintosh PowerPoint</Application>
  <PresentationFormat>Presentación en pantalla (4:3)</PresentationFormat>
  <Paragraphs>128</Paragraphs>
  <Slides>32</Slides>
  <Notes>10</Notes>
  <HiddenSlides>0</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Office 主题</vt:lpstr>
      <vt:lpstr>PySpark Tutorial - Learn to use Apache Spark with Python</vt:lpstr>
      <vt:lpstr>Outline</vt:lpstr>
      <vt:lpstr>Apache Spark </vt:lpstr>
      <vt:lpstr>PySpark </vt:lpstr>
      <vt:lpstr> SparkContext  </vt:lpstr>
      <vt:lpstr>Presentación de PowerPoint</vt:lpstr>
      <vt:lpstr>Presentación de PowerPoint</vt:lpstr>
      <vt:lpstr>Presentación de PowerPoint</vt:lpstr>
      <vt:lpstr> Resilient Distributed Datasets (RDD)  </vt:lpstr>
      <vt:lpstr>Presentación de PowerPoint</vt:lpstr>
      <vt:lpstr>Presentación de PowerPoint</vt:lpstr>
      <vt:lpstr> Resilient Distributed Datasets (RDD)  </vt:lpstr>
      <vt:lpstr>Presentación de PowerPoint</vt:lpstr>
      <vt:lpstr> Transformation and Actions in Spark </vt:lpstr>
      <vt:lpstr>Presentación de PowerPoint</vt:lpstr>
      <vt:lpstr>Transformation and Actions</vt:lpstr>
      <vt:lpstr>Transformation and Actions</vt:lpstr>
      <vt:lpstr>Actions to view data in the console</vt:lpstr>
      <vt:lpstr>Actions to collect data to native objects in the respective language</vt:lpstr>
      <vt:lpstr>Actions to write to output data sources</vt:lpstr>
      <vt:lpstr> map()</vt:lpstr>
      <vt:lpstr> flatMap() </vt:lpstr>
      <vt:lpstr> map() and flatMap() examples</vt:lpstr>
      <vt:lpstr>Filter() </vt:lpstr>
      <vt:lpstr>reduceByKey() </vt:lpstr>
      <vt:lpstr>RDD Partitions</vt:lpstr>
      <vt:lpstr>RDD Partitions</vt:lpstr>
      <vt:lpstr>mapPartitions() </vt:lpstr>
      <vt:lpstr>Example-1: Sum Each Partition</vt:lpstr>
      <vt:lpstr>Example-2: Find Minimum and Maximum</vt:lpstr>
      <vt:lpstr>Presentación de PowerPoint</vt:lpstr>
      <vt:lpstr>optional reading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PySpark Tutorial - Learn to use Apache Spark with Python</dc:title>
  <dc:creator>liu</dc:creator>
  <cp:lastModifiedBy>Daniel Vallejo</cp:lastModifiedBy>
  <cp:revision>25</cp:revision>
  <dcterms:created xsi:type="dcterms:W3CDTF">2017-04-04T04:57:26Z</dcterms:created>
  <dcterms:modified xsi:type="dcterms:W3CDTF">2018-04-18T16:21:12Z</dcterms:modified>
</cp:coreProperties>
</file>