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iMhDkSkMR9SYZfoH+tOdsokUBN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7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7987aee55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7987aee55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37987aee55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7987aee55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7987aee55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37987aee55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7987aee5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7987aee5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37987aee5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7987aee55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7987aee55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37987aee55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/>
          <p:nvPr>
            <p:ph type="ctrTitle"/>
          </p:nvPr>
        </p:nvSpPr>
        <p:spPr>
          <a:xfrm>
            <a:off x="3790951" y="2997200"/>
            <a:ext cx="8064500" cy="750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" type="subTitle"/>
          </p:nvPr>
        </p:nvSpPr>
        <p:spPr>
          <a:xfrm>
            <a:off x="3790951" y="3717925"/>
            <a:ext cx="80645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1" sz="24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title"/>
          </p:nvPr>
        </p:nvSpPr>
        <p:spPr>
          <a:xfrm>
            <a:off x="2927351" y="765175"/>
            <a:ext cx="8544983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" type="body"/>
          </p:nvPr>
        </p:nvSpPr>
        <p:spPr>
          <a:xfrm rot="5400000">
            <a:off x="4775995" y="140494"/>
            <a:ext cx="4462462" cy="8159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 rot="5400000">
            <a:off x="7561264" y="2540531"/>
            <a:ext cx="5686425" cy="21357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" type="body"/>
          </p:nvPr>
        </p:nvSpPr>
        <p:spPr>
          <a:xfrm rot="5400000">
            <a:off x="3187172" y="505355"/>
            <a:ext cx="5686425" cy="6206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2927351" y="765175"/>
            <a:ext cx="8544983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2927351" y="1989138"/>
            <a:ext cx="8159749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2927351" y="765175"/>
            <a:ext cx="8544983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2927351" y="1989138"/>
            <a:ext cx="3977216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1" name="Google Shape;21;p17"/>
          <p:cNvSpPr txBox="1"/>
          <p:nvPr>
            <p:ph idx="2" type="body"/>
          </p:nvPr>
        </p:nvSpPr>
        <p:spPr>
          <a:xfrm>
            <a:off x="7107767" y="1989138"/>
            <a:ext cx="3979333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8" name="Google Shape;28;p19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9" name="Google Shape;29;p19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0" name="Google Shape;30;p19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title"/>
          </p:nvPr>
        </p:nvSpPr>
        <p:spPr>
          <a:xfrm>
            <a:off x="2927351" y="765175"/>
            <a:ext cx="8544983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7" name="Google Shape;37;p22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23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2927351" y="765175"/>
            <a:ext cx="8544983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2927351" y="1989138"/>
            <a:ext cx="8159749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ctrTitle"/>
          </p:nvPr>
        </p:nvSpPr>
        <p:spPr>
          <a:xfrm>
            <a:off x="6096000" y="1354598"/>
            <a:ext cx="5985591" cy="1074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/>
              <a:t>THE TRANSFORMER</a:t>
            </a:r>
            <a:endParaRPr/>
          </a:p>
        </p:txBody>
      </p:sp>
      <p:sp>
        <p:nvSpPr>
          <p:cNvPr id="53" name="Google Shape;53;p1"/>
          <p:cNvSpPr txBox="1"/>
          <p:nvPr>
            <p:ph idx="1" type="subTitle"/>
          </p:nvPr>
        </p:nvSpPr>
        <p:spPr>
          <a:xfrm>
            <a:off x="6901117" y="2428772"/>
            <a:ext cx="4375355" cy="376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lang="es-ES" sz="1400"/>
              <a:t>Inteligencia Artificial – Ingeniería del Software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9832258" y="6211669"/>
            <a:ext cx="23597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Borja Piñero Calera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Raúl Gallardo Roco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2100" y="1138125"/>
            <a:ext cx="8293800" cy="4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0"/>
          <p:cNvSpPr txBox="1"/>
          <p:nvPr/>
        </p:nvSpPr>
        <p:spPr>
          <a:xfrm>
            <a:off x="2850200" y="359925"/>
            <a:ext cx="814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Char char="●"/>
            </a:pPr>
            <a:r>
              <a:rPr lang="es-ES" sz="2800">
                <a:latin typeface="Helvetica Neue"/>
                <a:ea typeface="Helvetica Neue"/>
                <a:cs typeface="Helvetica Neue"/>
                <a:sym typeface="Helvetica Neue"/>
              </a:rPr>
              <a:t>Arquitectura general CNN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/>
          <p:nvPr>
            <p:ph type="title"/>
          </p:nvPr>
        </p:nvSpPr>
        <p:spPr>
          <a:xfrm>
            <a:off x="2927351" y="765175"/>
            <a:ext cx="8544983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u="sng"/>
              <a:t>Dificultades encontradas</a:t>
            </a:r>
            <a:endParaRPr/>
          </a:p>
        </p:txBody>
      </p:sp>
      <p:sp>
        <p:nvSpPr>
          <p:cNvPr id="115" name="Google Shape;115;p11"/>
          <p:cNvSpPr txBox="1"/>
          <p:nvPr>
            <p:ph idx="1" type="body"/>
          </p:nvPr>
        </p:nvSpPr>
        <p:spPr>
          <a:xfrm>
            <a:off x="2927350" y="1989138"/>
            <a:ext cx="8544983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lang="es-ES"/>
              <a:t>Ineficiencia en las primeras etapas del entrenamiento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lang="es-ES"/>
              <a:t>Aumentar capas y parámetros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lang="es-ES"/>
              <a:t>Falta de memoria en Kaggle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lang="es-ES"/>
              <a:t>Solución: quitar capas poco a poco hasta alcanzar el máximo permitido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7987aee55_0_28"/>
          <p:cNvSpPr txBox="1"/>
          <p:nvPr>
            <p:ph idx="1" type="body"/>
          </p:nvPr>
        </p:nvSpPr>
        <p:spPr>
          <a:xfrm>
            <a:off x="3277525" y="1493050"/>
            <a:ext cx="4631100" cy="44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s-ES"/>
              <a:t>Lectura datos:</a:t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ImageFolder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Imágenes de 224x224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70% entrenamiento y 30% pruebas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DataLoader con shuffle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s-ES"/>
              <a:t>ViT:</a:t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Diseño modular en clases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Librería einops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Capa Dropout</a:t>
            </a:r>
            <a:endParaRPr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37987aee55_0_28"/>
          <p:cNvSpPr txBox="1"/>
          <p:nvPr>
            <p:ph type="title"/>
          </p:nvPr>
        </p:nvSpPr>
        <p:spPr>
          <a:xfrm>
            <a:off x="2927351" y="592125"/>
            <a:ext cx="8544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/>
              <a:t>5. IMPLEMENTACIÓN</a:t>
            </a:r>
            <a:endParaRPr b="1"/>
          </a:p>
        </p:txBody>
      </p:sp>
      <p:pic>
        <p:nvPicPr>
          <p:cNvPr id="123" name="Google Shape;123;g137987aee55_0_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4789"/>
          <a:stretch/>
        </p:blipFill>
        <p:spPr>
          <a:xfrm>
            <a:off x="8619601" y="1493050"/>
            <a:ext cx="2208600" cy="47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7987aee55_0_36"/>
          <p:cNvSpPr txBox="1"/>
          <p:nvPr>
            <p:ph idx="1" type="body"/>
          </p:nvPr>
        </p:nvSpPr>
        <p:spPr>
          <a:xfrm>
            <a:off x="3249050" y="1118700"/>
            <a:ext cx="3754800" cy="527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Positional encoder y matrices queries, keys y values entrenables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s-ES"/>
              <a:t>CNN:</a:t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Capa Conv2d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Capa ReLU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Capa MaxPool2d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Capa Flatten</a:t>
            </a:r>
            <a:endParaRPr/>
          </a:p>
        </p:txBody>
      </p:sp>
      <p:pic>
        <p:nvPicPr>
          <p:cNvPr id="130" name="Google Shape;130;g137987aee55_0_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325" y="2549700"/>
            <a:ext cx="4377600" cy="22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/>
          <p:nvPr>
            <p:ph type="title"/>
          </p:nvPr>
        </p:nvSpPr>
        <p:spPr>
          <a:xfrm>
            <a:off x="2927351" y="765175"/>
            <a:ext cx="8544983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/>
              <a:t>5. RESULTADOS</a:t>
            </a:r>
            <a:endParaRPr b="1"/>
          </a:p>
        </p:txBody>
      </p:sp>
      <p:sp>
        <p:nvSpPr>
          <p:cNvPr id="136" name="Google Shape;136;p12"/>
          <p:cNvSpPr txBox="1"/>
          <p:nvPr>
            <p:ph idx="1" type="body"/>
          </p:nvPr>
        </p:nvSpPr>
        <p:spPr>
          <a:xfrm>
            <a:off x="2927349" y="1989150"/>
            <a:ext cx="8629200" cy="4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Configuración: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ViT con 116 épocas y </a:t>
            </a:r>
            <a:r>
              <a:rPr lang="es-ES"/>
              <a:t>454,523,536 parámetros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CNN con 75 épocas y 42,352,848 parámetros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Experimentos: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Predicciones sobre el conjunto de pruebas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Predicciones sobre el conjunto de evaluación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7987aee55_0_0"/>
          <p:cNvSpPr txBox="1"/>
          <p:nvPr>
            <p:ph type="title"/>
          </p:nvPr>
        </p:nvSpPr>
        <p:spPr>
          <a:xfrm>
            <a:off x="3170551" y="714600"/>
            <a:ext cx="85449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Predicciones sobre el conjunto de pruebas</a:t>
            </a:r>
            <a:endParaRPr/>
          </a:p>
        </p:txBody>
      </p:sp>
      <p:sp>
        <p:nvSpPr>
          <p:cNvPr id="143" name="Google Shape;143;g137987aee55_0_0"/>
          <p:cNvSpPr txBox="1"/>
          <p:nvPr>
            <p:ph idx="1" type="body"/>
          </p:nvPr>
        </p:nvSpPr>
        <p:spPr>
          <a:xfrm>
            <a:off x="2859250" y="1693109"/>
            <a:ext cx="3590100" cy="144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CNN mejores resultados que ViT</a:t>
            </a:r>
            <a:endParaRPr/>
          </a:p>
        </p:txBody>
      </p:sp>
      <p:pic>
        <p:nvPicPr>
          <p:cNvPr id="144" name="Google Shape;144;g137987aee5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063" y="1421938"/>
            <a:ext cx="465772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37987aee55_0_0"/>
          <p:cNvSpPr txBox="1"/>
          <p:nvPr>
            <p:ph type="title"/>
          </p:nvPr>
        </p:nvSpPr>
        <p:spPr>
          <a:xfrm>
            <a:off x="3170551" y="3612125"/>
            <a:ext cx="85449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Predicciones sobre el conjunto de evaluación</a:t>
            </a:r>
            <a:endParaRPr/>
          </a:p>
        </p:txBody>
      </p:sp>
      <p:sp>
        <p:nvSpPr>
          <p:cNvPr id="146" name="Google Shape;146;g137987aee55_0_0"/>
          <p:cNvSpPr txBox="1"/>
          <p:nvPr>
            <p:ph idx="1" type="body"/>
          </p:nvPr>
        </p:nvSpPr>
        <p:spPr>
          <a:xfrm>
            <a:off x="3235375" y="4319475"/>
            <a:ext cx="8262600" cy="144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CNN 63,4% de precisión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ViT 74,4</a:t>
            </a:r>
            <a:r>
              <a:rPr lang="es-ES"/>
              <a:t>% de precisión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>
            <p:ph type="title"/>
          </p:nvPr>
        </p:nvSpPr>
        <p:spPr>
          <a:xfrm>
            <a:off x="2927351" y="241300"/>
            <a:ext cx="8544983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/>
              <a:t>6. CONCLUSIONES</a:t>
            </a:r>
            <a:endParaRPr b="1"/>
          </a:p>
        </p:txBody>
      </p:sp>
      <p:pic>
        <p:nvPicPr>
          <p:cNvPr id="152" name="Google Shape;152;p1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8147"/>
          <a:stretch/>
        </p:blipFill>
        <p:spPr>
          <a:xfrm>
            <a:off x="8492250" y="1292551"/>
            <a:ext cx="3099000" cy="21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1175" y="4159876"/>
            <a:ext cx="3200476" cy="162692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3"/>
          <p:cNvSpPr txBox="1"/>
          <p:nvPr/>
        </p:nvSpPr>
        <p:spPr>
          <a:xfrm>
            <a:off x="3083675" y="1371600"/>
            <a:ext cx="4747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Char char="●"/>
            </a:pPr>
            <a:r>
              <a:rPr lang="es-ES" sz="2800">
                <a:latin typeface="Helvetica Neue"/>
                <a:ea typeface="Helvetica Neue"/>
                <a:cs typeface="Helvetica Neue"/>
                <a:sym typeface="Helvetica Neue"/>
              </a:rPr>
              <a:t>Buenas predicciones y sobre ajuste en ambos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Char char="●"/>
            </a:pPr>
            <a:r>
              <a:rPr lang="es-ES" sz="2800">
                <a:latin typeface="Helvetica Neue"/>
                <a:ea typeface="Helvetica Neue"/>
                <a:cs typeface="Helvetica Neue"/>
                <a:sym typeface="Helvetica Neue"/>
              </a:rPr>
              <a:t>ViT mejores predicciones sobre datos completamente nuevos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Char char="●"/>
            </a:pPr>
            <a:r>
              <a:rPr lang="es-ES" sz="2800">
                <a:latin typeface="Helvetica Neue"/>
                <a:ea typeface="Helvetica Neue"/>
                <a:cs typeface="Helvetica Neue"/>
                <a:sym typeface="Helvetica Neue"/>
              </a:rPr>
              <a:t>ViT menor sobre ajuste y mayor capacidad de generalización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7987aee55_0_20"/>
          <p:cNvSpPr txBox="1"/>
          <p:nvPr>
            <p:ph type="title"/>
          </p:nvPr>
        </p:nvSpPr>
        <p:spPr>
          <a:xfrm>
            <a:off x="2927351" y="765175"/>
            <a:ext cx="85449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/>
              <a:t>Posibles mejoras</a:t>
            </a:r>
            <a:endParaRPr u="sng"/>
          </a:p>
        </p:txBody>
      </p:sp>
      <p:sp>
        <p:nvSpPr>
          <p:cNvPr id="161" name="Google Shape;161;g137987aee55_0_20"/>
          <p:cNvSpPr txBox="1"/>
          <p:nvPr>
            <p:ph idx="1" type="body"/>
          </p:nvPr>
        </p:nvSpPr>
        <p:spPr>
          <a:xfrm>
            <a:off x="2927349" y="1989150"/>
            <a:ext cx="6771000" cy="44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Entrenar más a las redes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Realizar los experimentos con distintas épocas de entrenamiento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2927351" y="765175"/>
            <a:ext cx="8544983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/>
              <a:t>1. INTRODUCCIÓN</a:t>
            </a:r>
            <a:endParaRPr b="1"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2927351" y="1989138"/>
            <a:ext cx="8159749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lang="es-ES"/>
              <a:t>Arquitectura básica de Transformers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lang="es-ES"/>
              <a:t>Uso para la clasificación de imágenes (ViT)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lang="es-ES"/>
              <a:t>Framework </a:t>
            </a:r>
            <a:r>
              <a:rPr i="1" lang="es-ES"/>
              <a:t>PyTorch</a:t>
            </a:r>
            <a:endParaRPr i="1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i="1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lang="es-ES"/>
              <a:t>Red Neuronal Convolucional (CNN)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2927351" y="346075"/>
            <a:ext cx="8544983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/>
              <a:t>2. TRANSFORMER</a:t>
            </a:r>
            <a:endParaRPr b="1"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2927351" y="1620838"/>
            <a:ext cx="8159749" cy="5237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lang="es-ES"/>
              <a:t>“Attention Is All You Need” (2017)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lang="es-ES"/>
              <a:t>Suplir antiguas redes neuronales recurrentes para el procesado de texto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i="1" lang="es-ES"/>
              <a:t>Embedding</a:t>
            </a:r>
            <a:endParaRPr i="1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i="1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i="1" lang="es-ES"/>
              <a:t>Positional encoder</a:t>
            </a:r>
            <a:endParaRPr i="1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i="1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i="1" lang="es-ES"/>
              <a:t>Encoder</a:t>
            </a:r>
            <a:r>
              <a:rPr lang="es-ES"/>
              <a:t> y </a:t>
            </a:r>
            <a:r>
              <a:rPr i="1" lang="es-ES"/>
              <a:t>decoder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1833" y="0"/>
            <a:ext cx="4988334" cy="6778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&#10;&#10;Descripción generada automáticamente con confianza media" id="76" name="Google Shape;7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792" y="1832968"/>
            <a:ext cx="8713258" cy="490120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"/>
          <p:cNvSpPr txBox="1"/>
          <p:nvPr/>
        </p:nvSpPr>
        <p:spPr>
          <a:xfrm>
            <a:off x="3324225" y="257175"/>
            <a:ext cx="802957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i="1"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Queries</a:t>
            </a:r>
            <a:endParaRPr i="1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i="1"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endParaRPr i="1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i="1"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endParaRPr i="1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/>
          <p:nvPr>
            <p:ph type="title"/>
          </p:nvPr>
        </p:nvSpPr>
        <p:spPr>
          <a:xfrm>
            <a:off x="2927351" y="765175"/>
            <a:ext cx="8544983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/>
              <a:t>3. VISION TRANSFORMERS (ViT)</a:t>
            </a:r>
            <a:endParaRPr b="1"/>
          </a:p>
        </p:txBody>
      </p:sp>
      <p:sp>
        <p:nvSpPr>
          <p:cNvPr id="83" name="Google Shape;83;p6"/>
          <p:cNvSpPr txBox="1"/>
          <p:nvPr>
            <p:ph idx="1" type="body"/>
          </p:nvPr>
        </p:nvSpPr>
        <p:spPr>
          <a:xfrm>
            <a:off x="2927351" y="2198688"/>
            <a:ext cx="8159749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lang="es-ES"/>
              <a:t>“An image is worth 16x16 words” (2020)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lang="es-ES"/>
              <a:t>Técnica </a:t>
            </a:r>
            <a:r>
              <a:rPr i="1" lang="es-ES"/>
              <a:t>transformer</a:t>
            </a:r>
            <a:r>
              <a:rPr lang="es-ES"/>
              <a:t> para clasificación de imágenes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lang="es-ES"/>
              <a:t>No requiere módulo </a:t>
            </a:r>
            <a:r>
              <a:rPr i="1" lang="es-ES"/>
              <a:t>decoder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>
            <p:ph type="title"/>
          </p:nvPr>
        </p:nvSpPr>
        <p:spPr>
          <a:xfrm>
            <a:off x="2927351" y="765175"/>
            <a:ext cx="8544983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s-ES"/>
              <a:t>Preprocesado de imagen</a:t>
            </a:r>
            <a:endParaRPr/>
          </a:p>
        </p:txBody>
      </p:sp>
      <p:pic>
        <p:nvPicPr>
          <p:cNvPr id="89" name="Google Shape;89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8147"/>
          <a:stretch/>
        </p:blipFill>
        <p:spPr>
          <a:xfrm>
            <a:off x="3268148" y="1585967"/>
            <a:ext cx="7228402" cy="4913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type="title"/>
          </p:nvPr>
        </p:nvSpPr>
        <p:spPr>
          <a:xfrm>
            <a:off x="2927351" y="765175"/>
            <a:ext cx="8544983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s-ES"/>
              <a:t>Encoder</a:t>
            </a:r>
            <a:endParaRPr/>
          </a:p>
        </p:txBody>
      </p:sp>
      <p:pic>
        <p:nvPicPr>
          <p:cNvPr id="95" name="Google Shape;95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4793"/>
          <a:stretch/>
        </p:blipFill>
        <p:spPr>
          <a:xfrm>
            <a:off x="5604026" y="1465075"/>
            <a:ext cx="2208600" cy="47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type="title"/>
          </p:nvPr>
        </p:nvSpPr>
        <p:spPr>
          <a:xfrm>
            <a:off x="2095500" y="0"/>
            <a:ext cx="10096500" cy="1304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/>
              <a:t>4. RED NEURONAL CONVOLUCIONAL (CNN)</a:t>
            </a:r>
            <a:endParaRPr/>
          </a:p>
        </p:txBody>
      </p:sp>
      <p:sp>
        <p:nvSpPr>
          <p:cNvPr id="101" name="Google Shape;101;p9"/>
          <p:cNvSpPr txBox="1"/>
          <p:nvPr>
            <p:ph idx="1" type="body"/>
          </p:nvPr>
        </p:nvSpPr>
        <p:spPr>
          <a:xfrm>
            <a:off x="3095626" y="1646237"/>
            <a:ext cx="3977216" cy="476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lang="es-ES"/>
              <a:t>Matriz </a:t>
            </a:r>
            <a:r>
              <a:rPr i="1" lang="es-ES"/>
              <a:t>kernel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i="1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i="1" lang="es-ES"/>
              <a:t>Padding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i="1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lang="es-ES"/>
              <a:t>Función</a:t>
            </a:r>
            <a:r>
              <a:rPr i="1" lang="es-ES"/>
              <a:t> ReLU</a:t>
            </a:r>
            <a:endParaRPr i="1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i="1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i="1" lang="es-ES"/>
              <a:t>Pooling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 i="1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•"/>
            </a:pPr>
            <a:r>
              <a:rPr lang="es-ES"/>
              <a:t>Capas lineales</a:t>
            </a:r>
            <a:endParaRPr/>
          </a:p>
        </p:txBody>
      </p:sp>
      <p:pic>
        <p:nvPicPr>
          <p:cNvPr descr="Tabla&#10;&#10;Descripción generada automáticamente" id="102" name="Google Shape;102;p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2842" y="2679566"/>
            <a:ext cx="4691178" cy="269742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2022-06-24T14:58:44Z</dcterms:created>
  <dc:creator>RAUL GALLARDO ROCO</dc:creator>
</cp:coreProperties>
</file>