
<file path=[Content_Types].xml><?xml version="1.0" encoding="utf-8"?>
<Types xmlns="http://schemas.openxmlformats.org/package/2006/content-types">
  <Default ContentType="application/vnd.openxmlformats-officedocument.spreadsheetml.sheet" Extension="xlsx"/>
  <Default ContentType="application/vnd.openxmlformats-officedocument.vmlDrawing" Extension="vml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spreadsheetml.sheet" PartName="/ppt/embeddings/Microsoft_Excel_Sheet1.xlsx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Helvetica Neue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hTgDHImr1iBoZzJw63RZ/cR1ZF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22E48E2-AB77-4A86-9BBB-714305437A6B}">
  <a:tblStyle styleId="{E22E48E2-AB77-4A86-9BBB-714305437A6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HelveticaNeu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Aquí iría el paso a estadisticas</a:t>
            </a:r>
            <a:endParaRPr/>
          </a:p>
        </p:txBody>
      </p:sp>
      <p:sp>
        <p:nvSpPr>
          <p:cNvPr id="167" name="Google Shape;167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Aquí no solo hacer notar que tenemos gráficos estáticos al momento de visualizar los datos, si no que también podemos agregar una nueva dimensión: la interactividad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principal">
  <p:cSld name="Título principal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300235" y="2297874"/>
            <a:ext cx="10363200" cy="113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300235" y="3537914"/>
            <a:ext cx="9144000" cy="805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2" type="body"/>
          </p:nvPr>
        </p:nvSpPr>
        <p:spPr>
          <a:xfrm>
            <a:off x="8064499" y="4412203"/>
            <a:ext cx="3598935" cy="374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7"/>
          <p:cNvSpPr txBox="1"/>
          <p:nvPr>
            <p:ph idx="3" type="body"/>
          </p:nvPr>
        </p:nvSpPr>
        <p:spPr>
          <a:xfrm>
            <a:off x="8064499" y="4840691"/>
            <a:ext cx="3598935" cy="2822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7"/>
          <p:cNvSpPr txBox="1"/>
          <p:nvPr>
            <p:ph idx="4" type="body"/>
          </p:nvPr>
        </p:nvSpPr>
        <p:spPr>
          <a:xfrm>
            <a:off x="8064499" y="5177539"/>
            <a:ext cx="3598935" cy="2822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7" name="Google Shape;1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44235" y="149224"/>
            <a:ext cx="1493520" cy="607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ZLGXLiyYQBDC3pNpzHlajnnY_WFW4j1mFpcX-qbvfs-xIsFhx2UUvf9cSRhJuQ-mGmXch_v7iOKH5eOYv2CunZheDTkcgPle13S0W0a56GxS1VAULDj-2kKjIumYR8nb6RJ32us8" id="18" name="Google Shape;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5177" y="5373586"/>
            <a:ext cx="2606224" cy="148441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7"/>
          <p:cNvSpPr txBox="1"/>
          <p:nvPr>
            <p:ph idx="5" type="body"/>
          </p:nvPr>
        </p:nvSpPr>
        <p:spPr>
          <a:xfrm>
            <a:off x="4402065" y="4412203"/>
            <a:ext cx="3598935" cy="374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7"/>
          <p:cNvSpPr txBox="1"/>
          <p:nvPr>
            <p:ph idx="6" type="body"/>
          </p:nvPr>
        </p:nvSpPr>
        <p:spPr>
          <a:xfrm>
            <a:off x="4402065" y="4840691"/>
            <a:ext cx="3598935" cy="2822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7"/>
          <p:cNvSpPr txBox="1"/>
          <p:nvPr>
            <p:ph idx="7" type="body"/>
          </p:nvPr>
        </p:nvSpPr>
        <p:spPr>
          <a:xfrm>
            <a:off x="4402065" y="5177539"/>
            <a:ext cx="3598935" cy="2822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bliografía y lecturas complementarias">
  <p:cSld name="Bibliografía y lecturas complementaria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26"/>
          <p:cNvSpPr txBox="1"/>
          <p:nvPr/>
        </p:nvSpPr>
        <p:spPr>
          <a:xfrm>
            <a:off x="838200" y="347971"/>
            <a:ext cx="10515600" cy="621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Bibliografía y lecturas complementarias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s curso">
  <p:cSld name="Contenidos curso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/>
          <p:nvPr>
            <p:ph idx="2" type="tbl"/>
          </p:nvPr>
        </p:nvSpPr>
        <p:spPr>
          <a:xfrm>
            <a:off x="1327152" y="1565275"/>
            <a:ext cx="10026649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8"/>
          <p:cNvSpPr txBox="1"/>
          <p:nvPr/>
        </p:nvSpPr>
        <p:spPr>
          <a:xfrm>
            <a:off x="838200" y="345124"/>
            <a:ext cx="10515600" cy="621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Contenidos del curso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Índice">
  <p:cSld name="Índic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19"/>
          <p:cNvSpPr txBox="1"/>
          <p:nvPr/>
        </p:nvSpPr>
        <p:spPr>
          <a:xfrm>
            <a:off x="838200" y="345124"/>
            <a:ext cx="10515600" cy="621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 de la clase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ción">
  <p:cSld name="Secció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ctrTitle"/>
          </p:nvPr>
        </p:nvSpPr>
        <p:spPr>
          <a:xfrm>
            <a:off x="1930400" y="2297874"/>
            <a:ext cx="9733035" cy="113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20"/>
          <p:cNvSpPr txBox="1"/>
          <p:nvPr>
            <p:ph idx="1" type="subTitle"/>
          </p:nvPr>
        </p:nvSpPr>
        <p:spPr>
          <a:xfrm>
            <a:off x="2519435" y="3537914"/>
            <a:ext cx="9144000" cy="805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un contenedor CON bullets">
  <p:cSld name="Título y un contenedor CON bulle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21"/>
          <p:cNvSpPr txBox="1"/>
          <p:nvPr>
            <p:ph type="title"/>
          </p:nvPr>
        </p:nvSpPr>
        <p:spPr>
          <a:xfrm>
            <a:off x="838200" y="345124"/>
            <a:ext cx="10515600" cy="621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21"/>
          <p:cNvSpPr txBox="1"/>
          <p:nvPr>
            <p:ph idx="2" type="subTitle"/>
          </p:nvPr>
        </p:nvSpPr>
        <p:spPr>
          <a:xfrm>
            <a:off x="838200" y="1005842"/>
            <a:ext cx="10515600" cy="261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80"/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21"/>
          <p:cNvSpPr txBox="1"/>
          <p:nvPr>
            <p:ph idx="3" type="body"/>
          </p:nvPr>
        </p:nvSpPr>
        <p:spPr>
          <a:xfrm>
            <a:off x="838200" y="6223263"/>
            <a:ext cx="10515600" cy="382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námica o sprint" showMasterSp="0">
  <p:cSld name="Dinámica o spr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ctrTitle"/>
          </p:nvPr>
        </p:nvSpPr>
        <p:spPr>
          <a:xfrm>
            <a:off x="2452438" y="658912"/>
            <a:ext cx="9225035" cy="113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22"/>
          <p:cNvSpPr txBox="1"/>
          <p:nvPr>
            <p:ph idx="1" type="subTitle"/>
          </p:nvPr>
        </p:nvSpPr>
        <p:spPr>
          <a:xfrm>
            <a:off x="2438399" y="1967875"/>
            <a:ext cx="9225035" cy="4305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39" name="Google Shape;39;p22"/>
          <p:cNvGrpSpPr/>
          <p:nvPr/>
        </p:nvGrpSpPr>
        <p:grpSpPr>
          <a:xfrm>
            <a:off x="-352959" y="10302"/>
            <a:ext cx="2103423" cy="3574571"/>
            <a:chOff x="2364841" y="425886"/>
            <a:chExt cx="2103423" cy="3574571"/>
          </a:xfrm>
        </p:grpSpPr>
        <p:sp>
          <p:nvSpPr>
            <p:cNvPr id="40" name="Google Shape;40;p22"/>
            <p:cNvSpPr/>
            <p:nvPr/>
          </p:nvSpPr>
          <p:spPr>
            <a:xfrm rot="-9000000">
              <a:off x="2485265" y="581759"/>
              <a:ext cx="810774" cy="698943"/>
            </a:xfrm>
            <a:prstGeom prst="triangle">
              <a:avLst>
                <a:gd fmla="val 50000" name="adj"/>
              </a:avLst>
            </a:prstGeom>
            <a:solidFill>
              <a:srgbClr val="FAD34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2"/>
            <p:cNvSpPr/>
            <p:nvPr/>
          </p:nvSpPr>
          <p:spPr>
            <a:xfrm rot="-9000000">
              <a:off x="3185107" y="989259"/>
              <a:ext cx="810774" cy="698943"/>
            </a:xfrm>
            <a:prstGeom prst="triangle">
              <a:avLst>
                <a:gd fmla="val 50000" name="adj"/>
              </a:avLst>
            </a:prstGeom>
            <a:solidFill>
              <a:srgbClr val="FF7C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2"/>
            <p:cNvSpPr/>
            <p:nvPr/>
          </p:nvSpPr>
          <p:spPr>
            <a:xfrm rot="1794778">
              <a:off x="2833478" y="785511"/>
              <a:ext cx="810774" cy="698943"/>
            </a:xfrm>
            <a:prstGeom prst="triangle">
              <a:avLst>
                <a:gd fmla="val 50000" name="adj"/>
              </a:avLst>
            </a:prstGeom>
            <a:solidFill>
              <a:srgbClr val="F7A3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2"/>
            <p:cNvSpPr/>
            <p:nvPr/>
          </p:nvSpPr>
          <p:spPr>
            <a:xfrm rot="1794778">
              <a:off x="3536736" y="1193015"/>
              <a:ext cx="810774" cy="698943"/>
            </a:xfrm>
            <a:prstGeom prst="triangle">
              <a:avLst>
                <a:gd fmla="val 50000" name="adj"/>
              </a:avLst>
            </a:prstGeom>
            <a:solidFill>
              <a:srgbClr val="FF45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2"/>
            <p:cNvSpPr/>
            <p:nvPr/>
          </p:nvSpPr>
          <p:spPr>
            <a:xfrm rot="-9000000">
              <a:off x="3188198" y="2737033"/>
              <a:ext cx="810774" cy="698943"/>
            </a:xfrm>
            <a:prstGeom prst="triangle">
              <a:avLst>
                <a:gd fmla="val 50000" name="adj"/>
              </a:avLst>
            </a:prstGeom>
            <a:solidFill>
              <a:srgbClr val="0087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2"/>
            <p:cNvSpPr/>
            <p:nvPr/>
          </p:nvSpPr>
          <p:spPr>
            <a:xfrm rot="-9000000">
              <a:off x="2485266" y="3145641"/>
              <a:ext cx="810774" cy="698943"/>
            </a:xfrm>
            <a:prstGeom prst="triangle">
              <a:avLst>
                <a:gd fmla="val 50000" name="adj"/>
              </a:avLst>
            </a:prstGeom>
            <a:solidFill>
              <a:srgbClr val="008F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2"/>
            <p:cNvSpPr/>
            <p:nvPr/>
          </p:nvSpPr>
          <p:spPr>
            <a:xfrm rot="1794778">
              <a:off x="2834762" y="2539064"/>
              <a:ext cx="810774" cy="698943"/>
            </a:xfrm>
            <a:prstGeom prst="triangle">
              <a:avLst>
                <a:gd fmla="val 50000" name="adj"/>
              </a:avLst>
            </a:prstGeom>
            <a:solidFill>
              <a:srgbClr val="03AC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2"/>
            <p:cNvSpPr/>
            <p:nvPr/>
          </p:nvSpPr>
          <p:spPr>
            <a:xfrm rot="1794778">
              <a:off x="3537218" y="2130454"/>
              <a:ext cx="810774" cy="698943"/>
            </a:xfrm>
            <a:prstGeom prst="triangle">
              <a:avLst>
                <a:gd fmla="val 50000" name="adj"/>
              </a:avLst>
            </a:prstGeom>
            <a:solidFill>
              <a:srgbClr val="40AA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 showMasterSp="0">
  <p:cSld name="Cierr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5594" y="-2231"/>
            <a:ext cx="11660813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8785" y="4411606"/>
            <a:ext cx="2043857" cy="8317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ZLGXLiyYQBDC3pNpzHlajnnY_WFW4j1mFpcX-qbvfs-xIsFhx2UUvf9cSRhJuQ-mGmXch_v7iOKH5eOYv2CunZheDTkcgPle13S0W0a56GxS1VAULDj-2kKjIumYR8nb6RJ32us8" id="51" name="Google Shape;51;p23"/>
          <p:cNvPicPr preferRelativeResize="0"/>
          <p:nvPr/>
        </p:nvPicPr>
        <p:blipFill rotWithShape="1">
          <a:blip r:embed="rId4">
            <a:alphaModFix/>
          </a:blip>
          <a:srcRect b="31638" l="0" r="0" t="14821"/>
          <a:stretch/>
        </p:blipFill>
        <p:spPr>
          <a:xfrm>
            <a:off x="5557533" y="4439638"/>
            <a:ext cx="2635516" cy="80368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23"/>
          <p:cNvSpPr txBox="1"/>
          <p:nvPr/>
        </p:nvSpPr>
        <p:spPr>
          <a:xfrm>
            <a:off x="2624554" y="2663563"/>
            <a:ext cx="5846081" cy="11654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Muchas gracias</a:t>
            </a:r>
            <a:endParaRPr/>
          </a:p>
        </p:txBody>
      </p:sp>
      <p:sp>
        <p:nvSpPr>
          <p:cNvPr id="53" name="Google Shape;53;p23"/>
          <p:cNvSpPr txBox="1"/>
          <p:nvPr/>
        </p:nvSpPr>
        <p:spPr>
          <a:xfrm>
            <a:off x="2624553" y="3683146"/>
            <a:ext cx="5846081" cy="2291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b="0" i="0" lang="en-US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600" u="none" cap="none" strike="noStrike">
                <a:solidFill>
                  <a:srgbClr val="44444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01001101 01110101 01100011 01101000 01100001 01110011 00100000 01100111 01110010 01100001 01100011 01101001 01100001 01110011</a:t>
            </a:r>
            <a:endParaRPr b="1"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" name="Google Shape;54;p23"/>
          <p:cNvGrpSpPr/>
          <p:nvPr/>
        </p:nvGrpSpPr>
        <p:grpSpPr>
          <a:xfrm>
            <a:off x="-12700" y="-2228"/>
            <a:ext cx="2705821" cy="6860233"/>
            <a:chOff x="-12700" y="-2228"/>
            <a:chExt cx="2705821" cy="6860233"/>
          </a:xfrm>
        </p:grpSpPr>
        <p:sp>
          <p:nvSpPr>
            <p:cNvPr id="55" name="Google Shape;55;p23"/>
            <p:cNvSpPr/>
            <p:nvPr/>
          </p:nvSpPr>
          <p:spPr>
            <a:xfrm>
              <a:off x="-270" y="5986919"/>
              <a:ext cx="1742170" cy="871085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3"/>
            <p:cNvSpPr/>
            <p:nvPr/>
          </p:nvSpPr>
          <p:spPr>
            <a:xfrm rot="5400000">
              <a:off x="-409146" y="403358"/>
              <a:ext cx="1616927" cy="805754"/>
            </a:xfrm>
            <a:prstGeom prst="triangle">
              <a:avLst>
                <a:gd fmla="val 50000" name="adj"/>
              </a:avLst>
            </a:prstGeom>
            <a:solidFill>
              <a:srgbClr val="F05C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3"/>
            <p:cNvSpPr/>
            <p:nvPr/>
          </p:nvSpPr>
          <p:spPr>
            <a:xfrm rot="2700000">
              <a:off x="255135" y="1128813"/>
              <a:ext cx="1231900" cy="1231900"/>
            </a:xfrm>
            <a:prstGeom prst="rect">
              <a:avLst/>
            </a:prstGeom>
            <a:solidFill>
              <a:srgbClr val="374E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3"/>
            <p:cNvSpPr/>
            <p:nvPr/>
          </p:nvSpPr>
          <p:spPr>
            <a:xfrm rot="5400000">
              <a:off x="-418287" y="5523999"/>
              <a:ext cx="1616927" cy="805754"/>
            </a:xfrm>
            <a:prstGeom prst="triangle">
              <a:avLst>
                <a:gd fmla="val 50000" name="adj"/>
              </a:avLst>
            </a:prstGeom>
            <a:solidFill>
              <a:srgbClr val="F05C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3"/>
            <p:cNvSpPr/>
            <p:nvPr/>
          </p:nvSpPr>
          <p:spPr>
            <a:xfrm rot="2700000">
              <a:off x="254864" y="4372397"/>
              <a:ext cx="1231900" cy="1231900"/>
            </a:xfrm>
            <a:prstGeom prst="rect">
              <a:avLst/>
            </a:prstGeom>
            <a:solidFill>
              <a:srgbClr val="FAD34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3"/>
            <p:cNvSpPr/>
            <p:nvPr/>
          </p:nvSpPr>
          <p:spPr>
            <a:xfrm rot="2700000">
              <a:off x="1206086" y="5311919"/>
              <a:ext cx="1231900" cy="1231900"/>
            </a:xfrm>
            <a:prstGeom prst="rect">
              <a:avLst/>
            </a:prstGeom>
            <a:solidFill>
              <a:srgbClr val="40AA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un contenedor CON bullets Greca">
  <p:cSld name="Título y un contenedor CON bullets Greca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8200" y="345124"/>
            <a:ext cx="10515600" cy="621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24"/>
          <p:cNvSpPr txBox="1"/>
          <p:nvPr>
            <p:ph idx="1" type="subTitle"/>
          </p:nvPr>
        </p:nvSpPr>
        <p:spPr>
          <a:xfrm>
            <a:off x="838200" y="1005842"/>
            <a:ext cx="10515600" cy="261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80"/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4"/>
          <p:cNvSpPr txBox="1"/>
          <p:nvPr>
            <p:ph idx="2" type="body"/>
          </p:nvPr>
        </p:nvSpPr>
        <p:spPr>
          <a:xfrm>
            <a:off x="838200" y="6223263"/>
            <a:ext cx="10515600" cy="382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un contenedor SIN bullets">
  <p:cSld name="Título y un contenedor SIN bulle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idx="1" type="body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25"/>
          <p:cNvSpPr txBox="1"/>
          <p:nvPr>
            <p:ph type="title"/>
          </p:nvPr>
        </p:nvSpPr>
        <p:spPr>
          <a:xfrm>
            <a:off x="838200" y="345124"/>
            <a:ext cx="10515600" cy="621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25"/>
          <p:cNvSpPr txBox="1"/>
          <p:nvPr>
            <p:ph idx="2" type="subTitle"/>
          </p:nvPr>
        </p:nvSpPr>
        <p:spPr>
          <a:xfrm>
            <a:off x="838200" y="1005842"/>
            <a:ext cx="10515600" cy="261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80"/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25"/>
          <p:cNvSpPr txBox="1"/>
          <p:nvPr>
            <p:ph idx="3" type="body"/>
          </p:nvPr>
        </p:nvSpPr>
        <p:spPr>
          <a:xfrm>
            <a:off x="838200" y="6223263"/>
            <a:ext cx="10515600" cy="382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6"/>
          <p:cNvPicPr preferRelativeResize="0"/>
          <p:nvPr/>
        </p:nvPicPr>
        <p:blipFill rotWithShape="1">
          <a:blip r:embed="rId1">
            <a:alphaModFix/>
          </a:blip>
          <a:srcRect b="6541" l="0" r="0" t="5616"/>
          <a:stretch/>
        </p:blipFill>
        <p:spPr>
          <a:xfrm>
            <a:off x="0" y="0"/>
            <a:ext cx="596675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cs.umd.edu/users/ben/" TargetMode="External"/><Relationship Id="rId4" Type="http://schemas.openxmlformats.org/officeDocument/2006/relationships/hyperlink" Target="https://www.cs.umd.edu/users/ben/" TargetMode="External"/><Relationship Id="rId5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vmlDrawing" Target="../drawings/vmlDrawing1.vml"/><Relationship Id="rId4" Type="http://schemas.openxmlformats.org/officeDocument/2006/relationships/package" Target="../embeddings/Microsoft_Excel_Sheet1.xlsx"/><Relationship Id="rId5" Type="http://schemas.openxmlformats.org/officeDocument/2006/relationships/package" Target="../embeddings/Microsoft_Excel_Sheet1.xlsx"/><Relationship Id="rId6" Type="http://schemas.openxmlformats.org/officeDocument/2006/relationships/image" Target="../media/image12.png"/><Relationship Id="rId7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graphics.wsj.com/infectious-diseases-and-vaccines/" TargetMode="External"/><Relationship Id="rId4" Type="http://schemas.openxmlformats.org/officeDocument/2006/relationships/hyperlink" Target="https://flowingdata.com/2015/12/15/a-day-in-the-life-of-americans/" TargetMode="External"/><Relationship Id="rId5" Type="http://schemas.openxmlformats.org/officeDocument/2006/relationships/hyperlink" Target="https://www.informationisbeautiful.net/visualizations/best-in-show-whats-the-top-data-dog/" TargetMode="External"/><Relationship Id="rId6" Type="http://schemas.openxmlformats.org/officeDocument/2006/relationships/hyperlink" Target="http://earth.nullschool.net/#current/wind/surface/level/orthographic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/>
          <p:nvPr>
            <p:ph type="ctrTitle"/>
          </p:nvPr>
        </p:nvSpPr>
        <p:spPr>
          <a:xfrm>
            <a:off x="1300235" y="2297874"/>
            <a:ext cx="10363200" cy="113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Módulo Análisis Exploratorio y Estadística</a:t>
            </a:r>
            <a:br>
              <a:rPr lang="en-US"/>
            </a:br>
            <a:r>
              <a:rPr lang="en-US"/>
              <a:t>Motivación</a:t>
            </a:r>
            <a:endParaRPr/>
          </a:p>
        </p:txBody>
      </p:sp>
      <p:sp>
        <p:nvSpPr>
          <p:cNvPr id="78" name="Google Shape;78;p1"/>
          <p:cNvSpPr txBox="1"/>
          <p:nvPr>
            <p:ph idx="1" type="subTitle"/>
          </p:nvPr>
        </p:nvSpPr>
        <p:spPr>
          <a:xfrm>
            <a:off x="1300235" y="3537914"/>
            <a:ext cx="9144000" cy="805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“Visualization gives you answers to questions you didn’t know you had.” –</a:t>
            </a:r>
            <a:r>
              <a:rPr lang="en-US" sz="1100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Ben Schneiderman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79" name="Google Shape;79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11448" y="5682607"/>
            <a:ext cx="2384552" cy="87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/>
          <p:nvPr>
            <p:ph idx="1" type="body"/>
          </p:nvPr>
        </p:nvSpPr>
        <p:spPr>
          <a:xfrm>
            <a:off x="838200" y="186531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Forma compleja de analizar los sets de datos, usualmente perdiendo capacidad de visualizar/interpretar los resultados.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Analizar múltiples relaciones entre múltiples variables simultáneamente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Ejemplos de análisis que se pueden realizar: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Regresión Lineal Multiple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Análisis de Componentes Principales (PCA)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Clusterización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Análisis de redundancia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Generación de estructuras latentes</a:t>
            </a:r>
            <a:endParaRPr/>
          </a:p>
        </p:txBody>
      </p:sp>
      <p:sp>
        <p:nvSpPr>
          <p:cNvPr id="161" name="Google Shape;161;p12"/>
          <p:cNvSpPr txBox="1"/>
          <p:nvPr>
            <p:ph type="title"/>
          </p:nvPr>
        </p:nvSpPr>
        <p:spPr>
          <a:xfrm>
            <a:off x="838200" y="345124"/>
            <a:ext cx="10515600" cy="621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Análisis Multivariado</a:t>
            </a:r>
            <a:endParaRPr/>
          </a:p>
        </p:txBody>
      </p:sp>
      <p:sp>
        <p:nvSpPr>
          <p:cNvPr id="162" name="Google Shape;162;p12"/>
          <p:cNvSpPr txBox="1"/>
          <p:nvPr>
            <p:ph idx="2" type="subTitle"/>
          </p:nvPr>
        </p:nvSpPr>
        <p:spPr>
          <a:xfrm>
            <a:off x="838200" y="1005842"/>
            <a:ext cx="10515600" cy="261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8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A close up of text on a white background&#10;&#10;Description automatically generated" id="163" name="Google Shape;163;p12"/>
          <p:cNvPicPr preferRelativeResize="0"/>
          <p:nvPr>
            <p:ph idx="3" type="body"/>
          </p:nvPr>
        </p:nvPicPr>
        <p:blipFill rotWithShape="1">
          <a:blip r:embed="rId3">
            <a:alphaModFix/>
          </a:blip>
          <a:srcRect b="6323" l="13969" r="4577" t="8909"/>
          <a:stretch/>
        </p:blipFill>
        <p:spPr>
          <a:xfrm>
            <a:off x="7604525" y="3294625"/>
            <a:ext cx="3852000" cy="319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26500" y="4370764"/>
            <a:ext cx="2384552" cy="87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>
            <p:ph type="ctrTitle"/>
          </p:nvPr>
        </p:nvSpPr>
        <p:spPr>
          <a:xfrm>
            <a:off x="1930400" y="2297874"/>
            <a:ext cx="9733035" cy="1131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Análisis y Visualizaciones</a:t>
            </a:r>
            <a:endParaRPr/>
          </a:p>
        </p:txBody>
      </p:sp>
      <p:sp>
        <p:nvSpPr>
          <p:cNvPr id="85" name="Google Shape;85;p4"/>
          <p:cNvSpPr txBox="1"/>
          <p:nvPr>
            <p:ph idx="1" type="subTitle"/>
          </p:nvPr>
        </p:nvSpPr>
        <p:spPr>
          <a:xfrm>
            <a:off x="2519435" y="3537914"/>
            <a:ext cx="9144000" cy="805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lang="en-US"/>
              <a:t>Matplotlib, Seaborn y Estadística Descriptiva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Cuando vemos pocos datos, perfectamente podemos hacer sentido de lo que se nos puede presentar en formato tabular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¿Qué sucede cuando nuestras tablas empiezan a incrementar considerablemente?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Ej 1:</a:t>
            </a:r>
            <a:endParaRPr/>
          </a:p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838200" y="345124"/>
            <a:ext cx="10515600" cy="621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¿Por qué necesitamos ver los datos?</a:t>
            </a:r>
            <a:endParaRPr/>
          </a:p>
        </p:txBody>
      </p:sp>
      <p:sp>
        <p:nvSpPr>
          <p:cNvPr id="92" name="Google Shape;92;p5"/>
          <p:cNvSpPr txBox="1"/>
          <p:nvPr>
            <p:ph idx="2" type="subTitle"/>
          </p:nvPr>
        </p:nvSpPr>
        <p:spPr>
          <a:xfrm>
            <a:off x="838200" y="1005842"/>
            <a:ext cx="10515600" cy="261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80"/>
              <a:buFont typeface="Calibri"/>
              <a:buNone/>
            </a:pPr>
            <a:r>
              <a:rPr lang="en-US"/>
              <a:t>¿Qué es esto?</a:t>
            </a:r>
            <a:endParaRPr/>
          </a:p>
        </p:txBody>
      </p:sp>
      <p:sp>
        <p:nvSpPr>
          <p:cNvPr id="93" name="Google Shape;93;p5"/>
          <p:cNvSpPr txBox="1"/>
          <p:nvPr>
            <p:ph idx="3" type="body"/>
          </p:nvPr>
        </p:nvSpPr>
        <p:spPr>
          <a:xfrm>
            <a:off x="838200" y="6223263"/>
            <a:ext cx="10515600" cy="382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94" name="Google Shape;94;p5"/>
          <p:cNvPicPr preferRelativeResize="0"/>
          <p:nvPr/>
        </p:nvPicPr>
        <p:blipFill rotWithShape="1">
          <a:blip r:embed="rId3">
            <a:alphaModFix/>
          </a:blip>
          <a:srcRect b="0" l="0" r="0" t="14089"/>
          <a:stretch/>
        </p:blipFill>
        <p:spPr>
          <a:xfrm>
            <a:off x="5193425" y="3340775"/>
            <a:ext cx="6743201" cy="307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" name="Google Shape;95;p5"/>
          <p:cNvGraphicFramePr/>
          <p:nvPr/>
        </p:nvGraphicFramePr>
        <p:xfrm>
          <a:off x="2457128" y="40321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{E22E48E2-AB77-4A86-9BBB-714305437A6B}</a:tableStyleId>
              </a:tblPr>
              <a:tblGrid>
                <a:gridCol w="756075"/>
                <a:gridCol w="756075"/>
              </a:tblGrid>
              <a:tr h="220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</a:tr>
              <a:tr h="220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3,5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2,5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4,8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3,8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4,1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2,5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5,1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2,4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6" name="Google Shape;96;p5"/>
          <p:cNvSpPr/>
          <p:nvPr/>
        </p:nvSpPr>
        <p:spPr>
          <a:xfrm>
            <a:off x="4041304" y="4542008"/>
            <a:ext cx="1152128" cy="50405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Cuando vemos pocos datos, perfectamente podemos hacer sentido de lo que se nos puede presentar en formato tabular.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¿Qué sucede cuando nuestras tablas empiezan a incrementar considerablemente?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Ej 2:</a:t>
            </a:r>
            <a:endParaRPr/>
          </a:p>
        </p:txBody>
      </p:sp>
      <p:sp>
        <p:nvSpPr>
          <p:cNvPr id="102" name="Google Shape;102;p6"/>
          <p:cNvSpPr txBox="1"/>
          <p:nvPr>
            <p:ph type="title"/>
          </p:nvPr>
        </p:nvSpPr>
        <p:spPr>
          <a:xfrm>
            <a:off x="838200" y="345124"/>
            <a:ext cx="10515600" cy="621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¿Por qué necesitamos ver los datos?</a:t>
            </a:r>
            <a:endParaRPr/>
          </a:p>
        </p:txBody>
      </p:sp>
      <p:sp>
        <p:nvSpPr>
          <p:cNvPr id="103" name="Google Shape;103;p6"/>
          <p:cNvSpPr txBox="1"/>
          <p:nvPr>
            <p:ph idx="2" type="subTitle"/>
          </p:nvPr>
        </p:nvSpPr>
        <p:spPr>
          <a:xfrm>
            <a:off x="838200" y="1005842"/>
            <a:ext cx="10515600" cy="261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80"/>
              <a:buFont typeface="Calibri"/>
              <a:buNone/>
            </a:pPr>
            <a:r>
              <a:rPr lang="en-US"/>
              <a:t>¿Qué es esto?</a:t>
            </a:r>
            <a:endParaRPr/>
          </a:p>
        </p:txBody>
      </p:sp>
      <p:sp>
        <p:nvSpPr>
          <p:cNvPr id="104" name="Google Shape;104;p6"/>
          <p:cNvSpPr txBox="1"/>
          <p:nvPr>
            <p:ph idx="3" type="body"/>
          </p:nvPr>
        </p:nvSpPr>
        <p:spPr>
          <a:xfrm>
            <a:off x="838200" y="6223263"/>
            <a:ext cx="10515600" cy="382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Font typeface="Arial"/>
              <a:buNone/>
            </a:pPr>
            <a:r>
              <a:rPr lang="en-US"/>
              <a:t>[LeCun, Y. &amp; Cortes, C. (2010). MNIST handwritten digit database.]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graphicFrame>
        <p:nvGraphicFramePr>
          <p:cNvPr id="105" name="Google Shape;105;p6"/>
          <p:cNvGraphicFramePr/>
          <p:nvPr/>
        </p:nvGraphicFramePr>
        <p:xfrm>
          <a:off x="2430463" y="4051271"/>
          <a:ext cx="2524125" cy="1533525"/>
        </p:xfrm>
        <a:graphic>
          <a:graphicData uri="http://schemas.openxmlformats.org/presentationml/2006/ole">
            <mc:AlternateContent>
              <mc:Choice Requires="v">
                <p:oleObj r:id="rId4" imgH="1533525" imgW="2524125" progId="Excel.Sheet.12" spid="_x0000_s1">
                  <p:embed/>
                </p:oleObj>
              </mc:Choice>
              <mc:Fallback>
                <p:oleObj r:id="rId5" imgH="1533525" imgW="2524125" progId="Excel.Sheet.12">
                  <p:embed/>
                  <p:pic>
                    <p:nvPicPr>
                      <p:cNvPr id="105" name="Google Shape;105;p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430463" y="4051271"/>
                        <a:ext cx="2524125" cy="153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6" name="Google Shape;106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17582" y="3856008"/>
            <a:ext cx="1962150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6"/>
          <p:cNvSpPr/>
          <p:nvPr/>
        </p:nvSpPr>
        <p:spPr>
          <a:xfrm>
            <a:off x="5432958" y="4566005"/>
            <a:ext cx="1152128" cy="50405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Cuarteto de Anscombe</a:t>
            </a:r>
            <a:endParaRPr/>
          </a:p>
        </p:txBody>
      </p:sp>
      <p:sp>
        <p:nvSpPr>
          <p:cNvPr id="113" name="Google Shape;113;p7"/>
          <p:cNvSpPr txBox="1"/>
          <p:nvPr>
            <p:ph type="title"/>
          </p:nvPr>
        </p:nvSpPr>
        <p:spPr>
          <a:xfrm>
            <a:off x="838200" y="345124"/>
            <a:ext cx="10515600" cy="621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¿Por qué necesitamos ver los datos?</a:t>
            </a:r>
            <a:endParaRPr/>
          </a:p>
        </p:txBody>
      </p:sp>
      <p:sp>
        <p:nvSpPr>
          <p:cNvPr id="114" name="Google Shape;114;p7"/>
          <p:cNvSpPr txBox="1"/>
          <p:nvPr>
            <p:ph idx="2" type="subTitle"/>
          </p:nvPr>
        </p:nvSpPr>
        <p:spPr>
          <a:xfrm>
            <a:off x="838200" y="1005842"/>
            <a:ext cx="10515600" cy="261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80"/>
              <a:buFont typeface="Calibri"/>
              <a:buNone/>
            </a:pPr>
            <a:r>
              <a:rPr lang="en-US"/>
              <a:t>¿Ver los datos en detalle, o resumir la información?</a:t>
            </a:r>
            <a:endParaRPr/>
          </a:p>
        </p:txBody>
      </p:sp>
      <p:sp>
        <p:nvSpPr>
          <p:cNvPr id="115" name="Google Shape;115;p7"/>
          <p:cNvSpPr txBox="1"/>
          <p:nvPr>
            <p:ph idx="3" type="body"/>
          </p:nvPr>
        </p:nvSpPr>
        <p:spPr>
          <a:xfrm>
            <a:off x="838200" y="6050675"/>
            <a:ext cx="47340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Font typeface="Arial"/>
              <a:buNone/>
            </a:pPr>
            <a:r>
              <a:rPr lang="en-US"/>
              <a:t>By Anscombe.svg: Schutz(label using subscripts):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Font typeface="Arial"/>
              <a:buNone/>
            </a:pPr>
            <a:r>
              <a:rPr lang="en-US"/>
              <a:t>Avenue - Anscombe.svg, CC BY-SA 3.0, https://commons.wikimedia.org/w/index.php?curid=9838454</a:t>
            </a:r>
            <a:endParaRPr/>
          </a:p>
        </p:txBody>
      </p:sp>
      <p:pic>
        <p:nvPicPr>
          <p:cNvPr id="116" name="Google Shape;11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7473" y="2640350"/>
            <a:ext cx="3317000" cy="248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4700" y="1306291"/>
            <a:ext cx="3809253" cy="2674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03073" y="1306300"/>
            <a:ext cx="3809253" cy="2674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7"/>
          <p:cNvPicPr preferRelativeResize="0"/>
          <p:nvPr/>
        </p:nvPicPr>
        <p:blipFill rotWithShape="1">
          <a:blip r:embed="rId6">
            <a:alphaModFix/>
          </a:blip>
          <a:srcRect b="0" l="0" r="0" t="6968"/>
          <a:stretch/>
        </p:blipFill>
        <p:spPr>
          <a:xfrm>
            <a:off x="8203075" y="3950625"/>
            <a:ext cx="3809250" cy="248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7"/>
          <p:cNvPicPr preferRelativeResize="0"/>
          <p:nvPr/>
        </p:nvPicPr>
        <p:blipFill rotWithShape="1">
          <a:blip r:embed="rId7">
            <a:alphaModFix/>
          </a:blip>
          <a:srcRect b="0" l="0" r="0" t="5374"/>
          <a:stretch/>
        </p:blipFill>
        <p:spPr>
          <a:xfrm>
            <a:off x="4529600" y="3950625"/>
            <a:ext cx="3809250" cy="248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/>
          <p:nvPr>
            <p:ph idx="1" type="body"/>
          </p:nvPr>
        </p:nvSpPr>
        <p:spPr>
          <a:xfrm>
            <a:off x="838200" y="1569513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Cuarteto de Anscombe</a:t>
            </a:r>
            <a:endParaRPr/>
          </a:p>
        </p:txBody>
      </p:sp>
      <p:sp>
        <p:nvSpPr>
          <p:cNvPr id="126" name="Google Shape;126;p8"/>
          <p:cNvSpPr txBox="1"/>
          <p:nvPr>
            <p:ph type="title"/>
          </p:nvPr>
        </p:nvSpPr>
        <p:spPr>
          <a:xfrm>
            <a:off x="838200" y="345124"/>
            <a:ext cx="10515600" cy="621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Porque necesitamos ver los datos</a:t>
            </a:r>
            <a:endParaRPr/>
          </a:p>
        </p:txBody>
      </p:sp>
      <p:sp>
        <p:nvSpPr>
          <p:cNvPr id="127" name="Google Shape;127;p8"/>
          <p:cNvSpPr txBox="1"/>
          <p:nvPr>
            <p:ph idx="2" type="subTitle"/>
          </p:nvPr>
        </p:nvSpPr>
        <p:spPr>
          <a:xfrm>
            <a:off x="838200" y="1005842"/>
            <a:ext cx="10515600" cy="261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80"/>
              <a:buFont typeface="Calibri"/>
              <a:buNone/>
            </a:pPr>
            <a:r>
              <a:rPr lang="en-US"/>
              <a:t>¿Ver los datos en detalle, o resumir la información?</a:t>
            </a:r>
            <a:endParaRPr/>
          </a:p>
        </p:txBody>
      </p:sp>
      <p:pic>
        <p:nvPicPr>
          <p:cNvPr id="128" name="Google Shape;12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4251" y="1813249"/>
            <a:ext cx="6722125" cy="45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Enfermedades infecciosas y vacunas</a:t>
            </a:r>
            <a:r>
              <a:rPr lang="en-US" sz="3000"/>
              <a:t> </a:t>
            </a:r>
            <a:endParaRPr sz="3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241300" lvl="0" marL="228600" rtl="0" algn="l"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-US" sz="3000" u="sng">
                <a:solidFill>
                  <a:schemeClr val="hlink"/>
                </a:solidFill>
                <a:hlinkClick r:id="rId4"/>
              </a:rPr>
              <a:t>A day in the life of americans</a:t>
            </a:r>
            <a:endParaRPr sz="3000"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241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 u="sng">
                <a:solidFill>
                  <a:schemeClr val="hlink"/>
                </a:solidFill>
                <a:hlinkClick r:id="rId5"/>
              </a:rPr>
              <a:t>Best in how whats the top data dog</a:t>
            </a:r>
            <a:endParaRPr sz="3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241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-US" sz="3000" u="sng">
                <a:solidFill>
                  <a:schemeClr val="hlink"/>
                </a:solidFill>
                <a:hlinkClick r:id="rId6"/>
              </a:rPr>
              <a:t>Wind &amp; Surface</a:t>
            </a:r>
            <a:endParaRPr sz="30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35" name="Google Shape;135;p9"/>
          <p:cNvSpPr txBox="1"/>
          <p:nvPr>
            <p:ph type="title"/>
          </p:nvPr>
        </p:nvSpPr>
        <p:spPr>
          <a:xfrm>
            <a:off x="838200" y="345124"/>
            <a:ext cx="10515600" cy="621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Ejemplos de visualizaciones</a:t>
            </a:r>
            <a:endParaRPr/>
          </a:p>
        </p:txBody>
      </p:sp>
      <p:sp>
        <p:nvSpPr>
          <p:cNvPr id="136" name="Google Shape;136;p9"/>
          <p:cNvSpPr txBox="1"/>
          <p:nvPr>
            <p:ph idx="2" type="subTitle"/>
          </p:nvPr>
        </p:nvSpPr>
        <p:spPr>
          <a:xfrm>
            <a:off x="838200" y="1005842"/>
            <a:ext cx="10515600" cy="261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80"/>
              <a:buFont typeface="Calibri"/>
              <a:buNone/>
            </a:pPr>
            <a:r>
              <a:rPr lang="en-US"/>
              <a:t>Cuando deberíamos ver los datos.</a:t>
            </a:r>
            <a:endParaRPr/>
          </a:p>
        </p:txBody>
      </p:sp>
      <p:sp>
        <p:nvSpPr>
          <p:cNvPr id="137" name="Google Shape;137;p9"/>
          <p:cNvSpPr txBox="1"/>
          <p:nvPr>
            <p:ph idx="3" type="body"/>
          </p:nvPr>
        </p:nvSpPr>
        <p:spPr>
          <a:xfrm>
            <a:off x="838200" y="6223263"/>
            <a:ext cx="10515600" cy="382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/>
          <p:nvPr>
            <p:ph idx="1" type="body"/>
          </p:nvPr>
        </p:nvSpPr>
        <p:spPr>
          <a:xfrm>
            <a:off x="838200" y="186531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Una de las formas más simples de analizar los datos: una variable a la vez.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La idea es resumir la información de dicha variable, con el fin de describirla.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Este resumen se obtiene de métricas de medidas de centralidad (media, mediana y moda), y medidas de dispersión (rango, varianza, valor máximo y mínimo, cuartiles y desviación estándar).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Cómo visualizar dicho análisis: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Tablas de frecuencia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Gráficos de Barras, Gráficos de Torta, Histogramas.</a:t>
            </a:r>
            <a:endParaRPr/>
          </a:p>
        </p:txBody>
      </p:sp>
      <p:sp>
        <p:nvSpPr>
          <p:cNvPr id="143" name="Google Shape;143;p10"/>
          <p:cNvSpPr txBox="1"/>
          <p:nvPr>
            <p:ph type="title"/>
          </p:nvPr>
        </p:nvSpPr>
        <p:spPr>
          <a:xfrm>
            <a:off x="838200" y="345124"/>
            <a:ext cx="10515600" cy="621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Análisis Univariado</a:t>
            </a:r>
            <a:endParaRPr/>
          </a:p>
        </p:txBody>
      </p:sp>
      <p:sp>
        <p:nvSpPr>
          <p:cNvPr id="144" name="Google Shape;144;p10"/>
          <p:cNvSpPr txBox="1"/>
          <p:nvPr>
            <p:ph idx="2" type="subTitle"/>
          </p:nvPr>
        </p:nvSpPr>
        <p:spPr>
          <a:xfrm>
            <a:off x="838200" y="1005842"/>
            <a:ext cx="10515600" cy="261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8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5" name="Google Shape;145;p10"/>
          <p:cNvSpPr txBox="1"/>
          <p:nvPr>
            <p:ph idx="3" type="body"/>
          </p:nvPr>
        </p:nvSpPr>
        <p:spPr>
          <a:xfrm>
            <a:off x="838200" y="6223263"/>
            <a:ext cx="10515600" cy="382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46" name="Google Shape;1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3999" y="4891657"/>
            <a:ext cx="2683119" cy="1802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/>
          <p:nvPr>
            <p:ph idx="1" type="body"/>
          </p:nvPr>
        </p:nvSpPr>
        <p:spPr>
          <a:xfrm>
            <a:off x="838200" y="186531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Caso específico de análisis multivariado.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La idea es analizar el comportamiento entre pares de variables.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Descubrir relaciones/dependencias entre pares.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Buscar similitudes entre pares de datos.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Ejemplos de análisis que se pueden realizar: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Diagramas de dispersión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Coeficientes de correlación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Regresión Lineal Simple</a:t>
            </a:r>
            <a:endParaRPr/>
          </a:p>
        </p:txBody>
      </p:sp>
      <p:sp>
        <p:nvSpPr>
          <p:cNvPr id="152" name="Google Shape;152;p11"/>
          <p:cNvSpPr txBox="1"/>
          <p:nvPr>
            <p:ph type="title"/>
          </p:nvPr>
        </p:nvSpPr>
        <p:spPr>
          <a:xfrm>
            <a:off x="838200" y="345124"/>
            <a:ext cx="10515600" cy="621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Análisis Bivariado</a:t>
            </a:r>
            <a:endParaRPr/>
          </a:p>
        </p:txBody>
      </p:sp>
      <p:sp>
        <p:nvSpPr>
          <p:cNvPr id="153" name="Google Shape;153;p11"/>
          <p:cNvSpPr txBox="1"/>
          <p:nvPr>
            <p:ph idx="2" type="subTitle"/>
          </p:nvPr>
        </p:nvSpPr>
        <p:spPr>
          <a:xfrm>
            <a:off x="838200" y="1005842"/>
            <a:ext cx="10515600" cy="261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8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4" name="Google Shape;154;p11"/>
          <p:cNvSpPr txBox="1"/>
          <p:nvPr>
            <p:ph idx="3" type="body"/>
          </p:nvPr>
        </p:nvSpPr>
        <p:spPr>
          <a:xfrm>
            <a:off x="838200" y="6223263"/>
            <a:ext cx="10515600" cy="382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55" name="Google Shape;15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0550" y="3550101"/>
            <a:ext cx="3634175" cy="247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2019-07-03T20:50:11Z</dcterms:created>
  <dc:creator>Javiera Ventura Coello</dc:creator>
</cp:coreProperties>
</file>