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84f0336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84f0336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85a1d2e8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285a1d2e8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2858f2917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2858f2917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60686e12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60686e12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84f0336c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84f0336c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858f291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858f291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84f0336c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284f0336c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84f0336c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84f0336c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858f2917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858f2917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60686e12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60686e12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Capstone - Optimización de entregas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Driven Canvas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Sección 2 - Grupo 3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82250" y="3719175"/>
            <a:ext cx="4846500" cy="9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440"/>
              <a:t>Yisella Carrasco</a:t>
            </a:r>
            <a:endParaRPr sz="14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440"/>
              <a:t>Raúl Muñoz</a:t>
            </a:r>
            <a:endParaRPr sz="14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440"/>
              <a:t>Hugo Tapia</a:t>
            </a:r>
            <a:endParaRPr sz="14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440"/>
              <a:t>Begoña Urtubia</a:t>
            </a:r>
            <a:endParaRPr sz="144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9300" y="3192575"/>
            <a:ext cx="2897700" cy="1772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/>
        </p:nvSpPr>
        <p:spPr>
          <a:xfrm>
            <a:off x="425425" y="182275"/>
            <a:ext cx="4962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DASHBOARD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00" y="668874"/>
            <a:ext cx="8029700" cy="41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Data Storytelling</a:t>
            </a:r>
            <a:r>
              <a:rPr lang="es"/>
              <a:t> Canvas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Viaje del </a:t>
            </a:r>
            <a:r>
              <a:rPr lang="es"/>
              <a:t>Héroe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Dashboard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Storytelling Canvas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Explorar los datos: Datos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999900" cy="31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Dataset: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Los datos entregan información referente a la venta, el producto, el cliente, el departamento de la tienda, información geográfica, del pedido, de los </a:t>
            </a:r>
            <a:r>
              <a:rPr lang="es"/>
              <a:t>artículos</a:t>
            </a:r>
            <a:r>
              <a:rPr lang="es"/>
              <a:t> dentro del pedido, y del envío.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incluye la información de origen-destino de las transacciones.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1064"/>
              <a:t>Nota: en la siguiente diapositiva se observan las variables agrupadas, seg</a:t>
            </a:r>
            <a:r>
              <a:rPr i="1" lang="es" sz="1064"/>
              <a:t>ún lo mencionado </a:t>
            </a:r>
            <a:r>
              <a:rPr i="1" lang="es" sz="1064"/>
              <a:t>anteriormente</a:t>
            </a:r>
            <a:r>
              <a:rPr i="1" lang="es" sz="1064"/>
              <a:t>. </a:t>
            </a:r>
            <a:endParaRPr i="1" sz="106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Fuente de datos: 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4043"/>
                </a:solidFill>
              </a:rPr>
              <a:t>Dataset obtenido de la plataforma Kaggle. </a:t>
            </a:r>
            <a:endParaRPr>
              <a:solidFill>
                <a:srgbClr val="3C4043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https://www.kaggle.com/datasets/pushpitkamboj/logistics-data-containing-real-world-data?select=incom2024_delay_example_dataset.csv</a:t>
            </a:r>
            <a:endParaRPr>
              <a:solidFill>
                <a:srgbClr val="3C4043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4151"/>
                </a:solidFill>
              </a:rPr>
              <a:t>El dataset tiene como </a:t>
            </a:r>
            <a:r>
              <a:rPr lang="es">
                <a:solidFill>
                  <a:srgbClr val="374151"/>
                </a:solidFill>
              </a:rPr>
              <a:t>objetivo</a:t>
            </a:r>
            <a:r>
              <a:rPr lang="es">
                <a:solidFill>
                  <a:srgbClr val="374151"/>
                </a:solidFill>
              </a:rPr>
              <a:t> ser utilizado para solucionar un problema de predicción de retrasos en la entrega con múltiples etiquetas.</a:t>
            </a:r>
            <a:endParaRPr>
              <a:solidFill>
                <a:srgbClr val="37415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4151"/>
                </a:solidFill>
              </a:rPr>
              <a:t>El origen de información puede encontrarse en sistemas ERP y CRM de una empresa de retail.</a:t>
            </a:r>
            <a:endParaRPr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098" y="281175"/>
            <a:ext cx="4258465" cy="18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86750" y="1954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Dataset: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015" y="2582478"/>
            <a:ext cx="4334385" cy="2291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325" y="2658676"/>
            <a:ext cx="4265366" cy="1973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Explorar los datos: Análisis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Información: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Identificación de retrasos por “modo de envíos”, “departamento de tienda”, “cantidad de </a:t>
            </a:r>
            <a:r>
              <a:rPr lang="es"/>
              <a:t>artículos por</a:t>
            </a:r>
            <a:r>
              <a:rPr lang="es"/>
              <a:t> producto”, “estado de la orden” y otras </a:t>
            </a:r>
            <a:r>
              <a:rPr lang="es"/>
              <a:t>categorías</a:t>
            </a:r>
            <a:r>
              <a:rPr lang="es"/>
              <a:t> con mayores retrasos.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Ganancia por envío.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Días </a:t>
            </a:r>
            <a:r>
              <a:rPr lang="es"/>
              <a:t>transcurridos</a:t>
            </a:r>
            <a:r>
              <a:rPr lang="es"/>
              <a:t> entre que se hace el pedido y se envía.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Meses con mayores retrasos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s" sz="1390"/>
              <a:t>Insights: </a:t>
            </a:r>
            <a:endParaRPr b="1" sz="139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90"/>
              <a:t>I</a:t>
            </a:r>
            <a:r>
              <a:rPr lang="es" sz="1390"/>
              <a:t>dentificación de posibles causas de retraso en la entrega de los productos, se espera encontrar patrones de retraso entre las distintas variables.</a:t>
            </a:r>
            <a:endParaRPr sz="139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s" sz="1390"/>
              <a:t>Relación entre Ganancia por envío y si esta retrasado o a tiempo</a:t>
            </a:r>
            <a:endParaRPr sz="13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90"/>
              <a:t>Baja calidad d</a:t>
            </a:r>
            <a:r>
              <a:rPr lang="es" sz="1390"/>
              <a:t>e los datos: </a:t>
            </a:r>
            <a:endParaRPr sz="1390"/>
          </a:p>
          <a:p>
            <a:pPr indent="-31686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90"/>
              <a:buChar char="●"/>
            </a:pPr>
            <a:r>
              <a:rPr lang="es" sz="1390"/>
              <a:t>Se identifican </a:t>
            </a:r>
            <a:r>
              <a:rPr lang="es" sz="1390"/>
              <a:t>inconsistencias</a:t>
            </a:r>
            <a:r>
              <a:rPr lang="es" sz="1390"/>
              <a:t> entre fechas de </a:t>
            </a:r>
            <a:r>
              <a:rPr lang="es" sz="1390"/>
              <a:t>compra</a:t>
            </a:r>
            <a:r>
              <a:rPr lang="es" sz="1390"/>
              <a:t> y de envío. Algunas fechas de </a:t>
            </a:r>
            <a:r>
              <a:rPr lang="es" sz="1390"/>
              <a:t>envío</a:t>
            </a:r>
            <a:r>
              <a:rPr lang="es" sz="1390"/>
              <a:t> son previas a fechas de compras</a:t>
            </a:r>
            <a:endParaRPr sz="1390"/>
          </a:p>
          <a:p>
            <a:pPr indent="-3168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0"/>
              <a:buChar char="●"/>
            </a:pPr>
            <a:r>
              <a:rPr lang="es" sz="1390"/>
              <a:t>Inconsistencias</a:t>
            </a:r>
            <a:r>
              <a:rPr lang="es" sz="1390"/>
              <a:t> entre datos de </a:t>
            </a:r>
            <a:r>
              <a:rPr lang="es" sz="1390"/>
              <a:t>país</a:t>
            </a:r>
            <a:r>
              <a:rPr lang="es" sz="1390"/>
              <a:t> de </a:t>
            </a:r>
            <a:r>
              <a:rPr lang="es" sz="1390"/>
              <a:t>envío</a:t>
            </a:r>
            <a:r>
              <a:rPr lang="es" sz="1390"/>
              <a:t> y datos de región de mercado. Algunos datos de </a:t>
            </a:r>
            <a:r>
              <a:rPr lang="es" sz="1390"/>
              <a:t>países</a:t>
            </a:r>
            <a:r>
              <a:rPr lang="es" sz="1390"/>
              <a:t> no corresponden con la </a:t>
            </a:r>
            <a:r>
              <a:rPr lang="es" sz="1390"/>
              <a:t>región.</a:t>
            </a:r>
            <a:endParaRPr sz="13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39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Construir la historia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s" sz="1490"/>
              <a:t>Tema: </a:t>
            </a:r>
            <a:endParaRPr b="1" sz="14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490"/>
              <a:t>Optimización en tiempo de entregas</a:t>
            </a:r>
            <a:endParaRPr sz="14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s" sz="1490"/>
              <a:t>Argumentos: </a:t>
            </a:r>
            <a:endParaRPr b="1" sz="149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490"/>
              <a:t>Resumen de atrasos, análisis de factores que impactan en el tiempo de entrega, debilidades en el tiempo de entrega, </a:t>
            </a:r>
            <a:r>
              <a:rPr lang="es" sz="1490"/>
              <a:t>estrategias</a:t>
            </a:r>
            <a:r>
              <a:rPr lang="es" sz="1490"/>
              <a:t> para reforzar el modo de envío.</a:t>
            </a:r>
            <a:endParaRPr sz="14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90"/>
          </a:p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375200" y="1152475"/>
            <a:ext cx="370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s"/>
              <a:t>Caracteres:</a:t>
            </a:r>
            <a:endParaRPr b="1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s"/>
              <a:t>Gráfico de torta con participación de entrega (a tiempo - retrasado)</a:t>
            </a:r>
            <a:endParaRPr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s"/>
              <a:t>Gr</a:t>
            </a:r>
            <a:r>
              <a:rPr lang="es"/>
              <a:t>áfico de barras con </a:t>
            </a:r>
            <a:r>
              <a:rPr lang="es"/>
              <a:t>retrasos</a:t>
            </a:r>
            <a:r>
              <a:rPr lang="es"/>
              <a:t> por tipo de entrega </a:t>
            </a:r>
            <a:endParaRPr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s"/>
              <a:t>Gráfico de barra con tiempo de entrega por departamento. </a:t>
            </a:r>
            <a:endParaRPr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s"/>
              <a:t>Mapa de calor de tiempo de retraso por zona geográfica</a:t>
            </a:r>
            <a:endParaRPr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s"/>
              <a:t>Gráfico comparativo con número de órdenes por mes y con número de retrasos por mes para identificar relación 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6838" y="1738625"/>
            <a:ext cx="766600" cy="47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6909" y="2420775"/>
            <a:ext cx="83147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1798" y="3168217"/>
            <a:ext cx="766600" cy="527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Presentar la historia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Audiencia:</a:t>
            </a:r>
            <a:r>
              <a:rPr b="1" lang="es"/>
              <a:t> 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Gerente y equipo de operaciones en empresa de transporte.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Objetivos: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Identificar las 3 principales </a:t>
            </a:r>
            <a:r>
              <a:rPr lang="es"/>
              <a:t>razones</a:t>
            </a:r>
            <a:r>
              <a:rPr lang="es"/>
              <a:t> de porqué puede retrasarse la entrega de un pedido y su impacto en las ganancias del negocio.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Reducir en un 15% los atrasos en entregas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/>
              <a:t>Contexto:</a:t>
            </a:r>
            <a:endParaRPr b="1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s"/>
              <a:t>Reunión presencial, 11:00 a 11:30 hrs. </a:t>
            </a:r>
            <a:endParaRPr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s"/>
              <a:t>Duración de 30 minutos</a:t>
            </a:r>
            <a:endParaRPr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s"/>
              <a:t>TV para </a:t>
            </a:r>
            <a:r>
              <a:rPr lang="es"/>
              <a:t>presentación</a:t>
            </a:r>
            <a:r>
              <a:rPr lang="es"/>
              <a:t> de 75’’</a:t>
            </a:r>
            <a:endParaRPr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s"/>
              <a:t>Estructura: </a:t>
            </a:r>
            <a:endParaRPr/>
          </a:p>
          <a:p>
            <a:pPr indent="-31750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Introducción (5 min): resumen de los datos recolectados</a:t>
            </a:r>
            <a:endParaRPr/>
          </a:p>
          <a:p>
            <a:pPr indent="-3175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Hallazgos (10 min): Problemas actuales y su impacto</a:t>
            </a:r>
            <a:endParaRPr/>
          </a:p>
          <a:p>
            <a:pPr indent="-3175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Propuesta (10 min):  soluciones y beneficios esperados</a:t>
            </a:r>
            <a:endParaRPr/>
          </a:p>
          <a:p>
            <a:pPr indent="-3175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Discusión (5 min): Preguntas y </a:t>
            </a:r>
            <a:r>
              <a:rPr lang="es"/>
              <a:t>próximos</a:t>
            </a:r>
            <a:r>
              <a:rPr lang="es"/>
              <a:t> pasos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63275" y="1152475"/>
            <a:ext cx="109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El mercado requiere m</a:t>
            </a:r>
            <a:r>
              <a:rPr lang="es" sz="1000"/>
              <a:t>ás rapidez en la entrega de los productos de compra online. Pero los resultados muestran un importante porcentaje de entregas retrasadas 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Gráfico de tortas que muestra el % de </a:t>
            </a:r>
            <a:r>
              <a:rPr lang="es" sz="1000"/>
              <a:t>envios</a:t>
            </a:r>
            <a:r>
              <a:rPr lang="es" sz="1000"/>
              <a:t> </a:t>
            </a:r>
            <a:r>
              <a:rPr lang="es" sz="1000"/>
              <a:t>entregados</a:t>
            </a:r>
            <a:r>
              <a:rPr lang="es" sz="1000"/>
              <a:t> con retraso. 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1532075" y="1152475"/>
            <a:ext cx="105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Variables no identificadas sobre la causal</a:t>
            </a:r>
            <a:r>
              <a:rPr lang="es" sz="900"/>
              <a:t> en la ineficiencia de entrega. </a:t>
            </a:r>
            <a:endParaRPr sz="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00"/>
              <a:t>G</a:t>
            </a:r>
            <a:r>
              <a:rPr lang="es" sz="900"/>
              <a:t>ráficos</a:t>
            </a:r>
            <a:r>
              <a:rPr lang="es" sz="900"/>
              <a:t> con “label” identificando entrega a tiempo o retrasada por: zona geográfica, tipo de entrega y departamento </a:t>
            </a:r>
            <a:endParaRPr sz="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2648675" y="1152475"/>
            <a:ext cx="1037700" cy="3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10"/>
              <a:t>Algunos trabajadores argumentan que no se tienen las herramientas necesarias para hacer entregas a tiempo</a:t>
            </a:r>
            <a:endParaRPr sz="281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810"/>
              <a:t>Gr</a:t>
            </a:r>
            <a:r>
              <a:rPr lang="es" sz="2810"/>
              <a:t>áfico de barras apiladas comparativo con número de </a:t>
            </a:r>
            <a:r>
              <a:rPr lang="es" sz="2810"/>
              <a:t>órdenes</a:t>
            </a:r>
            <a:r>
              <a:rPr lang="es" sz="2810"/>
              <a:t> por año y gráfico radial con número de retrasos por año y destino</a:t>
            </a:r>
            <a:endParaRPr sz="281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773375" y="1152475"/>
            <a:ext cx="100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" sz="820"/>
              <a:t>Ayuda por parte del departamento de ventas, se dan a conocer los detalles del proceso de reparto para identificar problemas operacionales. Se identifica el tiempo que el producto est</a:t>
            </a:r>
            <a:r>
              <a:rPr lang="es" sz="820"/>
              <a:t>á en cada etapa de entrega. Conocer el dato de fecha de entrega para saber cuánto se demoran entre el envío y la entrega</a:t>
            </a:r>
            <a:endParaRPr sz="8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s" sz="820"/>
              <a:t>Gr</a:t>
            </a:r>
            <a:r>
              <a:rPr lang="es" sz="820"/>
              <a:t>áfico con tiempo de detención por etapa de entrega, y otro con tiempo entre envío y entrega por zona geográfica. </a:t>
            </a:r>
            <a:endParaRPr sz="8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820"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861600" y="1152475"/>
            <a:ext cx="103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identifican procesos clave en los cuales se produce el cuello de botella en los tiempos de entrega, lo que permite ajustar los procesos y lograr pequeños avances.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Gráfico</a:t>
            </a:r>
            <a:r>
              <a:rPr lang="es"/>
              <a:t> de columnas agrupadas para comparar los tiempos de entrega antes y </a:t>
            </a:r>
            <a:r>
              <a:rPr lang="es"/>
              <a:t>después</a:t>
            </a:r>
            <a:r>
              <a:rPr lang="es"/>
              <a:t> de los ajustes (por tipo de entrega, zona geogr</a:t>
            </a:r>
            <a:r>
              <a:rPr lang="es"/>
              <a:t>áfica y departamento</a:t>
            </a:r>
            <a:r>
              <a:rPr lang="es"/>
              <a:t>)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5996300" y="1152475"/>
            <a:ext cx="100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n</a:t>
            </a:r>
            <a:r>
              <a:rPr lang="es"/>
              <a:t>úmero de entregas retrasadas se reduce.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Dos gráficos de torta mostrando el antes y después de las proporciones de entregas retrasadas.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7035525" y="1120450"/>
            <a:ext cx="1037700" cy="3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La empresa logra reducir los tiempos de entrega 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800"/>
              <a:t>Gr</a:t>
            </a:r>
            <a:r>
              <a:rPr lang="es" sz="800"/>
              <a:t>áfico que muestre la evolución en las ganancias.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800"/>
              <a:t>gr</a:t>
            </a:r>
            <a:r>
              <a:rPr lang="es" sz="800"/>
              <a:t>áfico de barras en el tiempo: mostrar la mejora acumulativa en los envíos con entrega a tiempo. 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75" y="3976375"/>
            <a:ext cx="858952" cy="5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6747" y="3912946"/>
            <a:ext cx="951300" cy="655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8522" y="3701650"/>
            <a:ext cx="804401" cy="51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3925" y="3607750"/>
            <a:ext cx="951301" cy="604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48550" y="4366955"/>
            <a:ext cx="858951" cy="59190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/>
          <p:nvPr/>
        </p:nvSpPr>
        <p:spPr>
          <a:xfrm>
            <a:off x="6877275" y="569100"/>
            <a:ext cx="1296300" cy="3264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CONCLUSIÓN</a:t>
            </a:r>
            <a:endParaRPr sz="800"/>
          </a:p>
        </p:txBody>
      </p:sp>
      <p:sp>
        <p:nvSpPr>
          <p:cNvPr id="125" name="Google Shape;125;p21"/>
          <p:cNvSpPr/>
          <p:nvPr/>
        </p:nvSpPr>
        <p:spPr>
          <a:xfrm>
            <a:off x="5859225" y="569100"/>
            <a:ext cx="1176300" cy="3264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</a:rPr>
              <a:t>RESULTADOS</a:t>
            </a:r>
            <a:endParaRPr sz="800"/>
          </a:p>
        </p:txBody>
      </p:sp>
      <p:sp>
        <p:nvSpPr>
          <p:cNvPr id="126" name="Google Shape;126;p21"/>
          <p:cNvSpPr/>
          <p:nvPr/>
        </p:nvSpPr>
        <p:spPr>
          <a:xfrm>
            <a:off x="4806275" y="569100"/>
            <a:ext cx="1232100" cy="3264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</a:rPr>
              <a:t>AVANCES</a:t>
            </a:r>
            <a:endParaRPr sz="800"/>
          </a:p>
        </p:txBody>
      </p:sp>
      <p:sp>
        <p:nvSpPr>
          <p:cNvPr id="127" name="Google Shape;127;p21"/>
          <p:cNvSpPr/>
          <p:nvPr/>
        </p:nvSpPr>
        <p:spPr>
          <a:xfrm>
            <a:off x="3686375" y="569100"/>
            <a:ext cx="1273500" cy="3264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</a:rPr>
              <a:t>  </a:t>
            </a:r>
            <a:r>
              <a:rPr lang="es" sz="800">
                <a:solidFill>
                  <a:schemeClr val="dk1"/>
                </a:solidFill>
              </a:rPr>
              <a:t>AYUDA NECESARIA</a:t>
            </a:r>
            <a:endParaRPr sz="800"/>
          </a:p>
        </p:txBody>
      </p:sp>
      <p:sp>
        <p:nvSpPr>
          <p:cNvPr id="128" name="Google Shape;128;p21"/>
          <p:cNvSpPr/>
          <p:nvPr/>
        </p:nvSpPr>
        <p:spPr>
          <a:xfrm>
            <a:off x="2430075" y="569100"/>
            <a:ext cx="1447500" cy="3264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RESISTENCIA AL CAMBIO</a:t>
            </a:r>
            <a:endParaRPr sz="800"/>
          </a:p>
        </p:txBody>
      </p:sp>
      <p:sp>
        <p:nvSpPr>
          <p:cNvPr id="129" name="Google Shape;129;p21"/>
          <p:cNvSpPr/>
          <p:nvPr/>
        </p:nvSpPr>
        <p:spPr>
          <a:xfrm>
            <a:off x="1413425" y="569100"/>
            <a:ext cx="1232100" cy="3264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PROBLEMA</a:t>
            </a:r>
            <a:endParaRPr sz="800"/>
          </a:p>
        </p:txBody>
      </p:sp>
      <p:sp>
        <p:nvSpPr>
          <p:cNvPr id="130" name="Google Shape;130;p21"/>
          <p:cNvSpPr/>
          <p:nvPr/>
        </p:nvSpPr>
        <p:spPr>
          <a:xfrm>
            <a:off x="430400" y="569100"/>
            <a:ext cx="1176300" cy="3264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INTRODUCCIÓN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