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2124b7828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2124b7828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124b782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124b782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Tarea 1 - Optimización de ventas en una cadena de cafeterías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Driven Canvas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Sección 2 - Grupo 3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025" y="3153250"/>
            <a:ext cx="2707500" cy="18051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182250" y="3719175"/>
            <a:ext cx="4846500" cy="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440"/>
              <a:t>Yisella Carrasco</a:t>
            </a:r>
            <a:endParaRPr sz="14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440"/>
              <a:t>Raúl Muñoz</a:t>
            </a:r>
            <a:endParaRPr sz="14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440"/>
              <a:t>Hugo Tapia</a:t>
            </a:r>
            <a:endParaRPr sz="14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440"/>
              <a:t>Begoña Urtubia</a:t>
            </a:r>
            <a:endParaRPr sz="14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231050" y="294575"/>
            <a:ext cx="50799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Contexto del caso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31050" y="887375"/>
            <a:ext cx="8537100" cy="27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Una cadena de </a:t>
            </a:r>
            <a:r>
              <a:rPr lang="es" sz="1200">
                <a:solidFill>
                  <a:schemeClr val="dk1"/>
                </a:solidFill>
              </a:rPr>
              <a:t>cafeterías</a:t>
            </a:r>
            <a:r>
              <a:rPr lang="es" sz="1200">
                <a:solidFill>
                  <a:schemeClr val="dk1"/>
                </a:solidFill>
              </a:rPr>
              <a:t> con presencia en varias ciudades enfrenta una disminución del 12% en las ventas de café frío en los </a:t>
            </a:r>
            <a:r>
              <a:rPr lang="es" sz="1200">
                <a:solidFill>
                  <a:schemeClr val="dk1"/>
                </a:solidFill>
              </a:rPr>
              <a:t>últimos</a:t>
            </a:r>
            <a:r>
              <a:rPr lang="es" sz="1200">
                <a:solidFill>
                  <a:schemeClr val="dk1"/>
                </a:solidFill>
              </a:rPr>
              <a:t> dos trimestres. Este producto, que representa el 25% de los ingresos totales, es especialmente popular durante los meses de verano. El equipo de </a:t>
            </a:r>
            <a:r>
              <a:rPr lang="es" sz="1200">
                <a:solidFill>
                  <a:schemeClr val="dk1"/>
                </a:solidFill>
              </a:rPr>
              <a:t>gerencia</a:t>
            </a:r>
            <a:r>
              <a:rPr lang="es" sz="1200">
                <a:solidFill>
                  <a:schemeClr val="dk1"/>
                </a:solidFill>
              </a:rPr>
              <a:t> </a:t>
            </a:r>
            <a:r>
              <a:rPr lang="es" sz="1200">
                <a:solidFill>
                  <a:schemeClr val="dk1"/>
                </a:solidFill>
              </a:rPr>
              <a:t>está</a:t>
            </a:r>
            <a:r>
              <a:rPr lang="es" sz="1200">
                <a:solidFill>
                  <a:schemeClr val="dk1"/>
                </a:solidFill>
              </a:rPr>
              <a:t> preocupado, ya que la tendencia podría continuar afectando los resultados financieros.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La empresa ha identificado varias </a:t>
            </a:r>
            <a:r>
              <a:rPr lang="es" sz="1200">
                <a:solidFill>
                  <a:schemeClr val="dk1"/>
                </a:solidFill>
              </a:rPr>
              <a:t>hipótesis</a:t>
            </a:r>
            <a:r>
              <a:rPr lang="es" sz="1200">
                <a:solidFill>
                  <a:schemeClr val="dk1"/>
                </a:solidFill>
              </a:rPr>
              <a:t> sobre las posibles causas del problema: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s" sz="1200">
                <a:solidFill>
                  <a:schemeClr val="dk1"/>
                </a:solidFill>
              </a:rPr>
              <a:t>Competencia</a:t>
            </a:r>
            <a:r>
              <a:rPr lang="es" sz="1200">
                <a:solidFill>
                  <a:schemeClr val="dk1"/>
                </a:solidFill>
              </a:rPr>
              <a:t>: nuevas </a:t>
            </a:r>
            <a:r>
              <a:rPr lang="es" sz="1200">
                <a:solidFill>
                  <a:schemeClr val="dk1"/>
                </a:solidFill>
              </a:rPr>
              <a:t>cafeterías</a:t>
            </a:r>
            <a:r>
              <a:rPr lang="es" sz="1200">
                <a:solidFill>
                  <a:schemeClr val="dk1"/>
                </a:solidFill>
              </a:rPr>
              <a:t> han abierto en las mismas zonas y ofrecen promociones agresivas.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s" sz="1200">
                <a:solidFill>
                  <a:schemeClr val="dk1"/>
                </a:solidFill>
              </a:rPr>
              <a:t>Precio:</a:t>
            </a:r>
            <a:r>
              <a:rPr lang="es" sz="1200">
                <a:solidFill>
                  <a:schemeClr val="dk1"/>
                </a:solidFill>
              </a:rPr>
              <a:t> Los precios de los </a:t>
            </a:r>
            <a:r>
              <a:rPr lang="es" sz="1200">
                <a:solidFill>
                  <a:schemeClr val="dk1"/>
                </a:solidFill>
              </a:rPr>
              <a:t>producto</a:t>
            </a:r>
            <a:r>
              <a:rPr lang="es" sz="1200">
                <a:solidFill>
                  <a:schemeClr val="dk1"/>
                </a:solidFill>
              </a:rPr>
              <a:t> </a:t>
            </a:r>
            <a:r>
              <a:rPr lang="es" sz="1200">
                <a:solidFill>
                  <a:schemeClr val="dk1"/>
                </a:solidFill>
              </a:rPr>
              <a:t>podrían</a:t>
            </a:r>
            <a:r>
              <a:rPr lang="es" sz="1200">
                <a:solidFill>
                  <a:schemeClr val="dk1"/>
                </a:solidFill>
              </a:rPr>
              <a:t> ser percibidos como altos.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s" sz="1200">
                <a:solidFill>
                  <a:schemeClr val="dk1"/>
                </a:solidFill>
              </a:rPr>
              <a:t>Marketing</a:t>
            </a:r>
            <a:r>
              <a:rPr b="1" lang="es" sz="1200">
                <a:solidFill>
                  <a:schemeClr val="dk1"/>
                </a:solidFill>
              </a:rPr>
              <a:t>:</a:t>
            </a:r>
            <a:r>
              <a:rPr lang="es" sz="1200">
                <a:solidFill>
                  <a:schemeClr val="dk1"/>
                </a:solidFill>
              </a:rPr>
              <a:t> La promoción del </a:t>
            </a:r>
            <a:r>
              <a:rPr lang="es" sz="1200">
                <a:solidFill>
                  <a:schemeClr val="dk1"/>
                </a:solidFill>
              </a:rPr>
              <a:t>café</a:t>
            </a:r>
            <a:r>
              <a:rPr lang="es" sz="1200">
                <a:solidFill>
                  <a:schemeClr val="dk1"/>
                </a:solidFill>
              </a:rPr>
              <a:t> frío ha sido </a:t>
            </a:r>
            <a:r>
              <a:rPr lang="es" sz="1200">
                <a:solidFill>
                  <a:schemeClr val="dk1"/>
                </a:solidFill>
              </a:rPr>
              <a:t>limitada</a:t>
            </a:r>
            <a:r>
              <a:rPr lang="es" sz="1200">
                <a:solidFill>
                  <a:schemeClr val="dk1"/>
                </a:solidFill>
              </a:rPr>
              <a:t> en los </a:t>
            </a:r>
            <a:r>
              <a:rPr lang="es" sz="1200">
                <a:solidFill>
                  <a:schemeClr val="dk1"/>
                </a:solidFill>
              </a:rPr>
              <a:t>últimos</a:t>
            </a:r>
            <a:r>
              <a:rPr lang="es" sz="1200">
                <a:solidFill>
                  <a:schemeClr val="dk1"/>
                </a:solidFill>
              </a:rPr>
              <a:t> meses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s" sz="1200">
                <a:solidFill>
                  <a:schemeClr val="dk1"/>
                </a:solidFill>
              </a:rPr>
              <a:t>Experiencia del cliente:</a:t>
            </a:r>
            <a:r>
              <a:rPr lang="es" sz="1200">
                <a:solidFill>
                  <a:schemeClr val="dk1"/>
                </a:solidFill>
              </a:rPr>
              <a:t> Se ha reportado tiempos de espera </a:t>
            </a:r>
            <a:r>
              <a:rPr lang="es" sz="1200">
                <a:solidFill>
                  <a:schemeClr val="dk1"/>
                </a:solidFill>
              </a:rPr>
              <a:t>más</a:t>
            </a:r>
            <a:r>
              <a:rPr lang="es" sz="1200">
                <a:solidFill>
                  <a:schemeClr val="dk1"/>
                </a:solidFill>
              </a:rPr>
              <a:t> largos en algunas sucursales clave.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El objetivo del equipo es analizar este problema utilizando Canvas Data Visualization, estructurar una solución y proponer acciones concretas.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992"/>
            <a:ext cx="9144003" cy="481756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1970850" y="612475"/>
            <a:ext cx="2139300" cy="78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</a:rPr>
              <a:t>Subir ventas de </a:t>
            </a:r>
            <a:r>
              <a:rPr lang="es" sz="800">
                <a:solidFill>
                  <a:schemeClr val="dk1"/>
                </a:solidFill>
              </a:rPr>
              <a:t>café</a:t>
            </a:r>
            <a:r>
              <a:rPr lang="es" sz="800">
                <a:solidFill>
                  <a:schemeClr val="dk1"/>
                </a:solidFill>
              </a:rPr>
              <a:t> frío en un 15%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</a:rPr>
              <a:t>Aumentar la </a:t>
            </a:r>
            <a:r>
              <a:rPr lang="es" sz="800">
                <a:solidFill>
                  <a:schemeClr val="dk1"/>
                </a:solidFill>
              </a:rPr>
              <a:t>satisfacción</a:t>
            </a:r>
            <a:r>
              <a:rPr lang="es" sz="800">
                <a:solidFill>
                  <a:schemeClr val="dk1"/>
                </a:solidFill>
              </a:rPr>
              <a:t> al cliente en la experiencia de compra y consumo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39500" y="1893900"/>
            <a:ext cx="1656300" cy="1378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Recopilar y limpiar datos necesarios 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Asegurar </a:t>
            </a:r>
            <a:r>
              <a:rPr lang="es" sz="800">
                <a:solidFill>
                  <a:schemeClr val="dk1"/>
                </a:solidFill>
              </a:rPr>
              <a:t>personal</a:t>
            </a:r>
            <a:r>
              <a:rPr lang="es" sz="800">
                <a:solidFill>
                  <a:schemeClr val="dk1"/>
                </a:solidFill>
              </a:rPr>
              <a:t> capacitado e </a:t>
            </a:r>
            <a:r>
              <a:rPr lang="es" sz="800">
                <a:solidFill>
                  <a:schemeClr val="dk1"/>
                </a:solidFill>
              </a:rPr>
              <a:t>infraestructura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Elaborar plan de costos, planificación de HH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Implementar sistema y capacitar empleados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Medir resultados en un piloto inicial y escalar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4802900" y="773875"/>
            <a:ext cx="1287600" cy="633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800">
                <a:solidFill>
                  <a:schemeClr val="dk1"/>
                </a:solidFill>
              </a:rPr>
              <a:t>Gerente de ventas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6896725" y="732775"/>
            <a:ext cx="1746600" cy="633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Líder del equipo de analistas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Jefe de ventas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7328625" y="2375948"/>
            <a:ext cx="936900" cy="74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Comercial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Marketing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Producción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RRHH*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944150" y="2808100"/>
            <a:ext cx="2276100" cy="564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1"/>
                </a:solidFill>
              </a:rPr>
              <a:t>Ventas </a:t>
            </a:r>
            <a:r>
              <a:rPr lang="es" sz="700">
                <a:solidFill>
                  <a:schemeClr val="dk1"/>
                </a:solidFill>
              </a:rPr>
              <a:t>históricas;  c</a:t>
            </a:r>
            <a:r>
              <a:rPr lang="es" sz="700">
                <a:solidFill>
                  <a:schemeClr val="dk1"/>
                </a:solidFill>
              </a:rPr>
              <a:t>ompetidores en 500 m a la redonda; precios </a:t>
            </a:r>
            <a:r>
              <a:rPr lang="es" sz="700">
                <a:solidFill>
                  <a:schemeClr val="dk1"/>
                </a:solidFill>
              </a:rPr>
              <a:t>históricos</a:t>
            </a:r>
            <a:r>
              <a:rPr lang="es" sz="700">
                <a:solidFill>
                  <a:schemeClr val="dk1"/>
                </a:solidFill>
              </a:rPr>
              <a:t> propios y de competidores; tiempos de espera </a:t>
            </a:r>
            <a:r>
              <a:rPr lang="es" sz="700">
                <a:solidFill>
                  <a:schemeClr val="dk1"/>
                </a:solidFill>
              </a:rPr>
              <a:t>históricos; d</a:t>
            </a:r>
            <a:r>
              <a:rPr lang="es" sz="700">
                <a:solidFill>
                  <a:schemeClr val="dk1"/>
                </a:solidFill>
              </a:rPr>
              <a:t>atos de campañas de marketing </a:t>
            </a:r>
            <a:r>
              <a:rPr lang="es" sz="700">
                <a:solidFill>
                  <a:schemeClr val="dk1"/>
                </a:solidFill>
              </a:rPr>
              <a:t>históricos; datos de satisfacción de clientes históricos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69750" y="4002725"/>
            <a:ext cx="1746600" cy="78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1"/>
                </a:solidFill>
              </a:rPr>
              <a:t>Capacitación</a:t>
            </a:r>
            <a:r>
              <a:rPr lang="es" sz="700">
                <a:solidFill>
                  <a:schemeClr val="dk1"/>
                </a:solidFill>
              </a:rPr>
              <a:t> de personal con el objetivo de mejorar </a:t>
            </a:r>
            <a:r>
              <a:rPr lang="es" sz="700">
                <a:solidFill>
                  <a:schemeClr val="dk1"/>
                </a:solidFill>
              </a:rPr>
              <a:t>atención</a:t>
            </a:r>
            <a:r>
              <a:rPr lang="es" sz="700">
                <a:solidFill>
                  <a:schemeClr val="dk1"/>
                </a:solidFill>
              </a:rPr>
              <a:t> al cliente</a:t>
            </a:r>
            <a:br>
              <a:rPr lang="es" sz="700">
                <a:solidFill>
                  <a:schemeClr val="dk1"/>
                </a:solidFill>
              </a:rPr>
            </a:br>
            <a:r>
              <a:rPr lang="es" sz="700">
                <a:solidFill>
                  <a:schemeClr val="dk1"/>
                </a:solidFill>
              </a:rPr>
              <a:t>Incentivos de venta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1"/>
                </a:solidFill>
              </a:rPr>
              <a:t>I</a:t>
            </a:r>
            <a:r>
              <a:rPr lang="es" sz="700">
                <a:solidFill>
                  <a:schemeClr val="dk1"/>
                </a:solidFill>
              </a:rPr>
              <a:t>dentificación</a:t>
            </a:r>
            <a:r>
              <a:rPr lang="es" sz="700">
                <a:solidFill>
                  <a:schemeClr val="dk1"/>
                </a:solidFill>
              </a:rPr>
              <a:t> de patrones estacionales de ventas 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1"/>
                </a:solidFill>
              </a:rPr>
              <a:t>Campañas de marketing estratégico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1"/>
                </a:solidFill>
              </a:rPr>
              <a:t>Optimización de precios 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669225" y="2771875"/>
            <a:ext cx="1871400" cy="564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1"/>
                </a:solidFill>
              </a:rPr>
              <a:t>Subir ventas de </a:t>
            </a:r>
            <a:r>
              <a:rPr lang="es" sz="700">
                <a:solidFill>
                  <a:schemeClr val="dk1"/>
                </a:solidFill>
              </a:rPr>
              <a:t>café</a:t>
            </a:r>
            <a:r>
              <a:rPr lang="es" sz="700">
                <a:solidFill>
                  <a:schemeClr val="dk1"/>
                </a:solidFill>
              </a:rPr>
              <a:t> frío en 15%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1"/>
                </a:solidFill>
              </a:rPr>
              <a:t>Reducir tiempo de atención en un 20%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00">
                <a:solidFill>
                  <a:schemeClr val="dk1"/>
                </a:solidFill>
              </a:rPr>
              <a:t>Aumento del 10% de la satisfacción de cliente medida por encuestas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1970850" y="3848800"/>
            <a:ext cx="2215500" cy="929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1"/>
                </a:solidFill>
              </a:rPr>
              <a:t>Resistencia al cambio por parte del personal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1"/>
                </a:solidFill>
              </a:rPr>
              <a:t>Imposibilidad de disminuir precios ante competidores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1"/>
                </a:solidFill>
              </a:rPr>
              <a:t>Delincuencia e inseguridad en sucursales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1"/>
                </a:solidFill>
              </a:rPr>
              <a:t>Datos de mala calidad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1"/>
                </a:solidFill>
              </a:rPr>
              <a:t>Problemas técnicos durante la implementación del sistema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315700" y="3988800"/>
            <a:ext cx="2276100" cy="78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Equipo de analistas de datos </a:t>
            </a:r>
            <a:r>
              <a:rPr lang="es" sz="800">
                <a:solidFill>
                  <a:schemeClr val="dk1"/>
                </a:solidFill>
              </a:rPr>
              <a:t>disponible</a:t>
            </a:r>
            <a:r>
              <a:rPr lang="es" sz="800">
                <a:solidFill>
                  <a:schemeClr val="dk1"/>
                </a:solidFill>
              </a:rPr>
              <a:t> y competente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Acceso a las bases de datos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Infraestructura (software, </a:t>
            </a:r>
            <a:r>
              <a:rPr lang="es" sz="800">
                <a:solidFill>
                  <a:schemeClr val="dk1"/>
                </a:solidFill>
              </a:rPr>
              <a:t>hardware</a:t>
            </a:r>
            <a:r>
              <a:rPr lang="es" sz="800">
                <a:solidFill>
                  <a:schemeClr val="dk1"/>
                </a:solidFill>
              </a:rPr>
              <a:t>)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Presupuesto para capacitación de empleados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748650" y="4011725"/>
            <a:ext cx="2276100" cy="78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>
                <a:solidFill>
                  <a:schemeClr val="dk1"/>
                </a:solidFill>
              </a:rPr>
              <a:t>Listo: </a:t>
            </a:r>
            <a:r>
              <a:rPr lang="es" sz="700">
                <a:solidFill>
                  <a:schemeClr val="dk1"/>
                </a:solidFill>
              </a:rPr>
              <a:t>Sistema de diagnóstico y mejora de ventas implementado</a:t>
            </a:r>
            <a:r>
              <a:rPr lang="es" sz="700">
                <a:solidFill>
                  <a:schemeClr val="dk1"/>
                </a:solidFill>
              </a:rPr>
              <a:t> 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700">
                <a:solidFill>
                  <a:schemeClr val="dk1"/>
                </a:solidFill>
              </a:rPr>
              <a:t>Terminado: </a:t>
            </a:r>
            <a:r>
              <a:rPr lang="es" sz="700">
                <a:solidFill>
                  <a:schemeClr val="dk1"/>
                </a:solidFill>
              </a:rPr>
              <a:t>Dashboard</a:t>
            </a:r>
            <a:r>
              <a:rPr lang="es" sz="700">
                <a:solidFill>
                  <a:schemeClr val="dk1"/>
                </a:solidFill>
              </a:rPr>
              <a:t> implementado para visualizar estado actual e </a:t>
            </a:r>
            <a:r>
              <a:rPr lang="es" sz="700">
                <a:solidFill>
                  <a:schemeClr val="dk1"/>
                </a:solidFill>
              </a:rPr>
              <a:t>histórico</a:t>
            </a:r>
            <a:r>
              <a:rPr lang="es" sz="700">
                <a:solidFill>
                  <a:schemeClr val="dk1"/>
                </a:solidFill>
              </a:rPr>
              <a:t> de ventas de </a:t>
            </a:r>
            <a:r>
              <a:rPr lang="es" sz="700">
                <a:solidFill>
                  <a:schemeClr val="dk1"/>
                </a:solidFill>
              </a:rPr>
              <a:t>café</a:t>
            </a:r>
            <a:r>
              <a:rPr lang="es" sz="700">
                <a:solidFill>
                  <a:schemeClr val="dk1"/>
                </a:solidFill>
              </a:rPr>
              <a:t> </a:t>
            </a:r>
            <a:r>
              <a:rPr lang="es" sz="700">
                <a:solidFill>
                  <a:schemeClr val="dk1"/>
                </a:solidFill>
              </a:rPr>
              <a:t>frío, con métricas de desempeño estandarizadas. Usuario final capacitado para uso de</a:t>
            </a:r>
            <a:r>
              <a:rPr lang="es" sz="700">
                <a:solidFill>
                  <a:schemeClr val="dk1"/>
                </a:solidFill>
              </a:rPr>
              <a:t>l sistema. 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9750" y="577375"/>
            <a:ext cx="1656300" cy="789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</a:rPr>
              <a:t>Implementar un sistema que nos permita identificar y diagnosticar y mejorar los factores que afectan las ventas de </a:t>
            </a:r>
            <a:r>
              <a:rPr lang="es" sz="800">
                <a:solidFill>
                  <a:schemeClr val="dk1"/>
                </a:solidFill>
              </a:rPr>
              <a:t>café</a:t>
            </a:r>
            <a:r>
              <a:rPr lang="es" sz="800">
                <a:solidFill>
                  <a:schemeClr val="dk1"/>
                </a:solidFill>
              </a:rPr>
              <a:t> frío.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