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egoña Del Urtubia"/>
  <p:cmAuthor clrIdx="1" id="1" initials="" lastIdx="3" name="Yisella Andrea Carrasc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2-12T22:52:10.364">
    <p:pos x="196" y="725"/>
    <p:text>Ahora me entra la duda de si estos objetivos son del negocio: que yo pienso q sería aumentar las ventas o cambiar tendencia de descenso de ventas 
O
si el objetivo mas del estudio:  es dar alternativas para la toma de desiciónes para cambiar la tendencia de decenssos en las ventas</p:text>
  </p:cm>
  <p:cm authorId="1" idx="1" dt="2024-12-12T22:52:10.364">
    <p:pos x="196" y="725"/>
    <p:text>el profe dijo que al menos debemos abarcar el objetivo de el análisis de los datos que estamos realizando, así que yo creería que esta bien. Despues volveré a revisar esa parte en la grabación, porque lo dijo</p:text>
  </p:cm>
  <p:cm authorId="1" idx="2" dt="2024-12-12T22:53:05.277">
    <p:pos x="196" y="825"/>
    <p:text>creo que este cargo se relaciona con las hipótesis</p:text>
  </p:cm>
  <p:cm authorId="1" idx="3" dt="2024-12-12T22:52:33.000">
    <p:pos x="196" y="925"/>
    <p:text>por el enunciado?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124b782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124b782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124b78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124b78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6c1a0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6c1a0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e6c1a044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e6c1a044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1 - Optimización de ventas en una cadena de cafeterías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Driven Canvas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 2 - Grupo 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025" y="3153250"/>
            <a:ext cx="2707500" cy="1805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2250" y="3719175"/>
            <a:ext cx="48465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Yisella Carrasco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Raúl Muñoz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Hugo Tapia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Begoña Urtubia</a:t>
            </a:r>
            <a:endParaRPr sz="1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1050" y="294575"/>
            <a:ext cx="50799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Contexto del caso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1050" y="887375"/>
            <a:ext cx="85371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Una cadena de </a:t>
            </a:r>
            <a:r>
              <a:rPr lang="es" sz="1200">
                <a:solidFill>
                  <a:schemeClr val="dk1"/>
                </a:solidFill>
              </a:rPr>
              <a:t>cafeterías</a:t>
            </a:r>
            <a:r>
              <a:rPr lang="es" sz="1200">
                <a:solidFill>
                  <a:schemeClr val="dk1"/>
                </a:solidFill>
              </a:rPr>
              <a:t> con presencia en varias ciudades enfrenta una disminución del 12% en las ventas de café frío en los </a:t>
            </a:r>
            <a:r>
              <a:rPr lang="es" sz="1200">
                <a:solidFill>
                  <a:schemeClr val="dk1"/>
                </a:solidFill>
              </a:rPr>
              <a:t>últimos</a:t>
            </a:r>
            <a:r>
              <a:rPr lang="es" sz="1200">
                <a:solidFill>
                  <a:schemeClr val="dk1"/>
                </a:solidFill>
              </a:rPr>
              <a:t> dos trimestres. Este producto, que representa el 25% de los ingresos totales, es especialmente popular durante los meses de verano. El equipo de </a:t>
            </a:r>
            <a:r>
              <a:rPr lang="es" sz="1200">
                <a:solidFill>
                  <a:schemeClr val="dk1"/>
                </a:solidFill>
              </a:rPr>
              <a:t>gerencia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chemeClr val="dk1"/>
                </a:solidFill>
              </a:rPr>
              <a:t>está</a:t>
            </a:r>
            <a:r>
              <a:rPr lang="es" sz="1200">
                <a:solidFill>
                  <a:schemeClr val="dk1"/>
                </a:solidFill>
              </a:rPr>
              <a:t> preocupado, ya que la tendencia podría continuar afectando los resultados financieros.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empresa ha identificado varias </a:t>
            </a:r>
            <a:r>
              <a:rPr lang="es" sz="1200">
                <a:solidFill>
                  <a:schemeClr val="dk1"/>
                </a:solidFill>
              </a:rPr>
              <a:t>hipótesis</a:t>
            </a:r>
            <a:r>
              <a:rPr lang="es" sz="1200">
                <a:solidFill>
                  <a:schemeClr val="dk1"/>
                </a:solidFill>
              </a:rPr>
              <a:t> sobre las posibles causas del problema: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Competencia</a:t>
            </a:r>
            <a:r>
              <a:rPr lang="es" sz="1200">
                <a:solidFill>
                  <a:schemeClr val="dk1"/>
                </a:solidFill>
              </a:rPr>
              <a:t>: nuevas </a:t>
            </a:r>
            <a:r>
              <a:rPr lang="es" sz="1200">
                <a:solidFill>
                  <a:schemeClr val="dk1"/>
                </a:solidFill>
              </a:rPr>
              <a:t>cafeterías</a:t>
            </a:r>
            <a:r>
              <a:rPr lang="es" sz="1200">
                <a:solidFill>
                  <a:schemeClr val="dk1"/>
                </a:solidFill>
              </a:rPr>
              <a:t> han abierto en las mismas zonas y ofrecen promociones agresivas.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Precio:</a:t>
            </a:r>
            <a:r>
              <a:rPr lang="es" sz="1200">
                <a:solidFill>
                  <a:schemeClr val="dk1"/>
                </a:solidFill>
              </a:rPr>
              <a:t> Los precios de los </a:t>
            </a:r>
            <a:r>
              <a:rPr lang="es" sz="1200">
                <a:solidFill>
                  <a:schemeClr val="dk1"/>
                </a:solidFill>
              </a:rPr>
              <a:t>producto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chemeClr val="dk1"/>
                </a:solidFill>
              </a:rPr>
              <a:t>podrían</a:t>
            </a:r>
            <a:r>
              <a:rPr lang="es" sz="1200">
                <a:solidFill>
                  <a:schemeClr val="dk1"/>
                </a:solidFill>
              </a:rPr>
              <a:t> ser percibidos como altos.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Marketing</a:t>
            </a:r>
            <a:r>
              <a:rPr b="1" lang="es" sz="1200">
                <a:solidFill>
                  <a:schemeClr val="dk1"/>
                </a:solidFill>
              </a:rPr>
              <a:t>:</a:t>
            </a:r>
            <a:r>
              <a:rPr lang="es" sz="1200">
                <a:solidFill>
                  <a:schemeClr val="dk1"/>
                </a:solidFill>
              </a:rPr>
              <a:t> La promoción del </a:t>
            </a:r>
            <a:r>
              <a:rPr lang="es" sz="1200">
                <a:solidFill>
                  <a:schemeClr val="dk1"/>
                </a:solidFill>
              </a:rPr>
              <a:t>café</a:t>
            </a:r>
            <a:r>
              <a:rPr lang="es" sz="1200">
                <a:solidFill>
                  <a:schemeClr val="dk1"/>
                </a:solidFill>
              </a:rPr>
              <a:t> frío ha sido </a:t>
            </a:r>
            <a:r>
              <a:rPr lang="es" sz="1200">
                <a:solidFill>
                  <a:schemeClr val="dk1"/>
                </a:solidFill>
              </a:rPr>
              <a:t>limitada</a:t>
            </a:r>
            <a:r>
              <a:rPr lang="es" sz="1200">
                <a:solidFill>
                  <a:schemeClr val="dk1"/>
                </a:solidFill>
              </a:rPr>
              <a:t> en los </a:t>
            </a:r>
            <a:r>
              <a:rPr lang="es" sz="1200">
                <a:solidFill>
                  <a:schemeClr val="dk1"/>
                </a:solidFill>
              </a:rPr>
              <a:t>últimos</a:t>
            </a:r>
            <a:r>
              <a:rPr lang="es" sz="1200">
                <a:solidFill>
                  <a:schemeClr val="dk1"/>
                </a:solidFill>
              </a:rPr>
              <a:t> meses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Experiencia del cliente:</a:t>
            </a:r>
            <a:r>
              <a:rPr lang="es" sz="1200">
                <a:solidFill>
                  <a:schemeClr val="dk1"/>
                </a:solidFill>
              </a:rPr>
              <a:t> Se ha reportado tiempos de espera </a:t>
            </a:r>
            <a:r>
              <a:rPr lang="es" sz="1200">
                <a:solidFill>
                  <a:schemeClr val="dk1"/>
                </a:solidFill>
              </a:rPr>
              <a:t>más</a:t>
            </a:r>
            <a:r>
              <a:rPr lang="es" sz="1200">
                <a:solidFill>
                  <a:schemeClr val="dk1"/>
                </a:solidFill>
              </a:rPr>
              <a:t> largos en algunas sucursales clave.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objetivo del equipo es analizar este problema utilizando Canvas Data Visualization, estructurar una solución y proponer acciones concretas.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92"/>
            <a:ext cx="9144003" cy="481756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970850" y="612475"/>
            <a:ext cx="21393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Subir ventas de </a:t>
            </a:r>
            <a:r>
              <a:rPr lang="es" sz="800">
                <a:solidFill>
                  <a:schemeClr val="dk1"/>
                </a:solidFill>
              </a:rPr>
              <a:t>café</a:t>
            </a:r>
            <a:r>
              <a:rPr lang="es" sz="800">
                <a:solidFill>
                  <a:schemeClr val="dk1"/>
                </a:solidFill>
              </a:rPr>
              <a:t> frío en un 15%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Aumentar la </a:t>
            </a:r>
            <a:r>
              <a:rPr lang="es" sz="800">
                <a:solidFill>
                  <a:schemeClr val="dk1"/>
                </a:solidFill>
              </a:rPr>
              <a:t>satisfacción</a:t>
            </a:r>
            <a:r>
              <a:rPr lang="es" sz="800">
                <a:solidFill>
                  <a:schemeClr val="dk1"/>
                </a:solidFill>
              </a:rPr>
              <a:t> al cliente en la experiencia de compra y consumo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39500" y="1893900"/>
            <a:ext cx="1656300" cy="137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Recopilar y limpiar datos necesarios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Asegurar </a:t>
            </a:r>
            <a:r>
              <a:rPr lang="es" sz="800">
                <a:solidFill>
                  <a:schemeClr val="dk1"/>
                </a:solidFill>
              </a:rPr>
              <a:t>personal</a:t>
            </a:r>
            <a:r>
              <a:rPr lang="es" sz="800">
                <a:solidFill>
                  <a:schemeClr val="dk1"/>
                </a:solidFill>
              </a:rPr>
              <a:t> capacitado e </a:t>
            </a:r>
            <a:r>
              <a:rPr lang="es" sz="800">
                <a:solidFill>
                  <a:schemeClr val="dk1"/>
                </a:solidFill>
              </a:rPr>
              <a:t>infraestructura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Elaborar plan de costos, planificación de HH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Implementar sistema y capacitar empleados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Medir resultados en un piloto inicial y escalar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802900" y="773875"/>
            <a:ext cx="1287600" cy="63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Gerente de ventas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896725" y="732775"/>
            <a:ext cx="1746600" cy="63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Líder del equipo de analistas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Jefe de ventas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328625" y="2375948"/>
            <a:ext cx="936900" cy="74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Comercial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Marketing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Producción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RRHH*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944150" y="2808100"/>
            <a:ext cx="2276100" cy="5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Ventas </a:t>
            </a:r>
            <a:r>
              <a:rPr lang="es" sz="700">
                <a:solidFill>
                  <a:schemeClr val="dk1"/>
                </a:solidFill>
              </a:rPr>
              <a:t>históricas;  c</a:t>
            </a:r>
            <a:r>
              <a:rPr lang="es" sz="700">
                <a:solidFill>
                  <a:schemeClr val="dk1"/>
                </a:solidFill>
              </a:rPr>
              <a:t>ompetidores en 500 m a la redonda; precios </a:t>
            </a:r>
            <a:r>
              <a:rPr lang="es" sz="700">
                <a:solidFill>
                  <a:schemeClr val="dk1"/>
                </a:solidFill>
              </a:rPr>
              <a:t>históricos</a:t>
            </a:r>
            <a:r>
              <a:rPr lang="es" sz="700">
                <a:solidFill>
                  <a:schemeClr val="dk1"/>
                </a:solidFill>
              </a:rPr>
              <a:t> propios y de competidores; tiempos de espera </a:t>
            </a:r>
            <a:r>
              <a:rPr lang="es" sz="700">
                <a:solidFill>
                  <a:schemeClr val="dk1"/>
                </a:solidFill>
              </a:rPr>
              <a:t>históricos; d</a:t>
            </a:r>
            <a:r>
              <a:rPr lang="es" sz="700">
                <a:solidFill>
                  <a:schemeClr val="dk1"/>
                </a:solidFill>
              </a:rPr>
              <a:t>atos de campañas de marketing </a:t>
            </a:r>
            <a:r>
              <a:rPr lang="es" sz="700">
                <a:solidFill>
                  <a:schemeClr val="dk1"/>
                </a:solidFill>
              </a:rPr>
              <a:t>históricos; datos de satisfacción de clientes históricos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9750" y="4002725"/>
            <a:ext cx="17466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Capacitación</a:t>
            </a:r>
            <a:r>
              <a:rPr lang="es" sz="700">
                <a:solidFill>
                  <a:schemeClr val="dk1"/>
                </a:solidFill>
              </a:rPr>
              <a:t> de personal con el objetivo de mejorar </a:t>
            </a:r>
            <a:r>
              <a:rPr lang="es" sz="700">
                <a:solidFill>
                  <a:schemeClr val="dk1"/>
                </a:solidFill>
              </a:rPr>
              <a:t>atención</a:t>
            </a:r>
            <a:r>
              <a:rPr lang="es" sz="700">
                <a:solidFill>
                  <a:schemeClr val="dk1"/>
                </a:solidFill>
              </a:rPr>
              <a:t> al cliente</a:t>
            </a:r>
            <a:br>
              <a:rPr lang="es" sz="700">
                <a:solidFill>
                  <a:schemeClr val="dk1"/>
                </a:solidFill>
              </a:rPr>
            </a:br>
            <a:r>
              <a:rPr lang="es" sz="700">
                <a:solidFill>
                  <a:schemeClr val="dk1"/>
                </a:solidFill>
              </a:rPr>
              <a:t>Incentivos de venta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I</a:t>
            </a:r>
            <a:r>
              <a:rPr lang="es" sz="700">
                <a:solidFill>
                  <a:schemeClr val="dk1"/>
                </a:solidFill>
              </a:rPr>
              <a:t>dentificación</a:t>
            </a:r>
            <a:r>
              <a:rPr lang="es" sz="700">
                <a:solidFill>
                  <a:schemeClr val="dk1"/>
                </a:solidFill>
              </a:rPr>
              <a:t> de patrones estacionales de ventas 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Campañas de marketing estratégico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Optimización de precios 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69225" y="2771875"/>
            <a:ext cx="1871400" cy="5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Subir ventas de </a:t>
            </a:r>
            <a:r>
              <a:rPr lang="es" sz="700">
                <a:solidFill>
                  <a:schemeClr val="dk1"/>
                </a:solidFill>
              </a:rPr>
              <a:t>café</a:t>
            </a:r>
            <a:r>
              <a:rPr lang="es" sz="700">
                <a:solidFill>
                  <a:schemeClr val="dk1"/>
                </a:solidFill>
              </a:rPr>
              <a:t> frío en 15%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Reducir tiempo de atención en un 20%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Aumento del 10% de la satisfacción de cliente medida por encuestas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970850" y="3848800"/>
            <a:ext cx="2215500" cy="9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Resistencia al cambio por parte del personal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Imposibilidad de disminuir precios ante competidores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Delincuencia e inseguridad en sucursales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Datos de mala calidad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Problemas técnicos durante la implementación del sistema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315700" y="3988800"/>
            <a:ext cx="22761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Equipo de analistas de datos </a:t>
            </a:r>
            <a:r>
              <a:rPr lang="es" sz="800">
                <a:solidFill>
                  <a:schemeClr val="dk1"/>
                </a:solidFill>
              </a:rPr>
              <a:t>disponible</a:t>
            </a:r>
            <a:r>
              <a:rPr lang="es" sz="800">
                <a:solidFill>
                  <a:schemeClr val="dk1"/>
                </a:solidFill>
              </a:rPr>
              <a:t> y competente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Acceso a las bases de datos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Infraestructura (software, </a:t>
            </a:r>
            <a:r>
              <a:rPr lang="es" sz="800">
                <a:solidFill>
                  <a:schemeClr val="dk1"/>
                </a:solidFill>
              </a:rPr>
              <a:t>hardware</a:t>
            </a:r>
            <a:r>
              <a:rPr lang="es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Presupuesto para capacitación de empleados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748650" y="4011725"/>
            <a:ext cx="22761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chemeClr val="dk1"/>
                </a:solidFill>
              </a:rPr>
              <a:t>Listo: </a:t>
            </a:r>
            <a:r>
              <a:rPr lang="es" sz="700">
                <a:solidFill>
                  <a:schemeClr val="dk1"/>
                </a:solidFill>
              </a:rPr>
              <a:t>Sistema de diagnóstico y mejora de ventas implementado</a:t>
            </a:r>
            <a:r>
              <a:rPr lang="es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chemeClr val="dk1"/>
                </a:solidFill>
              </a:rPr>
              <a:t>Terminado: </a:t>
            </a:r>
            <a:r>
              <a:rPr lang="es" sz="700">
                <a:solidFill>
                  <a:schemeClr val="dk1"/>
                </a:solidFill>
              </a:rPr>
              <a:t>Dashboard</a:t>
            </a:r>
            <a:r>
              <a:rPr lang="es" sz="700">
                <a:solidFill>
                  <a:schemeClr val="dk1"/>
                </a:solidFill>
              </a:rPr>
              <a:t> implementado para visualizar estado actual e </a:t>
            </a:r>
            <a:r>
              <a:rPr lang="es" sz="700">
                <a:solidFill>
                  <a:schemeClr val="dk1"/>
                </a:solidFill>
              </a:rPr>
              <a:t>histórico</a:t>
            </a:r>
            <a:r>
              <a:rPr lang="es" sz="700">
                <a:solidFill>
                  <a:schemeClr val="dk1"/>
                </a:solidFill>
              </a:rPr>
              <a:t> de ventas de </a:t>
            </a:r>
            <a:r>
              <a:rPr lang="es" sz="700">
                <a:solidFill>
                  <a:schemeClr val="dk1"/>
                </a:solidFill>
              </a:rPr>
              <a:t>café</a:t>
            </a:r>
            <a:r>
              <a:rPr lang="es" sz="700">
                <a:solidFill>
                  <a:schemeClr val="dk1"/>
                </a:solidFill>
              </a:rPr>
              <a:t> </a:t>
            </a:r>
            <a:r>
              <a:rPr lang="es" sz="700">
                <a:solidFill>
                  <a:schemeClr val="dk1"/>
                </a:solidFill>
              </a:rPr>
              <a:t>frío, con métricas de desempeño estandarizadas. Usuario final capacitado para uso de</a:t>
            </a:r>
            <a:r>
              <a:rPr lang="es" sz="700">
                <a:solidFill>
                  <a:schemeClr val="dk1"/>
                </a:solidFill>
              </a:rPr>
              <a:t>l sistema. 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9750" y="577375"/>
            <a:ext cx="16563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Implementar un sistema que nos permita identificar y diagnosticar y mejorar los factores que afectan las ventas de </a:t>
            </a:r>
            <a:r>
              <a:rPr lang="es" sz="800">
                <a:solidFill>
                  <a:schemeClr val="dk1"/>
                </a:solidFill>
              </a:rPr>
              <a:t>café</a:t>
            </a:r>
            <a:r>
              <a:rPr lang="es" sz="800">
                <a:solidFill>
                  <a:schemeClr val="dk1"/>
                </a:solidFill>
              </a:rPr>
              <a:t> frío.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fhafafladf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Iniciativa: </a:t>
            </a:r>
            <a:br>
              <a:rPr lang="es"/>
            </a:br>
            <a:r>
              <a:rPr lang="es"/>
              <a:t>Realizar un </a:t>
            </a:r>
            <a:r>
              <a:rPr lang="es"/>
              <a:t>diagnóstico</a:t>
            </a:r>
            <a:r>
              <a:rPr lang="es"/>
              <a:t> de por </a:t>
            </a:r>
            <a:r>
              <a:rPr lang="es"/>
              <a:t>qué</a:t>
            </a:r>
            <a:r>
              <a:rPr lang="es"/>
              <a:t> han bajado las ventas de </a:t>
            </a:r>
            <a:r>
              <a:rPr lang="es"/>
              <a:t>café</a:t>
            </a:r>
            <a:r>
              <a:rPr lang="es"/>
              <a:t> frío y entregar alternativas de </a:t>
            </a:r>
            <a:r>
              <a:rPr lang="es"/>
              <a:t>decisión</a:t>
            </a:r>
            <a:r>
              <a:rPr lang="es"/>
              <a:t> para </a:t>
            </a:r>
            <a:r>
              <a:rPr lang="es"/>
              <a:t>cambiar</a:t>
            </a:r>
            <a:r>
              <a:rPr lang="es"/>
              <a:t> la tendencia de las ventas.</a:t>
            </a:r>
            <a:br>
              <a:rPr lang="es"/>
            </a:br>
            <a:br>
              <a:rPr lang="es"/>
            </a:br>
            <a:r>
              <a:rPr lang="es"/>
              <a:t>Objetivos del Negocio:</a:t>
            </a:r>
            <a:br>
              <a:rPr lang="es"/>
            </a:br>
            <a:r>
              <a:rPr lang="es"/>
              <a:t>Identificar causas y tomar medidas en torno a indicadores clave.</a:t>
            </a:r>
            <a:br>
              <a:rPr lang="es"/>
            </a:br>
            <a:br>
              <a:rPr lang="es"/>
            </a:br>
            <a:r>
              <a:rPr lang="es"/>
              <a:t>Sponsor: </a:t>
            </a:r>
            <a:r>
              <a:rPr lang="es"/>
              <a:t>Supervisor de ventas y mercadotecnia</a:t>
            </a:r>
            <a:r>
              <a:rPr lang="es"/>
              <a:t> </a:t>
            </a:r>
            <a:br>
              <a:rPr lang="es"/>
            </a:br>
            <a:br>
              <a:rPr lang="es"/>
            </a:br>
            <a:r>
              <a:rPr lang="es"/>
              <a:t>Dueño /Líder: </a:t>
            </a:r>
            <a:r>
              <a:rPr lang="es"/>
              <a:t>Equipo de gerencia </a:t>
            </a:r>
            <a:br>
              <a:rPr lang="es"/>
            </a:b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200200" y="2391200"/>
            <a:ext cx="3943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El Canvas de Data Visualization sirve como una guía para: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1. Definir objetivos claros: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1. Ayuda a establecer el propósito de un proyecto basado en datos y a alinear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este propósito con las metas de la organización.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2. Responde preguntas como: ¿Qué se quiere lograr? ¿Qué decisiones se deben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tomar? ¿Cuál es el impacto esperado?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2. Estructurar proyectos complejos: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1. Permite desglosar proyectos de visualización de datos en componentes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manejables y bien definidos, como las fuentes de datos requeridas, los riesgos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asociados y los resultados esperados.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3. Facilitar la colaboración: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1. Al ser visual y fácilmente comprensible, permite que equipos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multidisciplinarios trabajen en conjunto de manera efectiva, asegurando que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todos estén alineados en las metas y responsabilidades.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4. Garantizar un enfoque en la calidad de los datos: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1. Resalta la importancia de las fuentes de datos, la calidad de los mismos, y los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riesgos relacionados con su uso, fomentando una cultura de datos precisa y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responsable.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5. Planificar el impacto de la visualización: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1. Enfatiza cómo las visualizaciones de datos impactan en la toma de decisiones,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asegurando que sean comprensibles y relevantes para la audiencia.</a:t>
            </a:r>
            <a:endParaRPr sz="700"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559825" y="295475"/>
            <a:ext cx="3483600" cy="42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1. Iniciativa</a:t>
            </a:r>
            <a:endParaRPr b="1" sz="13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Describe brevemente el proyecto o análisis que quieres realizar.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"Optimizar las rutas de transporte para reducir costos logísticos."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Próximos pasos:</a:t>
            </a:r>
            <a:r>
              <a:rPr lang="es" sz="1100">
                <a:solidFill>
                  <a:schemeClr val="dk1"/>
                </a:solidFill>
              </a:rPr>
              <a:t> Define las primeras acciones concretas.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Recolectar datos históricos, analizar patrones de rutas actuales.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2. Objetivos del negocio</a:t>
            </a:r>
            <a:endParaRPr b="1" sz="13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Especifica los resultados que el negocio espera.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"Reducir los costos en un 15% en el primer trimestre."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3. Sponsor</a:t>
            </a:r>
            <a:endParaRPr b="1" sz="13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Nombra a la persona o grupo que respalda el proyecto (normalmente un ejecutivo clave).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Director de logística o Gerente de operaciones.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s" sz="1100">
                <a:solidFill>
                  <a:schemeClr val="dk1"/>
                </a:solidFill>
                <a:highlight>
                  <a:srgbClr val="FFFF00"/>
                </a:highlight>
              </a:rPr>
              <a:t>el que pone las lucar para el trabajo</a:t>
            </a:r>
            <a:endParaRPr i="1"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4. Dueño / Líder</a:t>
            </a:r>
            <a:endParaRPr b="1" sz="13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Define quién será el responsable del proyecto y tomará decisiones clave.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Analista de datos o líder de proyecto.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5. Unidades de negocio involucradas</a:t>
            </a:r>
            <a:endParaRPr b="1" sz="13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Enumera las áreas que participarán en el proyecto.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Logística, finanzas,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6. Fuentes de datos requeridas</a:t>
            </a:r>
            <a:endParaRPr b="1" sz="13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Enumera las bases de datos o fuentes que necesitas.</a:t>
            </a:r>
            <a:endParaRPr sz="1100">
              <a:solidFill>
                <a:schemeClr val="dk1"/>
              </a:solidFill>
            </a:endParaRPr>
          </a:p>
          <a:p>
            <a:pPr indent="-26177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Datos de GPS, órdenes de compra, y gastos en combustible.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485975" y="7240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7. Criterios de satisfacción y éxito</a:t>
            </a:r>
            <a:endParaRPr b="1" sz="13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Define métricas específicas para medir el éxito del proyecto.</a:t>
            </a:r>
            <a:endParaRPr sz="11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r>
              <a:rPr lang="es" sz="1100">
                <a:solidFill>
                  <a:schemeClr val="dk1"/>
                </a:solidFill>
              </a:rPr>
              <a:t> "Lograr al menos un 90% de optimización de rutas en el sistema."</a:t>
            </a:r>
            <a:endParaRPr sz="11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1 o 2 por cada objetivo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8. Resultados clave esperados</a:t>
            </a:r>
            <a:endParaRPr b="1" sz="13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Especifica los resultados tangibles o medibles.</a:t>
            </a:r>
            <a:endParaRPr sz="11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endParaRPr b="1"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Ahorro del 15% en costos logísticos.</a:t>
            </a:r>
            <a:endParaRPr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Reducción de tiempo promedio de entrega en un 10%.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9. Riesgos asociados</a:t>
            </a:r>
            <a:endParaRPr b="1" sz="13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Enumera los posibles obstáculos.</a:t>
            </a:r>
            <a:endParaRPr sz="11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endParaRPr b="1"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Calidad inconsistente de los datos.</a:t>
            </a:r>
            <a:endParaRPr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Retrasos en la implementación del análisis.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10. Recursos clave requeridos</a:t>
            </a:r>
            <a:endParaRPr b="1" sz="13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Menciona las herramientas y personal necesarios.</a:t>
            </a:r>
            <a:endParaRPr sz="11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endParaRPr b="1"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Herramientas: Tableau, Python, servidores para análisis.</a:t>
            </a:r>
            <a:endParaRPr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Personal: Data scientists y expertos en logística.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11. Definiciones clave: de Listo y Terminado</a:t>
            </a:r>
            <a:endParaRPr b="1" sz="13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>
                <a:solidFill>
                  <a:schemeClr val="dk1"/>
                </a:solidFill>
              </a:rPr>
              <a:t>Especifica qué criterios deben cumplirse para considerar el proyecto completo.</a:t>
            </a:r>
            <a:endParaRPr sz="1100">
              <a:solidFill>
                <a:schemeClr val="dk1"/>
              </a:solidFill>
            </a:endParaRPr>
          </a:p>
          <a:p>
            <a:pPr indent="-25654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100">
                <a:solidFill>
                  <a:schemeClr val="dk1"/>
                </a:solidFill>
              </a:rPr>
              <a:t>Ejemplo:</a:t>
            </a:r>
            <a:endParaRPr b="1"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"Listo": Base de datos integrada y limpia. El objetivo de la inciativa se cumplio</a:t>
            </a:r>
            <a:endParaRPr sz="1100">
              <a:solidFill>
                <a:schemeClr val="dk1"/>
              </a:solidFill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" sz="1100">
                <a:solidFill>
                  <a:schemeClr val="dk1"/>
                </a:solidFill>
              </a:rPr>
              <a:t>"Terminado": Dashboard entregado con reportes finales y feedback del sponsor. (cumplimiento de los objetivos, se puede hacer seguimientos de los objetivos)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