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67" r:id="rId3"/>
    <p:sldId id="264" r:id="rId4"/>
    <p:sldId id="276" r:id="rId5"/>
    <p:sldId id="262" r:id="rId6"/>
    <p:sldId id="266" r:id="rId7"/>
    <p:sldId id="263" r:id="rId8"/>
    <p:sldId id="265" r:id="rId9"/>
    <p:sldId id="268" r:id="rId10"/>
    <p:sldId id="269" r:id="rId11"/>
    <p:sldId id="278" r:id="rId12"/>
    <p:sldId id="272" r:id="rId13"/>
    <p:sldId id="270" r:id="rId14"/>
    <p:sldId id="271" r:id="rId15"/>
    <p:sldId id="273" r:id="rId16"/>
    <p:sldId id="277" r:id="rId17"/>
    <p:sldId id="274" r:id="rId18"/>
    <p:sldId id="275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96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DF313-81E2-411E-979E-078DFEF49874}" type="datetimeFigureOut">
              <a:rPr lang="es-ES" smtClean="0"/>
              <a:pPr/>
              <a:t>15/10/2014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6E5C8-793F-4ED9-9C9A-94E751871EF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13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Renè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6E5C8-793F-4ED9-9C9A-94E751871EF0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BF23-B954-428B-91FD-912157CD5040}" type="datetimeFigureOut">
              <a:rPr lang="es-ES" smtClean="0"/>
              <a:pPr/>
              <a:t>15/10/2014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36F1-959B-494C-A765-93F6D5189E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circle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BF23-B954-428B-91FD-912157CD5040}" type="datetimeFigureOut">
              <a:rPr lang="es-ES" smtClean="0"/>
              <a:pPr/>
              <a:t>15/10/2014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36F1-959B-494C-A765-93F6D5189E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circle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BF23-B954-428B-91FD-912157CD5040}" type="datetimeFigureOut">
              <a:rPr lang="es-ES" smtClean="0"/>
              <a:pPr/>
              <a:t>15/10/2014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36F1-959B-494C-A765-93F6D5189E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circle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BF23-B954-428B-91FD-912157CD5040}" type="datetimeFigureOut">
              <a:rPr lang="es-ES" smtClean="0"/>
              <a:pPr/>
              <a:t>15/10/2014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36F1-959B-494C-A765-93F6D5189E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circle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BF23-B954-428B-91FD-912157CD5040}" type="datetimeFigureOut">
              <a:rPr lang="es-ES" smtClean="0"/>
              <a:pPr/>
              <a:t>15/10/2014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36F1-959B-494C-A765-93F6D5189E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circle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BF23-B954-428B-91FD-912157CD5040}" type="datetimeFigureOut">
              <a:rPr lang="es-ES" smtClean="0"/>
              <a:pPr/>
              <a:t>15/10/2014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36F1-959B-494C-A765-93F6D5189E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circle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BF23-B954-428B-91FD-912157CD5040}" type="datetimeFigureOut">
              <a:rPr lang="es-ES" smtClean="0"/>
              <a:pPr/>
              <a:t>15/10/2014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36F1-959B-494C-A765-93F6D5189E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circle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BF23-B954-428B-91FD-912157CD5040}" type="datetimeFigureOut">
              <a:rPr lang="es-ES" smtClean="0"/>
              <a:pPr/>
              <a:t>15/10/2014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36F1-959B-494C-A765-93F6D5189E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circle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BF23-B954-428B-91FD-912157CD5040}" type="datetimeFigureOut">
              <a:rPr lang="es-ES" smtClean="0"/>
              <a:pPr/>
              <a:t>15/10/2014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36F1-959B-494C-A765-93F6D5189E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circle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BF23-B954-428B-91FD-912157CD5040}" type="datetimeFigureOut">
              <a:rPr lang="es-ES" smtClean="0"/>
              <a:pPr/>
              <a:t>15/10/2014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36F1-959B-494C-A765-93F6D5189E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circle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BF23-B954-428B-91FD-912157CD5040}" type="datetimeFigureOut">
              <a:rPr lang="es-ES" smtClean="0"/>
              <a:pPr/>
              <a:t>15/10/2014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D2F36F1-959B-494C-A765-93F6D5189ED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ircle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DABF23-B954-428B-91FD-912157CD5040}" type="datetimeFigureOut">
              <a:rPr lang="es-ES" smtClean="0"/>
              <a:pPr/>
              <a:t>15/10/2014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2F36F1-959B-494C-A765-93F6D5189EDF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circle/>
    <p:sndAc>
      <p:stSnd>
        <p:snd r:embed="rId13" name="camera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s-ES" sz="72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TEXTOS</a:t>
            </a:r>
            <a:endParaRPr lang="es-ES" sz="7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272298"/>
          </a:xfrm>
        </p:spPr>
        <p:txBody>
          <a:bodyPr>
            <a:normAutofit/>
          </a:bodyPr>
          <a:lstStyle/>
          <a:p>
            <a:pPr algn="ctr"/>
            <a:endParaRPr lang="es-ES" sz="4400" dirty="0" smtClean="0"/>
          </a:p>
          <a:p>
            <a:pPr algn="ctr"/>
            <a:r>
              <a:rPr lang="es-ES" sz="4400" dirty="0" smtClean="0"/>
              <a:t>                 </a:t>
            </a:r>
            <a:r>
              <a:rPr lang="es-ES" sz="4800" dirty="0" smtClean="0"/>
              <a:t>TIPOS DE TEXTO</a:t>
            </a:r>
          </a:p>
          <a:p>
            <a:pPr algn="ctr"/>
            <a:endParaRPr lang="es-ES" sz="4800" dirty="0" smtClean="0"/>
          </a:p>
          <a:p>
            <a:pPr algn="ctr"/>
            <a:endParaRPr lang="es-ES" sz="4800" dirty="0" smtClean="0"/>
          </a:p>
        </p:txBody>
      </p:sp>
      <p:pic>
        <p:nvPicPr>
          <p:cNvPr id="1026" name="Picture 2" descr="H:\OFFICE\MEDIA\CAGCAT10\j0299125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357298"/>
            <a:ext cx="2357454" cy="3448100"/>
          </a:xfrm>
          <a:prstGeom prst="rect">
            <a:avLst/>
          </a:prstGeom>
          <a:noFill/>
        </p:spPr>
      </p:pic>
    </p:spTree>
  </p:cSld>
  <p:clrMapOvr>
    <a:masterClrMapping/>
  </p:clrMapOvr>
  <p:transition>
    <p:circle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714356"/>
            <a:ext cx="8256490" cy="1143008"/>
          </a:xfrm>
        </p:spPr>
        <p:txBody>
          <a:bodyPr/>
          <a:lstStyle/>
          <a:p>
            <a:r>
              <a:rPr lang="es-ES" sz="4400" dirty="0" smtClean="0"/>
              <a:t>Estructura con un esquema básico 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928670"/>
            <a:ext cx="8327928" cy="5572164"/>
          </a:xfrm>
        </p:spPr>
        <p:txBody>
          <a:bodyPr>
            <a:normAutofit fontScale="92500" lnSpcReduction="10000"/>
          </a:bodyPr>
          <a:lstStyle/>
          <a:p>
            <a:endParaRPr lang="es-ES" sz="2800" b="1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s-ES" sz="2800" b="1" dirty="0" smtClean="0"/>
              <a:t> Hecho o hipótesis</a:t>
            </a:r>
          </a:p>
          <a:p>
            <a:pPr algn="just">
              <a:buClrTx/>
            </a:pPr>
            <a:r>
              <a:rPr lang="es-ES" sz="2800" dirty="0" smtClean="0"/>
              <a:t>Es el objeto de la argumentación (llamada también proposición o tesis), es la aseveración que va a aceptarse, refutarse o ponerse en duda.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s-ES" sz="2800" b="1" dirty="0" smtClean="0"/>
              <a:t> Demostración</a:t>
            </a:r>
            <a:endParaRPr lang="es-ES" sz="2800" dirty="0" smtClean="0"/>
          </a:p>
          <a:p>
            <a:pPr algn="just"/>
            <a:r>
              <a:rPr lang="es-ES" sz="2800" dirty="0" smtClean="0"/>
              <a:t>Constituida por las diferentes secuencias argumentativas, (clarificación, ejemplificación, explicación, concesión, desmentida, hesitación, etc.), hay conectores característicos que indican el avance en la enunciación de las ideas.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s-ES" sz="2800" b="1" dirty="0" smtClean="0"/>
              <a:t> Conclusión</a:t>
            </a:r>
            <a:endParaRPr lang="es-ES" sz="2800" dirty="0" smtClean="0"/>
          </a:p>
          <a:p>
            <a:pPr algn="just"/>
            <a:r>
              <a:rPr lang="es-ES" sz="2800" dirty="0" smtClean="0"/>
              <a:t>El autor retoma la hipótesis inicial y demuestra la validez de su planteo. </a:t>
            </a:r>
          </a:p>
          <a:p>
            <a:endParaRPr lang="es-ES" dirty="0"/>
          </a:p>
        </p:txBody>
      </p:sp>
    </p:spTree>
  </p:cSld>
  <p:clrMapOvr>
    <a:masterClrMapping/>
  </p:clrMapOvr>
  <p:transition>
    <p:circle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72400" cy="858400"/>
          </a:xfrm>
        </p:spPr>
        <p:txBody>
          <a:bodyPr/>
          <a:lstStyle/>
          <a:p>
            <a:r>
              <a:rPr lang="es-EC" dirty="0" smtClean="0"/>
              <a:t>EJEMPLO:</a:t>
            </a:r>
            <a:endParaRPr lang="es-EC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79512" y="1124744"/>
            <a:ext cx="8496944" cy="5616624"/>
          </a:xfrm>
        </p:spPr>
        <p:txBody>
          <a:bodyPr>
            <a:noAutofit/>
          </a:bodyPr>
          <a:lstStyle/>
          <a:p>
            <a:pPr algn="just"/>
            <a:r>
              <a:rPr lang="es-PE" sz="2600" dirty="0"/>
              <a:t>La polémica sobre los niveles de vida en la Revolución Industrial.</a:t>
            </a:r>
            <a:br>
              <a:rPr lang="es-PE" sz="2600" dirty="0"/>
            </a:br>
            <a:r>
              <a:rPr lang="es-PE" sz="2000" dirty="0" smtClean="0"/>
              <a:t>La </a:t>
            </a:r>
            <a:r>
              <a:rPr lang="es-PE" sz="2000" dirty="0"/>
              <a:t>Revolución Industrial ha sido considerada el hecho más importante en la historia de la humanidad desde el Neolítico. Consistió en una serie de cambios que afectaron no sólo a la industria sino al conjunto de la actividad y la organización económica y social. A partir de ella aumentó la producción de todo tipo de bienes y cambió la forma de producirlos.</a:t>
            </a:r>
          </a:p>
          <a:p>
            <a:pPr algn="just"/>
            <a:r>
              <a:rPr lang="es-PE" sz="2000" dirty="0"/>
              <a:t>La familia y el taller que eran antes las unidades básicas de producción de bienes, fueron sustituidos por la fábrica, caracterizada por la concentración de obreros y el mayor volumen de producción debido a la utilización de máquinas.</a:t>
            </a:r>
          </a:p>
          <a:p>
            <a:pPr algn="just"/>
            <a:r>
              <a:rPr lang="es-PE" sz="2000" dirty="0"/>
              <a:t>Los historiadores no se ponen de acuerdo en una cuestión que es objeto de polémica desde fin es del siglo pasado: cómo influyó la Revolución Industrial a corto plazo en los niveles de vida de la clase trabajadora</a:t>
            </a:r>
            <a:r>
              <a:rPr lang="es-PE" sz="2000" dirty="0" smtClean="0"/>
              <a:t>.</a:t>
            </a:r>
            <a:endParaRPr lang="es-PE" sz="2000" dirty="0"/>
          </a:p>
          <a:p>
            <a:pPr algn="r"/>
            <a:r>
              <a:rPr lang="es-PE" sz="2000" dirty="0"/>
              <a:t>J. A. García de Cortázar y otros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695052930"/>
      </p:ext>
    </p:extLst>
  </p:cSld>
  <p:clrMapOvr>
    <a:masterClrMapping/>
  </p:clrMapOvr>
  <p:transition>
    <p:circle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000108"/>
            <a:ext cx="7772400" cy="1071570"/>
          </a:xfrm>
        </p:spPr>
        <p:txBody>
          <a:bodyPr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TEXTO EXPOSITIVO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1285860"/>
            <a:ext cx="8185052" cy="5214974"/>
          </a:xfrm>
        </p:spPr>
        <p:txBody>
          <a:bodyPr>
            <a:normAutofit/>
          </a:bodyPr>
          <a:lstStyle/>
          <a:p>
            <a:pPr algn="just"/>
            <a:r>
              <a:rPr lang="es-ES" b="1" dirty="0" smtClean="0"/>
              <a:t> </a:t>
            </a:r>
            <a:r>
              <a:rPr lang="es-ES" sz="2800" dirty="0" smtClean="0"/>
              <a:t>Conocido como informativo en el ámbito escolar. La función primordial es la de transmitir información, agrega explicaciones, describe con ejemplos y analogías. Responde a pregunta ¿Por qué es así?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DOCUME~1\BELIZA~1\CONFIG~1\Temp\msohtmlclip1\01\clip_image00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3143248"/>
            <a:ext cx="314327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428604"/>
            <a:ext cx="7772400" cy="857256"/>
          </a:xfrm>
        </p:spPr>
        <p:txBody>
          <a:bodyPr/>
          <a:lstStyle/>
          <a:p>
            <a:r>
              <a:rPr lang="es-ES" dirty="0" smtClean="0"/>
              <a:t>Características: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1571612"/>
            <a:ext cx="7772400" cy="4214842"/>
          </a:xfrm>
        </p:spPr>
        <p:txBody>
          <a:bodyPr>
            <a:normAutofit/>
          </a:bodyPr>
          <a:lstStyle/>
          <a:p>
            <a:pPr lvl="0" fontAlgn="ctr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sz="2800" dirty="0" smtClean="0"/>
              <a:t> Predominan las oraciones enunciativas. </a:t>
            </a:r>
          </a:p>
          <a:p>
            <a:pPr lvl="0" algn="just" fontAlgn="ctr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sz="2800" dirty="0" smtClean="0"/>
              <a:t> Se utiliza la tercera </a:t>
            </a:r>
            <a:r>
              <a:rPr lang="es-ES" sz="2800" smtClean="0"/>
              <a:t>persona, los </a:t>
            </a:r>
            <a:r>
              <a:rPr lang="es-ES" sz="2800" dirty="0" smtClean="0"/>
              <a:t>verbos de las   ideas principales se conjugan en Modo Indicativo. </a:t>
            </a:r>
          </a:p>
          <a:p>
            <a:pPr lvl="0" fontAlgn="ctr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sz="2800" dirty="0" smtClean="0"/>
              <a:t> El registro es formal </a:t>
            </a:r>
          </a:p>
          <a:p>
            <a:pPr lvl="0" fontAlgn="ctr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sz="2800" dirty="0" smtClean="0"/>
              <a:t> se emplean gran cantidad de términos técnicos o científicos. </a:t>
            </a:r>
          </a:p>
          <a:p>
            <a:pPr lvl="0" fontAlgn="ctr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sz="2800" dirty="0" smtClean="0"/>
              <a:t> No se utilizan expresiones subjetivas.</a:t>
            </a:r>
          </a:p>
          <a:p>
            <a:endParaRPr lang="es-ES" dirty="0"/>
          </a:p>
        </p:txBody>
      </p:sp>
    </p:spTree>
  </p:cSld>
  <p:clrMapOvr>
    <a:masterClrMapping/>
  </p:clrMapOvr>
  <p:transition>
    <p:circle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500042"/>
            <a:ext cx="8327928" cy="1428760"/>
          </a:xfrm>
        </p:spPr>
        <p:txBody>
          <a:bodyPr/>
          <a:lstStyle/>
          <a:p>
            <a:r>
              <a:rPr lang="es-ES" sz="4800" dirty="0" smtClean="0"/>
              <a:t>Funciones de un texto expositivo</a:t>
            </a:r>
            <a:r>
              <a:rPr lang="es-ES" sz="5400" dirty="0" smtClean="0"/>
              <a:t/>
            </a:r>
            <a:br>
              <a:rPr lang="es-ES" sz="5400" dirty="0" smtClean="0"/>
            </a:br>
            <a:endParaRPr lang="es-ES" sz="54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1428736"/>
            <a:ext cx="8256490" cy="4857784"/>
          </a:xfrm>
        </p:spPr>
        <p:txBody>
          <a:bodyPr>
            <a:normAutofit/>
          </a:bodyPr>
          <a:lstStyle/>
          <a:p>
            <a:pPr algn="just"/>
            <a:r>
              <a:rPr lang="es-ES" sz="2800" b="1" dirty="0" smtClean="0"/>
              <a:t>a.- Es informativo</a:t>
            </a:r>
            <a:r>
              <a:rPr lang="es-ES" sz="2800" dirty="0" smtClean="0"/>
              <a:t>,  Presenta datos o información sobre hechos, fechas, personajes, teorías, etc.</a:t>
            </a:r>
          </a:p>
          <a:p>
            <a:pPr algn="just"/>
            <a:endParaRPr lang="es-ES" sz="2800" dirty="0" smtClean="0"/>
          </a:p>
          <a:p>
            <a:pPr algn="just"/>
            <a:r>
              <a:rPr lang="es-ES" sz="2800" b="1" dirty="0" smtClean="0"/>
              <a:t>b.- Es explicativo,  </a:t>
            </a:r>
            <a:r>
              <a:rPr lang="es-ES" sz="2800" dirty="0" smtClean="0"/>
              <a:t>la información que brinda incorpora especificaciones o explicaciones significativas sobre los datos que aporta.</a:t>
            </a:r>
          </a:p>
          <a:p>
            <a:pPr algn="just"/>
            <a:endParaRPr lang="es-ES" sz="2800" dirty="0" smtClean="0"/>
          </a:p>
          <a:p>
            <a:pPr algn="just"/>
            <a:r>
              <a:rPr lang="es-ES" sz="2800" b="1" dirty="0" smtClean="0"/>
              <a:t>c.- Es directivo,  </a:t>
            </a:r>
            <a:r>
              <a:rPr lang="es-ES" sz="2800" dirty="0" smtClean="0"/>
              <a:t>Funciona como guía de la lectura, presentando claves explícitas (introducciones, títulos, subtítulos, resúmenes) a lo largo del texto. </a:t>
            </a:r>
          </a:p>
          <a:p>
            <a:endParaRPr lang="es-ES" dirty="0"/>
          </a:p>
        </p:txBody>
      </p:sp>
    </p:spTree>
  </p:cSld>
  <p:clrMapOvr>
    <a:masterClrMapping/>
  </p:clrMapOvr>
  <p:transition>
    <p:circle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500042"/>
            <a:ext cx="8358246" cy="1214446"/>
          </a:xfrm>
        </p:spPr>
        <p:txBody>
          <a:bodyPr/>
          <a:lstStyle/>
          <a:p>
            <a:r>
              <a:rPr lang="es-ES" sz="4400" dirty="0" smtClean="0"/>
              <a:t>Cómo se organiza la información?</a:t>
            </a:r>
            <a:br>
              <a:rPr lang="es-ES" sz="4400" dirty="0" smtClean="0"/>
            </a:br>
            <a:endParaRPr lang="es-ES" sz="44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71472" y="1071546"/>
            <a:ext cx="8215370" cy="5786454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s-ES" sz="3000" b="1" dirty="0" smtClean="0"/>
          </a:p>
          <a:p>
            <a:pPr algn="just"/>
            <a:r>
              <a:rPr lang="es-ES" sz="3000" b="1" dirty="0" smtClean="0"/>
              <a:t>1) Descripción</a:t>
            </a:r>
            <a:r>
              <a:rPr lang="es-ES" sz="3000" dirty="0" smtClean="0"/>
              <a:t>: Es la agrupación de ideas por mera asociación. </a:t>
            </a:r>
          </a:p>
          <a:p>
            <a:pPr algn="just"/>
            <a:r>
              <a:rPr lang="es-ES" sz="3000" b="1" dirty="0" smtClean="0"/>
              <a:t>2) Seriación</a:t>
            </a:r>
            <a:r>
              <a:rPr lang="es-ES" sz="3000" dirty="0" smtClean="0"/>
              <a:t>: Son componentes organizativos referidos un determinado orden o gradación </a:t>
            </a:r>
          </a:p>
          <a:p>
            <a:pPr algn="just"/>
            <a:r>
              <a:rPr lang="es-ES" sz="3000" b="1" dirty="0" smtClean="0"/>
              <a:t>3) Causalidad</a:t>
            </a:r>
            <a:r>
              <a:rPr lang="es-ES" sz="3000" dirty="0" smtClean="0"/>
              <a:t>: expone las razones o fundamentos por los cuales se produce la sucesión de ideas </a:t>
            </a:r>
          </a:p>
          <a:p>
            <a:pPr algn="just"/>
            <a:r>
              <a:rPr lang="es-ES" sz="3000" b="1" dirty="0" smtClean="0"/>
              <a:t>4) Problema – solución</a:t>
            </a:r>
            <a:r>
              <a:rPr lang="es-ES" sz="3000" dirty="0" smtClean="0"/>
              <a:t>: presenta primero una incógnita, luego datos pertinentes y finalmente brinda posibles soluciones </a:t>
            </a:r>
          </a:p>
          <a:p>
            <a:pPr algn="just"/>
            <a:r>
              <a:rPr lang="es-ES" sz="3000" b="1" dirty="0" smtClean="0"/>
              <a:t>5) Comparación u oposición</a:t>
            </a:r>
            <a:r>
              <a:rPr lang="es-ES" sz="3000" dirty="0" smtClean="0"/>
              <a:t>: presenta semejanzas o diferencias entre elementos diversos, por ejemplo: </a:t>
            </a:r>
          </a:p>
          <a:p>
            <a:pPr algn="just"/>
            <a:r>
              <a:rPr lang="es-ES" sz="3000" dirty="0" smtClean="0"/>
              <a:t>     En todo texto expositivo es fundamental la presencia de   los conectores lógicos. </a:t>
            </a:r>
          </a:p>
          <a:p>
            <a:endParaRPr lang="es-ES" dirty="0"/>
          </a:p>
        </p:txBody>
      </p:sp>
    </p:spTree>
  </p:cSld>
  <p:clrMapOvr>
    <a:masterClrMapping/>
  </p:clrMapOvr>
  <p:transition>
    <p:circle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72400" cy="1362456"/>
          </a:xfrm>
        </p:spPr>
        <p:txBody>
          <a:bodyPr/>
          <a:lstStyle/>
          <a:p>
            <a:r>
              <a:rPr lang="es-EC" dirty="0" smtClean="0"/>
              <a:t>EJEMPLO:</a:t>
            </a:r>
            <a:endParaRPr lang="es-EC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8496944" cy="4968552"/>
          </a:xfrm>
        </p:spPr>
        <p:txBody>
          <a:bodyPr>
            <a:normAutofit/>
          </a:bodyPr>
          <a:lstStyle/>
          <a:p>
            <a:pPr algn="just"/>
            <a:r>
              <a:rPr lang="es-EC" dirty="0"/>
              <a:t> </a:t>
            </a:r>
            <a:r>
              <a:rPr lang="es-EC" sz="2800" dirty="0"/>
              <a:t>A pesar de los avances en materia de desnutrición </a:t>
            </a:r>
            <a:r>
              <a:rPr lang="es-EC" sz="2800" dirty="0" smtClean="0"/>
              <a:t>infantil </a:t>
            </a:r>
            <a:r>
              <a:rPr lang="es-EC" sz="2800" dirty="0"/>
              <a:t>que se han experimentado en los últimos años, lo cierto es que las cifras siguen siendo alarmantes en algunos sectores de la población. En el grupo de edad de cinco a catorce años la desnutrición crónica es de 7.25% en las poblaciones urbanas, y la cifra se duplica en las rurales. El riesgo de que un niño o niña indígena se muera por diarrea, desnutrición o anemia es tres veces mayor que entre la población no indígena.</a:t>
            </a:r>
          </a:p>
        </p:txBody>
      </p:sp>
    </p:spTree>
    <p:extLst>
      <p:ext uri="{BB962C8B-B14F-4D97-AF65-F5344CB8AC3E}">
        <p14:creationId xmlns:p14="http://schemas.microsoft.com/office/powerpoint/2010/main" val="1043488663"/>
      </p:ext>
    </p:extLst>
  </p:cSld>
  <p:clrMapOvr>
    <a:masterClrMapping/>
  </p:clrMapOvr>
  <p:transition>
    <p:circle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500042"/>
            <a:ext cx="7772400" cy="785818"/>
          </a:xfrm>
        </p:spPr>
        <p:txBody>
          <a:bodyPr/>
          <a:lstStyle/>
          <a:p>
            <a:r>
              <a:rPr lang="es-ES" dirty="0" smtClean="0"/>
              <a:t>TEXTOS INSTRUCTIVOS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1214422"/>
            <a:ext cx="7772400" cy="4857784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/>
              <a:t>El desarrollo científico y tecnológico de los últimos tiempos exige del discurso instruccional en tareas que antes se desarrollaban en contacto con otras personas. Responden a preguntas de ¿Cómo se hace?</a:t>
            </a:r>
          </a:p>
          <a:p>
            <a:endParaRPr lang="es-ES" dirty="0"/>
          </a:p>
        </p:txBody>
      </p:sp>
      <p:pic>
        <p:nvPicPr>
          <p:cNvPr id="4" name="3 Imagen" descr="C:\DOCUME~1\BELIZA~1\CONFIG~1\Temp\msohtmlclip1\01\clip_image00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3429000"/>
            <a:ext cx="514353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500042"/>
            <a:ext cx="7772400" cy="785818"/>
          </a:xfrm>
        </p:spPr>
        <p:txBody>
          <a:bodyPr/>
          <a:lstStyle/>
          <a:p>
            <a:r>
              <a:rPr lang="es-ES" dirty="0" smtClean="0"/>
              <a:t>características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1285860"/>
            <a:ext cx="8185052" cy="4929222"/>
          </a:xfrm>
        </p:spPr>
        <p:txBody>
          <a:bodyPr>
            <a:normAutofit lnSpcReduction="10000"/>
          </a:bodyPr>
          <a:lstStyle/>
          <a:p>
            <a:pPr lvl="0" fontAlgn="ctr">
              <a:buClrTx/>
              <a:buFont typeface="Arial" pitchFamily="34" charset="0"/>
              <a:buChar char="•"/>
            </a:pPr>
            <a:r>
              <a:rPr lang="es-ES" sz="3000" dirty="0" smtClean="0"/>
              <a:t> Formato especial </a:t>
            </a:r>
          </a:p>
          <a:p>
            <a:pPr lvl="0" algn="just" fontAlgn="ctr">
              <a:buClrTx/>
              <a:buFont typeface="Arial" pitchFamily="34" charset="0"/>
              <a:buChar char="•"/>
            </a:pPr>
            <a:r>
              <a:rPr lang="es-ES" sz="3000" dirty="0" smtClean="0"/>
              <a:t> Desarrollo de procedimientos compuestos por pasos para conseguir un resultado. </a:t>
            </a:r>
          </a:p>
          <a:p>
            <a:pPr lvl="0" fontAlgn="ctr">
              <a:buClrTx/>
              <a:buFont typeface="Arial" pitchFamily="34" charset="0"/>
              <a:buChar char="•"/>
            </a:pPr>
            <a:r>
              <a:rPr lang="es-ES" sz="3000" dirty="0" smtClean="0"/>
              <a:t> Se utiliza el infinitivo, el modo </a:t>
            </a:r>
            <a:r>
              <a:rPr lang="es-ES" sz="3000" dirty="0" err="1" smtClean="0"/>
              <a:t>imperativo,o</a:t>
            </a:r>
            <a:r>
              <a:rPr lang="es-ES" sz="3000" dirty="0" smtClean="0"/>
              <a:t> las formas impersonales.</a:t>
            </a:r>
          </a:p>
          <a:p>
            <a:pPr lvl="0" fontAlgn="ctr">
              <a:buClrTx/>
              <a:buFont typeface="Arial" pitchFamily="34" charset="0"/>
              <a:buChar char="•"/>
            </a:pPr>
            <a:r>
              <a:rPr lang="es-ES" sz="3000" dirty="0" smtClean="0"/>
              <a:t> Se utilizan marcas gráficas como números, asteriscos o guiones para diferenciar o secuenciar la serie de pasos </a:t>
            </a:r>
          </a:p>
          <a:p>
            <a:pPr lvl="0" fontAlgn="ctr">
              <a:buClrTx/>
              <a:buFont typeface="Arial" pitchFamily="34" charset="0"/>
              <a:buChar char="•"/>
            </a:pPr>
            <a:r>
              <a:rPr lang="es-ES" sz="3000" dirty="0" smtClean="0"/>
              <a:t> Acompañamiento de imágenes para reforzar o clarificar los pasos a seguir. </a:t>
            </a:r>
          </a:p>
          <a:p>
            <a:endParaRPr lang="es-ES" sz="2800" dirty="0"/>
          </a:p>
        </p:txBody>
      </p:sp>
    </p:spTree>
  </p:cSld>
  <p:clrMapOvr>
    <a:masterClrMapping/>
  </p:clrMapOvr>
  <p:transition>
    <p:circle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92869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 </a:t>
            </a:r>
            <a:r>
              <a:rPr lang="es-ES" sz="6000" dirty="0" smtClean="0"/>
              <a:t>TEXTOS DESCRIPTIVOS</a:t>
            </a:r>
            <a:endParaRPr lang="es-ES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010312"/>
            <a:ext cx="8572560" cy="508298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" sz="3000" dirty="0" smtClean="0"/>
              <a:t>   </a:t>
            </a:r>
            <a:r>
              <a:rPr lang="es-ES" sz="2800" dirty="0" smtClean="0"/>
              <a:t>Son características o propiedades de un objeto. Supone un análisis; e implica la descomposición de su elementos en partes. Cuenta como son los objetos, personas, tiempo, lugar, sentimientos para así responder a ¿Cómo es ?. Ejemplos: guías de viaje, novelas, cuentos, diarios.</a:t>
            </a:r>
          </a:p>
          <a:p>
            <a:pPr algn="just">
              <a:buNone/>
            </a:pPr>
            <a:endParaRPr lang="es-ES" dirty="0" smtClean="0"/>
          </a:p>
          <a:p>
            <a:pPr algn="just">
              <a:buNone/>
            </a:pPr>
            <a:r>
              <a:rPr lang="es-ES" sz="2800" dirty="0" smtClean="0"/>
              <a:t>    </a:t>
            </a:r>
            <a:endParaRPr lang="es-ES" sz="3200" dirty="0" smtClean="0"/>
          </a:p>
        </p:txBody>
      </p:sp>
      <p:pic>
        <p:nvPicPr>
          <p:cNvPr id="4" name="5 Marcador de posición de imagen" descr="Descripciòn2.bmp"/>
          <p:cNvPicPr>
            <a:picLocks noChangeAspect="1"/>
          </p:cNvPicPr>
          <p:nvPr/>
        </p:nvPicPr>
        <p:blipFill>
          <a:blip r:embed="rId3"/>
          <a:srcRect l="5942" r="5942"/>
          <a:stretch>
            <a:fillRect/>
          </a:stretch>
        </p:blipFill>
        <p:spPr>
          <a:xfrm>
            <a:off x="857224" y="3789040"/>
            <a:ext cx="3596016" cy="2804892"/>
          </a:xfrm>
          <a:prstGeom prst="rect">
            <a:avLst/>
          </a:prstGeom>
        </p:spPr>
      </p:pic>
      <p:pic>
        <p:nvPicPr>
          <p:cNvPr id="5" name="Picture 2" descr="C:\Documents and Settings\BELIZARIO\Mis documentos\Mis imágenes\imagenes curso virtual\Descripicion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678317"/>
            <a:ext cx="3532382" cy="2915615"/>
          </a:xfrm>
          <a:prstGeom prst="rect">
            <a:avLst/>
          </a:prstGeom>
          <a:noFill/>
        </p:spPr>
      </p:pic>
    </p:spTree>
  </p:cSld>
  <p:clrMapOvr>
    <a:masterClrMapping/>
  </p:clrMapOvr>
  <p:transition>
    <p:circle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285728"/>
            <a:ext cx="8613648" cy="785818"/>
          </a:xfrm>
        </p:spPr>
        <p:txBody>
          <a:bodyPr/>
          <a:lstStyle/>
          <a:p>
            <a:r>
              <a:rPr lang="es-ES" sz="4400" dirty="0" smtClean="0"/>
              <a:t>Elementos del Texto Descriptivo:</a:t>
            </a:r>
            <a:endParaRPr lang="es-ES" sz="44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1571612"/>
            <a:ext cx="8185052" cy="478634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s-ES" sz="2800" dirty="0" smtClean="0"/>
              <a:t>EL OBSERVADOR: Esta dentro o fuera de la escena.</a:t>
            </a:r>
          </a:p>
          <a:p>
            <a:pPr algn="just"/>
            <a:endParaRPr lang="es-ES" sz="2800" dirty="0" smtClean="0"/>
          </a:p>
          <a:p>
            <a:pPr algn="just">
              <a:buFont typeface="Wingdings" pitchFamily="2" charset="2"/>
              <a:buChar char="ü"/>
            </a:pPr>
            <a:r>
              <a:rPr lang="es-ES" sz="2800" dirty="0" smtClean="0"/>
              <a:t>EL MUNDO REAL O IMAGINARIO: Son paisajes, ambientes interiores o exteriores, personas, objetos, animales.</a:t>
            </a:r>
          </a:p>
          <a:p>
            <a:pPr algn="just"/>
            <a:endParaRPr lang="es-ES" sz="2800" dirty="0" smtClean="0"/>
          </a:p>
          <a:p>
            <a:pPr algn="just">
              <a:buFont typeface="Wingdings" pitchFamily="2" charset="2"/>
              <a:buChar char="ü"/>
            </a:pPr>
            <a:r>
              <a:rPr lang="es-ES" sz="2800" dirty="0" smtClean="0"/>
              <a:t>RECURSOS: Emplea gran cantidad de recursos, de los cuales algunos son propios o característicos. El manejo del lenguaje es muy detallado.</a:t>
            </a:r>
          </a:p>
          <a:p>
            <a:endParaRPr lang="es-ES" dirty="0"/>
          </a:p>
        </p:txBody>
      </p:sp>
    </p:spTree>
  </p:cSld>
  <p:clrMapOvr>
    <a:masterClrMapping/>
  </p:clrMapOvr>
  <p:transition>
    <p:circle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r>
              <a:rPr lang="es-EC" dirty="0" smtClean="0"/>
              <a:t>EJEMPLO: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4896544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s-PE" sz="3600" dirty="0" smtClean="0"/>
              <a:t>  Tengo</a:t>
            </a:r>
            <a:r>
              <a:rPr lang="es-PE" sz="2800" i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3600" dirty="0"/>
              <a:t>muy presente la fisonomía del clérigo, a quien vi muchas veces paseando por la Ronda de Valencia con los hijos de su sobrina, y algunas cargado de una voluminosa y pesada capa pluvial en no recuerdo qué procesiones.</a:t>
            </a:r>
          </a:p>
          <a:p>
            <a:pPr algn="just">
              <a:spcBef>
                <a:spcPts val="0"/>
              </a:spcBef>
              <a:buNone/>
            </a:pPr>
            <a:r>
              <a:rPr lang="es-PE" sz="3600" dirty="0" smtClean="0"/>
              <a:t>   Era </a:t>
            </a:r>
            <a:r>
              <a:rPr lang="es-PE" sz="3600" dirty="0"/>
              <a:t>delgado y enjuto, como la fruta del algarrobo, la </a:t>
            </a:r>
            <a:r>
              <a:rPr lang="es-PE" sz="3600" dirty="0" smtClean="0"/>
              <a:t>cara tan reseca, </a:t>
            </a:r>
            <a:r>
              <a:rPr lang="es-PE" sz="3600" dirty="0"/>
              <a:t>que cuando chupaba un cigarro parecía que los flácidos labios se le metían hasta la laringe; los ojos de ardilla, vivísimos y saltones, la estatura muy alta, con mucha energía física, ágil y dispuesto para todo; de trato llano y festivo, y costumbres tan puras como pueden serlo las de un ángel.</a:t>
            </a:r>
          </a:p>
          <a:p>
            <a:pPr algn="just">
              <a:spcBef>
                <a:spcPts val="0"/>
              </a:spcBef>
              <a:buNone/>
            </a:pPr>
            <a:endParaRPr lang="es-PE" sz="3600" dirty="0"/>
          </a:p>
          <a:p>
            <a:pPr algn="r">
              <a:spcBef>
                <a:spcPts val="0"/>
              </a:spcBef>
              <a:buNone/>
            </a:pPr>
            <a:r>
              <a:rPr lang="es-PE" sz="3600" dirty="0"/>
              <a:t>Fragmento de “Tormento”</a:t>
            </a:r>
          </a:p>
          <a:p>
            <a:pPr algn="r">
              <a:spcBef>
                <a:spcPts val="0"/>
              </a:spcBef>
              <a:buNone/>
            </a:pPr>
            <a:r>
              <a:rPr lang="es-PE" sz="3600" dirty="0"/>
              <a:t>Autor: Benito Pérez Galdós (Español</a:t>
            </a:r>
            <a:endParaRPr lang="es-EC" sz="3600" dirty="0"/>
          </a:p>
        </p:txBody>
      </p:sp>
    </p:spTree>
    <p:extLst>
      <p:ext uri="{BB962C8B-B14F-4D97-AF65-F5344CB8AC3E}">
        <p14:creationId xmlns:p14="http://schemas.microsoft.com/office/powerpoint/2010/main" val="2911830174"/>
      </p:ext>
    </p:extLst>
  </p:cSld>
  <p:clrMapOvr>
    <a:masterClrMapping/>
  </p:clrMapOvr>
  <p:transition>
    <p:circle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357166"/>
            <a:ext cx="7772400" cy="928694"/>
          </a:xfrm>
        </p:spPr>
        <p:txBody>
          <a:bodyPr/>
          <a:lstStyle/>
          <a:p>
            <a:pPr algn="ctr"/>
            <a:r>
              <a:rPr lang="es-ES" sz="5400" dirty="0" smtClean="0"/>
              <a:t>TEXTOS NARRATIVOS</a:t>
            </a:r>
            <a:endParaRPr lang="es-ES" sz="54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9552" y="1214422"/>
            <a:ext cx="8256490" cy="5143536"/>
          </a:xfrm>
        </p:spPr>
        <p:txBody>
          <a:bodyPr/>
          <a:lstStyle/>
          <a:p>
            <a:pPr algn="just"/>
            <a:r>
              <a:rPr lang="es-ES" sz="2800" dirty="0" smtClean="0"/>
              <a:t>Es el relato de hechos en los que intervienen personajes y que se desarrollan en el espacio y en el tiempo. Los hechos son contados por un narrador y responde a la pregunta: ¿Qué pasa?. Ejemplos: novelas, cuentos, noticias entre otros.</a:t>
            </a:r>
          </a:p>
          <a:p>
            <a:r>
              <a:rPr lang="es-ES" dirty="0" smtClean="0"/>
              <a:t> </a:t>
            </a:r>
          </a:p>
          <a:p>
            <a:endParaRPr lang="es-ES" dirty="0"/>
          </a:p>
        </p:txBody>
      </p:sp>
      <p:pic>
        <p:nvPicPr>
          <p:cNvPr id="4" name="3 Imagen" descr="C:\DOCUME~1\BELIZA~1\CONFIG~1\Temp\msohtmlclip1\01\clip_image00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3452370"/>
            <a:ext cx="3438714" cy="307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500042"/>
            <a:ext cx="7772400" cy="642942"/>
          </a:xfrm>
        </p:spPr>
        <p:txBody>
          <a:bodyPr/>
          <a:lstStyle/>
          <a:p>
            <a:r>
              <a:rPr lang="es-ES" sz="6000" dirty="0" smtClean="0"/>
              <a:t>Tipos de narrador: </a:t>
            </a:r>
            <a:endParaRPr lang="es-ES" sz="60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1142984"/>
            <a:ext cx="8256490" cy="5500726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s-ES" sz="2800" b="1" dirty="0" smtClean="0"/>
              <a:t> Narrador protagonista</a:t>
            </a:r>
          </a:p>
          <a:p>
            <a:pPr algn="just">
              <a:buClr>
                <a:schemeClr val="tx1"/>
              </a:buClr>
            </a:pPr>
            <a:r>
              <a:rPr lang="es-ES" sz="2800" dirty="0" smtClean="0"/>
              <a:t>Puede ser un personaje de la historia. Habla en primera persona singular. 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s-ES" sz="2800" b="1" dirty="0" smtClean="0"/>
              <a:t> Narrador omnisciente</a:t>
            </a:r>
            <a:endParaRPr lang="es-ES" sz="2800" dirty="0" smtClean="0"/>
          </a:p>
          <a:p>
            <a:pPr algn="just"/>
            <a:r>
              <a:rPr lang="es-ES" sz="2800" dirty="0" smtClean="0"/>
              <a:t>Lo sabe todo, a veces también conoce los pensamientos y motivaciones de los personajes. Generalmente se vale de la tercera persona. 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s-ES" sz="2800" b="1" dirty="0" smtClean="0"/>
              <a:t> Narrador testigo</a:t>
            </a:r>
            <a:endParaRPr lang="es-ES" sz="2800" dirty="0" smtClean="0"/>
          </a:p>
          <a:p>
            <a:pPr algn="just"/>
            <a:r>
              <a:rPr lang="es-ES" sz="2800" dirty="0" smtClean="0"/>
              <a:t>Usa la primera o la tercera persona. No sabe nada acerca de los personajes; tan solo observa sus movimientos y los cuenta</a:t>
            </a:r>
            <a:endParaRPr lang="es-ES" sz="2800" dirty="0"/>
          </a:p>
        </p:txBody>
      </p:sp>
    </p:spTree>
  </p:cSld>
  <p:clrMapOvr>
    <a:masterClrMapping/>
  </p:clrMapOvr>
  <p:transition>
    <p:circle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500042"/>
            <a:ext cx="7772400" cy="1428760"/>
          </a:xfrm>
        </p:spPr>
        <p:txBody>
          <a:bodyPr/>
          <a:lstStyle/>
          <a:p>
            <a:r>
              <a:rPr lang="es-ES" dirty="0" smtClean="0"/>
              <a:t>Elementos de la Narración</a:t>
            </a:r>
            <a:br>
              <a:rPr lang="es-ES" dirty="0" smtClean="0"/>
            </a:br>
            <a:endParaRPr lang="es-ES" dirty="0"/>
          </a:p>
        </p:txBody>
      </p:sp>
      <p:pic>
        <p:nvPicPr>
          <p:cNvPr id="4" name="3 Imagen" descr="C:\DOCUME~1\BELIZA~1\CONFIG~1\Temp\msohtmlclip1\01\clip_image001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46" y="2357430"/>
            <a:ext cx="192885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1142984"/>
            <a:ext cx="8327928" cy="5429288"/>
          </a:xfrm>
        </p:spPr>
        <p:txBody>
          <a:bodyPr>
            <a:normAutofit fontScale="47500" lnSpcReduction="20000"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s-ES" sz="4700" b="1" dirty="0" smtClean="0"/>
              <a:t>  </a:t>
            </a:r>
            <a:r>
              <a:rPr lang="es-ES" sz="5500" b="1" dirty="0" smtClean="0"/>
              <a:t>Personajes</a:t>
            </a:r>
            <a:endParaRPr lang="es-ES" sz="5500" dirty="0" smtClean="0"/>
          </a:p>
          <a:p>
            <a:pPr algn="just"/>
            <a:r>
              <a:rPr lang="es-ES" sz="5500" dirty="0" smtClean="0"/>
              <a:t>Son quienes realizan las acciones. Hay personajes principales y secundarios. Con sus intervenciones y actuaciones, revelan una norma de conducta. 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s-ES" sz="5500" b="1" dirty="0" smtClean="0"/>
              <a:t> Espacio</a:t>
            </a:r>
            <a:endParaRPr lang="es-ES" sz="5500" dirty="0" smtClean="0"/>
          </a:p>
          <a:p>
            <a:r>
              <a:rPr lang="es-ES" sz="5500" dirty="0" smtClean="0"/>
              <a:t>Es el lugar donde se desarrolla la acción.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s-ES" sz="5500" b="1" dirty="0" smtClean="0"/>
              <a:t> Tiempo</a:t>
            </a:r>
            <a:endParaRPr lang="es-ES" sz="5500" dirty="0" smtClean="0"/>
          </a:p>
          <a:p>
            <a:r>
              <a:rPr lang="es-ES" sz="5500" dirty="0" smtClean="0"/>
              <a:t>En la narración se hace referencia a la duración</a:t>
            </a:r>
          </a:p>
          <a:p>
            <a:r>
              <a:rPr lang="es-ES" sz="5500" dirty="0" smtClean="0"/>
              <a:t> de la acción.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s-ES" sz="5500" b="1" dirty="0" smtClean="0"/>
              <a:t> Acción</a:t>
            </a:r>
            <a:endParaRPr lang="es-ES" sz="5500" dirty="0" smtClean="0"/>
          </a:p>
          <a:p>
            <a:pPr algn="just"/>
            <a:r>
              <a:rPr lang="es-ES" sz="5500" dirty="0" smtClean="0"/>
              <a:t>Son acontecimientos simultáneos o sucesivos, reales o imaginarios. Hay hechos más importantes que son los Núcleos y corresponden a los momentos más relevantes del relato: inicio, nudo y un desenlace de lo sucedido.</a:t>
            </a:r>
          </a:p>
          <a:p>
            <a:endParaRPr lang="es-ES" dirty="0"/>
          </a:p>
        </p:txBody>
      </p:sp>
    </p:spTree>
  </p:cSld>
  <p:clrMapOvr>
    <a:masterClrMapping/>
  </p:clrMapOvr>
  <p:transition>
    <p:circle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571480"/>
            <a:ext cx="7772400" cy="1428760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TEXTO ARGUMENTATIVO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1214422"/>
            <a:ext cx="8256490" cy="500066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Es un tipo discursivo que engloba las características de otros textos y las complejiza. </a:t>
            </a:r>
            <a:r>
              <a:rPr lang="es-ES" sz="2800" dirty="0"/>
              <a:t>Defiende ideas y expresa opiniones . </a:t>
            </a:r>
            <a:r>
              <a:rPr lang="es-ES" sz="2800" dirty="0" smtClean="0"/>
              <a:t>Responde a preguntas tales ¿Qué te parece?</a:t>
            </a:r>
          </a:p>
          <a:p>
            <a:endParaRPr lang="es-ES" dirty="0"/>
          </a:p>
        </p:txBody>
      </p:sp>
      <p:pic>
        <p:nvPicPr>
          <p:cNvPr id="4" name="3 Imagen" descr="C:\DOCUME~1\BELIZA~1\CONFIG~1\Temp\msohtmlclip1\01\clip_image001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7118" y="2996952"/>
            <a:ext cx="2100273" cy="322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500042"/>
            <a:ext cx="7772400" cy="1500198"/>
          </a:xfrm>
        </p:spPr>
        <p:txBody>
          <a:bodyPr/>
          <a:lstStyle/>
          <a:p>
            <a:r>
              <a:rPr lang="es-ES" dirty="0" smtClean="0"/>
              <a:t>Características 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1142984"/>
            <a:ext cx="8113614" cy="5072098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/>
              <a:t>El emisor tiene dos propósitos: </a:t>
            </a:r>
          </a:p>
          <a:p>
            <a:pPr lvl="1" algn="just" fontAlgn="ctr"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 smtClean="0">
                <a:solidFill>
                  <a:schemeClr val="tx1"/>
                </a:solidFill>
              </a:rPr>
              <a:t> Tomar posición sobre un tema dado.</a:t>
            </a:r>
          </a:p>
          <a:p>
            <a:pPr lvl="1" algn="just" fontAlgn="ctr"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 smtClean="0">
                <a:solidFill>
                  <a:schemeClr val="tx1"/>
                </a:solidFill>
              </a:rPr>
              <a:t> Influir sobre sus interlocutores respecto de ese tema .</a:t>
            </a:r>
            <a:r>
              <a:rPr lang="es-ES" sz="2800" dirty="0" smtClean="0"/>
              <a:t>                                   </a:t>
            </a:r>
          </a:p>
          <a:p>
            <a:pPr lvl="0" algn="just" fontAlgn="ctr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sz="2800" dirty="0" smtClean="0"/>
              <a:t> El emisor desarrolla un conjunto de estrategias para convencer a los receptores </a:t>
            </a:r>
          </a:p>
          <a:p>
            <a:pPr lvl="0" algn="just" fontAlgn="ctr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sz="2800" dirty="0" smtClean="0"/>
              <a:t> Se plantean diferentes puntos de vista y se toma posición por uno de ellos </a:t>
            </a:r>
          </a:p>
          <a:p>
            <a:pPr lvl="0" algn="just" fontAlgn="ctr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sz="2800" dirty="0" smtClean="0"/>
              <a:t>Organización textual compuesta de una serie de argumentos o razonamientos que finalizan en una conclusión</a:t>
            </a:r>
            <a:endParaRPr lang="es-ES" sz="2800" dirty="0"/>
          </a:p>
        </p:txBody>
      </p:sp>
    </p:spTree>
  </p:cSld>
  <p:clrMapOvr>
    <a:masterClrMapping/>
  </p:clrMapOvr>
  <p:transition>
    <p:circle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284</TotalTime>
  <Words>1013</Words>
  <Application>Microsoft Office PowerPoint</Application>
  <PresentationFormat>Presentación en pantalla (4:3)</PresentationFormat>
  <Paragraphs>95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Flujo</vt:lpstr>
      <vt:lpstr>         TEXTOS</vt:lpstr>
      <vt:lpstr>  TEXTOS DESCRIPTIVOS</vt:lpstr>
      <vt:lpstr>Elementos del Texto Descriptivo:</vt:lpstr>
      <vt:lpstr>EJEMPLO:</vt:lpstr>
      <vt:lpstr>TEXTOS NARRATIVOS</vt:lpstr>
      <vt:lpstr>Tipos de narrador: </vt:lpstr>
      <vt:lpstr>Elementos de la Narración </vt:lpstr>
      <vt:lpstr>TEXTO ARGUMENTATIVO </vt:lpstr>
      <vt:lpstr>Características  </vt:lpstr>
      <vt:lpstr>Estructura con un esquema básico  </vt:lpstr>
      <vt:lpstr>EJEMPLO:</vt:lpstr>
      <vt:lpstr>TEXTO EXPOSITIVO </vt:lpstr>
      <vt:lpstr>Características:</vt:lpstr>
      <vt:lpstr>Funciones de un texto expositivo </vt:lpstr>
      <vt:lpstr>Cómo se organiza la información? </vt:lpstr>
      <vt:lpstr>EJEMPLO:</vt:lpstr>
      <vt:lpstr>TEXTOS INSTRUCTIVOS</vt:lpstr>
      <vt:lpstr>características</vt:lpstr>
    </vt:vector>
  </TitlesOfParts>
  <Company>CASA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TEXTOS</dc:title>
  <dc:creator>RENE</dc:creator>
  <cp:lastModifiedBy>Raulito bonito</cp:lastModifiedBy>
  <cp:revision>55</cp:revision>
  <dcterms:created xsi:type="dcterms:W3CDTF">2009-10-25T03:42:49Z</dcterms:created>
  <dcterms:modified xsi:type="dcterms:W3CDTF">2014-10-15T19:34:04Z</dcterms:modified>
</cp:coreProperties>
</file>