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81" r:id="rId2"/>
    <p:sldId id="277" r:id="rId3"/>
    <p:sldId id="295" r:id="rId4"/>
    <p:sldId id="301" r:id="rId5"/>
    <p:sldId id="316" r:id="rId6"/>
    <p:sldId id="314" r:id="rId7"/>
    <p:sldId id="315" r:id="rId8"/>
    <p:sldId id="292" r:id="rId9"/>
    <p:sldId id="297" r:id="rId10"/>
    <p:sldId id="296" r:id="rId11"/>
    <p:sldId id="318" r:id="rId12"/>
    <p:sldId id="302" r:id="rId13"/>
    <p:sldId id="311" r:id="rId14"/>
    <p:sldId id="283" r:id="rId15"/>
    <p:sldId id="304" r:id="rId16"/>
    <p:sldId id="305" r:id="rId17"/>
    <p:sldId id="285" r:id="rId18"/>
    <p:sldId id="306" r:id="rId19"/>
    <p:sldId id="284" r:id="rId20"/>
    <p:sldId id="286" r:id="rId21"/>
    <p:sldId id="291" r:id="rId22"/>
    <p:sldId id="319" r:id="rId23"/>
    <p:sldId id="287" r:id="rId24"/>
    <p:sldId id="308" r:id="rId25"/>
    <p:sldId id="293" r:id="rId26"/>
    <p:sldId id="310" r:id="rId27"/>
    <p:sldId id="309" r:id="rId28"/>
    <p:sldId id="280" r:id="rId29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0C0C0"/>
    <a:srgbClr val="FFFFFF"/>
    <a:srgbClr val="99CCFF"/>
    <a:srgbClr val="008000"/>
    <a:srgbClr val="FFFF99"/>
    <a:srgbClr val="CCFFCC"/>
    <a:srgbClr val="0099FF"/>
    <a:srgbClr val="FF99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86029" autoAdjust="0"/>
  </p:normalViewPr>
  <p:slideViewPr>
    <p:cSldViewPr showGuides="1">
      <p:cViewPr varScale="1">
        <p:scale>
          <a:sx n="90" d="100"/>
          <a:sy n="90" d="100"/>
        </p:scale>
        <p:origin x="2172" y="90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F0682A-AC66-4B32-B82C-1AD5EDDB3C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695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384D0F-3E40-4154-9AB8-57AAFC0181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790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392275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230177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753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927569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3437593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59541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99550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63842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845038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819855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18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5530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3250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74146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9609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507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67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82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949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322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84D0F-3E40-4154-9AB8-57AAFC01812E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68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45525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422329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1787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1915166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b="0"/>
          </a:p>
        </p:txBody>
      </p:sp>
    </p:spTree>
    <p:extLst>
      <p:ext uri="{BB962C8B-B14F-4D97-AF65-F5344CB8AC3E}">
        <p14:creationId xmlns:p14="http://schemas.microsoft.com/office/powerpoint/2010/main" val="240581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2452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3976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endParaRPr kumimoji="1" lang="es-ES" sz="2400">
              <a:latin typeface="Times New Roman" panose="02020603050405020304" pitchFamily="18" charset="0"/>
            </a:endParaRPr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endParaRPr kumimoji="1" lang="es-ES" sz="2400">
              <a:latin typeface="Times New Roman" panose="02020603050405020304" pitchFamily="18" charset="0"/>
            </a:endParaRPr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AB9AD-C879-49A7-A387-30DCA551B1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03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095B2-57E7-49F5-B755-477B0171D3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92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6B8CC-73BC-4F8F-A62A-33156312EC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5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066800" y="381000"/>
            <a:ext cx="7620000" cy="5486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4E1C2-EFBD-4DB8-BB42-C4224155EAD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24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1292D-2341-459E-A865-23F76178BF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81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660F5-9EE8-430B-A1DF-CEA6538B63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77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778C-5555-46AC-AD8C-CE6749BB24C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1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5C0B2-7576-4AFE-B0C9-1D71F5F58D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8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98D38-8788-4DE1-84C1-ADB1B1E84E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38CE8-84A7-41B9-BEBD-4C6EE8D50A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5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49190-2184-4888-B26B-3BD06D58B4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46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CBD30-5FDB-4309-BF05-F0447249BE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9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ctr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endParaRPr kumimoji="1" lang="es-ES" sz="2400"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2B9575-8793-4A60-B9D7-B87B9FDD6D9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4257675" y="3187700"/>
            <a:ext cx="13255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FÍSICA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216150" y="4071938"/>
            <a:ext cx="5457825" cy="461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REPASO DE ÁLGEBRA VECTORIAL</a:t>
            </a: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1720850" y="2309813"/>
            <a:ext cx="64293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Comic Sans MS" panose="030F0702030302020204" pitchFamily="66" charset="0"/>
              </a:rPr>
              <a:t>GRADO EN INGENIERÍA INFORMÁTICA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5114116" y="5085184"/>
            <a:ext cx="3706356" cy="1440160"/>
            <a:chOff x="5114116" y="5085184"/>
            <a:chExt cx="3706356" cy="1440160"/>
          </a:xfrm>
        </p:grpSpPr>
        <p:sp>
          <p:nvSpPr>
            <p:cNvPr id="2" name="Esquina doblada 1"/>
            <p:cNvSpPr/>
            <p:nvPr/>
          </p:nvSpPr>
          <p:spPr bwMode="auto">
            <a:xfrm>
              <a:off x="5114116" y="5085184"/>
              <a:ext cx="3706356" cy="1440160"/>
            </a:xfrm>
            <a:prstGeom prst="foldedCorner">
              <a:avLst>
                <a:gd name="adj" fmla="val 18694"/>
              </a:avLst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199764" y="5114224"/>
              <a:ext cx="3476692" cy="1398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lIns="90000" tIns="82800" rIns="90000" bIns="82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None/>
              </a:pPr>
              <a:r>
                <a:rPr lang="es-ES" sz="2000">
                  <a:latin typeface="Trebuchet MS" panose="020B0603020202020204" pitchFamily="34" charset="0"/>
                </a:rPr>
                <a:t>Recordaremos</a:t>
              </a:r>
            </a:p>
            <a:p>
              <a:pPr eaLnBrk="1" hangingPunct="1">
                <a:spcBef>
                  <a:spcPts val="0"/>
                </a:spcBef>
                <a:buNone/>
              </a:pPr>
              <a:r>
                <a:rPr lang="es-ES" sz="2000">
                  <a:latin typeface="Trebuchet MS" panose="020B0603020202020204" pitchFamily="34" charset="0"/>
                </a:rPr>
                <a:t>el producto de vectores</a:t>
              </a:r>
            </a:p>
            <a:p>
              <a:pPr eaLnBrk="1" hangingPunct="1">
                <a:spcBef>
                  <a:spcPts val="0"/>
                </a:spcBef>
                <a:buNone/>
              </a:pPr>
              <a:r>
                <a:rPr lang="es-ES" sz="2000">
                  <a:latin typeface="Trebuchet MS" panose="020B0603020202020204" pitchFamily="34" charset="0"/>
                </a:rPr>
                <a:t>en el Tema 2 (el escalar) y</a:t>
              </a:r>
            </a:p>
            <a:p>
              <a:pPr eaLnBrk="1" hangingPunct="1">
                <a:spcBef>
                  <a:spcPts val="0"/>
                </a:spcBef>
                <a:buNone/>
              </a:pPr>
              <a:r>
                <a:rPr lang="es-ES" sz="2000">
                  <a:latin typeface="Trebuchet MS" panose="020B0603020202020204" pitchFamily="34" charset="0"/>
                </a:rPr>
                <a:t>en el Tema 5 (el vectorial)</a:t>
              </a:r>
            </a:p>
          </p:txBody>
        </p:sp>
      </p:grpSp>
      <p:sp>
        <p:nvSpPr>
          <p:cNvPr id="9" name="Text Box 11">
            <a:extLst>
              <a:ext uri="{FF2B5EF4-FFF2-40B4-BE49-F238E27FC236}">
                <a16:creationId xmlns:a16="http://schemas.microsoft.com/office/drawing/2014/main" id="{AEDFB01A-DCDC-48F8-8202-1EA1C339B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870" y="270303"/>
            <a:ext cx="5347018" cy="47499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82800" rIns="90000" bIns="82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000">
                <a:solidFill>
                  <a:srgbClr val="FFFFFF"/>
                </a:solidFill>
                <a:latin typeface="Trebuchet MS" panose="020B0603020202020204" pitchFamily="34" charset="0"/>
              </a:rPr>
              <a:t>T1: 02/10/20 | T2: 05/10/20 | T3: 05/10/20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9" name="Group 94"/>
          <p:cNvGrpSpPr>
            <a:grpSpLocks/>
          </p:cNvGrpSpPr>
          <p:nvPr/>
        </p:nvGrpSpPr>
        <p:grpSpPr bwMode="auto">
          <a:xfrm>
            <a:off x="4945598" y="5585687"/>
            <a:ext cx="447674" cy="741362"/>
            <a:chOff x="3726" y="1055"/>
            <a:chExt cx="282" cy="467"/>
          </a:xfrm>
        </p:grpSpPr>
        <p:sp>
          <p:nvSpPr>
            <p:cNvPr id="17439" name="Line 21"/>
            <p:cNvSpPr>
              <a:spLocks noChangeShapeType="1"/>
            </p:cNvSpPr>
            <p:nvPr/>
          </p:nvSpPr>
          <p:spPr bwMode="auto">
            <a:xfrm flipH="1">
              <a:off x="3751" y="1055"/>
              <a:ext cx="198" cy="15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3726" y="1236"/>
              <a:ext cx="28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u</a:t>
              </a:r>
              <a:r>
                <a:rPr lang="es-ES" sz="2400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3779" y="130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17430" name="Line 26"/>
          <p:cNvSpPr>
            <a:spLocks noChangeShapeType="1"/>
          </p:cNvSpPr>
          <p:nvPr/>
        </p:nvSpPr>
        <p:spPr bwMode="auto">
          <a:xfrm flipV="1">
            <a:off x="3851920" y="4293096"/>
            <a:ext cx="2160588" cy="172243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11320" name="CuadroTexto 1"/>
          <p:cNvSpPr txBox="1">
            <a:spLocks noChangeArrowheads="1"/>
          </p:cNvSpPr>
          <p:nvPr/>
        </p:nvSpPr>
        <p:spPr bwMode="auto">
          <a:xfrm>
            <a:off x="1161497" y="2824191"/>
            <a:ext cx="7560840" cy="83099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defRPr/>
            </a:pPr>
            <a:r>
              <a:rPr lang="es-ES" sz="2400"/>
              <a:t>Y queda caracterizada con un vector unitario,</a:t>
            </a:r>
          </a:p>
          <a:p>
            <a:pPr algn="ctr">
              <a:defRPr/>
            </a:pPr>
            <a:r>
              <a:rPr lang="es-ES" sz="2400"/>
              <a:t>con esa dirección, situado en cualquier punto</a:t>
            </a:r>
          </a:p>
        </p:txBody>
      </p:sp>
      <p:grpSp>
        <p:nvGrpSpPr>
          <p:cNvPr id="10" name="Group 94">
            <a:extLst>
              <a:ext uri="{FF2B5EF4-FFF2-40B4-BE49-F238E27FC236}">
                <a16:creationId xmlns:a16="http://schemas.microsoft.com/office/drawing/2014/main" id="{B672EDDB-02AC-453D-8951-359F3C531AC8}"/>
              </a:ext>
            </a:extLst>
          </p:cNvPr>
          <p:cNvGrpSpPr>
            <a:grpSpLocks/>
          </p:cNvGrpSpPr>
          <p:nvPr/>
        </p:nvGrpSpPr>
        <p:grpSpPr bwMode="auto">
          <a:xfrm>
            <a:off x="3941810" y="4559846"/>
            <a:ext cx="447674" cy="741362"/>
            <a:chOff x="3726" y="1055"/>
            <a:chExt cx="282" cy="467"/>
          </a:xfrm>
        </p:grpSpPr>
        <p:sp>
          <p:nvSpPr>
            <p:cNvPr id="11" name="Line 21">
              <a:extLst>
                <a:ext uri="{FF2B5EF4-FFF2-40B4-BE49-F238E27FC236}">
                  <a16:creationId xmlns:a16="http://schemas.microsoft.com/office/drawing/2014/main" id="{48844F01-C8FE-454C-9525-7800715B4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1" y="1055"/>
              <a:ext cx="198" cy="15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484B60DD-DF78-4F41-ABB5-8F6797F08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1236"/>
              <a:ext cx="28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u</a:t>
              </a:r>
              <a:r>
                <a:rPr lang="es-ES" sz="2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Line 33">
              <a:extLst>
                <a:ext uri="{FF2B5EF4-FFF2-40B4-BE49-F238E27FC236}">
                  <a16:creationId xmlns:a16="http://schemas.microsoft.com/office/drawing/2014/main" id="{BE3BF55A-5FDC-47DA-AEB8-EAB660722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9" y="130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14" name="CuadroTexto 1">
            <a:extLst>
              <a:ext uri="{FF2B5EF4-FFF2-40B4-BE49-F238E27FC236}">
                <a16:creationId xmlns:a16="http://schemas.microsoft.com/office/drawing/2014/main" id="{A120AC9D-C320-4645-B070-19E9A3DB9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440" y="1883736"/>
            <a:ext cx="7560840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defRPr/>
            </a:pPr>
            <a:r>
              <a:rPr lang="es-ES" sz="2400"/>
              <a:t>Una dirección se define con una línea recta concreta, o con cualquier recta paralela a ella.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19A400E5-64DD-4C35-9950-1DCF70AD5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679821"/>
            <a:ext cx="504031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VECTOR UNITARIO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1FEE8596-4F51-48E2-8D77-215CE8F9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976" y="1383159"/>
            <a:ext cx="27201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¿Para qué se usan?</a:t>
            </a:r>
          </a:p>
        </p:txBody>
      </p:sp>
      <p:grpSp>
        <p:nvGrpSpPr>
          <p:cNvPr id="17" name="Group 94">
            <a:extLst>
              <a:ext uri="{FF2B5EF4-FFF2-40B4-BE49-F238E27FC236}">
                <a16:creationId xmlns:a16="http://schemas.microsoft.com/office/drawing/2014/main" id="{070646CF-4A7B-4B85-83B1-C8A264299A56}"/>
              </a:ext>
            </a:extLst>
          </p:cNvPr>
          <p:cNvGrpSpPr>
            <a:grpSpLocks/>
          </p:cNvGrpSpPr>
          <p:nvPr/>
        </p:nvGrpSpPr>
        <p:grpSpPr bwMode="auto">
          <a:xfrm>
            <a:off x="5479697" y="4435227"/>
            <a:ext cx="447674" cy="741362"/>
            <a:chOff x="3726" y="1055"/>
            <a:chExt cx="282" cy="467"/>
          </a:xfrm>
        </p:grpSpPr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F9EA166A-ED0B-4D2C-9365-E11287BD0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1" y="1055"/>
              <a:ext cx="198" cy="15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3E023B7E-7668-47B3-9277-E6B7584ED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1236"/>
              <a:ext cx="28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u</a:t>
              </a:r>
              <a:r>
                <a:rPr lang="es-ES" sz="2400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Line 33">
              <a:extLst>
                <a:ext uri="{FF2B5EF4-FFF2-40B4-BE49-F238E27FC236}">
                  <a16:creationId xmlns:a16="http://schemas.microsoft.com/office/drawing/2014/main" id="{B8C2187B-C0C8-4C19-A38E-EA3361F0A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9" y="130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21" name="CuadroTexto 1">
            <a:extLst>
              <a:ext uri="{FF2B5EF4-FFF2-40B4-BE49-F238E27FC236}">
                <a16:creationId xmlns:a16="http://schemas.microsoft.com/office/drawing/2014/main" id="{87522EB9-3C65-46C2-A1BB-D2BC714C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149" y="3645024"/>
            <a:ext cx="75608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defRPr/>
            </a:pPr>
            <a:r>
              <a:rPr lang="es-ES" sz="2400">
                <a:solidFill>
                  <a:srgbClr val="FF0000"/>
                </a:solidFill>
              </a:rPr>
              <a:t>(esta es la utilidad de un vector unitario)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 animBg="1"/>
      <p:bldP spid="11320" grpId="0" animBg="1"/>
      <p:bldP spid="14" grpId="0" animBg="1"/>
      <p:bldP spid="16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41" name="Group 37"/>
          <p:cNvGrpSpPr>
            <a:grpSpLocks/>
          </p:cNvGrpSpPr>
          <p:nvPr/>
        </p:nvGrpSpPr>
        <p:grpSpPr bwMode="auto">
          <a:xfrm>
            <a:off x="2195736" y="2578544"/>
            <a:ext cx="1403350" cy="1198563"/>
            <a:chOff x="3105" y="1859"/>
            <a:chExt cx="884" cy="755"/>
          </a:xfrm>
        </p:grpSpPr>
        <p:sp>
          <p:nvSpPr>
            <p:cNvPr id="13332" name="Line 119"/>
            <p:cNvSpPr>
              <a:spLocks noChangeShapeType="1"/>
            </p:cNvSpPr>
            <p:nvPr/>
          </p:nvSpPr>
          <p:spPr bwMode="auto">
            <a:xfrm flipV="1">
              <a:off x="3105" y="1905"/>
              <a:ext cx="884" cy="70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grpSp>
          <p:nvGrpSpPr>
            <p:cNvPr id="13333" name="Group 151"/>
            <p:cNvGrpSpPr>
              <a:grpSpLocks/>
            </p:cNvGrpSpPr>
            <p:nvPr/>
          </p:nvGrpSpPr>
          <p:grpSpPr bwMode="auto">
            <a:xfrm>
              <a:off x="3306" y="1859"/>
              <a:ext cx="220" cy="286"/>
              <a:chOff x="2632" y="2568"/>
              <a:chExt cx="220" cy="286"/>
            </a:xfrm>
          </p:grpSpPr>
          <p:sp>
            <p:nvSpPr>
              <p:cNvPr id="13334" name="Text Box 125"/>
              <p:cNvSpPr txBox="1">
                <a:spLocks noChangeArrowheads="1"/>
              </p:cNvSpPr>
              <p:nvPr/>
            </p:nvSpPr>
            <p:spPr bwMode="auto">
              <a:xfrm>
                <a:off x="2632" y="2568"/>
                <a:ext cx="22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F</a:t>
                </a:r>
                <a:endParaRPr lang="es-E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13335" name="Line 127"/>
              <p:cNvSpPr>
                <a:spLocks noChangeShapeType="1"/>
              </p:cNvSpPr>
              <p:nvPr/>
            </p:nvSpPr>
            <p:spPr bwMode="auto">
              <a:xfrm flipV="1">
                <a:off x="2716" y="2578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2411413" y="680023"/>
            <a:ext cx="504031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VECTOR OPUESTO</a:t>
            </a:r>
          </a:p>
        </p:txBody>
      </p:sp>
      <p:sp>
        <p:nvSpPr>
          <p:cNvPr id="51347" name="Text Box 147"/>
          <p:cNvSpPr txBox="1">
            <a:spLocks noChangeArrowheads="1"/>
          </p:cNvSpPr>
          <p:nvPr/>
        </p:nvSpPr>
        <p:spPr bwMode="auto">
          <a:xfrm>
            <a:off x="1743368" y="1364575"/>
            <a:ext cx="6408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Un vector con el mismo módulo y dirección, pero sentido contrario</a:t>
            </a:r>
          </a:p>
        </p:txBody>
      </p:sp>
      <p:sp>
        <p:nvSpPr>
          <p:cNvPr id="51319" name="Line 119"/>
          <p:cNvSpPr>
            <a:spLocks noChangeShapeType="1"/>
          </p:cNvSpPr>
          <p:nvPr/>
        </p:nvSpPr>
        <p:spPr bwMode="auto">
          <a:xfrm flipH="1">
            <a:off x="4109218" y="2731591"/>
            <a:ext cx="1403350" cy="1125538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4431480" y="2564904"/>
            <a:ext cx="485775" cy="454025"/>
            <a:chOff x="2426" y="2341"/>
            <a:chExt cx="306" cy="286"/>
          </a:xfrm>
        </p:grpSpPr>
        <p:sp>
          <p:nvSpPr>
            <p:cNvPr id="13329" name="Text Box 125"/>
            <p:cNvSpPr txBox="1">
              <a:spLocks noChangeArrowheads="1"/>
            </p:cNvSpPr>
            <p:nvPr/>
          </p:nvSpPr>
          <p:spPr bwMode="auto">
            <a:xfrm>
              <a:off x="2426" y="2341"/>
              <a:ext cx="30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</a:t>
              </a:r>
              <a:r>
                <a:rPr lang="es-ES" sz="2400">
                  <a:latin typeface="Arial" panose="020B0604020202020204" pitchFamily="34" charset="0"/>
                </a:rPr>
                <a:t>F'</a:t>
              </a:r>
              <a:endParaRPr lang="es-ES" sz="2400" b="1">
                <a:latin typeface="Arial" panose="020B0604020202020204" pitchFamily="34" charset="0"/>
              </a:endParaRPr>
            </a:p>
          </p:txBody>
        </p:sp>
        <p:sp>
          <p:nvSpPr>
            <p:cNvPr id="13330" name="Line 127"/>
            <p:cNvSpPr>
              <a:spLocks noChangeShapeType="1"/>
            </p:cNvSpPr>
            <p:nvPr/>
          </p:nvSpPr>
          <p:spPr bwMode="auto">
            <a:xfrm flipV="1">
              <a:off x="2539" y="23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6731793" y="2441354"/>
            <a:ext cx="1439863" cy="725487"/>
            <a:chOff x="6032038" y="4692030"/>
            <a:chExt cx="1439565" cy="725811"/>
          </a:xfrm>
        </p:grpSpPr>
        <p:sp>
          <p:nvSpPr>
            <p:cNvPr id="13320" name="Rectángulo 4"/>
            <p:cNvSpPr>
              <a:spLocks noChangeArrowheads="1"/>
            </p:cNvSpPr>
            <p:nvPr/>
          </p:nvSpPr>
          <p:spPr bwMode="auto">
            <a:xfrm>
              <a:off x="6032038" y="4692030"/>
              <a:ext cx="1439565" cy="7258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s-ES" sz="2400">
                <a:latin typeface="Trebuchet MS" panose="020B0603020202020204" pitchFamily="34" charset="0"/>
              </a:endParaRPr>
            </a:p>
          </p:txBody>
        </p:sp>
        <p:grpSp>
          <p:nvGrpSpPr>
            <p:cNvPr id="13322" name="Group 38"/>
            <p:cNvGrpSpPr>
              <a:grpSpLocks/>
            </p:cNvGrpSpPr>
            <p:nvPr/>
          </p:nvGrpSpPr>
          <p:grpSpPr bwMode="auto">
            <a:xfrm>
              <a:off x="6732240" y="4827588"/>
              <a:ext cx="593725" cy="454025"/>
              <a:chOff x="2426" y="2341"/>
              <a:chExt cx="374" cy="286"/>
            </a:xfrm>
          </p:grpSpPr>
          <p:sp>
            <p:nvSpPr>
              <p:cNvPr id="13327" name="Text Box 125"/>
              <p:cNvSpPr txBox="1">
                <a:spLocks noChangeArrowheads="1"/>
              </p:cNvSpPr>
              <p:nvPr/>
            </p:nvSpPr>
            <p:spPr bwMode="auto">
              <a:xfrm>
                <a:off x="2426" y="2341"/>
                <a:ext cx="37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</a:t>
                </a:r>
                <a:r>
                  <a:rPr lang="es-ES" sz="2400">
                    <a:latin typeface="Arial" panose="020B0604020202020204" pitchFamily="34" charset="0"/>
                  </a:rPr>
                  <a:t>F</a:t>
                </a:r>
                <a:endParaRPr lang="es-E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13328" name="Line 127"/>
              <p:cNvSpPr>
                <a:spLocks noChangeShapeType="1"/>
              </p:cNvSpPr>
              <p:nvPr/>
            </p:nvSpPr>
            <p:spPr bwMode="auto">
              <a:xfrm flipV="1">
                <a:off x="2608" y="2367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13323" name="Group 38"/>
            <p:cNvGrpSpPr>
              <a:grpSpLocks/>
            </p:cNvGrpSpPr>
            <p:nvPr/>
          </p:nvGrpSpPr>
          <p:grpSpPr bwMode="auto">
            <a:xfrm>
              <a:off x="6137897" y="4821238"/>
              <a:ext cx="485775" cy="454025"/>
              <a:chOff x="2426" y="2341"/>
              <a:chExt cx="306" cy="286"/>
            </a:xfrm>
          </p:grpSpPr>
          <p:sp>
            <p:nvSpPr>
              <p:cNvPr id="13325" name="Text Box 125"/>
              <p:cNvSpPr txBox="1">
                <a:spLocks noChangeArrowheads="1"/>
              </p:cNvSpPr>
              <p:nvPr/>
            </p:nvSpPr>
            <p:spPr bwMode="auto">
              <a:xfrm>
                <a:off x="2426" y="2341"/>
                <a:ext cx="306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</a:t>
                </a:r>
                <a:r>
                  <a:rPr lang="es-ES" sz="2400">
                    <a:latin typeface="Arial" panose="020B0604020202020204" pitchFamily="34" charset="0"/>
                  </a:rPr>
                  <a:t>F'</a:t>
                </a:r>
                <a:endParaRPr lang="es-E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13326" name="Line 127"/>
              <p:cNvSpPr>
                <a:spLocks noChangeShapeType="1"/>
              </p:cNvSpPr>
              <p:nvPr/>
            </p:nvSpPr>
            <p:spPr bwMode="auto">
              <a:xfrm flipV="1">
                <a:off x="2539" y="2367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  <p:sp>
          <p:nvSpPr>
            <p:cNvPr id="13324" name="CuadroTexto 3"/>
            <p:cNvSpPr txBox="1">
              <a:spLocks noChangeArrowheads="1"/>
            </p:cNvSpPr>
            <p:nvPr/>
          </p:nvSpPr>
          <p:spPr bwMode="auto">
            <a:xfrm>
              <a:off x="6566027" y="4849495"/>
              <a:ext cx="3465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=</a:t>
              </a:r>
            </a:p>
          </p:txBody>
        </p:sp>
      </p:grpSp>
      <p:grpSp>
        <p:nvGrpSpPr>
          <p:cNvPr id="24" name="Grupo 23"/>
          <p:cNvGrpSpPr>
            <a:grpSpLocks/>
          </p:cNvGrpSpPr>
          <p:nvPr/>
        </p:nvGrpSpPr>
        <p:grpSpPr bwMode="auto">
          <a:xfrm>
            <a:off x="6731793" y="3285126"/>
            <a:ext cx="1439863" cy="725487"/>
            <a:chOff x="6032038" y="4692030"/>
            <a:chExt cx="1439565" cy="725811"/>
          </a:xfrm>
        </p:grpSpPr>
        <p:sp>
          <p:nvSpPr>
            <p:cNvPr id="25" name="Rectángulo 4"/>
            <p:cNvSpPr>
              <a:spLocks noChangeArrowheads="1"/>
            </p:cNvSpPr>
            <p:nvPr/>
          </p:nvSpPr>
          <p:spPr bwMode="auto">
            <a:xfrm>
              <a:off x="6032038" y="4692030"/>
              <a:ext cx="1439565" cy="7258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s-ES" sz="2400">
                <a:latin typeface="Trebuchet MS" panose="020B0603020202020204" pitchFamily="34" charset="0"/>
              </a:endParaRPr>
            </a:p>
          </p:txBody>
        </p:sp>
        <p:sp>
          <p:nvSpPr>
            <p:cNvPr id="31" name="Text Box 125"/>
            <p:cNvSpPr txBox="1">
              <a:spLocks noChangeArrowheads="1"/>
            </p:cNvSpPr>
            <p:nvPr/>
          </p:nvSpPr>
          <p:spPr bwMode="auto">
            <a:xfrm>
              <a:off x="6732240" y="4827588"/>
              <a:ext cx="59372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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9" name="Text Box 125"/>
            <p:cNvSpPr txBox="1">
              <a:spLocks noChangeArrowheads="1"/>
            </p:cNvSpPr>
            <p:nvPr/>
          </p:nvSpPr>
          <p:spPr bwMode="auto">
            <a:xfrm>
              <a:off x="6137897" y="4821238"/>
              <a:ext cx="4857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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  <a:r>
                <a:rPr lang="es-ES" sz="2400">
                  <a:latin typeface="Arial" panose="020B0604020202020204" pitchFamily="34" charset="0"/>
                </a:rPr>
                <a:t>'</a:t>
              </a:r>
              <a:endParaRPr lang="es-ES" sz="2400" b="1">
                <a:latin typeface="Arial" panose="020B0604020202020204" pitchFamily="34" charset="0"/>
              </a:endParaRPr>
            </a:p>
          </p:txBody>
        </p:sp>
        <p:sp>
          <p:nvSpPr>
            <p:cNvPr id="28" name="CuadroTexto 3"/>
            <p:cNvSpPr txBox="1">
              <a:spLocks noChangeArrowheads="1"/>
            </p:cNvSpPr>
            <p:nvPr/>
          </p:nvSpPr>
          <p:spPr bwMode="auto">
            <a:xfrm>
              <a:off x="6566027" y="4849495"/>
              <a:ext cx="3465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=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E09F6F1-772C-4F02-A21A-B47C020CCBBA}"/>
              </a:ext>
            </a:extLst>
          </p:cNvPr>
          <p:cNvGrpSpPr/>
          <p:nvPr/>
        </p:nvGrpSpPr>
        <p:grpSpPr>
          <a:xfrm>
            <a:off x="4028017" y="4404859"/>
            <a:ext cx="1800502" cy="725487"/>
            <a:chOff x="6515914" y="5579200"/>
            <a:chExt cx="1800502" cy="725487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DA7049FD-58EE-4768-B69F-2269016E4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5914" y="5579200"/>
              <a:ext cx="1800502" cy="725487"/>
              <a:chOff x="6032038" y="4692030"/>
              <a:chExt cx="1800130" cy="725811"/>
            </a:xfrm>
          </p:grpSpPr>
          <p:sp>
            <p:nvSpPr>
              <p:cNvPr id="32" name="Rectángulo 4">
                <a:extLst>
                  <a:ext uri="{FF2B5EF4-FFF2-40B4-BE49-F238E27FC236}">
                    <a16:creationId xmlns:a16="http://schemas.microsoft.com/office/drawing/2014/main" id="{4BAFE67B-8B1F-4CE2-8D12-C088137F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2038" y="4692030"/>
                <a:ext cx="1800130" cy="7258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s-ES" sz="24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4" name="Text Box 125">
                <a:extLst>
                  <a:ext uri="{FF2B5EF4-FFF2-40B4-BE49-F238E27FC236}">
                    <a16:creationId xmlns:a16="http://schemas.microsoft.com/office/drawing/2014/main" id="{9E022E11-5243-48B5-AAB9-FACE4AED7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2290" y="4828166"/>
                <a:ext cx="1541221" cy="45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  <a:sym typeface="Symbol" panose="05050102010706020507" pitchFamily="18" charset="2"/>
                  </a:rPr>
                  <a:t>F + </a:t>
                </a:r>
                <a:r>
                  <a:rPr lang="es-ES" sz="2400">
                    <a:latin typeface="Arial" panose="020B0604020202020204" pitchFamily="34" charset="0"/>
                  </a:rPr>
                  <a:t>F’ = 0</a:t>
                </a:r>
              </a:p>
            </p:txBody>
          </p:sp>
        </p:grpSp>
        <p:sp>
          <p:nvSpPr>
            <p:cNvPr id="41" name="Line 127">
              <a:extLst>
                <a:ext uri="{FF2B5EF4-FFF2-40B4-BE49-F238E27FC236}">
                  <a16:creationId xmlns:a16="http://schemas.microsoft.com/office/drawing/2014/main" id="{530463BA-F36D-4135-83CE-630BB3177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4327" y="5744150"/>
              <a:ext cx="2159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42" name="Line 127">
              <a:extLst>
                <a:ext uri="{FF2B5EF4-FFF2-40B4-BE49-F238E27FC236}">
                  <a16:creationId xmlns:a16="http://schemas.microsoft.com/office/drawing/2014/main" id="{4473C67B-5141-4E5D-B7C4-6048AB026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7258" y="5757500"/>
              <a:ext cx="2159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43" name="Line 127">
              <a:extLst>
                <a:ext uri="{FF2B5EF4-FFF2-40B4-BE49-F238E27FC236}">
                  <a16:creationId xmlns:a16="http://schemas.microsoft.com/office/drawing/2014/main" id="{1552CC42-4997-4A5A-BD02-468946659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3697" y="5766764"/>
              <a:ext cx="2159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35" name="Text Box 147">
            <a:extLst>
              <a:ext uri="{FF2B5EF4-FFF2-40B4-BE49-F238E27FC236}">
                <a16:creationId xmlns:a16="http://schemas.microsoft.com/office/drawing/2014/main" id="{58DF29C5-5512-4026-A2C3-B4678BC7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608" y="5325015"/>
            <a:ext cx="61206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Matemáticamente es así, pero físicamente tiene sentido sumarlos si pueden tener el mismo punto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676256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51347" grpId="0"/>
      <p:bldP spid="51319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26">
            <a:extLst>
              <a:ext uri="{FF2B5EF4-FFF2-40B4-BE49-F238E27FC236}">
                <a16:creationId xmlns:a16="http://schemas.microsoft.com/office/drawing/2014/main" id="{3A8F9045-44DE-4AD7-A021-1F796B99F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1000" y="1260986"/>
            <a:ext cx="2706984" cy="2171901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38" name="Line 26">
            <a:extLst>
              <a:ext uri="{FF2B5EF4-FFF2-40B4-BE49-F238E27FC236}">
                <a16:creationId xmlns:a16="http://schemas.microsoft.com/office/drawing/2014/main" id="{2759F2A0-044D-4801-B49E-A1124E839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5416" y="1286311"/>
            <a:ext cx="2706984" cy="2171901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 flipV="1">
            <a:off x="2833882" y="1422504"/>
            <a:ext cx="1403350" cy="11255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3733176" y="2262292"/>
            <a:ext cx="349098" cy="453336"/>
            <a:chOff x="4381500" y="3729038"/>
            <a:chExt cx="349098" cy="453336"/>
          </a:xfrm>
        </p:grpSpPr>
        <p:sp>
          <p:nvSpPr>
            <p:cNvPr id="17437" name="Text Box 5"/>
            <p:cNvSpPr txBox="1">
              <a:spLocks noChangeArrowheads="1"/>
            </p:cNvSpPr>
            <p:nvPr/>
          </p:nvSpPr>
          <p:spPr bwMode="auto">
            <a:xfrm>
              <a:off x="4381500" y="3729038"/>
              <a:ext cx="349098" cy="45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7438" name="Line 6"/>
            <p:cNvSpPr>
              <a:spLocks noChangeShapeType="1"/>
            </p:cNvSpPr>
            <p:nvPr/>
          </p:nvSpPr>
          <p:spPr bwMode="auto">
            <a:xfrm flipV="1">
              <a:off x="4476750" y="3800475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17414" name="Line 27"/>
          <p:cNvSpPr>
            <a:spLocks noChangeShapeType="1"/>
          </p:cNvSpPr>
          <p:nvPr/>
        </p:nvSpPr>
        <p:spPr bwMode="auto">
          <a:xfrm flipH="1">
            <a:off x="5744499" y="2217039"/>
            <a:ext cx="1275773" cy="1023216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17435" name="54 CuadroTexto"/>
          <p:cNvSpPr txBox="1">
            <a:spLocks noChangeArrowheads="1"/>
          </p:cNvSpPr>
          <p:nvPr/>
        </p:nvSpPr>
        <p:spPr bwMode="auto">
          <a:xfrm>
            <a:off x="2374601" y="3785264"/>
            <a:ext cx="2197399" cy="5078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Trebuchet MS" panose="020B0603020202020204" pitchFamily="34" charset="0"/>
              </a:rPr>
              <a:t>Paralelos</a:t>
            </a:r>
          </a:p>
        </p:txBody>
      </p:sp>
      <p:sp>
        <p:nvSpPr>
          <p:cNvPr id="17436" name="54 CuadroTexto"/>
          <p:cNvSpPr txBox="1">
            <a:spLocks noChangeArrowheads="1"/>
          </p:cNvSpPr>
          <p:nvPr/>
        </p:nvSpPr>
        <p:spPr bwMode="auto">
          <a:xfrm>
            <a:off x="1228030" y="4380636"/>
            <a:ext cx="3343970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 Misma dirección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 y sentido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(el ángulo entre ellos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  es 0º)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7216034" y="1732767"/>
            <a:ext cx="380302" cy="769857"/>
            <a:chOff x="3800475" y="3047040"/>
            <a:chExt cx="380303" cy="769856"/>
          </a:xfrm>
        </p:grpSpPr>
        <p:sp>
          <p:nvSpPr>
            <p:cNvPr id="17432" name="Line 21"/>
            <p:cNvSpPr>
              <a:spLocks noChangeShapeType="1"/>
            </p:cNvSpPr>
            <p:nvPr/>
          </p:nvSpPr>
          <p:spPr bwMode="auto">
            <a:xfrm flipV="1">
              <a:off x="3866453" y="3047040"/>
              <a:ext cx="314325" cy="2706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7433" name="Text Box 32"/>
            <p:cNvSpPr txBox="1">
              <a:spLocks noChangeArrowheads="1"/>
            </p:cNvSpPr>
            <p:nvPr/>
          </p:nvSpPr>
          <p:spPr bwMode="auto">
            <a:xfrm>
              <a:off x="3800475" y="3363561"/>
              <a:ext cx="333069" cy="45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17434" name="Line 33"/>
            <p:cNvSpPr>
              <a:spLocks noChangeShapeType="1"/>
            </p:cNvSpPr>
            <p:nvPr/>
          </p:nvSpPr>
          <p:spPr bwMode="auto">
            <a:xfrm flipV="1">
              <a:off x="3884613" y="3479449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7428" name="Grupo 3"/>
          <p:cNvGrpSpPr>
            <a:grpSpLocks/>
          </p:cNvGrpSpPr>
          <p:nvPr/>
        </p:nvGrpSpPr>
        <p:grpSpPr bwMode="auto">
          <a:xfrm>
            <a:off x="6055721" y="1903569"/>
            <a:ext cx="493369" cy="453336"/>
            <a:chOff x="2813050" y="3935413"/>
            <a:chExt cx="493764" cy="454237"/>
          </a:xfrm>
        </p:grpSpPr>
        <p:sp>
          <p:nvSpPr>
            <p:cNvPr id="4" name="Text Box 28"/>
            <p:cNvSpPr txBox="1">
              <a:spLocks noChangeArrowheads="1"/>
            </p:cNvSpPr>
            <p:nvPr/>
          </p:nvSpPr>
          <p:spPr bwMode="auto">
            <a:xfrm>
              <a:off x="2813050" y="3935413"/>
              <a:ext cx="493764" cy="45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F' 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17431" name="Line 29"/>
            <p:cNvSpPr>
              <a:spLocks noChangeShapeType="1"/>
            </p:cNvSpPr>
            <p:nvPr/>
          </p:nvSpPr>
          <p:spPr bwMode="auto">
            <a:xfrm flipV="1">
              <a:off x="2894997" y="3975169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6668107" y="1271315"/>
            <a:ext cx="814172" cy="1100783"/>
            <a:chOff x="3554160" y="3059982"/>
            <a:chExt cx="814645" cy="1100499"/>
          </a:xfrm>
        </p:grpSpPr>
        <p:sp>
          <p:nvSpPr>
            <p:cNvPr id="10" name="Arco 9"/>
            <p:cNvSpPr/>
            <p:nvPr/>
          </p:nvSpPr>
          <p:spPr bwMode="auto">
            <a:xfrm rot="19265508">
              <a:off x="3554160" y="3584366"/>
              <a:ext cx="698906" cy="576115"/>
            </a:xfrm>
            <a:prstGeom prst="arc">
              <a:avLst>
                <a:gd name="adj1" fmla="val 10800000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17427" name="CuadroTexto 10"/>
            <p:cNvSpPr txBox="1">
              <a:spLocks noChangeArrowheads="1"/>
            </p:cNvSpPr>
            <p:nvPr/>
          </p:nvSpPr>
          <p:spPr bwMode="auto">
            <a:xfrm>
              <a:off x="3584161" y="3059982"/>
              <a:ext cx="784644" cy="461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180º</a:t>
              </a:r>
            </a:p>
          </p:txBody>
        </p:sp>
      </p:grpSp>
      <p:sp>
        <p:nvSpPr>
          <p:cNvPr id="56" name="55 CuadroTexto"/>
          <p:cNvSpPr txBox="1">
            <a:spLocks noChangeArrowheads="1"/>
          </p:cNvSpPr>
          <p:nvPr/>
        </p:nvSpPr>
        <p:spPr bwMode="auto">
          <a:xfrm>
            <a:off x="5249256" y="4380637"/>
            <a:ext cx="3483038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 Misma dirección,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 pero sentidos opuestos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 (el ángulo entre ellos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   es 180º)</a:t>
            </a:r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6381212" y="3788624"/>
            <a:ext cx="2351082" cy="5078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Trebuchet MS" panose="020B0603020202020204" pitchFamily="34" charset="0"/>
              </a:rPr>
              <a:t>Antiparalelos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5232322" y="3775505"/>
            <a:ext cx="1040584" cy="534070"/>
            <a:chOff x="2451296" y="3861048"/>
            <a:chExt cx="1040584" cy="534070"/>
          </a:xfrm>
        </p:grpSpPr>
        <p:sp>
          <p:nvSpPr>
            <p:cNvPr id="62" name="Rectángulo 61"/>
            <p:cNvSpPr/>
            <p:nvPr/>
          </p:nvSpPr>
          <p:spPr bwMode="auto">
            <a:xfrm>
              <a:off x="2451296" y="3861048"/>
              <a:ext cx="1040584" cy="53407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grpSp>
          <p:nvGrpSpPr>
            <p:cNvPr id="51" name="Grupo 50"/>
            <p:cNvGrpSpPr>
              <a:grpSpLocks/>
            </p:cNvGrpSpPr>
            <p:nvPr/>
          </p:nvGrpSpPr>
          <p:grpSpPr bwMode="auto">
            <a:xfrm>
              <a:off x="2527255" y="3917628"/>
              <a:ext cx="903737" cy="453336"/>
              <a:chOff x="2123728" y="4005064"/>
              <a:chExt cx="904461" cy="454237"/>
            </a:xfrm>
          </p:grpSpPr>
          <p:grpSp>
            <p:nvGrpSpPr>
              <p:cNvPr id="52" name="Grupo 3"/>
              <p:cNvGrpSpPr>
                <a:grpSpLocks/>
              </p:cNvGrpSpPr>
              <p:nvPr/>
            </p:nvGrpSpPr>
            <p:grpSpPr bwMode="auto">
              <a:xfrm>
                <a:off x="2123728" y="4005064"/>
                <a:ext cx="904461" cy="454237"/>
                <a:chOff x="2813050" y="3935413"/>
                <a:chExt cx="904461" cy="454237"/>
              </a:xfrm>
            </p:grpSpPr>
            <p:sp>
              <p:nvSpPr>
                <p:cNvPr id="5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813050" y="3935413"/>
                  <a:ext cx="904461" cy="454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992" tIns="41596" rIns="79992" bIns="41596">
                  <a:spAutoFit/>
                </a:bodyPr>
                <a:lstStyle>
                  <a:lvl1pPr defTabSz="8128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1280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128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128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128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  <a:sym typeface="Symbol" panose="05050102010706020507" pitchFamily="18" charset="2"/>
                    </a:rPr>
                    <a:t>F' y </a:t>
                  </a:r>
                  <a:r>
                    <a:rPr lang="es-ES" sz="2400">
                      <a:latin typeface="Arial" panose="020B0604020202020204" pitchFamily="34" charset="0"/>
                    </a:rPr>
                    <a:t>u</a:t>
                  </a:r>
                </a:p>
              </p:txBody>
            </p:sp>
            <p:sp>
              <p:nvSpPr>
                <p:cNvPr id="5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94997" y="3975169"/>
                  <a:ext cx="215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 flipV="1">
                <a:off x="2762889" y="4072159"/>
                <a:ext cx="215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>
            <a:off x="1252136" y="3775505"/>
            <a:ext cx="1040584" cy="534070"/>
            <a:chOff x="6411736" y="3826087"/>
            <a:chExt cx="1040584" cy="534070"/>
          </a:xfrm>
        </p:grpSpPr>
        <p:sp>
          <p:nvSpPr>
            <p:cNvPr id="13" name="Rectángulo 12"/>
            <p:cNvSpPr/>
            <p:nvPr/>
          </p:nvSpPr>
          <p:spPr bwMode="auto">
            <a:xfrm>
              <a:off x="6411736" y="3826087"/>
              <a:ext cx="1040584" cy="53407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grpSp>
          <p:nvGrpSpPr>
            <p:cNvPr id="57" name="Grupo 56"/>
            <p:cNvGrpSpPr>
              <a:grpSpLocks/>
            </p:cNvGrpSpPr>
            <p:nvPr/>
          </p:nvGrpSpPr>
          <p:grpSpPr bwMode="auto">
            <a:xfrm>
              <a:off x="6467336" y="3866454"/>
              <a:ext cx="929385" cy="453336"/>
              <a:chOff x="2123728" y="4005064"/>
              <a:chExt cx="930129" cy="454237"/>
            </a:xfrm>
          </p:grpSpPr>
          <p:grpSp>
            <p:nvGrpSpPr>
              <p:cNvPr id="58" name="Grupo 3"/>
              <p:cNvGrpSpPr>
                <a:grpSpLocks/>
              </p:cNvGrpSpPr>
              <p:nvPr/>
            </p:nvGrpSpPr>
            <p:grpSpPr bwMode="auto">
              <a:xfrm>
                <a:off x="2123728" y="4005064"/>
                <a:ext cx="930129" cy="454237"/>
                <a:chOff x="2813050" y="3935413"/>
                <a:chExt cx="930129" cy="454237"/>
              </a:xfrm>
            </p:grpSpPr>
            <p:sp>
              <p:nvSpPr>
                <p:cNvPr id="6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813050" y="3935413"/>
                  <a:ext cx="930129" cy="454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992" tIns="41596" rIns="79992" bIns="41596">
                  <a:spAutoFit/>
                </a:bodyPr>
                <a:lstStyle>
                  <a:lvl1pPr defTabSz="8128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1280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128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128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128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  <a:sym typeface="Symbol" panose="05050102010706020507" pitchFamily="18" charset="2"/>
                    </a:rPr>
                    <a:t>F  y </a:t>
                  </a:r>
                  <a:r>
                    <a:rPr lang="es-ES" sz="2400">
                      <a:latin typeface="Arial" panose="020B0604020202020204" pitchFamily="34" charset="0"/>
                    </a:rPr>
                    <a:t>u</a:t>
                  </a:r>
                </a:p>
              </p:txBody>
            </p:sp>
            <p:sp>
              <p:nvSpPr>
                <p:cNvPr id="6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94997" y="3975169"/>
                  <a:ext cx="215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59" name="Line 29"/>
              <p:cNvSpPr>
                <a:spLocks noChangeShapeType="1"/>
              </p:cNvSpPr>
              <p:nvPr/>
            </p:nvSpPr>
            <p:spPr bwMode="auto">
              <a:xfrm flipV="1">
                <a:off x="2762889" y="4072159"/>
                <a:ext cx="215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2060956" y="311368"/>
            <a:ext cx="5760045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VECTORES ANTI/PARALELOS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7B9560C-7EF7-4F6E-9916-FE0D5105754E}"/>
              </a:ext>
            </a:extLst>
          </p:cNvPr>
          <p:cNvGrpSpPr>
            <a:grpSpLocks/>
          </p:cNvGrpSpPr>
          <p:nvPr/>
        </p:nvGrpSpPr>
        <p:grpSpPr bwMode="auto">
          <a:xfrm>
            <a:off x="2223124" y="2736012"/>
            <a:ext cx="354012" cy="753365"/>
            <a:chOff x="3800475" y="3063532"/>
            <a:chExt cx="354013" cy="753364"/>
          </a:xfrm>
        </p:grpSpPr>
        <p:sp>
          <p:nvSpPr>
            <p:cNvPr id="40" name="Line 21">
              <a:extLst>
                <a:ext uri="{FF2B5EF4-FFF2-40B4-BE49-F238E27FC236}">
                  <a16:creationId xmlns:a16="http://schemas.microsoft.com/office/drawing/2014/main" id="{F950339D-3E22-48C5-84B1-F59A085B1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163" y="3063532"/>
              <a:ext cx="314325" cy="2706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166E8994-34C4-4817-B562-56C8DFC24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475" y="3363561"/>
              <a:ext cx="333069" cy="45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43" name="Line 33">
              <a:extLst>
                <a:ext uri="{FF2B5EF4-FFF2-40B4-BE49-F238E27FC236}">
                  <a16:creationId xmlns:a16="http://schemas.microsoft.com/office/drawing/2014/main" id="{1C9B82B7-C2E8-46C0-8795-A8B645841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4613" y="3479449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45" name="Text Box 147">
            <a:extLst>
              <a:ext uri="{FF2B5EF4-FFF2-40B4-BE49-F238E27FC236}">
                <a16:creationId xmlns:a16="http://schemas.microsoft.com/office/drawing/2014/main" id="{24175F72-B551-4069-A53D-03FF66C1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121" y="6077139"/>
            <a:ext cx="3357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FF0000"/>
                </a:solidFill>
                <a:latin typeface="Trebuchet MS" panose="020B0603020202020204" pitchFamily="34" charset="0"/>
              </a:rPr>
              <a:t>F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 y </a:t>
            </a:r>
            <a:r>
              <a:rPr lang="es-ES" sz="2400" b="1">
                <a:solidFill>
                  <a:srgbClr val="FF0000"/>
                </a:solidFill>
                <a:latin typeface="Trebuchet MS" panose="020B0603020202020204" pitchFamily="34" charset="0"/>
              </a:rPr>
              <a:t>F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' son antiparalelos</a:t>
            </a:r>
          </a:p>
        </p:txBody>
      </p:sp>
    </p:spTree>
    <p:extLst>
      <p:ext uri="{BB962C8B-B14F-4D97-AF65-F5344CB8AC3E}">
        <p14:creationId xmlns:p14="http://schemas.microsoft.com/office/powerpoint/2010/main" val="623027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 animBg="1"/>
      <p:bldP spid="17411" grpId="0" animBg="1"/>
      <p:bldP spid="17414" grpId="0" animBg="1"/>
      <p:bldP spid="17435" grpId="0" animBg="1"/>
      <p:bldP spid="17436" grpId="0" animBg="1"/>
      <p:bldP spid="56" grpId="0" animBg="1"/>
      <p:bldP spid="42" grpId="0" animBg="1"/>
      <p:bldP spid="63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7D69C373-09F7-475E-8FE4-79A4826374A0}"/>
              </a:ext>
            </a:extLst>
          </p:cNvPr>
          <p:cNvGrpSpPr/>
          <p:nvPr/>
        </p:nvGrpSpPr>
        <p:grpSpPr>
          <a:xfrm>
            <a:off x="2942858" y="3092937"/>
            <a:ext cx="1159640" cy="587441"/>
            <a:chOff x="2672823" y="3648936"/>
            <a:chExt cx="1159640" cy="587441"/>
          </a:xfrm>
        </p:grpSpPr>
        <p:sp>
          <p:nvSpPr>
            <p:cNvPr id="47" name="Text Box 40">
              <a:extLst>
                <a:ext uri="{FF2B5EF4-FFF2-40B4-BE49-F238E27FC236}">
                  <a16:creationId xmlns:a16="http://schemas.microsoft.com/office/drawing/2014/main" id="{8C4093B6-07E8-4D38-91AE-EB713E8DF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823" y="3648936"/>
              <a:ext cx="1159640" cy="5874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44000" tIns="108000" rIns="144000" bIns="108000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s-ES" sz="2400">
                  <a:latin typeface="Arial" panose="020B0604020202020204" pitchFamily="34" charset="0"/>
                </a:rPr>
                <a:t>= |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  <a:r>
                <a:rPr lang="es-ES" sz="2400">
                  <a:latin typeface="Arial" panose="020B0604020202020204" pitchFamily="34" charset="0"/>
                </a:rPr>
                <a:t>| u</a:t>
              </a:r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ECF4AA39-8AD9-4A80-97E6-D2B867CA9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3172" y="3827952"/>
              <a:ext cx="215900" cy="0"/>
            </a:xfrm>
            <a:prstGeom prst="lin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defRPr/>
              </a:pPr>
              <a:endParaRPr lang="es-ES" sz="240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B631F573-6A9C-4EED-92E7-86F289553BD1}"/>
              </a:ext>
            </a:extLst>
          </p:cNvPr>
          <p:cNvGrpSpPr/>
          <p:nvPr/>
        </p:nvGrpSpPr>
        <p:grpSpPr>
          <a:xfrm>
            <a:off x="7136956" y="3075791"/>
            <a:ext cx="1328738" cy="587377"/>
            <a:chOff x="2588274" y="3648936"/>
            <a:chExt cx="1328738" cy="587377"/>
          </a:xfrm>
        </p:grpSpPr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50635207-AEEF-4A89-97E7-60F89536D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274" y="3648936"/>
              <a:ext cx="1328738" cy="5873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44000" tIns="108000" rIns="144000" bIns="108000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s-ES" sz="2400">
                  <a:latin typeface="Arial" panose="020B0604020202020204" pitchFamily="34" charset="0"/>
                </a:rPr>
                <a:t>=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>
                  <a:latin typeface="Arial" panose="020B0604020202020204" pitchFamily="34" charset="0"/>
                </a:rPr>
                <a:t>|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  <a:r>
                <a:rPr lang="es-ES" sz="2400">
                  <a:latin typeface="Arial" panose="020B0604020202020204" pitchFamily="34" charset="0"/>
                </a:rPr>
                <a:t>| u</a:t>
              </a: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1E25D5DF-7649-444B-871E-E51FD884A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639" y="3827952"/>
              <a:ext cx="215900" cy="0"/>
            </a:xfrm>
            <a:prstGeom prst="lin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defRPr/>
              </a:pPr>
              <a:endParaRPr lang="es-ES" sz="2400"/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421200" y="3092937"/>
            <a:ext cx="1660527" cy="587377"/>
            <a:chOff x="1380" y="2582"/>
            <a:chExt cx="1046" cy="370"/>
          </a:xfrm>
          <a:solidFill>
            <a:srgbClr val="FF99CC"/>
          </a:solidFill>
        </p:grpSpPr>
        <p:sp>
          <p:nvSpPr>
            <p:cNvPr id="11298" name="Text Box 36"/>
            <p:cNvSpPr txBox="1">
              <a:spLocks noChangeArrowheads="1"/>
            </p:cNvSpPr>
            <p:nvPr/>
          </p:nvSpPr>
          <p:spPr bwMode="auto">
            <a:xfrm>
              <a:off x="1380" y="2582"/>
              <a:ext cx="1046" cy="3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108000" rIns="144000" bIns="108000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s-ES" sz="2400">
                  <a:latin typeface="Arial" panose="020B0604020202020204" pitchFamily="34" charset="0"/>
                </a:rPr>
                <a:t>F = +|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  <a:r>
                <a:rPr lang="es-ES" sz="2400">
                  <a:latin typeface="Arial" panose="020B0604020202020204" pitchFamily="34" charset="0"/>
                </a:rPr>
                <a:t>| u</a:t>
              </a:r>
            </a:p>
          </p:txBody>
        </p:sp>
        <p:sp>
          <p:nvSpPr>
            <p:cNvPr id="11299" name="Line 37"/>
            <p:cNvSpPr>
              <a:spLocks noChangeShapeType="1"/>
            </p:cNvSpPr>
            <p:nvPr/>
          </p:nvSpPr>
          <p:spPr bwMode="auto">
            <a:xfrm flipV="1">
              <a:off x="1476" y="2641"/>
              <a:ext cx="13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defRPr/>
              </a:pPr>
              <a:endParaRPr lang="es-ES" sz="2400"/>
            </a:p>
          </p:txBody>
        </p:sp>
        <p:sp>
          <p:nvSpPr>
            <p:cNvPr id="11301" name="Line 39"/>
            <p:cNvSpPr>
              <a:spLocks noChangeShapeType="1"/>
            </p:cNvSpPr>
            <p:nvPr/>
          </p:nvSpPr>
          <p:spPr bwMode="auto">
            <a:xfrm flipV="1">
              <a:off x="2187" y="2694"/>
              <a:ext cx="13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defRPr/>
              </a:pPr>
              <a:endParaRPr lang="es-ES" sz="2400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176442" y="4653136"/>
            <a:ext cx="7524836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/>
              <a:t>u</a:t>
            </a:r>
            <a:r>
              <a:rPr lang="es-ES" sz="2400"/>
              <a:t>: indica la dirección | El signo: el sentido respecto al de </a:t>
            </a:r>
            <a:r>
              <a:rPr lang="es-ES" sz="2400" b="1"/>
              <a:t>u</a:t>
            </a:r>
            <a:r>
              <a:rPr lang="es-ES" sz="2400"/>
              <a:t> | Y el módulo: el tamaño del vector</a:t>
            </a:r>
            <a:endParaRPr lang="en-GB" sz="2400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176442" y="332656"/>
            <a:ext cx="7524836" cy="82266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EXPRESIÓN DE UN VECTOR EN FUNCIÓN DE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UNO UNITARIO CON LA MISMA DIRECCIÓN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085667" y="1383592"/>
            <a:ext cx="5736423" cy="1640915"/>
            <a:chOff x="2066211" y="1579988"/>
            <a:chExt cx="5736423" cy="1640915"/>
          </a:xfrm>
        </p:grpSpPr>
        <p:sp>
          <p:nvSpPr>
            <p:cNvPr id="65" name="Line 27"/>
            <p:cNvSpPr>
              <a:spLocks noChangeShapeType="1"/>
            </p:cNvSpPr>
            <p:nvPr/>
          </p:nvSpPr>
          <p:spPr bwMode="auto">
            <a:xfrm rot="2285596" flipH="1">
              <a:off x="6398104" y="2095365"/>
              <a:ext cx="1403350" cy="1125538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2066211" y="1579988"/>
              <a:ext cx="5736423" cy="1177449"/>
              <a:chOff x="2066211" y="1802000"/>
              <a:chExt cx="5736423" cy="1177449"/>
            </a:xfrm>
          </p:grpSpPr>
          <p:sp>
            <p:nvSpPr>
              <p:cNvPr id="48" name="Line 4"/>
              <p:cNvSpPr>
                <a:spLocks noChangeShapeType="1"/>
              </p:cNvSpPr>
              <p:nvPr/>
            </p:nvSpPr>
            <p:spPr bwMode="auto">
              <a:xfrm rot="2285596" flipV="1">
                <a:off x="2066211" y="1873349"/>
                <a:ext cx="1403881" cy="11061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grpSp>
            <p:nvGrpSpPr>
              <p:cNvPr id="49" name="Grupo 48"/>
              <p:cNvGrpSpPr>
                <a:grpSpLocks/>
              </p:cNvGrpSpPr>
              <p:nvPr/>
            </p:nvGrpSpPr>
            <p:grpSpPr bwMode="auto">
              <a:xfrm>
                <a:off x="2551174" y="1802000"/>
                <a:ext cx="349098" cy="453336"/>
                <a:chOff x="274454" y="3614206"/>
                <a:chExt cx="349098" cy="453336"/>
              </a:xfrm>
            </p:grpSpPr>
            <p:sp>
              <p:nvSpPr>
                <p:cNvPr id="5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74454" y="3614206"/>
                  <a:ext cx="349098" cy="453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992" tIns="41596" rIns="79992" bIns="41596">
                  <a:spAutoFit/>
                </a:bodyPr>
                <a:lstStyle>
                  <a:lvl1pPr defTabSz="8128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1280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128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128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128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6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390010" y="3685643"/>
                  <a:ext cx="215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66" name="Grupo 65"/>
              <p:cNvGrpSpPr>
                <a:grpSpLocks/>
              </p:cNvGrpSpPr>
              <p:nvPr/>
            </p:nvGrpSpPr>
            <p:grpSpPr bwMode="auto">
              <a:xfrm rot="2285596">
                <a:off x="4683246" y="2082272"/>
                <a:ext cx="585902" cy="656272"/>
                <a:chOff x="3439077" y="2829332"/>
                <a:chExt cx="585903" cy="656271"/>
              </a:xfrm>
            </p:grpSpPr>
            <p:sp>
              <p:nvSpPr>
                <p:cNvPr id="6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710655" y="3239541"/>
                  <a:ext cx="314325" cy="24606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8" name="Text Box 32"/>
                <p:cNvSpPr txBox="1">
                  <a:spLocks noChangeArrowheads="1"/>
                </p:cNvSpPr>
                <p:nvPr/>
              </p:nvSpPr>
              <p:spPr bwMode="auto">
                <a:xfrm rot="19314404">
                  <a:off x="3439077" y="2829332"/>
                  <a:ext cx="333069" cy="4533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992" tIns="41596" rIns="79992" bIns="41596">
                  <a:spAutoFit/>
                </a:bodyPr>
                <a:lstStyle>
                  <a:lvl1pPr defTabSz="8128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1280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128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128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128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</a:rPr>
                    <a:t>u</a:t>
                  </a:r>
                </a:p>
              </p:txBody>
            </p:sp>
            <p:sp>
              <p:nvSpPr>
                <p:cNvPr id="6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60275" y="2881419"/>
                  <a:ext cx="145651" cy="11593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</p:grpSp>
          <p:grpSp>
            <p:nvGrpSpPr>
              <p:cNvPr id="70" name="Grupo 69"/>
              <p:cNvGrpSpPr>
                <a:grpSpLocks/>
              </p:cNvGrpSpPr>
              <p:nvPr/>
            </p:nvGrpSpPr>
            <p:grpSpPr bwMode="auto">
              <a:xfrm>
                <a:off x="6689796" y="2263231"/>
                <a:ext cx="1112838" cy="452437"/>
                <a:chOff x="6093447" y="4308977"/>
                <a:chExt cx="1113730" cy="453336"/>
              </a:xfrm>
            </p:grpSpPr>
            <p:grpSp>
              <p:nvGrpSpPr>
                <p:cNvPr id="71" name="Grupo 3"/>
                <p:cNvGrpSpPr>
                  <a:grpSpLocks/>
                </p:cNvGrpSpPr>
                <p:nvPr/>
              </p:nvGrpSpPr>
              <p:grpSpPr bwMode="auto">
                <a:xfrm>
                  <a:off x="6093447" y="4308977"/>
                  <a:ext cx="1113730" cy="453336"/>
                  <a:chOff x="6782769" y="4239326"/>
                  <a:chExt cx="1113730" cy="453336"/>
                </a:xfrm>
              </p:grpSpPr>
              <p:sp>
                <p:nvSpPr>
                  <p:cNvPr id="7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82769" y="4239326"/>
                    <a:ext cx="1113730" cy="453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79992" tIns="41596" rIns="79992" bIns="41596">
                    <a:spAutoFit/>
                  </a:bodyPr>
                  <a:lstStyle>
                    <a:lvl1pPr defTabSz="81280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81280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8128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8128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8128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812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812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812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812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>
                        <a:latin typeface="Arial" panose="020B0604020202020204" pitchFamily="34" charset="0"/>
                        <a:sym typeface="Symbol" panose="05050102010706020507" pitchFamily="18" charset="2"/>
                      </a:rPr>
                      <a:t>F' = </a:t>
                    </a:r>
                    <a:r>
                      <a:rPr lang="es-ES" sz="2400">
                        <a:latin typeface="Arial" panose="020B0604020202020204" pitchFamily="34" charset="0"/>
                      </a:rPr>
                      <a:t>F</a:t>
                    </a:r>
                  </a:p>
                </p:txBody>
              </p:sp>
              <p:sp>
                <p:nvSpPr>
                  <p:cNvPr id="74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97604" y="4279082"/>
                    <a:ext cx="2159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</p:grpSp>
            <p:sp>
              <p:nvSpPr>
                <p:cNvPr id="7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6958531" y="4366306"/>
                  <a:ext cx="215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</p:grpSp>
        </p:grpSp>
      </p:grpSp>
      <p:grpSp>
        <p:nvGrpSpPr>
          <p:cNvPr id="30" name="Grupo 29"/>
          <p:cNvGrpSpPr/>
          <p:nvPr/>
        </p:nvGrpSpPr>
        <p:grpSpPr>
          <a:xfrm>
            <a:off x="1804697" y="3553560"/>
            <a:ext cx="1978035" cy="1020853"/>
            <a:chOff x="7038692" y="4138996"/>
            <a:chExt cx="1978035" cy="1020853"/>
          </a:xfrm>
        </p:grpSpPr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7038692" y="4328852"/>
              <a:ext cx="1978035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mismo sentido de </a:t>
              </a:r>
              <a:r>
                <a:rPr lang="es-ES" sz="2400" b="1">
                  <a:solidFill>
                    <a:srgbClr val="FF0000"/>
                  </a:solidFill>
                  <a:latin typeface="Trebuchet MS" panose="020B0603020202020204" pitchFamily="34" charset="0"/>
                </a:rPr>
                <a:t>u</a:t>
              </a:r>
            </a:p>
          </p:txBody>
        </p:sp>
        <p:cxnSp>
          <p:nvCxnSpPr>
            <p:cNvPr id="32" name="Conector recto de flecha 37"/>
            <p:cNvCxnSpPr>
              <a:cxnSpLocks noChangeShapeType="1"/>
            </p:cNvCxnSpPr>
            <p:nvPr/>
          </p:nvCxnSpPr>
          <p:spPr bwMode="auto">
            <a:xfrm>
              <a:off x="7435693" y="4138996"/>
              <a:ext cx="0" cy="22353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CuadroTexto 4"/>
          <p:cNvSpPr txBox="1"/>
          <p:nvPr/>
        </p:nvSpPr>
        <p:spPr>
          <a:xfrm>
            <a:off x="1822262" y="5691491"/>
            <a:ext cx="6258674" cy="5147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108000" tIns="72000" rIns="108000" bIns="72000">
            <a:spAutoFit/>
          </a:bodyPr>
          <a:lstStyle/>
          <a:p>
            <a:pPr>
              <a:defRPr/>
            </a:pPr>
            <a:r>
              <a:rPr lang="es-ES" sz="2400"/>
              <a:t>Las igualdades </a:t>
            </a:r>
            <a:r>
              <a:rPr lang="es-ES" sz="2400">
                <a:sym typeface="Symbol" panose="05050102010706020507" pitchFamily="18" charset="2"/>
              </a:rPr>
              <a:t> </a:t>
            </a:r>
            <a:r>
              <a:rPr lang="es-ES" sz="2400"/>
              <a:t>Número </a:t>
            </a:r>
            <a:r>
              <a:rPr lang="es-ES" sz="2400">
                <a:sym typeface="Symbol" panose="05050102010706020507" pitchFamily="18" charset="2"/>
              </a:rPr>
              <a:t> Vector = Vector</a:t>
            </a:r>
            <a:endParaRPr lang="es-ES" sz="2400"/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3334471" y="6168783"/>
            <a:ext cx="158889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(implican)</a:t>
            </a:r>
          </a:p>
        </p:txBody>
      </p:sp>
      <p:grpSp>
        <p:nvGrpSpPr>
          <p:cNvPr id="11327" name="Group 63"/>
          <p:cNvGrpSpPr>
            <a:grpSpLocks/>
          </p:cNvGrpSpPr>
          <p:nvPr/>
        </p:nvGrpSpPr>
        <p:grpSpPr bwMode="auto">
          <a:xfrm>
            <a:off x="5550928" y="3084664"/>
            <a:ext cx="1744664" cy="587377"/>
            <a:chOff x="3726" y="3776"/>
            <a:chExt cx="1099" cy="370"/>
          </a:xfrm>
          <a:solidFill>
            <a:srgbClr val="FF99CC"/>
          </a:solidFill>
        </p:grpSpPr>
        <p:sp>
          <p:nvSpPr>
            <p:cNvPr id="11294" name="Text Box 40"/>
            <p:cNvSpPr txBox="1">
              <a:spLocks noChangeArrowheads="1"/>
            </p:cNvSpPr>
            <p:nvPr/>
          </p:nvSpPr>
          <p:spPr bwMode="auto">
            <a:xfrm>
              <a:off x="3726" y="3776"/>
              <a:ext cx="1099" cy="3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44000" tIns="108000" rIns="144000" bIns="108000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s-ES" sz="2400">
                  <a:latin typeface="Arial" panose="020B0604020202020204" pitchFamily="34" charset="0"/>
                </a:rPr>
                <a:t>F' =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>
                  <a:latin typeface="Arial" panose="020B0604020202020204" pitchFamily="34" charset="0"/>
                </a:rPr>
                <a:t>|</a:t>
              </a:r>
              <a:r>
                <a:rPr lang="es-ES" sz="2400" b="1">
                  <a:latin typeface="Arial" panose="020B0604020202020204" pitchFamily="34" charset="0"/>
                </a:rPr>
                <a:t>F’</a:t>
              </a:r>
              <a:r>
                <a:rPr lang="es-ES" sz="2400">
                  <a:latin typeface="Arial" panose="020B0604020202020204" pitchFamily="34" charset="0"/>
                </a:rPr>
                <a:t>| u</a:t>
              </a:r>
            </a:p>
          </p:txBody>
        </p:sp>
        <p:sp>
          <p:nvSpPr>
            <p:cNvPr id="11295" name="Line 41"/>
            <p:cNvSpPr>
              <a:spLocks noChangeShapeType="1"/>
            </p:cNvSpPr>
            <p:nvPr/>
          </p:nvSpPr>
          <p:spPr bwMode="auto">
            <a:xfrm flipV="1">
              <a:off x="3837" y="3836"/>
              <a:ext cx="13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defRPr/>
              </a:pPr>
              <a:endParaRPr lang="es-ES" sz="2400"/>
            </a:p>
          </p:txBody>
        </p:sp>
        <p:sp>
          <p:nvSpPr>
            <p:cNvPr id="11297" name="Line 43"/>
            <p:cNvSpPr>
              <a:spLocks noChangeShapeType="1"/>
            </p:cNvSpPr>
            <p:nvPr/>
          </p:nvSpPr>
          <p:spPr bwMode="auto">
            <a:xfrm flipV="1">
              <a:off x="4614" y="3888"/>
              <a:ext cx="13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defRPr/>
              </a:pPr>
              <a:endParaRPr lang="es-ES" sz="240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6050735" y="3518840"/>
            <a:ext cx="2254852" cy="997704"/>
            <a:chOff x="6496691" y="4123669"/>
            <a:chExt cx="2254852" cy="997704"/>
          </a:xfrm>
        </p:grpSpPr>
        <p:cxnSp>
          <p:nvCxnSpPr>
            <p:cNvPr id="38" name="Conector recto de flecha 37"/>
            <p:cNvCxnSpPr>
              <a:cxnSpLocks noChangeShapeType="1"/>
            </p:cNvCxnSpPr>
            <p:nvPr/>
          </p:nvCxnSpPr>
          <p:spPr bwMode="auto">
            <a:xfrm>
              <a:off x="6820540" y="4123669"/>
              <a:ext cx="0" cy="22353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6496691" y="4290376"/>
              <a:ext cx="2254852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sentido contrario a </a:t>
              </a:r>
              <a:r>
                <a:rPr lang="es-ES" sz="2400" b="1">
                  <a:solidFill>
                    <a:srgbClr val="FF0000"/>
                  </a:solidFill>
                  <a:latin typeface="Trebuchet MS" panose="020B0603020202020204" pitchFamily="34" charset="0"/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087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5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2" name="Text Box 18"/>
          <p:cNvSpPr txBox="1">
            <a:spLocks noChangeArrowheads="1"/>
          </p:cNvSpPr>
          <p:nvPr/>
        </p:nvSpPr>
        <p:spPr bwMode="auto">
          <a:xfrm>
            <a:off x="1480683" y="1365600"/>
            <a:ext cx="69797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Es la proyección del vector en esa dirección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528208" y="444170"/>
            <a:ext cx="6840760" cy="82266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COMPONENTE DE UN VECTOR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EN UNA DIRECCIÓN</a:t>
            </a:r>
          </a:p>
        </p:txBody>
      </p:sp>
      <p:sp>
        <p:nvSpPr>
          <p:cNvPr id="5195" name="Line 75"/>
          <p:cNvSpPr>
            <a:spLocks noChangeShapeType="1"/>
          </p:cNvSpPr>
          <p:nvPr/>
        </p:nvSpPr>
        <p:spPr bwMode="auto">
          <a:xfrm>
            <a:off x="2251145" y="5121603"/>
            <a:ext cx="647700" cy="720725"/>
          </a:xfrm>
          <a:prstGeom prst="line">
            <a:avLst/>
          </a:prstGeom>
          <a:noFill/>
          <a:ln w="254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5196" name="Line 76"/>
          <p:cNvSpPr>
            <a:spLocks noChangeShapeType="1"/>
          </p:cNvSpPr>
          <p:nvPr/>
        </p:nvSpPr>
        <p:spPr bwMode="auto">
          <a:xfrm>
            <a:off x="3733870" y="4042103"/>
            <a:ext cx="647700" cy="720725"/>
          </a:xfrm>
          <a:prstGeom prst="line">
            <a:avLst/>
          </a:prstGeom>
          <a:noFill/>
          <a:ln w="254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 sz="2400"/>
          </a:p>
        </p:txBody>
      </p:sp>
      <p:grpSp>
        <p:nvGrpSpPr>
          <p:cNvPr id="5257" name="Group 137"/>
          <p:cNvGrpSpPr>
            <a:grpSpLocks/>
          </p:cNvGrpSpPr>
          <p:nvPr/>
        </p:nvGrpSpPr>
        <p:grpSpPr bwMode="auto">
          <a:xfrm>
            <a:off x="1865383" y="4153228"/>
            <a:ext cx="2530475" cy="1795463"/>
            <a:chOff x="645" y="1963"/>
            <a:chExt cx="1594" cy="1131"/>
          </a:xfrm>
        </p:grpSpPr>
        <p:sp>
          <p:nvSpPr>
            <p:cNvPr id="19512" name="Line 31"/>
            <p:cNvSpPr>
              <a:spLocks noChangeShapeType="1"/>
            </p:cNvSpPr>
            <p:nvPr/>
          </p:nvSpPr>
          <p:spPr bwMode="auto">
            <a:xfrm flipV="1">
              <a:off x="878" y="2009"/>
              <a:ext cx="1361" cy="108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9513" name="Line 4"/>
            <p:cNvSpPr>
              <a:spLocks noChangeShapeType="1"/>
            </p:cNvSpPr>
            <p:nvPr/>
          </p:nvSpPr>
          <p:spPr bwMode="auto">
            <a:xfrm flipV="1">
              <a:off x="969" y="1963"/>
              <a:ext cx="884" cy="70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9514" name="Text Box 5"/>
            <p:cNvSpPr txBox="1">
              <a:spLocks noChangeArrowheads="1"/>
            </p:cNvSpPr>
            <p:nvPr/>
          </p:nvSpPr>
          <p:spPr bwMode="auto">
            <a:xfrm>
              <a:off x="1014" y="2044"/>
              <a:ext cx="22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9515" name="Line 6"/>
            <p:cNvSpPr>
              <a:spLocks noChangeShapeType="1"/>
            </p:cNvSpPr>
            <p:nvPr/>
          </p:nvSpPr>
          <p:spPr bwMode="auto">
            <a:xfrm flipV="1">
              <a:off x="1074" y="206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9516" name="Line 21"/>
            <p:cNvSpPr>
              <a:spLocks noChangeShapeType="1"/>
            </p:cNvSpPr>
            <p:nvPr/>
          </p:nvSpPr>
          <p:spPr bwMode="auto">
            <a:xfrm flipV="1">
              <a:off x="924" y="2906"/>
              <a:ext cx="198" cy="15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9517" name="Text Box 32"/>
            <p:cNvSpPr txBox="1">
              <a:spLocks noChangeArrowheads="1"/>
            </p:cNvSpPr>
            <p:nvPr/>
          </p:nvSpPr>
          <p:spPr bwMode="auto">
            <a:xfrm>
              <a:off x="645" y="2735"/>
              <a:ext cx="21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19518" name="Line 33"/>
            <p:cNvSpPr>
              <a:spLocks noChangeShapeType="1"/>
            </p:cNvSpPr>
            <p:nvPr/>
          </p:nvSpPr>
          <p:spPr bwMode="auto">
            <a:xfrm flipV="1">
              <a:off x="698" y="280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5217" name="Line 27"/>
          <p:cNvSpPr>
            <a:spLocks noChangeShapeType="1"/>
          </p:cNvSpPr>
          <p:nvPr/>
        </p:nvSpPr>
        <p:spPr bwMode="auto">
          <a:xfrm flipV="1">
            <a:off x="2714695" y="4465966"/>
            <a:ext cx="1403350" cy="112553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grpSp>
        <p:nvGrpSpPr>
          <p:cNvPr id="5247" name="Group 127"/>
          <p:cNvGrpSpPr>
            <a:grpSpLocks/>
          </p:cNvGrpSpPr>
          <p:nvPr/>
        </p:nvGrpSpPr>
        <p:grpSpPr bwMode="auto">
          <a:xfrm>
            <a:off x="3461839" y="5180341"/>
            <a:ext cx="366713" cy="454025"/>
            <a:chOff x="1620" y="2610"/>
            <a:chExt cx="231" cy="286"/>
          </a:xfrm>
        </p:grpSpPr>
        <p:sp>
          <p:nvSpPr>
            <p:cNvPr id="19509" name="Text Box 36"/>
            <p:cNvSpPr txBox="1">
              <a:spLocks noChangeArrowheads="1"/>
            </p:cNvSpPr>
            <p:nvPr/>
          </p:nvSpPr>
          <p:spPr bwMode="auto">
            <a:xfrm>
              <a:off x="1620" y="2610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A</a:t>
              </a:r>
              <a:endParaRPr lang="es-E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 flipV="1">
              <a:off x="1665" y="2638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C23E88B-7A7C-40B8-B303-CFBC1CC08A98}"/>
              </a:ext>
            </a:extLst>
          </p:cNvPr>
          <p:cNvGrpSpPr/>
          <p:nvPr/>
        </p:nvGrpSpPr>
        <p:grpSpPr>
          <a:xfrm>
            <a:off x="5294092" y="4153437"/>
            <a:ext cx="1414313" cy="648069"/>
            <a:chOff x="5163992" y="5814789"/>
            <a:chExt cx="1414313" cy="64806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90038B2-D1B5-4866-A585-31F39BE0D979}"/>
                </a:ext>
              </a:extLst>
            </p:cNvPr>
            <p:cNvSpPr/>
            <p:nvPr/>
          </p:nvSpPr>
          <p:spPr bwMode="auto">
            <a:xfrm>
              <a:off x="5163992" y="5814789"/>
              <a:ext cx="1404788" cy="6480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grpSp>
          <p:nvGrpSpPr>
            <p:cNvPr id="5241" name="Group 121"/>
            <p:cNvGrpSpPr>
              <a:grpSpLocks/>
            </p:cNvGrpSpPr>
            <p:nvPr/>
          </p:nvGrpSpPr>
          <p:grpSpPr bwMode="auto">
            <a:xfrm>
              <a:off x="5197178" y="5908980"/>
              <a:ext cx="1381127" cy="454025"/>
              <a:chOff x="839" y="3339"/>
              <a:chExt cx="870" cy="286"/>
            </a:xfrm>
          </p:grpSpPr>
          <p:sp>
            <p:nvSpPr>
              <p:cNvPr id="19501" name="Text Box 36"/>
              <p:cNvSpPr txBox="1">
                <a:spLocks noChangeArrowheads="1"/>
              </p:cNvSpPr>
              <p:nvPr/>
            </p:nvSpPr>
            <p:spPr bwMode="auto">
              <a:xfrm>
                <a:off x="839" y="3339"/>
                <a:ext cx="87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s-ES" sz="2400">
                    <a:latin typeface="Arial" panose="020B0604020202020204" pitchFamily="34" charset="0"/>
                  </a:rPr>
                  <a:t> =  </a:t>
                </a: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A </a:t>
                </a:r>
                <a:r>
                  <a:rPr lang="es-ES" sz="2400">
                    <a:latin typeface="Arial" panose="020B0604020202020204" pitchFamily="34" charset="0"/>
                  </a:rPr>
                  <a:t> u</a:t>
                </a:r>
              </a:p>
            </p:txBody>
          </p:sp>
          <p:sp>
            <p:nvSpPr>
              <p:cNvPr id="19502" name="Line 37"/>
              <p:cNvSpPr>
                <a:spLocks noChangeShapeType="1"/>
              </p:cNvSpPr>
              <p:nvPr/>
            </p:nvSpPr>
            <p:spPr bwMode="auto">
              <a:xfrm flipV="1">
                <a:off x="884" y="3367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19503" name="Line 39"/>
              <p:cNvSpPr>
                <a:spLocks noChangeShapeType="1"/>
              </p:cNvSpPr>
              <p:nvPr/>
            </p:nvSpPr>
            <p:spPr bwMode="auto">
              <a:xfrm flipV="1">
                <a:off x="1533" y="3421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grpSp>
        <p:nvGrpSpPr>
          <p:cNvPr id="5242" name="Group 122"/>
          <p:cNvGrpSpPr>
            <a:grpSpLocks/>
          </p:cNvGrpSpPr>
          <p:nvPr/>
        </p:nvGrpSpPr>
        <p:grpSpPr bwMode="auto">
          <a:xfrm>
            <a:off x="6660777" y="4265951"/>
            <a:ext cx="1209675" cy="454025"/>
            <a:chOff x="1679" y="3367"/>
            <a:chExt cx="762" cy="286"/>
          </a:xfrm>
        </p:grpSpPr>
        <p:sp>
          <p:nvSpPr>
            <p:cNvPr id="19495" name="Text Box 96"/>
            <p:cNvSpPr txBox="1">
              <a:spLocks noChangeArrowheads="1"/>
            </p:cNvSpPr>
            <p:nvPr/>
          </p:nvSpPr>
          <p:spPr bwMode="auto">
            <a:xfrm>
              <a:off x="1679" y="3367"/>
              <a:ext cx="7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= +|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  <a:r>
                <a:rPr lang="es-ES" sz="2400">
                  <a:latin typeface="Arial" panose="020B0604020202020204" pitchFamily="34" charset="0"/>
                </a:rPr>
                <a:t>| u</a:t>
              </a:r>
            </a:p>
          </p:txBody>
        </p:sp>
        <p:sp>
          <p:nvSpPr>
            <p:cNvPr id="19494" name="Line 45"/>
            <p:cNvSpPr>
              <a:spLocks noChangeShapeType="1"/>
            </p:cNvSpPr>
            <p:nvPr/>
          </p:nvSpPr>
          <p:spPr bwMode="auto">
            <a:xfrm flipV="1">
              <a:off x="2257" y="343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5194" name="Text Box 18"/>
          <p:cNvSpPr txBox="1">
            <a:spLocks noChangeArrowheads="1"/>
          </p:cNvSpPr>
          <p:nvPr/>
        </p:nvSpPr>
        <p:spPr bwMode="auto">
          <a:xfrm>
            <a:off x="1528208" y="1994411"/>
            <a:ext cx="6840760" cy="125340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Es el vector, con el mismo sentido, obtenido trazando perpendiculares a la dirección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desde los extremos del vector (su "sombra")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779912" y="5180563"/>
            <a:ext cx="3271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= Componente de </a:t>
            </a: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  </a:t>
            </a: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 en la dirección de </a:t>
            </a: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" grpId="0"/>
      <p:bldP spid="19459" grpId="0" animBg="1"/>
      <p:bldP spid="5195" grpId="0" animBg="1"/>
      <p:bldP spid="5196" grpId="0" animBg="1"/>
      <p:bldP spid="5217" grpId="0" animBg="1"/>
      <p:bldP spid="5194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7" name="Line 77"/>
          <p:cNvSpPr>
            <a:spLocks noChangeShapeType="1"/>
          </p:cNvSpPr>
          <p:nvPr/>
        </p:nvSpPr>
        <p:spPr bwMode="auto">
          <a:xfrm>
            <a:off x="2176969" y="5050184"/>
            <a:ext cx="647700" cy="720725"/>
          </a:xfrm>
          <a:prstGeom prst="line">
            <a:avLst/>
          </a:prstGeom>
          <a:noFill/>
          <a:ln w="254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5198" name="Line 78"/>
          <p:cNvSpPr>
            <a:spLocks noChangeShapeType="1"/>
          </p:cNvSpPr>
          <p:nvPr/>
        </p:nvSpPr>
        <p:spPr bwMode="auto">
          <a:xfrm>
            <a:off x="3659694" y="3970684"/>
            <a:ext cx="647700" cy="720725"/>
          </a:xfrm>
          <a:prstGeom prst="line">
            <a:avLst/>
          </a:prstGeom>
          <a:noFill/>
          <a:ln w="254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5208" name="Line 27"/>
          <p:cNvSpPr>
            <a:spLocks noChangeShapeType="1"/>
          </p:cNvSpPr>
          <p:nvPr/>
        </p:nvSpPr>
        <p:spPr bwMode="auto">
          <a:xfrm flipH="1">
            <a:off x="2670682" y="4475509"/>
            <a:ext cx="1403350" cy="112553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grpSp>
        <p:nvGrpSpPr>
          <p:cNvPr id="5248" name="Group 128"/>
          <p:cNvGrpSpPr>
            <a:grpSpLocks/>
          </p:cNvGrpSpPr>
          <p:nvPr/>
        </p:nvGrpSpPr>
        <p:grpSpPr bwMode="auto">
          <a:xfrm>
            <a:off x="3448853" y="5192422"/>
            <a:ext cx="366712" cy="454025"/>
            <a:chOff x="4779" y="2638"/>
            <a:chExt cx="231" cy="286"/>
          </a:xfrm>
        </p:grpSpPr>
        <p:sp>
          <p:nvSpPr>
            <p:cNvPr id="19506" name="Text Box 36"/>
            <p:cNvSpPr txBox="1">
              <a:spLocks noChangeArrowheads="1"/>
            </p:cNvSpPr>
            <p:nvPr/>
          </p:nvSpPr>
          <p:spPr bwMode="auto">
            <a:xfrm>
              <a:off x="4779" y="2638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</a:t>
              </a:r>
              <a:endParaRPr lang="es-E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9507" name="Line 37"/>
            <p:cNvSpPr>
              <a:spLocks noChangeShapeType="1"/>
            </p:cNvSpPr>
            <p:nvPr/>
          </p:nvSpPr>
          <p:spPr bwMode="auto">
            <a:xfrm flipV="1">
              <a:off x="4818" y="2666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5244" name="Group 124"/>
          <p:cNvGrpSpPr>
            <a:grpSpLocks/>
          </p:cNvGrpSpPr>
          <p:nvPr/>
        </p:nvGrpSpPr>
        <p:grpSpPr bwMode="auto">
          <a:xfrm>
            <a:off x="6737897" y="4304435"/>
            <a:ext cx="1284287" cy="454025"/>
            <a:chOff x="4310" y="3365"/>
            <a:chExt cx="809" cy="286"/>
          </a:xfrm>
        </p:grpSpPr>
        <p:sp>
          <p:nvSpPr>
            <p:cNvPr id="19492" name="Text Box 96"/>
            <p:cNvSpPr txBox="1">
              <a:spLocks noChangeArrowheads="1"/>
            </p:cNvSpPr>
            <p:nvPr/>
          </p:nvSpPr>
          <p:spPr bwMode="auto">
            <a:xfrm>
              <a:off x="4310" y="3365"/>
              <a:ext cx="80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 =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>
                  <a:latin typeface="Arial" panose="020B0604020202020204" pitchFamily="34" charset="0"/>
                </a:rPr>
                <a:t>|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  <a:r>
                <a:rPr lang="es-ES" sz="2400">
                  <a:latin typeface="Arial" panose="020B0604020202020204" pitchFamily="34" charset="0"/>
                </a:rPr>
                <a:t>| u</a:t>
              </a:r>
            </a:p>
          </p:txBody>
        </p:sp>
        <p:sp>
          <p:nvSpPr>
            <p:cNvPr id="19491" name="Line 45"/>
            <p:cNvSpPr>
              <a:spLocks noChangeShapeType="1"/>
            </p:cNvSpPr>
            <p:nvPr/>
          </p:nvSpPr>
          <p:spPr bwMode="auto">
            <a:xfrm flipV="1">
              <a:off x="4946" y="343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7FD78E-72AE-4E21-9982-63211C8C9A73}"/>
              </a:ext>
            </a:extLst>
          </p:cNvPr>
          <p:cNvGrpSpPr/>
          <p:nvPr/>
        </p:nvGrpSpPr>
        <p:grpSpPr>
          <a:xfrm>
            <a:off x="1878519" y="4177999"/>
            <a:ext cx="1924769" cy="1125537"/>
            <a:chOff x="3635896" y="3780331"/>
            <a:chExt cx="1924769" cy="1125537"/>
          </a:xfrm>
        </p:grpSpPr>
        <p:sp>
          <p:nvSpPr>
            <p:cNvPr id="19481" name="Line 27"/>
            <p:cNvSpPr>
              <a:spLocks noChangeShapeType="1"/>
            </p:cNvSpPr>
            <p:nvPr/>
          </p:nvSpPr>
          <p:spPr bwMode="auto">
            <a:xfrm flipH="1">
              <a:off x="4157314" y="3780331"/>
              <a:ext cx="1403351" cy="1125537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grpSp>
          <p:nvGrpSpPr>
            <p:cNvPr id="19485" name="Grupo 65"/>
            <p:cNvGrpSpPr>
              <a:grpSpLocks/>
            </p:cNvGrpSpPr>
            <p:nvPr/>
          </p:nvGrpSpPr>
          <p:grpSpPr bwMode="auto">
            <a:xfrm>
              <a:off x="3635896" y="3867365"/>
              <a:ext cx="1113730" cy="453336"/>
              <a:chOff x="2123728" y="4005064"/>
              <a:chExt cx="1113730" cy="453336"/>
            </a:xfrm>
          </p:grpSpPr>
          <p:grpSp>
            <p:nvGrpSpPr>
              <p:cNvPr id="19486" name="Grupo 66"/>
              <p:cNvGrpSpPr>
                <a:grpSpLocks/>
              </p:cNvGrpSpPr>
              <p:nvPr/>
            </p:nvGrpSpPr>
            <p:grpSpPr bwMode="auto">
              <a:xfrm>
                <a:off x="2123728" y="4005064"/>
                <a:ext cx="1113730" cy="453336"/>
                <a:chOff x="2813050" y="3935413"/>
                <a:chExt cx="1113730" cy="453336"/>
              </a:xfrm>
            </p:grpSpPr>
            <p:sp>
              <p:nvSpPr>
                <p:cNvPr id="1948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813050" y="3935413"/>
                  <a:ext cx="1113730" cy="453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992" tIns="41596" rIns="79992" bIns="41596">
                  <a:spAutoFit/>
                </a:bodyPr>
                <a:lstStyle>
                  <a:lvl1pPr defTabSz="8128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1280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128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128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128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  <a:sym typeface="Symbol" panose="05050102010706020507" pitchFamily="18" charset="2"/>
                    </a:rPr>
                    <a:t>F' = </a:t>
                  </a:r>
                  <a:r>
                    <a:rPr lang="es-ES" sz="2400">
                      <a:latin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1948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94997" y="3975169"/>
                  <a:ext cx="215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</p:grpSp>
          <p:sp>
            <p:nvSpPr>
              <p:cNvPr id="19487" name="Line 29"/>
              <p:cNvSpPr>
                <a:spLocks noChangeShapeType="1"/>
              </p:cNvSpPr>
              <p:nvPr/>
            </p:nvSpPr>
            <p:spPr bwMode="auto">
              <a:xfrm flipV="1">
                <a:off x="2955926" y="4062412"/>
                <a:ext cx="215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sp>
        <p:nvSpPr>
          <p:cNvPr id="31" name="Text Box 18">
            <a:extLst>
              <a:ext uri="{FF2B5EF4-FFF2-40B4-BE49-F238E27FC236}">
                <a16:creationId xmlns:a16="http://schemas.microsoft.com/office/drawing/2014/main" id="{CC758C82-72CE-469F-9B2F-6137054AE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503" y="5181258"/>
            <a:ext cx="3271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= Componente de </a:t>
            </a: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F’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  </a:t>
            </a: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 en la dirección de </a:t>
            </a: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u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FC30980-5F89-4D00-B676-0AA96904102D}"/>
              </a:ext>
            </a:extLst>
          </p:cNvPr>
          <p:cNvGrpSpPr/>
          <p:nvPr/>
        </p:nvGrpSpPr>
        <p:grpSpPr>
          <a:xfrm>
            <a:off x="5301808" y="4149083"/>
            <a:ext cx="1466701" cy="648069"/>
            <a:chOff x="5163992" y="5814789"/>
            <a:chExt cx="1466701" cy="648069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0225F89E-A2D5-4B97-936C-D396381D83E7}"/>
                </a:ext>
              </a:extLst>
            </p:cNvPr>
            <p:cNvSpPr/>
            <p:nvPr/>
          </p:nvSpPr>
          <p:spPr bwMode="auto">
            <a:xfrm>
              <a:off x="5163992" y="5814789"/>
              <a:ext cx="1404788" cy="6480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endParaRPr>
            </a:p>
          </p:txBody>
        </p:sp>
        <p:grpSp>
          <p:nvGrpSpPr>
            <p:cNvPr id="34" name="Group 121">
              <a:extLst>
                <a:ext uri="{FF2B5EF4-FFF2-40B4-BE49-F238E27FC236}">
                  <a16:creationId xmlns:a16="http://schemas.microsoft.com/office/drawing/2014/main" id="{9B78DE53-FDEF-4D89-8E0B-70B9EB4C7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7178" y="5908980"/>
              <a:ext cx="1433515" cy="454025"/>
              <a:chOff x="839" y="3339"/>
              <a:chExt cx="903" cy="286"/>
            </a:xfrm>
          </p:grpSpPr>
          <p:sp>
            <p:nvSpPr>
              <p:cNvPr id="35" name="Text Box 36">
                <a:extLst>
                  <a:ext uri="{FF2B5EF4-FFF2-40B4-BE49-F238E27FC236}">
                    <a16:creationId xmlns:a16="http://schemas.microsoft.com/office/drawing/2014/main" id="{8420BEE0-BFA2-4A08-9CE3-58CBD8C775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3339"/>
                <a:ext cx="90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B </a:t>
                </a:r>
                <a:r>
                  <a:rPr lang="es-ES" sz="2400">
                    <a:latin typeface="Arial" panose="020B0604020202020204" pitchFamily="34" charset="0"/>
                  </a:rPr>
                  <a:t> =  </a:t>
                </a: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B </a:t>
                </a:r>
                <a:r>
                  <a:rPr lang="es-ES" sz="2400">
                    <a:latin typeface="Arial" panose="020B0604020202020204" pitchFamily="34" charset="0"/>
                  </a:rPr>
                  <a:t> u</a:t>
                </a:r>
              </a:p>
            </p:txBody>
          </p:sp>
          <p:sp>
            <p:nvSpPr>
              <p:cNvPr id="36" name="Line 37">
                <a:extLst>
                  <a:ext uri="{FF2B5EF4-FFF2-40B4-BE49-F238E27FC236}">
                    <a16:creationId xmlns:a16="http://schemas.microsoft.com/office/drawing/2014/main" id="{AA0A997E-1304-4AD3-9FD5-F68C90170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" y="3367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37" name="Line 39">
                <a:extLst>
                  <a:ext uri="{FF2B5EF4-FFF2-40B4-BE49-F238E27FC236}">
                    <a16:creationId xmlns:a16="http://schemas.microsoft.com/office/drawing/2014/main" id="{61D950AE-6212-4ABB-A42B-919C9A32F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3" y="3421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sp>
        <p:nvSpPr>
          <p:cNvPr id="40" name="Line 31">
            <a:extLst>
              <a:ext uri="{FF2B5EF4-FFF2-40B4-BE49-F238E27FC236}">
                <a16:creationId xmlns:a16="http://schemas.microsoft.com/office/drawing/2014/main" id="{436EC58E-20C0-4042-A6F1-879792A308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8212" y="4226842"/>
            <a:ext cx="2160588" cy="1722438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44" name="Line 21">
            <a:extLst>
              <a:ext uri="{FF2B5EF4-FFF2-40B4-BE49-F238E27FC236}">
                <a16:creationId xmlns:a16="http://schemas.microsoft.com/office/drawing/2014/main" id="{8A23A623-7215-4D2D-8CED-3600D09706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37" y="5650830"/>
            <a:ext cx="314325" cy="2460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45" name="Text Box 32">
            <a:extLst>
              <a:ext uri="{FF2B5EF4-FFF2-40B4-BE49-F238E27FC236}">
                <a16:creationId xmlns:a16="http://schemas.microsoft.com/office/drawing/2014/main" id="{AAE7DC56-DFF9-4C1A-ACE3-9552EF72C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324" y="5379367"/>
            <a:ext cx="333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u</a:t>
            </a:r>
          </a:p>
        </p:txBody>
      </p:sp>
      <p:sp>
        <p:nvSpPr>
          <p:cNvPr id="46" name="Line 33">
            <a:extLst>
              <a:ext uri="{FF2B5EF4-FFF2-40B4-BE49-F238E27FC236}">
                <a16:creationId xmlns:a16="http://schemas.microsoft.com/office/drawing/2014/main" id="{448C0560-0DE3-4272-8E50-BDDAD38EF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2462" y="5495255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9F6BE1B1-6073-477A-A8D8-19FFD5C8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683" y="1365600"/>
            <a:ext cx="69797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Es la proyección del vector en esa dirección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F5F346D2-E4B5-461F-B8C9-1ED5F5FF7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208" y="444170"/>
            <a:ext cx="6840760" cy="82266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COMPONENTE DE UN VECTOR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EN UNA DIRECCIÓN</a:t>
            </a: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9D317EAD-F47E-4577-82DB-0C186A7DE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208" y="1994411"/>
            <a:ext cx="6840760" cy="125340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72000" rIns="108000" bIns="720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Es el vector, con el mismo sentido, obtenido trazando perpendiculares a la dirección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desde los extremos del vector (su "sombra")</a:t>
            </a:r>
          </a:p>
        </p:txBody>
      </p:sp>
    </p:spTree>
    <p:extLst>
      <p:ext uri="{BB962C8B-B14F-4D97-AF65-F5344CB8AC3E}">
        <p14:creationId xmlns:p14="http://schemas.microsoft.com/office/powerpoint/2010/main" val="3707776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7" grpId="0" animBg="1"/>
      <p:bldP spid="5198" grpId="0" animBg="1"/>
      <p:bldP spid="5208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1" name="Group 121"/>
          <p:cNvGrpSpPr>
            <a:grpSpLocks/>
          </p:cNvGrpSpPr>
          <p:nvPr/>
        </p:nvGrpSpPr>
        <p:grpSpPr bwMode="auto">
          <a:xfrm>
            <a:off x="1491529" y="1628800"/>
            <a:ext cx="1381127" cy="454025"/>
            <a:chOff x="839" y="3339"/>
            <a:chExt cx="870" cy="286"/>
          </a:xfrm>
        </p:grpSpPr>
        <p:sp>
          <p:nvSpPr>
            <p:cNvPr id="19501" name="Text Box 36"/>
            <p:cNvSpPr txBox="1">
              <a:spLocks noChangeArrowheads="1"/>
            </p:cNvSpPr>
            <p:nvPr/>
          </p:nvSpPr>
          <p:spPr bwMode="auto">
            <a:xfrm>
              <a:off x="839" y="3339"/>
              <a:ext cx="87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A </a:t>
              </a:r>
              <a:r>
                <a:rPr lang="es-ES" sz="2400">
                  <a:latin typeface="Arial" panose="020B0604020202020204" pitchFamily="34" charset="0"/>
                </a:rPr>
                <a:t> =  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A </a:t>
              </a:r>
              <a:r>
                <a:rPr lang="es-ES" sz="2400">
                  <a:latin typeface="Arial" panose="020B0604020202020204" pitchFamily="34" charset="0"/>
                </a:rPr>
                <a:t> u</a:t>
              </a:r>
            </a:p>
          </p:txBody>
        </p:sp>
        <p:sp>
          <p:nvSpPr>
            <p:cNvPr id="19502" name="Line 37"/>
            <p:cNvSpPr>
              <a:spLocks noChangeShapeType="1"/>
            </p:cNvSpPr>
            <p:nvPr/>
          </p:nvSpPr>
          <p:spPr bwMode="auto">
            <a:xfrm flipV="1">
              <a:off x="884" y="3367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9503" name="Line 39"/>
            <p:cNvSpPr>
              <a:spLocks noChangeShapeType="1"/>
            </p:cNvSpPr>
            <p:nvPr/>
          </p:nvSpPr>
          <p:spPr bwMode="auto">
            <a:xfrm flipV="1">
              <a:off x="1533" y="3421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5243" name="Group 123"/>
          <p:cNvGrpSpPr>
            <a:grpSpLocks/>
          </p:cNvGrpSpPr>
          <p:nvPr/>
        </p:nvGrpSpPr>
        <p:grpSpPr bwMode="auto">
          <a:xfrm>
            <a:off x="1475656" y="2273827"/>
            <a:ext cx="1517650" cy="454025"/>
            <a:chOff x="3470" y="3367"/>
            <a:chExt cx="956" cy="286"/>
          </a:xfrm>
        </p:grpSpPr>
        <p:sp>
          <p:nvSpPr>
            <p:cNvPr id="19496" name="Text Box 36"/>
            <p:cNvSpPr txBox="1">
              <a:spLocks noChangeArrowheads="1"/>
            </p:cNvSpPr>
            <p:nvPr/>
          </p:nvSpPr>
          <p:spPr bwMode="auto">
            <a:xfrm>
              <a:off x="3470" y="3367"/>
              <a:ext cx="95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  </a:t>
              </a:r>
              <a:r>
                <a:rPr lang="es-ES" sz="2400">
                  <a:latin typeface="Arial" panose="020B0604020202020204" pitchFamily="34" charset="0"/>
                </a:rPr>
                <a:t>=  </a:t>
              </a:r>
              <a:r>
                <a:rPr lang="es-ES" sz="2400">
                  <a:solidFill>
                    <a:srgbClr val="008000"/>
                  </a:solidFill>
                  <a:latin typeface="Arial" panose="020B0604020202020204" pitchFamily="34" charset="0"/>
                </a:rPr>
                <a:t>B</a:t>
              </a:r>
              <a:r>
                <a:rPr lang="es-ES" sz="2400">
                  <a:latin typeface="Arial" panose="020B0604020202020204" pitchFamily="34" charset="0"/>
                </a:rPr>
                <a:t>  u </a:t>
              </a:r>
            </a:p>
          </p:txBody>
        </p:sp>
        <p:sp>
          <p:nvSpPr>
            <p:cNvPr id="19497" name="Line 37"/>
            <p:cNvSpPr>
              <a:spLocks noChangeShapeType="1"/>
            </p:cNvSpPr>
            <p:nvPr/>
          </p:nvSpPr>
          <p:spPr bwMode="auto">
            <a:xfrm flipV="1">
              <a:off x="3515" y="3395"/>
              <a:ext cx="13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19498" name="Line 39"/>
            <p:cNvSpPr>
              <a:spLocks noChangeShapeType="1"/>
            </p:cNvSpPr>
            <p:nvPr/>
          </p:nvSpPr>
          <p:spPr bwMode="auto">
            <a:xfrm flipV="1">
              <a:off x="4238" y="344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5242" name="Group 122"/>
          <p:cNvGrpSpPr>
            <a:grpSpLocks/>
          </p:cNvGrpSpPr>
          <p:nvPr/>
        </p:nvGrpSpPr>
        <p:grpSpPr bwMode="auto">
          <a:xfrm>
            <a:off x="2896912" y="1647123"/>
            <a:ext cx="1209675" cy="454025"/>
            <a:chOff x="1679" y="3367"/>
            <a:chExt cx="762" cy="286"/>
          </a:xfrm>
        </p:grpSpPr>
        <p:sp>
          <p:nvSpPr>
            <p:cNvPr id="19495" name="Text Box 96"/>
            <p:cNvSpPr txBox="1">
              <a:spLocks noChangeArrowheads="1"/>
            </p:cNvSpPr>
            <p:nvPr/>
          </p:nvSpPr>
          <p:spPr bwMode="auto">
            <a:xfrm>
              <a:off x="1679" y="3367"/>
              <a:ext cx="7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= +|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  <a:r>
                <a:rPr lang="es-ES" sz="2400">
                  <a:latin typeface="Arial" panose="020B0604020202020204" pitchFamily="34" charset="0"/>
                </a:rPr>
                <a:t>| u</a:t>
              </a:r>
            </a:p>
          </p:txBody>
        </p:sp>
        <p:sp>
          <p:nvSpPr>
            <p:cNvPr id="19494" name="Line 45"/>
            <p:cNvSpPr>
              <a:spLocks noChangeShapeType="1"/>
            </p:cNvSpPr>
            <p:nvPr/>
          </p:nvSpPr>
          <p:spPr bwMode="auto">
            <a:xfrm flipV="1">
              <a:off x="2257" y="343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5244" name="Group 124"/>
          <p:cNvGrpSpPr>
            <a:grpSpLocks/>
          </p:cNvGrpSpPr>
          <p:nvPr/>
        </p:nvGrpSpPr>
        <p:grpSpPr bwMode="auto">
          <a:xfrm>
            <a:off x="2809156" y="2270652"/>
            <a:ext cx="1284287" cy="454025"/>
            <a:chOff x="4310" y="3365"/>
            <a:chExt cx="809" cy="286"/>
          </a:xfrm>
        </p:grpSpPr>
        <p:sp>
          <p:nvSpPr>
            <p:cNvPr id="19492" name="Text Box 96"/>
            <p:cNvSpPr txBox="1">
              <a:spLocks noChangeArrowheads="1"/>
            </p:cNvSpPr>
            <p:nvPr/>
          </p:nvSpPr>
          <p:spPr bwMode="auto">
            <a:xfrm>
              <a:off x="4310" y="3365"/>
              <a:ext cx="80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 = </a:t>
              </a:r>
              <a:r>
                <a:rPr lang="es-ES" sz="24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s-ES" sz="2400">
                  <a:latin typeface="Arial" panose="020B0604020202020204" pitchFamily="34" charset="0"/>
                </a:rPr>
                <a:t>|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  <a:r>
                <a:rPr lang="es-ES" sz="2400">
                  <a:latin typeface="Arial" panose="020B0604020202020204" pitchFamily="34" charset="0"/>
                </a:rPr>
                <a:t>| u</a:t>
              </a:r>
            </a:p>
          </p:txBody>
        </p:sp>
        <p:sp>
          <p:nvSpPr>
            <p:cNvPr id="19491" name="Line 45"/>
            <p:cNvSpPr>
              <a:spLocks noChangeShapeType="1"/>
            </p:cNvSpPr>
            <p:nvPr/>
          </p:nvSpPr>
          <p:spPr bwMode="auto">
            <a:xfrm flipV="1">
              <a:off x="4946" y="343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65" name="Text Box 129"/>
          <p:cNvSpPr txBox="1">
            <a:spLocks noChangeArrowheads="1"/>
          </p:cNvSpPr>
          <p:nvPr/>
        </p:nvSpPr>
        <p:spPr bwMode="auto">
          <a:xfrm>
            <a:off x="4588200" y="1532574"/>
            <a:ext cx="4088256" cy="13203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  <p:txBody>
          <a:bodyPr wrap="square" anchor="ctr" anchorCtr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latin typeface="Trebuchet MS" panose="020B0603020202020204" pitchFamily="34" charset="0"/>
              </a:rPr>
              <a:t>El número es la componente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latin typeface="Trebuchet MS" panose="020B0603020202020204" pitchFamily="34" charset="0"/>
              </a:rPr>
              <a:t>si no se considera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latin typeface="Trebuchet MS" panose="020B0603020202020204" pitchFamily="34" charset="0"/>
              </a:rPr>
              <a:t>el carácter vectorial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Text Box 129"/>
          <p:cNvSpPr txBox="1">
            <a:spLocks noChangeArrowheads="1"/>
          </p:cNvSpPr>
          <p:nvPr/>
        </p:nvSpPr>
        <p:spPr bwMode="auto">
          <a:xfrm>
            <a:off x="1403648" y="3154784"/>
            <a:ext cx="705678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Puede ser positiva (A =|</a:t>
            </a:r>
            <a:r>
              <a:rPr lang="es-ES" sz="2400" b="1">
                <a:solidFill>
                  <a:srgbClr val="FF0000"/>
                </a:solidFill>
                <a:latin typeface="Trebuchet MS" panose="020B0603020202020204" pitchFamily="34" charset="0"/>
              </a:rPr>
              <a:t>F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|) o negativa (B=-|</a:t>
            </a:r>
            <a:r>
              <a:rPr lang="es-ES" sz="2400" b="1">
                <a:solidFill>
                  <a:srgbClr val="FF0000"/>
                </a:solidFill>
                <a:latin typeface="Trebuchet MS" panose="020B0603020202020204" pitchFamily="34" charset="0"/>
              </a:rPr>
              <a:t>F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|)</a:t>
            </a:r>
          </a:p>
        </p:txBody>
      </p:sp>
      <p:sp>
        <p:nvSpPr>
          <p:cNvPr id="53" name="Text Box 129"/>
          <p:cNvSpPr txBox="1">
            <a:spLocks noChangeArrowheads="1"/>
          </p:cNvSpPr>
          <p:nvPr/>
        </p:nvSpPr>
        <p:spPr bwMode="auto">
          <a:xfrm>
            <a:off x="1403971" y="4869160"/>
            <a:ext cx="705678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A</a:t>
            </a:r>
            <a:r>
              <a:rPr lang="es-ES" sz="2400">
                <a:latin typeface="Trebuchet MS" panose="020B0603020202020204" pitchFamily="34" charset="0"/>
              </a:rPr>
              <a:t> + </a:t>
            </a: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B </a:t>
            </a:r>
            <a:r>
              <a:rPr lang="es-ES" sz="2400">
                <a:latin typeface="Trebuchet MS" panose="020B0603020202020204" pitchFamily="34" charset="0"/>
              </a:rPr>
              <a:t>= </a:t>
            </a: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A</a:t>
            </a:r>
            <a:r>
              <a:rPr lang="es-ES" sz="2400">
                <a:latin typeface="Trebuchet MS" panose="020B0603020202020204" pitchFamily="34" charset="0"/>
              </a:rPr>
              <a:t> </a:t>
            </a:r>
            <a:r>
              <a:rPr lang="es-ES" sz="2400" b="1">
                <a:latin typeface="Trebuchet MS" panose="020B0603020202020204" pitchFamily="34" charset="0"/>
              </a:rPr>
              <a:t>u</a:t>
            </a:r>
            <a:r>
              <a:rPr lang="es-ES" sz="2400">
                <a:latin typeface="Trebuchet MS" panose="020B0603020202020204" pitchFamily="34" charset="0"/>
              </a:rPr>
              <a:t> + </a:t>
            </a: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B</a:t>
            </a:r>
            <a:r>
              <a:rPr lang="es-ES" sz="2400">
                <a:latin typeface="Trebuchet MS" panose="020B0603020202020204" pitchFamily="34" charset="0"/>
              </a:rPr>
              <a:t> </a:t>
            </a:r>
            <a:r>
              <a:rPr lang="es-ES" sz="2400" b="1">
                <a:latin typeface="Trebuchet MS" panose="020B0603020202020204" pitchFamily="34" charset="0"/>
              </a:rPr>
              <a:t>u</a:t>
            </a:r>
            <a:r>
              <a:rPr lang="es-ES" sz="2400">
                <a:latin typeface="Trebuchet MS" panose="020B0603020202020204" pitchFamily="34" charset="0"/>
              </a:rPr>
              <a:t> = (</a:t>
            </a: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A</a:t>
            </a:r>
            <a:r>
              <a:rPr lang="es-ES" sz="2400">
                <a:latin typeface="Trebuchet MS" panose="020B0603020202020204" pitchFamily="34" charset="0"/>
              </a:rPr>
              <a:t> + </a:t>
            </a: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B</a:t>
            </a:r>
            <a:r>
              <a:rPr lang="es-ES" sz="2400">
                <a:latin typeface="Trebuchet MS" panose="020B0603020202020204" pitchFamily="34" charset="0"/>
              </a:rPr>
              <a:t>) </a:t>
            </a:r>
            <a:r>
              <a:rPr lang="es-ES" sz="2400" b="1">
                <a:latin typeface="Trebuchet MS" panose="020B0603020202020204" pitchFamily="34" charset="0"/>
              </a:rPr>
              <a:t>u</a:t>
            </a:r>
            <a:r>
              <a:rPr lang="es-ES" sz="2400">
                <a:latin typeface="Trebuchet MS" panose="020B0603020202020204" pitchFamily="34" charset="0"/>
              </a:rPr>
              <a:t> = </a:t>
            </a: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0</a:t>
            </a:r>
            <a:r>
              <a:rPr lang="es-ES" sz="2400">
                <a:latin typeface="Trebuchet MS" panose="020B0603020202020204" pitchFamily="34" charset="0"/>
              </a:rPr>
              <a:t> </a:t>
            </a:r>
            <a:r>
              <a:rPr lang="es-ES" sz="2400" b="1">
                <a:latin typeface="Trebuchet MS" panose="020B0603020202020204" pitchFamily="34" charset="0"/>
              </a:rPr>
              <a:t>u </a:t>
            </a:r>
            <a:r>
              <a:rPr lang="es-ES" sz="2400">
                <a:latin typeface="Trebuchet MS" panose="020B0603020202020204" pitchFamily="34" charset="0"/>
              </a:rPr>
              <a:t>=</a:t>
            </a:r>
            <a:r>
              <a:rPr lang="es-ES" sz="2400" b="1">
                <a:latin typeface="Trebuchet MS" panose="020B0603020202020204" pitchFamily="34" charset="0"/>
              </a:rPr>
              <a:t> </a:t>
            </a: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0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450132" y="5445376"/>
            <a:ext cx="6206133" cy="1053495"/>
            <a:chOff x="2459657" y="5366742"/>
            <a:chExt cx="6206133" cy="1053495"/>
          </a:xfrm>
        </p:grpSpPr>
        <p:sp>
          <p:nvSpPr>
            <p:cNvPr id="54" name="Text Box 129"/>
            <p:cNvSpPr txBox="1">
              <a:spLocks noChangeArrowheads="1"/>
            </p:cNvSpPr>
            <p:nvPr/>
          </p:nvSpPr>
          <p:spPr bwMode="auto">
            <a:xfrm>
              <a:off x="2459657" y="5589240"/>
              <a:ext cx="6206133" cy="8309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El carácter vectorial, que lo aporta </a:t>
              </a:r>
              <a:r>
                <a:rPr lang="es-ES" sz="2400" b="1">
                  <a:solidFill>
                    <a:srgbClr val="FF0000"/>
                  </a:solidFill>
                  <a:latin typeface="Trebuchet MS" panose="020B0603020202020204" pitchFamily="34" charset="0"/>
                </a:rPr>
                <a:t>u</a:t>
              </a: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, queda fuera y se suman números</a:t>
              </a:r>
            </a:p>
          </p:txBody>
        </p:sp>
        <p:cxnSp>
          <p:nvCxnSpPr>
            <p:cNvPr id="7" name="Conector recto 6"/>
            <p:cNvCxnSpPr/>
            <p:nvPr/>
          </p:nvCxnSpPr>
          <p:spPr bwMode="auto">
            <a:xfrm>
              <a:off x="4970463" y="5366742"/>
              <a:ext cx="122381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Conector recto 59"/>
            <p:cNvCxnSpPr>
              <a:cxnSpLocks/>
            </p:cNvCxnSpPr>
            <p:nvPr/>
          </p:nvCxnSpPr>
          <p:spPr bwMode="auto">
            <a:xfrm flipV="1">
              <a:off x="5457949" y="5371923"/>
              <a:ext cx="0" cy="2217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CuadroTexto 13"/>
          <p:cNvSpPr txBox="1"/>
          <p:nvPr/>
        </p:nvSpPr>
        <p:spPr>
          <a:xfrm>
            <a:off x="1605955" y="3822139"/>
            <a:ext cx="4982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Ocurre, por ejemplo, si se suman vectores con la misma dirección: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DCDC4C9-E85F-413C-8FD9-20CE7F36C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208" y="444170"/>
            <a:ext cx="6840760" cy="82266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COMPONENTE DE UN VECTOR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EN UNA DIRECCIÓN</a:t>
            </a:r>
          </a:p>
        </p:txBody>
      </p:sp>
    </p:spTree>
    <p:extLst>
      <p:ext uri="{BB962C8B-B14F-4D97-AF65-F5344CB8AC3E}">
        <p14:creationId xmlns:p14="http://schemas.microsoft.com/office/powerpoint/2010/main" val="1225223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/>
      <p:bldP spid="5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6"/>
          <p:cNvGrpSpPr>
            <a:grpSpLocks/>
          </p:cNvGrpSpPr>
          <p:nvPr/>
        </p:nvGrpSpPr>
        <p:grpSpPr bwMode="auto">
          <a:xfrm>
            <a:off x="1640684" y="3219524"/>
            <a:ext cx="2582863" cy="2420937"/>
            <a:chOff x="446" y="2160"/>
            <a:chExt cx="1627" cy="1525"/>
          </a:xfrm>
        </p:grpSpPr>
        <p:sp>
          <p:nvSpPr>
            <p:cNvPr id="21556" name="Line 48"/>
            <p:cNvSpPr>
              <a:spLocks noChangeShapeType="1"/>
            </p:cNvSpPr>
            <p:nvPr/>
          </p:nvSpPr>
          <p:spPr bwMode="auto">
            <a:xfrm flipV="1">
              <a:off x="932" y="2160"/>
              <a:ext cx="7" cy="124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1557" name="Line 49"/>
            <p:cNvSpPr>
              <a:spLocks noChangeShapeType="1"/>
            </p:cNvSpPr>
            <p:nvPr/>
          </p:nvSpPr>
          <p:spPr bwMode="auto">
            <a:xfrm>
              <a:off x="758" y="3203"/>
              <a:ext cx="1315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1558" name="Line 50"/>
            <p:cNvSpPr>
              <a:spLocks noChangeShapeType="1"/>
            </p:cNvSpPr>
            <p:nvPr/>
          </p:nvSpPr>
          <p:spPr bwMode="auto">
            <a:xfrm flipH="1">
              <a:off x="446" y="3109"/>
              <a:ext cx="577" cy="57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918737" y="4296190"/>
            <a:ext cx="1580882" cy="404621"/>
            <a:chOff x="6918737" y="4221088"/>
            <a:chExt cx="1580882" cy="404621"/>
          </a:xfrm>
        </p:grpSpPr>
        <p:sp>
          <p:nvSpPr>
            <p:cNvPr id="21566" name="Text Box 39"/>
            <p:cNvSpPr txBox="1">
              <a:spLocks noChangeArrowheads="1"/>
            </p:cNvSpPr>
            <p:nvPr/>
          </p:nvSpPr>
          <p:spPr bwMode="auto">
            <a:xfrm>
              <a:off x="6918737" y="4311777"/>
              <a:ext cx="158088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  <a:sym typeface="Symbol" panose="05050102010706020507" pitchFamily="18" charset="2"/>
                </a:rPr>
                <a:t>  i  o  e</a:t>
              </a:r>
              <a:r>
                <a:rPr lang="es-ES" sz="2400" baseline="-25000">
                  <a:latin typeface="Trebuchet MS" panose="020B0603020202020204" pitchFamily="34" charset="0"/>
                  <a:sym typeface="Symbol" panose="05050102010706020507" pitchFamily="18" charset="2"/>
                </a:rPr>
                <a:t>X</a:t>
              </a:r>
              <a:endParaRPr lang="es-ES" sz="2400">
                <a:latin typeface="Trebuchet MS" panose="020B0603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1568" name="Line 41"/>
            <p:cNvSpPr>
              <a:spLocks noChangeShapeType="1"/>
            </p:cNvSpPr>
            <p:nvPr/>
          </p:nvSpPr>
          <p:spPr bwMode="auto">
            <a:xfrm flipV="1">
              <a:off x="7499407" y="4221088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1571" name="Line 44"/>
            <p:cNvSpPr>
              <a:spLocks noChangeShapeType="1"/>
            </p:cNvSpPr>
            <p:nvPr/>
          </p:nvSpPr>
          <p:spPr bwMode="auto">
            <a:xfrm flipV="1">
              <a:off x="8169332" y="4284588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2248697" y="4424436"/>
            <a:ext cx="631825" cy="838200"/>
            <a:chOff x="1589" y="2057"/>
            <a:chExt cx="398" cy="528"/>
          </a:xfrm>
        </p:grpSpPr>
        <p:sp>
          <p:nvSpPr>
            <p:cNvPr id="21561" name="Line 51"/>
            <p:cNvSpPr>
              <a:spLocks noChangeShapeType="1"/>
            </p:cNvSpPr>
            <p:nvPr/>
          </p:nvSpPr>
          <p:spPr bwMode="auto">
            <a:xfrm>
              <a:off x="1698" y="2346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1562" name="Line 52"/>
            <p:cNvSpPr>
              <a:spLocks noChangeShapeType="1"/>
            </p:cNvSpPr>
            <p:nvPr/>
          </p:nvSpPr>
          <p:spPr bwMode="auto">
            <a:xfrm rot="-5400000">
              <a:off x="1553" y="2202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1563" name="Line 53"/>
            <p:cNvSpPr>
              <a:spLocks noChangeShapeType="1"/>
            </p:cNvSpPr>
            <p:nvPr/>
          </p:nvSpPr>
          <p:spPr bwMode="auto">
            <a:xfrm rot="8100000" flipV="1">
              <a:off x="1444" y="2441"/>
              <a:ext cx="2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4206084" y="4876874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X</a:t>
            </a:r>
          </a:p>
        </p:txBody>
      </p:sp>
      <p:sp>
        <p:nvSpPr>
          <p:cNvPr id="66615" name="Text Box 55"/>
          <p:cNvSpPr txBox="1">
            <a:spLocks noChangeArrowheads="1"/>
          </p:cNvSpPr>
          <p:nvPr/>
        </p:nvSpPr>
        <p:spPr bwMode="auto">
          <a:xfrm>
            <a:off x="2078834" y="2967111"/>
            <a:ext cx="360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Y</a:t>
            </a:r>
          </a:p>
        </p:txBody>
      </p:sp>
      <p:sp>
        <p:nvSpPr>
          <p:cNvPr id="66616" name="Text Box 56"/>
          <p:cNvSpPr txBox="1">
            <a:spLocks noChangeArrowheads="1"/>
          </p:cNvSpPr>
          <p:nvPr/>
        </p:nvSpPr>
        <p:spPr bwMode="auto">
          <a:xfrm>
            <a:off x="1289847" y="5343599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Z</a:t>
            </a:r>
          </a:p>
        </p:txBody>
      </p:sp>
      <p:grpSp>
        <p:nvGrpSpPr>
          <p:cNvPr id="6215" name="Group 71"/>
          <p:cNvGrpSpPr>
            <a:grpSpLocks/>
          </p:cNvGrpSpPr>
          <p:nvPr/>
        </p:nvGrpSpPr>
        <p:grpSpPr bwMode="auto">
          <a:xfrm>
            <a:off x="4119268" y="2636912"/>
            <a:ext cx="4484688" cy="781050"/>
            <a:chOff x="2602" y="1859"/>
            <a:chExt cx="2825" cy="492"/>
          </a:xfrm>
        </p:grpSpPr>
        <p:sp>
          <p:nvSpPr>
            <p:cNvPr id="21559" name="Text Box 58"/>
            <p:cNvSpPr txBox="1">
              <a:spLocks noChangeArrowheads="1"/>
            </p:cNvSpPr>
            <p:nvPr/>
          </p:nvSpPr>
          <p:spPr bwMode="auto">
            <a:xfrm>
              <a:off x="3056" y="2107"/>
              <a:ext cx="204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en sentido antihorario</a:t>
              </a:r>
              <a:endParaRPr lang="es-ES" sz="2400" b="1">
                <a:solidFill>
                  <a:srgbClr val="008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1560" name="Text Box 80"/>
            <p:cNvSpPr txBox="1">
              <a:spLocks noChangeArrowheads="1"/>
            </p:cNvSpPr>
            <p:nvPr/>
          </p:nvSpPr>
          <p:spPr bwMode="auto">
            <a:xfrm>
              <a:off x="2602" y="1859"/>
              <a:ext cx="282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Eje X </a:t>
              </a: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 Eje Y  Eje Z  Eje X</a:t>
              </a:r>
            </a:p>
          </p:txBody>
        </p:sp>
      </p:grpSp>
      <p:sp>
        <p:nvSpPr>
          <p:cNvPr id="21512" name="Text Box 3"/>
          <p:cNvSpPr txBox="1">
            <a:spLocks noChangeArrowheads="1"/>
          </p:cNvSpPr>
          <p:nvPr/>
        </p:nvSpPr>
        <p:spPr bwMode="auto">
          <a:xfrm>
            <a:off x="1720675" y="321888"/>
            <a:ext cx="6434307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 anchor="ctr" anchorCtr="1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SISTEMA DE REFERENCIA CARTESIANO</a:t>
            </a:r>
          </a:p>
        </p:txBody>
      </p:sp>
      <p:grpSp>
        <p:nvGrpSpPr>
          <p:cNvPr id="6220" name="Group 76"/>
          <p:cNvGrpSpPr>
            <a:grpSpLocks/>
          </p:cNvGrpSpPr>
          <p:nvPr/>
        </p:nvGrpSpPr>
        <p:grpSpPr bwMode="auto">
          <a:xfrm>
            <a:off x="2034387" y="4516516"/>
            <a:ext cx="439738" cy="461963"/>
            <a:chOff x="1172" y="2705"/>
            <a:chExt cx="277" cy="291"/>
          </a:xfrm>
        </p:grpSpPr>
        <p:sp>
          <p:nvSpPr>
            <p:cNvPr id="21554" name="Text Box 88"/>
            <p:cNvSpPr txBox="1">
              <a:spLocks noChangeArrowheads="1"/>
            </p:cNvSpPr>
            <p:nvPr/>
          </p:nvSpPr>
          <p:spPr bwMode="auto">
            <a:xfrm>
              <a:off x="1172" y="2705"/>
              <a:ext cx="2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O</a:t>
              </a:r>
            </a:p>
          </p:txBody>
        </p:sp>
        <p:sp>
          <p:nvSpPr>
            <p:cNvPr id="21555" name="Oval 89"/>
            <p:cNvSpPr>
              <a:spLocks noChangeArrowheads="1"/>
            </p:cNvSpPr>
            <p:nvPr/>
          </p:nvSpPr>
          <p:spPr bwMode="auto">
            <a:xfrm>
              <a:off x="1381" y="2903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1434150" y="740643"/>
            <a:ext cx="7026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99FF"/>
                </a:solidFill>
                <a:latin typeface="Trebuchet MS" panose="020B0603020202020204" pitchFamily="34" charset="0"/>
              </a:rPr>
              <a:t>(un sistema para caracterizar puntos del espacio)</a:t>
            </a:r>
          </a:p>
        </p:txBody>
      </p: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1166607" y="1350293"/>
            <a:ext cx="7547021" cy="83099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Es un conjunto de 3 ejes (rectas con sentidos + y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latin typeface="Trebuchet MS" panose="020B0603020202020204" pitchFamily="34" charset="0"/>
              </a:rPr>
              <a:t>), perpendiculares entre sí y que se cortan en un punto</a:t>
            </a:r>
          </a:p>
        </p:txBody>
      </p:sp>
      <p:sp>
        <p:nvSpPr>
          <p:cNvPr id="28" name="CuadroTexto 27"/>
          <p:cNvSpPr txBox="1">
            <a:spLocks noChangeArrowheads="1"/>
          </p:cNvSpPr>
          <p:nvPr/>
        </p:nvSpPr>
        <p:spPr bwMode="auto">
          <a:xfrm>
            <a:off x="4604906" y="3471391"/>
            <a:ext cx="3773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(un ángulo es positivo así)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2747164" y="4991176"/>
            <a:ext cx="272832" cy="461665"/>
            <a:chOff x="4572000" y="3898900"/>
            <a:chExt cx="272455" cy="461734"/>
          </a:xfrm>
        </p:grpSpPr>
        <p:sp>
          <p:nvSpPr>
            <p:cNvPr id="21538" name="CuadroTexto 1"/>
            <p:cNvSpPr txBox="1">
              <a:spLocks noChangeArrowheads="1"/>
            </p:cNvSpPr>
            <p:nvPr/>
          </p:nvSpPr>
          <p:spPr bwMode="auto">
            <a:xfrm>
              <a:off x="4572000" y="3898900"/>
              <a:ext cx="272455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i</a:t>
              </a:r>
            </a:p>
          </p:txBody>
        </p:sp>
        <p:sp>
          <p:nvSpPr>
            <p:cNvPr id="21539" name="Line 38"/>
            <p:cNvSpPr>
              <a:spLocks noChangeShapeType="1"/>
            </p:cNvSpPr>
            <p:nvPr/>
          </p:nvSpPr>
          <p:spPr bwMode="auto">
            <a:xfrm flipV="1">
              <a:off x="4614504" y="3938656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2431263" y="4241872"/>
            <a:ext cx="296876" cy="461665"/>
            <a:chOff x="4485302" y="4548464"/>
            <a:chExt cx="296710" cy="459910"/>
          </a:xfrm>
        </p:grpSpPr>
        <p:sp>
          <p:nvSpPr>
            <p:cNvPr id="21536" name="CuadroTexto 62"/>
            <p:cNvSpPr txBox="1">
              <a:spLocks noChangeArrowheads="1"/>
            </p:cNvSpPr>
            <p:nvPr/>
          </p:nvSpPr>
          <p:spPr bwMode="auto">
            <a:xfrm>
              <a:off x="4485302" y="4548464"/>
              <a:ext cx="296710" cy="459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j</a:t>
              </a:r>
            </a:p>
          </p:txBody>
        </p:sp>
        <p:sp>
          <p:nvSpPr>
            <p:cNvPr id="21537" name="Line 38"/>
            <p:cNvSpPr>
              <a:spLocks noChangeShapeType="1"/>
            </p:cNvSpPr>
            <p:nvPr/>
          </p:nvSpPr>
          <p:spPr bwMode="auto">
            <a:xfrm flipV="1">
              <a:off x="4527806" y="4588220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2164562" y="5205488"/>
            <a:ext cx="340158" cy="461665"/>
            <a:chOff x="5158761" y="4648170"/>
            <a:chExt cx="340358" cy="461734"/>
          </a:xfrm>
        </p:grpSpPr>
        <p:sp>
          <p:nvSpPr>
            <p:cNvPr id="21534" name="CuadroTexto 64"/>
            <p:cNvSpPr txBox="1">
              <a:spLocks noChangeArrowheads="1"/>
            </p:cNvSpPr>
            <p:nvPr/>
          </p:nvSpPr>
          <p:spPr bwMode="auto">
            <a:xfrm>
              <a:off x="5158761" y="4648170"/>
              <a:ext cx="340358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k</a:t>
              </a:r>
            </a:p>
          </p:txBody>
        </p:sp>
        <p:sp>
          <p:nvSpPr>
            <p:cNvPr id="21535" name="Line 38"/>
            <p:cNvSpPr>
              <a:spLocks noChangeShapeType="1"/>
            </p:cNvSpPr>
            <p:nvPr/>
          </p:nvSpPr>
          <p:spPr bwMode="auto">
            <a:xfrm flipV="1">
              <a:off x="5201265" y="4687926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5558475" y="5704356"/>
            <a:ext cx="239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>
                <a:solidFill>
                  <a:srgbClr val="FF0000"/>
                </a:solidFill>
              </a:rPr>
              <a:t>(siguen el orden alfabético)</a:t>
            </a:r>
            <a:endParaRPr lang="en-GB" sz="2400">
              <a:solidFill>
                <a:srgbClr val="FF000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4873681" y="4321590"/>
            <a:ext cx="2068456" cy="1246937"/>
            <a:chOff x="4873681" y="4246488"/>
            <a:chExt cx="2068456" cy="1246937"/>
          </a:xfrm>
        </p:grpSpPr>
        <p:sp>
          <p:nvSpPr>
            <p:cNvPr id="21564" name="Text Box 37"/>
            <p:cNvSpPr txBox="1">
              <a:spLocks noChangeArrowheads="1"/>
            </p:cNvSpPr>
            <p:nvPr/>
          </p:nvSpPr>
          <p:spPr bwMode="auto">
            <a:xfrm>
              <a:off x="4873681" y="4559225"/>
              <a:ext cx="15224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u de ejes  </a:t>
              </a:r>
            </a:p>
          </p:txBody>
        </p:sp>
        <p:sp>
          <p:nvSpPr>
            <p:cNvPr id="21565" name="Line 38"/>
            <p:cNvSpPr>
              <a:spLocks noChangeShapeType="1"/>
            </p:cNvSpPr>
            <p:nvPr/>
          </p:nvSpPr>
          <p:spPr bwMode="auto">
            <a:xfrm flipV="1">
              <a:off x="4935594" y="4686225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1567" name="AutoShape 40"/>
            <p:cNvSpPr>
              <a:spLocks/>
            </p:cNvSpPr>
            <p:nvPr/>
          </p:nvSpPr>
          <p:spPr bwMode="auto">
            <a:xfrm>
              <a:off x="6286556" y="4246488"/>
              <a:ext cx="215900" cy="1081085"/>
            </a:xfrm>
            <a:prstGeom prst="leftBrace">
              <a:avLst>
                <a:gd name="adj1" fmla="val 4172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>
              <a:off x="6581141" y="4293096"/>
              <a:ext cx="36099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X</a:t>
              </a:r>
              <a:endParaRPr lang="es-ES" sz="2400">
                <a:latin typeface="Trebuchet MS" panose="020B0603020202020204" pitchFamily="34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endParaRPr lang="es-ES" sz="2400">
                <a:latin typeface="Trebuchet MS" panose="020B0603020202020204" pitchFamily="34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Y</a:t>
              </a:r>
              <a:endParaRPr lang="es-ES" sz="2400">
                <a:latin typeface="Trebuchet MS" panose="020B0603020202020204" pitchFamily="34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endParaRPr lang="es-ES" sz="2400">
                <a:latin typeface="Trebuchet MS" panose="020B0603020202020204" pitchFamily="34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Z</a:t>
              </a:r>
              <a:endParaRPr lang="es-ES" sz="2400">
                <a:latin typeface="Trebuchet MS" panose="020B0603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918737" y="4728238"/>
            <a:ext cx="1608133" cy="400558"/>
            <a:chOff x="6918737" y="4675112"/>
            <a:chExt cx="1608133" cy="400558"/>
          </a:xfrm>
        </p:grpSpPr>
        <p:sp>
          <p:nvSpPr>
            <p:cNvPr id="21569" name="Line 42"/>
            <p:cNvSpPr>
              <a:spLocks noChangeShapeType="1"/>
            </p:cNvSpPr>
            <p:nvPr/>
          </p:nvSpPr>
          <p:spPr bwMode="auto">
            <a:xfrm flipV="1">
              <a:off x="7524807" y="4675112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1572" name="Line 45"/>
            <p:cNvSpPr>
              <a:spLocks noChangeShapeType="1"/>
            </p:cNvSpPr>
            <p:nvPr/>
          </p:nvSpPr>
          <p:spPr bwMode="auto">
            <a:xfrm flipV="1">
              <a:off x="8186794" y="4713212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73" name="Text Box 39"/>
            <p:cNvSpPr txBox="1">
              <a:spLocks noChangeArrowheads="1"/>
            </p:cNvSpPr>
            <p:nvPr/>
          </p:nvSpPr>
          <p:spPr bwMode="auto">
            <a:xfrm>
              <a:off x="6918737" y="4747310"/>
              <a:ext cx="1608133" cy="328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  <a:sym typeface="Symbol" panose="05050102010706020507" pitchFamily="18" charset="2"/>
                </a:rPr>
                <a:t>  j  o  e</a:t>
              </a:r>
              <a:r>
                <a:rPr lang="es-ES" sz="2400" baseline="-25000">
                  <a:latin typeface="Trebuchet MS" panose="020B0603020202020204" pitchFamily="34" charset="0"/>
                  <a:sym typeface="Symbol" panose="05050102010706020507" pitchFamily="18" charset="2"/>
                </a:rPr>
                <a:t>Y</a:t>
              </a:r>
              <a:endParaRPr lang="es-ES" sz="2400">
                <a:latin typeface="Trebuchet MS" panose="020B0603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6933925" y="5175663"/>
            <a:ext cx="1598515" cy="413577"/>
            <a:chOff x="6933925" y="5100561"/>
            <a:chExt cx="1598515" cy="413577"/>
          </a:xfrm>
        </p:grpSpPr>
        <p:sp>
          <p:nvSpPr>
            <p:cNvPr id="21570" name="Line 43"/>
            <p:cNvSpPr>
              <a:spLocks noChangeShapeType="1"/>
            </p:cNvSpPr>
            <p:nvPr/>
          </p:nvSpPr>
          <p:spPr bwMode="auto">
            <a:xfrm flipV="1">
              <a:off x="7524807" y="5100561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1573" name="Line 46"/>
            <p:cNvSpPr>
              <a:spLocks noChangeShapeType="1"/>
            </p:cNvSpPr>
            <p:nvPr/>
          </p:nvSpPr>
          <p:spPr bwMode="auto">
            <a:xfrm flipV="1">
              <a:off x="8193144" y="5160886"/>
              <a:ext cx="144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74" name="Text Box 39"/>
            <p:cNvSpPr txBox="1">
              <a:spLocks noChangeArrowheads="1"/>
            </p:cNvSpPr>
            <p:nvPr/>
          </p:nvSpPr>
          <p:spPr bwMode="auto">
            <a:xfrm>
              <a:off x="6933925" y="5185778"/>
              <a:ext cx="1598515" cy="328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  <a:sym typeface="Symbol" panose="05050102010706020507" pitchFamily="18" charset="2"/>
                </a:rPr>
                <a:t>  k</a:t>
              </a:r>
              <a:r>
                <a:rPr lang="es-ES" sz="1800">
                  <a:latin typeface="Trebuchet MS" panose="020B0603020202020204" pitchFamily="34" charset="0"/>
                  <a:sym typeface="Symbol" panose="05050102010706020507" pitchFamily="18" charset="2"/>
                </a:rPr>
                <a:t>  </a:t>
              </a:r>
              <a:r>
                <a:rPr lang="es-ES" sz="2400">
                  <a:latin typeface="Trebuchet MS" panose="020B0603020202020204" pitchFamily="34" charset="0"/>
                  <a:sym typeface="Symbol" panose="05050102010706020507" pitchFamily="18" charset="2"/>
                </a:rPr>
                <a:t>o  e</a:t>
              </a:r>
              <a:r>
                <a:rPr lang="es-ES" sz="2400" baseline="-25000">
                  <a:latin typeface="Trebuchet MS" panose="020B0603020202020204" pitchFamily="34" charset="0"/>
                  <a:sym typeface="Symbol" panose="05050102010706020507" pitchFamily="18" charset="2"/>
                </a:rPr>
                <a:t>Z</a:t>
              </a:r>
              <a:endParaRPr lang="es-ES" sz="2400">
                <a:latin typeface="Trebuchet MS" panose="020B060302020202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4" grpId="0"/>
      <p:bldP spid="66615" grpId="0"/>
      <p:bldP spid="66616" grpId="0"/>
      <p:bldP spid="21512" grpId="0" animBg="1"/>
      <p:bldP spid="6206" grpId="0"/>
      <p:bldP spid="6214" grpId="0" animBg="1"/>
      <p:bldP spid="28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45" name="Text Box 85"/>
          <p:cNvSpPr txBox="1">
            <a:spLocks noChangeArrowheads="1"/>
          </p:cNvSpPr>
          <p:nvPr/>
        </p:nvSpPr>
        <p:spPr bwMode="auto">
          <a:xfrm>
            <a:off x="3589617" y="3645024"/>
            <a:ext cx="10543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(x,y,z)</a:t>
            </a:r>
          </a:p>
        </p:txBody>
      </p: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3291170" y="3686897"/>
            <a:ext cx="492126" cy="461963"/>
            <a:chOff x="2245" y="1594"/>
            <a:chExt cx="310" cy="291"/>
          </a:xfrm>
        </p:grpSpPr>
        <p:sp>
          <p:nvSpPr>
            <p:cNvPr id="21552" name="Oval 61"/>
            <p:cNvSpPr>
              <a:spLocks noChangeArrowheads="1"/>
            </p:cNvSpPr>
            <p:nvPr/>
          </p:nvSpPr>
          <p:spPr bwMode="auto">
            <a:xfrm>
              <a:off x="2245" y="1811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1553" name="Text Box 62"/>
            <p:cNvSpPr txBox="1">
              <a:spLocks noChangeArrowheads="1"/>
            </p:cNvSpPr>
            <p:nvPr/>
          </p:nvSpPr>
          <p:spPr bwMode="auto">
            <a:xfrm>
              <a:off x="2331" y="159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P</a:t>
              </a:r>
            </a:p>
          </p:txBody>
        </p:sp>
      </p:grpSp>
      <p:sp>
        <p:nvSpPr>
          <p:cNvPr id="59" name="58 CuadroTexto"/>
          <p:cNvSpPr txBox="1">
            <a:spLocks noChangeArrowheads="1"/>
          </p:cNvSpPr>
          <p:nvPr/>
        </p:nvSpPr>
        <p:spPr bwMode="auto">
          <a:xfrm>
            <a:off x="3605594" y="484421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x</a:t>
            </a:r>
          </a:p>
        </p:txBody>
      </p:sp>
      <p:sp>
        <p:nvSpPr>
          <p:cNvPr id="60" name="59 CuadroTexto"/>
          <p:cNvSpPr txBox="1">
            <a:spLocks noChangeArrowheads="1"/>
          </p:cNvSpPr>
          <p:nvPr/>
        </p:nvSpPr>
        <p:spPr bwMode="auto">
          <a:xfrm>
            <a:off x="2031346" y="3364581"/>
            <a:ext cx="336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y</a:t>
            </a:r>
          </a:p>
        </p:txBody>
      </p:sp>
      <p:sp>
        <p:nvSpPr>
          <p:cNvPr id="61" name="60 CuadroTexto"/>
          <p:cNvSpPr txBox="1">
            <a:spLocks noChangeArrowheads="1"/>
          </p:cNvSpPr>
          <p:nvPr/>
        </p:nvSpPr>
        <p:spPr bwMode="auto">
          <a:xfrm>
            <a:off x="1696823" y="4800223"/>
            <a:ext cx="3305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z</a:t>
            </a:r>
          </a:p>
        </p:txBody>
      </p:sp>
      <p:sp>
        <p:nvSpPr>
          <p:cNvPr id="15387" name="Text Box 59"/>
          <p:cNvSpPr txBox="1">
            <a:spLocks noChangeArrowheads="1"/>
          </p:cNvSpPr>
          <p:nvPr/>
        </p:nvSpPr>
        <p:spPr bwMode="auto">
          <a:xfrm>
            <a:off x="5006936" y="2715919"/>
            <a:ext cx="3706692" cy="122686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bIns="72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latin typeface="Trebuchet MS" panose="020B0603020202020204" pitchFamily="34" charset="0"/>
              </a:rPr>
              <a:t>Un punto P se caracteriza con 3 coordenadas: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latin typeface="Trebuchet MS" panose="020B0603020202020204" pitchFamily="34" charset="0"/>
              </a:rPr>
              <a:t>x, y, z</a:t>
            </a: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5006936" y="4279452"/>
            <a:ext cx="3812396" cy="123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82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latin typeface="Trebuchet MS" panose="020B0603020202020204" pitchFamily="34" charset="0"/>
              </a:rPr>
              <a:t>Dan la posición de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   respecto a 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  (origen de coordenadas)</a:t>
            </a:r>
          </a:p>
        </p:txBody>
      </p:sp>
      <p:grpSp>
        <p:nvGrpSpPr>
          <p:cNvPr id="66" name="Group 78"/>
          <p:cNvGrpSpPr>
            <a:grpSpLocks/>
          </p:cNvGrpSpPr>
          <p:nvPr/>
        </p:nvGrpSpPr>
        <p:grpSpPr bwMode="auto">
          <a:xfrm>
            <a:off x="3149210" y="5689152"/>
            <a:ext cx="5311222" cy="869288"/>
            <a:chOff x="803" y="3601"/>
            <a:chExt cx="4447" cy="453"/>
          </a:xfrm>
        </p:grpSpPr>
        <p:sp>
          <p:nvSpPr>
            <p:cNvPr id="21550" name="Text Box 61"/>
            <p:cNvSpPr txBox="1">
              <a:spLocks noChangeArrowheads="1"/>
            </p:cNvSpPr>
            <p:nvPr/>
          </p:nvSpPr>
          <p:spPr bwMode="auto">
            <a:xfrm>
              <a:off x="803" y="3601"/>
              <a:ext cx="4447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bIns="82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 eaLnBrk="1" hangingPunct="1">
                <a:spcBef>
                  <a:spcPct val="0"/>
                </a:spcBef>
                <a:buFont typeface="Symbol" panose="05050102010706020507" pitchFamily="18" charset="2"/>
                <a:buChar char="·"/>
              </a:pPr>
              <a:r>
                <a:rPr lang="es-ES" sz="2400">
                  <a:latin typeface="Trebuchet MS" panose="020B0603020202020204" pitchFamily="34" charset="0"/>
                </a:rPr>
                <a:t>Son las </a:t>
              </a: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componentes</a:t>
              </a:r>
              <a:r>
                <a:rPr lang="es-ES" sz="2400">
                  <a:latin typeface="Trebuchet MS" panose="020B0603020202020204" pitchFamily="34" charset="0"/>
                </a:rPr>
                <a:t> del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es-ES" sz="2400">
                  <a:latin typeface="Trebuchet MS" panose="020B0603020202020204" pitchFamily="34" charset="0"/>
                </a:rPr>
                <a:t>    vector de posición OP en cada eje</a:t>
              </a:r>
            </a:p>
          </p:txBody>
        </p:sp>
        <p:sp>
          <p:nvSpPr>
            <p:cNvPr id="21551" name="Line 72"/>
            <p:cNvSpPr>
              <a:spLocks noChangeShapeType="1"/>
            </p:cNvSpPr>
            <p:nvPr/>
          </p:nvSpPr>
          <p:spPr bwMode="auto">
            <a:xfrm>
              <a:off x="3409" y="3823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grpSp>
        <p:nvGrpSpPr>
          <p:cNvPr id="25" name="Grupo 24"/>
          <p:cNvGrpSpPr>
            <a:grpSpLocks/>
          </p:cNvGrpSpPr>
          <p:nvPr/>
        </p:nvGrpSpPr>
        <p:grpSpPr bwMode="auto">
          <a:xfrm>
            <a:off x="2332317" y="3536084"/>
            <a:ext cx="1019175" cy="533400"/>
            <a:chOff x="2168043" y="2932389"/>
            <a:chExt cx="1019658" cy="532504"/>
          </a:xfrm>
        </p:grpSpPr>
        <p:sp>
          <p:nvSpPr>
            <p:cNvPr id="21546" name="Line 96"/>
            <p:cNvSpPr>
              <a:spLocks noChangeShapeType="1"/>
            </p:cNvSpPr>
            <p:nvPr/>
          </p:nvSpPr>
          <p:spPr bwMode="auto">
            <a:xfrm flipH="1" flipV="1">
              <a:off x="2263776" y="2944193"/>
              <a:ext cx="923925" cy="5207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cxnSp>
          <p:nvCxnSpPr>
            <p:cNvPr id="21547" name="Conector recto 4"/>
            <p:cNvCxnSpPr>
              <a:cxnSpLocks noChangeShapeType="1"/>
            </p:cNvCxnSpPr>
            <p:nvPr/>
          </p:nvCxnSpPr>
          <p:spPr bwMode="auto">
            <a:xfrm>
              <a:off x="2382838" y="3011559"/>
              <a:ext cx="0" cy="285750"/>
            </a:xfrm>
            <a:prstGeom prst="line">
              <a:avLst/>
            </a:prstGeom>
            <a:noFill/>
            <a:ln w="12700" algn="ctr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8" name="Conector recto 7"/>
            <p:cNvCxnSpPr>
              <a:cxnSpLocks noChangeShapeType="1"/>
            </p:cNvCxnSpPr>
            <p:nvPr/>
          </p:nvCxnSpPr>
          <p:spPr bwMode="auto">
            <a:xfrm>
              <a:off x="2263776" y="3204543"/>
              <a:ext cx="119062" cy="92766"/>
            </a:xfrm>
            <a:prstGeom prst="line">
              <a:avLst/>
            </a:prstGeom>
            <a:noFill/>
            <a:ln w="12700" algn="ctr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9" name="Conector recto 15"/>
            <p:cNvCxnSpPr>
              <a:cxnSpLocks noChangeShapeType="1"/>
            </p:cNvCxnSpPr>
            <p:nvPr/>
          </p:nvCxnSpPr>
          <p:spPr bwMode="auto">
            <a:xfrm flipV="1">
              <a:off x="2168043" y="2932389"/>
              <a:ext cx="16510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upo 25"/>
          <p:cNvGrpSpPr>
            <a:grpSpLocks/>
          </p:cNvGrpSpPr>
          <p:nvPr/>
        </p:nvGrpSpPr>
        <p:grpSpPr bwMode="auto">
          <a:xfrm>
            <a:off x="3362605" y="4113934"/>
            <a:ext cx="544512" cy="825500"/>
            <a:chOff x="3198813" y="3509343"/>
            <a:chExt cx="544821" cy="825819"/>
          </a:xfrm>
        </p:grpSpPr>
        <p:sp>
          <p:nvSpPr>
            <p:cNvPr id="21542" name="Line 109"/>
            <p:cNvSpPr>
              <a:spLocks noChangeShapeType="1"/>
            </p:cNvSpPr>
            <p:nvPr/>
          </p:nvSpPr>
          <p:spPr bwMode="auto">
            <a:xfrm>
              <a:off x="3198813" y="3509343"/>
              <a:ext cx="539750" cy="6985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cxnSp>
          <p:nvCxnSpPr>
            <p:cNvPr id="21543" name="Conector recto 11"/>
            <p:cNvCxnSpPr>
              <a:cxnSpLocks noChangeShapeType="1"/>
            </p:cNvCxnSpPr>
            <p:nvPr/>
          </p:nvCxnSpPr>
          <p:spPr bwMode="auto">
            <a:xfrm flipH="1">
              <a:off x="3387620" y="4056271"/>
              <a:ext cx="241474" cy="0"/>
            </a:xfrm>
            <a:prstGeom prst="line">
              <a:avLst/>
            </a:prstGeom>
            <a:noFill/>
            <a:ln w="12700" algn="ctr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Conector recto 13"/>
            <p:cNvCxnSpPr>
              <a:cxnSpLocks noChangeShapeType="1"/>
            </p:cNvCxnSpPr>
            <p:nvPr/>
          </p:nvCxnSpPr>
          <p:spPr bwMode="auto">
            <a:xfrm>
              <a:off x="3347864" y="4056271"/>
              <a:ext cx="139631" cy="164272"/>
            </a:xfrm>
            <a:prstGeom prst="line">
              <a:avLst/>
            </a:prstGeom>
            <a:noFill/>
            <a:ln w="12700" algn="ctr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5" name="Conector recto 19"/>
            <p:cNvCxnSpPr>
              <a:cxnSpLocks noChangeShapeType="1"/>
            </p:cNvCxnSpPr>
            <p:nvPr/>
          </p:nvCxnSpPr>
          <p:spPr bwMode="auto">
            <a:xfrm>
              <a:off x="3743634" y="4165557"/>
              <a:ext cx="0" cy="16960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upo 26"/>
          <p:cNvGrpSpPr>
            <a:grpSpLocks/>
          </p:cNvGrpSpPr>
          <p:nvPr/>
        </p:nvGrpSpPr>
        <p:grpSpPr bwMode="auto">
          <a:xfrm>
            <a:off x="1873530" y="4091709"/>
            <a:ext cx="1441450" cy="1389062"/>
            <a:chOff x="1709633" y="3487118"/>
            <a:chExt cx="1441555" cy="1389866"/>
          </a:xfrm>
        </p:grpSpPr>
        <p:sp>
          <p:nvSpPr>
            <p:cNvPr id="21540" name="Line 110"/>
            <p:cNvSpPr>
              <a:spLocks noChangeShapeType="1"/>
            </p:cNvSpPr>
            <p:nvPr/>
          </p:nvSpPr>
          <p:spPr bwMode="auto">
            <a:xfrm flipH="1">
              <a:off x="1747838" y="3487118"/>
              <a:ext cx="1403350" cy="12954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cxnSp>
          <p:nvCxnSpPr>
            <p:cNvPr id="21541" name="Conector recto 75"/>
            <p:cNvCxnSpPr>
              <a:cxnSpLocks noChangeShapeType="1"/>
            </p:cNvCxnSpPr>
            <p:nvPr/>
          </p:nvCxnSpPr>
          <p:spPr bwMode="auto">
            <a:xfrm>
              <a:off x="1709633" y="4707379"/>
              <a:ext cx="0" cy="16960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" name="Conector recto de flecha 23"/>
          <p:cNvCxnSpPr>
            <a:cxnSpLocks noChangeShapeType="1"/>
            <a:endCxn id="21540" idx="0"/>
          </p:cNvCxnSpPr>
          <p:nvPr/>
        </p:nvCxnSpPr>
        <p:spPr bwMode="auto">
          <a:xfrm flipV="1">
            <a:off x="2448205" y="4091709"/>
            <a:ext cx="866775" cy="741362"/>
          </a:xfrm>
          <a:prstGeom prst="straightConnector1">
            <a:avLst/>
          </a:prstGeom>
          <a:noFill/>
          <a:ln w="539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2995687" y="4350499"/>
            <a:ext cx="622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90º</a:t>
            </a:r>
          </a:p>
        </p:txBody>
      </p:sp>
      <p:sp>
        <p:nvSpPr>
          <p:cNvPr id="42" name="Text Box 3">
            <a:extLst>
              <a:ext uri="{FF2B5EF4-FFF2-40B4-BE49-F238E27FC236}">
                <a16:creationId xmlns:a16="http://schemas.microsoft.com/office/drawing/2014/main" id="{94518746-FFF6-4AEF-A18E-53D257C2E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675" y="321888"/>
            <a:ext cx="6434307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 anchor="ctr" anchorCtr="1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SISTEMA DE REFERENCIA CARTESIANO</a:t>
            </a:r>
          </a:p>
        </p:txBody>
      </p:sp>
      <p:sp>
        <p:nvSpPr>
          <p:cNvPr id="43" name="Text Box 62">
            <a:extLst>
              <a:ext uri="{FF2B5EF4-FFF2-40B4-BE49-F238E27FC236}">
                <a16:creationId xmlns:a16="http://schemas.microsoft.com/office/drawing/2014/main" id="{6F7D9340-BAEA-47CC-AD4B-FD110510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150" y="740643"/>
            <a:ext cx="7026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99FF"/>
                </a:solidFill>
                <a:latin typeface="Trebuchet MS" panose="020B0603020202020204" pitchFamily="34" charset="0"/>
              </a:rPr>
              <a:t>(un sistema para caracterizar puntos del espacio)</a:t>
            </a:r>
          </a:p>
        </p:txBody>
      </p:sp>
      <p:sp>
        <p:nvSpPr>
          <p:cNvPr id="44" name="Text Box 70">
            <a:extLst>
              <a:ext uri="{FF2B5EF4-FFF2-40B4-BE49-F238E27FC236}">
                <a16:creationId xmlns:a16="http://schemas.microsoft.com/office/drawing/2014/main" id="{677CF8F8-E104-451F-B06A-2F56004A5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607" y="1350293"/>
            <a:ext cx="7547021" cy="83099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Es un conjunto de 3 ejes (rectas con sentidos + y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es-ES" sz="2400">
                <a:latin typeface="Trebuchet MS" panose="020B0603020202020204" pitchFamily="34" charset="0"/>
              </a:rPr>
              <a:t>), perpendiculares entre sí y que se cortan en un punto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F4B4E06-29C1-49AD-9262-9C5505211E57}"/>
              </a:ext>
            </a:extLst>
          </p:cNvPr>
          <p:cNvGrpSpPr/>
          <p:nvPr/>
        </p:nvGrpSpPr>
        <p:grpSpPr>
          <a:xfrm>
            <a:off x="1289847" y="2967111"/>
            <a:ext cx="3272425" cy="2838153"/>
            <a:chOff x="1289847" y="2967111"/>
            <a:chExt cx="3272425" cy="2838153"/>
          </a:xfrm>
        </p:grpSpPr>
        <p:sp>
          <p:nvSpPr>
            <p:cNvPr id="45" name="Text Box 54">
              <a:extLst>
                <a:ext uri="{FF2B5EF4-FFF2-40B4-BE49-F238E27FC236}">
                  <a16:creationId xmlns:a16="http://schemas.microsoft.com/office/drawing/2014/main" id="{17EB2B6D-E1BB-4AF4-85B9-30AA42E96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084" y="4876874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46" name="Text Box 55">
              <a:extLst>
                <a:ext uri="{FF2B5EF4-FFF2-40B4-BE49-F238E27FC236}">
                  <a16:creationId xmlns:a16="http://schemas.microsoft.com/office/drawing/2014/main" id="{A27EF5FE-D844-441B-83F9-A76A90BD3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834" y="2967111"/>
              <a:ext cx="360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Y</a:t>
              </a:r>
            </a:p>
          </p:txBody>
        </p:sp>
        <p:sp>
          <p:nvSpPr>
            <p:cNvPr id="47" name="Text Box 56">
              <a:extLst>
                <a:ext uri="{FF2B5EF4-FFF2-40B4-BE49-F238E27FC236}">
                  <a16:creationId xmlns:a16="http://schemas.microsoft.com/office/drawing/2014/main" id="{2106BD6B-3C8C-4383-995E-7F3E8B62F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847" y="5343599"/>
              <a:ext cx="3545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Z</a:t>
              </a:r>
            </a:p>
          </p:txBody>
        </p:sp>
        <p:grpSp>
          <p:nvGrpSpPr>
            <p:cNvPr id="48" name="Group 116">
              <a:extLst>
                <a:ext uri="{FF2B5EF4-FFF2-40B4-BE49-F238E27FC236}">
                  <a16:creationId xmlns:a16="http://schemas.microsoft.com/office/drawing/2014/main" id="{8CE53EB3-771E-4540-9DCB-E1C8FE731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0684" y="3219524"/>
              <a:ext cx="2582863" cy="2420937"/>
              <a:chOff x="446" y="2160"/>
              <a:chExt cx="1627" cy="1525"/>
            </a:xfrm>
          </p:grpSpPr>
          <p:sp>
            <p:nvSpPr>
              <p:cNvPr id="49" name="Line 48">
                <a:extLst>
                  <a:ext uri="{FF2B5EF4-FFF2-40B4-BE49-F238E27FC236}">
                    <a16:creationId xmlns:a16="http://schemas.microsoft.com/office/drawing/2014/main" id="{92D89B66-049B-48FA-9979-435D380D7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2" y="2160"/>
                <a:ext cx="7" cy="1242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  <p:sp>
            <p:nvSpPr>
              <p:cNvPr id="50" name="Line 49">
                <a:extLst>
                  <a:ext uri="{FF2B5EF4-FFF2-40B4-BE49-F238E27FC236}">
                    <a16:creationId xmlns:a16="http://schemas.microsoft.com/office/drawing/2014/main" id="{69869996-B78B-4B29-8C38-328A73D87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8" y="3203"/>
                <a:ext cx="1315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  <p:sp>
            <p:nvSpPr>
              <p:cNvPr id="51" name="Line 50">
                <a:extLst>
                  <a:ext uri="{FF2B5EF4-FFF2-40B4-BE49-F238E27FC236}">
                    <a16:creationId xmlns:a16="http://schemas.microsoft.com/office/drawing/2014/main" id="{2E7D35BE-1AE8-4BF6-96F9-0C16A20D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" y="3109"/>
                <a:ext cx="577" cy="576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</p:grpSp>
      </p:grpSp>
      <p:grpSp>
        <p:nvGrpSpPr>
          <p:cNvPr id="74" name="Group 76"/>
          <p:cNvGrpSpPr>
            <a:grpSpLocks/>
          </p:cNvGrpSpPr>
          <p:nvPr/>
        </p:nvGrpSpPr>
        <p:grpSpPr bwMode="auto">
          <a:xfrm>
            <a:off x="2024659" y="4497060"/>
            <a:ext cx="439738" cy="461963"/>
            <a:chOff x="1172" y="2705"/>
            <a:chExt cx="277" cy="291"/>
          </a:xfrm>
        </p:grpSpPr>
        <p:sp>
          <p:nvSpPr>
            <p:cNvPr id="75" name="Text Box 88"/>
            <p:cNvSpPr txBox="1">
              <a:spLocks noChangeArrowheads="1"/>
            </p:cNvSpPr>
            <p:nvPr/>
          </p:nvSpPr>
          <p:spPr bwMode="auto">
            <a:xfrm>
              <a:off x="1172" y="2705"/>
              <a:ext cx="2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O</a:t>
              </a:r>
            </a:p>
          </p:txBody>
        </p:sp>
        <p:sp>
          <p:nvSpPr>
            <p:cNvPr id="76" name="Oval 89"/>
            <p:cNvSpPr>
              <a:spLocks noChangeArrowheads="1"/>
            </p:cNvSpPr>
            <p:nvPr/>
          </p:nvSpPr>
          <p:spPr bwMode="auto">
            <a:xfrm>
              <a:off x="1381" y="2903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23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5" grpId="0"/>
      <p:bldP spid="59" grpId="0"/>
      <p:bldP spid="60" grpId="0"/>
      <p:bldP spid="61" grpId="0"/>
      <p:bldP spid="15387" grpId="0" animBg="1"/>
      <p:bldP spid="620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 flipV="1">
            <a:off x="1692275" y="1666371"/>
            <a:ext cx="2160588" cy="1722437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025892" y="86052"/>
            <a:ext cx="5840214" cy="82266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DESCOMPOSICIÓN DE UN VECTOR EN COMPONENTES</a:t>
            </a:r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H="1" flipV="1">
            <a:off x="5545138" y="1963233"/>
            <a:ext cx="2160587" cy="1722438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64571" name="Line 59"/>
          <p:cNvSpPr>
            <a:spLocks noChangeShapeType="1"/>
          </p:cNvSpPr>
          <p:nvPr/>
        </p:nvSpPr>
        <p:spPr bwMode="auto">
          <a:xfrm>
            <a:off x="5976938" y="2020383"/>
            <a:ext cx="0" cy="1368425"/>
          </a:xfrm>
          <a:prstGeom prst="line">
            <a:avLst/>
          </a:prstGeom>
          <a:noFill/>
          <a:ln w="12700">
            <a:solidFill>
              <a:srgbClr val="33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2195513" y="1733046"/>
            <a:ext cx="1368425" cy="1871662"/>
            <a:chOff x="1383" y="1117"/>
            <a:chExt cx="862" cy="1179"/>
          </a:xfrm>
        </p:grpSpPr>
        <p:sp>
          <p:nvSpPr>
            <p:cNvPr id="23639" name="Line 58"/>
            <p:cNvSpPr>
              <a:spLocks noChangeShapeType="1"/>
            </p:cNvSpPr>
            <p:nvPr/>
          </p:nvSpPr>
          <p:spPr bwMode="auto">
            <a:xfrm>
              <a:off x="2245" y="1117"/>
              <a:ext cx="0" cy="1134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3640" name="Line 60"/>
            <p:cNvSpPr>
              <a:spLocks noChangeShapeType="1"/>
            </p:cNvSpPr>
            <p:nvPr/>
          </p:nvSpPr>
          <p:spPr bwMode="auto">
            <a:xfrm>
              <a:off x="1383" y="1797"/>
              <a:ext cx="0" cy="499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sp>
        <p:nvSpPr>
          <p:cNvPr id="64574" name="Line 62"/>
          <p:cNvSpPr>
            <a:spLocks noChangeShapeType="1"/>
          </p:cNvSpPr>
          <p:nvPr/>
        </p:nvSpPr>
        <p:spPr bwMode="auto">
          <a:xfrm rot="-5400000">
            <a:off x="6360319" y="1395702"/>
            <a:ext cx="0" cy="1827212"/>
          </a:xfrm>
          <a:prstGeom prst="line">
            <a:avLst/>
          </a:prstGeom>
          <a:noFill/>
          <a:ln w="12700">
            <a:solidFill>
              <a:srgbClr val="33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547813" y="1875921"/>
            <a:ext cx="2232025" cy="1081087"/>
            <a:chOff x="975" y="1207"/>
            <a:chExt cx="1406" cy="681"/>
          </a:xfrm>
        </p:grpSpPr>
        <p:sp>
          <p:nvSpPr>
            <p:cNvPr id="23637" name="Line 61"/>
            <p:cNvSpPr>
              <a:spLocks noChangeShapeType="1"/>
            </p:cNvSpPr>
            <p:nvPr/>
          </p:nvSpPr>
          <p:spPr bwMode="auto">
            <a:xfrm rot="-5400000">
              <a:off x="1701" y="526"/>
              <a:ext cx="0" cy="1361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3638" name="Line 63"/>
            <p:cNvSpPr>
              <a:spLocks noChangeShapeType="1"/>
            </p:cNvSpPr>
            <p:nvPr/>
          </p:nvSpPr>
          <p:spPr bwMode="auto">
            <a:xfrm rot="-5400000">
              <a:off x="1225" y="1638"/>
              <a:ext cx="0" cy="499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1187450" y="1875921"/>
            <a:ext cx="498475" cy="1068387"/>
            <a:chOff x="748" y="1207"/>
            <a:chExt cx="314" cy="673"/>
          </a:xfrm>
        </p:grpSpPr>
        <p:sp>
          <p:nvSpPr>
            <p:cNvPr id="23634" name="Line 67"/>
            <p:cNvSpPr>
              <a:spLocks noChangeShapeType="1"/>
            </p:cNvSpPr>
            <p:nvPr/>
          </p:nvSpPr>
          <p:spPr bwMode="auto">
            <a:xfrm rot="-5400000">
              <a:off x="724" y="1542"/>
              <a:ext cx="673" cy="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3635" name="Text Box 84"/>
            <p:cNvSpPr txBox="1">
              <a:spLocks noChangeArrowheads="1"/>
            </p:cNvSpPr>
            <p:nvPr/>
          </p:nvSpPr>
          <p:spPr bwMode="auto">
            <a:xfrm>
              <a:off x="748" y="1424"/>
              <a:ext cx="30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latin typeface="Arial" panose="020B0604020202020204" pitchFamily="34" charset="0"/>
                </a:rPr>
                <a:t>Y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23636" name="Line 85"/>
            <p:cNvSpPr>
              <a:spLocks noChangeShapeType="1"/>
            </p:cNvSpPr>
            <p:nvPr/>
          </p:nvSpPr>
          <p:spPr bwMode="auto">
            <a:xfrm flipV="1">
              <a:off x="808" y="146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3932765" y="2480647"/>
            <a:ext cx="995363" cy="454025"/>
            <a:chOff x="1081" y="2468"/>
            <a:chExt cx="627" cy="286"/>
          </a:xfrm>
        </p:grpSpPr>
        <p:sp>
          <p:nvSpPr>
            <p:cNvPr id="23631" name="Text Box 86"/>
            <p:cNvSpPr txBox="1">
              <a:spLocks noChangeArrowheads="1"/>
            </p:cNvSpPr>
            <p:nvPr/>
          </p:nvSpPr>
          <p:spPr bwMode="auto">
            <a:xfrm>
              <a:off x="1081" y="2468"/>
              <a:ext cx="6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latin typeface="Arial" panose="020B0604020202020204" pitchFamily="34" charset="0"/>
                </a:rPr>
                <a:t>Z</a:t>
              </a:r>
              <a:r>
                <a:rPr lang="es-ES" sz="2400">
                  <a:latin typeface="Arial" panose="020B0604020202020204" pitchFamily="34" charset="0"/>
                </a:rPr>
                <a:t> = 0</a:t>
              </a:r>
            </a:p>
          </p:txBody>
        </p:sp>
        <p:sp>
          <p:nvSpPr>
            <p:cNvPr id="23632" name="Line 87"/>
            <p:cNvSpPr>
              <a:spLocks noChangeShapeType="1"/>
            </p:cNvSpPr>
            <p:nvPr/>
          </p:nvSpPr>
          <p:spPr bwMode="auto">
            <a:xfrm flipV="1">
              <a:off x="1127" y="250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3633" name="Line 88"/>
            <p:cNvSpPr>
              <a:spLocks noChangeShapeType="1"/>
            </p:cNvSpPr>
            <p:nvPr/>
          </p:nvSpPr>
          <p:spPr bwMode="auto">
            <a:xfrm flipV="1">
              <a:off x="1543" y="250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7273" name="Group 105"/>
          <p:cNvGrpSpPr>
            <a:grpSpLocks/>
          </p:cNvGrpSpPr>
          <p:nvPr/>
        </p:nvGrpSpPr>
        <p:grpSpPr bwMode="auto">
          <a:xfrm>
            <a:off x="5976938" y="3388808"/>
            <a:ext cx="1368425" cy="582613"/>
            <a:chOff x="3657" y="2160"/>
            <a:chExt cx="862" cy="367"/>
          </a:xfrm>
        </p:grpSpPr>
        <p:sp>
          <p:nvSpPr>
            <p:cNvPr id="23627" name="Line 65"/>
            <p:cNvSpPr>
              <a:spLocks noChangeShapeType="1"/>
            </p:cNvSpPr>
            <p:nvPr/>
          </p:nvSpPr>
          <p:spPr bwMode="auto">
            <a:xfrm flipH="1">
              <a:off x="3657" y="2160"/>
              <a:ext cx="862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grpSp>
          <p:nvGrpSpPr>
            <p:cNvPr id="23628" name="Group 114"/>
            <p:cNvGrpSpPr>
              <a:grpSpLocks/>
            </p:cNvGrpSpPr>
            <p:nvPr/>
          </p:nvGrpSpPr>
          <p:grpSpPr bwMode="auto">
            <a:xfrm>
              <a:off x="4020" y="2241"/>
              <a:ext cx="306" cy="286"/>
              <a:chOff x="3657" y="2387"/>
              <a:chExt cx="306" cy="286"/>
            </a:xfrm>
          </p:grpSpPr>
          <p:sp>
            <p:nvSpPr>
              <p:cNvPr id="23629" name="Text Box 112"/>
              <p:cNvSpPr txBox="1">
                <a:spLocks noChangeArrowheads="1"/>
              </p:cNvSpPr>
              <p:nvPr/>
            </p:nvSpPr>
            <p:spPr bwMode="auto">
              <a:xfrm>
                <a:off x="3657" y="2387"/>
                <a:ext cx="306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latin typeface="Arial" panose="020B0604020202020204" pitchFamily="34" charset="0"/>
                  </a:rPr>
                  <a:t>X</a:t>
                </a:r>
                <a:endParaRPr lang="es-E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3630" name="Line 113"/>
              <p:cNvSpPr>
                <a:spLocks noChangeShapeType="1"/>
              </p:cNvSpPr>
              <p:nvPr/>
            </p:nvSpPr>
            <p:spPr bwMode="auto">
              <a:xfrm flipV="1">
                <a:off x="3702" y="243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grpSp>
        <p:nvGrpSpPr>
          <p:cNvPr id="7272" name="Group 104"/>
          <p:cNvGrpSpPr>
            <a:grpSpLocks/>
          </p:cNvGrpSpPr>
          <p:nvPr/>
        </p:nvGrpSpPr>
        <p:grpSpPr bwMode="auto">
          <a:xfrm>
            <a:off x="7323138" y="2309308"/>
            <a:ext cx="749300" cy="1068388"/>
            <a:chOff x="4725" y="1480"/>
            <a:chExt cx="472" cy="673"/>
          </a:xfrm>
        </p:grpSpPr>
        <p:sp>
          <p:nvSpPr>
            <p:cNvPr id="23624" name="Line 66"/>
            <p:cNvSpPr>
              <a:spLocks noChangeShapeType="1"/>
            </p:cNvSpPr>
            <p:nvPr/>
          </p:nvSpPr>
          <p:spPr bwMode="auto">
            <a:xfrm rot="-5400000">
              <a:off x="4390" y="1815"/>
              <a:ext cx="673" cy="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3625" name="Text Box 118"/>
            <p:cNvSpPr txBox="1">
              <a:spLocks noChangeArrowheads="1"/>
            </p:cNvSpPr>
            <p:nvPr/>
          </p:nvSpPr>
          <p:spPr bwMode="auto">
            <a:xfrm>
              <a:off x="4891" y="1606"/>
              <a:ext cx="30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latin typeface="Arial" panose="020B0604020202020204" pitchFamily="34" charset="0"/>
                </a:rPr>
                <a:t>Y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23626" name="Line 119"/>
            <p:cNvSpPr>
              <a:spLocks noChangeShapeType="1"/>
            </p:cNvSpPr>
            <p:nvPr/>
          </p:nvSpPr>
          <p:spPr bwMode="auto">
            <a:xfrm flipV="1">
              <a:off x="4964" y="163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2195513" y="2812546"/>
            <a:ext cx="1368425" cy="576262"/>
            <a:chOff x="1383" y="1797"/>
            <a:chExt cx="862" cy="363"/>
          </a:xfrm>
        </p:grpSpPr>
        <p:sp>
          <p:nvSpPr>
            <p:cNvPr id="23621" name="Line 64"/>
            <p:cNvSpPr>
              <a:spLocks noChangeShapeType="1"/>
            </p:cNvSpPr>
            <p:nvPr/>
          </p:nvSpPr>
          <p:spPr bwMode="auto">
            <a:xfrm>
              <a:off x="1383" y="2160"/>
              <a:ext cx="862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3622" name="Text Box 82"/>
            <p:cNvSpPr txBox="1">
              <a:spLocks noChangeArrowheads="1"/>
            </p:cNvSpPr>
            <p:nvPr/>
          </p:nvSpPr>
          <p:spPr bwMode="auto">
            <a:xfrm>
              <a:off x="1746" y="1797"/>
              <a:ext cx="30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latin typeface="Arial" panose="020B0604020202020204" pitchFamily="34" charset="0"/>
                </a:rPr>
                <a:t>X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23623" name="Line 83"/>
            <p:cNvSpPr>
              <a:spLocks noChangeShapeType="1"/>
            </p:cNvSpPr>
            <p:nvPr/>
          </p:nvSpPr>
          <p:spPr bwMode="auto">
            <a:xfrm flipV="1">
              <a:off x="1806" y="184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23614" name="Rectangle 102"/>
          <p:cNvSpPr>
            <a:spLocks noChangeArrowheads="1"/>
          </p:cNvSpPr>
          <p:nvPr/>
        </p:nvSpPr>
        <p:spPr bwMode="auto">
          <a:xfrm>
            <a:off x="1187624" y="4397996"/>
            <a:ext cx="4079872" cy="198278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23615" name="Oval 94"/>
          <p:cNvSpPr>
            <a:spLocks noChangeArrowheads="1"/>
          </p:cNvSpPr>
          <p:nvPr/>
        </p:nvSpPr>
        <p:spPr bwMode="auto">
          <a:xfrm>
            <a:off x="1330499" y="4752008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23616" name="Text Box 95"/>
          <p:cNvSpPr txBox="1">
            <a:spLocks noChangeArrowheads="1"/>
          </p:cNvSpPr>
          <p:nvPr/>
        </p:nvSpPr>
        <p:spPr bwMode="auto">
          <a:xfrm>
            <a:off x="1209849" y="5456857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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DF9261E-E01B-465F-A0C7-4AF423DF5C67}"/>
              </a:ext>
            </a:extLst>
          </p:cNvPr>
          <p:cNvGrpSpPr/>
          <p:nvPr/>
        </p:nvGrpSpPr>
        <p:grpSpPr>
          <a:xfrm>
            <a:off x="1547664" y="4600378"/>
            <a:ext cx="3567432" cy="857249"/>
            <a:chOff x="1547664" y="4532933"/>
            <a:chExt cx="3567432" cy="857249"/>
          </a:xfrm>
        </p:grpSpPr>
        <p:sp>
          <p:nvSpPr>
            <p:cNvPr id="23617" name="Text Box 96"/>
            <p:cNvSpPr txBox="1">
              <a:spLocks noChangeArrowheads="1"/>
            </p:cNvSpPr>
            <p:nvPr/>
          </p:nvSpPr>
          <p:spPr bwMode="auto">
            <a:xfrm>
              <a:off x="1560686" y="4928220"/>
              <a:ext cx="355441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Trebuchet MS" panose="020B0603020202020204" pitchFamily="34" charset="0"/>
                </a:rPr>
                <a:t>Eje o vector hacia fuera</a:t>
              </a:r>
            </a:p>
          </p:txBody>
        </p:sp>
        <p:sp>
          <p:nvSpPr>
            <p:cNvPr id="23619" name="93 CuadroTexto"/>
            <p:cNvSpPr txBox="1">
              <a:spLocks noChangeArrowheads="1"/>
            </p:cNvSpPr>
            <p:nvPr/>
          </p:nvSpPr>
          <p:spPr bwMode="auto">
            <a:xfrm>
              <a:off x="1547664" y="4532933"/>
              <a:ext cx="24721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Punta de flecha: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69E8A3F-ABA0-440C-8AB1-F4A0E0B23443}"/>
              </a:ext>
            </a:extLst>
          </p:cNvPr>
          <p:cNvGrpSpPr/>
          <p:nvPr/>
        </p:nvGrpSpPr>
        <p:grpSpPr>
          <a:xfrm>
            <a:off x="1561922" y="5474320"/>
            <a:ext cx="3705574" cy="831849"/>
            <a:chOff x="1561922" y="5474320"/>
            <a:chExt cx="3705574" cy="831849"/>
          </a:xfrm>
        </p:grpSpPr>
        <p:sp>
          <p:nvSpPr>
            <p:cNvPr id="23618" name="Text Box 97"/>
            <p:cNvSpPr txBox="1">
              <a:spLocks noChangeArrowheads="1"/>
            </p:cNvSpPr>
            <p:nvPr/>
          </p:nvSpPr>
          <p:spPr bwMode="auto">
            <a:xfrm>
              <a:off x="1573386" y="5844207"/>
              <a:ext cx="369411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Trebuchet MS" panose="020B0603020202020204" pitchFamily="34" charset="0"/>
                </a:rPr>
                <a:t>Eje o vector hacia dentro</a:t>
              </a:r>
            </a:p>
          </p:txBody>
        </p:sp>
        <p:sp>
          <p:nvSpPr>
            <p:cNvPr id="23620" name="94 CuadroTexto"/>
            <p:cNvSpPr txBox="1">
              <a:spLocks noChangeArrowheads="1"/>
            </p:cNvSpPr>
            <p:nvPr/>
          </p:nvSpPr>
          <p:spPr bwMode="auto">
            <a:xfrm>
              <a:off x="1561922" y="5474320"/>
              <a:ext cx="25282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Pluma de flecha: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7668344" y="1731458"/>
            <a:ext cx="995363" cy="454025"/>
            <a:chOff x="1081" y="2468"/>
            <a:chExt cx="627" cy="286"/>
          </a:xfrm>
        </p:grpSpPr>
        <p:sp>
          <p:nvSpPr>
            <p:cNvPr id="23611" name="Text Box 86"/>
            <p:cNvSpPr txBox="1">
              <a:spLocks noChangeArrowheads="1"/>
            </p:cNvSpPr>
            <p:nvPr/>
          </p:nvSpPr>
          <p:spPr bwMode="auto">
            <a:xfrm>
              <a:off x="1081" y="2468"/>
              <a:ext cx="6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latin typeface="Arial" panose="020B0604020202020204" pitchFamily="34" charset="0"/>
                </a:rPr>
                <a:t>Z</a:t>
              </a:r>
              <a:r>
                <a:rPr lang="es-ES" sz="2400">
                  <a:latin typeface="Arial" panose="020B0604020202020204" pitchFamily="34" charset="0"/>
                </a:rPr>
                <a:t> = 0</a:t>
              </a:r>
            </a:p>
          </p:txBody>
        </p:sp>
        <p:sp>
          <p:nvSpPr>
            <p:cNvPr id="23612" name="Line 87"/>
            <p:cNvSpPr>
              <a:spLocks noChangeShapeType="1"/>
            </p:cNvSpPr>
            <p:nvPr/>
          </p:nvSpPr>
          <p:spPr bwMode="auto">
            <a:xfrm flipV="1">
              <a:off x="1127" y="250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3613" name="Line 88"/>
            <p:cNvSpPr>
              <a:spLocks noChangeShapeType="1"/>
            </p:cNvSpPr>
            <p:nvPr/>
          </p:nvSpPr>
          <p:spPr bwMode="auto">
            <a:xfrm flipV="1">
              <a:off x="1543" y="250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23591" name="Group 126"/>
          <p:cNvGrpSpPr>
            <a:grpSpLocks/>
          </p:cNvGrpSpPr>
          <p:nvPr/>
        </p:nvGrpSpPr>
        <p:grpSpPr bwMode="auto">
          <a:xfrm>
            <a:off x="5845483" y="4934669"/>
            <a:ext cx="1626293" cy="1590675"/>
            <a:chOff x="3789" y="3021"/>
            <a:chExt cx="987" cy="1002"/>
          </a:xfrm>
        </p:grpSpPr>
        <p:grpSp>
          <p:nvGrpSpPr>
            <p:cNvPr id="23593" name="Group 101"/>
            <p:cNvGrpSpPr>
              <a:grpSpLocks/>
            </p:cNvGrpSpPr>
            <p:nvPr/>
          </p:nvGrpSpPr>
          <p:grpSpPr bwMode="auto">
            <a:xfrm>
              <a:off x="3789" y="3021"/>
              <a:ext cx="987" cy="286"/>
              <a:chOff x="975" y="3748"/>
              <a:chExt cx="987" cy="286"/>
            </a:xfrm>
          </p:grpSpPr>
          <p:sp>
            <p:nvSpPr>
              <p:cNvPr id="23606" name="Text Box 18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98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es-ES" sz="2400">
                    <a:latin typeface="Arial" panose="020B0604020202020204" pitchFamily="34" charset="0"/>
                  </a:rPr>
                  <a:t> = </a:t>
                </a: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es-ES" sz="2400">
                    <a:latin typeface="Arial" panose="020B0604020202020204" pitchFamily="34" charset="0"/>
                  </a:rPr>
                  <a:t> i   </a:t>
                </a:r>
              </a:p>
            </p:txBody>
          </p:sp>
          <p:sp>
            <p:nvSpPr>
              <p:cNvPr id="23607" name="Line 19"/>
              <p:cNvSpPr>
                <a:spLocks noChangeShapeType="1"/>
              </p:cNvSpPr>
              <p:nvPr/>
            </p:nvSpPr>
            <p:spPr bwMode="auto">
              <a:xfrm flipV="1">
                <a:off x="1020" y="3782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23609" name="Line 21"/>
              <p:cNvSpPr>
                <a:spLocks noChangeShapeType="1"/>
              </p:cNvSpPr>
              <p:nvPr/>
            </p:nvSpPr>
            <p:spPr bwMode="auto">
              <a:xfrm flipV="1">
                <a:off x="1653" y="379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23594" name="Group 100"/>
            <p:cNvGrpSpPr>
              <a:grpSpLocks/>
            </p:cNvGrpSpPr>
            <p:nvPr/>
          </p:nvGrpSpPr>
          <p:grpSpPr bwMode="auto">
            <a:xfrm>
              <a:off x="3789" y="3384"/>
              <a:ext cx="822" cy="286"/>
              <a:chOff x="3470" y="3793"/>
              <a:chExt cx="822" cy="286"/>
            </a:xfrm>
          </p:grpSpPr>
          <p:sp>
            <p:nvSpPr>
              <p:cNvPr id="23601" name="Text Box 71"/>
              <p:cNvSpPr txBox="1">
                <a:spLocks noChangeArrowheads="1"/>
              </p:cNvSpPr>
              <p:nvPr/>
            </p:nvSpPr>
            <p:spPr bwMode="auto">
              <a:xfrm>
                <a:off x="3470" y="3793"/>
                <a:ext cx="82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Y</a:t>
                </a:r>
                <a:r>
                  <a:rPr lang="es-ES" sz="2400">
                    <a:latin typeface="Arial" panose="020B0604020202020204" pitchFamily="34" charset="0"/>
                  </a:rPr>
                  <a:t> = </a:t>
                </a: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Y</a:t>
                </a:r>
                <a:r>
                  <a:rPr lang="es-ES" sz="2400">
                    <a:latin typeface="Arial" panose="020B0604020202020204" pitchFamily="34" charset="0"/>
                  </a:rPr>
                  <a:t> j</a:t>
                </a:r>
              </a:p>
            </p:txBody>
          </p:sp>
          <p:sp>
            <p:nvSpPr>
              <p:cNvPr id="23602" name="Line 72"/>
              <p:cNvSpPr>
                <a:spLocks noChangeShapeType="1"/>
              </p:cNvSpPr>
              <p:nvPr/>
            </p:nvSpPr>
            <p:spPr bwMode="auto">
              <a:xfrm flipV="1">
                <a:off x="3515" y="3827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23604" name="Line 74"/>
              <p:cNvSpPr>
                <a:spLocks noChangeShapeType="1"/>
              </p:cNvSpPr>
              <p:nvPr/>
            </p:nvSpPr>
            <p:spPr bwMode="auto">
              <a:xfrm flipV="1">
                <a:off x="4148" y="3838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23595" name="Group 99"/>
            <p:cNvGrpSpPr>
              <a:grpSpLocks/>
            </p:cNvGrpSpPr>
            <p:nvPr/>
          </p:nvGrpSpPr>
          <p:grpSpPr bwMode="auto">
            <a:xfrm>
              <a:off x="3789" y="3737"/>
              <a:ext cx="866" cy="286"/>
              <a:chOff x="3925" y="2976"/>
              <a:chExt cx="866" cy="286"/>
            </a:xfrm>
          </p:grpSpPr>
          <p:sp>
            <p:nvSpPr>
              <p:cNvPr id="23596" name="Text Box 77"/>
              <p:cNvSpPr txBox="1">
                <a:spLocks noChangeArrowheads="1"/>
              </p:cNvSpPr>
              <p:nvPr/>
            </p:nvSpPr>
            <p:spPr bwMode="auto">
              <a:xfrm>
                <a:off x="3925" y="2976"/>
                <a:ext cx="866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Z</a:t>
                </a:r>
                <a:r>
                  <a:rPr lang="es-ES" sz="2400">
                    <a:latin typeface="Arial" panose="020B0604020202020204" pitchFamily="34" charset="0"/>
                  </a:rPr>
                  <a:t> = </a:t>
                </a:r>
                <a:r>
                  <a:rPr lang="es-ES" sz="2400">
                    <a:solidFill>
                      <a:srgbClr val="008000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008000"/>
                    </a:solidFill>
                    <a:latin typeface="Arial" panose="020B0604020202020204" pitchFamily="34" charset="0"/>
                  </a:rPr>
                  <a:t>Z</a:t>
                </a:r>
                <a:r>
                  <a:rPr lang="es-ES" sz="2400">
                    <a:latin typeface="Arial" panose="020B0604020202020204" pitchFamily="34" charset="0"/>
                  </a:rPr>
                  <a:t> k</a:t>
                </a:r>
              </a:p>
            </p:txBody>
          </p:sp>
          <p:sp>
            <p:nvSpPr>
              <p:cNvPr id="23597" name="Line 78"/>
              <p:cNvSpPr>
                <a:spLocks noChangeShapeType="1"/>
              </p:cNvSpPr>
              <p:nvPr/>
            </p:nvSpPr>
            <p:spPr bwMode="auto">
              <a:xfrm flipV="1">
                <a:off x="3970" y="3010"/>
                <a:ext cx="136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23599" name="Line 80"/>
              <p:cNvSpPr>
                <a:spLocks noChangeShapeType="1"/>
              </p:cNvSpPr>
              <p:nvPr/>
            </p:nvSpPr>
            <p:spPr bwMode="auto">
              <a:xfrm flipV="1">
                <a:off x="4603" y="3021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sp>
        <p:nvSpPr>
          <p:cNvPr id="23592" name="Text Box 106"/>
          <p:cNvSpPr txBox="1">
            <a:spLocks noChangeArrowheads="1"/>
          </p:cNvSpPr>
          <p:nvPr/>
        </p:nvSpPr>
        <p:spPr bwMode="auto">
          <a:xfrm>
            <a:off x="5580112" y="4256806"/>
            <a:ext cx="3044825" cy="461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Expresión general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277473" y="1448883"/>
            <a:ext cx="3147478" cy="2441278"/>
            <a:chOff x="1277473" y="1448883"/>
            <a:chExt cx="3147478" cy="2441278"/>
          </a:xfrm>
        </p:grpSpPr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 flipV="1">
              <a:off x="2371725" y="2248983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3578" name="Text Box 91"/>
            <p:cNvSpPr txBox="1">
              <a:spLocks noChangeArrowheads="1"/>
            </p:cNvSpPr>
            <p:nvPr/>
          </p:nvSpPr>
          <p:spPr bwMode="auto">
            <a:xfrm>
              <a:off x="1331913" y="3388808"/>
              <a:ext cx="3545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Z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1277473" y="1448883"/>
              <a:ext cx="3147478" cy="2441278"/>
              <a:chOff x="1277473" y="1448883"/>
              <a:chExt cx="3147478" cy="2441278"/>
            </a:xfrm>
          </p:grpSpPr>
          <p:sp>
            <p:nvSpPr>
              <p:cNvPr id="23557" name="Text Box 5"/>
              <p:cNvSpPr txBox="1">
                <a:spLocks noChangeArrowheads="1"/>
              </p:cNvSpPr>
              <p:nvPr/>
            </p:nvSpPr>
            <p:spPr bwMode="auto">
              <a:xfrm>
                <a:off x="2276475" y="2177546"/>
                <a:ext cx="349098" cy="453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23556" name="Line 4"/>
              <p:cNvSpPr>
                <a:spLocks noChangeShapeType="1"/>
              </p:cNvSpPr>
              <p:nvPr/>
            </p:nvSpPr>
            <p:spPr bwMode="auto">
              <a:xfrm flipV="1">
                <a:off x="2185988" y="1856871"/>
                <a:ext cx="1403350" cy="1125537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23563" name="Line 43"/>
              <p:cNvSpPr>
                <a:spLocks noChangeShapeType="1"/>
              </p:cNvSpPr>
              <p:nvPr/>
            </p:nvSpPr>
            <p:spPr bwMode="auto">
              <a:xfrm flipH="1" flipV="1">
                <a:off x="1681163" y="1560008"/>
                <a:ext cx="11112" cy="204470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  <p:sp>
            <p:nvSpPr>
              <p:cNvPr id="23564" name="Line 44"/>
              <p:cNvSpPr>
                <a:spLocks noChangeShapeType="1"/>
              </p:cNvSpPr>
              <p:nvPr/>
            </p:nvSpPr>
            <p:spPr bwMode="auto">
              <a:xfrm>
                <a:off x="1331913" y="3388808"/>
                <a:ext cx="2951162" cy="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  <p:sp>
            <p:nvSpPr>
              <p:cNvPr id="23565" name="Text Box 49"/>
              <p:cNvSpPr txBox="1">
                <a:spLocks noChangeArrowheads="1"/>
              </p:cNvSpPr>
              <p:nvPr/>
            </p:nvSpPr>
            <p:spPr bwMode="auto">
              <a:xfrm>
                <a:off x="4068763" y="3428496"/>
                <a:ext cx="3561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Trebuchet MS" panose="020B0603020202020204" pitchFamily="34" charset="0"/>
                  </a:rPr>
                  <a:t>X</a:t>
                </a:r>
              </a:p>
            </p:txBody>
          </p:sp>
          <p:sp>
            <p:nvSpPr>
              <p:cNvPr id="23566" name="Text Box 50"/>
              <p:cNvSpPr txBox="1">
                <a:spLocks noChangeArrowheads="1"/>
              </p:cNvSpPr>
              <p:nvPr/>
            </p:nvSpPr>
            <p:spPr bwMode="auto">
              <a:xfrm>
                <a:off x="1308100" y="1448883"/>
                <a:ext cx="3609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Trebuchet MS" panose="020B0603020202020204" pitchFamily="34" charset="0"/>
                  </a:rPr>
                  <a:t>Y</a:t>
                </a:r>
              </a:p>
            </p:txBody>
          </p:sp>
          <p:sp>
            <p:nvSpPr>
              <p:cNvPr id="23577" name="Oval 90"/>
              <p:cNvSpPr>
                <a:spLocks noChangeArrowheads="1"/>
              </p:cNvSpPr>
              <p:nvPr/>
            </p:nvSpPr>
            <p:spPr bwMode="auto">
              <a:xfrm>
                <a:off x="1630363" y="3334833"/>
                <a:ext cx="107950" cy="107950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3587" name="Text Box 88"/>
              <p:cNvSpPr txBox="1">
                <a:spLocks noChangeArrowheads="1"/>
              </p:cNvSpPr>
              <p:nvPr/>
            </p:nvSpPr>
            <p:spPr bwMode="auto">
              <a:xfrm>
                <a:off x="1277473" y="2998283"/>
                <a:ext cx="3914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Trebuchet MS" panose="020B0603020202020204" pitchFamily="34" charset="0"/>
                  </a:rPr>
                  <a:t>O</a:t>
                </a:r>
              </a:p>
            </p:txBody>
          </p:sp>
        </p:grpSp>
      </p:grpSp>
      <p:sp>
        <p:nvSpPr>
          <p:cNvPr id="4" name="CuadroTexto 3"/>
          <p:cNvSpPr txBox="1">
            <a:spLocks noChangeArrowheads="1"/>
          </p:cNvSpPr>
          <p:nvPr/>
        </p:nvSpPr>
        <p:spPr bwMode="auto">
          <a:xfrm>
            <a:off x="2222535" y="871538"/>
            <a:ext cx="5391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99FF"/>
                </a:solidFill>
                <a:latin typeface="Trebuchet MS" panose="020B0603020202020204" pitchFamily="34" charset="0"/>
              </a:rPr>
              <a:t>(obtener su componente en cada eje)</a:t>
            </a:r>
          </a:p>
        </p:txBody>
      </p:sp>
      <p:sp>
        <p:nvSpPr>
          <p:cNvPr id="6" name="Forma libre 5"/>
          <p:cNvSpPr>
            <a:spLocks/>
          </p:cNvSpPr>
          <p:nvPr/>
        </p:nvSpPr>
        <p:spPr bwMode="auto">
          <a:xfrm>
            <a:off x="1534260" y="3520058"/>
            <a:ext cx="552217" cy="1090397"/>
          </a:xfrm>
          <a:custGeom>
            <a:avLst/>
            <a:gdLst>
              <a:gd name="T0" fmla="*/ 201401 w 383861"/>
              <a:gd name="T1" fmla="*/ 0 h 894521"/>
              <a:gd name="T2" fmla="*/ 382660 w 383861"/>
              <a:gd name="T3" fmla="*/ 403501 h 894521"/>
              <a:gd name="T4" fmla="*/ 0 w 383861"/>
              <a:gd name="T5" fmla="*/ 907878 h 8945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3861" h="894521">
                <a:moveTo>
                  <a:pt x="198783" y="0"/>
                </a:moveTo>
                <a:cubicBezTo>
                  <a:pt x="304800" y="124239"/>
                  <a:pt x="410817" y="248478"/>
                  <a:pt x="377687" y="397565"/>
                </a:cubicBezTo>
                <a:cubicBezTo>
                  <a:pt x="344557" y="546652"/>
                  <a:pt x="172278" y="720586"/>
                  <a:pt x="0" y="894521"/>
                </a:cubicBezTo>
              </a:path>
            </a:pathLst>
          </a:cu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grpSp>
        <p:nvGrpSpPr>
          <p:cNvPr id="14" name="Grupo 13"/>
          <p:cNvGrpSpPr/>
          <p:nvPr/>
        </p:nvGrpSpPr>
        <p:grpSpPr>
          <a:xfrm>
            <a:off x="5345113" y="1444121"/>
            <a:ext cx="3040650" cy="2490490"/>
            <a:chOff x="5345113" y="1444121"/>
            <a:chExt cx="3040650" cy="2490490"/>
          </a:xfrm>
        </p:grpSpPr>
        <p:grpSp>
          <p:nvGrpSpPr>
            <p:cNvPr id="11" name="Grupo 10"/>
            <p:cNvGrpSpPr/>
            <p:nvPr/>
          </p:nvGrpSpPr>
          <p:grpSpPr>
            <a:xfrm>
              <a:off x="5345113" y="1444121"/>
              <a:ext cx="3040650" cy="2446040"/>
              <a:chOff x="5345113" y="1444121"/>
              <a:chExt cx="3040650" cy="2446040"/>
            </a:xfrm>
          </p:grpSpPr>
          <p:sp>
            <p:nvSpPr>
              <p:cNvPr id="23562" name="Line 12"/>
              <p:cNvSpPr>
                <a:spLocks noChangeShapeType="1"/>
              </p:cNvSpPr>
              <p:nvPr/>
            </p:nvSpPr>
            <p:spPr bwMode="auto">
              <a:xfrm flipV="1">
                <a:off x="6380163" y="1855283"/>
                <a:ext cx="215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5345113" y="1444121"/>
                <a:ext cx="3040650" cy="2446040"/>
                <a:chOff x="5345113" y="1444121"/>
                <a:chExt cx="3040650" cy="2446040"/>
              </a:xfrm>
            </p:grpSpPr>
            <p:sp>
              <p:nvSpPr>
                <p:cNvPr id="23560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5975350" y="2298196"/>
                  <a:ext cx="1403350" cy="1125537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235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273236" y="1810488"/>
                  <a:ext cx="349098" cy="453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9992" tIns="41596" rIns="79992" bIns="41596">
                  <a:spAutoFit/>
                </a:bodyPr>
                <a:lstStyle>
                  <a:lvl1pPr defTabSz="8128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1280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128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128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128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12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" sz="2400">
                      <a:latin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23567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7326313" y="1555246"/>
                  <a:ext cx="11112" cy="204470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 sz="2400"/>
                </a:p>
              </p:txBody>
            </p:sp>
            <p:sp>
              <p:nvSpPr>
                <p:cNvPr id="2356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973888" y="1444121"/>
                  <a:ext cx="36099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Trebuchet MS" panose="020B0603020202020204" pitchFamily="34" charset="0"/>
                    </a:rPr>
                    <a:t>Y</a:t>
                  </a:r>
                </a:p>
              </p:txBody>
            </p:sp>
            <p:sp>
              <p:nvSpPr>
                <p:cNvPr id="23569" name="Line 56"/>
                <p:cNvSpPr>
                  <a:spLocks noChangeShapeType="1"/>
                </p:cNvSpPr>
                <p:nvPr/>
              </p:nvSpPr>
              <p:spPr bwMode="auto">
                <a:xfrm>
                  <a:off x="5345113" y="3388808"/>
                  <a:ext cx="2951162" cy="0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 sz="2400"/>
                </a:p>
              </p:txBody>
            </p:sp>
            <p:sp>
              <p:nvSpPr>
                <p:cNvPr id="2357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8029575" y="3428496"/>
                  <a:ext cx="3561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>
                      <a:solidFill>
                        <a:srgbClr val="008000"/>
                      </a:solidFill>
                      <a:latin typeface="Trebuchet MS" panose="020B0603020202020204" pitchFamily="34" charset="0"/>
                    </a:rPr>
                    <a:t>X</a:t>
                  </a:r>
                </a:p>
              </p:txBody>
            </p:sp>
            <p:sp>
              <p:nvSpPr>
                <p:cNvPr id="2358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7344898" y="3014158"/>
                  <a:ext cx="39145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s-ES" sz="2400">
                      <a:latin typeface="Trebuchet MS" panose="020B0603020202020204" pitchFamily="34" charset="0"/>
                    </a:rPr>
                    <a:t>O</a:t>
                  </a:r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7189788" y="3333246"/>
              <a:ext cx="354584" cy="601365"/>
              <a:chOff x="7189788" y="3333246"/>
              <a:chExt cx="354584" cy="601365"/>
            </a:xfrm>
          </p:grpSpPr>
          <p:sp>
            <p:nvSpPr>
              <p:cNvPr id="23579" name="Oval 92"/>
              <p:cNvSpPr>
                <a:spLocks noChangeArrowheads="1"/>
              </p:cNvSpPr>
              <p:nvPr/>
            </p:nvSpPr>
            <p:spPr bwMode="auto">
              <a:xfrm>
                <a:off x="7283450" y="3333246"/>
                <a:ext cx="107950" cy="107950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rebuchet MS" panose="020B0603020202020204" pitchFamily="34" charset="0"/>
                </a:endParaRPr>
              </a:p>
            </p:txBody>
          </p:sp>
          <p:sp>
            <p:nvSpPr>
              <p:cNvPr id="23580" name="Text Box 93"/>
              <p:cNvSpPr txBox="1">
                <a:spLocks noChangeArrowheads="1"/>
              </p:cNvSpPr>
              <p:nvPr/>
            </p:nvSpPr>
            <p:spPr bwMode="auto">
              <a:xfrm>
                <a:off x="7189788" y="3472946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solidFill>
                      <a:srgbClr val="008000"/>
                    </a:solidFill>
                    <a:latin typeface="Trebuchet MS" panose="020B0603020202020204" pitchFamily="34" charset="0"/>
                  </a:rPr>
                  <a:t>Z</a:t>
                </a:r>
              </a:p>
            </p:txBody>
          </p:sp>
        </p:grpSp>
      </p:grpSp>
      <p:grpSp>
        <p:nvGrpSpPr>
          <p:cNvPr id="92" name="Group 126">
            <a:extLst>
              <a:ext uri="{FF2B5EF4-FFF2-40B4-BE49-F238E27FC236}">
                <a16:creationId xmlns:a16="http://schemas.microsoft.com/office/drawing/2014/main" id="{CA4006A5-709E-456D-A654-EABDE81B4A0D}"/>
              </a:ext>
            </a:extLst>
          </p:cNvPr>
          <p:cNvGrpSpPr>
            <a:grpSpLocks/>
          </p:cNvGrpSpPr>
          <p:nvPr/>
        </p:nvGrpSpPr>
        <p:grpSpPr bwMode="auto">
          <a:xfrm>
            <a:off x="7141790" y="4935953"/>
            <a:ext cx="1390650" cy="1592264"/>
            <a:chOff x="3789" y="3021"/>
            <a:chExt cx="876" cy="1003"/>
          </a:xfrm>
        </p:grpSpPr>
        <p:grpSp>
          <p:nvGrpSpPr>
            <p:cNvPr id="93" name="Group 101">
              <a:extLst>
                <a:ext uri="{FF2B5EF4-FFF2-40B4-BE49-F238E27FC236}">
                  <a16:creationId xmlns:a16="http://schemas.microsoft.com/office/drawing/2014/main" id="{E8346E7B-9B13-49B0-9DA8-65B7A640E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9" y="3021"/>
              <a:ext cx="830" cy="286"/>
              <a:chOff x="975" y="3748"/>
              <a:chExt cx="830" cy="286"/>
            </a:xfrm>
          </p:grpSpPr>
          <p:sp>
            <p:nvSpPr>
              <p:cNvPr id="104" name="Text Box 18">
                <a:extLst>
                  <a:ext uri="{FF2B5EF4-FFF2-40B4-BE49-F238E27FC236}">
                    <a16:creationId xmlns:a16="http://schemas.microsoft.com/office/drawing/2014/main" id="{6C8423A1-4C83-42F8-BE0E-AE8EC8CE79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83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= </a:t>
                </a: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±|</a:t>
                </a:r>
                <a:r>
                  <a:rPr lang="es-ES" sz="2400" b="1">
                    <a:solidFill>
                      <a:srgbClr val="3333FF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|</a:t>
                </a:r>
                <a:r>
                  <a:rPr lang="es-ES" sz="2400">
                    <a:latin typeface="Arial" panose="020B0604020202020204" pitchFamily="34" charset="0"/>
                  </a:rPr>
                  <a:t> i </a:t>
                </a:r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88F19154-E84B-49D4-AEE7-EFC3C69C8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9" y="379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94" name="Group 100">
              <a:extLst>
                <a:ext uri="{FF2B5EF4-FFF2-40B4-BE49-F238E27FC236}">
                  <a16:creationId xmlns:a16="http://schemas.microsoft.com/office/drawing/2014/main" id="{2776277C-3941-4B09-9A90-C94B8543A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9" y="3384"/>
              <a:ext cx="830" cy="286"/>
              <a:chOff x="3470" y="3793"/>
              <a:chExt cx="830" cy="286"/>
            </a:xfrm>
          </p:grpSpPr>
          <p:sp>
            <p:nvSpPr>
              <p:cNvPr id="100" name="Text Box 71">
                <a:extLst>
                  <a:ext uri="{FF2B5EF4-FFF2-40B4-BE49-F238E27FC236}">
                    <a16:creationId xmlns:a16="http://schemas.microsoft.com/office/drawing/2014/main" id="{98BE6F30-A661-493D-B99C-F4B1B54B2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3793"/>
                <a:ext cx="83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= </a:t>
                </a: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±|</a:t>
                </a:r>
                <a:r>
                  <a:rPr lang="es-ES" sz="2400" b="1">
                    <a:solidFill>
                      <a:srgbClr val="3333FF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Y</a:t>
                </a: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|</a:t>
                </a:r>
                <a:r>
                  <a:rPr lang="es-ES" sz="2400">
                    <a:latin typeface="Arial" panose="020B0604020202020204" pitchFamily="34" charset="0"/>
                  </a:rPr>
                  <a:t> j </a:t>
                </a:r>
              </a:p>
            </p:txBody>
          </p:sp>
          <p:sp>
            <p:nvSpPr>
              <p:cNvPr id="103" name="Line 75">
                <a:extLst>
                  <a:ext uri="{FF2B5EF4-FFF2-40B4-BE49-F238E27FC236}">
                    <a16:creationId xmlns:a16="http://schemas.microsoft.com/office/drawing/2014/main" id="{1AF841F6-D849-4962-816C-98551D89F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" y="3838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  <p:grpSp>
          <p:nvGrpSpPr>
            <p:cNvPr id="95" name="Group 99">
              <a:extLst>
                <a:ext uri="{FF2B5EF4-FFF2-40B4-BE49-F238E27FC236}">
                  <a16:creationId xmlns:a16="http://schemas.microsoft.com/office/drawing/2014/main" id="{545BAEE5-214E-4264-97FB-DC8C8C61A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9" y="3738"/>
              <a:ext cx="876" cy="286"/>
              <a:chOff x="3925" y="2977"/>
              <a:chExt cx="876" cy="286"/>
            </a:xfrm>
          </p:grpSpPr>
          <p:sp>
            <p:nvSpPr>
              <p:cNvPr id="96" name="Text Box 77">
                <a:extLst>
                  <a:ext uri="{FF2B5EF4-FFF2-40B4-BE49-F238E27FC236}">
                    <a16:creationId xmlns:a16="http://schemas.microsoft.com/office/drawing/2014/main" id="{A9013201-1714-4F0C-AACA-6B9204F78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5" y="2977"/>
                <a:ext cx="876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= </a:t>
                </a: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±|</a:t>
                </a:r>
                <a:r>
                  <a:rPr lang="es-ES" sz="2400" b="1">
                    <a:solidFill>
                      <a:srgbClr val="3333FF"/>
                    </a:solidFill>
                    <a:latin typeface="Arial" panose="020B0604020202020204" pitchFamily="34" charset="0"/>
                  </a:rPr>
                  <a:t>F</a:t>
                </a:r>
                <a:r>
                  <a:rPr lang="es-ES" sz="2400" baseline="-25000">
                    <a:solidFill>
                      <a:srgbClr val="3333FF"/>
                    </a:solidFill>
                    <a:latin typeface="Arial" panose="020B0604020202020204" pitchFamily="34" charset="0"/>
                  </a:rPr>
                  <a:t>Z</a:t>
                </a:r>
                <a:r>
                  <a:rPr lang="es-ES" sz="2400">
                    <a:solidFill>
                      <a:srgbClr val="3333FF"/>
                    </a:solidFill>
                    <a:latin typeface="Arial" panose="020B0604020202020204" pitchFamily="34" charset="0"/>
                  </a:rPr>
                  <a:t>|</a:t>
                </a:r>
                <a:r>
                  <a:rPr lang="es-ES" sz="2400">
                    <a:latin typeface="Arial" panose="020B0604020202020204" pitchFamily="34" charset="0"/>
                  </a:rPr>
                  <a:t> k </a:t>
                </a:r>
              </a:p>
            </p:txBody>
          </p:sp>
          <p:sp>
            <p:nvSpPr>
              <p:cNvPr id="99" name="Line 81">
                <a:extLst>
                  <a:ext uri="{FF2B5EF4-FFF2-40B4-BE49-F238E27FC236}">
                    <a16:creationId xmlns:a16="http://schemas.microsoft.com/office/drawing/2014/main" id="{C216FDD8-2ABD-4277-B8C0-72E52CC87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8" y="302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23555" grpId="0" animBg="1"/>
      <p:bldP spid="64521" grpId="0" animBg="1"/>
      <p:bldP spid="64571" grpId="0" animBg="1"/>
      <p:bldP spid="64574" grpId="0" animBg="1"/>
      <p:bldP spid="23614" grpId="0" animBg="1"/>
      <p:bldP spid="23615" grpId="0" animBg="1"/>
      <p:bldP spid="23616" grpId="0"/>
      <p:bldP spid="23592" grpId="0" animBg="1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322388" y="326226"/>
            <a:ext cx="721005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MAGNITUDES ESCALARES Y VECTORIALES</a:t>
            </a:r>
          </a:p>
        </p:txBody>
      </p:sp>
      <p:sp>
        <p:nvSpPr>
          <p:cNvPr id="51347" name="Text Box 147"/>
          <p:cNvSpPr txBox="1">
            <a:spLocks noChangeArrowheads="1"/>
          </p:cNvSpPr>
          <p:nvPr/>
        </p:nvSpPr>
        <p:spPr bwMode="auto">
          <a:xfrm>
            <a:off x="3115444" y="1849431"/>
            <a:ext cx="51468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Aquella que requiere para precisar su valor de: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 Box 147"/>
          <p:cNvSpPr txBox="1">
            <a:spLocks noChangeArrowheads="1"/>
          </p:cNvSpPr>
          <p:nvPr/>
        </p:nvSpPr>
        <p:spPr bwMode="auto">
          <a:xfrm>
            <a:off x="1209027" y="1868165"/>
            <a:ext cx="1809452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Trebuchet MS" panose="020B0603020202020204" pitchFamily="34" charset="0"/>
              </a:rPr>
              <a:t>MAGNITUD ESCALAR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Box 147"/>
          <p:cNvSpPr txBox="1">
            <a:spLocks noChangeArrowheads="1"/>
          </p:cNvSpPr>
          <p:nvPr/>
        </p:nvSpPr>
        <p:spPr bwMode="auto">
          <a:xfrm>
            <a:off x="3235143" y="2708920"/>
            <a:ext cx="5760000" cy="5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un </a:t>
            </a:r>
            <a:r>
              <a:rPr lang="es-ES" sz="2400" b="1">
                <a:solidFill>
                  <a:srgbClr val="3333FF"/>
                </a:solidFill>
                <a:latin typeface="Trebuchet MS" panose="020B0603020202020204" pitchFamily="34" charset="0"/>
              </a:rPr>
              <a:t>Número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 </a:t>
            </a:r>
            <a:r>
              <a:rPr lang="es-ES" sz="2400">
                <a:latin typeface="Trebuchet MS" panose="020B0603020202020204" pitchFamily="34" charset="0"/>
              </a:rPr>
              <a:t>(un “escalar”)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 </a:t>
            </a:r>
            <a:r>
              <a:rPr lang="es-ES" sz="2400">
                <a:latin typeface="Trebuchet MS" panose="020B0603020202020204" pitchFamily="34" charset="0"/>
              </a:rPr>
              <a:t>y una</a:t>
            </a:r>
            <a:r>
              <a:rPr lang="es-ES" sz="2400">
                <a:solidFill>
                  <a:srgbClr val="FF9900"/>
                </a:solidFill>
                <a:latin typeface="Trebuchet MS" panose="020B0603020202020204" pitchFamily="34" charset="0"/>
              </a:rPr>
              <a:t> </a:t>
            </a:r>
            <a:r>
              <a:rPr lang="es-ES" sz="2400" b="1">
                <a:solidFill>
                  <a:srgbClr val="FF0000"/>
                </a:solidFill>
                <a:latin typeface="Trebuchet MS" panose="020B0603020202020204" pitchFamily="34" charset="0"/>
              </a:rPr>
              <a:t>Unidad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Text Box 147"/>
          <p:cNvSpPr txBox="1">
            <a:spLocks noChangeArrowheads="1"/>
          </p:cNvSpPr>
          <p:nvPr/>
        </p:nvSpPr>
        <p:spPr bwMode="auto">
          <a:xfrm>
            <a:off x="1209027" y="1141431"/>
            <a:ext cx="1809452" cy="46166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>
                <a:latin typeface="Trebuchet MS" panose="020B0603020202020204" pitchFamily="34" charset="0"/>
              </a:rPr>
              <a:t>MAGNITUD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Text Box 147"/>
          <p:cNvSpPr txBox="1">
            <a:spLocks noChangeArrowheads="1"/>
          </p:cNvSpPr>
          <p:nvPr/>
        </p:nvSpPr>
        <p:spPr bwMode="auto">
          <a:xfrm>
            <a:off x="3115444" y="1171048"/>
            <a:ext cx="4138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Todo lo que se puede medir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176" name="Text Box 147"/>
          <p:cNvSpPr txBox="1">
            <a:spLocks noChangeArrowheads="1"/>
          </p:cNvSpPr>
          <p:nvPr/>
        </p:nvSpPr>
        <p:spPr bwMode="auto">
          <a:xfrm>
            <a:off x="5155237" y="5250004"/>
            <a:ext cx="2601155" cy="59469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144000" rIns="108000" bIns="144000" anchor="ctr" anchorCtr="0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MASA:</a:t>
            </a:r>
            <a:r>
              <a:rPr lang="es-ES" sz="2400" b="1">
                <a:latin typeface="Trebuchet MS" panose="020B0603020202020204" pitchFamily="34" charset="0"/>
                <a:sym typeface="Symbol" panose="05050102010706020507" pitchFamily="18" charset="2"/>
              </a:rPr>
              <a:t> 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M =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30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kg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CuadroTexto 26"/>
          <p:cNvSpPr txBox="1">
            <a:spLocks noChangeArrowheads="1"/>
          </p:cNvSpPr>
          <p:nvPr/>
        </p:nvSpPr>
        <p:spPr bwMode="auto">
          <a:xfrm>
            <a:off x="3140968" y="3318083"/>
            <a:ext cx="5854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La cantidad de la magnitud tomada como referencia al medir (</a:t>
            </a:r>
            <a:r>
              <a:rPr lang="es-ES" sz="2400" err="1">
                <a:latin typeface="Trebuchet MS" panose="020B0603020202020204" pitchFamily="34" charset="0"/>
              </a:rPr>
              <a:t>Ej</a:t>
            </a:r>
            <a:r>
              <a:rPr lang="es-ES" sz="2400">
                <a:latin typeface="Trebuchet MS" panose="020B0603020202020204" pitchFamily="34" charset="0"/>
              </a:rPr>
              <a:t>: Masa </a:t>
            </a:r>
            <a:r>
              <a:rPr lang="es-ES" sz="2000"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  <a:r>
              <a:rPr lang="es-ES" sz="2400">
                <a:latin typeface="Trebuchet MS" panose="020B0603020202020204" pitchFamily="34" charset="0"/>
              </a:rPr>
              <a:t> kg)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872519" y="5387695"/>
            <a:ext cx="2154070" cy="994819"/>
            <a:chOff x="3389248" y="5241829"/>
            <a:chExt cx="2154302" cy="995459"/>
          </a:xfrm>
        </p:grpSpPr>
        <p:grpSp>
          <p:nvGrpSpPr>
            <p:cNvPr id="7182" name="Grupo 14"/>
            <p:cNvGrpSpPr>
              <a:grpSpLocks/>
            </p:cNvGrpSpPr>
            <p:nvPr/>
          </p:nvGrpSpPr>
          <p:grpSpPr bwMode="auto">
            <a:xfrm>
              <a:off x="4319588" y="5402263"/>
              <a:ext cx="1223962" cy="835025"/>
              <a:chOff x="7452320" y="1586609"/>
              <a:chExt cx="1223368" cy="834279"/>
            </a:xfrm>
          </p:grpSpPr>
          <p:sp>
            <p:nvSpPr>
              <p:cNvPr id="7" name="Rectángulo 6"/>
              <p:cNvSpPr/>
              <p:nvPr/>
            </p:nvSpPr>
            <p:spPr bwMode="auto">
              <a:xfrm>
                <a:off x="7452189" y="1586072"/>
                <a:ext cx="1223499" cy="201562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s-ES" sz="2400"/>
              </a:p>
            </p:txBody>
          </p:sp>
          <p:sp>
            <p:nvSpPr>
              <p:cNvPr id="7185" name="Rectángulo 7"/>
              <p:cNvSpPr>
                <a:spLocks noChangeArrowheads="1"/>
              </p:cNvSpPr>
              <p:nvPr/>
            </p:nvSpPr>
            <p:spPr bwMode="auto">
              <a:xfrm>
                <a:off x="7596336" y="1788222"/>
                <a:ext cx="72008" cy="632666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rebuchet MS" panose="020B0603020202020204" pitchFamily="34" charset="0"/>
                </a:endParaRPr>
              </a:p>
            </p:txBody>
          </p:sp>
          <p:sp>
            <p:nvSpPr>
              <p:cNvPr id="7186" name="Rectángulo 27"/>
              <p:cNvSpPr>
                <a:spLocks noChangeArrowheads="1"/>
              </p:cNvSpPr>
              <p:nvPr/>
            </p:nvSpPr>
            <p:spPr bwMode="auto">
              <a:xfrm>
                <a:off x="8490554" y="1788222"/>
                <a:ext cx="72008" cy="632666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7183" name="CuadroTexto 22"/>
            <p:cNvSpPr txBox="1">
              <a:spLocks noChangeArrowheads="1"/>
            </p:cNvSpPr>
            <p:nvPr/>
          </p:nvSpPr>
          <p:spPr bwMode="auto">
            <a:xfrm>
              <a:off x="3389248" y="5241829"/>
              <a:ext cx="858019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Mesa</a:t>
              </a:r>
            </a:p>
          </p:txBody>
        </p:sp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6158608" y="5758306"/>
            <a:ext cx="2428870" cy="757310"/>
            <a:chOff x="6819016" y="5890802"/>
            <a:chExt cx="2428253" cy="757412"/>
          </a:xfrm>
        </p:grpSpPr>
        <p:cxnSp>
          <p:nvCxnSpPr>
            <p:cNvPr id="7180" name="Conector recto de flecha 5"/>
            <p:cNvCxnSpPr>
              <a:cxnSpLocks noChangeShapeType="1"/>
            </p:cNvCxnSpPr>
            <p:nvPr/>
          </p:nvCxnSpPr>
          <p:spPr bwMode="auto">
            <a:xfrm>
              <a:off x="7083425" y="5890802"/>
              <a:ext cx="0" cy="360049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1" name="CuadroTexto 7"/>
            <p:cNvSpPr txBox="1">
              <a:spLocks noChangeArrowheads="1"/>
            </p:cNvSpPr>
            <p:nvPr/>
          </p:nvSpPr>
          <p:spPr bwMode="auto">
            <a:xfrm>
              <a:off x="6819016" y="6186488"/>
              <a:ext cx="2428253" cy="461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no va en negrita</a:t>
              </a:r>
            </a:p>
          </p:txBody>
        </p:sp>
      </p:grpSp>
      <p:sp>
        <p:nvSpPr>
          <p:cNvPr id="19" name="Text Box 147"/>
          <p:cNvSpPr txBox="1">
            <a:spLocks noChangeArrowheads="1"/>
          </p:cNvSpPr>
          <p:nvPr/>
        </p:nvSpPr>
        <p:spPr bwMode="auto">
          <a:xfrm>
            <a:off x="1209027" y="3330057"/>
            <a:ext cx="1809452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>
                <a:latin typeface="Trebuchet MS" panose="020B0603020202020204" pitchFamily="34" charset="0"/>
              </a:rPr>
              <a:t>UNIDAD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CuadroTexto 19"/>
          <p:cNvSpPr txBox="1">
            <a:spLocks noChangeArrowheads="1"/>
          </p:cNvSpPr>
          <p:nvPr/>
        </p:nvSpPr>
        <p:spPr bwMode="auto">
          <a:xfrm>
            <a:off x="3139020" y="4250275"/>
            <a:ext cx="54484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Indicar cuántas veces contiene lo que se tiene (el "mensurando") a la unidad</a:t>
            </a:r>
          </a:p>
        </p:txBody>
      </p:sp>
      <p:sp>
        <p:nvSpPr>
          <p:cNvPr id="21" name="Text Box 147"/>
          <p:cNvSpPr txBox="1">
            <a:spLocks noChangeArrowheads="1"/>
          </p:cNvSpPr>
          <p:nvPr/>
        </p:nvSpPr>
        <p:spPr bwMode="auto">
          <a:xfrm>
            <a:off x="1207080" y="4262249"/>
            <a:ext cx="1809452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>
                <a:latin typeface="Trebuchet MS" panose="020B0603020202020204" pitchFamily="34" charset="0"/>
              </a:rPr>
              <a:t>MEDIR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51347" grpId="0"/>
      <p:bldP spid="2" grpId="0" animBg="1"/>
      <p:bldP spid="4" grpId="0" animBg="1"/>
      <p:bldP spid="24" grpId="0" animBg="1"/>
      <p:bldP spid="25" grpId="0"/>
      <p:bldP spid="7176" grpId="0" animBg="1"/>
      <p:bldP spid="27" grpId="0"/>
      <p:bldP spid="19" grpId="0" animBg="1"/>
      <p:bldP spid="20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132138" y="332656"/>
            <a:ext cx="3600450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SUMA DE VECTORES</a:t>
            </a:r>
          </a:p>
        </p:txBody>
      </p:sp>
      <p:grpSp>
        <p:nvGrpSpPr>
          <p:cNvPr id="8367" name="Group 175"/>
          <p:cNvGrpSpPr>
            <a:grpSpLocks/>
          </p:cNvGrpSpPr>
          <p:nvPr/>
        </p:nvGrpSpPr>
        <p:grpSpPr bwMode="auto">
          <a:xfrm>
            <a:off x="1223963" y="4178301"/>
            <a:ext cx="1547812" cy="1081088"/>
            <a:chOff x="657" y="1271"/>
            <a:chExt cx="975" cy="681"/>
          </a:xfrm>
        </p:grpSpPr>
        <p:sp>
          <p:nvSpPr>
            <p:cNvPr id="25668" name="Line 131"/>
            <p:cNvSpPr>
              <a:spLocks noChangeShapeType="1"/>
            </p:cNvSpPr>
            <p:nvPr/>
          </p:nvSpPr>
          <p:spPr bwMode="auto">
            <a:xfrm flipV="1">
              <a:off x="703" y="1271"/>
              <a:ext cx="453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69" name="Text Box 5"/>
            <p:cNvSpPr txBox="1">
              <a:spLocks noChangeArrowheads="1"/>
            </p:cNvSpPr>
            <p:nvPr/>
          </p:nvSpPr>
          <p:spPr bwMode="auto">
            <a:xfrm>
              <a:off x="657" y="1362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5670" name="Line 6"/>
            <p:cNvSpPr>
              <a:spLocks noChangeShapeType="1"/>
            </p:cNvSpPr>
            <p:nvPr/>
          </p:nvSpPr>
          <p:spPr bwMode="auto">
            <a:xfrm flipV="1">
              <a:off x="717" y="140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71" name="Line 67"/>
            <p:cNvSpPr>
              <a:spLocks noChangeShapeType="1"/>
            </p:cNvSpPr>
            <p:nvPr/>
          </p:nvSpPr>
          <p:spPr bwMode="auto">
            <a:xfrm flipV="1">
              <a:off x="725" y="1952"/>
              <a:ext cx="9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72" name="Text Box 68"/>
            <p:cNvSpPr txBox="1">
              <a:spLocks noChangeArrowheads="1"/>
            </p:cNvSpPr>
            <p:nvPr/>
          </p:nvSpPr>
          <p:spPr bwMode="auto">
            <a:xfrm>
              <a:off x="1094" y="1665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5673" name="Line 69"/>
            <p:cNvSpPr>
              <a:spLocks noChangeShapeType="1"/>
            </p:cNvSpPr>
            <p:nvPr/>
          </p:nvSpPr>
          <p:spPr bwMode="auto">
            <a:xfrm flipV="1">
              <a:off x="1154" y="169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8376" name="Group 184"/>
          <p:cNvGrpSpPr>
            <a:grpSpLocks/>
          </p:cNvGrpSpPr>
          <p:nvPr/>
        </p:nvGrpSpPr>
        <p:grpSpPr bwMode="auto">
          <a:xfrm>
            <a:off x="3516313" y="5846258"/>
            <a:ext cx="2808287" cy="574675"/>
            <a:chOff x="2215" y="3724"/>
            <a:chExt cx="1769" cy="362"/>
          </a:xfrm>
        </p:grpSpPr>
        <p:sp>
          <p:nvSpPr>
            <p:cNvPr id="25660" name="Rectangle 183"/>
            <p:cNvSpPr>
              <a:spLocks noChangeArrowheads="1"/>
            </p:cNvSpPr>
            <p:nvPr/>
          </p:nvSpPr>
          <p:spPr bwMode="auto">
            <a:xfrm>
              <a:off x="2215" y="3724"/>
              <a:ext cx="1769" cy="36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5661" name="Text Box 80"/>
            <p:cNvSpPr txBox="1">
              <a:spLocks noChangeArrowheads="1"/>
            </p:cNvSpPr>
            <p:nvPr/>
          </p:nvSpPr>
          <p:spPr bwMode="auto">
            <a:xfrm>
              <a:off x="2290" y="3778"/>
              <a:ext cx="90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S = A + B</a:t>
              </a:r>
            </a:p>
          </p:txBody>
        </p:sp>
        <p:sp>
          <p:nvSpPr>
            <p:cNvPr id="25662" name="Line 81"/>
            <p:cNvSpPr>
              <a:spLocks noChangeShapeType="1"/>
            </p:cNvSpPr>
            <p:nvPr/>
          </p:nvSpPr>
          <p:spPr bwMode="auto">
            <a:xfrm flipV="1">
              <a:off x="2336" y="381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63" name="Line 82"/>
            <p:cNvSpPr>
              <a:spLocks noChangeShapeType="1"/>
            </p:cNvSpPr>
            <p:nvPr/>
          </p:nvSpPr>
          <p:spPr bwMode="auto">
            <a:xfrm flipV="1">
              <a:off x="2667" y="381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64" name="Line 84"/>
            <p:cNvSpPr>
              <a:spLocks noChangeShapeType="1"/>
            </p:cNvSpPr>
            <p:nvPr/>
          </p:nvSpPr>
          <p:spPr bwMode="auto">
            <a:xfrm flipV="1">
              <a:off x="3036" y="381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65" name="Line 129"/>
            <p:cNvSpPr>
              <a:spLocks noChangeShapeType="1"/>
            </p:cNvSpPr>
            <p:nvPr/>
          </p:nvSpPr>
          <p:spPr bwMode="auto">
            <a:xfrm flipV="1">
              <a:off x="3361" y="381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66" name="Line 130"/>
            <p:cNvSpPr>
              <a:spLocks noChangeShapeType="1"/>
            </p:cNvSpPr>
            <p:nvPr/>
          </p:nvSpPr>
          <p:spPr bwMode="auto">
            <a:xfrm flipV="1">
              <a:off x="3730" y="381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67" name="Text Box 132"/>
            <p:cNvSpPr txBox="1">
              <a:spLocks noChangeArrowheads="1"/>
            </p:cNvSpPr>
            <p:nvPr/>
          </p:nvSpPr>
          <p:spPr bwMode="auto">
            <a:xfrm>
              <a:off x="3151" y="3777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= B + A</a:t>
              </a:r>
            </a:p>
          </p:txBody>
        </p:sp>
      </p:grpSp>
      <p:sp>
        <p:nvSpPr>
          <p:cNvPr id="8330" name="Text Box 138"/>
          <p:cNvSpPr txBox="1">
            <a:spLocks noChangeArrowheads="1"/>
          </p:cNvSpPr>
          <p:nvPr/>
        </p:nvSpPr>
        <p:spPr bwMode="auto">
          <a:xfrm>
            <a:off x="3963195" y="951111"/>
            <a:ext cx="193674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latin typeface="Trebuchet MS" panose="020B0603020202020204" pitchFamily="34" charset="0"/>
              </a:rPr>
              <a:t>Da un vector</a:t>
            </a:r>
          </a:p>
        </p:txBody>
      </p:sp>
      <p:grpSp>
        <p:nvGrpSpPr>
          <p:cNvPr id="8368" name="Group 176"/>
          <p:cNvGrpSpPr>
            <a:grpSpLocks/>
          </p:cNvGrpSpPr>
          <p:nvPr/>
        </p:nvGrpSpPr>
        <p:grpSpPr bwMode="auto">
          <a:xfrm>
            <a:off x="1233488" y="2116138"/>
            <a:ext cx="1503362" cy="1081087"/>
            <a:chOff x="663" y="2642"/>
            <a:chExt cx="947" cy="681"/>
          </a:xfrm>
        </p:grpSpPr>
        <p:sp>
          <p:nvSpPr>
            <p:cNvPr id="25654" name="Line 131"/>
            <p:cNvSpPr>
              <a:spLocks noChangeShapeType="1"/>
            </p:cNvSpPr>
            <p:nvPr/>
          </p:nvSpPr>
          <p:spPr bwMode="auto">
            <a:xfrm flipV="1">
              <a:off x="681" y="2642"/>
              <a:ext cx="453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55" name="Text Box 5"/>
            <p:cNvSpPr txBox="1">
              <a:spLocks noChangeArrowheads="1"/>
            </p:cNvSpPr>
            <p:nvPr/>
          </p:nvSpPr>
          <p:spPr bwMode="auto">
            <a:xfrm>
              <a:off x="663" y="2740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5656" name="Line 6"/>
            <p:cNvSpPr>
              <a:spLocks noChangeShapeType="1"/>
            </p:cNvSpPr>
            <p:nvPr/>
          </p:nvSpPr>
          <p:spPr bwMode="auto">
            <a:xfrm flipV="1">
              <a:off x="708" y="278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57" name="Line 67"/>
            <p:cNvSpPr>
              <a:spLocks noChangeShapeType="1"/>
            </p:cNvSpPr>
            <p:nvPr/>
          </p:nvSpPr>
          <p:spPr bwMode="auto">
            <a:xfrm flipV="1">
              <a:off x="703" y="3323"/>
              <a:ext cx="9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58" name="Text Box 68"/>
            <p:cNvSpPr txBox="1">
              <a:spLocks noChangeArrowheads="1"/>
            </p:cNvSpPr>
            <p:nvPr/>
          </p:nvSpPr>
          <p:spPr bwMode="auto">
            <a:xfrm>
              <a:off x="1093" y="3004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5659" name="Line 69"/>
            <p:cNvSpPr>
              <a:spLocks noChangeShapeType="1"/>
            </p:cNvSpPr>
            <p:nvPr/>
          </p:nvSpPr>
          <p:spPr bwMode="auto">
            <a:xfrm flipV="1">
              <a:off x="1150" y="301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8369" name="Group 177"/>
          <p:cNvGrpSpPr>
            <a:grpSpLocks/>
          </p:cNvGrpSpPr>
          <p:nvPr/>
        </p:nvGrpSpPr>
        <p:grpSpPr bwMode="auto">
          <a:xfrm>
            <a:off x="2990850" y="4149726"/>
            <a:ext cx="2419350" cy="1109663"/>
            <a:chOff x="1747" y="1253"/>
            <a:chExt cx="1524" cy="699"/>
          </a:xfrm>
        </p:grpSpPr>
        <p:sp>
          <p:nvSpPr>
            <p:cNvPr id="25647" name="Line 131"/>
            <p:cNvSpPr>
              <a:spLocks noChangeShapeType="1"/>
            </p:cNvSpPr>
            <p:nvPr/>
          </p:nvSpPr>
          <p:spPr bwMode="auto">
            <a:xfrm flipV="1">
              <a:off x="2818" y="1253"/>
              <a:ext cx="453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50" name="Line 67"/>
            <p:cNvSpPr>
              <a:spLocks noChangeShapeType="1"/>
            </p:cNvSpPr>
            <p:nvPr/>
          </p:nvSpPr>
          <p:spPr bwMode="auto">
            <a:xfrm flipV="1">
              <a:off x="1933" y="1952"/>
              <a:ext cx="9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53" name="AutoShape 171"/>
            <p:cNvSpPr>
              <a:spLocks noChangeArrowheads="1"/>
            </p:cNvSpPr>
            <p:nvPr/>
          </p:nvSpPr>
          <p:spPr bwMode="auto">
            <a:xfrm>
              <a:off x="1747" y="1480"/>
              <a:ext cx="136" cy="362"/>
            </a:xfrm>
            <a:prstGeom prst="rightArrow">
              <a:avLst>
                <a:gd name="adj1" fmla="val 53037"/>
                <a:gd name="adj2" fmla="val 4852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373" name="Group 181"/>
          <p:cNvGrpSpPr>
            <a:grpSpLocks/>
          </p:cNvGrpSpPr>
          <p:nvPr/>
        </p:nvGrpSpPr>
        <p:grpSpPr bwMode="auto">
          <a:xfrm>
            <a:off x="5795963" y="4176757"/>
            <a:ext cx="2673350" cy="1082675"/>
            <a:chOff x="3651" y="1366"/>
            <a:chExt cx="1684" cy="682"/>
          </a:xfrm>
        </p:grpSpPr>
        <p:sp>
          <p:nvSpPr>
            <p:cNvPr id="25637" name="Line 4"/>
            <p:cNvSpPr>
              <a:spLocks noChangeShapeType="1"/>
            </p:cNvSpPr>
            <p:nvPr/>
          </p:nvSpPr>
          <p:spPr bwMode="auto">
            <a:xfrm flipV="1">
              <a:off x="4882" y="1366"/>
              <a:ext cx="453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40" name="Line 67"/>
            <p:cNvSpPr>
              <a:spLocks noChangeShapeType="1"/>
            </p:cNvSpPr>
            <p:nvPr/>
          </p:nvSpPr>
          <p:spPr bwMode="auto">
            <a:xfrm flipV="1">
              <a:off x="3988" y="2047"/>
              <a:ext cx="9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43" name="Line 79"/>
            <p:cNvSpPr>
              <a:spLocks noChangeShapeType="1"/>
            </p:cNvSpPr>
            <p:nvPr/>
          </p:nvSpPr>
          <p:spPr bwMode="auto">
            <a:xfrm flipV="1">
              <a:off x="3974" y="1368"/>
              <a:ext cx="1360" cy="68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44" name="Text Box 5"/>
            <p:cNvSpPr txBox="1">
              <a:spLocks noChangeArrowheads="1"/>
            </p:cNvSpPr>
            <p:nvPr/>
          </p:nvSpPr>
          <p:spPr bwMode="auto">
            <a:xfrm>
              <a:off x="4377" y="1367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5645" name="Line 6"/>
            <p:cNvSpPr>
              <a:spLocks noChangeShapeType="1"/>
            </p:cNvSpPr>
            <p:nvPr/>
          </p:nvSpPr>
          <p:spPr bwMode="auto">
            <a:xfrm flipV="1">
              <a:off x="4437" y="141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46" name="AutoShape 172"/>
            <p:cNvSpPr>
              <a:spLocks noChangeArrowheads="1"/>
            </p:cNvSpPr>
            <p:nvPr/>
          </p:nvSpPr>
          <p:spPr bwMode="auto">
            <a:xfrm>
              <a:off x="3651" y="1611"/>
              <a:ext cx="136" cy="362"/>
            </a:xfrm>
            <a:prstGeom prst="rightArrow">
              <a:avLst>
                <a:gd name="adj1" fmla="val 53037"/>
                <a:gd name="adj2" fmla="val 4852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372" name="Group 180"/>
          <p:cNvGrpSpPr>
            <a:grpSpLocks/>
          </p:cNvGrpSpPr>
          <p:nvPr/>
        </p:nvGrpSpPr>
        <p:grpSpPr bwMode="auto">
          <a:xfrm>
            <a:off x="5795963" y="2153557"/>
            <a:ext cx="2798762" cy="1146175"/>
            <a:chOff x="3651" y="2670"/>
            <a:chExt cx="1763" cy="722"/>
          </a:xfrm>
        </p:grpSpPr>
        <p:sp>
          <p:nvSpPr>
            <p:cNvPr id="25627" name="Line 4"/>
            <p:cNvSpPr>
              <a:spLocks noChangeShapeType="1"/>
            </p:cNvSpPr>
            <p:nvPr/>
          </p:nvSpPr>
          <p:spPr bwMode="auto">
            <a:xfrm flipV="1">
              <a:off x="4060" y="2670"/>
              <a:ext cx="453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32" name="Line 78"/>
            <p:cNvSpPr>
              <a:spLocks noChangeShapeType="1"/>
            </p:cNvSpPr>
            <p:nvPr/>
          </p:nvSpPr>
          <p:spPr bwMode="auto">
            <a:xfrm flipV="1">
              <a:off x="4507" y="2686"/>
              <a:ext cx="9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33" name="Line 79"/>
            <p:cNvSpPr>
              <a:spLocks noChangeShapeType="1"/>
            </p:cNvSpPr>
            <p:nvPr/>
          </p:nvSpPr>
          <p:spPr bwMode="auto">
            <a:xfrm flipV="1">
              <a:off x="4054" y="2686"/>
              <a:ext cx="1360" cy="68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34" name="Text Box 5"/>
            <p:cNvSpPr txBox="1">
              <a:spLocks noChangeArrowheads="1"/>
            </p:cNvSpPr>
            <p:nvPr/>
          </p:nvSpPr>
          <p:spPr bwMode="auto">
            <a:xfrm>
              <a:off x="4739" y="3106"/>
              <a:ext cx="23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5635" name="Line 6"/>
            <p:cNvSpPr>
              <a:spLocks noChangeShapeType="1"/>
            </p:cNvSpPr>
            <p:nvPr/>
          </p:nvSpPr>
          <p:spPr bwMode="auto">
            <a:xfrm flipV="1">
              <a:off x="4799" y="3151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36" name="AutoShape 173"/>
            <p:cNvSpPr>
              <a:spLocks noChangeArrowheads="1"/>
            </p:cNvSpPr>
            <p:nvPr/>
          </p:nvSpPr>
          <p:spPr bwMode="auto">
            <a:xfrm>
              <a:off x="3651" y="2796"/>
              <a:ext cx="136" cy="362"/>
            </a:xfrm>
            <a:prstGeom prst="rightArrow">
              <a:avLst>
                <a:gd name="adj1" fmla="val 53037"/>
                <a:gd name="adj2" fmla="val 4852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2989263" y="2133602"/>
            <a:ext cx="2519362" cy="1079500"/>
            <a:chOff x="1746" y="2630"/>
            <a:chExt cx="1587" cy="680"/>
          </a:xfrm>
        </p:grpSpPr>
        <p:sp>
          <p:nvSpPr>
            <p:cNvPr id="25620" name="Line 4"/>
            <p:cNvSpPr>
              <a:spLocks noChangeShapeType="1"/>
            </p:cNvSpPr>
            <p:nvPr/>
          </p:nvSpPr>
          <p:spPr bwMode="auto">
            <a:xfrm flipV="1">
              <a:off x="1970" y="2630"/>
              <a:ext cx="453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25" name="Line 78"/>
            <p:cNvSpPr>
              <a:spLocks noChangeShapeType="1"/>
            </p:cNvSpPr>
            <p:nvPr/>
          </p:nvSpPr>
          <p:spPr bwMode="auto">
            <a:xfrm flipV="1">
              <a:off x="2426" y="2646"/>
              <a:ext cx="907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26" name="AutoShape 174"/>
            <p:cNvSpPr>
              <a:spLocks noChangeArrowheads="1"/>
            </p:cNvSpPr>
            <p:nvPr/>
          </p:nvSpPr>
          <p:spPr bwMode="auto">
            <a:xfrm>
              <a:off x="1746" y="2796"/>
              <a:ext cx="136" cy="362"/>
            </a:xfrm>
            <a:prstGeom prst="rightArrow">
              <a:avLst>
                <a:gd name="adj1" fmla="val 53037"/>
                <a:gd name="adj2" fmla="val 4852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6421219" y="5877272"/>
            <a:ext cx="1967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 b="1">
                <a:solidFill>
                  <a:srgbClr val="0099FF"/>
                </a:solidFill>
                <a:latin typeface="Trebuchet MS" panose="020B0603020202020204" pitchFamily="34" charset="0"/>
              </a:rPr>
              <a:t>conmutativa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363663" y="1384300"/>
            <a:ext cx="904875" cy="452438"/>
            <a:chOff x="1234670" y="1642953"/>
            <a:chExt cx="904378" cy="453336"/>
          </a:xfrm>
        </p:grpSpPr>
        <p:sp>
          <p:nvSpPr>
            <p:cNvPr id="25617" name="Text Box 80"/>
            <p:cNvSpPr txBox="1">
              <a:spLocks noChangeArrowheads="1"/>
            </p:cNvSpPr>
            <p:nvPr/>
          </p:nvSpPr>
          <p:spPr bwMode="auto">
            <a:xfrm>
              <a:off x="1234670" y="1642953"/>
              <a:ext cx="904378" cy="45333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A + B</a:t>
              </a:r>
            </a:p>
          </p:txBody>
        </p:sp>
        <p:sp>
          <p:nvSpPr>
            <p:cNvPr id="25618" name="Line 81"/>
            <p:cNvSpPr>
              <a:spLocks noChangeShapeType="1"/>
            </p:cNvSpPr>
            <p:nvPr/>
          </p:nvSpPr>
          <p:spPr bwMode="auto">
            <a:xfrm flipV="1">
              <a:off x="1307695" y="1700764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19" name="Line 82"/>
            <p:cNvSpPr>
              <a:spLocks noChangeShapeType="1"/>
            </p:cNvSpPr>
            <p:nvPr/>
          </p:nvSpPr>
          <p:spPr bwMode="auto">
            <a:xfrm flipV="1">
              <a:off x="1833158" y="1700764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365250" y="3565659"/>
            <a:ext cx="903288" cy="454025"/>
            <a:chOff x="1207520" y="644302"/>
            <a:chExt cx="904378" cy="453336"/>
          </a:xfrm>
        </p:grpSpPr>
        <p:sp>
          <p:nvSpPr>
            <p:cNvPr id="25614" name="Text Box 80"/>
            <p:cNvSpPr txBox="1">
              <a:spLocks noChangeArrowheads="1"/>
            </p:cNvSpPr>
            <p:nvPr/>
          </p:nvSpPr>
          <p:spPr bwMode="auto">
            <a:xfrm>
              <a:off x="1207520" y="644302"/>
              <a:ext cx="904378" cy="45333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B + A</a:t>
              </a:r>
            </a:p>
          </p:txBody>
        </p:sp>
        <p:sp>
          <p:nvSpPr>
            <p:cNvPr id="25615" name="Line 81"/>
            <p:cNvSpPr>
              <a:spLocks noChangeShapeType="1"/>
            </p:cNvSpPr>
            <p:nvPr/>
          </p:nvSpPr>
          <p:spPr bwMode="auto">
            <a:xfrm flipV="1">
              <a:off x="1273722" y="687389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5616" name="Line 82"/>
            <p:cNvSpPr>
              <a:spLocks noChangeShapeType="1"/>
            </p:cNvSpPr>
            <p:nvPr/>
          </p:nvSpPr>
          <p:spPr bwMode="auto">
            <a:xfrm flipV="1">
              <a:off x="1799185" y="687389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8330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8DD4A7F-AFDD-44F0-A53C-91EBDA4B65F4}"/>
              </a:ext>
            </a:extLst>
          </p:cNvPr>
          <p:cNvSpPr/>
          <p:nvPr/>
        </p:nvSpPr>
        <p:spPr bwMode="auto">
          <a:xfrm>
            <a:off x="5689172" y="3770694"/>
            <a:ext cx="2772308" cy="77358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132138" y="332656"/>
            <a:ext cx="3600450" cy="45333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CONSECUENCIA</a:t>
            </a:r>
          </a:p>
        </p:txBody>
      </p:sp>
      <p:grpSp>
        <p:nvGrpSpPr>
          <p:cNvPr id="27653" name="Group 178"/>
          <p:cNvGrpSpPr>
            <a:grpSpLocks/>
          </p:cNvGrpSpPr>
          <p:nvPr/>
        </p:nvGrpSpPr>
        <p:grpSpPr bwMode="auto">
          <a:xfrm>
            <a:off x="1403648" y="2636912"/>
            <a:ext cx="3236913" cy="3184530"/>
            <a:chOff x="703" y="799"/>
            <a:chExt cx="2039" cy="2006"/>
          </a:xfrm>
        </p:grpSpPr>
        <p:sp>
          <p:nvSpPr>
            <p:cNvPr id="27686" name="Text Box 86"/>
            <p:cNvSpPr txBox="1">
              <a:spLocks noChangeArrowheads="1"/>
            </p:cNvSpPr>
            <p:nvPr/>
          </p:nvSpPr>
          <p:spPr bwMode="auto">
            <a:xfrm>
              <a:off x="892" y="2519"/>
              <a:ext cx="6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latin typeface="Arial" panose="020B0604020202020204" pitchFamily="34" charset="0"/>
                </a:rPr>
                <a:t>Z</a:t>
              </a:r>
              <a:r>
                <a:rPr lang="es-ES" sz="2400">
                  <a:latin typeface="Arial" panose="020B0604020202020204" pitchFamily="34" charset="0"/>
                </a:rPr>
                <a:t> = 0</a:t>
              </a:r>
            </a:p>
          </p:txBody>
        </p:sp>
        <p:sp>
          <p:nvSpPr>
            <p:cNvPr id="27687" name="Line 87"/>
            <p:cNvSpPr>
              <a:spLocks noChangeShapeType="1"/>
            </p:cNvSpPr>
            <p:nvPr/>
          </p:nvSpPr>
          <p:spPr bwMode="auto">
            <a:xfrm flipV="1">
              <a:off x="938" y="25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7688" name="Line 88"/>
            <p:cNvSpPr>
              <a:spLocks noChangeShapeType="1"/>
            </p:cNvSpPr>
            <p:nvPr/>
          </p:nvSpPr>
          <p:spPr bwMode="auto">
            <a:xfrm flipV="1">
              <a:off x="1354" y="255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7689" name="Line 2"/>
            <p:cNvSpPr>
              <a:spLocks noChangeShapeType="1"/>
            </p:cNvSpPr>
            <p:nvPr/>
          </p:nvSpPr>
          <p:spPr bwMode="auto">
            <a:xfrm flipV="1">
              <a:off x="1021" y="936"/>
              <a:ext cx="1361" cy="10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7690" name="Line 4"/>
            <p:cNvSpPr>
              <a:spLocks noChangeShapeType="1"/>
            </p:cNvSpPr>
            <p:nvPr/>
          </p:nvSpPr>
          <p:spPr bwMode="auto">
            <a:xfrm flipV="1">
              <a:off x="1332" y="1056"/>
              <a:ext cx="884" cy="70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7691" name="Text Box 5"/>
            <p:cNvSpPr txBox="1">
              <a:spLocks noChangeArrowheads="1"/>
            </p:cNvSpPr>
            <p:nvPr/>
          </p:nvSpPr>
          <p:spPr bwMode="auto">
            <a:xfrm>
              <a:off x="1389" y="1258"/>
              <a:ext cx="22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7692" name="Line 6"/>
            <p:cNvSpPr>
              <a:spLocks noChangeShapeType="1"/>
            </p:cNvSpPr>
            <p:nvPr/>
          </p:nvSpPr>
          <p:spPr bwMode="auto">
            <a:xfrm flipV="1">
              <a:off x="1449" y="130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7693" name="Line 43"/>
            <p:cNvSpPr>
              <a:spLocks noChangeShapeType="1"/>
            </p:cNvSpPr>
            <p:nvPr/>
          </p:nvSpPr>
          <p:spPr bwMode="auto">
            <a:xfrm flipH="1" flipV="1">
              <a:off x="1014" y="869"/>
              <a:ext cx="7" cy="128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7694" name="Line 44"/>
            <p:cNvSpPr>
              <a:spLocks noChangeShapeType="1"/>
            </p:cNvSpPr>
            <p:nvPr/>
          </p:nvSpPr>
          <p:spPr bwMode="auto">
            <a:xfrm>
              <a:off x="794" y="2021"/>
              <a:ext cx="1859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7695" name="Text Box 49"/>
            <p:cNvSpPr txBox="1">
              <a:spLocks noChangeArrowheads="1"/>
            </p:cNvSpPr>
            <p:nvPr/>
          </p:nvSpPr>
          <p:spPr bwMode="auto">
            <a:xfrm>
              <a:off x="2518" y="204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27696" name="Text Box 50"/>
            <p:cNvSpPr txBox="1">
              <a:spLocks noChangeArrowheads="1"/>
            </p:cNvSpPr>
            <p:nvPr/>
          </p:nvSpPr>
          <p:spPr bwMode="auto">
            <a:xfrm>
              <a:off x="779" y="799"/>
              <a:ext cx="2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Y</a:t>
              </a:r>
            </a:p>
          </p:txBody>
        </p:sp>
        <p:sp>
          <p:nvSpPr>
            <p:cNvPr id="27697" name="Line 58"/>
            <p:cNvSpPr>
              <a:spLocks noChangeShapeType="1"/>
            </p:cNvSpPr>
            <p:nvPr/>
          </p:nvSpPr>
          <p:spPr bwMode="auto">
            <a:xfrm>
              <a:off x="2200" y="978"/>
              <a:ext cx="0" cy="1134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7698" name="Line 60"/>
            <p:cNvSpPr>
              <a:spLocks noChangeShapeType="1"/>
            </p:cNvSpPr>
            <p:nvPr/>
          </p:nvSpPr>
          <p:spPr bwMode="auto">
            <a:xfrm>
              <a:off x="1338" y="1658"/>
              <a:ext cx="0" cy="499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7699" name="Line 61"/>
            <p:cNvSpPr>
              <a:spLocks noChangeShapeType="1"/>
            </p:cNvSpPr>
            <p:nvPr/>
          </p:nvSpPr>
          <p:spPr bwMode="auto">
            <a:xfrm rot="-5400000">
              <a:off x="1656" y="387"/>
              <a:ext cx="0" cy="1361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7700" name="Line 63"/>
            <p:cNvSpPr>
              <a:spLocks noChangeShapeType="1"/>
            </p:cNvSpPr>
            <p:nvPr/>
          </p:nvSpPr>
          <p:spPr bwMode="auto">
            <a:xfrm rot="-5400000">
              <a:off x="1180" y="1499"/>
              <a:ext cx="0" cy="499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7701" name="Line 67"/>
            <p:cNvSpPr>
              <a:spLocks noChangeShapeType="1"/>
            </p:cNvSpPr>
            <p:nvPr/>
          </p:nvSpPr>
          <p:spPr bwMode="auto">
            <a:xfrm rot="-5400000">
              <a:off x="685" y="1406"/>
              <a:ext cx="673" cy="3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7702" name="Text Box 84"/>
            <p:cNvSpPr txBox="1">
              <a:spLocks noChangeArrowheads="1"/>
            </p:cNvSpPr>
            <p:nvPr/>
          </p:nvSpPr>
          <p:spPr bwMode="auto">
            <a:xfrm>
              <a:off x="703" y="1298"/>
              <a:ext cx="30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latin typeface="Arial" panose="020B0604020202020204" pitchFamily="34" charset="0"/>
                </a:rPr>
                <a:t>Y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27703" name="Line 85"/>
            <p:cNvSpPr>
              <a:spLocks noChangeShapeType="1"/>
            </p:cNvSpPr>
            <p:nvPr/>
          </p:nvSpPr>
          <p:spPr bwMode="auto">
            <a:xfrm flipV="1">
              <a:off x="763" y="133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27704" name="Oval 90"/>
            <p:cNvSpPr>
              <a:spLocks noChangeArrowheads="1"/>
            </p:cNvSpPr>
            <p:nvPr/>
          </p:nvSpPr>
          <p:spPr bwMode="auto">
            <a:xfrm>
              <a:off x="982" y="1987"/>
              <a:ext cx="68" cy="6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27705" name="Text Box 91"/>
            <p:cNvSpPr txBox="1">
              <a:spLocks noChangeArrowheads="1"/>
            </p:cNvSpPr>
            <p:nvPr/>
          </p:nvSpPr>
          <p:spPr bwMode="auto">
            <a:xfrm>
              <a:off x="794" y="2021"/>
              <a:ext cx="2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Z</a:t>
              </a:r>
            </a:p>
          </p:txBody>
        </p:sp>
        <p:sp>
          <p:nvSpPr>
            <p:cNvPr id="27706" name="Line 64"/>
            <p:cNvSpPr>
              <a:spLocks noChangeShapeType="1"/>
            </p:cNvSpPr>
            <p:nvPr/>
          </p:nvSpPr>
          <p:spPr bwMode="auto">
            <a:xfrm>
              <a:off x="1338" y="2024"/>
              <a:ext cx="862" cy="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7707" name="Text Box 82"/>
            <p:cNvSpPr txBox="1">
              <a:spLocks noChangeArrowheads="1"/>
            </p:cNvSpPr>
            <p:nvPr/>
          </p:nvSpPr>
          <p:spPr bwMode="auto">
            <a:xfrm>
              <a:off x="1602" y="2076"/>
              <a:ext cx="30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</a:t>
              </a:r>
              <a:r>
                <a:rPr lang="es-ES" sz="2400" baseline="-25000">
                  <a:latin typeface="Arial" panose="020B0604020202020204" pitchFamily="34" charset="0"/>
                </a:rPr>
                <a:t>X</a:t>
              </a:r>
              <a:endParaRPr lang="es-ES" sz="2400">
                <a:latin typeface="Arial" panose="020B0604020202020204" pitchFamily="34" charset="0"/>
              </a:endParaRPr>
            </a:p>
          </p:txBody>
        </p:sp>
        <p:sp>
          <p:nvSpPr>
            <p:cNvPr id="27708" name="Line 83"/>
            <p:cNvSpPr>
              <a:spLocks noChangeShapeType="1"/>
            </p:cNvSpPr>
            <p:nvPr/>
          </p:nvSpPr>
          <p:spPr bwMode="auto">
            <a:xfrm flipV="1">
              <a:off x="1662" y="2121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27685" name="Text Box 158"/>
          <p:cNvSpPr txBox="1">
            <a:spLocks noChangeArrowheads="1"/>
          </p:cNvSpPr>
          <p:nvPr/>
        </p:nvSpPr>
        <p:spPr bwMode="auto">
          <a:xfrm>
            <a:off x="2677355" y="1268760"/>
            <a:ext cx="4529757" cy="83099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Un vector es igual a la suma de sus componentes</a:t>
            </a:r>
          </a:p>
        </p:txBody>
      </p:sp>
      <p:sp>
        <p:nvSpPr>
          <p:cNvPr id="45232" name="Line 64"/>
          <p:cNvSpPr>
            <a:spLocks noChangeShapeType="1"/>
          </p:cNvSpPr>
          <p:nvPr/>
        </p:nvSpPr>
        <p:spPr bwMode="auto">
          <a:xfrm>
            <a:off x="2411710" y="4584249"/>
            <a:ext cx="1368425" cy="0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45233" name="Line 67"/>
          <p:cNvSpPr>
            <a:spLocks noChangeShapeType="1"/>
          </p:cNvSpPr>
          <p:nvPr/>
        </p:nvSpPr>
        <p:spPr bwMode="auto">
          <a:xfrm rot="-5400000">
            <a:off x="1375073" y="3600524"/>
            <a:ext cx="1068388" cy="4763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27658" name="Text Box 88"/>
          <p:cNvSpPr txBox="1">
            <a:spLocks noChangeArrowheads="1"/>
          </p:cNvSpPr>
          <p:nvPr/>
        </p:nvSpPr>
        <p:spPr bwMode="auto">
          <a:xfrm>
            <a:off x="1530410" y="4144244"/>
            <a:ext cx="391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O</a:t>
            </a:r>
          </a:p>
        </p:txBody>
      </p:sp>
      <p:sp>
        <p:nvSpPr>
          <p:cNvPr id="2" name="Line 64"/>
          <p:cNvSpPr>
            <a:spLocks noChangeShapeType="1"/>
          </p:cNvSpPr>
          <p:nvPr/>
        </p:nvSpPr>
        <p:spPr bwMode="auto">
          <a:xfrm>
            <a:off x="2402185" y="4149800"/>
            <a:ext cx="1368425" cy="0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3" name="Line 67"/>
          <p:cNvSpPr>
            <a:spLocks noChangeShapeType="1"/>
          </p:cNvSpPr>
          <p:nvPr/>
        </p:nvSpPr>
        <p:spPr bwMode="auto">
          <a:xfrm rot="-5400000">
            <a:off x="3248323" y="3600524"/>
            <a:ext cx="1068388" cy="4763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grpSp>
        <p:nvGrpSpPr>
          <p:cNvPr id="5" name="Grupo 4"/>
          <p:cNvGrpSpPr/>
          <p:nvPr/>
        </p:nvGrpSpPr>
        <p:grpSpPr>
          <a:xfrm>
            <a:off x="5004048" y="3860944"/>
            <a:ext cx="3240236" cy="574675"/>
            <a:chOff x="4708581" y="1176476"/>
            <a:chExt cx="3240236" cy="574675"/>
          </a:xfrm>
        </p:grpSpPr>
        <p:grpSp>
          <p:nvGrpSpPr>
            <p:cNvPr id="4" name="Grupo 3"/>
            <p:cNvGrpSpPr/>
            <p:nvPr/>
          </p:nvGrpSpPr>
          <p:grpSpPr>
            <a:xfrm>
              <a:off x="5594554" y="1245752"/>
              <a:ext cx="2354263" cy="454026"/>
              <a:chOff x="5767388" y="2702274"/>
              <a:chExt cx="2354263" cy="454026"/>
            </a:xfrm>
          </p:grpSpPr>
          <p:sp>
            <p:nvSpPr>
              <p:cNvPr id="27680" name="Text Box 109"/>
              <p:cNvSpPr txBox="1">
                <a:spLocks noChangeArrowheads="1"/>
              </p:cNvSpPr>
              <p:nvPr/>
            </p:nvSpPr>
            <p:spPr bwMode="auto">
              <a:xfrm>
                <a:off x="5767388" y="2702274"/>
                <a:ext cx="2354263" cy="454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F = F</a:t>
                </a:r>
                <a:r>
                  <a:rPr lang="es-ES" sz="2400" baseline="-25000">
                    <a:latin typeface="Arial" panose="020B0604020202020204" pitchFamily="34" charset="0"/>
                  </a:rPr>
                  <a:t>X</a:t>
                </a:r>
                <a:r>
                  <a:rPr lang="es-ES" sz="2400">
                    <a:latin typeface="Arial" panose="020B0604020202020204" pitchFamily="34" charset="0"/>
                  </a:rPr>
                  <a:t> + F</a:t>
                </a:r>
                <a:r>
                  <a:rPr lang="es-ES" sz="2400" baseline="-25000">
                    <a:latin typeface="Arial" panose="020B0604020202020204" pitchFamily="34" charset="0"/>
                  </a:rPr>
                  <a:t>Y</a:t>
                </a:r>
                <a:r>
                  <a:rPr lang="es-ES" sz="2400">
                    <a:latin typeface="Arial" panose="020B0604020202020204" pitchFamily="34" charset="0"/>
                  </a:rPr>
                  <a:t> + F</a:t>
                </a:r>
                <a:r>
                  <a:rPr lang="es-ES" sz="2400" baseline="-25000">
                    <a:latin typeface="Arial" panose="020B0604020202020204" pitchFamily="34" charset="0"/>
                  </a:rPr>
                  <a:t>Z</a:t>
                </a:r>
              </a:p>
            </p:txBody>
          </p:sp>
          <p:sp>
            <p:nvSpPr>
              <p:cNvPr id="27681" name="Line 110"/>
              <p:cNvSpPr>
                <a:spLocks noChangeShapeType="1"/>
              </p:cNvSpPr>
              <p:nvPr/>
            </p:nvSpPr>
            <p:spPr bwMode="auto">
              <a:xfrm flipV="1">
                <a:off x="5821363" y="2753074"/>
                <a:ext cx="215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27682" name="Line 111"/>
              <p:cNvSpPr>
                <a:spLocks noChangeShapeType="1"/>
              </p:cNvSpPr>
              <p:nvPr/>
            </p:nvSpPr>
            <p:spPr bwMode="auto">
              <a:xfrm flipV="1">
                <a:off x="6400801" y="2753074"/>
                <a:ext cx="215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27683" name="Line 112"/>
              <p:cNvSpPr>
                <a:spLocks noChangeShapeType="1"/>
              </p:cNvSpPr>
              <p:nvPr/>
            </p:nvSpPr>
            <p:spPr bwMode="auto">
              <a:xfrm flipV="1">
                <a:off x="7075488" y="2761012"/>
                <a:ext cx="215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27684" name="Line 113"/>
              <p:cNvSpPr>
                <a:spLocks noChangeShapeType="1"/>
              </p:cNvSpPr>
              <p:nvPr/>
            </p:nvSpPr>
            <p:spPr bwMode="auto">
              <a:xfrm flipV="1">
                <a:off x="7785101" y="2764187"/>
                <a:ext cx="215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  <p:sp>
          <p:nvSpPr>
            <p:cNvPr id="62" name="AutoShape 171"/>
            <p:cNvSpPr>
              <a:spLocks noChangeArrowheads="1"/>
            </p:cNvSpPr>
            <p:nvPr/>
          </p:nvSpPr>
          <p:spPr bwMode="auto">
            <a:xfrm>
              <a:off x="4708581" y="1176476"/>
              <a:ext cx="420728" cy="574675"/>
            </a:xfrm>
            <a:prstGeom prst="rightArrow">
              <a:avLst>
                <a:gd name="adj1" fmla="val 53037"/>
                <a:gd name="adj2" fmla="val 4852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44" name="Oval 90">
            <a:extLst>
              <a:ext uri="{FF2B5EF4-FFF2-40B4-BE49-F238E27FC236}">
                <a16:creationId xmlns:a16="http://schemas.microsoft.com/office/drawing/2014/main" id="{480F2FF5-A02E-4A5C-90B3-ECEF14F6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46" y="4525775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42" name="Oval 90">
            <a:extLst>
              <a:ext uri="{FF2B5EF4-FFF2-40B4-BE49-F238E27FC236}">
                <a16:creationId xmlns:a16="http://schemas.microsoft.com/office/drawing/2014/main" id="{B1F9AE88-8504-4A41-BA8E-0A178F1A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574" y="3023831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1.48148E-6 L -1.66667E-6 -0.0629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5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1.48148E-6 L 0.20417 -0.0041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5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-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0.20521 -0.220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685" grpId="0" animBg="1"/>
      <p:bldP spid="45232" grpId="0" animBg="1"/>
      <p:bldP spid="45232" grpId="1" animBg="1"/>
      <p:bldP spid="45233" grpId="0" animBg="1"/>
      <p:bldP spid="45233" grpId="1" animBg="1"/>
      <p:bldP spid="27658" grpId="0"/>
      <p:bldP spid="2" grpId="0" animBg="1"/>
      <p:bldP spid="3" grpId="0" animBg="1"/>
      <p:bldP spid="44" grpId="0" animBg="1"/>
      <p:bldP spid="44" grpId="1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132138" y="332656"/>
            <a:ext cx="3600450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SUMA DE VECTORES</a:t>
            </a:r>
          </a:p>
        </p:txBody>
      </p:sp>
      <p:sp>
        <p:nvSpPr>
          <p:cNvPr id="45171" name="Text Box 115"/>
          <p:cNvSpPr txBox="1">
            <a:spLocks noChangeArrowheads="1"/>
          </p:cNvSpPr>
          <p:nvPr/>
        </p:nvSpPr>
        <p:spPr bwMode="auto">
          <a:xfrm>
            <a:off x="1168168" y="923672"/>
            <a:ext cx="7560840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 dirty="0">
                <a:latin typeface="Trebuchet MS" panose="020B0603020202020204" pitchFamily="34" charset="0"/>
              </a:rPr>
              <a:t>Gráficamente</a:t>
            </a:r>
            <a:r>
              <a:rPr lang="es-ES" sz="2400" dirty="0">
                <a:latin typeface="Trebuchet MS" panose="020B0603020202020204" pitchFamily="34" charset="0"/>
              </a:rPr>
              <a:t> es más sencillo sumar vectores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dirty="0">
                <a:latin typeface="Trebuchet MS" panose="020B0603020202020204" pitchFamily="34" charset="0"/>
              </a:rPr>
              <a:t>como hemos visto, pero a la hora de </a:t>
            </a:r>
            <a:r>
              <a:rPr lang="es-ES" sz="2400" b="1" dirty="0">
                <a:latin typeface="Trebuchet MS" panose="020B0603020202020204" pitchFamily="34" charset="0"/>
              </a:rPr>
              <a:t>cuantificar</a:t>
            </a:r>
            <a:endParaRPr lang="es-ES" sz="2400" dirty="0">
              <a:latin typeface="Trebuchet MS" panose="020B0603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dirty="0">
                <a:latin typeface="Trebuchet MS" panose="020B0603020202020204" pitchFamily="34" charset="0"/>
              </a:rPr>
              <a:t>(de obtener el módulo y ángulo con ejes del vector), es mejor considerar la propiedad anterior </a:t>
            </a:r>
            <a:r>
              <a:rPr lang="es-ES" sz="2400">
                <a:latin typeface="Trebuchet MS" panose="020B0603020202020204" pitchFamily="34" charset="0"/>
              </a:rPr>
              <a:t>y antes: </a:t>
            </a:r>
            <a:r>
              <a:rPr lang="es-ES" sz="2400" dirty="0">
                <a:latin typeface="Trebuchet MS" panose="020B0603020202020204" pitchFamily="34" charset="0"/>
              </a:rPr>
              <a:t>descomponer los vectores en componentes, asociar las correspondientes y sumarlas como "números"</a:t>
            </a: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2073039" y="5757499"/>
            <a:ext cx="5733338" cy="95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82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Para hallar el valor de esos "números" hay que aplicar trigonometría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FBFAE45-12A1-4786-B00A-DDB5A22AAF6E}"/>
              </a:ext>
            </a:extLst>
          </p:cNvPr>
          <p:cNvGrpSpPr/>
          <p:nvPr/>
        </p:nvGrpSpPr>
        <p:grpSpPr>
          <a:xfrm>
            <a:off x="1662496" y="3351808"/>
            <a:ext cx="6543344" cy="2422088"/>
            <a:chOff x="1662496" y="3106192"/>
            <a:chExt cx="6543344" cy="2422088"/>
          </a:xfrm>
        </p:grpSpPr>
        <p:grpSp>
          <p:nvGrpSpPr>
            <p:cNvPr id="7" name="Grupo 6"/>
            <p:cNvGrpSpPr/>
            <p:nvPr/>
          </p:nvGrpSpPr>
          <p:grpSpPr>
            <a:xfrm>
              <a:off x="1662496" y="3106192"/>
              <a:ext cx="6543344" cy="2422088"/>
              <a:chOff x="1216977" y="4895814"/>
              <a:chExt cx="6543344" cy="2422088"/>
            </a:xfrm>
          </p:grpSpPr>
          <p:sp>
            <p:nvSpPr>
              <p:cNvPr id="45231" name="Rectangle 175"/>
              <p:cNvSpPr>
                <a:spLocks noChangeArrowheads="1"/>
              </p:cNvSpPr>
              <p:nvPr/>
            </p:nvSpPr>
            <p:spPr bwMode="auto">
              <a:xfrm>
                <a:off x="1279601" y="4895814"/>
                <a:ext cx="6480720" cy="2422088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1216977" y="5061830"/>
                <a:ext cx="6438906" cy="2114549"/>
                <a:chOff x="1252489" y="5061830"/>
                <a:chExt cx="6438906" cy="2114549"/>
              </a:xfrm>
            </p:grpSpPr>
            <p:grpSp>
              <p:nvGrpSpPr>
                <p:cNvPr id="45230" name="Group 174"/>
                <p:cNvGrpSpPr>
                  <a:grpSpLocks/>
                </p:cNvGrpSpPr>
                <p:nvPr/>
              </p:nvGrpSpPr>
              <p:grpSpPr bwMode="auto">
                <a:xfrm>
                  <a:off x="1252489" y="5061830"/>
                  <a:ext cx="6438906" cy="2114549"/>
                  <a:chOff x="1003" y="2558"/>
                  <a:chExt cx="4056" cy="1332"/>
                </a:xfrm>
              </p:grpSpPr>
              <p:sp>
                <p:nvSpPr>
                  <p:cNvPr id="27661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" y="2558"/>
                    <a:ext cx="4056" cy="1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79992" tIns="41596" rIns="79992" bIns="41596">
                    <a:spAutoFit/>
                  </a:bodyPr>
                  <a:lstStyle>
                    <a:lvl1pPr defTabSz="81280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defTabSz="81280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defTabSz="8128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defTabSz="8128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defTabSz="8128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defTabSz="812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defTabSz="812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defTabSz="812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defTabSz="8128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 dirty="0">
                        <a:latin typeface="Arial" panose="020B0604020202020204" pitchFamily="34" charset="0"/>
                      </a:rPr>
                      <a:t>   A + B = (A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X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A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Y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A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Z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) + (B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X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B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Y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B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Z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) =</a:t>
                    </a: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 dirty="0">
                        <a:latin typeface="Arial" panose="020B0604020202020204" pitchFamily="34" charset="0"/>
                      </a:rPr>
                      <a:t>            = (A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X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B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X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) + (A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Y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B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Y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) + (A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Z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B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Z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) =</a:t>
                    </a: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 dirty="0">
                        <a:latin typeface="Arial" panose="020B0604020202020204" pitchFamily="34" charset="0"/>
                      </a:rPr>
                      <a:t>            = (A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X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B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X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) i + (A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Y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B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Y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) j + (A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Z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B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Z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) k </a:t>
                    </a: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" sz="2400" dirty="0">
                        <a:latin typeface="Arial" panose="020B0604020202020204" pitchFamily="34" charset="0"/>
                      </a:rPr>
                      <a:t>            = S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X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i + S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Y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j + S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Z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k = S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X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S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Y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+ S</a:t>
                    </a:r>
                    <a:r>
                      <a:rPr lang="es-ES" sz="2400" baseline="-25000" dirty="0">
                        <a:latin typeface="Arial" panose="020B0604020202020204" pitchFamily="34" charset="0"/>
                      </a:rPr>
                      <a:t>Z</a:t>
                    </a:r>
                    <a:r>
                      <a:rPr lang="es-ES" sz="2400" dirty="0">
                        <a:latin typeface="Arial" panose="020B0604020202020204" pitchFamily="34" charset="0"/>
                      </a:rPr>
                      <a:t> = S</a:t>
                    </a:r>
                  </a:p>
                </p:txBody>
              </p:sp>
              <p:sp>
                <p:nvSpPr>
                  <p:cNvPr id="27662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6" y="3634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63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1" y="2598"/>
                    <a:ext cx="16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64" name="Line 1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5" y="2598"/>
                    <a:ext cx="16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65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30" y="2598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66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82" y="2598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67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8" y="2598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68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24" y="2586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69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56" y="2586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0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92" y="2586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1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4" y="3284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2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7" y="3279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3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7" y="3273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4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4" y="2946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5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6" y="2947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6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13" y="2946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7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45" y="2947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8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11" y="2946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  <p:sp>
                <p:nvSpPr>
                  <p:cNvPr id="27679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8" y="2947"/>
                    <a:ext cx="13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GB" sz="2400"/>
                  </a:p>
                </p:txBody>
              </p:sp>
            </p:grpSp>
            <p:sp>
              <p:nvSpPr>
                <p:cNvPr id="6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987726" y="6747961"/>
                  <a:ext cx="215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4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3817020" y="6767011"/>
                  <a:ext cx="215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65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4675698" y="6776075"/>
                  <a:ext cx="2159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GB" sz="2400"/>
                </a:p>
              </p:txBody>
            </p:sp>
          </p:grpSp>
        </p:grpSp>
        <p:sp>
          <p:nvSpPr>
            <p:cNvPr id="31" name="Line 113">
              <a:extLst>
                <a:ext uri="{FF2B5EF4-FFF2-40B4-BE49-F238E27FC236}">
                  <a16:creationId xmlns:a16="http://schemas.microsoft.com/office/drawing/2014/main" id="{32444D59-232A-4D3F-901D-D35FCED99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3907" y="4950693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2" name="Line 113">
              <a:extLst>
                <a:ext uri="{FF2B5EF4-FFF2-40B4-BE49-F238E27FC236}">
                  <a16:creationId xmlns:a16="http://schemas.microsoft.com/office/drawing/2014/main" id="{B523B734-C9C1-40A3-838F-7918415D3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1276" y="4960218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33" name="Line 113">
              <a:extLst>
                <a:ext uri="{FF2B5EF4-FFF2-40B4-BE49-F238E27FC236}">
                  <a16:creationId xmlns:a16="http://schemas.microsoft.com/office/drawing/2014/main" id="{6D73B39E-A180-4F6F-B0E1-1C0B6D5EF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2296" y="4969282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97D0A58-79B6-4020-B4DA-72B054E27394}"/>
              </a:ext>
            </a:extLst>
          </p:cNvPr>
          <p:cNvGrpSpPr/>
          <p:nvPr/>
        </p:nvGrpSpPr>
        <p:grpSpPr>
          <a:xfrm>
            <a:off x="3059832" y="5083636"/>
            <a:ext cx="4555840" cy="0"/>
            <a:chOff x="3059832" y="4838020"/>
            <a:chExt cx="4555840" cy="0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6507D660-85F5-455F-A6B9-5139A0C9D5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9832" y="4838020"/>
              <a:ext cx="432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8EFE99D3-E46E-4A2A-A1A3-00D1DA56C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50728" y="4838020"/>
              <a:ext cx="432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A80A190-5F4A-4F45-A26A-33F9447BB9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88024" y="4838020"/>
              <a:ext cx="432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6AE13749-8E77-43D5-B8F2-580D7F66DF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920" y="4838020"/>
              <a:ext cx="432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0F4DADA0-A380-4310-AF07-ABCD574FC0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728" y="4838020"/>
              <a:ext cx="432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DDCF6FFE-6CB2-425D-AB40-4AF844EDA7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83624" y="4838020"/>
              <a:ext cx="432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74945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71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683F694-0181-4308-B611-C68ABA290760}"/>
              </a:ext>
            </a:extLst>
          </p:cNvPr>
          <p:cNvGrpSpPr/>
          <p:nvPr/>
        </p:nvGrpSpPr>
        <p:grpSpPr>
          <a:xfrm>
            <a:off x="4138243" y="4721482"/>
            <a:ext cx="565154" cy="863600"/>
            <a:chOff x="4138243" y="4721482"/>
            <a:chExt cx="565154" cy="863600"/>
          </a:xfrm>
        </p:grpSpPr>
        <p:sp>
          <p:nvSpPr>
            <p:cNvPr id="29787" name="Line 62"/>
            <p:cNvSpPr>
              <a:spLocks noChangeShapeType="1"/>
            </p:cNvSpPr>
            <p:nvPr/>
          </p:nvSpPr>
          <p:spPr bwMode="auto">
            <a:xfrm flipV="1">
              <a:off x="4138243" y="4721482"/>
              <a:ext cx="0" cy="86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88" name="Text Box 64"/>
            <p:cNvSpPr txBox="1">
              <a:spLocks noChangeArrowheads="1"/>
            </p:cNvSpPr>
            <p:nvPr/>
          </p:nvSpPr>
          <p:spPr bwMode="auto">
            <a:xfrm>
              <a:off x="4255839" y="4932620"/>
              <a:ext cx="4475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 err="1">
                  <a:solidFill>
                    <a:srgbClr val="FF0000"/>
                  </a:solidFill>
                  <a:latin typeface="Trebuchet MS" panose="020B0603020202020204" pitchFamily="34" charset="0"/>
                </a:rPr>
                <a:t>F</a:t>
              </a:r>
              <a:r>
                <a:rPr lang="es-ES" sz="2400" baseline="-25000" err="1">
                  <a:solidFill>
                    <a:srgbClr val="FF0000"/>
                  </a:solidFill>
                  <a:latin typeface="Trebuchet MS" panose="020B0603020202020204" pitchFamily="34" charset="0"/>
                </a:rPr>
                <a:t>y</a:t>
              </a:r>
              <a:endParaRPr lang="es-ES" sz="240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9771" name="Line 91"/>
            <p:cNvSpPr>
              <a:spLocks noChangeShapeType="1"/>
            </p:cNvSpPr>
            <p:nvPr/>
          </p:nvSpPr>
          <p:spPr bwMode="auto">
            <a:xfrm>
              <a:off x="4373723" y="4977069"/>
              <a:ext cx="1444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2770718" y="4721482"/>
            <a:ext cx="176212" cy="976313"/>
            <a:chOff x="2754313" y="5207001"/>
            <a:chExt cx="176213" cy="976312"/>
          </a:xfrm>
        </p:grpSpPr>
        <p:sp>
          <p:nvSpPr>
            <p:cNvPr id="29783" name="Line 90"/>
            <p:cNvSpPr>
              <a:spLocks noChangeShapeType="1"/>
            </p:cNvSpPr>
            <p:nvPr/>
          </p:nvSpPr>
          <p:spPr bwMode="auto">
            <a:xfrm>
              <a:off x="2786063" y="5207001"/>
              <a:ext cx="144463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84" name="Line 92"/>
            <p:cNvSpPr>
              <a:spLocks noChangeShapeType="1"/>
            </p:cNvSpPr>
            <p:nvPr/>
          </p:nvSpPr>
          <p:spPr bwMode="auto">
            <a:xfrm>
              <a:off x="2754313" y="6183313"/>
              <a:ext cx="1444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2411413" y="332656"/>
            <a:ext cx="504031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TRIGONOMETRÍA</a:t>
            </a:r>
          </a:p>
        </p:txBody>
      </p:sp>
      <p:sp>
        <p:nvSpPr>
          <p:cNvPr id="29703" name="AutoShape 76"/>
          <p:cNvSpPr>
            <a:spLocks noChangeArrowheads="1"/>
          </p:cNvSpPr>
          <p:nvPr/>
        </p:nvSpPr>
        <p:spPr bwMode="auto">
          <a:xfrm rot="-5400000">
            <a:off x="1762919" y="601494"/>
            <a:ext cx="2160587" cy="28797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29704" name="Text Box 77"/>
          <p:cNvSpPr txBox="1">
            <a:spLocks noChangeArrowheads="1"/>
          </p:cNvSpPr>
          <p:nvPr/>
        </p:nvSpPr>
        <p:spPr bwMode="auto">
          <a:xfrm>
            <a:off x="2665502" y="1566627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H</a:t>
            </a:r>
          </a:p>
        </p:txBody>
      </p:sp>
      <p:sp>
        <p:nvSpPr>
          <p:cNvPr id="29705" name="Text Box 78"/>
          <p:cNvSpPr txBox="1">
            <a:spLocks noChangeArrowheads="1"/>
          </p:cNvSpPr>
          <p:nvPr/>
        </p:nvSpPr>
        <p:spPr bwMode="auto">
          <a:xfrm>
            <a:off x="4283968" y="1859588"/>
            <a:ext cx="575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CO</a:t>
            </a:r>
          </a:p>
        </p:txBody>
      </p:sp>
      <p:sp>
        <p:nvSpPr>
          <p:cNvPr id="29706" name="Text Box 79"/>
          <p:cNvSpPr txBox="1">
            <a:spLocks noChangeArrowheads="1"/>
          </p:cNvSpPr>
          <p:nvPr/>
        </p:nvSpPr>
        <p:spPr bwMode="auto">
          <a:xfrm>
            <a:off x="2741613" y="3063766"/>
            <a:ext cx="553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CC</a:t>
            </a:r>
          </a:p>
        </p:txBody>
      </p:sp>
      <p:sp>
        <p:nvSpPr>
          <p:cNvPr id="29707" name="Rectangle 80"/>
          <p:cNvSpPr>
            <a:spLocks noChangeArrowheads="1"/>
          </p:cNvSpPr>
          <p:nvPr/>
        </p:nvSpPr>
        <p:spPr bwMode="auto">
          <a:xfrm>
            <a:off x="3994150" y="28327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29708" name="Text Box 81"/>
          <p:cNvSpPr txBox="1">
            <a:spLocks noChangeArrowheads="1"/>
          </p:cNvSpPr>
          <p:nvPr/>
        </p:nvSpPr>
        <p:spPr bwMode="auto">
          <a:xfrm>
            <a:off x="3489325" y="2473950"/>
            <a:ext cx="622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90º</a:t>
            </a:r>
          </a:p>
        </p:txBody>
      </p:sp>
      <p:sp>
        <p:nvSpPr>
          <p:cNvPr id="29709" name="Freeform 82"/>
          <p:cNvSpPr>
            <a:spLocks/>
          </p:cNvSpPr>
          <p:nvPr/>
        </p:nvSpPr>
        <p:spPr bwMode="auto">
          <a:xfrm>
            <a:off x="2022475" y="2688263"/>
            <a:ext cx="168275" cy="433387"/>
          </a:xfrm>
          <a:custGeom>
            <a:avLst/>
            <a:gdLst>
              <a:gd name="T0" fmla="*/ 0 w 106"/>
              <a:gd name="T1" fmla="*/ 0 h 273"/>
              <a:gd name="T2" fmla="*/ 2147483646 w 106"/>
              <a:gd name="T3" fmla="*/ 2147483646 h 273"/>
              <a:gd name="T4" fmla="*/ 2147483646 w 106"/>
              <a:gd name="T5" fmla="*/ 2147483646 h 273"/>
              <a:gd name="T6" fmla="*/ 0 60000 65536"/>
              <a:gd name="T7" fmla="*/ 0 60000 65536"/>
              <a:gd name="T8" fmla="*/ 0 60000 65536"/>
              <a:gd name="T9" fmla="*/ 0 w 106"/>
              <a:gd name="T10" fmla="*/ 0 h 273"/>
              <a:gd name="T11" fmla="*/ 106 w 106"/>
              <a:gd name="T12" fmla="*/ 273 h 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273">
                <a:moveTo>
                  <a:pt x="0" y="0"/>
                </a:moveTo>
                <a:cubicBezTo>
                  <a:pt x="38" y="46"/>
                  <a:pt x="76" y="92"/>
                  <a:pt x="91" y="137"/>
                </a:cubicBezTo>
                <a:cubicBezTo>
                  <a:pt x="106" y="182"/>
                  <a:pt x="98" y="227"/>
                  <a:pt x="91" y="27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29710" name="Text Box 84"/>
          <p:cNvSpPr txBox="1">
            <a:spLocks noChangeArrowheads="1"/>
          </p:cNvSpPr>
          <p:nvPr/>
        </p:nvSpPr>
        <p:spPr bwMode="auto">
          <a:xfrm>
            <a:off x="2209800" y="2523163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70741" name="Text Box 85"/>
          <p:cNvSpPr txBox="1">
            <a:spLocks noChangeArrowheads="1"/>
          </p:cNvSpPr>
          <p:nvPr/>
        </p:nvSpPr>
        <p:spPr bwMode="auto">
          <a:xfrm>
            <a:off x="5104717" y="952405"/>
            <a:ext cx="313754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Triángulo Rectángulo</a:t>
            </a:r>
          </a:p>
        </p:txBody>
      </p:sp>
      <p:sp>
        <p:nvSpPr>
          <p:cNvPr id="29712" name="Freeform 86"/>
          <p:cNvSpPr>
            <a:spLocks/>
          </p:cNvSpPr>
          <p:nvPr/>
        </p:nvSpPr>
        <p:spPr bwMode="auto">
          <a:xfrm>
            <a:off x="3895725" y="1275388"/>
            <a:ext cx="360363" cy="288925"/>
          </a:xfrm>
          <a:custGeom>
            <a:avLst/>
            <a:gdLst>
              <a:gd name="T0" fmla="*/ 0 w 227"/>
              <a:gd name="T1" fmla="*/ 0 h 182"/>
              <a:gd name="T2" fmla="*/ 2147483646 w 227"/>
              <a:gd name="T3" fmla="*/ 2147483646 h 182"/>
              <a:gd name="T4" fmla="*/ 2147483646 w 227"/>
              <a:gd name="T5" fmla="*/ 2147483646 h 182"/>
              <a:gd name="T6" fmla="*/ 0 60000 65536"/>
              <a:gd name="T7" fmla="*/ 0 60000 65536"/>
              <a:gd name="T8" fmla="*/ 0 60000 65536"/>
              <a:gd name="T9" fmla="*/ 0 w 227"/>
              <a:gd name="T10" fmla="*/ 0 h 182"/>
              <a:gd name="T11" fmla="*/ 227 w 227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82">
                <a:moveTo>
                  <a:pt x="0" y="0"/>
                </a:moveTo>
                <a:cubicBezTo>
                  <a:pt x="26" y="53"/>
                  <a:pt x="53" y="106"/>
                  <a:pt x="91" y="136"/>
                </a:cubicBezTo>
                <a:cubicBezTo>
                  <a:pt x="129" y="166"/>
                  <a:pt x="178" y="174"/>
                  <a:pt x="227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70744" name="Text Box 88"/>
          <p:cNvSpPr txBox="1">
            <a:spLocks noChangeArrowheads="1"/>
          </p:cNvSpPr>
          <p:nvPr/>
        </p:nvSpPr>
        <p:spPr bwMode="auto">
          <a:xfrm>
            <a:off x="5055505" y="1504855"/>
            <a:ext cx="1914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 +  = 90º</a:t>
            </a:r>
          </a:p>
        </p:txBody>
      </p:sp>
      <p:sp>
        <p:nvSpPr>
          <p:cNvPr id="70745" name="Text Box 89"/>
          <p:cNvSpPr txBox="1">
            <a:spLocks noChangeArrowheads="1"/>
          </p:cNvSpPr>
          <p:nvPr/>
        </p:nvSpPr>
        <p:spPr bwMode="auto">
          <a:xfrm>
            <a:off x="5055505" y="1944592"/>
            <a:ext cx="23679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H: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Hipotenusa</a:t>
            </a:r>
          </a:p>
        </p:txBody>
      </p:sp>
      <p:sp>
        <p:nvSpPr>
          <p:cNvPr id="70746" name="Text Box 90"/>
          <p:cNvSpPr txBox="1">
            <a:spLocks noChangeArrowheads="1"/>
          </p:cNvSpPr>
          <p:nvPr/>
        </p:nvSpPr>
        <p:spPr bwMode="auto">
          <a:xfrm>
            <a:off x="5055505" y="2384330"/>
            <a:ext cx="3701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Opuesto a </a:t>
            </a:r>
          </a:p>
        </p:txBody>
      </p:sp>
      <p:sp>
        <p:nvSpPr>
          <p:cNvPr id="70747" name="Text Box 91"/>
          <p:cNvSpPr txBox="1">
            <a:spLocks noChangeArrowheads="1"/>
          </p:cNvSpPr>
          <p:nvPr/>
        </p:nvSpPr>
        <p:spPr bwMode="auto">
          <a:xfrm>
            <a:off x="5055505" y="2825655"/>
            <a:ext cx="3767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Contiguo a </a:t>
            </a:r>
          </a:p>
        </p:txBody>
      </p:sp>
      <p:sp>
        <p:nvSpPr>
          <p:cNvPr id="70748" name="Text Box 92"/>
          <p:cNvSpPr txBox="1">
            <a:spLocks noChangeArrowheads="1"/>
          </p:cNvSpPr>
          <p:nvPr/>
        </p:nvSpPr>
        <p:spPr bwMode="auto">
          <a:xfrm>
            <a:off x="5535555" y="4261896"/>
            <a:ext cx="22573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=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 +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9718" name="Text Box 121"/>
          <p:cNvSpPr txBox="1">
            <a:spLocks noChangeArrowheads="1"/>
          </p:cNvSpPr>
          <p:nvPr/>
        </p:nvSpPr>
        <p:spPr bwMode="auto">
          <a:xfrm>
            <a:off x="1233505" y="926138"/>
            <a:ext cx="1255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 = alfa</a:t>
            </a:r>
          </a:p>
        </p:txBody>
      </p:sp>
      <p:sp>
        <p:nvSpPr>
          <p:cNvPr id="29781" name="Text Box 103"/>
          <p:cNvSpPr txBox="1">
            <a:spLocks noChangeArrowheads="1"/>
          </p:cNvSpPr>
          <p:nvPr/>
        </p:nvSpPr>
        <p:spPr bwMode="auto">
          <a:xfrm>
            <a:off x="5580112" y="4925446"/>
            <a:ext cx="2254250" cy="4619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Módulo Vector</a:t>
            </a:r>
            <a:r>
              <a:rPr lang="es-ES" sz="2400" baseline="3000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29720" name="Text Box 121"/>
          <p:cNvSpPr txBox="1">
            <a:spLocks noChangeArrowheads="1"/>
          </p:cNvSpPr>
          <p:nvPr/>
        </p:nvSpPr>
        <p:spPr bwMode="auto">
          <a:xfrm>
            <a:off x="1235092" y="1357938"/>
            <a:ext cx="132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 = beta</a:t>
            </a:r>
          </a:p>
        </p:txBody>
      </p:sp>
      <p:sp>
        <p:nvSpPr>
          <p:cNvPr id="29721" name="Text Box 84"/>
          <p:cNvSpPr txBox="1">
            <a:spLocks noChangeArrowheads="1"/>
          </p:cNvSpPr>
          <p:nvPr/>
        </p:nvSpPr>
        <p:spPr bwMode="auto">
          <a:xfrm>
            <a:off x="3779838" y="15024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29753" name="Text Box 126"/>
          <p:cNvSpPr txBox="1">
            <a:spLocks noChangeArrowheads="1"/>
          </p:cNvSpPr>
          <p:nvPr/>
        </p:nvSpPr>
        <p:spPr bwMode="auto">
          <a:xfrm>
            <a:off x="5421454" y="5733256"/>
            <a:ext cx="2678938" cy="46166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|</a:t>
            </a:r>
            <a:r>
              <a:rPr lang="es-ES" sz="2400" b="1">
                <a:latin typeface="Trebuchet MS" panose="020B0603020202020204" pitchFamily="34" charset="0"/>
                <a:sym typeface="Symbol" panose="05050102010706020507" pitchFamily="18" charset="2"/>
              </a:rPr>
              <a:t>F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|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=|</a:t>
            </a:r>
            <a:r>
              <a:rPr lang="es-ES" sz="2400" b="1">
                <a:latin typeface="Trebuchet MS" panose="020B0603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>
                <a:latin typeface="Trebuchet MS" panose="020B0603020202020204" pitchFamily="34" charset="0"/>
                <a:sym typeface="Symbol" panose="05050102010706020507" pitchFamily="18" charset="2"/>
              </a:rPr>
              <a:t>X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|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+|</a:t>
            </a:r>
            <a:r>
              <a:rPr lang="es-ES" sz="2400" b="1">
                <a:latin typeface="Trebuchet MS" panose="020B0603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>
                <a:latin typeface="Trebuchet MS" panose="020B0603020202020204" pitchFamily="34" charset="0"/>
                <a:sym typeface="Symbol" panose="05050102010706020507" pitchFamily="18" charset="2"/>
              </a:rPr>
              <a:t>Y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|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298736" y="3917729"/>
            <a:ext cx="3168650" cy="2185651"/>
            <a:chOff x="1287463" y="4427060"/>
            <a:chExt cx="3168650" cy="2185651"/>
          </a:xfrm>
        </p:grpSpPr>
        <p:sp>
          <p:nvSpPr>
            <p:cNvPr id="29743" name="Line 81"/>
            <p:cNvSpPr>
              <a:spLocks noChangeShapeType="1"/>
            </p:cNvSpPr>
            <p:nvPr/>
          </p:nvSpPr>
          <p:spPr bwMode="auto">
            <a:xfrm>
              <a:off x="1287463" y="6094413"/>
              <a:ext cx="3168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44" name="Line 61"/>
            <p:cNvSpPr>
              <a:spLocks noChangeShapeType="1"/>
            </p:cNvSpPr>
            <p:nvPr/>
          </p:nvSpPr>
          <p:spPr bwMode="auto">
            <a:xfrm>
              <a:off x="1667704" y="6094413"/>
              <a:ext cx="24479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45" name="Text Box 63"/>
            <p:cNvSpPr txBox="1">
              <a:spLocks noChangeArrowheads="1"/>
            </p:cNvSpPr>
            <p:nvPr/>
          </p:nvSpPr>
          <p:spPr bwMode="auto">
            <a:xfrm>
              <a:off x="2690141" y="5173960"/>
              <a:ext cx="34657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Trebuchet MS" panose="020B0603020202020204" pitchFamily="34" charset="0"/>
                </a:rPr>
                <a:t>F</a:t>
              </a:r>
            </a:p>
          </p:txBody>
        </p:sp>
        <p:sp>
          <p:nvSpPr>
            <p:cNvPr id="29746" name="Text Box 65"/>
            <p:cNvSpPr txBox="1">
              <a:spLocks noChangeArrowheads="1"/>
            </p:cNvSpPr>
            <p:nvPr/>
          </p:nvSpPr>
          <p:spPr bwMode="auto">
            <a:xfrm>
              <a:off x="2653403" y="6151046"/>
              <a:ext cx="4491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 err="1">
                  <a:solidFill>
                    <a:srgbClr val="FF0000"/>
                  </a:solidFill>
                  <a:latin typeface="Trebuchet MS" panose="020B0603020202020204" pitchFamily="34" charset="0"/>
                </a:rPr>
                <a:t>F</a:t>
              </a:r>
              <a:r>
                <a:rPr lang="es-ES" sz="2400" baseline="-25000" err="1">
                  <a:solidFill>
                    <a:srgbClr val="FF0000"/>
                  </a:solidFill>
                  <a:latin typeface="Trebuchet MS" panose="020B0603020202020204" pitchFamily="34" charset="0"/>
                </a:rPr>
                <a:t>x</a:t>
              </a:r>
              <a:endParaRPr lang="es-ES" sz="2400" baseline="-2500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9747" name="Line 80"/>
            <p:cNvSpPr>
              <a:spLocks noChangeShapeType="1"/>
            </p:cNvSpPr>
            <p:nvPr/>
          </p:nvSpPr>
          <p:spPr bwMode="auto">
            <a:xfrm>
              <a:off x="1689101" y="5246688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48" name="Text Box 82"/>
            <p:cNvSpPr txBox="1">
              <a:spLocks noChangeArrowheads="1"/>
            </p:cNvSpPr>
            <p:nvPr/>
          </p:nvSpPr>
          <p:spPr bwMode="auto">
            <a:xfrm>
              <a:off x="1430089" y="4427060"/>
              <a:ext cx="535724" cy="4616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2D</a:t>
              </a:r>
            </a:p>
          </p:txBody>
        </p:sp>
        <p:sp>
          <p:nvSpPr>
            <p:cNvPr id="29749" name="Line 60"/>
            <p:cNvSpPr>
              <a:spLocks noChangeShapeType="1"/>
            </p:cNvSpPr>
            <p:nvPr/>
          </p:nvSpPr>
          <p:spPr bwMode="auto">
            <a:xfrm flipV="1">
              <a:off x="1647826" y="5157788"/>
              <a:ext cx="2519363" cy="936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grpSp>
        <p:nvGrpSpPr>
          <p:cNvPr id="78" name="Grupo 77"/>
          <p:cNvGrpSpPr>
            <a:grpSpLocks/>
          </p:cNvGrpSpPr>
          <p:nvPr/>
        </p:nvGrpSpPr>
        <p:grpSpPr bwMode="auto">
          <a:xfrm>
            <a:off x="1702951" y="4694494"/>
            <a:ext cx="451818" cy="863600"/>
            <a:chOff x="4240716" y="5230813"/>
            <a:chExt cx="451818" cy="863600"/>
          </a:xfrm>
        </p:grpSpPr>
        <p:sp>
          <p:nvSpPr>
            <p:cNvPr id="29741" name="Line 62"/>
            <p:cNvSpPr>
              <a:spLocks noChangeShapeType="1"/>
            </p:cNvSpPr>
            <p:nvPr/>
          </p:nvSpPr>
          <p:spPr bwMode="auto">
            <a:xfrm flipV="1">
              <a:off x="4240716" y="5230813"/>
              <a:ext cx="0" cy="863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42" name="Text Box 64"/>
            <p:cNvSpPr txBox="1">
              <a:spLocks noChangeArrowheads="1"/>
            </p:cNvSpPr>
            <p:nvPr/>
          </p:nvSpPr>
          <p:spPr bwMode="auto">
            <a:xfrm>
              <a:off x="4244976" y="5441951"/>
              <a:ext cx="4475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 err="1">
                  <a:solidFill>
                    <a:srgbClr val="FF0000"/>
                  </a:solidFill>
                  <a:latin typeface="Trebuchet MS" panose="020B0603020202020204" pitchFamily="34" charset="0"/>
                </a:rPr>
                <a:t>F</a:t>
              </a:r>
              <a:r>
                <a:rPr lang="es-ES" sz="2400" baseline="-25000" err="1">
                  <a:solidFill>
                    <a:srgbClr val="FF0000"/>
                  </a:solidFill>
                  <a:latin typeface="Trebuchet MS" panose="020B0603020202020204" pitchFamily="34" charset="0"/>
                </a:rPr>
                <a:t>y</a:t>
              </a:r>
              <a:endParaRPr lang="es-ES" sz="240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</p:grpSp>
      <p:sp>
        <p:nvSpPr>
          <p:cNvPr id="97" name="Line 91"/>
          <p:cNvSpPr>
            <a:spLocks noChangeShapeType="1"/>
          </p:cNvSpPr>
          <p:nvPr/>
        </p:nvSpPr>
        <p:spPr bwMode="auto">
          <a:xfrm>
            <a:off x="1832624" y="4953257"/>
            <a:ext cx="144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85" name="Text Box 92"/>
          <p:cNvSpPr txBox="1">
            <a:spLocks noChangeArrowheads="1"/>
          </p:cNvSpPr>
          <p:nvPr/>
        </p:nvSpPr>
        <p:spPr bwMode="auto">
          <a:xfrm>
            <a:off x="5104719" y="3680772"/>
            <a:ext cx="3137542" cy="46166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Teorema de Pitágoras</a:t>
            </a:r>
            <a:endParaRPr lang="es-ES" sz="2400" baseline="30000">
              <a:latin typeface="Trebuchet MS" panose="020B0603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63E9C497-8E8C-45AD-B7F5-F884F2B43F14}"/>
              </a:ext>
            </a:extLst>
          </p:cNvPr>
          <p:cNvSpPr/>
          <p:nvPr/>
        </p:nvSpPr>
        <p:spPr bwMode="auto">
          <a:xfrm>
            <a:off x="3959952" y="5378094"/>
            <a:ext cx="180000" cy="180000"/>
          </a:xfrm>
          <a:custGeom>
            <a:avLst/>
            <a:gdLst>
              <a:gd name="connsiteX0" fmla="*/ 731520 w 731520"/>
              <a:gd name="connsiteY0" fmla="*/ 0 h 702644"/>
              <a:gd name="connsiteX1" fmla="*/ 0 w 731520"/>
              <a:gd name="connsiteY1" fmla="*/ 0 h 702644"/>
              <a:gd name="connsiteX2" fmla="*/ 0 w 731520"/>
              <a:gd name="connsiteY2" fmla="*/ 702644 h 70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702644">
                <a:moveTo>
                  <a:pt x="731520" y="0"/>
                </a:moveTo>
                <a:lnTo>
                  <a:pt x="0" y="0"/>
                </a:lnTo>
                <a:lnTo>
                  <a:pt x="0" y="70264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7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/>
      <p:bldP spid="70741" grpId="0" animBg="1"/>
      <p:bldP spid="70744" grpId="0"/>
      <p:bldP spid="70745" grpId="0"/>
      <p:bldP spid="70746" grpId="0"/>
      <p:bldP spid="70747" grpId="0"/>
      <p:bldP spid="70748" grpId="0"/>
      <p:bldP spid="29781" grpId="0" animBg="1"/>
      <p:bldP spid="29753" grpId="0" animBg="1"/>
      <p:bldP spid="97" grpId="0" animBg="1"/>
      <p:bldP spid="97" grpId="1" animBg="1"/>
      <p:bldP spid="8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1408158" y="5710359"/>
            <a:ext cx="2665412" cy="680739"/>
            <a:chOff x="5618163" y="5908676"/>
            <a:chExt cx="2665413" cy="680739"/>
          </a:xfrm>
        </p:grpSpPr>
        <p:sp>
          <p:nvSpPr>
            <p:cNvPr id="29789" name="Freeform 105"/>
            <p:cNvSpPr>
              <a:spLocks/>
            </p:cNvSpPr>
            <p:nvPr/>
          </p:nvSpPr>
          <p:spPr bwMode="auto">
            <a:xfrm>
              <a:off x="5635626" y="5908676"/>
              <a:ext cx="468313" cy="170678"/>
            </a:xfrm>
            <a:custGeom>
              <a:avLst/>
              <a:gdLst>
                <a:gd name="T0" fmla="*/ 2147483646 w 318"/>
                <a:gd name="T1" fmla="*/ 0 h 136"/>
                <a:gd name="T2" fmla="*/ 2147483646 w 318"/>
                <a:gd name="T3" fmla="*/ 0 h 136"/>
                <a:gd name="T4" fmla="*/ 2147483646 w 318"/>
                <a:gd name="T5" fmla="*/ 2147483646 h 136"/>
                <a:gd name="T6" fmla="*/ 0 w 318"/>
                <a:gd name="T7" fmla="*/ 2147483646 h 136"/>
                <a:gd name="T8" fmla="*/ 2147483646 w 318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136">
                  <a:moveTo>
                    <a:pt x="181" y="0"/>
                  </a:moveTo>
                  <a:lnTo>
                    <a:pt x="318" y="0"/>
                  </a:lnTo>
                  <a:lnTo>
                    <a:pt x="181" y="136"/>
                  </a:lnTo>
                  <a:lnTo>
                    <a:pt x="0" y="136"/>
                  </a:lnTo>
                  <a:lnTo>
                    <a:pt x="18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grpSp>
          <p:nvGrpSpPr>
            <p:cNvPr id="29790" name="Grupo 7"/>
            <p:cNvGrpSpPr>
              <a:grpSpLocks/>
            </p:cNvGrpSpPr>
            <p:nvPr/>
          </p:nvGrpSpPr>
          <p:grpSpPr bwMode="auto">
            <a:xfrm>
              <a:off x="5618163" y="6092825"/>
              <a:ext cx="2665413" cy="496590"/>
              <a:chOff x="5618163" y="6092825"/>
              <a:chExt cx="2665413" cy="496590"/>
            </a:xfrm>
          </p:grpSpPr>
          <p:sp>
            <p:nvSpPr>
              <p:cNvPr id="29791" name="Line 75"/>
              <p:cNvSpPr>
                <a:spLocks noChangeShapeType="1"/>
              </p:cNvSpPr>
              <p:nvPr/>
            </p:nvSpPr>
            <p:spPr bwMode="auto">
              <a:xfrm>
                <a:off x="5618163" y="6092825"/>
                <a:ext cx="266541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  <p:sp>
            <p:nvSpPr>
              <p:cNvPr id="29792" name="Text Box 79"/>
              <p:cNvSpPr txBox="1">
                <a:spLocks noChangeArrowheads="1"/>
              </p:cNvSpPr>
              <p:nvPr/>
            </p:nvSpPr>
            <p:spPr bwMode="auto">
              <a:xfrm>
                <a:off x="6626226" y="6127750"/>
                <a:ext cx="44755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s-ES" sz="2400">
                    <a:latin typeface="Trebuchet MS" panose="020B0603020202020204" pitchFamily="34" charset="0"/>
                  </a:rPr>
                  <a:t>F</a:t>
                </a:r>
                <a:r>
                  <a:rPr lang="es-ES" sz="2400" baseline="-25000">
                    <a:latin typeface="Trebuchet MS" panose="020B0603020202020204" pitchFamily="34" charset="0"/>
                  </a:rPr>
                  <a:t>y</a:t>
                </a:r>
              </a:p>
            </p:txBody>
          </p:sp>
          <p:sp>
            <p:nvSpPr>
              <p:cNvPr id="29793" name="Line 97"/>
              <p:cNvSpPr>
                <a:spLocks noChangeShapeType="1"/>
              </p:cNvSpPr>
              <p:nvPr/>
            </p:nvSpPr>
            <p:spPr bwMode="auto">
              <a:xfrm>
                <a:off x="6729413" y="6181725"/>
                <a:ext cx="1444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</p:grpSp>
      </p:grpSp>
      <p:sp>
        <p:nvSpPr>
          <p:cNvPr id="29733" name="Line 78"/>
          <p:cNvSpPr>
            <a:spLocks noChangeShapeType="1"/>
          </p:cNvSpPr>
          <p:nvPr/>
        </p:nvSpPr>
        <p:spPr bwMode="auto">
          <a:xfrm flipH="1">
            <a:off x="1192258" y="5246808"/>
            <a:ext cx="10795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 sz="2400"/>
          </a:p>
        </p:txBody>
      </p: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1199550" y="3933056"/>
            <a:ext cx="2894557" cy="2329955"/>
            <a:chOff x="5419181" y="4121645"/>
            <a:chExt cx="2894558" cy="2329955"/>
          </a:xfrm>
        </p:grpSpPr>
        <p:sp>
          <p:nvSpPr>
            <p:cNvPr id="29769" name="Text Box 83"/>
            <p:cNvSpPr txBox="1">
              <a:spLocks noChangeArrowheads="1"/>
            </p:cNvSpPr>
            <p:nvPr/>
          </p:nvSpPr>
          <p:spPr bwMode="auto">
            <a:xfrm>
              <a:off x="5642838" y="4121645"/>
              <a:ext cx="535724" cy="4616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3D</a:t>
              </a:r>
            </a:p>
          </p:txBody>
        </p:sp>
        <p:sp>
          <p:nvSpPr>
            <p:cNvPr id="29770" name="Line 68"/>
            <p:cNvSpPr>
              <a:spLocks noChangeShapeType="1"/>
            </p:cNvSpPr>
            <p:nvPr/>
          </p:nvSpPr>
          <p:spPr bwMode="auto">
            <a:xfrm flipV="1">
              <a:off x="6226176" y="5229225"/>
              <a:ext cx="2087563" cy="431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5" name="Text Box 71"/>
            <p:cNvSpPr txBox="1">
              <a:spLocks noChangeArrowheads="1"/>
            </p:cNvSpPr>
            <p:nvPr/>
          </p:nvSpPr>
          <p:spPr bwMode="auto">
            <a:xfrm>
              <a:off x="6902451" y="5084763"/>
              <a:ext cx="34657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Trebuchet MS" panose="020B0603020202020204" pitchFamily="34" charset="0"/>
                </a:rPr>
                <a:t>F</a:t>
              </a:r>
            </a:p>
          </p:txBody>
        </p:sp>
        <p:sp>
          <p:nvSpPr>
            <p:cNvPr id="29772" name="Text Box 73"/>
            <p:cNvSpPr txBox="1">
              <a:spLocks noChangeArrowheads="1"/>
            </p:cNvSpPr>
            <p:nvPr/>
          </p:nvSpPr>
          <p:spPr bwMode="auto">
            <a:xfrm>
              <a:off x="5419181" y="5437287"/>
              <a:ext cx="4491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F</a:t>
              </a:r>
              <a:r>
                <a:rPr lang="es-ES" sz="2400" baseline="-25000"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29774" name="Line 76"/>
            <p:cNvSpPr>
              <a:spLocks noChangeShapeType="1"/>
            </p:cNvSpPr>
            <p:nvPr/>
          </p:nvSpPr>
          <p:spPr bwMode="auto">
            <a:xfrm>
              <a:off x="6194426" y="51562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75" name="Line 77"/>
            <p:cNvSpPr>
              <a:spLocks noChangeShapeType="1"/>
            </p:cNvSpPr>
            <p:nvPr/>
          </p:nvSpPr>
          <p:spPr bwMode="auto">
            <a:xfrm>
              <a:off x="5978526" y="5661025"/>
              <a:ext cx="2232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73" name="Line 74"/>
            <p:cNvSpPr>
              <a:spLocks noChangeShapeType="1"/>
            </p:cNvSpPr>
            <p:nvPr/>
          </p:nvSpPr>
          <p:spPr bwMode="auto">
            <a:xfrm flipH="1">
              <a:off x="5618163" y="5661025"/>
              <a:ext cx="576263" cy="431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grpSp>
        <p:nvGrpSpPr>
          <p:cNvPr id="96" name="Grupo 95"/>
          <p:cNvGrpSpPr>
            <a:grpSpLocks/>
          </p:cNvGrpSpPr>
          <p:nvPr/>
        </p:nvGrpSpPr>
        <p:grpSpPr bwMode="auto">
          <a:xfrm>
            <a:off x="1984420" y="5238974"/>
            <a:ext cx="3061594" cy="461665"/>
            <a:chOff x="5618163" y="5861153"/>
            <a:chExt cx="3061594" cy="461665"/>
          </a:xfrm>
        </p:grpSpPr>
        <p:sp>
          <p:nvSpPr>
            <p:cNvPr id="29734" name="Line 75"/>
            <p:cNvSpPr>
              <a:spLocks noChangeShapeType="1"/>
            </p:cNvSpPr>
            <p:nvPr/>
          </p:nvSpPr>
          <p:spPr bwMode="auto">
            <a:xfrm>
              <a:off x="5618163" y="6092825"/>
              <a:ext cx="266541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35" name="Text Box 79"/>
            <p:cNvSpPr txBox="1">
              <a:spLocks noChangeArrowheads="1"/>
            </p:cNvSpPr>
            <p:nvPr/>
          </p:nvSpPr>
          <p:spPr bwMode="auto">
            <a:xfrm>
              <a:off x="8232199" y="5861153"/>
              <a:ext cx="4475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 err="1">
                  <a:latin typeface="Trebuchet MS" panose="020B0603020202020204" pitchFamily="34" charset="0"/>
                </a:rPr>
                <a:t>F</a:t>
              </a:r>
              <a:r>
                <a:rPr lang="es-ES" sz="2400" baseline="-25000" err="1">
                  <a:latin typeface="Trebuchet MS" panose="020B0603020202020204" pitchFamily="34" charset="0"/>
                </a:rPr>
                <a:t>y</a:t>
              </a:r>
              <a:endParaRPr lang="es-ES" sz="2400" baseline="-25000">
                <a:latin typeface="Trebuchet MS" panose="020B0603020202020204" pitchFamily="34" charset="0"/>
              </a:endParaRPr>
            </a:p>
          </p:txBody>
        </p:sp>
        <p:sp>
          <p:nvSpPr>
            <p:cNvPr id="29736" name="Line 97"/>
            <p:cNvSpPr>
              <a:spLocks noChangeShapeType="1"/>
            </p:cNvSpPr>
            <p:nvPr/>
          </p:nvSpPr>
          <p:spPr bwMode="auto">
            <a:xfrm>
              <a:off x="8353475" y="5926840"/>
              <a:ext cx="144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2411413" y="332656"/>
            <a:ext cx="504031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TRIGONOMETRÍA</a:t>
            </a:r>
          </a:p>
        </p:txBody>
      </p:sp>
      <p:sp>
        <p:nvSpPr>
          <p:cNvPr id="29703" name="AutoShape 76"/>
          <p:cNvSpPr>
            <a:spLocks noChangeArrowheads="1"/>
          </p:cNvSpPr>
          <p:nvPr/>
        </p:nvSpPr>
        <p:spPr bwMode="auto">
          <a:xfrm rot="-5400000">
            <a:off x="1762919" y="601494"/>
            <a:ext cx="2160587" cy="28797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29704" name="Text Box 77"/>
          <p:cNvSpPr txBox="1">
            <a:spLocks noChangeArrowheads="1"/>
          </p:cNvSpPr>
          <p:nvPr/>
        </p:nvSpPr>
        <p:spPr bwMode="auto">
          <a:xfrm>
            <a:off x="2665502" y="1566627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H</a:t>
            </a:r>
          </a:p>
        </p:txBody>
      </p:sp>
      <p:sp>
        <p:nvSpPr>
          <p:cNvPr id="29705" name="Text Box 78"/>
          <p:cNvSpPr txBox="1">
            <a:spLocks noChangeArrowheads="1"/>
          </p:cNvSpPr>
          <p:nvPr/>
        </p:nvSpPr>
        <p:spPr bwMode="auto">
          <a:xfrm>
            <a:off x="4283968" y="1859588"/>
            <a:ext cx="575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CO</a:t>
            </a:r>
          </a:p>
        </p:txBody>
      </p:sp>
      <p:sp>
        <p:nvSpPr>
          <p:cNvPr id="29706" name="Text Box 79"/>
          <p:cNvSpPr txBox="1">
            <a:spLocks noChangeArrowheads="1"/>
          </p:cNvSpPr>
          <p:nvPr/>
        </p:nvSpPr>
        <p:spPr bwMode="auto">
          <a:xfrm>
            <a:off x="2741613" y="3063766"/>
            <a:ext cx="553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CC</a:t>
            </a:r>
          </a:p>
        </p:txBody>
      </p:sp>
      <p:sp>
        <p:nvSpPr>
          <p:cNvPr id="29707" name="Rectangle 80"/>
          <p:cNvSpPr>
            <a:spLocks noChangeArrowheads="1"/>
          </p:cNvSpPr>
          <p:nvPr/>
        </p:nvSpPr>
        <p:spPr bwMode="auto">
          <a:xfrm>
            <a:off x="3994150" y="28327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29708" name="Text Box 81"/>
          <p:cNvSpPr txBox="1">
            <a:spLocks noChangeArrowheads="1"/>
          </p:cNvSpPr>
          <p:nvPr/>
        </p:nvSpPr>
        <p:spPr bwMode="auto">
          <a:xfrm>
            <a:off x="3489325" y="2473950"/>
            <a:ext cx="622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90º</a:t>
            </a:r>
          </a:p>
        </p:txBody>
      </p:sp>
      <p:sp>
        <p:nvSpPr>
          <p:cNvPr id="29709" name="Freeform 82"/>
          <p:cNvSpPr>
            <a:spLocks/>
          </p:cNvSpPr>
          <p:nvPr/>
        </p:nvSpPr>
        <p:spPr bwMode="auto">
          <a:xfrm>
            <a:off x="2022475" y="2688263"/>
            <a:ext cx="168275" cy="433387"/>
          </a:xfrm>
          <a:custGeom>
            <a:avLst/>
            <a:gdLst>
              <a:gd name="T0" fmla="*/ 0 w 106"/>
              <a:gd name="T1" fmla="*/ 0 h 273"/>
              <a:gd name="T2" fmla="*/ 2147483646 w 106"/>
              <a:gd name="T3" fmla="*/ 2147483646 h 273"/>
              <a:gd name="T4" fmla="*/ 2147483646 w 106"/>
              <a:gd name="T5" fmla="*/ 2147483646 h 273"/>
              <a:gd name="T6" fmla="*/ 0 60000 65536"/>
              <a:gd name="T7" fmla="*/ 0 60000 65536"/>
              <a:gd name="T8" fmla="*/ 0 60000 65536"/>
              <a:gd name="T9" fmla="*/ 0 w 106"/>
              <a:gd name="T10" fmla="*/ 0 h 273"/>
              <a:gd name="T11" fmla="*/ 106 w 106"/>
              <a:gd name="T12" fmla="*/ 273 h 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273">
                <a:moveTo>
                  <a:pt x="0" y="0"/>
                </a:moveTo>
                <a:cubicBezTo>
                  <a:pt x="38" y="46"/>
                  <a:pt x="76" y="92"/>
                  <a:pt x="91" y="137"/>
                </a:cubicBezTo>
                <a:cubicBezTo>
                  <a:pt x="106" y="182"/>
                  <a:pt x="98" y="227"/>
                  <a:pt x="91" y="27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29710" name="Text Box 84"/>
          <p:cNvSpPr txBox="1">
            <a:spLocks noChangeArrowheads="1"/>
          </p:cNvSpPr>
          <p:nvPr/>
        </p:nvSpPr>
        <p:spPr bwMode="auto">
          <a:xfrm>
            <a:off x="2209800" y="2523163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70741" name="Text Box 85"/>
          <p:cNvSpPr txBox="1">
            <a:spLocks noChangeArrowheads="1"/>
          </p:cNvSpPr>
          <p:nvPr/>
        </p:nvSpPr>
        <p:spPr bwMode="auto">
          <a:xfrm>
            <a:off x="5104718" y="952405"/>
            <a:ext cx="3057440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Triángulo Rectángulo</a:t>
            </a:r>
          </a:p>
        </p:txBody>
      </p:sp>
      <p:sp>
        <p:nvSpPr>
          <p:cNvPr id="29712" name="Freeform 86"/>
          <p:cNvSpPr>
            <a:spLocks/>
          </p:cNvSpPr>
          <p:nvPr/>
        </p:nvSpPr>
        <p:spPr bwMode="auto">
          <a:xfrm>
            <a:off x="3895725" y="1275388"/>
            <a:ext cx="360363" cy="288925"/>
          </a:xfrm>
          <a:custGeom>
            <a:avLst/>
            <a:gdLst>
              <a:gd name="T0" fmla="*/ 0 w 227"/>
              <a:gd name="T1" fmla="*/ 0 h 182"/>
              <a:gd name="T2" fmla="*/ 2147483646 w 227"/>
              <a:gd name="T3" fmla="*/ 2147483646 h 182"/>
              <a:gd name="T4" fmla="*/ 2147483646 w 227"/>
              <a:gd name="T5" fmla="*/ 2147483646 h 182"/>
              <a:gd name="T6" fmla="*/ 0 60000 65536"/>
              <a:gd name="T7" fmla="*/ 0 60000 65536"/>
              <a:gd name="T8" fmla="*/ 0 60000 65536"/>
              <a:gd name="T9" fmla="*/ 0 w 227"/>
              <a:gd name="T10" fmla="*/ 0 h 182"/>
              <a:gd name="T11" fmla="*/ 227 w 227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82">
                <a:moveTo>
                  <a:pt x="0" y="0"/>
                </a:moveTo>
                <a:cubicBezTo>
                  <a:pt x="26" y="53"/>
                  <a:pt x="53" y="106"/>
                  <a:pt x="91" y="136"/>
                </a:cubicBezTo>
                <a:cubicBezTo>
                  <a:pt x="129" y="166"/>
                  <a:pt x="178" y="174"/>
                  <a:pt x="227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70744" name="Text Box 88"/>
          <p:cNvSpPr txBox="1">
            <a:spLocks noChangeArrowheads="1"/>
          </p:cNvSpPr>
          <p:nvPr/>
        </p:nvSpPr>
        <p:spPr bwMode="auto">
          <a:xfrm>
            <a:off x="5055505" y="1504855"/>
            <a:ext cx="1914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 +  = 90º</a:t>
            </a:r>
          </a:p>
        </p:txBody>
      </p:sp>
      <p:sp>
        <p:nvSpPr>
          <p:cNvPr id="70745" name="Text Box 89"/>
          <p:cNvSpPr txBox="1">
            <a:spLocks noChangeArrowheads="1"/>
          </p:cNvSpPr>
          <p:nvPr/>
        </p:nvSpPr>
        <p:spPr bwMode="auto">
          <a:xfrm>
            <a:off x="5055505" y="1944592"/>
            <a:ext cx="23679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H: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Hipotenusa</a:t>
            </a:r>
          </a:p>
        </p:txBody>
      </p:sp>
      <p:sp>
        <p:nvSpPr>
          <p:cNvPr id="70746" name="Text Box 90"/>
          <p:cNvSpPr txBox="1">
            <a:spLocks noChangeArrowheads="1"/>
          </p:cNvSpPr>
          <p:nvPr/>
        </p:nvSpPr>
        <p:spPr bwMode="auto">
          <a:xfrm>
            <a:off x="5055505" y="2384330"/>
            <a:ext cx="3701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Opuesto a </a:t>
            </a:r>
          </a:p>
        </p:txBody>
      </p:sp>
      <p:sp>
        <p:nvSpPr>
          <p:cNvPr id="70747" name="Text Box 91"/>
          <p:cNvSpPr txBox="1">
            <a:spLocks noChangeArrowheads="1"/>
          </p:cNvSpPr>
          <p:nvPr/>
        </p:nvSpPr>
        <p:spPr bwMode="auto">
          <a:xfrm>
            <a:off x="5055505" y="2825655"/>
            <a:ext cx="3767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Contiguo a </a:t>
            </a:r>
          </a:p>
        </p:txBody>
      </p:sp>
      <p:sp>
        <p:nvSpPr>
          <p:cNvPr id="29718" name="Text Box 121"/>
          <p:cNvSpPr txBox="1">
            <a:spLocks noChangeArrowheads="1"/>
          </p:cNvSpPr>
          <p:nvPr/>
        </p:nvSpPr>
        <p:spPr bwMode="auto">
          <a:xfrm>
            <a:off x="1233505" y="926138"/>
            <a:ext cx="1255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 = alfa</a:t>
            </a:r>
          </a:p>
        </p:txBody>
      </p:sp>
      <p:sp>
        <p:nvSpPr>
          <p:cNvPr id="29782" name="Text Box 126"/>
          <p:cNvSpPr txBox="1">
            <a:spLocks noChangeArrowheads="1"/>
          </p:cNvSpPr>
          <p:nvPr/>
        </p:nvSpPr>
        <p:spPr bwMode="auto">
          <a:xfrm>
            <a:off x="5138660" y="5703341"/>
            <a:ext cx="3643312" cy="461963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|</a:t>
            </a:r>
            <a:r>
              <a:rPr lang="es-ES" sz="2400" b="1">
                <a:latin typeface="Trebuchet MS" panose="020B0603020202020204" pitchFamily="34" charset="0"/>
                <a:sym typeface="Symbol" panose="05050102010706020507" pitchFamily="18" charset="2"/>
              </a:rPr>
              <a:t>F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|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=|</a:t>
            </a:r>
            <a:r>
              <a:rPr lang="es-ES" sz="2400" b="1">
                <a:latin typeface="Trebuchet MS" panose="020B0603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>
                <a:latin typeface="Trebuchet MS" panose="020B0603020202020204" pitchFamily="34" charset="0"/>
                <a:sym typeface="Symbol" panose="05050102010706020507" pitchFamily="18" charset="2"/>
              </a:rPr>
              <a:t>X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|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+|</a:t>
            </a:r>
            <a:r>
              <a:rPr lang="es-ES" sz="2400" b="1">
                <a:latin typeface="Trebuchet MS" panose="020B0603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>
                <a:latin typeface="Trebuchet MS" panose="020B0603020202020204" pitchFamily="34" charset="0"/>
                <a:sym typeface="Symbol" panose="05050102010706020507" pitchFamily="18" charset="2"/>
              </a:rPr>
              <a:t>Y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|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+|</a:t>
            </a:r>
            <a:r>
              <a:rPr lang="es-ES" sz="2400" b="1">
                <a:latin typeface="Trebuchet MS" panose="020B0603020202020204" pitchFamily="34" charset="0"/>
                <a:sym typeface="Symbol" panose="05050102010706020507" pitchFamily="18" charset="2"/>
              </a:rPr>
              <a:t>F</a:t>
            </a:r>
            <a:r>
              <a:rPr lang="es-ES" sz="2400" baseline="-25000">
                <a:latin typeface="Trebuchet MS" panose="020B0603020202020204" pitchFamily="34" charset="0"/>
                <a:sym typeface="Symbol" panose="05050102010706020507" pitchFamily="18" charset="2"/>
              </a:rPr>
              <a:t>Z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|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9720" name="Text Box 121"/>
          <p:cNvSpPr txBox="1">
            <a:spLocks noChangeArrowheads="1"/>
          </p:cNvSpPr>
          <p:nvPr/>
        </p:nvSpPr>
        <p:spPr bwMode="auto">
          <a:xfrm>
            <a:off x="1235092" y="1357938"/>
            <a:ext cx="132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 = beta</a:t>
            </a:r>
          </a:p>
        </p:txBody>
      </p:sp>
      <p:sp>
        <p:nvSpPr>
          <p:cNvPr id="29721" name="Text Box 84"/>
          <p:cNvSpPr txBox="1">
            <a:spLocks noChangeArrowheads="1"/>
          </p:cNvSpPr>
          <p:nvPr/>
        </p:nvSpPr>
        <p:spPr bwMode="auto">
          <a:xfrm>
            <a:off x="3779838" y="15024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</a:t>
            </a:r>
          </a:p>
        </p:txBody>
      </p:sp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1316966" y="4959471"/>
            <a:ext cx="1626304" cy="353374"/>
            <a:chOff x="5526971" y="5157788"/>
            <a:chExt cx="1626305" cy="353374"/>
          </a:xfrm>
        </p:grpSpPr>
        <p:sp>
          <p:nvSpPr>
            <p:cNvPr id="29767" name="Line 94"/>
            <p:cNvSpPr>
              <a:spLocks noChangeShapeType="1"/>
            </p:cNvSpPr>
            <p:nvPr/>
          </p:nvSpPr>
          <p:spPr bwMode="auto">
            <a:xfrm>
              <a:off x="5526971" y="5511162"/>
              <a:ext cx="144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29768" name="Line 95"/>
            <p:cNvSpPr>
              <a:spLocks noChangeShapeType="1"/>
            </p:cNvSpPr>
            <p:nvPr/>
          </p:nvSpPr>
          <p:spPr bwMode="auto">
            <a:xfrm>
              <a:off x="7008813" y="5157788"/>
              <a:ext cx="144463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3891009" y="4931167"/>
            <a:ext cx="696765" cy="963341"/>
            <a:chOff x="8101013" y="5129484"/>
            <a:chExt cx="696766" cy="963341"/>
          </a:xfrm>
        </p:grpSpPr>
        <p:sp>
          <p:nvSpPr>
            <p:cNvPr id="29762" name="Freeform 108"/>
            <p:cNvSpPr>
              <a:spLocks/>
            </p:cNvSpPr>
            <p:nvPr/>
          </p:nvSpPr>
          <p:spPr bwMode="auto">
            <a:xfrm>
              <a:off x="8101013" y="5805488"/>
              <a:ext cx="215900" cy="287337"/>
            </a:xfrm>
            <a:custGeom>
              <a:avLst/>
              <a:gdLst>
                <a:gd name="T0" fmla="*/ 0 w 136"/>
                <a:gd name="T1" fmla="*/ 0 h 181"/>
                <a:gd name="T2" fmla="*/ 2147483646 w 136"/>
                <a:gd name="T3" fmla="*/ 2147483646 h 181"/>
                <a:gd name="T4" fmla="*/ 2147483646 w 136"/>
                <a:gd name="T5" fmla="*/ 2147483646 h 181"/>
                <a:gd name="T6" fmla="*/ 0 w 136"/>
                <a:gd name="T7" fmla="*/ 2147483646 h 181"/>
                <a:gd name="T8" fmla="*/ 0 w 136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81">
                  <a:moveTo>
                    <a:pt x="0" y="0"/>
                  </a:moveTo>
                  <a:lnTo>
                    <a:pt x="136" y="45"/>
                  </a:lnTo>
                  <a:lnTo>
                    <a:pt x="136" y="181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grpSp>
          <p:nvGrpSpPr>
            <p:cNvPr id="29763" name="Grupo 4"/>
            <p:cNvGrpSpPr>
              <a:grpSpLocks/>
            </p:cNvGrpSpPr>
            <p:nvPr/>
          </p:nvGrpSpPr>
          <p:grpSpPr bwMode="auto">
            <a:xfrm>
              <a:off x="8313738" y="5129484"/>
              <a:ext cx="484041" cy="963341"/>
              <a:chOff x="8313738" y="5129484"/>
              <a:chExt cx="484041" cy="963341"/>
            </a:xfrm>
          </p:grpSpPr>
          <p:sp>
            <p:nvSpPr>
              <p:cNvPr id="29765" name="Line 70"/>
              <p:cNvSpPr>
                <a:spLocks noChangeShapeType="1"/>
              </p:cNvSpPr>
              <p:nvPr/>
            </p:nvSpPr>
            <p:spPr bwMode="auto">
              <a:xfrm flipV="1">
                <a:off x="8313738" y="5229225"/>
                <a:ext cx="0" cy="863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  <p:sp>
            <p:nvSpPr>
              <p:cNvPr id="29766" name="Text Box 72"/>
              <p:cNvSpPr txBox="1">
                <a:spLocks noChangeArrowheads="1"/>
              </p:cNvSpPr>
              <p:nvPr/>
            </p:nvSpPr>
            <p:spPr bwMode="auto">
              <a:xfrm>
                <a:off x="8353426" y="5129484"/>
                <a:ext cx="44435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s-ES" sz="2400" err="1">
                    <a:latin typeface="Trebuchet MS" panose="020B0603020202020204" pitchFamily="34" charset="0"/>
                  </a:rPr>
                  <a:t>F</a:t>
                </a:r>
                <a:r>
                  <a:rPr lang="es-ES" sz="2400" baseline="-25000" err="1">
                    <a:latin typeface="Trebuchet MS" panose="020B0603020202020204" pitchFamily="34" charset="0"/>
                  </a:rPr>
                  <a:t>z</a:t>
                </a:r>
                <a:endParaRPr lang="es-ES" sz="240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29764" name="Line 96"/>
            <p:cNvSpPr>
              <a:spLocks noChangeShapeType="1"/>
            </p:cNvSpPr>
            <p:nvPr/>
          </p:nvSpPr>
          <p:spPr bwMode="auto">
            <a:xfrm>
              <a:off x="8450263" y="5173934"/>
              <a:ext cx="144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1984420" y="5462708"/>
            <a:ext cx="2736854" cy="993783"/>
            <a:chOff x="6194426" y="5661025"/>
            <a:chExt cx="2736854" cy="993783"/>
          </a:xfrm>
        </p:grpSpPr>
        <p:sp>
          <p:nvSpPr>
            <p:cNvPr id="29757" name="Line 69"/>
            <p:cNvSpPr>
              <a:spLocks noChangeShapeType="1"/>
            </p:cNvSpPr>
            <p:nvPr/>
          </p:nvSpPr>
          <p:spPr bwMode="auto">
            <a:xfrm>
              <a:off x="6194426" y="5661025"/>
              <a:ext cx="2160588" cy="431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grpSp>
          <p:nvGrpSpPr>
            <p:cNvPr id="29758" name="Group 100"/>
            <p:cNvGrpSpPr>
              <a:grpSpLocks/>
            </p:cNvGrpSpPr>
            <p:nvPr/>
          </p:nvGrpSpPr>
          <p:grpSpPr bwMode="auto">
            <a:xfrm>
              <a:off x="7870829" y="6192845"/>
              <a:ext cx="1060451" cy="461963"/>
              <a:chOff x="5048" y="3974"/>
              <a:chExt cx="668" cy="291"/>
            </a:xfrm>
          </p:grpSpPr>
          <p:sp>
            <p:nvSpPr>
              <p:cNvPr id="29759" name="Text Box 88"/>
              <p:cNvSpPr txBox="1">
                <a:spLocks noChangeArrowheads="1"/>
              </p:cNvSpPr>
              <p:nvPr/>
            </p:nvSpPr>
            <p:spPr bwMode="auto">
              <a:xfrm>
                <a:off x="5048" y="3974"/>
                <a:ext cx="66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s-ES" sz="2400" err="1">
                    <a:solidFill>
                      <a:srgbClr val="008000"/>
                    </a:solidFill>
                    <a:latin typeface="Trebuchet MS" panose="020B0603020202020204" pitchFamily="34" charset="0"/>
                  </a:rPr>
                  <a:t>F</a:t>
                </a:r>
                <a:r>
                  <a:rPr lang="es-ES" sz="2400" baseline="-25000" err="1">
                    <a:solidFill>
                      <a:srgbClr val="008000"/>
                    </a:solidFill>
                    <a:latin typeface="Trebuchet MS" panose="020B0603020202020204" pitchFamily="34" charset="0"/>
                  </a:rPr>
                  <a:t>x</a:t>
                </a:r>
                <a:r>
                  <a:rPr lang="es-ES" sz="2400">
                    <a:solidFill>
                      <a:srgbClr val="008000"/>
                    </a:solidFill>
                    <a:latin typeface="Trebuchet MS" panose="020B0603020202020204" pitchFamily="34" charset="0"/>
                  </a:rPr>
                  <a:t> + </a:t>
                </a:r>
                <a:r>
                  <a:rPr lang="es-ES" sz="2400" err="1">
                    <a:solidFill>
                      <a:srgbClr val="008000"/>
                    </a:solidFill>
                    <a:latin typeface="Trebuchet MS" panose="020B0603020202020204" pitchFamily="34" charset="0"/>
                  </a:rPr>
                  <a:t>F</a:t>
                </a:r>
                <a:r>
                  <a:rPr lang="es-ES" sz="2400" baseline="-25000" err="1">
                    <a:solidFill>
                      <a:srgbClr val="008000"/>
                    </a:solidFill>
                    <a:latin typeface="Trebuchet MS" panose="020B0603020202020204" pitchFamily="34" charset="0"/>
                  </a:rPr>
                  <a:t>y</a:t>
                </a:r>
                <a:endParaRPr lang="es-ES" sz="2400" baseline="-25000">
                  <a:solidFill>
                    <a:srgbClr val="0080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9760" name="Line 98"/>
              <p:cNvSpPr>
                <a:spLocks noChangeShapeType="1"/>
              </p:cNvSpPr>
              <p:nvPr/>
            </p:nvSpPr>
            <p:spPr bwMode="auto">
              <a:xfrm>
                <a:off x="5098" y="4007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  <p:sp>
            <p:nvSpPr>
              <p:cNvPr id="29761" name="Line 99"/>
              <p:cNvSpPr>
                <a:spLocks noChangeShapeType="1"/>
              </p:cNvSpPr>
              <p:nvPr/>
            </p:nvSpPr>
            <p:spPr bwMode="auto">
              <a:xfrm>
                <a:off x="5496" y="4002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</p:grpSp>
      </p:grp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1979712" y="4610221"/>
            <a:ext cx="484040" cy="863600"/>
            <a:chOff x="9399865" y="5156200"/>
            <a:chExt cx="484041" cy="863600"/>
          </a:xfrm>
        </p:grpSpPr>
        <p:grpSp>
          <p:nvGrpSpPr>
            <p:cNvPr id="29737" name="Grupo 89"/>
            <p:cNvGrpSpPr>
              <a:grpSpLocks/>
            </p:cNvGrpSpPr>
            <p:nvPr/>
          </p:nvGrpSpPr>
          <p:grpSpPr bwMode="auto">
            <a:xfrm>
              <a:off x="9399865" y="5156200"/>
              <a:ext cx="484041" cy="863600"/>
              <a:chOff x="8313738" y="5229225"/>
              <a:chExt cx="484041" cy="863600"/>
            </a:xfrm>
          </p:grpSpPr>
          <p:sp>
            <p:nvSpPr>
              <p:cNvPr id="29739" name="Line 70"/>
              <p:cNvSpPr>
                <a:spLocks noChangeShapeType="1"/>
              </p:cNvSpPr>
              <p:nvPr/>
            </p:nvSpPr>
            <p:spPr bwMode="auto">
              <a:xfrm flipV="1">
                <a:off x="8313738" y="5229225"/>
                <a:ext cx="0" cy="863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 sz="2400"/>
              </a:p>
            </p:txBody>
          </p:sp>
          <p:sp>
            <p:nvSpPr>
              <p:cNvPr id="29740" name="Text Box 72"/>
              <p:cNvSpPr txBox="1">
                <a:spLocks noChangeArrowheads="1"/>
              </p:cNvSpPr>
              <p:nvPr/>
            </p:nvSpPr>
            <p:spPr bwMode="auto">
              <a:xfrm>
                <a:off x="8353426" y="5312362"/>
                <a:ext cx="44435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s-ES" sz="2400" err="1">
                    <a:latin typeface="Trebuchet MS" panose="020B0603020202020204" pitchFamily="34" charset="0"/>
                  </a:rPr>
                  <a:t>F</a:t>
                </a:r>
                <a:r>
                  <a:rPr lang="es-ES" sz="2400" baseline="-25000" err="1">
                    <a:latin typeface="Trebuchet MS" panose="020B0603020202020204" pitchFamily="34" charset="0"/>
                  </a:rPr>
                  <a:t>z</a:t>
                </a:r>
                <a:endParaRPr lang="es-ES" sz="240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29738" name="Line 96"/>
            <p:cNvSpPr>
              <a:spLocks noChangeShapeType="1"/>
            </p:cNvSpPr>
            <p:nvPr/>
          </p:nvSpPr>
          <p:spPr bwMode="auto">
            <a:xfrm>
              <a:off x="9536390" y="5283787"/>
              <a:ext cx="144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</p:grpSp>
      <p:sp>
        <p:nvSpPr>
          <p:cNvPr id="85" name="Text Box 92"/>
          <p:cNvSpPr txBox="1">
            <a:spLocks noChangeArrowheads="1"/>
          </p:cNvSpPr>
          <p:nvPr/>
        </p:nvSpPr>
        <p:spPr bwMode="auto">
          <a:xfrm>
            <a:off x="5535555" y="4261896"/>
            <a:ext cx="22573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=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 +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</a:t>
            </a:r>
            <a:r>
              <a:rPr lang="es-ES" sz="2400" baseline="30000"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6" name="Text Box 103"/>
          <p:cNvSpPr txBox="1">
            <a:spLocks noChangeArrowheads="1"/>
          </p:cNvSpPr>
          <p:nvPr/>
        </p:nvSpPr>
        <p:spPr bwMode="auto">
          <a:xfrm>
            <a:off x="5580112" y="4925446"/>
            <a:ext cx="2254250" cy="4619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Módulo Vector</a:t>
            </a:r>
            <a:r>
              <a:rPr lang="es-ES" sz="2400" baseline="3000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87" name="Text Box 92"/>
          <p:cNvSpPr txBox="1">
            <a:spLocks noChangeArrowheads="1"/>
          </p:cNvSpPr>
          <p:nvPr/>
        </p:nvSpPr>
        <p:spPr bwMode="auto">
          <a:xfrm>
            <a:off x="5104719" y="3680772"/>
            <a:ext cx="3137542" cy="46166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Teorema de Pitágoras</a:t>
            </a:r>
            <a:endParaRPr lang="es-ES" sz="2400" baseline="30000">
              <a:latin typeface="Trebuchet MS" panose="020B0603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4402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3" grpId="0" animBg="1"/>
      <p:bldP spid="297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6" name="Text Box 100"/>
          <p:cNvSpPr txBox="1">
            <a:spLocks noChangeArrowheads="1"/>
          </p:cNvSpPr>
          <p:nvPr/>
        </p:nvSpPr>
        <p:spPr bwMode="auto">
          <a:xfrm>
            <a:off x="1187624" y="5075540"/>
            <a:ext cx="3823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/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= seno     = sin  </a:t>
            </a:r>
          </a:p>
        </p:txBody>
      </p:sp>
      <p:sp>
        <p:nvSpPr>
          <p:cNvPr id="70757" name="Text Box 101"/>
          <p:cNvSpPr txBox="1">
            <a:spLocks noChangeArrowheads="1"/>
          </p:cNvSpPr>
          <p:nvPr/>
        </p:nvSpPr>
        <p:spPr bwMode="auto">
          <a:xfrm>
            <a:off x="1187624" y="4387800"/>
            <a:ext cx="3807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/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= coseno  = cos </a:t>
            </a:r>
          </a:p>
        </p:txBody>
      </p:sp>
      <p:sp>
        <p:nvSpPr>
          <p:cNvPr id="70758" name="Text Box 102"/>
          <p:cNvSpPr txBox="1">
            <a:spLocks noChangeArrowheads="1"/>
          </p:cNvSpPr>
          <p:nvPr/>
        </p:nvSpPr>
        <p:spPr bwMode="auto">
          <a:xfrm>
            <a:off x="1187624" y="3717032"/>
            <a:ext cx="5474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/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=  tangente  = tan  = tg </a:t>
            </a:r>
          </a:p>
        </p:txBody>
      </p:sp>
      <p:sp>
        <p:nvSpPr>
          <p:cNvPr id="31792" name="Text Box 100"/>
          <p:cNvSpPr txBox="1">
            <a:spLocks noChangeArrowheads="1"/>
          </p:cNvSpPr>
          <p:nvPr/>
        </p:nvSpPr>
        <p:spPr bwMode="auto">
          <a:xfrm>
            <a:off x="5165046" y="5070777"/>
            <a:ext cx="2375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 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= 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sin </a:t>
            </a:r>
          </a:p>
        </p:txBody>
      </p:sp>
      <p:sp>
        <p:nvSpPr>
          <p:cNvPr id="31790" name="Text Box 101"/>
          <p:cNvSpPr txBox="1">
            <a:spLocks noChangeArrowheads="1"/>
          </p:cNvSpPr>
          <p:nvPr/>
        </p:nvSpPr>
        <p:spPr bwMode="auto">
          <a:xfrm>
            <a:off x="5163459" y="4390980"/>
            <a:ext cx="2414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 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= 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cos </a:t>
            </a:r>
          </a:p>
        </p:txBody>
      </p:sp>
      <p:sp>
        <p:nvSpPr>
          <p:cNvPr id="46" name="Text Box 83"/>
          <p:cNvSpPr txBox="1">
            <a:spLocks noChangeArrowheads="1"/>
          </p:cNvSpPr>
          <p:nvPr/>
        </p:nvSpPr>
        <p:spPr bwMode="auto">
          <a:xfrm>
            <a:off x="1229427" y="5876032"/>
            <a:ext cx="74190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s-ES" sz="2400">
                <a:latin typeface="Trebuchet MS" panose="020B0603020202020204" pitchFamily="34" charset="0"/>
              </a:rPr>
              <a:t>En inglés: seno = sine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 sin  (usaremos "sin" o "sen")</a:t>
            </a:r>
            <a:endParaRPr lang="es-ES" sz="2400">
              <a:latin typeface="Trebuchet MS" panose="020B0603020202020204" pitchFamily="34" charset="0"/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11413" y="332656"/>
            <a:ext cx="504031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TRIGONOMETRÍA</a:t>
            </a:r>
          </a:p>
        </p:txBody>
      </p:sp>
      <p:sp>
        <p:nvSpPr>
          <p:cNvPr id="53" name="AutoShape 76"/>
          <p:cNvSpPr>
            <a:spLocks noChangeArrowheads="1"/>
          </p:cNvSpPr>
          <p:nvPr/>
        </p:nvSpPr>
        <p:spPr bwMode="auto">
          <a:xfrm rot="-5400000">
            <a:off x="1762919" y="601494"/>
            <a:ext cx="2160587" cy="28797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2665502" y="1566627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H</a:t>
            </a: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4283968" y="1859588"/>
            <a:ext cx="575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CO</a:t>
            </a:r>
          </a:p>
        </p:txBody>
      </p:sp>
      <p:sp>
        <p:nvSpPr>
          <p:cNvPr id="56" name="Text Box 79"/>
          <p:cNvSpPr txBox="1">
            <a:spLocks noChangeArrowheads="1"/>
          </p:cNvSpPr>
          <p:nvPr/>
        </p:nvSpPr>
        <p:spPr bwMode="auto">
          <a:xfrm>
            <a:off x="2741613" y="3063766"/>
            <a:ext cx="553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CC</a:t>
            </a:r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3994150" y="28327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58" name="Text Box 81"/>
          <p:cNvSpPr txBox="1">
            <a:spLocks noChangeArrowheads="1"/>
          </p:cNvSpPr>
          <p:nvPr/>
        </p:nvSpPr>
        <p:spPr bwMode="auto">
          <a:xfrm>
            <a:off x="3489325" y="2473950"/>
            <a:ext cx="622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90º</a:t>
            </a:r>
          </a:p>
        </p:txBody>
      </p:sp>
      <p:sp>
        <p:nvSpPr>
          <p:cNvPr id="59" name="Freeform 82"/>
          <p:cNvSpPr>
            <a:spLocks/>
          </p:cNvSpPr>
          <p:nvPr/>
        </p:nvSpPr>
        <p:spPr bwMode="auto">
          <a:xfrm>
            <a:off x="2022475" y="2688263"/>
            <a:ext cx="168275" cy="433387"/>
          </a:xfrm>
          <a:custGeom>
            <a:avLst/>
            <a:gdLst>
              <a:gd name="T0" fmla="*/ 0 w 106"/>
              <a:gd name="T1" fmla="*/ 0 h 273"/>
              <a:gd name="T2" fmla="*/ 2147483646 w 106"/>
              <a:gd name="T3" fmla="*/ 2147483646 h 273"/>
              <a:gd name="T4" fmla="*/ 2147483646 w 106"/>
              <a:gd name="T5" fmla="*/ 2147483646 h 273"/>
              <a:gd name="T6" fmla="*/ 0 60000 65536"/>
              <a:gd name="T7" fmla="*/ 0 60000 65536"/>
              <a:gd name="T8" fmla="*/ 0 60000 65536"/>
              <a:gd name="T9" fmla="*/ 0 w 106"/>
              <a:gd name="T10" fmla="*/ 0 h 273"/>
              <a:gd name="T11" fmla="*/ 106 w 106"/>
              <a:gd name="T12" fmla="*/ 273 h 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273">
                <a:moveTo>
                  <a:pt x="0" y="0"/>
                </a:moveTo>
                <a:cubicBezTo>
                  <a:pt x="38" y="46"/>
                  <a:pt x="76" y="92"/>
                  <a:pt x="91" y="137"/>
                </a:cubicBezTo>
                <a:cubicBezTo>
                  <a:pt x="106" y="182"/>
                  <a:pt x="98" y="227"/>
                  <a:pt x="91" y="27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2209800" y="2523163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61" name="Freeform 86"/>
          <p:cNvSpPr>
            <a:spLocks/>
          </p:cNvSpPr>
          <p:nvPr/>
        </p:nvSpPr>
        <p:spPr bwMode="auto">
          <a:xfrm>
            <a:off x="3895725" y="1275388"/>
            <a:ext cx="360363" cy="288925"/>
          </a:xfrm>
          <a:custGeom>
            <a:avLst/>
            <a:gdLst>
              <a:gd name="T0" fmla="*/ 0 w 227"/>
              <a:gd name="T1" fmla="*/ 0 h 182"/>
              <a:gd name="T2" fmla="*/ 2147483646 w 227"/>
              <a:gd name="T3" fmla="*/ 2147483646 h 182"/>
              <a:gd name="T4" fmla="*/ 2147483646 w 227"/>
              <a:gd name="T5" fmla="*/ 2147483646 h 182"/>
              <a:gd name="T6" fmla="*/ 0 60000 65536"/>
              <a:gd name="T7" fmla="*/ 0 60000 65536"/>
              <a:gd name="T8" fmla="*/ 0 60000 65536"/>
              <a:gd name="T9" fmla="*/ 0 w 227"/>
              <a:gd name="T10" fmla="*/ 0 h 182"/>
              <a:gd name="T11" fmla="*/ 227 w 227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82">
                <a:moveTo>
                  <a:pt x="0" y="0"/>
                </a:moveTo>
                <a:cubicBezTo>
                  <a:pt x="26" y="53"/>
                  <a:pt x="53" y="106"/>
                  <a:pt x="91" y="136"/>
                </a:cubicBezTo>
                <a:cubicBezTo>
                  <a:pt x="129" y="166"/>
                  <a:pt x="178" y="174"/>
                  <a:pt x="227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62" name="Text Box 121"/>
          <p:cNvSpPr txBox="1">
            <a:spLocks noChangeArrowheads="1"/>
          </p:cNvSpPr>
          <p:nvPr/>
        </p:nvSpPr>
        <p:spPr bwMode="auto">
          <a:xfrm>
            <a:off x="1233505" y="926138"/>
            <a:ext cx="1255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 = alfa</a:t>
            </a:r>
          </a:p>
        </p:txBody>
      </p:sp>
      <p:sp>
        <p:nvSpPr>
          <p:cNvPr id="63" name="Text Box 121"/>
          <p:cNvSpPr txBox="1">
            <a:spLocks noChangeArrowheads="1"/>
          </p:cNvSpPr>
          <p:nvPr/>
        </p:nvSpPr>
        <p:spPr bwMode="auto">
          <a:xfrm>
            <a:off x="1235092" y="1357938"/>
            <a:ext cx="132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 = beta</a:t>
            </a:r>
          </a:p>
        </p:txBody>
      </p:sp>
      <p:sp>
        <p:nvSpPr>
          <p:cNvPr id="64" name="Text Box 84"/>
          <p:cNvSpPr txBox="1">
            <a:spLocks noChangeArrowheads="1"/>
          </p:cNvSpPr>
          <p:nvPr/>
        </p:nvSpPr>
        <p:spPr bwMode="auto">
          <a:xfrm>
            <a:off x="3779838" y="15024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8" name="Text Box 85"/>
          <p:cNvSpPr txBox="1">
            <a:spLocks noChangeArrowheads="1"/>
          </p:cNvSpPr>
          <p:nvPr/>
        </p:nvSpPr>
        <p:spPr bwMode="auto">
          <a:xfrm>
            <a:off x="5104718" y="952405"/>
            <a:ext cx="3057440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Triángulo Rectángulo</a:t>
            </a:r>
          </a:p>
        </p:txBody>
      </p:sp>
      <p:sp>
        <p:nvSpPr>
          <p:cNvPr id="49" name="Text Box 88"/>
          <p:cNvSpPr txBox="1">
            <a:spLocks noChangeArrowheads="1"/>
          </p:cNvSpPr>
          <p:nvPr/>
        </p:nvSpPr>
        <p:spPr bwMode="auto">
          <a:xfrm>
            <a:off x="5055505" y="1504855"/>
            <a:ext cx="1914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 +  = 90º</a:t>
            </a: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5055505" y="1944592"/>
            <a:ext cx="23679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H: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Hipotenusa</a:t>
            </a:r>
          </a:p>
        </p:txBody>
      </p:sp>
      <p:sp>
        <p:nvSpPr>
          <p:cNvPr id="51" name="Text Box 90"/>
          <p:cNvSpPr txBox="1">
            <a:spLocks noChangeArrowheads="1"/>
          </p:cNvSpPr>
          <p:nvPr/>
        </p:nvSpPr>
        <p:spPr bwMode="auto">
          <a:xfrm>
            <a:off x="5055505" y="2384330"/>
            <a:ext cx="3701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Opuesto a </a:t>
            </a:r>
          </a:p>
        </p:txBody>
      </p: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5055505" y="2825655"/>
            <a:ext cx="3767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Contiguo a 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6" grpId="0"/>
      <p:bldP spid="70757" grpId="0"/>
      <p:bldP spid="70758" grpId="0"/>
      <p:bldP spid="31792" grpId="0"/>
      <p:bldP spid="31790" grpId="0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11413" y="332656"/>
            <a:ext cx="504031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TRIGONOMETRÍA</a:t>
            </a:r>
          </a:p>
        </p:txBody>
      </p:sp>
      <p:sp>
        <p:nvSpPr>
          <p:cNvPr id="53" name="AutoShape 76"/>
          <p:cNvSpPr>
            <a:spLocks noChangeArrowheads="1"/>
          </p:cNvSpPr>
          <p:nvPr/>
        </p:nvSpPr>
        <p:spPr bwMode="auto">
          <a:xfrm rot="-5400000">
            <a:off x="1762919" y="601494"/>
            <a:ext cx="2160587" cy="28797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2665502" y="1566627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H</a:t>
            </a: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4283968" y="1859588"/>
            <a:ext cx="575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CO</a:t>
            </a:r>
          </a:p>
        </p:txBody>
      </p:sp>
      <p:sp>
        <p:nvSpPr>
          <p:cNvPr id="56" name="Text Box 79"/>
          <p:cNvSpPr txBox="1">
            <a:spLocks noChangeArrowheads="1"/>
          </p:cNvSpPr>
          <p:nvPr/>
        </p:nvSpPr>
        <p:spPr bwMode="auto">
          <a:xfrm>
            <a:off x="2741613" y="3063766"/>
            <a:ext cx="553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CC</a:t>
            </a:r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3994150" y="28327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58" name="Text Box 81"/>
          <p:cNvSpPr txBox="1">
            <a:spLocks noChangeArrowheads="1"/>
          </p:cNvSpPr>
          <p:nvPr/>
        </p:nvSpPr>
        <p:spPr bwMode="auto">
          <a:xfrm>
            <a:off x="3489325" y="2473950"/>
            <a:ext cx="622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90º</a:t>
            </a:r>
          </a:p>
        </p:txBody>
      </p:sp>
      <p:sp>
        <p:nvSpPr>
          <p:cNvPr id="59" name="Freeform 82"/>
          <p:cNvSpPr>
            <a:spLocks/>
          </p:cNvSpPr>
          <p:nvPr/>
        </p:nvSpPr>
        <p:spPr bwMode="auto">
          <a:xfrm>
            <a:off x="2022475" y="2688263"/>
            <a:ext cx="168275" cy="433387"/>
          </a:xfrm>
          <a:custGeom>
            <a:avLst/>
            <a:gdLst>
              <a:gd name="T0" fmla="*/ 0 w 106"/>
              <a:gd name="T1" fmla="*/ 0 h 273"/>
              <a:gd name="T2" fmla="*/ 2147483646 w 106"/>
              <a:gd name="T3" fmla="*/ 2147483646 h 273"/>
              <a:gd name="T4" fmla="*/ 2147483646 w 106"/>
              <a:gd name="T5" fmla="*/ 2147483646 h 273"/>
              <a:gd name="T6" fmla="*/ 0 60000 65536"/>
              <a:gd name="T7" fmla="*/ 0 60000 65536"/>
              <a:gd name="T8" fmla="*/ 0 60000 65536"/>
              <a:gd name="T9" fmla="*/ 0 w 106"/>
              <a:gd name="T10" fmla="*/ 0 h 273"/>
              <a:gd name="T11" fmla="*/ 106 w 106"/>
              <a:gd name="T12" fmla="*/ 273 h 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273">
                <a:moveTo>
                  <a:pt x="0" y="0"/>
                </a:moveTo>
                <a:cubicBezTo>
                  <a:pt x="38" y="46"/>
                  <a:pt x="76" y="92"/>
                  <a:pt x="91" y="137"/>
                </a:cubicBezTo>
                <a:cubicBezTo>
                  <a:pt x="106" y="182"/>
                  <a:pt x="98" y="227"/>
                  <a:pt x="91" y="27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2209800" y="2523163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61" name="Freeform 86"/>
          <p:cNvSpPr>
            <a:spLocks/>
          </p:cNvSpPr>
          <p:nvPr/>
        </p:nvSpPr>
        <p:spPr bwMode="auto">
          <a:xfrm>
            <a:off x="3895725" y="1275388"/>
            <a:ext cx="360363" cy="288925"/>
          </a:xfrm>
          <a:custGeom>
            <a:avLst/>
            <a:gdLst>
              <a:gd name="T0" fmla="*/ 0 w 227"/>
              <a:gd name="T1" fmla="*/ 0 h 182"/>
              <a:gd name="T2" fmla="*/ 2147483646 w 227"/>
              <a:gd name="T3" fmla="*/ 2147483646 h 182"/>
              <a:gd name="T4" fmla="*/ 2147483646 w 227"/>
              <a:gd name="T5" fmla="*/ 2147483646 h 182"/>
              <a:gd name="T6" fmla="*/ 0 60000 65536"/>
              <a:gd name="T7" fmla="*/ 0 60000 65536"/>
              <a:gd name="T8" fmla="*/ 0 60000 65536"/>
              <a:gd name="T9" fmla="*/ 0 w 227"/>
              <a:gd name="T10" fmla="*/ 0 h 182"/>
              <a:gd name="T11" fmla="*/ 227 w 227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82">
                <a:moveTo>
                  <a:pt x="0" y="0"/>
                </a:moveTo>
                <a:cubicBezTo>
                  <a:pt x="26" y="53"/>
                  <a:pt x="53" y="106"/>
                  <a:pt x="91" y="136"/>
                </a:cubicBezTo>
                <a:cubicBezTo>
                  <a:pt x="129" y="166"/>
                  <a:pt x="178" y="174"/>
                  <a:pt x="227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62" name="Text Box 121"/>
          <p:cNvSpPr txBox="1">
            <a:spLocks noChangeArrowheads="1"/>
          </p:cNvSpPr>
          <p:nvPr/>
        </p:nvSpPr>
        <p:spPr bwMode="auto">
          <a:xfrm>
            <a:off x="1233505" y="926138"/>
            <a:ext cx="1255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 = alfa</a:t>
            </a:r>
          </a:p>
        </p:txBody>
      </p:sp>
      <p:sp>
        <p:nvSpPr>
          <p:cNvPr id="63" name="Text Box 121"/>
          <p:cNvSpPr txBox="1">
            <a:spLocks noChangeArrowheads="1"/>
          </p:cNvSpPr>
          <p:nvPr/>
        </p:nvSpPr>
        <p:spPr bwMode="auto">
          <a:xfrm>
            <a:off x="1235092" y="1357938"/>
            <a:ext cx="132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 = beta</a:t>
            </a:r>
          </a:p>
        </p:txBody>
      </p:sp>
      <p:sp>
        <p:nvSpPr>
          <p:cNvPr id="64" name="Text Box 84"/>
          <p:cNvSpPr txBox="1">
            <a:spLocks noChangeArrowheads="1"/>
          </p:cNvSpPr>
          <p:nvPr/>
        </p:nvSpPr>
        <p:spPr bwMode="auto">
          <a:xfrm>
            <a:off x="3779838" y="15024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8" name="Text Box 85"/>
          <p:cNvSpPr txBox="1">
            <a:spLocks noChangeArrowheads="1"/>
          </p:cNvSpPr>
          <p:nvPr/>
        </p:nvSpPr>
        <p:spPr bwMode="auto">
          <a:xfrm>
            <a:off x="5104718" y="952405"/>
            <a:ext cx="3057440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Triángulo Rectángulo</a:t>
            </a:r>
          </a:p>
        </p:txBody>
      </p:sp>
      <p:sp>
        <p:nvSpPr>
          <p:cNvPr id="49" name="Text Box 88"/>
          <p:cNvSpPr txBox="1">
            <a:spLocks noChangeArrowheads="1"/>
          </p:cNvSpPr>
          <p:nvPr/>
        </p:nvSpPr>
        <p:spPr bwMode="auto">
          <a:xfrm>
            <a:off x="5055505" y="1504855"/>
            <a:ext cx="1914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 +  = 90º</a:t>
            </a: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5055505" y="1944592"/>
            <a:ext cx="23679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H: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Hipotenusa</a:t>
            </a:r>
          </a:p>
        </p:txBody>
      </p:sp>
      <p:sp>
        <p:nvSpPr>
          <p:cNvPr id="51" name="Text Box 90"/>
          <p:cNvSpPr txBox="1">
            <a:spLocks noChangeArrowheads="1"/>
          </p:cNvSpPr>
          <p:nvPr/>
        </p:nvSpPr>
        <p:spPr bwMode="auto">
          <a:xfrm>
            <a:off x="5055505" y="2384330"/>
            <a:ext cx="3701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Opuesto a </a:t>
            </a:r>
          </a:p>
        </p:txBody>
      </p: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5055505" y="2825655"/>
            <a:ext cx="3767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Contiguo a 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403350" y="3829455"/>
            <a:ext cx="3493552" cy="2695889"/>
            <a:chOff x="1403350" y="3829455"/>
            <a:chExt cx="3493552" cy="2695889"/>
          </a:xfrm>
        </p:grpSpPr>
        <p:sp>
          <p:nvSpPr>
            <p:cNvPr id="29" name="Line 62"/>
            <p:cNvSpPr>
              <a:spLocks noChangeShapeType="1"/>
            </p:cNvSpPr>
            <p:nvPr/>
          </p:nvSpPr>
          <p:spPr bwMode="auto">
            <a:xfrm flipV="1">
              <a:off x="4281488" y="3829455"/>
              <a:ext cx="22028" cy="2159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30" name="Text Box 64"/>
            <p:cNvSpPr txBox="1">
              <a:spLocks noChangeArrowheads="1"/>
            </p:cNvSpPr>
            <p:nvPr/>
          </p:nvSpPr>
          <p:spPr bwMode="auto">
            <a:xfrm>
              <a:off x="4412474" y="4869160"/>
              <a:ext cx="4844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F</a:t>
              </a:r>
              <a:r>
                <a:rPr lang="es-ES" sz="2400" baseline="-25000">
                  <a:solidFill>
                    <a:srgbClr val="FF0000"/>
                  </a:solidFill>
                  <a:latin typeface="Trebuchet MS" panose="020B0603020202020204" pitchFamily="34" charset="0"/>
                </a:rPr>
                <a:t>O</a:t>
              </a:r>
              <a:endParaRPr lang="es-ES" sz="2400">
                <a:solidFill>
                  <a:srgbClr val="FF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1" name="Line 91"/>
            <p:cNvSpPr>
              <a:spLocks noChangeShapeType="1"/>
            </p:cNvSpPr>
            <p:nvPr/>
          </p:nvSpPr>
          <p:spPr bwMode="auto">
            <a:xfrm>
              <a:off x="4530361" y="4913609"/>
              <a:ext cx="1444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>
                <a:solidFill>
                  <a:srgbClr val="FF0000"/>
                </a:solidFill>
              </a:endParaRPr>
            </a:p>
          </p:txBody>
        </p:sp>
        <p:sp>
          <p:nvSpPr>
            <p:cNvPr id="33" name="Line 90"/>
            <p:cNvSpPr>
              <a:spLocks noChangeShapeType="1"/>
            </p:cNvSpPr>
            <p:nvPr/>
          </p:nvSpPr>
          <p:spPr bwMode="auto">
            <a:xfrm>
              <a:off x="2740276" y="4437043"/>
              <a:ext cx="14446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>
                <a:solidFill>
                  <a:srgbClr val="3333FF"/>
                </a:solidFill>
              </a:endParaRPr>
            </a:p>
          </p:txBody>
        </p:sp>
        <p:sp>
          <p:nvSpPr>
            <p:cNvPr id="34" name="Line 92"/>
            <p:cNvSpPr>
              <a:spLocks noChangeShapeType="1"/>
            </p:cNvSpPr>
            <p:nvPr/>
          </p:nvSpPr>
          <p:spPr bwMode="auto">
            <a:xfrm>
              <a:off x="2859125" y="6139172"/>
              <a:ext cx="1444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>
                <a:solidFill>
                  <a:srgbClr val="FF0000"/>
                </a:solidFill>
              </a:endParaRPr>
            </a:p>
          </p:txBody>
        </p:sp>
        <p:sp>
          <p:nvSpPr>
            <p:cNvPr id="37" name="Line 61"/>
            <p:cNvSpPr>
              <a:spLocks noChangeShapeType="1"/>
            </p:cNvSpPr>
            <p:nvPr/>
          </p:nvSpPr>
          <p:spPr bwMode="auto">
            <a:xfrm flipV="1">
              <a:off x="1403350" y="5994591"/>
              <a:ext cx="2892218" cy="72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2639222" y="4399969"/>
              <a:ext cx="34657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Trebuchet MS" panose="020B0603020202020204" pitchFamily="34" charset="0"/>
                </a:rPr>
                <a:t>F</a:t>
              </a:r>
            </a:p>
          </p:txBody>
        </p:sp>
        <p:sp>
          <p:nvSpPr>
            <p:cNvPr id="39" name="Text Box 65"/>
            <p:cNvSpPr txBox="1">
              <a:spLocks noChangeArrowheads="1"/>
            </p:cNvSpPr>
            <p:nvPr/>
          </p:nvSpPr>
          <p:spPr bwMode="auto">
            <a:xfrm>
              <a:off x="2754686" y="6063679"/>
              <a:ext cx="470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F</a:t>
              </a:r>
              <a:r>
                <a:rPr lang="es-ES" sz="2400" baseline="-25000">
                  <a:solidFill>
                    <a:srgbClr val="FF0000"/>
                  </a:solidFill>
                  <a:latin typeface="Trebuchet MS" panose="020B0603020202020204" pitchFamily="34" charset="0"/>
                </a:rPr>
                <a:t>C</a:t>
              </a:r>
            </a:p>
          </p:txBody>
        </p:sp>
        <p:sp>
          <p:nvSpPr>
            <p:cNvPr id="42" name="Line 60"/>
            <p:cNvSpPr>
              <a:spLocks noChangeShapeType="1"/>
            </p:cNvSpPr>
            <p:nvPr/>
          </p:nvSpPr>
          <p:spPr bwMode="auto">
            <a:xfrm flipV="1">
              <a:off x="1422080" y="3845098"/>
              <a:ext cx="2873488" cy="213722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68" name="Freeform 82"/>
            <p:cNvSpPr>
              <a:spLocks/>
            </p:cNvSpPr>
            <p:nvPr/>
          </p:nvSpPr>
          <p:spPr bwMode="auto">
            <a:xfrm>
              <a:off x="2009318" y="5539091"/>
              <a:ext cx="168275" cy="433387"/>
            </a:xfrm>
            <a:custGeom>
              <a:avLst/>
              <a:gdLst>
                <a:gd name="T0" fmla="*/ 0 w 106"/>
                <a:gd name="T1" fmla="*/ 0 h 273"/>
                <a:gd name="T2" fmla="*/ 2147483646 w 106"/>
                <a:gd name="T3" fmla="*/ 2147483646 h 273"/>
                <a:gd name="T4" fmla="*/ 2147483646 w 106"/>
                <a:gd name="T5" fmla="*/ 2147483646 h 273"/>
                <a:gd name="T6" fmla="*/ 0 60000 65536"/>
                <a:gd name="T7" fmla="*/ 0 60000 65536"/>
                <a:gd name="T8" fmla="*/ 0 60000 65536"/>
                <a:gd name="T9" fmla="*/ 0 w 106"/>
                <a:gd name="T10" fmla="*/ 0 h 273"/>
                <a:gd name="T11" fmla="*/ 106 w 106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273">
                  <a:moveTo>
                    <a:pt x="0" y="0"/>
                  </a:moveTo>
                  <a:cubicBezTo>
                    <a:pt x="38" y="46"/>
                    <a:pt x="76" y="92"/>
                    <a:pt x="91" y="137"/>
                  </a:cubicBezTo>
                  <a:cubicBezTo>
                    <a:pt x="106" y="182"/>
                    <a:pt x="98" y="227"/>
                    <a:pt x="91" y="2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69" name="Text Box 84"/>
            <p:cNvSpPr txBox="1">
              <a:spLocks noChangeArrowheads="1"/>
            </p:cNvSpPr>
            <p:nvPr/>
          </p:nvSpPr>
          <p:spPr bwMode="auto">
            <a:xfrm>
              <a:off x="2196643" y="5373991"/>
              <a:ext cx="3762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401866" y="5915030"/>
            <a:ext cx="2403222" cy="461665"/>
            <a:chOff x="5700760" y="4335487"/>
            <a:chExt cx="2403222" cy="461665"/>
          </a:xfrm>
        </p:grpSpPr>
        <p:sp>
          <p:nvSpPr>
            <p:cNvPr id="70" name="Text Box 100"/>
            <p:cNvSpPr txBox="1">
              <a:spLocks noChangeArrowheads="1"/>
            </p:cNvSpPr>
            <p:nvPr/>
          </p:nvSpPr>
          <p:spPr bwMode="auto">
            <a:xfrm>
              <a:off x="5700760" y="4335487"/>
              <a:ext cx="24032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|F</a:t>
              </a:r>
              <a:r>
                <a:rPr lang="es-ES" sz="2400" baseline="-25000">
                  <a:solidFill>
                    <a:srgbClr val="FF0000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O</a:t>
              </a: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|</a:t>
              </a:r>
              <a:r>
                <a:rPr lang="es-ES" sz="2400">
                  <a:latin typeface="Trebuchet MS" panose="020B0603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400">
                  <a:solidFill>
                    <a:srgbClr val="3333FF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|F|</a:t>
              </a:r>
              <a:r>
                <a:rPr lang="es-ES" sz="2400">
                  <a:latin typeface="Trebuchet MS" panose="020B0603020202020204" pitchFamily="34" charset="0"/>
                  <a:sym typeface="Symbol" panose="05050102010706020507" pitchFamily="18" charset="2"/>
                </a:rPr>
                <a:t> sin </a:t>
              </a:r>
            </a:p>
          </p:txBody>
        </p:sp>
        <p:sp>
          <p:nvSpPr>
            <p:cNvPr id="71" name="Line 91"/>
            <p:cNvSpPr>
              <a:spLocks noChangeShapeType="1"/>
            </p:cNvSpPr>
            <p:nvPr/>
          </p:nvSpPr>
          <p:spPr bwMode="auto">
            <a:xfrm>
              <a:off x="5940426" y="4403583"/>
              <a:ext cx="1444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>
                <a:solidFill>
                  <a:srgbClr val="FF0000"/>
                </a:solidFill>
              </a:endParaRPr>
            </a:p>
          </p:txBody>
        </p:sp>
        <p:sp>
          <p:nvSpPr>
            <p:cNvPr id="72" name="Line 90"/>
            <p:cNvSpPr>
              <a:spLocks noChangeShapeType="1"/>
            </p:cNvSpPr>
            <p:nvPr/>
          </p:nvSpPr>
          <p:spPr bwMode="auto">
            <a:xfrm>
              <a:off x="6947818" y="4393286"/>
              <a:ext cx="14446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>
                <a:solidFill>
                  <a:srgbClr val="3333FF"/>
                </a:solidFill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5401866" y="5373216"/>
            <a:ext cx="2428870" cy="461665"/>
            <a:chOff x="5662031" y="5775647"/>
            <a:chExt cx="2428870" cy="461665"/>
          </a:xfrm>
        </p:grpSpPr>
        <p:sp>
          <p:nvSpPr>
            <p:cNvPr id="73" name="Text Box 100"/>
            <p:cNvSpPr txBox="1">
              <a:spLocks noChangeArrowheads="1"/>
            </p:cNvSpPr>
            <p:nvPr/>
          </p:nvSpPr>
          <p:spPr bwMode="auto">
            <a:xfrm>
              <a:off x="5662031" y="5775647"/>
              <a:ext cx="24288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|F</a:t>
              </a:r>
              <a:r>
                <a:rPr lang="es-ES" sz="2400" baseline="-25000">
                  <a:solidFill>
                    <a:srgbClr val="FF0000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C</a:t>
              </a: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|</a:t>
              </a:r>
              <a:r>
                <a:rPr lang="es-ES" sz="2400">
                  <a:latin typeface="Trebuchet MS" panose="020B0603020202020204" pitchFamily="34" charset="0"/>
                  <a:sym typeface="Symbol" panose="05050102010706020507" pitchFamily="18" charset="2"/>
                </a:rPr>
                <a:t> = </a:t>
              </a:r>
              <a:r>
                <a:rPr lang="es-ES" sz="2400">
                  <a:solidFill>
                    <a:srgbClr val="3333FF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|F|</a:t>
              </a:r>
              <a:r>
                <a:rPr lang="es-ES" sz="2400">
                  <a:latin typeface="Trebuchet MS" panose="020B0603020202020204" pitchFamily="34" charset="0"/>
                  <a:sym typeface="Symbol" panose="05050102010706020507" pitchFamily="18" charset="2"/>
                </a:rPr>
                <a:t> cos </a:t>
              </a:r>
            </a:p>
          </p:txBody>
        </p:sp>
        <p:sp>
          <p:nvSpPr>
            <p:cNvPr id="74" name="Line 91"/>
            <p:cNvSpPr>
              <a:spLocks noChangeShapeType="1"/>
            </p:cNvSpPr>
            <p:nvPr/>
          </p:nvSpPr>
          <p:spPr bwMode="auto">
            <a:xfrm>
              <a:off x="5901697" y="5843743"/>
              <a:ext cx="1444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>
                <a:solidFill>
                  <a:srgbClr val="FF0000"/>
                </a:solidFill>
              </a:endParaRPr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6875810" y="5833446"/>
              <a:ext cx="14446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>
                <a:solidFill>
                  <a:srgbClr val="3333FF"/>
                </a:solidFill>
              </a:endParaRPr>
            </a:p>
          </p:txBody>
        </p:sp>
      </p:grpSp>
      <p:sp>
        <p:nvSpPr>
          <p:cNvPr id="43" name="Text Box 85"/>
          <p:cNvSpPr txBox="1">
            <a:spLocks noChangeArrowheads="1"/>
          </p:cNvSpPr>
          <p:nvPr/>
        </p:nvSpPr>
        <p:spPr bwMode="auto">
          <a:xfrm>
            <a:off x="5148064" y="4658128"/>
            <a:ext cx="3425938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Módulo de Componente</a:t>
            </a:r>
          </a:p>
        </p:txBody>
      </p:sp>
      <p:sp>
        <p:nvSpPr>
          <p:cNvPr id="44" name="Text Box 100">
            <a:extLst>
              <a:ext uri="{FF2B5EF4-FFF2-40B4-BE49-F238E27FC236}">
                <a16:creationId xmlns:a16="http://schemas.microsoft.com/office/drawing/2014/main" id="{C37CF5DD-5136-4AD2-8CE0-4BCB1E174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707" y="4047455"/>
            <a:ext cx="2444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 =   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sin </a:t>
            </a:r>
          </a:p>
        </p:txBody>
      </p:sp>
      <p:sp>
        <p:nvSpPr>
          <p:cNvPr id="45" name="Text Box 101">
            <a:extLst>
              <a:ext uri="{FF2B5EF4-FFF2-40B4-BE49-F238E27FC236}">
                <a16:creationId xmlns:a16="http://schemas.microsoft.com/office/drawing/2014/main" id="{91259E81-3D16-482F-998E-1711E78C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735" y="3569275"/>
            <a:ext cx="248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 =   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 cos </a:t>
            </a:r>
          </a:p>
        </p:txBody>
      </p:sp>
    </p:spTree>
    <p:extLst>
      <p:ext uri="{BB962C8B-B14F-4D97-AF65-F5344CB8AC3E}">
        <p14:creationId xmlns:p14="http://schemas.microsoft.com/office/powerpoint/2010/main" val="3940361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7158705-E9BC-4901-9E15-80C99F3C3291}"/>
              </a:ext>
            </a:extLst>
          </p:cNvPr>
          <p:cNvGrpSpPr/>
          <p:nvPr/>
        </p:nvGrpSpPr>
        <p:grpSpPr>
          <a:xfrm>
            <a:off x="6762190" y="4452270"/>
            <a:ext cx="411723" cy="461665"/>
            <a:chOff x="6747584" y="4474491"/>
            <a:chExt cx="411723" cy="461665"/>
          </a:xfrm>
        </p:grpSpPr>
        <p:sp>
          <p:nvSpPr>
            <p:cNvPr id="31788" name="Freeform 69"/>
            <p:cNvSpPr>
              <a:spLocks/>
            </p:cNvSpPr>
            <p:nvPr/>
          </p:nvSpPr>
          <p:spPr bwMode="auto">
            <a:xfrm>
              <a:off x="6747584" y="4653880"/>
              <a:ext cx="82555" cy="215900"/>
            </a:xfrm>
            <a:custGeom>
              <a:avLst/>
              <a:gdLst>
                <a:gd name="T0" fmla="*/ 45 w 52"/>
                <a:gd name="T1" fmla="*/ 136 h 136"/>
                <a:gd name="T2" fmla="*/ 45 w 52"/>
                <a:gd name="T3" fmla="*/ 45 h 136"/>
                <a:gd name="T4" fmla="*/ 0 w 52"/>
                <a:gd name="T5" fmla="*/ 0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" h="136">
                  <a:moveTo>
                    <a:pt x="45" y="136"/>
                  </a:moveTo>
                  <a:cubicBezTo>
                    <a:pt x="48" y="102"/>
                    <a:pt x="52" y="68"/>
                    <a:pt x="45" y="45"/>
                  </a:cubicBezTo>
                  <a:cubicBezTo>
                    <a:pt x="38" y="22"/>
                    <a:pt x="19" y="11"/>
                    <a:pt x="0" y="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31774" name="CuadroTexto 1"/>
            <p:cNvSpPr txBox="1">
              <a:spLocks noChangeArrowheads="1"/>
            </p:cNvSpPr>
            <p:nvPr/>
          </p:nvSpPr>
          <p:spPr bwMode="auto">
            <a:xfrm>
              <a:off x="6780676" y="4474491"/>
              <a:ext cx="3786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</a:t>
              </a:r>
              <a:endParaRPr lang="es-ES" sz="2400">
                <a:solidFill>
                  <a:srgbClr val="008000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AC1F421-D2EB-4C80-BB08-0B74D1301616}"/>
              </a:ext>
            </a:extLst>
          </p:cNvPr>
          <p:cNvGrpSpPr/>
          <p:nvPr/>
        </p:nvGrpSpPr>
        <p:grpSpPr>
          <a:xfrm>
            <a:off x="5955520" y="3724544"/>
            <a:ext cx="2702956" cy="1865636"/>
            <a:chOff x="5955520" y="3724544"/>
            <a:chExt cx="2702956" cy="1865636"/>
          </a:xfrm>
        </p:grpSpPr>
        <p:sp>
          <p:nvSpPr>
            <p:cNvPr id="31769" name="CuadroTexto 1"/>
            <p:cNvSpPr txBox="1">
              <a:spLocks noChangeArrowheads="1"/>
            </p:cNvSpPr>
            <p:nvPr/>
          </p:nvSpPr>
          <p:spPr bwMode="auto">
            <a:xfrm>
              <a:off x="6631958" y="3724544"/>
              <a:ext cx="20265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1</a:t>
              </a:r>
              <a:r>
                <a:rPr lang="es-ES" sz="2400" baseline="30000">
                  <a:latin typeface="Trebuchet MS" panose="020B0603020202020204" pitchFamily="34" charset="0"/>
                </a:rPr>
                <a:t>er</a:t>
              </a:r>
              <a:r>
                <a:rPr lang="es-ES" sz="2400">
                  <a:latin typeface="Trebuchet MS" panose="020B0603020202020204" pitchFamily="34" charset="0"/>
                </a:rPr>
                <a:t> cuadrante</a:t>
              </a:r>
            </a:p>
          </p:txBody>
        </p:sp>
        <p:sp>
          <p:nvSpPr>
            <p:cNvPr id="31770" name="CuadroTexto 47"/>
            <p:cNvSpPr txBox="1">
              <a:spLocks noChangeArrowheads="1"/>
            </p:cNvSpPr>
            <p:nvPr/>
          </p:nvSpPr>
          <p:spPr bwMode="auto">
            <a:xfrm>
              <a:off x="5955520" y="4376512"/>
              <a:ext cx="4603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2º</a:t>
              </a:r>
            </a:p>
          </p:txBody>
        </p:sp>
        <p:sp>
          <p:nvSpPr>
            <p:cNvPr id="31771" name="CuadroTexto 48"/>
            <p:cNvSpPr txBox="1">
              <a:spLocks noChangeArrowheads="1"/>
            </p:cNvSpPr>
            <p:nvPr/>
          </p:nvSpPr>
          <p:spPr bwMode="auto">
            <a:xfrm>
              <a:off x="5956593" y="4942108"/>
              <a:ext cx="4603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3º</a:t>
              </a:r>
            </a:p>
          </p:txBody>
        </p:sp>
        <p:sp>
          <p:nvSpPr>
            <p:cNvPr id="31772" name="CuadroTexto 49"/>
            <p:cNvSpPr txBox="1">
              <a:spLocks noChangeArrowheads="1"/>
            </p:cNvSpPr>
            <p:nvPr/>
          </p:nvSpPr>
          <p:spPr bwMode="auto">
            <a:xfrm>
              <a:off x="6574480" y="5128515"/>
              <a:ext cx="4603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4º</a:t>
              </a:r>
            </a:p>
          </p:txBody>
        </p:sp>
      </p:grpSp>
      <p:sp>
        <p:nvSpPr>
          <p:cNvPr id="69" name="Line 64">
            <a:extLst>
              <a:ext uri="{FF2B5EF4-FFF2-40B4-BE49-F238E27FC236}">
                <a16:creationId xmlns:a16="http://schemas.microsoft.com/office/drawing/2014/main" id="{B43719FB-A024-4157-8935-0B7BB352D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1155" y="4305843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 sz="240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BDF4D3E-4F99-4FA6-838B-E2464D9B0084}"/>
              </a:ext>
            </a:extLst>
          </p:cNvPr>
          <p:cNvGrpSpPr/>
          <p:nvPr/>
        </p:nvGrpSpPr>
        <p:grpSpPr>
          <a:xfrm>
            <a:off x="5379074" y="3471192"/>
            <a:ext cx="2535961" cy="2478088"/>
            <a:chOff x="5379074" y="3471192"/>
            <a:chExt cx="2535961" cy="2478088"/>
          </a:xfrm>
        </p:grpSpPr>
        <p:sp>
          <p:nvSpPr>
            <p:cNvPr id="31779" name="Oval 59"/>
            <p:cNvSpPr>
              <a:spLocks noChangeArrowheads="1"/>
            </p:cNvSpPr>
            <p:nvPr/>
          </p:nvSpPr>
          <p:spPr bwMode="auto">
            <a:xfrm>
              <a:off x="5666429" y="4077617"/>
              <a:ext cx="1728895" cy="15843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31780" name="Line 60"/>
            <p:cNvSpPr>
              <a:spLocks noChangeShapeType="1"/>
            </p:cNvSpPr>
            <p:nvPr/>
          </p:nvSpPr>
          <p:spPr bwMode="auto">
            <a:xfrm>
              <a:off x="6531671" y="3788692"/>
              <a:ext cx="0" cy="2160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31781" name="Line 61"/>
            <p:cNvSpPr>
              <a:spLocks noChangeShapeType="1"/>
            </p:cNvSpPr>
            <p:nvPr/>
          </p:nvSpPr>
          <p:spPr bwMode="auto">
            <a:xfrm>
              <a:off x="5379074" y="4869780"/>
              <a:ext cx="2376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31777" name="Text Box 78"/>
            <p:cNvSpPr txBox="1">
              <a:spLocks noChangeArrowheads="1"/>
            </p:cNvSpPr>
            <p:nvPr/>
          </p:nvSpPr>
          <p:spPr bwMode="auto">
            <a:xfrm>
              <a:off x="7558847" y="4793580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31778" name="Text Box 79"/>
            <p:cNvSpPr txBox="1">
              <a:spLocks noChangeArrowheads="1"/>
            </p:cNvSpPr>
            <p:nvPr/>
          </p:nvSpPr>
          <p:spPr bwMode="auto">
            <a:xfrm>
              <a:off x="6190337" y="3471192"/>
              <a:ext cx="360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Y</a:t>
              </a:r>
            </a:p>
          </p:txBody>
        </p:sp>
      </p:grpSp>
      <p:sp>
        <p:nvSpPr>
          <p:cNvPr id="31793" name="Text Box 70"/>
          <p:cNvSpPr txBox="1">
            <a:spLocks noChangeArrowheads="1"/>
          </p:cNvSpPr>
          <p:nvPr/>
        </p:nvSpPr>
        <p:spPr bwMode="auto">
          <a:xfrm>
            <a:off x="2616745" y="3915440"/>
            <a:ext cx="1225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Si 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H </a:t>
            </a:r>
            <a:r>
              <a:rPr lang="es-ES" sz="2400">
                <a:latin typeface="Trebuchet MS" panose="020B0603020202020204" pitchFamily="34" charset="0"/>
              </a:rPr>
              <a:t>=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 1</a:t>
            </a:r>
          </a:p>
        </p:txBody>
      </p:sp>
      <p:sp>
        <p:nvSpPr>
          <p:cNvPr id="31794" name="Text Box 71"/>
          <p:cNvSpPr txBox="1">
            <a:spLocks noChangeArrowheads="1"/>
          </p:cNvSpPr>
          <p:nvPr/>
        </p:nvSpPr>
        <p:spPr bwMode="auto">
          <a:xfrm>
            <a:off x="3210284" y="5355600"/>
            <a:ext cx="10144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=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 sin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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1795" name="Text Box 72"/>
          <p:cNvSpPr txBox="1">
            <a:spLocks noChangeArrowheads="1"/>
          </p:cNvSpPr>
          <p:nvPr/>
        </p:nvSpPr>
        <p:spPr bwMode="auto">
          <a:xfrm>
            <a:off x="3210284" y="4635520"/>
            <a:ext cx="1076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=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 cos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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9235" name="Text Box 83"/>
          <p:cNvSpPr txBox="1">
            <a:spLocks noChangeArrowheads="1"/>
          </p:cNvSpPr>
          <p:nvPr/>
        </p:nvSpPr>
        <p:spPr bwMode="auto">
          <a:xfrm>
            <a:off x="1187624" y="6218062"/>
            <a:ext cx="7548861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"sin" y "cos" varían entre +1 y 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-</a:t>
            </a:r>
            <a:r>
              <a:rPr lang="es-ES" sz="2400">
                <a:latin typeface="Trebuchet MS" panose="020B0603020202020204" pitchFamily="34" charset="0"/>
              </a:rPr>
              <a:t>1, donde el otro vale 0</a:t>
            </a:r>
          </a:p>
        </p:txBody>
      </p:sp>
      <p:sp>
        <p:nvSpPr>
          <p:cNvPr id="31792" name="Text Box 100"/>
          <p:cNvSpPr txBox="1">
            <a:spLocks noChangeArrowheads="1"/>
          </p:cNvSpPr>
          <p:nvPr/>
        </p:nvSpPr>
        <p:spPr bwMode="auto">
          <a:xfrm>
            <a:off x="1282549" y="5359918"/>
            <a:ext cx="18870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= 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sin </a:t>
            </a:r>
          </a:p>
        </p:txBody>
      </p:sp>
      <p:sp>
        <p:nvSpPr>
          <p:cNvPr id="31790" name="Text Box 101"/>
          <p:cNvSpPr txBox="1">
            <a:spLocks noChangeArrowheads="1"/>
          </p:cNvSpPr>
          <p:nvPr/>
        </p:nvSpPr>
        <p:spPr bwMode="auto">
          <a:xfrm>
            <a:off x="1280962" y="4644607"/>
            <a:ext cx="19255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= 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H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cos </a:t>
            </a:r>
          </a:p>
        </p:txBody>
      </p:sp>
      <p:sp>
        <p:nvSpPr>
          <p:cNvPr id="31784" name="Line 65"/>
          <p:cNvSpPr>
            <a:spLocks noChangeShapeType="1"/>
          </p:cNvSpPr>
          <p:nvPr/>
        </p:nvSpPr>
        <p:spPr bwMode="auto">
          <a:xfrm rot="5400000">
            <a:off x="6822822" y="4581805"/>
            <a:ext cx="0" cy="5747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 sz="24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8C6A01E-6195-4FC7-B101-C070CBCDBD14}"/>
              </a:ext>
            </a:extLst>
          </p:cNvPr>
          <p:cNvGrpSpPr/>
          <p:nvPr/>
        </p:nvGrpSpPr>
        <p:grpSpPr>
          <a:xfrm>
            <a:off x="6531671" y="4118892"/>
            <a:ext cx="574711" cy="750888"/>
            <a:chOff x="6531671" y="4118892"/>
            <a:chExt cx="574711" cy="750888"/>
          </a:xfrm>
        </p:grpSpPr>
        <p:sp>
          <p:nvSpPr>
            <p:cNvPr id="31782" name="Line 62"/>
            <p:cNvSpPr>
              <a:spLocks noChangeShapeType="1"/>
            </p:cNvSpPr>
            <p:nvPr/>
          </p:nvSpPr>
          <p:spPr bwMode="auto">
            <a:xfrm flipV="1">
              <a:off x="6531671" y="4293517"/>
              <a:ext cx="574711" cy="57626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 sz="2400"/>
            </a:p>
          </p:txBody>
        </p:sp>
        <p:sp>
          <p:nvSpPr>
            <p:cNvPr id="31785" name="Text Box 66"/>
            <p:cNvSpPr txBox="1">
              <a:spLocks noChangeArrowheads="1"/>
            </p:cNvSpPr>
            <p:nvPr/>
          </p:nvSpPr>
          <p:spPr bwMode="auto">
            <a:xfrm>
              <a:off x="6582474" y="4118892"/>
              <a:ext cx="34609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3333FF"/>
                  </a:solidFill>
                  <a:latin typeface="Trebuchet MS" panose="020B0603020202020204" pitchFamily="34" charset="0"/>
                </a:rPr>
                <a:t>1</a:t>
              </a:r>
            </a:p>
          </p:txBody>
        </p:sp>
      </p:grpSp>
      <p:sp>
        <p:nvSpPr>
          <p:cNvPr id="31786" name="Text Box 67"/>
          <p:cNvSpPr txBox="1">
            <a:spLocks noChangeArrowheads="1"/>
          </p:cNvSpPr>
          <p:nvPr/>
        </p:nvSpPr>
        <p:spPr bwMode="auto">
          <a:xfrm>
            <a:off x="7134254" y="4345011"/>
            <a:ext cx="336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y</a:t>
            </a:r>
          </a:p>
        </p:txBody>
      </p:sp>
      <p:sp>
        <p:nvSpPr>
          <p:cNvPr id="31787" name="Text Box 68"/>
          <p:cNvSpPr txBox="1">
            <a:spLocks noChangeArrowheads="1"/>
          </p:cNvSpPr>
          <p:nvPr/>
        </p:nvSpPr>
        <p:spPr bwMode="auto">
          <a:xfrm>
            <a:off x="6701174" y="479358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  <p:sp>
        <p:nvSpPr>
          <p:cNvPr id="31776" name="Oval 77"/>
          <p:cNvSpPr>
            <a:spLocks noChangeArrowheads="1"/>
          </p:cNvSpPr>
          <p:nvPr/>
        </p:nvSpPr>
        <p:spPr bwMode="auto">
          <a:xfrm>
            <a:off x="7060341" y="4222080"/>
            <a:ext cx="107957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11413" y="332656"/>
            <a:ext cx="504031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TRIGONOMETRÍA</a:t>
            </a:r>
          </a:p>
        </p:txBody>
      </p:sp>
      <p:sp>
        <p:nvSpPr>
          <p:cNvPr id="53" name="AutoShape 76"/>
          <p:cNvSpPr>
            <a:spLocks noChangeArrowheads="1"/>
          </p:cNvSpPr>
          <p:nvPr/>
        </p:nvSpPr>
        <p:spPr bwMode="auto">
          <a:xfrm rot="-5400000">
            <a:off x="1762919" y="601494"/>
            <a:ext cx="2160587" cy="28797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2665502" y="1566627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H</a:t>
            </a: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4283968" y="1859588"/>
            <a:ext cx="575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CO</a:t>
            </a:r>
          </a:p>
        </p:txBody>
      </p:sp>
      <p:sp>
        <p:nvSpPr>
          <p:cNvPr id="56" name="Text Box 79"/>
          <p:cNvSpPr txBox="1">
            <a:spLocks noChangeArrowheads="1"/>
          </p:cNvSpPr>
          <p:nvPr/>
        </p:nvSpPr>
        <p:spPr bwMode="auto">
          <a:xfrm>
            <a:off x="2741613" y="3063766"/>
            <a:ext cx="553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CC</a:t>
            </a:r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3994150" y="2832725"/>
            <a:ext cx="28733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sp>
        <p:nvSpPr>
          <p:cNvPr id="58" name="Text Box 81"/>
          <p:cNvSpPr txBox="1">
            <a:spLocks noChangeArrowheads="1"/>
          </p:cNvSpPr>
          <p:nvPr/>
        </p:nvSpPr>
        <p:spPr bwMode="auto">
          <a:xfrm>
            <a:off x="3489325" y="2473950"/>
            <a:ext cx="622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90º</a:t>
            </a:r>
          </a:p>
        </p:txBody>
      </p:sp>
      <p:sp>
        <p:nvSpPr>
          <p:cNvPr id="59" name="Freeform 82"/>
          <p:cNvSpPr>
            <a:spLocks/>
          </p:cNvSpPr>
          <p:nvPr/>
        </p:nvSpPr>
        <p:spPr bwMode="auto">
          <a:xfrm>
            <a:off x="2022475" y="2688263"/>
            <a:ext cx="168275" cy="433387"/>
          </a:xfrm>
          <a:custGeom>
            <a:avLst/>
            <a:gdLst>
              <a:gd name="T0" fmla="*/ 0 w 106"/>
              <a:gd name="T1" fmla="*/ 0 h 273"/>
              <a:gd name="T2" fmla="*/ 2147483646 w 106"/>
              <a:gd name="T3" fmla="*/ 2147483646 h 273"/>
              <a:gd name="T4" fmla="*/ 2147483646 w 106"/>
              <a:gd name="T5" fmla="*/ 2147483646 h 273"/>
              <a:gd name="T6" fmla="*/ 0 60000 65536"/>
              <a:gd name="T7" fmla="*/ 0 60000 65536"/>
              <a:gd name="T8" fmla="*/ 0 60000 65536"/>
              <a:gd name="T9" fmla="*/ 0 w 106"/>
              <a:gd name="T10" fmla="*/ 0 h 273"/>
              <a:gd name="T11" fmla="*/ 106 w 106"/>
              <a:gd name="T12" fmla="*/ 273 h 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273">
                <a:moveTo>
                  <a:pt x="0" y="0"/>
                </a:moveTo>
                <a:cubicBezTo>
                  <a:pt x="38" y="46"/>
                  <a:pt x="76" y="92"/>
                  <a:pt x="91" y="137"/>
                </a:cubicBezTo>
                <a:cubicBezTo>
                  <a:pt x="106" y="182"/>
                  <a:pt x="98" y="227"/>
                  <a:pt x="91" y="27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2209800" y="2523163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61" name="Freeform 86"/>
          <p:cNvSpPr>
            <a:spLocks/>
          </p:cNvSpPr>
          <p:nvPr/>
        </p:nvSpPr>
        <p:spPr bwMode="auto">
          <a:xfrm>
            <a:off x="3895725" y="1275388"/>
            <a:ext cx="360363" cy="288925"/>
          </a:xfrm>
          <a:custGeom>
            <a:avLst/>
            <a:gdLst>
              <a:gd name="T0" fmla="*/ 0 w 227"/>
              <a:gd name="T1" fmla="*/ 0 h 182"/>
              <a:gd name="T2" fmla="*/ 2147483646 w 227"/>
              <a:gd name="T3" fmla="*/ 2147483646 h 182"/>
              <a:gd name="T4" fmla="*/ 2147483646 w 227"/>
              <a:gd name="T5" fmla="*/ 2147483646 h 182"/>
              <a:gd name="T6" fmla="*/ 0 60000 65536"/>
              <a:gd name="T7" fmla="*/ 0 60000 65536"/>
              <a:gd name="T8" fmla="*/ 0 60000 65536"/>
              <a:gd name="T9" fmla="*/ 0 w 227"/>
              <a:gd name="T10" fmla="*/ 0 h 182"/>
              <a:gd name="T11" fmla="*/ 227 w 227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82">
                <a:moveTo>
                  <a:pt x="0" y="0"/>
                </a:moveTo>
                <a:cubicBezTo>
                  <a:pt x="26" y="53"/>
                  <a:pt x="53" y="106"/>
                  <a:pt x="91" y="136"/>
                </a:cubicBezTo>
                <a:cubicBezTo>
                  <a:pt x="129" y="166"/>
                  <a:pt x="178" y="174"/>
                  <a:pt x="227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 sz="2400"/>
          </a:p>
        </p:txBody>
      </p:sp>
      <p:sp>
        <p:nvSpPr>
          <p:cNvPr id="62" name="Text Box 121"/>
          <p:cNvSpPr txBox="1">
            <a:spLocks noChangeArrowheads="1"/>
          </p:cNvSpPr>
          <p:nvPr/>
        </p:nvSpPr>
        <p:spPr bwMode="auto">
          <a:xfrm>
            <a:off x="1233505" y="926138"/>
            <a:ext cx="1255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 = alfa</a:t>
            </a:r>
          </a:p>
        </p:txBody>
      </p:sp>
      <p:sp>
        <p:nvSpPr>
          <p:cNvPr id="63" name="Text Box 121"/>
          <p:cNvSpPr txBox="1">
            <a:spLocks noChangeArrowheads="1"/>
          </p:cNvSpPr>
          <p:nvPr/>
        </p:nvSpPr>
        <p:spPr bwMode="auto">
          <a:xfrm>
            <a:off x="1235092" y="1357938"/>
            <a:ext cx="132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 = beta</a:t>
            </a:r>
          </a:p>
        </p:txBody>
      </p:sp>
      <p:sp>
        <p:nvSpPr>
          <p:cNvPr id="64" name="Text Box 84"/>
          <p:cNvSpPr txBox="1">
            <a:spLocks noChangeArrowheads="1"/>
          </p:cNvSpPr>
          <p:nvPr/>
        </p:nvSpPr>
        <p:spPr bwMode="auto">
          <a:xfrm>
            <a:off x="3779838" y="15024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48" name="Text Box 85"/>
          <p:cNvSpPr txBox="1">
            <a:spLocks noChangeArrowheads="1"/>
          </p:cNvSpPr>
          <p:nvPr/>
        </p:nvSpPr>
        <p:spPr bwMode="auto">
          <a:xfrm>
            <a:off x="5104718" y="952405"/>
            <a:ext cx="3057440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Triángulo Rectángulo</a:t>
            </a:r>
          </a:p>
        </p:txBody>
      </p:sp>
      <p:sp>
        <p:nvSpPr>
          <p:cNvPr id="49" name="Text Box 88"/>
          <p:cNvSpPr txBox="1">
            <a:spLocks noChangeArrowheads="1"/>
          </p:cNvSpPr>
          <p:nvPr/>
        </p:nvSpPr>
        <p:spPr bwMode="auto">
          <a:xfrm>
            <a:off x="5055505" y="1504855"/>
            <a:ext cx="1914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 +  = 90º</a:t>
            </a: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5055505" y="1944592"/>
            <a:ext cx="23679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H: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Hipotenusa</a:t>
            </a:r>
          </a:p>
        </p:txBody>
      </p:sp>
      <p:sp>
        <p:nvSpPr>
          <p:cNvPr id="51" name="Text Box 90"/>
          <p:cNvSpPr txBox="1">
            <a:spLocks noChangeArrowheads="1"/>
          </p:cNvSpPr>
          <p:nvPr/>
        </p:nvSpPr>
        <p:spPr bwMode="auto">
          <a:xfrm>
            <a:off x="5055505" y="2384330"/>
            <a:ext cx="3701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CO: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Opuesto a </a:t>
            </a:r>
          </a:p>
        </p:txBody>
      </p: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5055505" y="2825655"/>
            <a:ext cx="3767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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CC:</a:t>
            </a: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 Cateto Contiguo a </a:t>
            </a:r>
          </a:p>
        </p:txBody>
      </p:sp>
      <p:sp>
        <p:nvSpPr>
          <p:cNvPr id="66" name="Text Box 70">
            <a:extLst>
              <a:ext uri="{FF2B5EF4-FFF2-40B4-BE49-F238E27FC236}">
                <a16:creationId xmlns:a16="http://schemas.microsoft.com/office/drawing/2014/main" id="{9090CA08-85A2-4713-9C97-67314033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609" y="4651423"/>
            <a:ext cx="6014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=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</a:p>
        </p:txBody>
      </p:sp>
      <p:sp>
        <p:nvSpPr>
          <p:cNvPr id="67" name="Text Box 70">
            <a:extLst>
              <a:ext uri="{FF2B5EF4-FFF2-40B4-BE49-F238E27FC236}">
                <a16:creationId xmlns:a16="http://schemas.microsoft.com/office/drawing/2014/main" id="{872F1C59-FA13-4E14-BAE1-2AF6B955C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40" y="5336350"/>
            <a:ext cx="6014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=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y</a:t>
            </a:r>
          </a:p>
        </p:txBody>
      </p:sp>
      <p:sp>
        <p:nvSpPr>
          <p:cNvPr id="68" name="Text Box 70">
            <a:extLst>
              <a:ext uri="{FF2B5EF4-FFF2-40B4-BE49-F238E27FC236}">
                <a16:creationId xmlns:a16="http://schemas.microsoft.com/office/drawing/2014/main" id="{98D37743-1AFB-4D61-933D-1F2D0DB15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446" y="3908107"/>
            <a:ext cx="1704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      =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 radio</a:t>
            </a:r>
          </a:p>
        </p:txBody>
      </p:sp>
    </p:spTree>
    <p:extLst>
      <p:ext uri="{BB962C8B-B14F-4D97-AF65-F5344CB8AC3E}">
        <p14:creationId xmlns:p14="http://schemas.microsoft.com/office/powerpoint/2010/main" val="1507438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1793" grpId="0"/>
      <p:bldP spid="31794" grpId="0"/>
      <p:bldP spid="31795" grpId="0"/>
      <p:bldP spid="49235" grpId="0" animBg="1"/>
      <p:bldP spid="31784" grpId="0" animBg="1"/>
      <p:bldP spid="31786" grpId="0"/>
      <p:bldP spid="31787" grpId="0"/>
      <p:bldP spid="31776" grpId="0" animBg="1"/>
      <p:bldP spid="66" grpId="0"/>
      <p:bldP spid="67" grpId="0"/>
      <p:bldP spid="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8" name="Text Box 148"/>
          <p:cNvSpPr txBox="1">
            <a:spLocks noChangeArrowheads="1"/>
          </p:cNvSpPr>
          <p:nvPr/>
        </p:nvSpPr>
        <p:spPr bwMode="auto">
          <a:xfrm>
            <a:off x="1093692" y="5013176"/>
            <a:ext cx="2808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¿Dónde se aplica?</a:t>
            </a:r>
          </a:p>
        </p:txBody>
      </p:sp>
      <p:sp>
        <p:nvSpPr>
          <p:cNvPr id="5" name="Text Box 147"/>
          <p:cNvSpPr txBox="1">
            <a:spLocks noChangeArrowheads="1"/>
          </p:cNvSpPr>
          <p:nvPr/>
        </p:nvSpPr>
        <p:spPr bwMode="auto">
          <a:xfrm>
            <a:off x="3419872" y="1098791"/>
            <a:ext cx="4365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Aquella que requiere para precisar su valor de: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sp>
        <p:nvSpPr>
          <p:cNvPr id="9242" name="Text Box 148"/>
          <p:cNvSpPr txBox="1">
            <a:spLocks noChangeArrowheads="1"/>
          </p:cNvSpPr>
          <p:nvPr/>
        </p:nvSpPr>
        <p:spPr bwMode="auto">
          <a:xfrm>
            <a:off x="1305719" y="4209016"/>
            <a:ext cx="1826121" cy="66014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 lIns="108000" tIns="144000" rIns="108000" bIns="144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Fuerza:</a:t>
            </a:r>
            <a:r>
              <a:rPr lang="es-ES" sz="2400" b="1"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8</a:t>
            </a:r>
            <a:r>
              <a:rPr lang="es-ES" sz="2400">
                <a:solidFill>
                  <a:srgbClr val="FF99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N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243" name="Text Box 38"/>
          <p:cNvSpPr txBox="1">
            <a:spLocks noChangeArrowheads="1"/>
          </p:cNvSpPr>
          <p:nvPr/>
        </p:nvSpPr>
        <p:spPr bwMode="auto">
          <a:xfrm>
            <a:off x="3161023" y="4317577"/>
            <a:ext cx="4106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aplicada, p.ej., a una mesa</a:t>
            </a:r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4621079" y="5013176"/>
            <a:ext cx="291297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FF"/>
                </a:solidFill>
                <a:latin typeface="Trebuchet MS" panose="020B0603020202020204" pitchFamily="34" charset="0"/>
              </a:rPr>
              <a:t>Arriba, en el centro</a:t>
            </a:r>
          </a:p>
        </p:txBody>
      </p:sp>
      <p:sp>
        <p:nvSpPr>
          <p:cNvPr id="9" name="Text Box 147"/>
          <p:cNvSpPr txBox="1">
            <a:spLocks noChangeArrowheads="1"/>
          </p:cNvSpPr>
          <p:nvPr/>
        </p:nvSpPr>
        <p:spPr bwMode="auto">
          <a:xfrm>
            <a:off x="4720916" y="2006110"/>
            <a:ext cx="3811524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Un </a:t>
            </a:r>
            <a:r>
              <a:rPr lang="es-ES" sz="2400" b="1">
                <a:solidFill>
                  <a:srgbClr val="3333FF"/>
                </a:solidFill>
                <a:latin typeface="Trebuchet MS" panose="020B0603020202020204" pitchFamily="34" charset="0"/>
              </a:rPr>
              <a:t>Número</a:t>
            </a:r>
            <a:r>
              <a:rPr lang="es-ES" sz="2400">
                <a:latin typeface="Trebuchet MS" panose="020B0603020202020204" pitchFamily="34" charset="0"/>
              </a:rPr>
              <a:t>, una </a:t>
            </a:r>
            <a:r>
              <a:rPr lang="es-ES" sz="2400" b="1">
                <a:solidFill>
                  <a:srgbClr val="FF0000"/>
                </a:solidFill>
                <a:latin typeface="Trebuchet MS" panose="020B0603020202020204" pitchFamily="34" charset="0"/>
              </a:rPr>
              <a:t>Unidad</a:t>
            </a:r>
            <a:r>
              <a:rPr lang="es-ES" sz="2400">
                <a:latin typeface="Trebuchet MS" panose="020B0603020202020204" pitchFamily="34" charset="0"/>
              </a:rPr>
              <a:t>,</a:t>
            </a:r>
          </a:p>
        </p:txBody>
      </p:sp>
      <p:sp>
        <p:nvSpPr>
          <p:cNvPr id="10" name="Text Box 148"/>
          <p:cNvSpPr txBox="1">
            <a:spLocks noChangeArrowheads="1"/>
          </p:cNvSpPr>
          <p:nvPr/>
        </p:nvSpPr>
        <p:spPr bwMode="auto">
          <a:xfrm>
            <a:off x="1093692" y="5528358"/>
            <a:ext cx="3547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¿A lo largo de qué recta?</a:t>
            </a:r>
          </a:p>
        </p:txBody>
      </p:sp>
      <p:sp>
        <p:nvSpPr>
          <p:cNvPr id="11" name="Text Box 148"/>
          <p:cNvSpPr txBox="1">
            <a:spLocks noChangeArrowheads="1"/>
          </p:cNvSpPr>
          <p:nvPr/>
        </p:nvSpPr>
        <p:spPr bwMode="auto">
          <a:xfrm>
            <a:off x="4704087" y="3125588"/>
            <a:ext cx="3828353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una </a:t>
            </a:r>
            <a:r>
              <a:rPr lang="es-ES" sz="2400" b="1">
                <a:solidFill>
                  <a:srgbClr val="008000"/>
                </a:solidFill>
                <a:latin typeface="Trebuchet MS" panose="020B0603020202020204" pitchFamily="34" charset="0"/>
              </a:rPr>
              <a:t>dirección</a:t>
            </a:r>
            <a:endParaRPr lang="es-ES" sz="2400" b="1">
              <a:solidFill>
                <a:srgbClr val="0099FF"/>
              </a:solidFill>
              <a:latin typeface="Trebuchet MS" panose="020B0603020202020204" pitchFamily="34" charset="0"/>
            </a:endParaRP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4621078" y="5528358"/>
            <a:ext cx="428113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En una vertical </a:t>
            </a:r>
            <a:r>
              <a:rPr lang="es-ES" sz="2000">
                <a:solidFill>
                  <a:srgbClr val="008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</a:t>
            </a: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Dir. vertical</a:t>
            </a:r>
            <a:endParaRPr lang="es-ES" sz="2400">
              <a:solidFill>
                <a:srgbClr val="008000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 Box 148"/>
          <p:cNvSpPr txBox="1">
            <a:spLocks noChangeArrowheads="1"/>
          </p:cNvSpPr>
          <p:nvPr/>
        </p:nvSpPr>
        <p:spPr bwMode="auto">
          <a:xfrm>
            <a:off x="1093692" y="6024736"/>
            <a:ext cx="2808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¿Hacia dónde?</a:t>
            </a:r>
          </a:p>
        </p:txBody>
      </p:sp>
      <p:sp>
        <p:nvSpPr>
          <p:cNvPr id="13" name="Text Box 148"/>
          <p:cNvSpPr txBox="1">
            <a:spLocks noChangeArrowheads="1"/>
          </p:cNvSpPr>
          <p:nvPr/>
        </p:nvSpPr>
        <p:spPr bwMode="auto">
          <a:xfrm>
            <a:off x="4696265" y="3671397"/>
            <a:ext cx="3836175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y un </a:t>
            </a:r>
            <a:r>
              <a:rPr lang="es-ES" sz="2400" b="1">
                <a:solidFill>
                  <a:srgbClr val="0099FF"/>
                </a:solidFill>
                <a:latin typeface="Trebuchet MS" panose="020B0603020202020204" pitchFamily="34" charset="0"/>
              </a:rPr>
              <a:t>sentido</a:t>
            </a:r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4621079" y="6024736"/>
            <a:ext cx="208952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99FF"/>
                </a:solidFill>
                <a:latin typeface="Trebuchet MS" panose="020B0603020202020204" pitchFamily="34" charset="0"/>
              </a:rPr>
              <a:t>Hacia abajo</a:t>
            </a:r>
          </a:p>
        </p:txBody>
      </p:sp>
      <p:sp>
        <p:nvSpPr>
          <p:cNvPr id="6" name="Text Box 148"/>
          <p:cNvSpPr txBox="1">
            <a:spLocks noChangeArrowheads="1"/>
          </p:cNvSpPr>
          <p:nvPr/>
        </p:nvSpPr>
        <p:spPr bwMode="auto">
          <a:xfrm>
            <a:off x="4709254" y="2564904"/>
            <a:ext cx="3826718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un </a:t>
            </a:r>
            <a:r>
              <a:rPr lang="es-ES" sz="2400" b="1">
                <a:solidFill>
                  <a:srgbClr val="FF00FF"/>
                </a:solidFill>
                <a:latin typeface="Trebuchet MS" panose="020B0603020202020204" pitchFamily="34" charset="0"/>
              </a:rPr>
              <a:t>punto de aplicación</a:t>
            </a:r>
            <a:r>
              <a:rPr lang="es-ES" sz="2400">
                <a:latin typeface="Trebuchet MS" panose="020B0603020202020204" pitchFamily="34" charset="0"/>
              </a:rPr>
              <a:t>,</a:t>
            </a:r>
            <a:endParaRPr lang="es-ES" sz="2400" b="1">
              <a:solidFill>
                <a:srgbClr val="FF00FF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3341696" y="3183229"/>
            <a:ext cx="0" cy="576262"/>
            <a:chOff x="8244408" y="1916832"/>
            <a:chExt cx="0" cy="576064"/>
          </a:xfrm>
        </p:grpSpPr>
        <p:cxnSp>
          <p:nvCxnSpPr>
            <p:cNvPr id="9236" name="Conector recto de flecha 20"/>
            <p:cNvCxnSpPr>
              <a:cxnSpLocks noChangeShapeType="1"/>
            </p:cNvCxnSpPr>
            <p:nvPr/>
          </p:nvCxnSpPr>
          <p:spPr bwMode="auto">
            <a:xfrm>
              <a:off x="8244408" y="1916832"/>
              <a:ext cx="0" cy="144000"/>
            </a:xfrm>
            <a:prstGeom prst="straightConnector1">
              <a:avLst/>
            </a:prstGeom>
            <a:noFill/>
            <a:ln w="50800" algn="ctr">
              <a:solidFill>
                <a:srgbClr val="00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Conector recto de flecha 37"/>
            <p:cNvCxnSpPr>
              <a:cxnSpLocks noChangeShapeType="1"/>
            </p:cNvCxnSpPr>
            <p:nvPr/>
          </p:nvCxnSpPr>
          <p:spPr bwMode="auto">
            <a:xfrm>
              <a:off x="8244408" y="2132856"/>
              <a:ext cx="0" cy="144000"/>
            </a:xfrm>
            <a:prstGeom prst="straightConnector1">
              <a:avLst/>
            </a:prstGeom>
            <a:noFill/>
            <a:ln w="50800" algn="ctr">
              <a:solidFill>
                <a:srgbClr val="00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Conector recto de flecha 38"/>
            <p:cNvCxnSpPr>
              <a:cxnSpLocks noChangeShapeType="1"/>
            </p:cNvCxnSpPr>
            <p:nvPr/>
          </p:nvCxnSpPr>
          <p:spPr bwMode="auto">
            <a:xfrm>
              <a:off x="8244408" y="2348896"/>
              <a:ext cx="0" cy="144000"/>
            </a:xfrm>
            <a:prstGeom prst="straightConnector1">
              <a:avLst/>
            </a:prstGeom>
            <a:noFill/>
            <a:ln w="50800" algn="ctr">
              <a:solidFill>
                <a:srgbClr val="00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322388" y="326226"/>
            <a:ext cx="721005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MAGNITUDES ESCALARES Y VECTORIALES</a:t>
            </a:r>
          </a:p>
        </p:txBody>
      </p:sp>
      <p:sp>
        <p:nvSpPr>
          <p:cNvPr id="29" name="Text Box 147"/>
          <p:cNvSpPr txBox="1">
            <a:spLocks noChangeArrowheads="1"/>
          </p:cNvSpPr>
          <p:nvPr/>
        </p:nvSpPr>
        <p:spPr bwMode="auto">
          <a:xfrm>
            <a:off x="1322388" y="1137700"/>
            <a:ext cx="1809452" cy="83099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Trebuchet MS" panose="020B0603020202020204" pitchFamily="34" charset="0"/>
              </a:rPr>
              <a:t>MAGNITUD VECTORIAL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0" name="Grupo 29"/>
          <p:cNvGrpSpPr>
            <a:grpSpLocks/>
          </p:cNvGrpSpPr>
          <p:nvPr/>
        </p:nvGrpSpPr>
        <p:grpSpPr bwMode="auto">
          <a:xfrm>
            <a:off x="1619672" y="2650414"/>
            <a:ext cx="2154070" cy="994819"/>
            <a:chOff x="3389248" y="5241829"/>
            <a:chExt cx="2154302" cy="995459"/>
          </a:xfrm>
        </p:grpSpPr>
        <p:grpSp>
          <p:nvGrpSpPr>
            <p:cNvPr id="31" name="Grupo 14"/>
            <p:cNvGrpSpPr>
              <a:grpSpLocks/>
            </p:cNvGrpSpPr>
            <p:nvPr/>
          </p:nvGrpSpPr>
          <p:grpSpPr bwMode="auto">
            <a:xfrm>
              <a:off x="4319588" y="5402263"/>
              <a:ext cx="1223962" cy="835025"/>
              <a:chOff x="7452320" y="1586609"/>
              <a:chExt cx="1223368" cy="834279"/>
            </a:xfrm>
          </p:grpSpPr>
          <p:sp>
            <p:nvSpPr>
              <p:cNvPr id="33" name="Rectángulo 32"/>
              <p:cNvSpPr/>
              <p:nvPr/>
            </p:nvSpPr>
            <p:spPr bwMode="auto">
              <a:xfrm>
                <a:off x="7452189" y="1586072"/>
                <a:ext cx="1223499" cy="201562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es-ES" sz="2400"/>
              </a:p>
            </p:txBody>
          </p:sp>
          <p:sp>
            <p:nvSpPr>
              <p:cNvPr id="34" name="Rectángulo 7"/>
              <p:cNvSpPr>
                <a:spLocks noChangeArrowheads="1"/>
              </p:cNvSpPr>
              <p:nvPr/>
            </p:nvSpPr>
            <p:spPr bwMode="auto">
              <a:xfrm>
                <a:off x="7596336" y="1788222"/>
                <a:ext cx="72008" cy="632666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rebuchet MS" panose="020B0603020202020204" pitchFamily="34" charset="0"/>
                </a:endParaRPr>
              </a:p>
            </p:txBody>
          </p:sp>
          <p:sp>
            <p:nvSpPr>
              <p:cNvPr id="35" name="Rectángulo 27"/>
              <p:cNvSpPr>
                <a:spLocks noChangeArrowheads="1"/>
              </p:cNvSpPr>
              <p:nvPr/>
            </p:nvSpPr>
            <p:spPr bwMode="auto">
              <a:xfrm>
                <a:off x="8490554" y="1788222"/>
                <a:ext cx="72008" cy="632666"/>
              </a:xfrm>
              <a:prstGeom prst="rect">
                <a:avLst/>
              </a:prstGeom>
              <a:solidFill>
                <a:srgbClr val="C0C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240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32" name="CuadroTexto 22"/>
            <p:cNvSpPr txBox="1">
              <a:spLocks noChangeArrowheads="1"/>
            </p:cNvSpPr>
            <p:nvPr/>
          </p:nvSpPr>
          <p:spPr bwMode="auto">
            <a:xfrm>
              <a:off x="3389248" y="5241829"/>
              <a:ext cx="858019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latin typeface="Trebuchet MS" panose="020B0603020202020204" pitchFamily="34" charset="0"/>
                </a:rPr>
                <a:t>Mesa</a:t>
              </a:r>
            </a:p>
          </p:txBody>
        </p:sp>
      </p:grpSp>
      <p:cxnSp>
        <p:nvCxnSpPr>
          <p:cNvPr id="19" name="Conector recto 18"/>
          <p:cNvCxnSpPr>
            <a:cxnSpLocks noChangeShapeType="1"/>
          </p:cNvCxnSpPr>
          <p:nvPr/>
        </p:nvCxnSpPr>
        <p:spPr bwMode="auto">
          <a:xfrm>
            <a:off x="3125672" y="2463712"/>
            <a:ext cx="19050" cy="1268412"/>
          </a:xfrm>
          <a:prstGeom prst="line">
            <a:avLst/>
          </a:prstGeom>
          <a:noFill/>
          <a:ln w="25400" algn="ctr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Elipse 16"/>
          <p:cNvSpPr>
            <a:spLocks noChangeArrowheads="1"/>
          </p:cNvSpPr>
          <p:nvPr/>
        </p:nvSpPr>
        <p:spPr bwMode="auto">
          <a:xfrm>
            <a:off x="3082127" y="2760750"/>
            <a:ext cx="107950" cy="107950"/>
          </a:xfrm>
          <a:prstGeom prst="ellipse">
            <a:avLst/>
          </a:prstGeom>
          <a:solidFill>
            <a:srgbClr val="FF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8" grpId="0"/>
      <p:bldP spid="5" grpId="0"/>
      <p:bldP spid="9242" grpId="0" animBg="1"/>
      <p:bldP spid="9243" grpId="0"/>
      <p:bldP spid="4135" grpId="0"/>
      <p:bldP spid="9" grpId="0" animBg="1"/>
      <p:bldP spid="10" grpId="0"/>
      <p:bldP spid="11" grpId="0" animBg="1"/>
      <p:bldP spid="4141" grpId="0"/>
      <p:bldP spid="12" grpId="0"/>
      <p:bldP spid="13" grpId="0" animBg="1"/>
      <p:bldP spid="4144" grpId="0"/>
      <p:bldP spid="6" grpId="0" animBg="1"/>
      <p:bldP spid="29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2"/>
          <p:cNvSpPr txBox="1">
            <a:spLocks noChangeArrowheads="1"/>
          </p:cNvSpPr>
          <p:nvPr/>
        </p:nvSpPr>
        <p:spPr bwMode="auto">
          <a:xfrm>
            <a:off x="2196604" y="693415"/>
            <a:ext cx="5487466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CONCEPTO DE VECTOR</a:t>
            </a:r>
          </a:p>
        </p:txBody>
      </p:sp>
      <p:sp>
        <p:nvSpPr>
          <p:cNvPr id="51347" name="Text Box 147"/>
          <p:cNvSpPr txBox="1">
            <a:spLocks noChangeArrowheads="1"/>
          </p:cNvSpPr>
          <p:nvPr/>
        </p:nvSpPr>
        <p:spPr bwMode="auto">
          <a:xfrm>
            <a:off x="2116087" y="3025279"/>
            <a:ext cx="5618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Es una flecha,</a:t>
            </a:r>
            <a:r>
              <a:rPr lang="es-ES" sz="2400">
                <a:latin typeface="Trebuchet MS" panose="020B0603020202020204" pitchFamily="34" charset="0"/>
              </a:rPr>
              <a:t> 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un segmento orientado,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una porción de recta con un sentido </a:t>
            </a:r>
            <a:endParaRPr lang="es-ES" sz="2400">
              <a:latin typeface="Trebuchet MS" panose="020B0603020202020204" pitchFamily="34" charset="0"/>
            </a:endParaRPr>
          </a:p>
        </p:txBody>
      </p:sp>
      <p:sp>
        <p:nvSpPr>
          <p:cNvPr id="35" name="Text Box 147"/>
          <p:cNvSpPr txBox="1">
            <a:spLocks noChangeArrowheads="1"/>
          </p:cNvSpPr>
          <p:nvPr/>
        </p:nvSpPr>
        <p:spPr bwMode="auto">
          <a:xfrm>
            <a:off x="2186876" y="4400714"/>
            <a:ext cx="5487466" cy="83099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latin typeface="Trebuchet MS" panose="020B0603020202020204" pitchFamily="34" charset="0"/>
              </a:rPr>
              <a:t>Un "vector" caracteriza por completo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latin typeface="Trebuchet MS" panose="020B0603020202020204" pitchFamily="34" charset="0"/>
              </a:rPr>
              <a:t>una magnitud "vectorial"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Line 119">
            <a:extLst>
              <a:ext uri="{FF2B5EF4-FFF2-40B4-BE49-F238E27FC236}">
                <a16:creationId xmlns:a16="http://schemas.microsoft.com/office/drawing/2014/main" id="{2D908899-C989-4555-802C-8FC0471F0E0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49859" y="1163252"/>
            <a:ext cx="616546" cy="210806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sz="2400"/>
          </a:p>
        </p:txBody>
      </p:sp>
      <p:sp>
        <p:nvSpPr>
          <p:cNvPr id="50" name="Text Box 147">
            <a:extLst>
              <a:ext uri="{FF2B5EF4-FFF2-40B4-BE49-F238E27FC236}">
                <a16:creationId xmlns:a16="http://schemas.microsoft.com/office/drawing/2014/main" id="{839487F4-A994-4671-8935-D335AE649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471" y="5551800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(por esto se usan en Física)</a:t>
            </a:r>
          </a:p>
        </p:txBody>
      </p:sp>
    </p:spTree>
    <p:extLst>
      <p:ext uri="{BB962C8B-B14F-4D97-AF65-F5344CB8AC3E}">
        <p14:creationId xmlns:p14="http://schemas.microsoft.com/office/powerpoint/2010/main" val="3719192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51347" grpId="0"/>
      <p:bldP spid="35" grpId="0" animBg="1"/>
      <p:bldP spid="48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o 32"/>
          <p:cNvGrpSpPr>
            <a:grpSpLocks/>
          </p:cNvGrpSpPr>
          <p:nvPr/>
        </p:nvGrpSpPr>
        <p:grpSpPr bwMode="auto">
          <a:xfrm>
            <a:off x="2900657" y="3041599"/>
            <a:ext cx="2395537" cy="1612900"/>
            <a:chOff x="7452320" y="1586609"/>
            <a:chExt cx="1223368" cy="834279"/>
          </a:xfrm>
        </p:grpSpPr>
        <p:sp>
          <p:nvSpPr>
            <p:cNvPr id="34" name="Rectángulo 33"/>
            <p:cNvSpPr/>
            <p:nvPr/>
          </p:nvSpPr>
          <p:spPr bwMode="auto">
            <a:xfrm>
              <a:off x="7452320" y="1586609"/>
              <a:ext cx="1223368" cy="20200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11302" name="Rectángulo 34"/>
            <p:cNvSpPr>
              <a:spLocks noChangeArrowheads="1"/>
            </p:cNvSpPr>
            <p:nvPr/>
          </p:nvSpPr>
          <p:spPr bwMode="auto">
            <a:xfrm>
              <a:off x="7596336" y="1788222"/>
              <a:ext cx="72008" cy="632666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11303" name="Rectángulo 35"/>
            <p:cNvSpPr>
              <a:spLocks noChangeArrowheads="1"/>
            </p:cNvSpPr>
            <p:nvPr/>
          </p:nvSpPr>
          <p:spPr bwMode="auto">
            <a:xfrm>
              <a:off x="8490554" y="1788222"/>
              <a:ext cx="72008" cy="632666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11298" name="Elipse 37"/>
          <p:cNvSpPr>
            <a:spLocks noChangeArrowheads="1"/>
          </p:cNvSpPr>
          <p:nvPr/>
        </p:nvSpPr>
        <p:spPr bwMode="auto">
          <a:xfrm>
            <a:off x="4007459" y="2961139"/>
            <a:ext cx="180106" cy="180034"/>
          </a:xfrm>
          <a:prstGeom prst="ellipse">
            <a:avLst/>
          </a:prstGeom>
          <a:solidFill>
            <a:srgbClr val="FF00FF"/>
          </a:solidFill>
          <a:ln w="9525" algn="ctr">
            <a:noFill/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197352" y="2824211"/>
            <a:ext cx="2706352" cy="830997"/>
            <a:chOff x="310252" y="3868763"/>
            <a:chExt cx="2706352" cy="830997"/>
          </a:xfrm>
        </p:grpSpPr>
        <p:sp>
          <p:nvSpPr>
            <p:cNvPr id="11299" name="Text Box 135"/>
            <p:cNvSpPr txBox="1">
              <a:spLocks noChangeArrowheads="1"/>
            </p:cNvSpPr>
            <p:nvPr/>
          </p:nvSpPr>
          <p:spPr bwMode="auto">
            <a:xfrm>
              <a:off x="310252" y="3868763"/>
              <a:ext cx="16049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FF"/>
                  </a:solidFill>
                  <a:latin typeface="Trebuchet MS" panose="020B0603020202020204" pitchFamily="34" charset="0"/>
                </a:rPr>
                <a:t>Punto 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FF"/>
                  </a:solidFill>
                  <a:latin typeface="Trebuchet MS" panose="020B0603020202020204" pitchFamily="34" charset="0"/>
                </a:rPr>
                <a:t>Aplicación</a:t>
              </a:r>
            </a:p>
          </p:txBody>
        </p:sp>
        <p:cxnSp>
          <p:nvCxnSpPr>
            <p:cNvPr id="11300" name="Conector recto de flecha 8"/>
            <p:cNvCxnSpPr>
              <a:cxnSpLocks noChangeShapeType="1"/>
            </p:cNvCxnSpPr>
            <p:nvPr/>
          </p:nvCxnSpPr>
          <p:spPr bwMode="auto">
            <a:xfrm flipV="1">
              <a:off x="1915178" y="4126183"/>
              <a:ext cx="1101426" cy="158079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319" name="Line 119"/>
          <p:cNvSpPr>
            <a:spLocks noChangeShapeType="1"/>
          </p:cNvSpPr>
          <p:nvPr/>
        </p:nvSpPr>
        <p:spPr bwMode="auto">
          <a:xfrm flipH="1">
            <a:off x="4072463" y="3044346"/>
            <a:ext cx="15875" cy="1779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2449475" y="2719752"/>
            <a:ext cx="1645623" cy="2231310"/>
            <a:chOff x="3309419" y="3106959"/>
            <a:chExt cx="1645493" cy="2231168"/>
          </a:xfrm>
        </p:grpSpPr>
        <p:sp>
          <p:nvSpPr>
            <p:cNvPr id="11288" name="Text Box 134"/>
            <p:cNvSpPr txBox="1">
              <a:spLocks noChangeArrowheads="1"/>
            </p:cNvSpPr>
            <p:nvPr/>
          </p:nvSpPr>
          <p:spPr bwMode="auto">
            <a:xfrm>
              <a:off x="3309419" y="4232430"/>
              <a:ext cx="1476568" cy="41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Dirección</a:t>
              </a:r>
            </a:p>
          </p:txBody>
        </p:sp>
        <p:cxnSp>
          <p:nvCxnSpPr>
            <p:cNvPr id="11289" name="Conector recto 36"/>
            <p:cNvCxnSpPr>
              <a:cxnSpLocks noChangeShapeType="1"/>
            </p:cNvCxnSpPr>
            <p:nvPr/>
          </p:nvCxnSpPr>
          <p:spPr bwMode="auto">
            <a:xfrm flipH="1">
              <a:off x="4922312" y="3106959"/>
              <a:ext cx="32600" cy="2231168"/>
            </a:xfrm>
            <a:prstGeom prst="line">
              <a:avLst/>
            </a:prstGeom>
            <a:noFill/>
            <a:ln w="25400" algn="ctr">
              <a:solidFill>
                <a:srgbClr val="00B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2637513" y="4349701"/>
            <a:ext cx="1831590" cy="813408"/>
            <a:chOff x="3497860" y="4737358"/>
            <a:chExt cx="1831529" cy="813301"/>
          </a:xfrm>
        </p:grpSpPr>
        <p:sp>
          <p:nvSpPr>
            <p:cNvPr id="11283" name="Text Box 133"/>
            <p:cNvSpPr txBox="1">
              <a:spLocks noChangeArrowheads="1"/>
            </p:cNvSpPr>
            <p:nvPr/>
          </p:nvSpPr>
          <p:spPr bwMode="auto">
            <a:xfrm>
              <a:off x="3497860" y="5089055"/>
              <a:ext cx="1215356" cy="46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99FF"/>
                  </a:solidFill>
                  <a:latin typeface="Trebuchet MS" panose="020B0603020202020204" pitchFamily="34" charset="0"/>
                </a:rPr>
                <a:t>Sentido</a:t>
              </a:r>
            </a:p>
          </p:txBody>
        </p:sp>
        <p:grpSp>
          <p:nvGrpSpPr>
            <p:cNvPr id="11284" name="Grupo 38"/>
            <p:cNvGrpSpPr>
              <a:grpSpLocks/>
            </p:cNvGrpSpPr>
            <p:nvPr/>
          </p:nvGrpSpPr>
          <p:grpSpPr bwMode="auto">
            <a:xfrm>
              <a:off x="5329389" y="4737358"/>
              <a:ext cx="0" cy="576064"/>
              <a:chOff x="8244408" y="1916832"/>
              <a:chExt cx="0" cy="576064"/>
            </a:xfrm>
          </p:grpSpPr>
          <p:cxnSp>
            <p:nvCxnSpPr>
              <p:cNvPr id="11285" name="Conector recto de flecha 39"/>
              <p:cNvCxnSpPr>
                <a:cxnSpLocks noChangeShapeType="1"/>
              </p:cNvCxnSpPr>
              <p:nvPr/>
            </p:nvCxnSpPr>
            <p:spPr bwMode="auto">
              <a:xfrm>
                <a:off x="8244408" y="1916832"/>
                <a:ext cx="0" cy="144000"/>
              </a:xfrm>
              <a:prstGeom prst="straightConnector1">
                <a:avLst/>
              </a:prstGeom>
              <a:noFill/>
              <a:ln w="50800" algn="ctr">
                <a:solidFill>
                  <a:srgbClr val="00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6" name="Conector recto de flecha 40"/>
              <p:cNvCxnSpPr>
                <a:cxnSpLocks noChangeShapeType="1"/>
              </p:cNvCxnSpPr>
              <p:nvPr/>
            </p:nvCxnSpPr>
            <p:spPr bwMode="auto">
              <a:xfrm>
                <a:off x="8244408" y="2132856"/>
                <a:ext cx="0" cy="144000"/>
              </a:xfrm>
              <a:prstGeom prst="straightConnector1">
                <a:avLst/>
              </a:prstGeom>
              <a:noFill/>
              <a:ln w="50800" algn="ctr">
                <a:solidFill>
                  <a:srgbClr val="00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7" name="Conector recto de flecha 41"/>
              <p:cNvCxnSpPr>
                <a:cxnSpLocks noChangeShapeType="1"/>
              </p:cNvCxnSpPr>
              <p:nvPr/>
            </p:nvCxnSpPr>
            <p:spPr bwMode="auto">
              <a:xfrm>
                <a:off x="8244408" y="2348896"/>
                <a:ext cx="0" cy="144000"/>
              </a:xfrm>
              <a:prstGeom prst="straightConnector1">
                <a:avLst/>
              </a:prstGeom>
              <a:noFill/>
              <a:ln w="50800" algn="ctr">
                <a:solidFill>
                  <a:srgbClr val="00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0" name="Text Box 148"/>
          <p:cNvSpPr txBox="1">
            <a:spLocks noChangeArrowheads="1"/>
          </p:cNvSpPr>
          <p:nvPr/>
        </p:nvSpPr>
        <p:spPr bwMode="auto">
          <a:xfrm>
            <a:off x="1207525" y="1833192"/>
            <a:ext cx="2046419" cy="660144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144000" rIns="144000" bIns="144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Fuerza: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 8</a:t>
            </a:r>
            <a:r>
              <a:rPr lang="es-ES" sz="2400">
                <a:solidFill>
                  <a:srgbClr val="FF99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N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2" name="Text Box 146">
            <a:extLst>
              <a:ext uri="{FF2B5EF4-FFF2-40B4-BE49-F238E27FC236}">
                <a16:creationId xmlns:a16="http://schemas.microsoft.com/office/drawing/2014/main" id="{9A337472-F41E-42F4-A4E0-922807863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876" y="329608"/>
            <a:ext cx="5487466" cy="46166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Trebuchet MS" panose="020B0603020202020204" pitchFamily="34" charset="0"/>
              </a:rPr>
              <a:t>EJEMPLO</a:t>
            </a:r>
            <a:endParaRPr lang="es-ES" sz="240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D32DC120-9AE4-496E-ACB3-55CF31E8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336" y="990456"/>
            <a:ext cx="28442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La fuerza anterior</a:t>
            </a:r>
          </a:p>
        </p:txBody>
      </p:sp>
      <p:sp>
        <p:nvSpPr>
          <p:cNvPr id="54" name="Text Box 135">
            <a:extLst>
              <a:ext uri="{FF2B5EF4-FFF2-40B4-BE49-F238E27FC236}">
                <a16:creationId xmlns:a16="http://schemas.microsoft.com/office/drawing/2014/main" id="{CD87B96A-C3B7-4D72-B27D-4DCD7B28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071" y="2146388"/>
            <a:ext cx="3097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FF"/>
                </a:solidFill>
                <a:latin typeface="Trebuchet MS" panose="020B0603020202020204" pitchFamily="34" charset="0"/>
              </a:rPr>
              <a:t>Punto de Aplicación</a:t>
            </a:r>
          </a:p>
        </p:txBody>
      </p:sp>
      <p:sp>
        <p:nvSpPr>
          <p:cNvPr id="55" name="Text Box 134">
            <a:extLst>
              <a:ext uri="{FF2B5EF4-FFF2-40B4-BE49-F238E27FC236}">
                <a16:creationId xmlns:a16="http://schemas.microsoft.com/office/drawing/2014/main" id="{52F414E2-73BE-48E5-A164-A55A75C7B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071" y="3596276"/>
            <a:ext cx="1476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8000"/>
                </a:solidFill>
                <a:latin typeface="Trebuchet MS" panose="020B0603020202020204" pitchFamily="34" charset="0"/>
              </a:rPr>
              <a:t>Dirección</a:t>
            </a:r>
          </a:p>
        </p:txBody>
      </p:sp>
      <p:sp>
        <p:nvSpPr>
          <p:cNvPr id="56" name="Text Box 133">
            <a:extLst>
              <a:ext uri="{FF2B5EF4-FFF2-40B4-BE49-F238E27FC236}">
                <a16:creationId xmlns:a16="http://schemas.microsoft.com/office/drawing/2014/main" id="{59945B3D-474E-41FD-906C-F9FE722EA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071" y="5162349"/>
            <a:ext cx="1215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0099FF"/>
                </a:solidFill>
                <a:latin typeface="Trebuchet MS" panose="020B0603020202020204" pitchFamily="34" charset="0"/>
              </a:rPr>
              <a:t>Sentido</a:t>
            </a:r>
          </a:p>
        </p:txBody>
      </p:sp>
      <p:sp>
        <p:nvSpPr>
          <p:cNvPr id="57" name="Text Box 38">
            <a:extLst>
              <a:ext uri="{FF2B5EF4-FFF2-40B4-BE49-F238E27FC236}">
                <a16:creationId xmlns:a16="http://schemas.microsoft.com/office/drawing/2014/main" id="{9E0A62ED-FE40-4B53-B238-087647AB8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069" y="2611535"/>
            <a:ext cx="317495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El punto de inicio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del vector</a:t>
            </a:r>
          </a:p>
        </p:txBody>
      </p:sp>
      <p:sp>
        <p:nvSpPr>
          <p:cNvPr id="58" name="Text Box 38">
            <a:extLst>
              <a:ext uri="{FF2B5EF4-FFF2-40B4-BE49-F238E27FC236}">
                <a16:creationId xmlns:a16="http://schemas.microsoft.com/office/drawing/2014/main" id="{53BA6B13-1E8B-4B9E-89F0-9C4C10F8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070" y="4082981"/>
            <a:ext cx="317495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La que indica la recta que lo contiene</a:t>
            </a:r>
          </a:p>
        </p:txBody>
      </p:sp>
      <p:sp>
        <p:nvSpPr>
          <p:cNvPr id="59" name="Text Box 38">
            <a:extLst>
              <a:ext uri="{FF2B5EF4-FFF2-40B4-BE49-F238E27FC236}">
                <a16:creationId xmlns:a16="http://schemas.microsoft.com/office/drawing/2014/main" id="{7041AE05-81BE-4877-9A40-19EAB340B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070" y="5616851"/>
            <a:ext cx="317495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Hacia donde apunta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la punta del vector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C08DF5A-4654-4BE4-B2D0-C46599DC2CEF}"/>
              </a:ext>
            </a:extLst>
          </p:cNvPr>
          <p:cNvGrpSpPr/>
          <p:nvPr/>
        </p:nvGrpSpPr>
        <p:grpSpPr>
          <a:xfrm>
            <a:off x="3612857" y="5276377"/>
            <a:ext cx="885826" cy="454025"/>
            <a:chOff x="3309044" y="4692970"/>
            <a:chExt cx="885826" cy="454025"/>
          </a:xfrm>
        </p:grpSpPr>
        <p:sp>
          <p:nvSpPr>
            <p:cNvPr id="30" name="Text Box 125">
              <a:extLst>
                <a:ext uri="{FF2B5EF4-FFF2-40B4-BE49-F238E27FC236}">
                  <a16:creationId xmlns:a16="http://schemas.microsoft.com/office/drawing/2014/main" id="{840018E9-D384-4D80-A6FC-25AA9FC6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044" y="4692970"/>
              <a:ext cx="885826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 o 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1" name="Line 127">
              <a:extLst>
                <a:ext uri="{FF2B5EF4-FFF2-40B4-BE49-F238E27FC236}">
                  <a16:creationId xmlns:a16="http://schemas.microsoft.com/office/drawing/2014/main" id="{AA3A62CD-E41C-47BE-BA8B-9A7F7587B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3991" y="4692970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61B0E75-12C9-422A-AC9A-2A831A1CD099}"/>
              </a:ext>
            </a:extLst>
          </p:cNvPr>
          <p:cNvGrpSpPr>
            <a:grpSpLocks/>
          </p:cNvGrpSpPr>
          <p:nvPr/>
        </p:nvGrpSpPr>
        <p:grpSpPr bwMode="auto">
          <a:xfrm>
            <a:off x="4029259" y="5780433"/>
            <a:ext cx="1596911" cy="610089"/>
            <a:chOff x="8011310" y="6359872"/>
            <a:chExt cx="1597780" cy="609990"/>
          </a:xfrm>
        </p:grpSpPr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4E6B266E-691F-4068-9044-90DDC640D0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52839" y="6359872"/>
              <a:ext cx="0" cy="18940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7915D67F-EC31-4E2D-8DB4-1BF25EA3C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310" y="6508270"/>
              <a:ext cx="1597780" cy="46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negrita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763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8" grpId="0" animBg="1"/>
      <p:bldP spid="51319" grpId="0" animBg="1"/>
      <p:bldP spid="40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142">
            <a:extLst>
              <a:ext uri="{FF2B5EF4-FFF2-40B4-BE49-F238E27FC236}">
                <a16:creationId xmlns:a16="http://schemas.microsoft.com/office/drawing/2014/main" id="{EF5AEF0C-4E9B-4A57-94F4-CC3EE5D3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985" y="3810090"/>
            <a:ext cx="509588" cy="45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|</a:t>
            </a: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>
                <a:latin typeface="Arial" panose="020B0604020202020204" pitchFamily="34" charset="0"/>
              </a:rPr>
              <a:t>|</a:t>
            </a:r>
            <a:endParaRPr lang="es-ES" sz="2400" b="1">
              <a:latin typeface="Arial" panose="020B0604020202020204" pitchFamily="34" charset="0"/>
            </a:endParaRPr>
          </a:p>
        </p:txBody>
      </p:sp>
      <p:sp>
        <p:nvSpPr>
          <p:cNvPr id="32" name="Text Box 146">
            <a:extLst>
              <a:ext uri="{FF2B5EF4-FFF2-40B4-BE49-F238E27FC236}">
                <a16:creationId xmlns:a16="http://schemas.microsoft.com/office/drawing/2014/main" id="{522157D0-BABB-40E4-8361-1C25BC972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296" y="1934385"/>
            <a:ext cx="1422400" cy="4619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Trebuchet MS" panose="020B0603020202020204" pitchFamily="34" charset="0"/>
              </a:rPr>
              <a:t>MÓDULO</a:t>
            </a:r>
            <a:endParaRPr lang="es-ES" sz="240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BA49AF6-DBD3-486A-9070-9351125C6C7E}"/>
              </a:ext>
            </a:extLst>
          </p:cNvPr>
          <p:cNvGrpSpPr/>
          <p:nvPr/>
        </p:nvGrpSpPr>
        <p:grpSpPr>
          <a:xfrm>
            <a:off x="6300192" y="3811975"/>
            <a:ext cx="1842896" cy="461665"/>
            <a:chOff x="7023750" y="4321809"/>
            <a:chExt cx="1842896" cy="461665"/>
          </a:xfrm>
        </p:grpSpPr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6BCA8FBE-45E2-4791-AB08-FA586F67E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0041" y="4321809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es positivo</a:t>
              </a:r>
            </a:p>
          </p:txBody>
        </p:sp>
        <p:cxnSp>
          <p:nvCxnSpPr>
            <p:cNvPr id="43" name="Conector recto de flecha 37">
              <a:extLst>
                <a:ext uri="{FF2B5EF4-FFF2-40B4-BE49-F238E27FC236}">
                  <a16:creationId xmlns:a16="http://schemas.microsoft.com/office/drawing/2014/main" id="{60302082-8927-41CF-BEED-04691DA303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23750" y="4552642"/>
              <a:ext cx="209246" cy="1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" name="Group 139">
            <a:extLst>
              <a:ext uri="{FF2B5EF4-FFF2-40B4-BE49-F238E27FC236}">
                <a16:creationId xmlns:a16="http://schemas.microsoft.com/office/drawing/2014/main" id="{E52BDBC6-854E-4CBF-8687-2C433A73612D}"/>
              </a:ext>
            </a:extLst>
          </p:cNvPr>
          <p:cNvGrpSpPr>
            <a:grpSpLocks/>
          </p:cNvGrpSpPr>
          <p:nvPr/>
        </p:nvGrpSpPr>
        <p:grpSpPr bwMode="auto">
          <a:xfrm rot="-3040569">
            <a:off x="4814143" y="3229427"/>
            <a:ext cx="1595437" cy="1366837"/>
            <a:chOff x="3170" y="2306"/>
            <a:chExt cx="1040" cy="876"/>
          </a:xfrm>
        </p:grpSpPr>
        <p:sp>
          <p:nvSpPr>
            <p:cNvPr id="62" name="Line 136">
              <a:extLst>
                <a:ext uri="{FF2B5EF4-FFF2-40B4-BE49-F238E27FC236}">
                  <a16:creationId xmlns:a16="http://schemas.microsoft.com/office/drawing/2014/main" id="{06A2D9F6-E518-4CB4-9FD0-57A528034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387"/>
              <a:ext cx="884" cy="70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63" name="Line 137">
              <a:extLst>
                <a:ext uri="{FF2B5EF4-FFF2-40B4-BE49-F238E27FC236}">
                  <a16:creationId xmlns:a16="http://schemas.microsoft.com/office/drawing/2014/main" id="{BCE3A4C2-3716-4CE8-8555-22A1677859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042" y="2323"/>
              <a:ext cx="185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64" name="Line 138">
              <a:extLst>
                <a:ext uri="{FF2B5EF4-FFF2-40B4-BE49-F238E27FC236}">
                  <a16:creationId xmlns:a16="http://schemas.microsoft.com/office/drawing/2014/main" id="{3E021252-2495-4DF6-B0B4-7813D4C768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153" y="3014"/>
              <a:ext cx="185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65" name="Text Box 38">
            <a:extLst>
              <a:ext uri="{FF2B5EF4-FFF2-40B4-BE49-F238E27FC236}">
                <a16:creationId xmlns:a16="http://schemas.microsoft.com/office/drawing/2014/main" id="{A808793F-DDBE-4E30-9DEF-00943FBA1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976" y="2510449"/>
            <a:ext cx="27793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Tamaño del vector</a:t>
            </a:r>
          </a:p>
        </p:txBody>
      </p:sp>
      <p:grpSp>
        <p:nvGrpSpPr>
          <p:cNvPr id="76" name="Grupo 32">
            <a:extLst>
              <a:ext uri="{FF2B5EF4-FFF2-40B4-BE49-F238E27FC236}">
                <a16:creationId xmlns:a16="http://schemas.microsoft.com/office/drawing/2014/main" id="{AFEC7F6E-3EEB-41BA-89B7-F73766870CBE}"/>
              </a:ext>
            </a:extLst>
          </p:cNvPr>
          <p:cNvGrpSpPr>
            <a:grpSpLocks/>
          </p:cNvGrpSpPr>
          <p:nvPr/>
        </p:nvGrpSpPr>
        <p:grpSpPr bwMode="auto">
          <a:xfrm>
            <a:off x="2900657" y="3041599"/>
            <a:ext cx="2395537" cy="1612900"/>
            <a:chOff x="7452320" y="1586609"/>
            <a:chExt cx="1223368" cy="834279"/>
          </a:xfrm>
        </p:grpSpPr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21D5DF7E-B418-42D9-9E75-9AC20A0825DF}"/>
                </a:ext>
              </a:extLst>
            </p:cNvPr>
            <p:cNvSpPr/>
            <p:nvPr/>
          </p:nvSpPr>
          <p:spPr bwMode="auto">
            <a:xfrm>
              <a:off x="7452320" y="1586609"/>
              <a:ext cx="1223368" cy="20200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78" name="Rectángulo 34">
              <a:extLst>
                <a:ext uri="{FF2B5EF4-FFF2-40B4-BE49-F238E27FC236}">
                  <a16:creationId xmlns:a16="http://schemas.microsoft.com/office/drawing/2014/main" id="{1290A798-EB43-4ADD-9A33-2AB40C875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36" y="1788222"/>
              <a:ext cx="72008" cy="632666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79" name="Rectángulo 35">
              <a:extLst>
                <a:ext uri="{FF2B5EF4-FFF2-40B4-BE49-F238E27FC236}">
                  <a16:creationId xmlns:a16="http://schemas.microsoft.com/office/drawing/2014/main" id="{B665464F-B475-46B1-8779-D8D134E6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0554" y="1788222"/>
              <a:ext cx="72008" cy="632666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80" name="Elipse 37">
            <a:extLst>
              <a:ext uri="{FF2B5EF4-FFF2-40B4-BE49-F238E27FC236}">
                <a16:creationId xmlns:a16="http://schemas.microsoft.com/office/drawing/2014/main" id="{AFC74A8E-5768-4D2D-99D7-779BC119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459" y="2961139"/>
            <a:ext cx="180106" cy="180034"/>
          </a:xfrm>
          <a:prstGeom prst="ellipse">
            <a:avLst/>
          </a:prstGeom>
          <a:solidFill>
            <a:srgbClr val="FF00FF"/>
          </a:solidFill>
          <a:ln w="9525" algn="ctr">
            <a:noFill/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2C3AF825-6E6E-440E-AA89-A9148329353C}"/>
              </a:ext>
            </a:extLst>
          </p:cNvPr>
          <p:cNvGrpSpPr/>
          <p:nvPr/>
        </p:nvGrpSpPr>
        <p:grpSpPr>
          <a:xfrm>
            <a:off x="1197352" y="2824211"/>
            <a:ext cx="2706352" cy="830997"/>
            <a:chOff x="310252" y="3868763"/>
            <a:chExt cx="2706352" cy="830997"/>
          </a:xfrm>
        </p:grpSpPr>
        <p:sp>
          <p:nvSpPr>
            <p:cNvPr id="82" name="Text Box 135">
              <a:extLst>
                <a:ext uri="{FF2B5EF4-FFF2-40B4-BE49-F238E27FC236}">
                  <a16:creationId xmlns:a16="http://schemas.microsoft.com/office/drawing/2014/main" id="{2FBCFD51-E037-4927-911E-84AFB6F1C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52" y="3868763"/>
              <a:ext cx="16049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FF"/>
                  </a:solidFill>
                  <a:latin typeface="Trebuchet MS" panose="020B0603020202020204" pitchFamily="34" charset="0"/>
                </a:rPr>
                <a:t>Punto 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FF"/>
                  </a:solidFill>
                  <a:latin typeface="Trebuchet MS" panose="020B0603020202020204" pitchFamily="34" charset="0"/>
                </a:rPr>
                <a:t>Aplicación</a:t>
              </a:r>
            </a:p>
          </p:txBody>
        </p:sp>
        <p:cxnSp>
          <p:nvCxnSpPr>
            <p:cNvPr id="83" name="Conector recto de flecha 8">
              <a:extLst>
                <a:ext uri="{FF2B5EF4-FFF2-40B4-BE49-F238E27FC236}">
                  <a16:creationId xmlns:a16="http://schemas.microsoft.com/office/drawing/2014/main" id="{DB6387BF-283B-4249-A18B-8609CDEAFE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15178" y="4126183"/>
              <a:ext cx="1101426" cy="158079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4" name="Line 119">
            <a:extLst>
              <a:ext uri="{FF2B5EF4-FFF2-40B4-BE49-F238E27FC236}">
                <a16:creationId xmlns:a16="http://schemas.microsoft.com/office/drawing/2014/main" id="{D72D31E7-CFBE-41E0-801B-951EA323E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2463" y="3044346"/>
            <a:ext cx="15875" cy="1779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38C732B-2C30-48B5-BDBA-2AE276AA9E1C}"/>
              </a:ext>
            </a:extLst>
          </p:cNvPr>
          <p:cNvGrpSpPr>
            <a:grpSpLocks/>
          </p:cNvGrpSpPr>
          <p:nvPr/>
        </p:nvGrpSpPr>
        <p:grpSpPr bwMode="auto">
          <a:xfrm>
            <a:off x="2449475" y="2719752"/>
            <a:ext cx="1645623" cy="2231310"/>
            <a:chOff x="3309419" y="3106959"/>
            <a:chExt cx="1645493" cy="2231168"/>
          </a:xfrm>
        </p:grpSpPr>
        <p:sp>
          <p:nvSpPr>
            <p:cNvPr id="86" name="Text Box 134">
              <a:extLst>
                <a:ext uri="{FF2B5EF4-FFF2-40B4-BE49-F238E27FC236}">
                  <a16:creationId xmlns:a16="http://schemas.microsoft.com/office/drawing/2014/main" id="{297C1A90-8DC7-4173-96BC-098957428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419" y="4232430"/>
              <a:ext cx="1476568" cy="41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Dirección</a:t>
              </a:r>
            </a:p>
          </p:txBody>
        </p:sp>
        <p:cxnSp>
          <p:nvCxnSpPr>
            <p:cNvPr id="87" name="Conector recto 36">
              <a:extLst>
                <a:ext uri="{FF2B5EF4-FFF2-40B4-BE49-F238E27FC236}">
                  <a16:creationId xmlns:a16="http://schemas.microsoft.com/office/drawing/2014/main" id="{7F7CD579-5525-4F4D-B3D2-D8D5AD3623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22312" y="3106959"/>
              <a:ext cx="32600" cy="2231168"/>
            </a:xfrm>
            <a:prstGeom prst="line">
              <a:avLst/>
            </a:prstGeom>
            <a:noFill/>
            <a:ln w="25400" algn="ctr">
              <a:solidFill>
                <a:srgbClr val="00B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46B6AEF1-B66C-4EFA-A2AE-B3759187E9A9}"/>
              </a:ext>
            </a:extLst>
          </p:cNvPr>
          <p:cNvGrpSpPr>
            <a:grpSpLocks/>
          </p:cNvGrpSpPr>
          <p:nvPr/>
        </p:nvGrpSpPr>
        <p:grpSpPr bwMode="auto">
          <a:xfrm>
            <a:off x="2637513" y="4349701"/>
            <a:ext cx="1831590" cy="813408"/>
            <a:chOff x="3497860" y="4737358"/>
            <a:chExt cx="1831529" cy="813301"/>
          </a:xfrm>
        </p:grpSpPr>
        <p:sp>
          <p:nvSpPr>
            <p:cNvPr id="89" name="Text Box 133">
              <a:extLst>
                <a:ext uri="{FF2B5EF4-FFF2-40B4-BE49-F238E27FC236}">
                  <a16:creationId xmlns:a16="http://schemas.microsoft.com/office/drawing/2014/main" id="{40C9AC40-A887-42D1-AF77-653F0F8E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860" y="5089055"/>
              <a:ext cx="1215356" cy="46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99FF"/>
                  </a:solidFill>
                  <a:latin typeface="Trebuchet MS" panose="020B0603020202020204" pitchFamily="34" charset="0"/>
                </a:rPr>
                <a:t>Sentido</a:t>
              </a:r>
            </a:p>
          </p:txBody>
        </p:sp>
        <p:grpSp>
          <p:nvGrpSpPr>
            <p:cNvPr id="90" name="Grupo 38">
              <a:extLst>
                <a:ext uri="{FF2B5EF4-FFF2-40B4-BE49-F238E27FC236}">
                  <a16:creationId xmlns:a16="http://schemas.microsoft.com/office/drawing/2014/main" id="{7FAFF330-FFB5-4BF0-915E-057D328AF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9389" y="4737358"/>
              <a:ext cx="0" cy="576064"/>
              <a:chOff x="8244408" y="1916832"/>
              <a:chExt cx="0" cy="576064"/>
            </a:xfrm>
          </p:grpSpPr>
          <p:cxnSp>
            <p:nvCxnSpPr>
              <p:cNvPr id="91" name="Conector recto de flecha 39">
                <a:extLst>
                  <a:ext uri="{FF2B5EF4-FFF2-40B4-BE49-F238E27FC236}">
                    <a16:creationId xmlns:a16="http://schemas.microsoft.com/office/drawing/2014/main" id="{9A5AEF26-F13A-4F49-9D7D-33B8FB7336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244408" y="1916832"/>
                <a:ext cx="0" cy="144000"/>
              </a:xfrm>
              <a:prstGeom prst="straightConnector1">
                <a:avLst/>
              </a:prstGeom>
              <a:noFill/>
              <a:ln w="50800" algn="ctr">
                <a:solidFill>
                  <a:srgbClr val="00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Conector recto de flecha 40">
                <a:extLst>
                  <a:ext uri="{FF2B5EF4-FFF2-40B4-BE49-F238E27FC236}">
                    <a16:creationId xmlns:a16="http://schemas.microsoft.com/office/drawing/2014/main" id="{BBF16EDF-2747-4B4A-B0AE-C207BFB739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244408" y="2132856"/>
                <a:ext cx="0" cy="144000"/>
              </a:xfrm>
              <a:prstGeom prst="straightConnector1">
                <a:avLst/>
              </a:prstGeom>
              <a:noFill/>
              <a:ln w="50800" algn="ctr">
                <a:solidFill>
                  <a:srgbClr val="00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Conector recto de flecha 41">
                <a:extLst>
                  <a:ext uri="{FF2B5EF4-FFF2-40B4-BE49-F238E27FC236}">
                    <a16:creationId xmlns:a16="http://schemas.microsoft.com/office/drawing/2014/main" id="{6CDBB391-17BE-4090-97FD-8F6CD577B4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244408" y="2348896"/>
                <a:ext cx="0" cy="144000"/>
              </a:xfrm>
              <a:prstGeom prst="straightConnector1">
                <a:avLst/>
              </a:prstGeom>
              <a:noFill/>
              <a:ln w="50800" algn="ctr">
                <a:solidFill>
                  <a:srgbClr val="00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4" name="Text Box 148">
            <a:extLst>
              <a:ext uri="{FF2B5EF4-FFF2-40B4-BE49-F238E27FC236}">
                <a16:creationId xmlns:a16="http://schemas.microsoft.com/office/drawing/2014/main" id="{C268F949-1A37-4342-B3F4-4B631335D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525" y="1833192"/>
            <a:ext cx="2046419" cy="660144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144000" rIns="144000" bIns="144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Fuerza: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 8</a:t>
            </a:r>
            <a:r>
              <a:rPr lang="es-ES" sz="2400">
                <a:solidFill>
                  <a:srgbClr val="FF99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N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3" name="Text Box 146">
            <a:extLst>
              <a:ext uri="{FF2B5EF4-FFF2-40B4-BE49-F238E27FC236}">
                <a16:creationId xmlns:a16="http://schemas.microsoft.com/office/drawing/2014/main" id="{CD51B1FC-0367-4F29-BF75-33E3A36E7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876" y="329608"/>
            <a:ext cx="5487466" cy="46166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Trebuchet MS" panose="020B0603020202020204" pitchFamily="34" charset="0"/>
              </a:rPr>
              <a:t>EJEMPLO</a:t>
            </a:r>
            <a:endParaRPr lang="es-ES" sz="240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104" name="Text Box 38">
            <a:extLst>
              <a:ext uri="{FF2B5EF4-FFF2-40B4-BE49-F238E27FC236}">
                <a16:creationId xmlns:a16="http://schemas.microsoft.com/office/drawing/2014/main" id="{99363DC3-0D16-4BC0-97F9-A9E2DDF6C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336" y="990456"/>
            <a:ext cx="28442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La fuerza anterior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3489A35-E880-4B23-83C7-2212A37CA069}"/>
              </a:ext>
            </a:extLst>
          </p:cNvPr>
          <p:cNvGrpSpPr/>
          <p:nvPr/>
        </p:nvGrpSpPr>
        <p:grpSpPr>
          <a:xfrm>
            <a:off x="3612857" y="5276377"/>
            <a:ext cx="885826" cy="454025"/>
            <a:chOff x="3309044" y="4692970"/>
            <a:chExt cx="885826" cy="454025"/>
          </a:xfrm>
        </p:grpSpPr>
        <p:sp>
          <p:nvSpPr>
            <p:cNvPr id="34" name="Text Box 125">
              <a:extLst>
                <a:ext uri="{FF2B5EF4-FFF2-40B4-BE49-F238E27FC236}">
                  <a16:creationId xmlns:a16="http://schemas.microsoft.com/office/drawing/2014/main" id="{21012C4F-8E66-4533-81D3-DE2C0E299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044" y="4692970"/>
              <a:ext cx="885826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 o 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5" name="Line 127">
              <a:extLst>
                <a:ext uri="{FF2B5EF4-FFF2-40B4-BE49-F238E27FC236}">
                  <a16:creationId xmlns:a16="http://schemas.microsoft.com/office/drawing/2014/main" id="{63AAD9FB-1ED0-4BDF-ACA7-C2762B8DE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3991" y="4692970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8E00527-700B-4E40-BDBC-9FA5F33D4FA2}"/>
              </a:ext>
            </a:extLst>
          </p:cNvPr>
          <p:cNvGrpSpPr>
            <a:grpSpLocks/>
          </p:cNvGrpSpPr>
          <p:nvPr/>
        </p:nvGrpSpPr>
        <p:grpSpPr bwMode="auto">
          <a:xfrm>
            <a:off x="4029259" y="5780433"/>
            <a:ext cx="1596911" cy="610089"/>
            <a:chOff x="8011310" y="6359872"/>
            <a:chExt cx="1597780" cy="609990"/>
          </a:xfrm>
        </p:grpSpPr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9DEC9D7D-39AD-4B1D-A3DC-3FE47D6EA0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52839" y="6359872"/>
              <a:ext cx="0" cy="18940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A31B5849-44D4-42F1-905E-AE9CDDD13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310" y="6508270"/>
              <a:ext cx="1597780" cy="46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negrita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060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6">
            <a:extLst>
              <a:ext uri="{FF2B5EF4-FFF2-40B4-BE49-F238E27FC236}">
                <a16:creationId xmlns:a16="http://schemas.microsoft.com/office/drawing/2014/main" id="{A2513568-B832-4D6D-9D8A-20E73D944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2979056"/>
            <a:ext cx="2490179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Se corresponde con cierta longitud</a:t>
            </a:r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D348CA97-F82C-4790-9F2C-74CFCAB1A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2441191"/>
            <a:ext cx="171515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N: Newton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549DEEF-DB57-4D11-AC75-1F85FFB2E970}"/>
              </a:ext>
            </a:extLst>
          </p:cNvPr>
          <p:cNvGrpSpPr/>
          <p:nvPr/>
        </p:nvGrpSpPr>
        <p:grpSpPr>
          <a:xfrm>
            <a:off x="5836131" y="3032998"/>
            <a:ext cx="752093" cy="150657"/>
            <a:chOff x="6121112" y="5658912"/>
            <a:chExt cx="752093" cy="150657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2FCF920-E8AB-42D8-950D-F5F386B46F44}"/>
                </a:ext>
              </a:extLst>
            </p:cNvPr>
            <p:cNvGrpSpPr/>
            <p:nvPr/>
          </p:nvGrpSpPr>
          <p:grpSpPr>
            <a:xfrm>
              <a:off x="6121112" y="5658912"/>
              <a:ext cx="223226" cy="144847"/>
              <a:chOff x="6497744" y="3769737"/>
              <a:chExt cx="223226" cy="144847"/>
            </a:xfrm>
          </p:grpSpPr>
          <p:sp>
            <p:nvSpPr>
              <p:cNvPr id="48" name="Line 136">
                <a:extLst>
                  <a:ext uri="{FF2B5EF4-FFF2-40B4-BE49-F238E27FC236}">
                    <a16:creationId xmlns:a16="http://schemas.microsoft.com/office/drawing/2014/main" id="{9EF178C8-A50D-4AC8-8D0D-97C658944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4920" y="3769737"/>
                <a:ext cx="0" cy="14418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49" name="Line 137">
                <a:extLst>
                  <a:ext uri="{FF2B5EF4-FFF2-40B4-BE49-F238E27FC236}">
                    <a16:creationId xmlns:a16="http://schemas.microsoft.com/office/drawing/2014/main" id="{189F1C53-4DA5-4656-9D1C-AB120FA0C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04970" y="3769902"/>
                <a:ext cx="2160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  <p:sp>
            <p:nvSpPr>
              <p:cNvPr id="50" name="Line 138">
                <a:extLst>
                  <a:ext uri="{FF2B5EF4-FFF2-40B4-BE49-F238E27FC236}">
                    <a16:creationId xmlns:a16="http://schemas.microsoft.com/office/drawing/2014/main" id="{1373AB03-57E4-47D5-A0AF-0F7EABAE8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97744" y="3914584"/>
                <a:ext cx="2160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  <p:cxnSp>
          <p:nvCxnSpPr>
            <p:cNvPr id="47" name="Conector recto de flecha 37">
              <a:extLst>
                <a:ext uri="{FF2B5EF4-FFF2-40B4-BE49-F238E27FC236}">
                  <a16:creationId xmlns:a16="http://schemas.microsoft.com/office/drawing/2014/main" id="{2DEF1F4C-55F3-47A8-8121-62977604E8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441157" y="5744517"/>
              <a:ext cx="432048" cy="6505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Text Box 146">
            <a:extLst>
              <a:ext uri="{FF2B5EF4-FFF2-40B4-BE49-F238E27FC236}">
                <a16:creationId xmlns:a16="http://schemas.microsoft.com/office/drawing/2014/main" id="{2DA12D08-4E6A-4F81-BE03-3C96BEDD8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5280987"/>
            <a:ext cx="2490179" cy="120032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El número de veces que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|</a:t>
            </a:r>
            <a:r>
              <a:rPr lang="es-ES" sz="2400" b="1">
                <a:latin typeface="Trebuchet MS" panose="020B0603020202020204" pitchFamily="34" charset="0"/>
              </a:rPr>
              <a:t>F</a:t>
            </a:r>
            <a:r>
              <a:rPr lang="es-ES" sz="2400" err="1">
                <a:latin typeface="Trebuchet MS" panose="020B0603020202020204" pitchFamily="34" charset="0"/>
              </a:rPr>
              <a:t>|contiene</a:t>
            </a:r>
            <a:r>
              <a:rPr lang="es-ES" sz="2400">
                <a:latin typeface="Trebuchet MS" panose="020B0603020202020204" pitchFamily="34" charset="0"/>
              </a:rPr>
              <a:t> a N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" name="Text Box 26">
            <a:extLst>
              <a:ext uri="{FF2B5EF4-FFF2-40B4-BE49-F238E27FC236}">
                <a16:creationId xmlns:a16="http://schemas.microsoft.com/office/drawing/2014/main" id="{B8E7611C-711F-43AA-878A-A8AD2208D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988840"/>
            <a:ext cx="120913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Unidad</a:t>
            </a:r>
          </a:p>
        </p:txBody>
      </p:sp>
      <p:sp>
        <p:nvSpPr>
          <p:cNvPr id="68" name="Text Box 26">
            <a:extLst>
              <a:ext uri="{FF2B5EF4-FFF2-40B4-BE49-F238E27FC236}">
                <a16:creationId xmlns:a16="http://schemas.microsoft.com/office/drawing/2014/main" id="{B23A45E2-0140-4917-A481-3530C5DC7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4747314"/>
            <a:ext cx="1715159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8</a:t>
            </a:r>
          </a:p>
        </p:txBody>
      </p:sp>
      <p:sp>
        <p:nvSpPr>
          <p:cNvPr id="69" name="Text Box 26">
            <a:extLst>
              <a:ext uri="{FF2B5EF4-FFF2-40B4-BE49-F238E27FC236}">
                <a16:creationId xmlns:a16="http://schemas.microsoft.com/office/drawing/2014/main" id="{CBFB587B-2D04-412B-8618-E4A968B62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4294963"/>
            <a:ext cx="129350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Número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 Box 146">
            <a:extLst>
              <a:ext uri="{FF2B5EF4-FFF2-40B4-BE49-F238E27FC236}">
                <a16:creationId xmlns:a16="http://schemas.microsoft.com/office/drawing/2014/main" id="{87EF91F4-A217-4137-AAC3-85317C76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876" y="329608"/>
            <a:ext cx="5487466" cy="46166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 b="1">
                <a:latin typeface="Trebuchet MS" panose="020B0603020202020204" pitchFamily="34" charset="0"/>
              </a:rPr>
              <a:t>EJEMPLO</a:t>
            </a:r>
            <a:endParaRPr lang="es-ES" sz="240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Box 38">
            <a:extLst>
              <a:ext uri="{FF2B5EF4-FFF2-40B4-BE49-F238E27FC236}">
                <a16:creationId xmlns:a16="http://schemas.microsoft.com/office/drawing/2014/main" id="{15F50735-E345-4AC4-BBC5-3A89C718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336" y="990456"/>
            <a:ext cx="28442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La fuerza anterior</a:t>
            </a:r>
          </a:p>
        </p:txBody>
      </p:sp>
      <p:grpSp>
        <p:nvGrpSpPr>
          <p:cNvPr id="57" name="Grupo 32">
            <a:extLst>
              <a:ext uri="{FF2B5EF4-FFF2-40B4-BE49-F238E27FC236}">
                <a16:creationId xmlns:a16="http://schemas.microsoft.com/office/drawing/2014/main" id="{8301CF18-777B-4953-BF5E-3325F5C35F5B}"/>
              </a:ext>
            </a:extLst>
          </p:cNvPr>
          <p:cNvGrpSpPr>
            <a:grpSpLocks/>
          </p:cNvGrpSpPr>
          <p:nvPr/>
        </p:nvGrpSpPr>
        <p:grpSpPr bwMode="auto">
          <a:xfrm>
            <a:off x="2900657" y="3041599"/>
            <a:ext cx="2395537" cy="1612900"/>
            <a:chOff x="7452320" y="1586609"/>
            <a:chExt cx="1223368" cy="834279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ED38DBAA-A214-4BA0-8A52-A4B53240E1CB}"/>
                </a:ext>
              </a:extLst>
            </p:cNvPr>
            <p:cNvSpPr/>
            <p:nvPr/>
          </p:nvSpPr>
          <p:spPr bwMode="auto">
            <a:xfrm>
              <a:off x="7452320" y="1586609"/>
              <a:ext cx="1223368" cy="20200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es-ES" sz="2400"/>
            </a:p>
          </p:txBody>
        </p:sp>
        <p:sp>
          <p:nvSpPr>
            <p:cNvPr id="59" name="Rectángulo 34">
              <a:extLst>
                <a:ext uri="{FF2B5EF4-FFF2-40B4-BE49-F238E27FC236}">
                  <a16:creationId xmlns:a16="http://schemas.microsoft.com/office/drawing/2014/main" id="{30785313-9D03-4B1C-9E1B-FDC67A6DA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36" y="1788222"/>
              <a:ext cx="72008" cy="632666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sp>
          <p:nvSpPr>
            <p:cNvPr id="65" name="Rectángulo 35">
              <a:extLst>
                <a:ext uri="{FF2B5EF4-FFF2-40B4-BE49-F238E27FC236}">
                  <a16:creationId xmlns:a16="http://schemas.microsoft.com/office/drawing/2014/main" id="{E03DCC99-F0B2-4884-9D1D-1724553CA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0554" y="1788222"/>
              <a:ext cx="72008" cy="632666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</p:grpSp>
      <p:sp>
        <p:nvSpPr>
          <p:cNvPr id="70" name="Elipse 37">
            <a:extLst>
              <a:ext uri="{FF2B5EF4-FFF2-40B4-BE49-F238E27FC236}">
                <a16:creationId xmlns:a16="http://schemas.microsoft.com/office/drawing/2014/main" id="{1FB720D6-B13D-42C8-A886-5ED86558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459" y="2961139"/>
            <a:ext cx="180106" cy="180034"/>
          </a:xfrm>
          <a:prstGeom prst="ellipse">
            <a:avLst/>
          </a:prstGeom>
          <a:solidFill>
            <a:srgbClr val="FF00FF"/>
          </a:solidFill>
          <a:ln w="9525" algn="ctr">
            <a:noFill/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400">
              <a:latin typeface="Trebuchet MS" panose="020B0603020202020204" pitchFamily="34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9C6A6701-36BB-4755-9741-74C53E07D1F8}"/>
              </a:ext>
            </a:extLst>
          </p:cNvPr>
          <p:cNvGrpSpPr/>
          <p:nvPr/>
        </p:nvGrpSpPr>
        <p:grpSpPr>
          <a:xfrm>
            <a:off x="1197352" y="2824211"/>
            <a:ext cx="2706352" cy="830997"/>
            <a:chOff x="310252" y="3868763"/>
            <a:chExt cx="2706352" cy="830997"/>
          </a:xfrm>
        </p:grpSpPr>
        <p:sp>
          <p:nvSpPr>
            <p:cNvPr id="72" name="Text Box 135">
              <a:extLst>
                <a:ext uri="{FF2B5EF4-FFF2-40B4-BE49-F238E27FC236}">
                  <a16:creationId xmlns:a16="http://schemas.microsoft.com/office/drawing/2014/main" id="{ED5FD071-09BE-4CC1-ABD1-D5F446666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52" y="3868763"/>
              <a:ext cx="16049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FF"/>
                  </a:solidFill>
                  <a:latin typeface="Trebuchet MS" panose="020B0603020202020204" pitchFamily="34" charset="0"/>
                </a:rPr>
                <a:t>Punto 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FF"/>
                  </a:solidFill>
                  <a:latin typeface="Trebuchet MS" panose="020B0603020202020204" pitchFamily="34" charset="0"/>
                </a:rPr>
                <a:t>Aplicación</a:t>
              </a:r>
            </a:p>
          </p:txBody>
        </p:sp>
        <p:cxnSp>
          <p:nvCxnSpPr>
            <p:cNvPr id="73" name="Conector recto de flecha 8">
              <a:extLst>
                <a:ext uri="{FF2B5EF4-FFF2-40B4-BE49-F238E27FC236}">
                  <a16:creationId xmlns:a16="http://schemas.microsoft.com/office/drawing/2014/main" id="{5C5C561A-E8C9-4E03-90DD-BA36DCEBD7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15178" y="4126183"/>
              <a:ext cx="1101426" cy="158079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Line 119">
            <a:extLst>
              <a:ext uri="{FF2B5EF4-FFF2-40B4-BE49-F238E27FC236}">
                <a16:creationId xmlns:a16="http://schemas.microsoft.com/office/drawing/2014/main" id="{B486AB3F-50DC-48FF-A937-AC4B9E8DD9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2463" y="3044346"/>
            <a:ext cx="15875" cy="1779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GB" sz="2400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DF304CE1-5CD3-4C21-8642-0EDE02269830}"/>
              </a:ext>
            </a:extLst>
          </p:cNvPr>
          <p:cNvGrpSpPr>
            <a:grpSpLocks/>
          </p:cNvGrpSpPr>
          <p:nvPr/>
        </p:nvGrpSpPr>
        <p:grpSpPr bwMode="auto">
          <a:xfrm>
            <a:off x="2449475" y="2719752"/>
            <a:ext cx="1645623" cy="2231310"/>
            <a:chOff x="3309419" y="3106959"/>
            <a:chExt cx="1645493" cy="2231168"/>
          </a:xfrm>
        </p:grpSpPr>
        <p:sp>
          <p:nvSpPr>
            <p:cNvPr id="76" name="Text Box 134">
              <a:extLst>
                <a:ext uri="{FF2B5EF4-FFF2-40B4-BE49-F238E27FC236}">
                  <a16:creationId xmlns:a16="http://schemas.microsoft.com/office/drawing/2014/main" id="{49B85965-42E6-400B-A874-E8D56D234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419" y="4232430"/>
              <a:ext cx="1476568" cy="41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8000"/>
                  </a:solidFill>
                  <a:latin typeface="Trebuchet MS" panose="020B0603020202020204" pitchFamily="34" charset="0"/>
                </a:rPr>
                <a:t>Dirección</a:t>
              </a:r>
            </a:p>
          </p:txBody>
        </p:sp>
        <p:cxnSp>
          <p:nvCxnSpPr>
            <p:cNvPr id="77" name="Conector recto 36">
              <a:extLst>
                <a:ext uri="{FF2B5EF4-FFF2-40B4-BE49-F238E27FC236}">
                  <a16:creationId xmlns:a16="http://schemas.microsoft.com/office/drawing/2014/main" id="{7BB32D62-25A9-4629-9E5C-4992C8D6FD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22312" y="3106959"/>
              <a:ext cx="32600" cy="2231168"/>
            </a:xfrm>
            <a:prstGeom prst="line">
              <a:avLst/>
            </a:prstGeom>
            <a:noFill/>
            <a:ln w="25400" algn="ctr">
              <a:solidFill>
                <a:srgbClr val="00B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A04875DD-E71F-4F8C-B913-5A2C634D2F93}"/>
              </a:ext>
            </a:extLst>
          </p:cNvPr>
          <p:cNvGrpSpPr>
            <a:grpSpLocks/>
          </p:cNvGrpSpPr>
          <p:nvPr/>
        </p:nvGrpSpPr>
        <p:grpSpPr bwMode="auto">
          <a:xfrm>
            <a:off x="2637513" y="4349701"/>
            <a:ext cx="1831590" cy="813408"/>
            <a:chOff x="3497860" y="4737358"/>
            <a:chExt cx="1831529" cy="813301"/>
          </a:xfrm>
        </p:grpSpPr>
        <p:sp>
          <p:nvSpPr>
            <p:cNvPr id="79" name="Text Box 133">
              <a:extLst>
                <a:ext uri="{FF2B5EF4-FFF2-40B4-BE49-F238E27FC236}">
                  <a16:creationId xmlns:a16="http://schemas.microsoft.com/office/drawing/2014/main" id="{4D834791-D137-4EA9-87D3-57B963652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860" y="5089055"/>
              <a:ext cx="1215356" cy="461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0099FF"/>
                  </a:solidFill>
                  <a:latin typeface="Trebuchet MS" panose="020B0603020202020204" pitchFamily="34" charset="0"/>
                </a:rPr>
                <a:t>Sentido</a:t>
              </a:r>
            </a:p>
          </p:txBody>
        </p:sp>
        <p:grpSp>
          <p:nvGrpSpPr>
            <p:cNvPr id="80" name="Grupo 38">
              <a:extLst>
                <a:ext uri="{FF2B5EF4-FFF2-40B4-BE49-F238E27FC236}">
                  <a16:creationId xmlns:a16="http://schemas.microsoft.com/office/drawing/2014/main" id="{6780EAB4-6E7D-4271-B9C7-2FFA21F3D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9389" y="4737358"/>
              <a:ext cx="0" cy="576064"/>
              <a:chOff x="8244408" y="1916832"/>
              <a:chExt cx="0" cy="576064"/>
            </a:xfrm>
          </p:grpSpPr>
          <p:cxnSp>
            <p:nvCxnSpPr>
              <p:cNvPr id="81" name="Conector recto de flecha 39">
                <a:extLst>
                  <a:ext uri="{FF2B5EF4-FFF2-40B4-BE49-F238E27FC236}">
                    <a16:creationId xmlns:a16="http://schemas.microsoft.com/office/drawing/2014/main" id="{268075BB-C570-4E80-94E4-EBEEE5CCA6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244408" y="1916832"/>
                <a:ext cx="0" cy="144000"/>
              </a:xfrm>
              <a:prstGeom prst="straightConnector1">
                <a:avLst/>
              </a:prstGeom>
              <a:noFill/>
              <a:ln w="50800" algn="ctr">
                <a:solidFill>
                  <a:srgbClr val="00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Conector recto de flecha 40">
                <a:extLst>
                  <a:ext uri="{FF2B5EF4-FFF2-40B4-BE49-F238E27FC236}">
                    <a16:creationId xmlns:a16="http://schemas.microsoft.com/office/drawing/2014/main" id="{01D8FFF2-DA77-4B20-970F-D7F8FBDF53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244408" y="2132856"/>
                <a:ext cx="0" cy="144000"/>
              </a:xfrm>
              <a:prstGeom prst="straightConnector1">
                <a:avLst/>
              </a:prstGeom>
              <a:noFill/>
              <a:ln w="50800" algn="ctr">
                <a:solidFill>
                  <a:srgbClr val="00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Conector recto de flecha 41">
                <a:extLst>
                  <a:ext uri="{FF2B5EF4-FFF2-40B4-BE49-F238E27FC236}">
                    <a16:creationId xmlns:a16="http://schemas.microsoft.com/office/drawing/2014/main" id="{C15250A4-DE59-4DDD-A2CA-1736A1C643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244408" y="2348896"/>
                <a:ext cx="0" cy="144000"/>
              </a:xfrm>
              <a:prstGeom prst="straightConnector1">
                <a:avLst/>
              </a:prstGeom>
              <a:noFill/>
              <a:ln w="50800" algn="ctr">
                <a:solidFill>
                  <a:srgbClr val="00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4" name="Text Box 148">
            <a:extLst>
              <a:ext uri="{FF2B5EF4-FFF2-40B4-BE49-F238E27FC236}">
                <a16:creationId xmlns:a16="http://schemas.microsoft.com/office/drawing/2014/main" id="{E78A7766-FE32-4D7B-A93E-14330F35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525" y="1833192"/>
            <a:ext cx="2046419" cy="660144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144000" rIns="144000" bIns="144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  <a:sym typeface="Symbol" panose="05050102010706020507" pitchFamily="18" charset="2"/>
              </a:rPr>
              <a:t>Fuerza:</a:t>
            </a: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 8</a:t>
            </a:r>
            <a:r>
              <a:rPr lang="es-ES" sz="2400">
                <a:solidFill>
                  <a:srgbClr val="FF99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N</a:t>
            </a:r>
            <a:endParaRPr lang="es-ES" sz="24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4BE91073-2E6B-41E1-AE3E-CE4719DD7D76}"/>
              </a:ext>
            </a:extLst>
          </p:cNvPr>
          <p:cNvGrpSpPr/>
          <p:nvPr/>
        </p:nvGrpSpPr>
        <p:grpSpPr>
          <a:xfrm>
            <a:off x="3612857" y="5276377"/>
            <a:ext cx="885826" cy="454025"/>
            <a:chOff x="3309044" y="4692970"/>
            <a:chExt cx="885826" cy="454025"/>
          </a:xfrm>
        </p:grpSpPr>
        <p:sp>
          <p:nvSpPr>
            <p:cNvPr id="86" name="Text Box 125">
              <a:extLst>
                <a:ext uri="{FF2B5EF4-FFF2-40B4-BE49-F238E27FC236}">
                  <a16:creationId xmlns:a16="http://schemas.microsoft.com/office/drawing/2014/main" id="{04EC5348-A340-4447-BFDF-818CA56D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044" y="4692970"/>
              <a:ext cx="885826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F o </a:t>
              </a:r>
              <a:r>
                <a:rPr lang="es-ES" sz="24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87" name="Line 127">
              <a:extLst>
                <a:ext uri="{FF2B5EF4-FFF2-40B4-BE49-F238E27FC236}">
                  <a16:creationId xmlns:a16="http://schemas.microsoft.com/office/drawing/2014/main" id="{831ADE4F-3ACE-4656-B94A-D6E639DD8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3991" y="4692970"/>
              <a:ext cx="215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79A70B7C-3378-4011-A61B-A8DBB4EE348E}"/>
              </a:ext>
            </a:extLst>
          </p:cNvPr>
          <p:cNvGrpSpPr>
            <a:grpSpLocks/>
          </p:cNvGrpSpPr>
          <p:nvPr/>
        </p:nvGrpSpPr>
        <p:grpSpPr bwMode="auto">
          <a:xfrm>
            <a:off x="4029259" y="5780433"/>
            <a:ext cx="1596911" cy="610089"/>
            <a:chOff x="8011310" y="6359872"/>
            <a:chExt cx="1597780" cy="609990"/>
          </a:xfrm>
        </p:grpSpPr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9CE81295-BED2-441B-8315-B01C52A4CB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52839" y="6359872"/>
              <a:ext cx="0" cy="18940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4E141700-918C-4B98-90DF-EBD3E19C5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310" y="6508270"/>
              <a:ext cx="1597780" cy="46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sz="2400">
                  <a:solidFill>
                    <a:srgbClr val="FF0000"/>
                  </a:solidFill>
                  <a:latin typeface="Trebuchet MS" panose="020B0603020202020204" pitchFamily="34" charset="0"/>
                </a:rPr>
                <a:t>en negrita</a:t>
              </a:r>
            </a:p>
          </p:txBody>
        </p:sp>
      </p:grpSp>
      <p:sp>
        <p:nvSpPr>
          <p:cNvPr id="91" name="Text Box 142">
            <a:extLst>
              <a:ext uri="{FF2B5EF4-FFF2-40B4-BE49-F238E27FC236}">
                <a16:creationId xmlns:a16="http://schemas.microsoft.com/office/drawing/2014/main" id="{39494A1D-A828-4AFF-92E3-A0E8EF89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985" y="3810090"/>
            <a:ext cx="509588" cy="45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sz="2400">
                <a:latin typeface="Arial" panose="020B0604020202020204" pitchFamily="34" charset="0"/>
              </a:rPr>
              <a:t>|</a:t>
            </a:r>
            <a:r>
              <a:rPr lang="es-ES" sz="2400" b="1">
                <a:latin typeface="Arial" panose="020B0604020202020204" pitchFamily="34" charset="0"/>
              </a:rPr>
              <a:t>F</a:t>
            </a:r>
            <a:r>
              <a:rPr lang="es-ES" sz="2400">
                <a:latin typeface="Arial" panose="020B0604020202020204" pitchFamily="34" charset="0"/>
              </a:rPr>
              <a:t>|</a:t>
            </a:r>
            <a:endParaRPr lang="es-ES" sz="2400" b="1">
              <a:latin typeface="Arial" panose="020B0604020202020204" pitchFamily="34" charset="0"/>
            </a:endParaRPr>
          </a:p>
        </p:txBody>
      </p:sp>
      <p:grpSp>
        <p:nvGrpSpPr>
          <p:cNvPr id="92" name="Group 139">
            <a:extLst>
              <a:ext uri="{FF2B5EF4-FFF2-40B4-BE49-F238E27FC236}">
                <a16:creationId xmlns:a16="http://schemas.microsoft.com/office/drawing/2014/main" id="{347B6272-426A-4770-8AD2-20C0C437F681}"/>
              </a:ext>
            </a:extLst>
          </p:cNvPr>
          <p:cNvGrpSpPr>
            <a:grpSpLocks/>
          </p:cNvGrpSpPr>
          <p:nvPr/>
        </p:nvGrpSpPr>
        <p:grpSpPr bwMode="auto">
          <a:xfrm rot="-3040569">
            <a:off x="4814143" y="3229427"/>
            <a:ext cx="1595437" cy="1366837"/>
            <a:chOff x="3170" y="2306"/>
            <a:chExt cx="1040" cy="876"/>
          </a:xfrm>
        </p:grpSpPr>
        <p:sp>
          <p:nvSpPr>
            <p:cNvPr id="93" name="Line 136">
              <a:extLst>
                <a:ext uri="{FF2B5EF4-FFF2-40B4-BE49-F238E27FC236}">
                  <a16:creationId xmlns:a16="http://schemas.microsoft.com/office/drawing/2014/main" id="{A76EC810-5AA6-4F9D-9811-D019680D5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387"/>
              <a:ext cx="884" cy="70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94" name="Line 137">
              <a:extLst>
                <a:ext uri="{FF2B5EF4-FFF2-40B4-BE49-F238E27FC236}">
                  <a16:creationId xmlns:a16="http://schemas.microsoft.com/office/drawing/2014/main" id="{A1121C8A-A311-4862-B107-8C64E9075A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042" y="2323"/>
              <a:ext cx="185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4804D4A8-C041-4341-947A-0ED7A4F2DF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153" y="3014"/>
              <a:ext cx="185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86493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4" grpId="0" animBg="1"/>
      <p:bldP spid="60" grpId="0" animBg="1"/>
      <p:bldP spid="66" grpId="0"/>
      <p:bldP spid="68" grpId="0" animBg="1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1702272" y="336347"/>
            <a:ext cx="6460400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VECTOR FIJO, LIBRE Y DESLIZANTE</a:t>
            </a:r>
          </a:p>
        </p:txBody>
      </p:sp>
      <p:sp>
        <p:nvSpPr>
          <p:cNvPr id="51347" name="Text Box 147"/>
          <p:cNvSpPr txBox="1">
            <a:spLocks noChangeArrowheads="1"/>
          </p:cNvSpPr>
          <p:nvPr/>
        </p:nvSpPr>
        <p:spPr bwMode="auto">
          <a:xfrm>
            <a:off x="3587324" y="1148492"/>
            <a:ext cx="390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Su punto de aplicación puede ser cualquiera</a:t>
            </a:r>
          </a:p>
        </p:txBody>
      </p:sp>
      <p:sp>
        <p:nvSpPr>
          <p:cNvPr id="35" name="Text Box 147">
            <a:extLst>
              <a:ext uri="{FF2B5EF4-FFF2-40B4-BE49-F238E27FC236}">
                <a16:creationId xmlns:a16="http://schemas.microsoft.com/office/drawing/2014/main" id="{68B7E513-00A1-4822-9CB4-4904B06B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286" y="4883125"/>
            <a:ext cx="1990397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>
                <a:latin typeface="Trebuchet MS" panose="020B0603020202020204" pitchFamily="34" charset="0"/>
              </a:rPr>
              <a:t>FIJO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Text Box 147">
            <a:extLst>
              <a:ext uri="{FF2B5EF4-FFF2-40B4-BE49-F238E27FC236}">
                <a16:creationId xmlns:a16="http://schemas.microsoft.com/office/drawing/2014/main" id="{6AC02AFA-66AB-46BD-9B6E-AC1E7265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288" y="1144200"/>
            <a:ext cx="1990397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>
                <a:latin typeface="Trebuchet MS" panose="020B0603020202020204" pitchFamily="34" charset="0"/>
              </a:rPr>
              <a:t>LIBRE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Text Box 147">
            <a:extLst>
              <a:ext uri="{FF2B5EF4-FFF2-40B4-BE49-F238E27FC236}">
                <a16:creationId xmlns:a16="http://schemas.microsoft.com/office/drawing/2014/main" id="{E7F35A5E-D9CF-4641-B3FC-66F09EC2D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287" y="3107736"/>
            <a:ext cx="1990397" cy="46907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sz="2400" b="1">
                <a:latin typeface="Trebuchet MS" panose="020B0603020202020204" pitchFamily="34" charset="0"/>
              </a:rPr>
              <a:t>DESLIZANTE</a:t>
            </a:r>
            <a:endParaRPr lang="es-ES" sz="2400">
              <a:solidFill>
                <a:srgbClr val="CC3300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Text Box 147">
            <a:extLst>
              <a:ext uri="{FF2B5EF4-FFF2-40B4-BE49-F238E27FC236}">
                <a16:creationId xmlns:a16="http://schemas.microsoft.com/office/drawing/2014/main" id="{823E39C8-93D7-43A0-95E4-27666C61A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24" y="2068676"/>
            <a:ext cx="53382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Ej.: Una fuerza aplicada a un cuerpo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al analizar la traslación del cuerpo</a:t>
            </a:r>
          </a:p>
        </p:txBody>
      </p:sp>
      <p:sp>
        <p:nvSpPr>
          <p:cNvPr id="39" name="Text Box 147">
            <a:extLst>
              <a:ext uri="{FF2B5EF4-FFF2-40B4-BE49-F238E27FC236}">
                <a16:creationId xmlns:a16="http://schemas.microsoft.com/office/drawing/2014/main" id="{DEB268FC-A248-4C6A-97A1-647A6ACE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24" y="3078862"/>
            <a:ext cx="49223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Puede ser cualquiera de la recta que contiene al vector</a:t>
            </a:r>
          </a:p>
        </p:txBody>
      </p:sp>
      <p:sp>
        <p:nvSpPr>
          <p:cNvPr id="40" name="Text Box 147">
            <a:extLst>
              <a:ext uri="{FF2B5EF4-FFF2-40B4-BE49-F238E27FC236}">
                <a16:creationId xmlns:a16="http://schemas.microsoft.com/office/drawing/2014/main" id="{33882DFB-2CE5-48C1-859D-D5374541C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24" y="3940884"/>
            <a:ext cx="4703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Ej.: La misma fuerza al analizar la rotación del cuerpo</a:t>
            </a:r>
          </a:p>
        </p:txBody>
      </p:sp>
      <p:sp>
        <p:nvSpPr>
          <p:cNvPr id="44" name="Text Box 147">
            <a:extLst>
              <a:ext uri="{FF2B5EF4-FFF2-40B4-BE49-F238E27FC236}">
                <a16:creationId xmlns:a16="http://schemas.microsoft.com/office/drawing/2014/main" id="{A7AEC65C-F859-4DB2-BE32-F0CA4850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24" y="4869163"/>
            <a:ext cx="44644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Solo puede ser el punto en que está el inicio del vector</a:t>
            </a:r>
          </a:p>
        </p:txBody>
      </p:sp>
      <p:sp>
        <p:nvSpPr>
          <p:cNvPr id="45" name="Text Box 147">
            <a:extLst>
              <a:ext uri="{FF2B5EF4-FFF2-40B4-BE49-F238E27FC236}">
                <a16:creationId xmlns:a16="http://schemas.microsoft.com/office/drawing/2014/main" id="{2BE36771-B4DE-4354-BD19-BE7018A8F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324" y="5690432"/>
            <a:ext cx="4856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latin typeface="Trebuchet MS" panose="020B0603020202020204" pitchFamily="34" charset="0"/>
              </a:rPr>
              <a:t>Ej.: La misma fuerza al analizar la deformación del cuerpo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51347" grpId="0"/>
      <p:bldP spid="35" grpId="0" animBg="1"/>
      <p:bldP spid="36" grpId="0" animBg="1"/>
      <p:bldP spid="37" grpId="0" animBg="1"/>
      <p:bldP spid="38" grpId="0"/>
      <p:bldP spid="39" grpId="0"/>
      <p:bldP spid="40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Text Box 18"/>
          <p:cNvSpPr txBox="1">
            <a:spLocks noChangeArrowheads="1"/>
          </p:cNvSpPr>
          <p:nvPr/>
        </p:nvSpPr>
        <p:spPr bwMode="auto">
          <a:xfrm>
            <a:off x="2339975" y="1743199"/>
            <a:ext cx="5184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3333FF"/>
                </a:solidFill>
                <a:latin typeface="Trebuchet MS" panose="020B0603020202020204" pitchFamily="34" charset="0"/>
              </a:rPr>
              <a:t>Un vector con módulo igual a uno</a:t>
            </a:r>
          </a:p>
        </p:txBody>
      </p:sp>
      <p:grpSp>
        <p:nvGrpSpPr>
          <p:cNvPr id="15363" name="Group 49"/>
          <p:cNvGrpSpPr>
            <a:grpSpLocks/>
          </p:cNvGrpSpPr>
          <p:nvPr/>
        </p:nvGrpSpPr>
        <p:grpSpPr bwMode="auto">
          <a:xfrm>
            <a:off x="3923963" y="2599754"/>
            <a:ext cx="2016126" cy="757238"/>
            <a:chOff x="831" y="910"/>
            <a:chExt cx="1270" cy="477"/>
          </a:xfrm>
        </p:grpSpPr>
        <p:sp>
          <p:nvSpPr>
            <p:cNvPr id="15370" name="Rectangle 50"/>
            <p:cNvSpPr>
              <a:spLocks noChangeArrowheads="1"/>
            </p:cNvSpPr>
            <p:nvPr/>
          </p:nvSpPr>
          <p:spPr bwMode="auto">
            <a:xfrm>
              <a:off x="831" y="910"/>
              <a:ext cx="1270" cy="4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sz="2400">
                <a:latin typeface="Trebuchet MS" panose="020B0603020202020204" pitchFamily="34" charset="0"/>
              </a:endParaRPr>
            </a:p>
          </p:txBody>
        </p:sp>
        <p:grpSp>
          <p:nvGrpSpPr>
            <p:cNvPr id="15371" name="Group 51"/>
            <p:cNvGrpSpPr>
              <a:grpSpLocks/>
            </p:cNvGrpSpPr>
            <p:nvPr/>
          </p:nvGrpSpPr>
          <p:grpSpPr bwMode="auto">
            <a:xfrm>
              <a:off x="1009" y="1010"/>
              <a:ext cx="655" cy="286"/>
              <a:chOff x="1009" y="935"/>
              <a:chExt cx="655" cy="286"/>
            </a:xfrm>
          </p:grpSpPr>
          <p:sp>
            <p:nvSpPr>
              <p:cNvPr id="15372" name="Text Box 32"/>
              <p:cNvSpPr txBox="1">
                <a:spLocks noChangeArrowheads="1"/>
              </p:cNvSpPr>
              <p:nvPr/>
            </p:nvSpPr>
            <p:spPr bwMode="auto">
              <a:xfrm>
                <a:off x="1009" y="935"/>
                <a:ext cx="65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9992" tIns="41596" rIns="79992" bIns="41596">
                <a:spAutoFit/>
              </a:bodyPr>
              <a:lstStyle>
                <a:lvl1pPr defTabSz="8128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128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128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128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128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128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" sz="2400">
                    <a:latin typeface="Arial" panose="020B0604020202020204" pitchFamily="34" charset="0"/>
                  </a:rPr>
                  <a:t>u  =  </a:t>
                </a:r>
                <a:r>
                  <a:rPr lang="es-ES" sz="2400" b="1">
                    <a:latin typeface="Arial" panose="020B0604020202020204" pitchFamily="34" charset="0"/>
                  </a:rPr>
                  <a:t>u</a:t>
                </a:r>
              </a:p>
            </p:txBody>
          </p:sp>
          <p:sp>
            <p:nvSpPr>
              <p:cNvPr id="15373" name="Line 33"/>
              <p:cNvSpPr>
                <a:spLocks noChangeShapeType="1"/>
              </p:cNvSpPr>
              <p:nvPr/>
            </p:nvSpPr>
            <p:spPr bwMode="auto">
              <a:xfrm flipV="1">
                <a:off x="1058" y="1002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GB" sz="2400"/>
              </a:p>
            </p:txBody>
          </p:sp>
        </p:grpSp>
      </p:grpSp>
      <p:grpSp>
        <p:nvGrpSpPr>
          <p:cNvPr id="43062" name="Group 54"/>
          <p:cNvGrpSpPr>
            <a:grpSpLocks/>
          </p:cNvGrpSpPr>
          <p:nvPr/>
        </p:nvGrpSpPr>
        <p:grpSpPr bwMode="auto">
          <a:xfrm>
            <a:off x="3923928" y="3699822"/>
            <a:ext cx="2016127" cy="914402"/>
            <a:chOff x="4772" y="890"/>
            <a:chExt cx="1270" cy="576"/>
          </a:xfrm>
        </p:grpSpPr>
        <p:sp>
          <p:nvSpPr>
            <p:cNvPr id="15366" name="Rectangle 55"/>
            <p:cNvSpPr>
              <a:spLocks noChangeArrowheads="1"/>
            </p:cNvSpPr>
            <p:nvPr/>
          </p:nvSpPr>
          <p:spPr bwMode="auto">
            <a:xfrm>
              <a:off x="4772" y="890"/>
              <a:ext cx="1270" cy="57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s-ES" sz="2400">
                <a:latin typeface="Trebuchet MS" panose="020B0603020202020204" pitchFamily="34" charset="0"/>
              </a:endParaRPr>
            </a:p>
          </p:txBody>
        </p:sp>
        <p:sp>
          <p:nvSpPr>
            <p:cNvPr id="15368" name="Text Box 32"/>
            <p:cNvSpPr txBox="1">
              <a:spLocks noChangeArrowheads="1"/>
            </p:cNvSpPr>
            <p:nvPr/>
          </p:nvSpPr>
          <p:spPr bwMode="auto">
            <a:xfrm>
              <a:off x="4908" y="1026"/>
              <a:ext cx="106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992" tIns="41596" rIns="79992" bIns="41596">
              <a:spAutoFit/>
            </a:bodyPr>
            <a:lstStyle>
              <a:lvl1pPr defTabSz="8128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28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28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28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28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2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sz="2400">
                  <a:latin typeface="Arial" panose="020B0604020202020204" pitchFamily="34" charset="0"/>
                </a:rPr>
                <a:t>|u| = |</a:t>
              </a:r>
              <a:r>
                <a:rPr lang="es-ES" sz="2400" b="1">
                  <a:latin typeface="Arial" panose="020B0604020202020204" pitchFamily="34" charset="0"/>
                </a:rPr>
                <a:t>u</a:t>
              </a:r>
              <a:r>
                <a:rPr lang="es-ES" sz="2400">
                  <a:latin typeface="Arial" panose="020B0604020202020204" pitchFamily="34" charset="0"/>
                </a:rPr>
                <a:t>| = 1</a:t>
              </a:r>
            </a:p>
          </p:txBody>
        </p:sp>
        <p:sp>
          <p:nvSpPr>
            <p:cNvPr id="15369" name="Line 33"/>
            <p:cNvSpPr>
              <a:spLocks noChangeShapeType="1"/>
            </p:cNvSpPr>
            <p:nvPr/>
          </p:nvSpPr>
          <p:spPr bwMode="auto">
            <a:xfrm flipV="1">
              <a:off x="4990" y="1071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GB" sz="2400"/>
            </a:p>
          </p:txBody>
        </p:sp>
      </p:grp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2411413" y="679821"/>
            <a:ext cx="5040312" cy="45333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92" tIns="41596" rIns="79992" bIns="41596">
            <a:spAutoFit/>
          </a:bodyPr>
          <a:lstStyle>
            <a:lvl1pPr defTabSz="812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12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12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12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12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12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sz="2400" b="1">
                <a:solidFill>
                  <a:srgbClr val="000000"/>
                </a:solidFill>
                <a:latin typeface="Arial" panose="020B0604020202020204" pitchFamily="34" charset="0"/>
              </a:rPr>
              <a:t>VECTOR UNITARIO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648075" y="5157192"/>
            <a:ext cx="2579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2400">
                <a:solidFill>
                  <a:srgbClr val="FF0000"/>
                </a:solidFill>
                <a:latin typeface="Trebuchet MS" panose="020B0603020202020204" pitchFamily="34" charset="0"/>
              </a:rPr>
              <a:t>Su módulo no tiene unidad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15365" grpId="0" animBg="1"/>
      <p:bldP spid="13" grpId="0"/>
    </p:bldLst>
  </p:timing>
</p:sld>
</file>

<file path=ppt/theme/theme1.xml><?xml version="1.0" encoding="utf-8"?>
<a:theme xmlns:a="http://schemas.openxmlformats.org/drawingml/2006/main" name="Cuaderno">
  <a:themeElements>
    <a:clrScheme name="Cuaderno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u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Cuaderno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presentaciones\Cuaderno.pot</Template>
  <TotalTime>6235</TotalTime>
  <Words>1825</Words>
  <Application>Microsoft Office PowerPoint</Application>
  <PresentationFormat>Presentación en pantalla (4:3)</PresentationFormat>
  <Paragraphs>429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Comic Sans MS</vt:lpstr>
      <vt:lpstr>Symbol</vt:lpstr>
      <vt:lpstr>Times New Roman</vt:lpstr>
      <vt:lpstr>Trebuchet MS</vt:lpstr>
      <vt:lpstr>Cuaderno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JE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</dc:creator>
  <cp:lastModifiedBy>JEMD</cp:lastModifiedBy>
  <cp:revision>1174</cp:revision>
  <dcterms:created xsi:type="dcterms:W3CDTF">2008-12-09T12:16:47Z</dcterms:created>
  <dcterms:modified xsi:type="dcterms:W3CDTF">2020-10-02T06:10:45Z</dcterms:modified>
</cp:coreProperties>
</file>