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399" r:id="rId2"/>
    <p:sldId id="381" r:id="rId3"/>
    <p:sldId id="382" r:id="rId4"/>
    <p:sldId id="383" r:id="rId5"/>
    <p:sldId id="384" r:id="rId6"/>
    <p:sldId id="385" r:id="rId7"/>
    <p:sldId id="427" r:id="rId8"/>
    <p:sldId id="402" r:id="rId9"/>
    <p:sldId id="404" r:id="rId10"/>
    <p:sldId id="411" r:id="rId11"/>
    <p:sldId id="388" r:id="rId12"/>
    <p:sldId id="412" r:id="rId13"/>
    <p:sldId id="413" r:id="rId14"/>
    <p:sldId id="414" r:id="rId15"/>
    <p:sldId id="419" r:id="rId16"/>
    <p:sldId id="422" r:id="rId17"/>
    <p:sldId id="420" r:id="rId18"/>
    <p:sldId id="423" r:id="rId19"/>
    <p:sldId id="430" r:id="rId20"/>
    <p:sldId id="391" r:id="rId21"/>
    <p:sldId id="392" r:id="rId22"/>
    <p:sldId id="393" r:id="rId23"/>
    <p:sldId id="424" r:id="rId24"/>
    <p:sldId id="425" r:id="rId25"/>
    <p:sldId id="403" r:id="rId26"/>
    <p:sldId id="327" r:id="rId27"/>
  </p:sldIdLst>
  <p:sldSz cx="10801350" cy="7200900"/>
  <p:notesSz cx="6815138" cy="9942513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C0C0C0"/>
    <a:srgbClr val="EDE7E3"/>
    <a:srgbClr val="008000"/>
    <a:srgbClr val="FFCCCC"/>
    <a:srgbClr val="FFFF99"/>
    <a:srgbClr val="666699"/>
    <a:srgbClr val="FFCC99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240" autoAdjust="0"/>
  </p:normalViewPr>
  <p:slideViewPr>
    <p:cSldViewPr snapToGrid="0" showGuides="1">
      <p:cViewPr varScale="1">
        <p:scale>
          <a:sx n="101" d="100"/>
          <a:sy n="101" d="100"/>
        </p:scale>
        <p:origin x="1260" y="102"/>
      </p:cViewPr>
      <p:guideLst>
        <p:guide orient="horz" pos="2268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TEMA 1: ECUACIONES DE MAXWELL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FNT - CURSO 2005/2006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123DD5B-200D-42E4-B823-5B664806A8D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9601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TEMA 1: ECUACIONES DE MAXWELL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09600" y="746125"/>
            <a:ext cx="55943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4400"/>
            <a:ext cx="5453062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FNT - CURSO 2005/2006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algn="r" defTabSz="915988" eaLnBrk="1" hangingPunct="1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DCBBE89-FA1E-4043-AA68-FF7046AFD0E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025923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1DFEAD-1EE8-4F82-8903-D7991D1454B1}" type="slidenum">
              <a:rPr lang="es-ES" smtClean="0"/>
              <a:pPr>
                <a:spcBef>
                  <a:spcPct val="0"/>
                </a:spcBef>
              </a:pPr>
              <a:t>1</a:t>
            </a:fld>
            <a:endParaRPr lang="es-ES"/>
          </a:p>
        </p:txBody>
      </p:sp>
      <p:sp>
        <p:nvSpPr>
          <p:cNvPr id="61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E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230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4CCF3B-CC96-4F63-998F-CFD10799586A}" type="slidenum">
              <a:rPr lang="es-ES" smtClean="0"/>
              <a:pPr>
                <a:spcBef>
                  <a:spcPct val="0"/>
                </a:spcBef>
              </a:pPr>
              <a:t>10</a:t>
            </a:fld>
            <a:endParaRPr lang="es-ES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58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00B0A5-B083-4688-8687-800FBDA52D7F}" type="slidenum">
              <a:rPr lang="es-ES" smtClean="0"/>
              <a:pPr>
                <a:spcBef>
                  <a:spcPct val="0"/>
                </a:spcBef>
              </a:pPr>
              <a:t>11</a:t>
            </a:fld>
            <a:endParaRPr lang="es-ES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690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00B0A5-B083-4688-8687-800FBDA52D7F}" type="slidenum">
              <a:rPr lang="es-ES" smtClean="0"/>
              <a:pPr>
                <a:spcBef>
                  <a:spcPct val="0"/>
                </a:spcBef>
              </a:pPr>
              <a:t>12</a:t>
            </a:fld>
            <a:endParaRPr lang="es-ES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830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4579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4580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91691A8-9D80-450F-AF6F-FAFBF8207162}" type="slidenum">
              <a:rPr lang="es-ES"/>
              <a:pPr algn="r" eaLnBrk="1" hangingPunct="1">
                <a:spcBef>
                  <a:spcPct val="0"/>
                </a:spcBef>
              </a:pPr>
              <a:t>13</a:t>
            </a:fld>
            <a:endParaRPr lang="es-ES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292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4579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4580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91691A8-9D80-450F-AF6F-FAFBF8207162}" type="slidenum">
              <a:rPr lang="es-ES"/>
              <a:pPr algn="r" eaLnBrk="1" hangingPunct="1">
                <a:spcBef>
                  <a:spcPct val="0"/>
                </a:spcBef>
              </a:pPr>
              <a:t>14</a:t>
            </a:fld>
            <a:endParaRPr lang="es-ES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631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4579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4580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91691A8-9D80-450F-AF6F-FAFBF8207162}" type="slidenum">
              <a:rPr lang="es-ES"/>
              <a:pPr algn="r" eaLnBrk="1" hangingPunct="1">
                <a:spcBef>
                  <a:spcPct val="0"/>
                </a:spcBef>
              </a:pPr>
              <a:t>15</a:t>
            </a:fld>
            <a:endParaRPr lang="es-ES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116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4579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4580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91691A8-9D80-450F-AF6F-FAFBF8207162}" type="slidenum">
              <a:rPr lang="es-ES"/>
              <a:pPr algn="r" eaLnBrk="1" hangingPunct="1">
                <a:spcBef>
                  <a:spcPct val="0"/>
                </a:spcBef>
              </a:pPr>
              <a:t>16</a:t>
            </a:fld>
            <a:endParaRPr lang="es-ES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0098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4579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4580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91691A8-9D80-450F-AF6F-FAFBF8207162}" type="slidenum">
              <a:rPr lang="es-ES"/>
              <a:pPr algn="r" eaLnBrk="1" hangingPunct="1">
                <a:spcBef>
                  <a:spcPct val="0"/>
                </a:spcBef>
              </a:pPr>
              <a:t>17</a:t>
            </a:fld>
            <a:endParaRPr lang="es-ES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643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4579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4580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91691A8-9D80-450F-AF6F-FAFBF8207162}" type="slidenum">
              <a:rPr lang="es-ES"/>
              <a:pPr algn="r" eaLnBrk="1" hangingPunct="1">
                <a:spcBef>
                  <a:spcPct val="0"/>
                </a:spcBef>
              </a:pPr>
              <a:t>18</a:t>
            </a:fld>
            <a:endParaRPr lang="es-ES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096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4579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4580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91691A8-9D80-450F-AF6F-FAFBF8207162}" type="slidenum">
              <a:rPr lang="es-ES"/>
              <a:pPr algn="r" eaLnBrk="1" hangingPunct="1">
                <a:spcBef>
                  <a:spcPct val="0"/>
                </a:spcBef>
              </a:pPr>
              <a:t>19</a:t>
            </a:fld>
            <a:endParaRPr lang="es-ES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822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4BD6CF-3A5D-4BA9-BB1A-AE0340E0FBC6}" type="slidenum">
              <a:rPr lang="es-ES" smtClean="0"/>
              <a:pPr>
                <a:spcBef>
                  <a:spcPct val="0"/>
                </a:spcBef>
              </a:pPr>
              <a:t>2</a:t>
            </a:fld>
            <a:endParaRPr lang="es-ES"/>
          </a:p>
        </p:txBody>
      </p:sp>
      <p:sp>
        <p:nvSpPr>
          <p:cNvPr id="81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/>
          <a:p>
            <a:pPr eaLnBrk="1" hangingPunct="1">
              <a:spcBef>
                <a:spcPct val="50000"/>
              </a:spcBef>
            </a:pPr>
            <a:endParaRPr lang="es-E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637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8675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8676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6024F90-F7AB-439B-87D9-0751AD8BDAE4}" type="slidenum">
              <a:rPr lang="es-ES"/>
              <a:pPr algn="r" eaLnBrk="1" hangingPunct="1">
                <a:spcBef>
                  <a:spcPct val="0"/>
                </a:spcBef>
              </a:pPr>
              <a:t>20</a:t>
            </a:fld>
            <a:endParaRPr lang="es-ES"/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3074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0723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0724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E547830-F174-4A09-B5D4-2AF154D4F578}" type="slidenum">
              <a:rPr lang="es-ES"/>
              <a:pPr algn="r" eaLnBrk="1" hangingPunct="1">
                <a:spcBef>
                  <a:spcPct val="0"/>
                </a:spcBef>
              </a:pPr>
              <a:t>21</a:t>
            </a:fld>
            <a:endParaRPr lang="es-ES"/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2949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EC81FB5-08B2-4974-BAF4-2F084945AB3F}" type="slidenum">
              <a:rPr lang="es-ES" smtClean="0"/>
              <a:pPr>
                <a:spcBef>
                  <a:spcPct val="0"/>
                </a:spcBef>
              </a:pPr>
              <a:t>22</a:t>
            </a:fld>
            <a:endParaRPr lang="es-ES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9935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EC81FB5-08B2-4974-BAF4-2F084945AB3F}" type="slidenum">
              <a:rPr lang="es-ES" smtClean="0"/>
              <a:pPr>
                <a:spcBef>
                  <a:spcPct val="0"/>
                </a:spcBef>
              </a:pPr>
              <a:t>23</a:t>
            </a:fld>
            <a:endParaRPr lang="es-ES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E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7447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EC81FB5-08B2-4974-BAF4-2F084945AB3F}" type="slidenum">
              <a:rPr lang="es-ES" smtClean="0"/>
              <a:pPr>
                <a:spcBef>
                  <a:spcPct val="0"/>
                </a:spcBef>
              </a:pPr>
              <a:t>24</a:t>
            </a:fld>
            <a:endParaRPr lang="es-ES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E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9339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6627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6628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EC7E0F9-9FF5-490E-A3A7-2B6737CD07F1}" type="slidenum">
              <a:rPr lang="es-ES"/>
              <a:pPr algn="r" eaLnBrk="1" hangingPunct="1">
                <a:spcBef>
                  <a:spcPct val="0"/>
                </a:spcBef>
              </a:pPr>
              <a:t>25</a:t>
            </a:fld>
            <a:endParaRPr lang="es-ES"/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478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02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02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2E2D2E3-55ED-4922-BCA0-0D9296906135}" type="slidenum">
              <a:rPr lang="es-ES" smtClean="0"/>
              <a:pPr>
                <a:spcBef>
                  <a:spcPct val="0"/>
                </a:spcBef>
              </a:pPr>
              <a:t>3</a:t>
            </a:fld>
            <a:endParaRPr lang="es-ES"/>
          </a:p>
        </p:txBody>
      </p:sp>
      <p:sp>
        <p:nvSpPr>
          <p:cNvPr id="102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E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594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7681BB-0CCB-40C6-AF85-85C4A3CD25EC}" type="slidenum">
              <a:rPr lang="es-ES" smtClean="0"/>
              <a:pPr>
                <a:spcBef>
                  <a:spcPct val="0"/>
                </a:spcBef>
              </a:pPr>
              <a:t>4</a:t>
            </a:fld>
            <a:endParaRPr lang="es-ES"/>
          </a:p>
        </p:txBody>
      </p:sp>
      <p:sp>
        <p:nvSpPr>
          <p:cNvPr id="122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32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738F724-79E4-4105-9215-609D961F9968}" type="slidenum">
              <a:rPr lang="es-ES" smtClean="0"/>
              <a:pPr>
                <a:spcBef>
                  <a:spcPct val="0"/>
                </a:spcBef>
              </a:pPr>
              <a:t>5</a:t>
            </a:fld>
            <a:endParaRPr lang="es-ES"/>
          </a:p>
        </p:txBody>
      </p:sp>
      <p:sp>
        <p:nvSpPr>
          <p:cNvPr id="14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070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6387" name="Rectangle 6"/>
          <p:cNvSpPr txBox="1">
            <a:spLocks noGrp="1" noChangeArrowheads="1"/>
          </p:cNvSpPr>
          <p:nvPr/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6388" name="Rectangle 7"/>
          <p:cNvSpPr txBox="1">
            <a:spLocks noGrp="1" noChangeArrowheads="1"/>
          </p:cNvSpPr>
          <p:nvPr/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12" tIns="45805" rIns="91612" bIns="45805" anchor="b"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750D197-6996-49A2-9444-EFDC55CB1F5C}" type="slidenum">
              <a:rPr lang="es-ES"/>
              <a:pPr algn="r" eaLnBrk="1" hangingPunct="1">
                <a:spcBef>
                  <a:spcPct val="0"/>
                </a:spcBef>
              </a:pPr>
              <a:t>6</a:t>
            </a:fld>
            <a:endParaRPr lang="es-ES"/>
          </a:p>
        </p:txBody>
      </p:sp>
      <p:sp>
        <p:nvSpPr>
          <p:cNvPr id="163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863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65D7DF-E3AE-4C73-82F4-E0B32E93A8B0}" type="slidenum">
              <a:rPr lang="es-ES" smtClean="0"/>
              <a:pPr>
                <a:spcBef>
                  <a:spcPct val="0"/>
                </a:spcBef>
              </a:pPr>
              <a:t>7</a:t>
            </a:fld>
            <a:endParaRPr lang="es-ES"/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162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65D7DF-E3AE-4C73-82F4-E0B32E93A8B0}" type="slidenum">
              <a:rPr lang="es-ES" smtClean="0"/>
              <a:pPr>
                <a:spcBef>
                  <a:spcPct val="0"/>
                </a:spcBef>
              </a:pPr>
              <a:t>8</a:t>
            </a:fld>
            <a:endParaRPr lang="es-ES"/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39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TEMA 1: ECUACIONES DE MAXWELL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/>
              <a:t>FNT - CURSO 2005/2006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4CCF3B-CC96-4F63-998F-CFD10799586A}" type="slidenum">
              <a:rPr lang="es-ES" smtClean="0"/>
              <a:pPr>
                <a:spcBef>
                  <a:spcPct val="0"/>
                </a:spcBef>
              </a:pPr>
              <a:t>9</a:t>
            </a:fld>
            <a:endParaRPr lang="es-ES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468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623888" y="211138"/>
            <a:ext cx="9920287" cy="67913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 anchor="ctr"/>
          <a:lstStyle>
            <a:lvl1pPr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kumimoji="1" lang="es-ES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1027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53975"/>
            <a:ext cx="1395413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04850" y="4337050"/>
            <a:ext cx="1230313" cy="4794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 anchor="ctr"/>
          <a:lstStyle>
            <a:lvl1pPr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kumimoji="1" lang="es-ES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Picture 1029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433888"/>
            <a:ext cx="1395413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4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079500" y="2160588"/>
            <a:ext cx="9121775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4215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1920875" y="4079875"/>
            <a:ext cx="7559675" cy="18605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8" name="Rectangle 1032"/>
          <p:cNvSpPr>
            <a:spLocks noGrp="1" noChangeArrowheads="1"/>
          </p:cNvSpPr>
          <p:nvPr>
            <p:ph type="dt" sz="quarter" idx="10"/>
          </p:nvPr>
        </p:nvSpPr>
        <p:spPr>
          <a:xfrm>
            <a:off x="1281113" y="6400800"/>
            <a:ext cx="2249487" cy="4794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033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0838" y="6400800"/>
            <a:ext cx="3421062" cy="4794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" name="Rectangle 103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12138" y="6400800"/>
            <a:ext cx="2249487" cy="4794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D9B4B-8EBA-4D80-8BD4-E853FF0BB48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394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ABD00A-507D-4644-80F7-3E2E65D1213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199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012113" y="400050"/>
            <a:ext cx="2249487" cy="57610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260475" y="400050"/>
            <a:ext cx="6599238" cy="57610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5CC57-0CA6-4B98-B619-87452379982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5104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1260475" y="400050"/>
            <a:ext cx="9001125" cy="57610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DEDB6-DCA1-4ACA-B780-83880CD7F55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767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DA40F-2EDB-46AC-AE9B-E0794FFD115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275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2488" y="4627563"/>
            <a:ext cx="9182100" cy="1430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2488" y="3052763"/>
            <a:ext cx="9182100" cy="1574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8E567-65F3-4491-AB11-9BD16AE98B5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90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260475" y="1839913"/>
            <a:ext cx="4424363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837238" y="1839913"/>
            <a:ext cx="4424362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A7480-4714-4AA2-BEDE-F9951DBDA62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686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750" y="288925"/>
            <a:ext cx="9721850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9750" y="1611313"/>
            <a:ext cx="47720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39750" y="2284413"/>
            <a:ext cx="4772025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486400" y="1611313"/>
            <a:ext cx="4775200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486400" y="2284413"/>
            <a:ext cx="4775200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0A594-1A9C-4E8D-B87C-A1DCFB764E5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407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56F87-9E5C-442B-A172-3EDEEB02EF1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531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B6B88-B674-477D-9167-EAADC1DE36C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084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750" y="287338"/>
            <a:ext cx="3554413" cy="1219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22750" y="287338"/>
            <a:ext cx="6038850" cy="61452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39750" y="1506538"/>
            <a:ext cx="3554413" cy="4926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D723F-9253-4074-9FAE-96B662725D6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591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17725" y="5040313"/>
            <a:ext cx="6480175" cy="5953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117725" y="642938"/>
            <a:ext cx="6480175" cy="4321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117725" y="5635625"/>
            <a:ext cx="6480175" cy="8445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FDC6D0-CC3D-4C7E-B11D-63DF2C818A0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585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720725" y="239713"/>
            <a:ext cx="9731375" cy="6710362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 anchor="ctr"/>
          <a:lstStyle>
            <a:lvl1pPr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1028700">
              <a:spcBef>
                <a:spcPct val="50000"/>
              </a:spcBef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10287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kumimoji="1" lang="es-ES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200150" y="1679575"/>
            <a:ext cx="906145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028" name="Picture 4" descr="minispi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53975"/>
            <a:ext cx="1395413" cy="425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minispi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433888"/>
            <a:ext cx="1395413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60475" y="400050"/>
            <a:ext cx="90011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870" tIns="51435" rIns="102870" bIns="5143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60475" y="1839913"/>
            <a:ext cx="9001125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319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98563" y="6411913"/>
            <a:ext cx="224948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319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78288" y="6411913"/>
            <a:ext cx="34210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319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29588" y="6411913"/>
            <a:ext cx="224948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3AA4FBA-17AF-4A2B-9284-8E6545A5327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</p:sldLayoutIdLst>
  <p:txStyles>
    <p:titleStyle>
      <a:lvl1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2pPr>
      <a:lvl3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3pPr>
      <a:lvl4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4pPr>
      <a:lvl5pPr algn="ctr" defTabSz="1028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5pPr>
      <a:lvl6pPr marL="4572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6pPr>
      <a:lvl7pPr marL="9144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7pPr>
      <a:lvl8pPr marL="13716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8pPr>
      <a:lvl9pPr marL="1828800" algn="ctr" defTabSz="102870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9pPr>
    </p:titleStyle>
    <p:bodyStyle>
      <a:lvl1pPr marL="385763" indent="-385763" algn="l" defTabSz="1028700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836613" indent="-322263" algn="l" defTabSz="1028700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285875" indent="-257175" algn="l" defTabSz="1028700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</a:defRPr>
      </a:lvl3pPr>
      <a:lvl4pPr marL="1800225" indent="-257175" algn="l" defTabSz="1028700" rtl="0" eaLnBrk="0" fontAlgn="base" hangingPunct="0">
        <a:spcBef>
          <a:spcPct val="20000"/>
        </a:spcBef>
        <a:spcAft>
          <a:spcPct val="0"/>
        </a:spcAft>
        <a:buChar char="–"/>
        <a:defRPr sz="2300">
          <a:solidFill>
            <a:schemeClr val="tx1"/>
          </a:solidFill>
          <a:latin typeface="+mn-lt"/>
        </a:defRPr>
      </a:lvl4pPr>
      <a:lvl5pPr marL="2314575" indent="-257175" algn="l" defTabSz="1028700" rtl="0" eaLnBrk="0" fontAlgn="base" hangingPunct="0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5pPr>
      <a:lvl6pPr marL="2771775" indent="-257175" algn="l" defTabSz="1028700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6pPr>
      <a:lvl7pPr marL="3228975" indent="-257175" algn="l" defTabSz="1028700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7pPr>
      <a:lvl8pPr marL="3686175" indent="-257175" algn="l" defTabSz="1028700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8pPr>
      <a:lvl9pPr marL="4143375" indent="-257175" algn="l" defTabSz="1028700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030"/>
          <p:cNvSpPr txBox="1">
            <a:spLocks noChangeArrowheads="1"/>
          </p:cNvSpPr>
          <p:nvPr/>
        </p:nvSpPr>
        <p:spPr bwMode="auto">
          <a:xfrm>
            <a:off x="1624013" y="3221038"/>
            <a:ext cx="823912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Comic Sans MS" panose="030F0702030302020204" pitchFamily="66" charset="0"/>
              </a:rPr>
              <a:t>CARGA ELÉCTRICA Y MATERIA. CAMPO ELÉCTRICO</a:t>
            </a:r>
          </a:p>
        </p:txBody>
      </p:sp>
      <p:sp>
        <p:nvSpPr>
          <p:cNvPr id="5123" name="Text Box 1031"/>
          <p:cNvSpPr txBox="1">
            <a:spLocks noChangeArrowheads="1"/>
          </p:cNvSpPr>
          <p:nvPr/>
        </p:nvSpPr>
        <p:spPr bwMode="auto">
          <a:xfrm>
            <a:off x="5278438" y="4105275"/>
            <a:ext cx="9334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Comic Sans MS" panose="030F0702030302020204" pitchFamily="66" charset="0"/>
              </a:rPr>
              <a:t>(1/5)</a:t>
            </a:r>
          </a:p>
        </p:txBody>
      </p:sp>
      <p:sp>
        <p:nvSpPr>
          <p:cNvPr id="5124" name="Text Box 1032"/>
          <p:cNvSpPr txBox="1">
            <a:spLocks noChangeArrowheads="1"/>
          </p:cNvSpPr>
          <p:nvPr/>
        </p:nvSpPr>
        <p:spPr bwMode="auto">
          <a:xfrm>
            <a:off x="5065713" y="2343150"/>
            <a:ext cx="1397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Comic Sans MS" panose="030F0702030302020204" pitchFamily="66" charset="0"/>
              </a:rPr>
              <a:t>TEMA 1</a:t>
            </a:r>
          </a:p>
        </p:txBody>
      </p:sp>
      <p:grpSp>
        <p:nvGrpSpPr>
          <p:cNvPr id="5125" name="Group 23"/>
          <p:cNvGrpSpPr>
            <a:grpSpLocks/>
          </p:cNvGrpSpPr>
          <p:nvPr/>
        </p:nvGrpSpPr>
        <p:grpSpPr bwMode="auto">
          <a:xfrm>
            <a:off x="7772400" y="398463"/>
            <a:ext cx="2571750" cy="2159000"/>
            <a:chOff x="4896" y="276"/>
            <a:chExt cx="1620" cy="1360"/>
          </a:xfrm>
        </p:grpSpPr>
        <p:sp>
          <p:nvSpPr>
            <p:cNvPr id="5131" name="AutoShape 1067"/>
            <p:cNvSpPr>
              <a:spLocks noChangeArrowheads="1"/>
            </p:cNvSpPr>
            <p:nvPr/>
          </p:nvSpPr>
          <p:spPr bwMode="auto">
            <a:xfrm>
              <a:off x="4896" y="276"/>
              <a:ext cx="1620" cy="1360"/>
            </a:xfrm>
            <a:prstGeom prst="foldedCorner">
              <a:avLst>
                <a:gd name="adj" fmla="val 12500"/>
              </a:avLst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32" name="Text Box 1068"/>
            <p:cNvSpPr txBox="1">
              <a:spLocks noChangeArrowheads="1"/>
            </p:cNvSpPr>
            <p:nvPr/>
          </p:nvSpPr>
          <p:spPr bwMode="auto">
            <a:xfrm>
              <a:off x="5037" y="450"/>
              <a:ext cx="1336" cy="52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 b="1">
                  <a:latin typeface="Trebuchet MS" panose="020B0603020202020204" pitchFamily="34" charset="0"/>
                </a:rPr>
                <a:t>GRUPOS DE PRÁCTICAS</a:t>
              </a:r>
            </a:p>
          </p:txBody>
        </p:sp>
        <p:sp>
          <p:nvSpPr>
            <p:cNvPr id="5133" name="Text Box 1069"/>
            <p:cNvSpPr txBox="1">
              <a:spLocks noChangeArrowheads="1"/>
            </p:cNvSpPr>
            <p:nvPr/>
          </p:nvSpPr>
          <p:spPr bwMode="auto">
            <a:xfrm>
              <a:off x="5037" y="1036"/>
              <a:ext cx="1336" cy="2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 b="1" dirty="0">
                  <a:solidFill>
                    <a:srgbClr val="FFFFFF"/>
                  </a:solidFill>
                  <a:latin typeface="Trebuchet MS" panose="020B0603020202020204" pitchFamily="34" charset="0"/>
                </a:rPr>
                <a:t>DESDE 12/10</a:t>
              </a:r>
            </a:p>
          </p:txBody>
        </p:sp>
        <p:sp>
          <p:nvSpPr>
            <p:cNvPr id="5134" name="Text Box 1062"/>
            <p:cNvSpPr txBox="1">
              <a:spLocks noChangeArrowheads="1"/>
            </p:cNvSpPr>
            <p:nvPr/>
          </p:nvSpPr>
          <p:spPr bwMode="auto">
            <a:xfrm>
              <a:off x="5266" y="1320"/>
              <a:ext cx="8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Trebuchet MS" panose="020B0603020202020204" pitchFamily="34" charset="0"/>
                </a:rPr>
                <a:t>En Moodle</a:t>
              </a: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62861880-AE17-4EDB-9BC3-8D1626AC5A00}"/>
              </a:ext>
            </a:extLst>
          </p:cNvPr>
          <p:cNvGrpSpPr/>
          <p:nvPr/>
        </p:nvGrpSpPr>
        <p:grpSpPr>
          <a:xfrm>
            <a:off x="7772400" y="4098926"/>
            <a:ext cx="2574925" cy="2703513"/>
            <a:chOff x="7772400" y="4098926"/>
            <a:chExt cx="2574925" cy="2703513"/>
          </a:xfrm>
        </p:grpSpPr>
        <p:grpSp>
          <p:nvGrpSpPr>
            <p:cNvPr id="5141" name="Group 21"/>
            <p:cNvGrpSpPr>
              <a:grpSpLocks/>
            </p:cNvGrpSpPr>
            <p:nvPr/>
          </p:nvGrpSpPr>
          <p:grpSpPr bwMode="auto">
            <a:xfrm>
              <a:off x="7772400" y="4098926"/>
              <a:ext cx="2574925" cy="2703513"/>
              <a:chOff x="4896" y="2582"/>
              <a:chExt cx="1622" cy="1703"/>
            </a:xfrm>
          </p:grpSpPr>
          <p:sp>
            <p:nvSpPr>
              <p:cNvPr id="5127" name="AutoShape 1056"/>
              <p:cNvSpPr>
                <a:spLocks noChangeArrowheads="1"/>
              </p:cNvSpPr>
              <p:nvPr/>
            </p:nvSpPr>
            <p:spPr bwMode="auto">
              <a:xfrm>
                <a:off x="4896" y="2582"/>
                <a:ext cx="1622" cy="1703"/>
              </a:xfrm>
              <a:prstGeom prst="foldedCorner">
                <a:avLst>
                  <a:gd name="adj" fmla="val 12500"/>
                </a:avLst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000">
                  <a:solidFill>
                    <a:srgbClr val="000000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5128" name="Text Box 1057"/>
              <p:cNvSpPr txBox="1">
                <a:spLocks noChangeArrowheads="1"/>
              </p:cNvSpPr>
              <p:nvPr/>
            </p:nvSpPr>
            <p:spPr bwMode="auto">
              <a:xfrm>
                <a:off x="5044" y="2722"/>
                <a:ext cx="1330" cy="52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sz="2400" b="1" dirty="0">
                    <a:latin typeface="Trebuchet MS" panose="020B0603020202020204" pitchFamily="34" charset="0"/>
                  </a:rPr>
                  <a:t>BOLETÍN DE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sz="2400" b="1" dirty="0">
                    <a:latin typeface="Trebuchet MS" panose="020B0603020202020204" pitchFamily="34" charset="0"/>
                  </a:rPr>
                  <a:t>PROBLEMAS</a:t>
                </a:r>
              </a:p>
            </p:txBody>
          </p:sp>
          <p:sp>
            <p:nvSpPr>
              <p:cNvPr id="5129" name="Text Box 1058"/>
              <p:cNvSpPr txBox="1">
                <a:spLocks noChangeArrowheads="1"/>
              </p:cNvSpPr>
              <p:nvPr/>
            </p:nvSpPr>
            <p:spPr bwMode="auto">
              <a:xfrm>
                <a:off x="5505" y="3212"/>
                <a:ext cx="399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4800" dirty="0">
                    <a:solidFill>
                      <a:srgbClr val="3333FF"/>
                    </a:solidFill>
                    <a:latin typeface="Trebuchet MS" panose="020B0603020202020204" pitchFamily="34" charset="0"/>
                    <a:sym typeface="Wingdings" panose="05000000000000000000" pitchFamily="2" charset="2"/>
                  </a:rPr>
                  <a:t></a:t>
                </a:r>
              </a:p>
            </p:txBody>
          </p:sp>
          <p:sp>
            <p:nvSpPr>
              <p:cNvPr id="5130" name="Text Box 1062"/>
              <p:cNvSpPr txBox="1">
                <a:spLocks noChangeArrowheads="1"/>
              </p:cNvSpPr>
              <p:nvPr/>
            </p:nvSpPr>
            <p:spPr bwMode="auto">
              <a:xfrm>
                <a:off x="5267" y="3897"/>
                <a:ext cx="8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dirty="0">
                    <a:solidFill>
                      <a:srgbClr val="FF0000"/>
                    </a:solidFill>
                    <a:latin typeface="Trebuchet MS" panose="020B0603020202020204" pitchFamily="34" charset="0"/>
                  </a:rPr>
                  <a:t>En Moodle</a:t>
                </a:r>
              </a:p>
            </p:txBody>
          </p:sp>
        </p:grpSp>
        <p:sp>
          <p:nvSpPr>
            <p:cNvPr id="15" name="Text Box 1062">
              <a:extLst>
                <a:ext uri="{FF2B5EF4-FFF2-40B4-BE49-F238E27FC236}">
                  <a16:creationId xmlns:a16="http://schemas.microsoft.com/office/drawing/2014/main" id="{61E9281C-3820-4AD4-A447-0D908D2C9F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2648" y="5770811"/>
              <a:ext cx="1786492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Temas 1 y 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1301009" y="477851"/>
            <a:ext cx="6783388" cy="46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CC0000"/>
                </a:solidFill>
                <a:latin typeface="Arial" panose="020B0604020202020204" pitchFamily="34" charset="0"/>
              </a:rPr>
              <a:t>1.1.2. CUANTIZACIÓN Y CONSERVACIÓN</a:t>
            </a:r>
          </a:p>
        </p:txBody>
      </p:sp>
      <p:grpSp>
        <p:nvGrpSpPr>
          <p:cNvPr id="13" name="Grupo 12"/>
          <p:cNvGrpSpPr/>
          <p:nvPr/>
        </p:nvGrpSpPr>
        <p:grpSpPr>
          <a:xfrm>
            <a:off x="6826689" y="1677572"/>
            <a:ext cx="466936" cy="1669520"/>
            <a:chOff x="1287686" y="5172189"/>
            <a:chExt cx="466936" cy="1669520"/>
          </a:xfrm>
        </p:grpSpPr>
        <p:sp>
          <p:nvSpPr>
            <p:cNvPr id="12" name="Rectángulo 11"/>
            <p:cNvSpPr/>
            <p:nvPr/>
          </p:nvSpPr>
          <p:spPr bwMode="auto">
            <a:xfrm>
              <a:off x="1301009" y="5172189"/>
              <a:ext cx="453613" cy="166952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66 Grupo"/>
            <p:cNvGrpSpPr>
              <a:grpSpLocks/>
            </p:cNvGrpSpPr>
            <p:nvPr/>
          </p:nvGrpSpPr>
          <p:grpSpPr bwMode="auto">
            <a:xfrm>
              <a:off x="1287686" y="5225509"/>
              <a:ext cx="466936" cy="1446355"/>
              <a:chOff x="1430338" y="5151481"/>
              <a:chExt cx="466936" cy="1446834"/>
            </a:xfrm>
            <a:solidFill>
              <a:srgbClr val="CCFFFF"/>
            </a:solidFill>
          </p:grpSpPr>
          <p:sp>
            <p:nvSpPr>
              <p:cNvPr id="19518" name="Text Box 28"/>
              <p:cNvSpPr txBox="1">
                <a:spLocks noChangeArrowheads="1"/>
              </p:cNvSpPr>
              <p:nvPr/>
            </p:nvSpPr>
            <p:spPr bwMode="auto">
              <a:xfrm>
                <a:off x="1430338" y="5692709"/>
                <a:ext cx="424404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ts val="0"/>
                  </a:spcBef>
                  <a:buFontTx/>
                  <a:buNone/>
                  <a:defRPr/>
                </a:pP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n</a:t>
                </a:r>
              </a:p>
            </p:txBody>
          </p:sp>
          <p:sp>
            <p:nvSpPr>
              <p:cNvPr id="19519" name="Text Box 29"/>
              <p:cNvSpPr txBox="1">
                <a:spLocks noChangeArrowheads="1"/>
              </p:cNvSpPr>
              <p:nvPr/>
            </p:nvSpPr>
            <p:spPr bwMode="auto">
              <a:xfrm>
                <a:off x="1447974" y="5151481"/>
                <a:ext cx="408529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ts val="0"/>
                  </a:spcBef>
                  <a:buFontTx/>
                  <a:buNone/>
                  <a:defRPr/>
                </a:pP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p</a:t>
                </a:r>
              </a:p>
            </p:txBody>
          </p:sp>
          <p:sp>
            <p:nvSpPr>
              <p:cNvPr id="19520" name="Text Box 30"/>
              <p:cNvSpPr txBox="1">
                <a:spLocks noChangeArrowheads="1"/>
              </p:cNvSpPr>
              <p:nvPr/>
            </p:nvSpPr>
            <p:spPr bwMode="auto">
              <a:xfrm>
                <a:off x="1484524" y="6201440"/>
                <a:ext cx="4127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ts val="0"/>
                  </a:spcBef>
                  <a:buFontTx/>
                  <a:buNone/>
                  <a:defRPr/>
                </a:pP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e</a:t>
                </a:r>
                <a:r>
                  <a:rPr lang="es-ES" sz="2400" baseline="30000">
                    <a:solidFill>
                      <a:srgbClr val="00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</a:t>
                </a:r>
              </a:p>
            </p:txBody>
          </p:sp>
        </p:grpSp>
      </p:grpSp>
      <p:grpSp>
        <p:nvGrpSpPr>
          <p:cNvPr id="12365" name="Group 77"/>
          <p:cNvGrpSpPr>
            <a:grpSpLocks/>
          </p:cNvGrpSpPr>
          <p:nvPr/>
        </p:nvGrpSpPr>
        <p:grpSpPr bwMode="auto">
          <a:xfrm>
            <a:off x="1373670" y="1838241"/>
            <a:ext cx="4756151" cy="3719515"/>
            <a:chOff x="3658" y="882"/>
            <a:chExt cx="2996" cy="2343"/>
          </a:xfrm>
        </p:grpSpPr>
        <p:sp>
          <p:nvSpPr>
            <p:cNvPr id="19496" name="Rectangle 75"/>
            <p:cNvSpPr>
              <a:spLocks noChangeArrowheads="1"/>
            </p:cNvSpPr>
            <p:nvPr/>
          </p:nvSpPr>
          <p:spPr bwMode="auto">
            <a:xfrm>
              <a:off x="3658" y="882"/>
              <a:ext cx="2996" cy="234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82800" rIns="90000" bIns="82800" anchor="ctr">
              <a:no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endParaRPr lang="en-US" sz="2400">
                <a:latin typeface="Trebuchet MS" panose="020B0603020202020204" pitchFamily="34" charset="0"/>
              </a:endParaRPr>
            </a:p>
          </p:txBody>
        </p:sp>
        <p:grpSp>
          <p:nvGrpSpPr>
            <p:cNvPr id="19497" name="Group 54"/>
            <p:cNvGrpSpPr>
              <a:grpSpLocks/>
            </p:cNvGrpSpPr>
            <p:nvPr/>
          </p:nvGrpSpPr>
          <p:grpSpPr bwMode="auto">
            <a:xfrm>
              <a:off x="4040" y="1179"/>
              <a:ext cx="2491" cy="1692"/>
              <a:chOff x="1086" y="1241"/>
              <a:chExt cx="2491" cy="1692"/>
            </a:xfrm>
          </p:grpSpPr>
          <p:sp>
            <p:nvSpPr>
              <p:cNvPr id="19500" name="Oval 21"/>
              <p:cNvSpPr>
                <a:spLocks noChangeArrowheads="1"/>
              </p:cNvSpPr>
              <p:nvPr/>
            </p:nvSpPr>
            <p:spPr bwMode="auto">
              <a:xfrm>
                <a:off x="1086" y="1414"/>
                <a:ext cx="2027" cy="1284"/>
              </a:xfrm>
              <a:prstGeom prst="ellipse">
                <a:avLst/>
              </a:prstGeom>
              <a:noFill/>
              <a:ln w="12700" algn="ctr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501" name="Oval 15"/>
              <p:cNvSpPr>
                <a:spLocks noChangeArrowheads="1"/>
              </p:cNvSpPr>
              <p:nvPr/>
            </p:nvSpPr>
            <p:spPr bwMode="auto">
              <a:xfrm>
                <a:off x="1924" y="1902"/>
                <a:ext cx="227" cy="227"/>
              </a:xfrm>
              <a:prstGeom prst="ellipse">
                <a:avLst/>
              </a:prstGeom>
              <a:solidFill>
                <a:srgbClr val="FF0000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502" name="Oval 18"/>
              <p:cNvSpPr>
                <a:spLocks noChangeArrowheads="1"/>
              </p:cNvSpPr>
              <p:nvPr/>
            </p:nvSpPr>
            <p:spPr bwMode="auto">
              <a:xfrm>
                <a:off x="1938" y="2040"/>
                <a:ext cx="227" cy="227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503" name="Oval 16"/>
              <p:cNvSpPr>
                <a:spLocks noChangeArrowheads="1"/>
              </p:cNvSpPr>
              <p:nvPr/>
            </p:nvSpPr>
            <p:spPr bwMode="auto">
              <a:xfrm>
                <a:off x="2060" y="2040"/>
                <a:ext cx="227" cy="227"/>
              </a:xfrm>
              <a:prstGeom prst="ellipse">
                <a:avLst/>
              </a:prstGeom>
              <a:solidFill>
                <a:srgbClr val="FF0000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504" name="Oval 17"/>
              <p:cNvSpPr>
                <a:spLocks noChangeArrowheads="1"/>
              </p:cNvSpPr>
              <p:nvPr/>
            </p:nvSpPr>
            <p:spPr bwMode="auto">
              <a:xfrm>
                <a:off x="2084" y="1929"/>
                <a:ext cx="227" cy="227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505" name="Oval 19"/>
              <p:cNvSpPr>
                <a:spLocks noChangeArrowheads="1"/>
              </p:cNvSpPr>
              <p:nvPr/>
            </p:nvSpPr>
            <p:spPr bwMode="auto">
              <a:xfrm>
                <a:off x="3081" y="2065"/>
                <a:ext cx="68" cy="68"/>
              </a:xfrm>
              <a:prstGeom prst="ellipse">
                <a:avLst/>
              </a:prstGeom>
              <a:solidFill>
                <a:srgbClr val="3333FF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506" name="Oval 20"/>
              <p:cNvSpPr>
                <a:spLocks noChangeArrowheads="1"/>
              </p:cNvSpPr>
              <p:nvPr/>
            </p:nvSpPr>
            <p:spPr bwMode="auto">
              <a:xfrm>
                <a:off x="1494" y="2011"/>
                <a:ext cx="68" cy="68"/>
              </a:xfrm>
              <a:prstGeom prst="ellipse">
                <a:avLst/>
              </a:prstGeom>
              <a:solidFill>
                <a:srgbClr val="3333FF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507" name="Oval 22"/>
              <p:cNvSpPr>
                <a:spLocks noChangeArrowheads="1"/>
              </p:cNvSpPr>
              <p:nvPr/>
            </p:nvSpPr>
            <p:spPr bwMode="auto">
              <a:xfrm>
                <a:off x="1528" y="1241"/>
                <a:ext cx="1115" cy="1692"/>
              </a:xfrm>
              <a:prstGeom prst="ellipse">
                <a:avLst/>
              </a:prstGeom>
              <a:noFill/>
              <a:ln w="12700" algn="ctr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508" name="Text Box 24"/>
              <p:cNvSpPr txBox="1">
                <a:spLocks noChangeArrowheads="1"/>
              </p:cNvSpPr>
              <p:nvPr/>
            </p:nvSpPr>
            <p:spPr bwMode="auto">
              <a:xfrm>
                <a:off x="1781" y="2308"/>
                <a:ext cx="733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Núcleo</a:t>
                </a:r>
              </a:p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(10</a:t>
                </a:r>
                <a:r>
                  <a:rPr lang="es-ES" sz="2400" baseline="30000">
                    <a:solidFill>
                      <a:srgbClr val="00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</a:t>
                </a:r>
                <a:r>
                  <a:rPr lang="es-ES" sz="2400" baseline="30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15 </a:t>
                </a: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m)</a:t>
                </a:r>
              </a:p>
            </p:txBody>
          </p:sp>
          <p:sp>
            <p:nvSpPr>
              <p:cNvPr id="19509" name="Text Box 25"/>
              <p:cNvSpPr txBox="1">
                <a:spLocks noChangeArrowheads="1"/>
              </p:cNvSpPr>
              <p:nvPr/>
            </p:nvSpPr>
            <p:spPr bwMode="auto">
              <a:xfrm>
                <a:off x="3146" y="1867"/>
                <a:ext cx="2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e</a:t>
                </a:r>
                <a:r>
                  <a:rPr lang="es-ES" sz="2400" baseline="30000">
                    <a:solidFill>
                      <a:srgbClr val="00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</a:t>
                </a:r>
              </a:p>
            </p:txBody>
          </p:sp>
          <p:sp>
            <p:nvSpPr>
              <p:cNvPr id="19510" name="Text Box 26"/>
              <p:cNvSpPr txBox="1">
                <a:spLocks noChangeArrowheads="1"/>
              </p:cNvSpPr>
              <p:nvPr/>
            </p:nvSpPr>
            <p:spPr bwMode="auto">
              <a:xfrm>
                <a:off x="1781" y="1653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p</a:t>
                </a:r>
              </a:p>
            </p:txBody>
          </p:sp>
          <p:sp>
            <p:nvSpPr>
              <p:cNvPr id="19511" name="Text Box 27"/>
              <p:cNvSpPr txBox="1">
                <a:spLocks noChangeArrowheads="1"/>
              </p:cNvSpPr>
              <p:nvPr/>
            </p:nvSpPr>
            <p:spPr bwMode="auto">
              <a:xfrm>
                <a:off x="2287" y="1757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n</a:t>
                </a:r>
              </a:p>
            </p:txBody>
          </p:sp>
          <p:sp>
            <p:nvSpPr>
              <p:cNvPr id="19512" name="Text Box 31"/>
              <p:cNvSpPr txBox="1">
                <a:spLocks noChangeArrowheads="1"/>
              </p:cNvSpPr>
              <p:nvPr/>
            </p:nvSpPr>
            <p:spPr bwMode="auto">
              <a:xfrm>
                <a:off x="2844" y="2318"/>
                <a:ext cx="733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ts val="0"/>
                  </a:spcBef>
                  <a:buFontTx/>
                  <a:buNone/>
                </a:pP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Corteza</a:t>
                </a:r>
              </a:p>
              <a:p>
                <a:pPr algn="ctr" eaLnBrk="1" hangingPunct="1">
                  <a:spcBef>
                    <a:spcPts val="0"/>
                  </a:spcBef>
                  <a:buFontTx/>
                  <a:buNone/>
                </a:pP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(10</a:t>
                </a:r>
                <a:r>
                  <a:rPr lang="es-ES" sz="2400" baseline="30000">
                    <a:solidFill>
                      <a:srgbClr val="00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10 </a:t>
                </a: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m)</a:t>
                </a:r>
              </a:p>
            </p:txBody>
          </p:sp>
        </p:grpSp>
        <p:sp>
          <p:nvSpPr>
            <p:cNvPr id="19498" name="Text Box 67"/>
            <p:cNvSpPr txBox="1">
              <a:spLocks noChangeArrowheads="1"/>
            </p:cNvSpPr>
            <p:nvPr/>
          </p:nvSpPr>
          <p:spPr bwMode="auto">
            <a:xfrm>
              <a:off x="5667" y="952"/>
              <a:ext cx="7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p: protón</a:t>
              </a:r>
            </a:p>
          </p:txBody>
        </p:sp>
        <p:sp>
          <p:nvSpPr>
            <p:cNvPr id="19499" name="Text Box 68"/>
            <p:cNvSpPr txBox="1">
              <a:spLocks noChangeArrowheads="1"/>
            </p:cNvSpPr>
            <p:nvPr/>
          </p:nvSpPr>
          <p:spPr bwMode="auto">
            <a:xfrm>
              <a:off x="5671" y="1181"/>
              <a:ext cx="8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n: neutrón</a:t>
              </a:r>
            </a:p>
          </p:txBody>
        </p:sp>
      </p:grpSp>
      <p:sp>
        <p:nvSpPr>
          <p:cNvPr id="19491" name="Text Box 40"/>
          <p:cNvSpPr txBox="1">
            <a:spLocks noChangeArrowheads="1"/>
          </p:cNvSpPr>
          <p:nvPr/>
        </p:nvSpPr>
        <p:spPr bwMode="auto">
          <a:xfrm>
            <a:off x="1298873" y="1055156"/>
            <a:ext cx="5500448" cy="463846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La materia esta formada por átomos</a:t>
            </a:r>
          </a:p>
        </p:txBody>
      </p:sp>
      <p:sp>
        <p:nvSpPr>
          <p:cNvPr id="64" name="Text Box 67"/>
          <p:cNvSpPr txBox="1">
            <a:spLocks noChangeArrowheads="1"/>
          </p:cNvSpPr>
          <p:nvPr/>
        </p:nvSpPr>
        <p:spPr bwMode="auto">
          <a:xfrm>
            <a:off x="1448394" y="1979600"/>
            <a:ext cx="1320724" cy="4638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ÁTOMO</a:t>
            </a:r>
          </a:p>
        </p:txBody>
      </p:sp>
      <p:grpSp>
        <p:nvGrpSpPr>
          <p:cNvPr id="55" name="Grupo 54"/>
          <p:cNvGrpSpPr/>
          <p:nvPr/>
        </p:nvGrpSpPr>
        <p:grpSpPr>
          <a:xfrm>
            <a:off x="7397039" y="1676856"/>
            <a:ext cx="1759375" cy="1669520"/>
            <a:chOff x="3835917" y="5171473"/>
            <a:chExt cx="1759375" cy="1669520"/>
          </a:xfrm>
        </p:grpSpPr>
        <p:sp>
          <p:nvSpPr>
            <p:cNvPr id="56" name="Rectángulo 55"/>
            <p:cNvSpPr/>
            <p:nvPr/>
          </p:nvSpPr>
          <p:spPr bwMode="auto">
            <a:xfrm>
              <a:off x="3862555" y="5171473"/>
              <a:ext cx="1732737" cy="166952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grpSp>
          <p:nvGrpSpPr>
            <p:cNvPr id="58" name="67 Grupo"/>
            <p:cNvGrpSpPr>
              <a:grpSpLocks/>
            </p:cNvGrpSpPr>
            <p:nvPr/>
          </p:nvGrpSpPr>
          <p:grpSpPr bwMode="auto">
            <a:xfrm>
              <a:off x="3835917" y="5254588"/>
              <a:ext cx="1030697" cy="1431904"/>
              <a:chOff x="2084868" y="5180553"/>
              <a:chExt cx="1030698" cy="1432810"/>
            </a:xfrm>
          </p:grpSpPr>
          <p:sp>
            <p:nvSpPr>
              <p:cNvPr id="59" name="Text Box 32"/>
              <p:cNvSpPr txBox="1">
                <a:spLocks noChangeArrowheads="1"/>
              </p:cNvSpPr>
              <p:nvPr/>
            </p:nvSpPr>
            <p:spPr bwMode="auto">
              <a:xfrm>
                <a:off x="2084868" y="5671921"/>
                <a:ext cx="8064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es-ES" sz="2400">
                    <a:latin typeface="Arial" panose="020B0604020202020204" pitchFamily="34" charset="0"/>
                  </a:rPr>
                  <a:t>Q = 0</a:t>
                </a:r>
              </a:p>
            </p:txBody>
          </p:sp>
          <p:sp>
            <p:nvSpPr>
              <p:cNvPr id="60" name="Text Box 33"/>
              <p:cNvSpPr txBox="1">
                <a:spLocks noChangeArrowheads="1"/>
              </p:cNvSpPr>
              <p:nvPr/>
            </p:nvSpPr>
            <p:spPr bwMode="auto">
              <a:xfrm>
                <a:off x="2091628" y="5180553"/>
                <a:ext cx="1023938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es-ES" sz="2400">
                    <a:latin typeface="Arial" panose="020B0604020202020204" pitchFamily="34" charset="0"/>
                  </a:rPr>
                  <a:t>Q = + e &gt; 0</a:t>
                </a:r>
              </a:p>
            </p:txBody>
          </p:sp>
          <p:sp>
            <p:nvSpPr>
              <p:cNvPr id="61" name="Text Box 34"/>
              <p:cNvSpPr txBox="1">
                <a:spLocks noChangeArrowheads="1"/>
              </p:cNvSpPr>
              <p:nvPr/>
            </p:nvSpPr>
            <p:spPr bwMode="auto">
              <a:xfrm>
                <a:off x="2084868" y="6216488"/>
                <a:ext cx="10160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es-ES" sz="2400">
                    <a:latin typeface="Arial" panose="020B0604020202020204" pitchFamily="34" charset="0"/>
                  </a:rPr>
                  <a:t>Q = </a:t>
                </a:r>
                <a:r>
                  <a:rPr lang="es-ES" sz="2400">
                    <a:latin typeface="Arial" panose="020B0604020202020204" pitchFamily="34" charset="0"/>
                    <a:sym typeface="Symbol" panose="05050102010706020507" pitchFamily="18" charset="2"/>
                  </a:rPr>
                  <a:t> </a:t>
                </a:r>
                <a:r>
                  <a:rPr lang="es-ES" sz="2400">
                    <a:latin typeface="Arial" panose="020B0604020202020204" pitchFamily="34" charset="0"/>
                  </a:rPr>
                  <a:t>e &lt; 0</a:t>
                </a:r>
              </a:p>
            </p:txBody>
          </p:sp>
        </p:grpSp>
      </p:grpSp>
      <p:sp>
        <p:nvSpPr>
          <p:cNvPr id="63" name="Text Box 39"/>
          <p:cNvSpPr txBox="1">
            <a:spLocks noChangeArrowheads="1"/>
          </p:cNvSpPr>
          <p:nvPr/>
        </p:nvSpPr>
        <p:spPr bwMode="auto">
          <a:xfrm>
            <a:off x="6397104" y="3615099"/>
            <a:ext cx="3995193" cy="55109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108000" tIns="72000" rIns="108000" bIns="108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s-ES" sz="2400" baseline="-25000">
                <a:latin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= N</a:t>
            </a:r>
            <a:r>
              <a:rPr lang="es-ES" sz="2400" baseline="-25000">
                <a:latin typeface="Arial" panose="020B0604020202020204" pitchFamily="34" charset="0"/>
                <a:sym typeface="Symbol" panose="05050102010706020507" pitchFamily="18" charset="2"/>
              </a:rPr>
              <a:t>e-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= Z = Nº ATÓMICO</a:t>
            </a:r>
          </a:p>
        </p:txBody>
      </p:sp>
      <p:sp>
        <p:nvSpPr>
          <p:cNvPr id="68" name="Text Box 43"/>
          <p:cNvSpPr txBox="1">
            <a:spLocks noChangeArrowheads="1"/>
          </p:cNvSpPr>
          <p:nvPr/>
        </p:nvSpPr>
        <p:spPr bwMode="auto">
          <a:xfrm>
            <a:off x="6403554" y="4971180"/>
            <a:ext cx="3687562" cy="587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108000" rIns="108000" bIns="1080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EL ÁTOMO ES NEUTRO</a:t>
            </a:r>
            <a:endParaRPr lang="es-ES" sz="2400">
              <a:solidFill>
                <a:srgbClr val="00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71" name="Text Box 52"/>
          <p:cNvSpPr txBox="1">
            <a:spLocks noChangeArrowheads="1"/>
          </p:cNvSpPr>
          <p:nvPr/>
        </p:nvSpPr>
        <p:spPr bwMode="auto">
          <a:xfrm>
            <a:off x="5886849" y="6298351"/>
            <a:ext cx="4497683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Si gana   es un  </a:t>
            </a:r>
            <a:r>
              <a:rPr lang="es-ES" sz="2400" b="1">
                <a:latin typeface="Arial" panose="020B0604020202020204" pitchFamily="34" charset="0"/>
              </a:rPr>
              <a:t>ANIÓN</a:t>
            </a:r>
            <a:r>
              <a:rPr lang="es-ES" sz="2400">
                <a:latin typeface="Arial" panose="020B0604020202020204" pitchFamily="34" charset="0"/>
              </a:rPr>
              <a:t>  </a:t>
            </a:r>
            <a:r>
              <a:rPr lang="es-ES" sz="2400">
                <a:solidFill>
                  <a:srgbClr val="0000FF"/>
                </a:solidFill>
                <a:latin typeface="Arial" panose="020B0604020202020204" pitchFamily="34" charset="0"/>
              </a:rPr>
              <a:t>(Q &lt; 0)</a:t>
            </a:r>
          </a:p>
        </p:txBody>
      </p:sp>
      <p:sp>
        <p:nvSpPr>
          <p:cNvPr id="72" name="Text Box 65"/>
          <p:cNvSpPr txBox="1">
            <a:spLocks noChangeArrowheads="1"/>
          </p:cNvSpPr>
          <p:nvPr/>
        </p:nvSpPr>
        <p:spPr bwMode="auto">
          <a:xfrm>
            <a:off x="5870706" y="5804433"/>
            <a:ext cx="4511085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Si pierde es un </a:t>
            </a:r>
            <a:r>
              <a:rPr lang="es-ES" sz="2400" b="1">
                <a:latin typeface="Arial" panose="020B0604020202020204" pitchFamily="34" charset="0"/>
              </a:rPr>
              <a:t>CATIÓN</a:t>
            </a:r>
            <a:r>
              <a:rPr lang="es-ES" sz="2400">
                <a:latin typeface="Arial" panose="020B0604020202020204" pitchFamily="34" charset="0"/>
              </a:rPr>
              <a:t> </a:t>
            </a:r>
            <a:r>
              <a:rPr lang="es-ES" sz="2400">
                <a:solidFill>
                  <a:srgbClr val="0000FF"/>
                </a:solidFill>
                <a:latin typeface="Arial" panose="020B0604020202020204" pitchFamily="34" charset="0"/>
              </a:rPr>
              <a:t>(Q &gt; 0)</a:t>
            </a:r>
          </a:p>
        </p:txBody>
      </p:sp>
      <p:sp>
        <p:nvSpPr>
          <p:cNvPr id="73" name="Text Box 65"/>
          <p:cNvSpPr txBox="1">
            <a:spLocks noChangeArrowheads="1"/>
          </p:cNvSpPr>
          <p:nvPr/>
        </p:nvSpPr>
        <p:spPr bwMode="auto">
          <a:xfrm>
            <a:off x="1663380" y="5798545"/>
            <a:ext cx="3828620" cy="956773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72000" tIns="108000" rIns="72000" bIns="1080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 Si gana o pierde e</a:t>
            </a:r>
            <a:r>
              <a:rPr lang="es-ES" sz="2400" baseline="30000" dirty="0">
                <a:latin typeface="Arial" panose="020B0604020202020204" pitchFamily="34" charset="0"/>
              </a:rPr>
              <a:t>-</a:t>
            </a:r>
            <a:r>
              <a:rPr lang="es-ES" sz="2400" dirty="0">
                <a:latin typeface="Arial" panose="020B0604020202020204" pitchFamily="34" charset="0"/>
              </a:rPr>
              <a:t> deja de </a:t>
            </a:r>
            <a:r>
              <a:rPr lang="es-ES" sz="2400">
                <a:latin typeface="Arial" panose="020B0604020202020204" pitchFamily="34" charset="0"/>
              </a:rPr>
              <a:t>ser neutro </a:t>
            </a:r>
            <a:r>
              <a:rPr lang="es-ES" sz="2400" dirty="0">
                <a:latin typeface="Arial" panose="020B0604020202020204" pitchFamily="34" charset="0"/>
              </a:rPr>
              <a:t>y es un </a:t>
            </a:r>
            <a:r>
              <a:rPr lang="es-ES" sz="2400" b="1" dirty="0">
                <a:latin typeface="Arial" panose="020B0604020202020204" pitchFamily="34" charset="0"/>
              </a:rPr>
              <a:t>ION</a:t>
            </a:r>
          </a:p>
        </p:txBody>
      </p:sp>
      <p:sp>
        <p:nvSpPr>
          <p:cNvPr id="74" name="AutoShape 79"/>
          <p:cNvSpPr>
            <a:spLocks/>
          </p:cNvSpPr>
          <p:nvPr/>
        </p:nvSpPr>
        <p:spPr bwMode="auto">
          <a:xfrm>
            <a:off x="5646810" y="5861929"/>
            <a:ext cx="236538" cy="892368"/>
          </a:xfrm>
          <a:prstGeom prst="leftBrace">
            <a:avLst>
              <a:gd name="adj1" fmla="val 29853"/>
              <a:gd name="adj2" fmla="val 50000"/>
            </a:avLst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6802900" y="1960629"/>
            <a:ext cx="3846200" cy="2873801"/>
            <a:chOff x="6583086" y="1729408"/>
            <a:chExt cx="4021966" cy="2873801"/>
          </a:xfrm>
        </p:grpSpPr>
        <p:sp>
          <p:nvSpPr>
            <p:cNvPr id="41" name="AutoShape 168"/>
            <p:cNvSpPr>
              <a:spLocks noChangeArrowheads="1"/>
            </p:cNvSpPr>
            <p:nvPr/>
          </p:nvSpPr>
          <p:spPr bwMode="auto">
            <a:xfrm rot="16200000" flipH="1">
              <a:off x="6565086" y="4117209"/>
              <a:ext cx="504000" cy="467999"/>
            </a:xfrm>
            <a:prstGeom prst="rightArrow">
              <a:avLst>
                <a:gd name="adj1" fmla="val 55037"/>
                <a:gd name="adj2" fmla="val 50213"/>
              </a:avLst>
            </a:prstGeom>
            <a:solidFill>
              <a:schemeClr val="accent1"/>
            </a:solidFill>
            <a:ln w="12700" algn="ctr">
              <a:noFill/>
              <a:miter lim="800000"/>
              <a:headEnd/>
              <a:tailEnd/>
            </a:ln>
          </p:spPr>
          <p:txBody>
            <a:bodyPr vert="eaVert"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4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" name="Forma libre 2"/>
            <p:cNvSpPr/>
            <p:nvPr/>
          </p:nvSpPr>
          <p:spPr bwMode="auto">
            <a:xfrm>
              <a:off x="6907696" y="1729408"/>
              <a:ext cx="3697356" cy="2520000"/>
            </a:xfrm>
            <a:custGeom>
              <a:avLst/>
              <a:gdLst>
                <a:gd name="connsiteX0" fmla="*/ 2246243 w 3697356"/>
                <a:gd name="connsiteY0" fmla="*/ 0 h 2474843"/>
                <a:gd name="connsiteX1" fmla="*/ 3677478 w 3697356"/>
                <a:gd name="connsiteY1" fmla="*/ 0 h 2474843"/>
                <a:gd name="connsiteX2" fmla="*/ 3697356 w 3697356"/>
                <a:gd name="connsiteY2" fmla="*/ 2474843 h 2474843"/>
                <a:gd name="connsiteX3" fmla="*/ 0 w 3697356"/>
                <a:gd name="connsiteY3" fmla="*/ 2474843 h 2474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97356" h="2474843">
                  <a:moveTo>
                    <a:pt x="2246243" y="0"/>
                  </a:moveTo>
                  <a:lnTo>
                    <a:pt x="3677478" y="0"/>
                  </a:lnTo>
                  <a:lnTo>
                    <a:pt x="3697356" y="2474843"/>
                  </a:lnTo>
                  <a:lnTo>
                    <a:pt x="0" y="2474843"/>
                  </a:lnTo>
                </a:path>
              </a:pathLst>
            </a:cu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Forma libre 42"/>
            <p:cNvSpPr/>
            <p:nvPr/>
          </p:nvSpPr>
          <p:spPr bwMode="auto">
            <a:xfrm>
              <a:off x="6907696" y="2816943"/>
              <a:ext cx="3697356" cy="1440000"/>
            </a:xfrm>
            <a:custGeom>
              <a:avLst/>
              <a:gdLst>
                <a:gd name="connsiteX0" fmla="*/ 2246243 w 3697356"/>
                <a:gd name="connsiteY0" fmla="*/ 0 h 2474843"/>
                <a:gd name="connsiteX1" fmla="*/ 3677478 w 3697356"/>
                <a:gd name="connsiteY1" fmla="*/ 0 h 2474843"/>
                <a:gd name="connsiteX2" fmla="*/ 3697356 w 3697356"/>
                <a:gd name="connsiteY2" fmla="*/ 2474843 h 2474843"/>
                <a:gd name="connsiteX3" fmla="*/ 0 w 3697356"/>
                <a:gd name="connsiteY3" fmla="*/ 2474843 h 2474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97356" h="2474843">
                  <a:moveTo>
                    <a:pt x="2246243" y="0"/>
                  </a:moveTo>
                  <a:lnTo>
                    <a:pt x="3677478" y="0"/>
                  </a:lnTo>
                  <a:lnTo>
                    <a:pt x="3697356" y="2474843"/>
                  </a:lnTo>
                  <a:lnTo>
                    <a:pt x="0" y="2474843"/>
                  </a:lnTo>
                </a:path>
              </a:pathLst>
            </a:cu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368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8" grpId="0" animBg="1"/>
      <p:bldP spid="71" grpId="0"/>
      <p:bldP spid="72" grpId="0"/>
      <p:bldP spid="73" grpId="0" animBg="1"/>
      <p:bldP spid="7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1818681" y="3339967"/>
            <a:ext cx="7575550" cy="1571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Los </a:t>
            </a:r>
            <a:r>
              <a:rPr lang="es-ES" sz="2400" b="1" dirty="0">
                <a:latin typeface="Arial" panose="020B0604020202020204" pitchFamily="34" charset="0"/>
                <a:sym typeface="Symbol" panose="05050102010706020507" pitchFamily="18" charset="2"/>
              </a:rPr>
              <a:t>QUARKS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 que son las únicas partículas en la Naturaleza con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Q fraccionaria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(una fracción de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«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»)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no se observan solos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 siempre aparecen en grupo, con una carga total no fraccionaria, entera.</a:t>
            </a:r>
          </a:p>
        </p:txBody>
      </p:sp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1818680" y="4943675"/>
            <a:ext cx="7734197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Por tanto, todas las </a:t>
            </a:r>
            <a:r>
              <a:rPr lang="es-ES" sz="2400" b="1" dirty="0">
                <a:latin typeface="Arial" panose="020B0604020202020204" pitchFamily="34" charset="0"/>
                <a:sym typeface="Symbol" panose="05050102010706020507" pitchFamily="18" charset="2"/>
              </a:rPr>
              <a:t>partículas observadas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poseen una carga total Q no fraccionaria, una carga entera.</a:t>
            </a:r>
            <a:endParaRPr lang="es-ES" sz="2400" dirty="0">
              <a:solidFill>
                <a:srgbClr val="008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20963AC-36A9-46FD-AFF0-C8DE37AB1007}"/>
              </a:ext>
            </a:extLst>
          </p:cNvPr>
          <p:cNvGrpSpPr/>
          <p:nvPr/>
        </p:nvGrpSpPr>
        <p:grpSpPr>
          <a:xfrm>
            <a:off x="1249745" y="877182"/>
            <a:ext cx="476030" cy="1810364"/>
            <a:chOff x="1249745" y="877182"/>
            <a:chExt cx="476030" cy="1810364"/>
          </a:xfrm>
        </p:grpSpPr>
        <p:sp>
          <p:nvSpPr>
            <p:cNvPr id="29" name="Rectángulo 28"/>
            <p:cNvSpPr/>
            <p:nvPr/>
          </p:nvSpPr>
          <p:spPr bwMode="auto">
            <a:xfrm>
              <a:off x="1249745" y="881403"/>
              <a:ext cx="453613" cy="1806143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grpSp>
          <p:nvGrpSpPr>
            <p:cNvPr id="21516" name="66 Grupo"/>
            <p:cNvGrpSpPr>
              <a:grpSpLocks/>
            </p:cNvGrpSpPr>
            <p:nvPr/>
          </p:nvGrpSpPr>
          <p:grpSpPr bwMode="auto">
            <a:xfrm>
              <a:off x="1249745" y="877182"/>
              <a:ext cx="476030" cy="1574751"/>
              <a:chOff x="1430337" y="5232665"/>
              <a:chExt cx="476031" cy="1575272"/>
            </a:xfrm>
            <a:noFill/>
          </p:grpSpPr>
          <p:sp>
            <p:nvSpPr>
              <p:cNvPr id="21532" name="Text Box 28"/>
              <p:cNvSpPr txBox="1">
                <a:spLocks noChangeArrowheads="1"/>
              </p:cNvSpPr>
              <p:nvPr/>
            </p:nvSpPr>
            <p:spPr bwMode="auto">
              <a:xfrm>
                <a:off x="1430337" y="5869174"/>
                <a:ext cx="415925" cy="3968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n</a:t>
                </a:r>
              </a:p>
            </p:txBody>
          </p:sp>
          <p:sp>
            <p:nvSpPr>
              <p:cNvPr id="21533" name="Text Box 29"/>
              <p:cNvSpPr txBox="1">
                <a:spLocks noChangeArrowheads="1"/>
              </p:cNvSpPr>
              <p:nvPr/>
            </p:nvSpPr>
            <p:spPr bwMode="auto">
              <a:xfrm>
                <a:off x="1446212" y="6411062"/>
                <a:ext cx="400049" cy="3968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p</a:t>
                </a:r>
              </a:p>
            </p:txBody>
          </p:sp>
          <p:sp>
            <p:nvSpPr>
              <p:cNvPr id="21534" name="Text Box 30"/>
              <p:cNvSpPr txBox="1">
                <a:spLocks noChangeArrowheads="1"/>
              </p:cNvSpPr>
              <p:nvPr/>
            </p:nvSpPr>
            <p:spPr bwMode="auto">
              <a:xfrm>
                <a:off x="1493618" y="5232665"/>
                <a:ext cx="412750" cy="3968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e</a:t>
                </a:r>
                <a:r>
                  <a:rPr lang="es-ES" sz="2400" baseline="30000" dirty="0">
                    <a:solidFill>
                      <a:srgbClr val="00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</a:t>
                </a:r>
              </a:p>
            </p:txBody>
          </p:sp>
        </p:grpSp>
      </p:grpSp>
      <p:grpSp>
        <p:nvGrpSpPr>
          <p:cNvPr id="23610" name="Group 58"/>
          <p:cNvGrpSpPr>
            <a:grpSpLocks/>
          </p:cNvGrpSpPr>
          <p:nvPr/>
        </p:nvGrpSpPr>
        <p:grpSpPr bwMode="auto">
          <a:xfrm>
            <a:off x="4208260" y="2079163"/>
            <a:ext cx="3298827" cy="1071562"/>
            <a:chOff x="3907" y="1261"/>
            <a:chExt cx="2078" cy="675"/>
          </a:xfrm>
        </p:grpSpPr>
        <p:sp>
          <p:nvSpPr>
            <p:cNvPr id="21526" name="Text Box 47"/>
            <p:cNvSpPr txBox="1">
              <a:spLocks noChangeArrowheads="1"/>
            </p:cNvSpPr>
            <p:nvPr/>
          </p:nvSpPr>
          <p:spPr bwMode="auto">
            <a:xfrm>
              <a:off x="4046" y="1261"/>
              <a:ext cx="18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Q = q</a:t>
              </a:r>
              <a:r>
                <a:rPr lang="es-ES" sz="2400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 + q</a:t>
              </a:r>
              <a:r>
                <a:rPr lang="es-ES" sz="2400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 + q</a:t>
              </a:r>
              <a:r>
                <a:rPr lang="es-ES" sz="2400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 = 2/3 e 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 1/3 e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 1/3 e = 0</a:t>
              </a:r>
            </a:p>
          </p:txBody>
        </p:sp>
        <p:sp>
          <p:nvSpPr>
            <p:cNvPr id="21527" name="Text Box 48"/>
            <p:cNvSpPr txBox="1">
              <a:spLocks noChangeArrowheads="1"/>
            </p:cNvSpPr>
            <p:nvPr/>
          </p:nvSpPr>
          <p:spPr bwMode="auto">
            <a:xfrm>
              <a:off x="4042" y="1663"/>
              <a:ext cx="19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Q = q</a:t>
              </a:r>
              <a:r>
                <a:rPr lang="es-ES" sz="2400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 + q</a:t>
              </a:r>
              <a:r>
                <a:rPr lang="es-ES" sz="2400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 + q</a:t>
              </a:r>
              <a:r>
                <a:rPr lang="es-ES" sz="2400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 = 2/3 e 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+ 2/3 e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 1/3 e = +e</a:t>
              </a:r>
            </a:p>
          </p:txBody>
        </p:sp>
        <p:sp>
          <p:nvSpPr>
            <p:cNvPr id="21528" name="AutoShape 56"/>
            <p:cNvSpPr>
              <a:spLocks/>
            </p:cNvSpPr>
            <p:nvPr/>
          </p:nvSpPr>
          <p:spPr bwMode="auto">
            <a:xfrm>
              <a:off x="3907" y="1275"/>
              <a:ext cx="149" cy="661"/>
            </a:xfrm>
            <a:prstGeom prst="leftBrace">
              <a:avLst>
                <a:gd name="adj1" fmla="val 36969"/>
                <a:gd name="adj2" fmla="val 50000"/>
              </a:avLst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2386" name="Group 98"/>
          <p:cNvGrpSpPr>
            <a:grpSpLocks/>
          </p:cNvGrpSpPr>
          <p:nvPr/>
        </p:nvGrpSpPr>
        <p:grpSpPr bwMode="auto">
          <a:xfrm>
            <a:off x="1828687" y="901650"/>
            <a:ext cx="3617912" cy="514350"/>
            <a:chOff x="2971" y="3236"/>
            <a:chExt cx="2279" cy="324"/>
          </a:xfrm>
        </p:grpSpPr>
        <p:sp>
          <p:nvSpPr>
            <p:cNvPr id="21524" name="Text Box 63"/>
            <p:cNvSpPr txBox="1">
              <a:spLocks noChangeArrowheads="1"/>
            </p:cNvSpPr>
            <p:nvPr/>
          </p:nvSpPr>
          <p:spPr bwMode="auto">
            <a:xfrm>
              <a:off x="3243" y="3236"/>
              <a:ext cx="2007" cy="32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72000" rIns="90000" bIns="72000" anchor="ctr" anchorCtr="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Partícula fundamental</a:t>
              </a:r>
              <a:endParaRPr lang="es-ES" sz="2400" i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525" name="Line 71"/>
            <p:cNvSpPr>
              <a:spLocks noChangeShapeType="1"/>
            </p:cNvSpPr>
            <p:nvPr/>
          </p:nvSpPr>
          <p:spPr bwMode="auto">
            <a:xfrm rot="-5400000">
              <a:off x="3057" y="3304"/>
              <a:ext cx="0" cy="17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GB" sz="2400"/>
            </a:p>
          </p:txBody>
        </p:sp>
      </p:grpSp>
      <p:grpSp>
        <p:nvGrpSpPr>
          <p:cNvPr id="12375" name="Group 87"/>
          <p:cNvGrpSpPr>
            <a:grpSpLocks/>
          </p:cNvGrpSpPr>
          <p:nvPr/>
        </p:nvGrpSpPr>
        <p:grpSpPr bwMode="auto">
          <a:xfrm>
            <a:off x="1806877" y="1561016"/>
            <a:ext cx="2420945" cy="1308109"/>
            <a:chOff x="3302" y="3609"/>
            <a:chExt cx="1525" cy="824"/>
          </a:xfrm>
        </p:grpSpPr>
        <p:sp>
          <p:nvSpPr>
            <p:cNvPr id="21521" name="Text Box 46"/>
            <p:cNvSpPr txBox="1">
              <a:spLocks noChangeArrowheads="1"/>
            </p:cNvSpPr>
            <p:nvPr/>
          </p:nvSpPr>
          <p:spPr bwMode="auto">
            <a:xfrm>
              <a:off x="3596" y="4126"/>
              <a:ext cx="1069" cy="30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FFFFFF"/>
                  </a:solidFill>
                  <a:latin typeface="Arial" panose="020B0604020202020204" pitchFamily="34" charset="0"/>
                </a:rPr>
                <a:t>3 QUARKS</a:t>
              </a:r>
            </a:p>
          </p:txBody>
        </p:sp>
        <p:sp>
          <p:nvSpPr>
            <p:cNvPr id="21522" name="AutoShape 60"/>
            <p:cNvSpPr>
              <a:spLocks/>
            </p:cNvSpPr>
            <p:nvPr/>
          </p:nvSpPr>
          <p:spPr bwMode="auto">
            <a:xfrm>
              <a:off x="3302" y="3609"/>
              <a:ext cx="153" cy="703"/>
            </a:xfrm>
            <a:prstGeom prst="rightBrace">
              <a:avLst>
                <a:gd name="adj1" fmla="val 38290"/>
                <a:gd name="adj2" fmla="val 50000"/>
              </a:avLst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en-US" sz="24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523" name="Text Box 86"/>
            <p:cNvSpPr txBox="1">
              <a:spLocks noChangeArrowheads="1"/>
            </p:cNvSpPr>
            <p:nvPr/>
          </p:nvSpPr>
          <p:spPr bwMode="auto">
            <a:xfrm>
              <a:off x="3451" y="3777"/>
              <a:ext cx="1376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" sz="2400" dirty="0">
                  <a:solidFill>
                    <a:schemeClr val="tx1"/>
                  </a:solidFill>
                </a:rPr>
                <a:t>Formados por:</a:t>
              </a:r>
            </a:p>
          </p:txBody>
        </p:sp>
      </p:grpSp>
      <p:sp>
        <p:nvSpPr>
          <p:cNvPr id="31" name="Text Box 63"/>
          <p:cNvSpPr txBox="1">
            <a:spLocks noChangeArrowheads="1"/>
          </p:cNvSpPr>
          <p:nvPr/>
        </p:nvSpPr>
        <p:spPr bwMode="auto">
          <a:xfrm>
            <a:off x="5516312" y="903505"/>
            <a:ext cx="3082910" cy="514350"/>
          </a:xfrm>
          <a:prstGeom prst="rect">
            <a:avLst/>
          </a:prstGeom>
          <a:noFill/>
          <a:ln>
            <a:noFill/>
          </a:ln>
        </p:spPr>
        <p:txBody>
          <a:bodyPr wrap="square" lIns="90000" tIns="72000" rIns="90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i="1">
                <a:solidFill>
                  <a:srgbClr val="FF0000"/>
                </a:solidFill>
                <a:latin typeface="Arial" panose="020B0604020202020204" pitchFamily="34" charset="0"/>
              </a:rPr>
              <a:t>sin estructura interna</a:t>
            </a:r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3922923" y="5847526"/>
            <a:ext cx="3023822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Q = N  e con N  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A8CA2B4A-DF74-499C-AD13-7522396A3EA2}"/>
              </a:ext>
            </a:extLst>
          </p:cNvPr>
          <p:cNvGrpSpPr/>
          <p:nvPr/>
        </p:nvGrpSpPr>
        <p:grpSpPr>
          <a:xfrm>
            <a:off x="6309670" y="6280024"/>
            <a:ext cx="4275564" cy="649693"/>
            <a:chOff x="6299510" y="6249544"/>
            <a:chExt cx="4275564" cy="649693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47FE2EC8-C3AE-484B-A76E-5F0251F02BD1}"/>
                </a:ext>
              </a:extLst>
            </p:cNvPr>
            <p:cNvGrpSpPr/>
            <p:nvPr/>
          </p:nvGrpSpPr>
          <p:grpSpPr>
            <a:xfrm>
              <a:off x="6299510" y="6249544"/>
              <a:ext cx="4275564" cy="649693"/>
              <a:chOff x="6299510" y="6249544"/>
              <a:chExt cx="4275564" cy="649693"/>
            </a:xfrm>
          </p:grpSpPr>
          <p:sp>
            <p:nvSpPr>
              <p:cNvPr id="13335" name="Text Box 31"/>
              <p:cNvSpPr txBox="1">
                <a:spLocks noChangeArrowheads="1"/>
              </p:cNvSpPr>
              <p:nvPr/>
            </p:nvSpPr>
            <p:spPr bwMode="auto">
              <a:xfrm>
                <a:off x="6299510" y="6437572"/>
                <a:ext cx="427556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</a:pPr>
                <a:r>
                  <a:rPr lang="es-ES" sz="2400" dirty="0">
                    <a:solidFill>
                      <a:srgbClr val="FF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(perteneciente a los enteros) </a:t>
                </a:r>
              </a:p>
            </p:txBody>
          </p:sp>
          <p:cxnSp>
            <p:nvCxnSpPr>
              <p:cNvPr id="23" name="Conector recto de flecha 22">
                <a:extLst>
                  <a:ext uri="{FF2B5EF4-FFF2-40B4-BE49-F238E27FC236}">
                    <a16:creationId xmlns:a16="http://schemas.microsoft.com/office/drawing/2014/main" id="{01F36371-2EA2-4BCA-87FD-2032A9FD16A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499569" y="6249544"/>
                <a:ext cx="145071" cy="252856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cxnSp>
          <p:nvCxnSpPr>
            <p:cNvPr id="25" name="Conector recto de flecha 24">
              <a:extLst>
                <a:ext uri="{FF2B5EF4-FFF2-40B4-BE49-F238E27FC236}">
                  <a16:creationId xmlns:a16="http://schemas.microsoft.com/office/drawing/2014/main" id="{849F751F-069C-428F-9EC4-1D50E0AABAEC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6544097" y="6019752"/>
              <a:ext cx="0" cy="46800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5" name="Text Box 3">
            <a:extLst>
              <a:ext uri="{FF2B5EF4-FFF2-40B4-BE49-F238E27FC236}">
                <a16:creationId xmlns:a16="http://schemas.microsoft.com/office/drawing/2014/main" id="{E6D90726-A476-4F88-8230-0A2A7D0BE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0457" y="376458"/>
            <a:ext cx="2888704" cy="514350"/>
          </a:xfrm>
          <a:prstGeom prst="rect">
            <a:avLst/>
          </a:prstGeom>
          <a:solidFill>
            <a:srgbClr val="666699"/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FF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CUANTIZACIÓN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0" grpId="0"/>
      <p:bldP spid="167942" grpId="0"/>
      <p:bldP spid="31" grpId="0"/>
      <p:bldP spid="32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7" name="Text Box 5"/>
          <p:cNvSpPr txBox="1">
            <a:spLocks noChangeArrowheads="1"/>
          </p:cNvSpPr>
          <p:nvPr/>
        </p:nvSpPr>
        <p:spPr bwMode="auto">
          <a:xfrm>
            <a:off x="1809320" y="3322461"/>
            <a:ext cx="7734729" cy="1275213"/>
          </a:xfrm>
          <a:prstGeom prst="rect">
            <a:avLst/>
          </a:prstGeom>
          <a:noFill/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La </a:t>
            </a:r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Q de un sistema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(de un conjunto de partículas) resulta ser, también, </a:t>
            </a:r>
            <a:r>
              <a:rPr lang="es-ES" sz="2400" dirty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un múltiplo entero de </a:t>
            </a:r>
            <a:r>
              <a:rPr lang="en-US" sz="2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«</a:t>
            </a:r>
            <a:r>
              <a:rPr lang="es-ES" sz="2400" dirty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n-US" sz="2400" dirty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»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 al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serlo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la carga de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cada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una de las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partículas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de ese conjunto.</a:t>
            </a:r>
            <a:endParaRPr lang="es-ES" sz="2400" dirty="0">
              <a:solidFill>
                <a:srgbClr val="00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3345" name="Text Box 8"/>
          <p:cNvSpPr txBox="1">
            <a:spLocks noChangeArrowheads="1"/>
          </p:cNvSpPr>
          <p:nvPr/>
        </p:nvSpPr>
        <p:spPr bwMode="auto">
          <a:xfrm>
            <a:off x="1933834" y="5232357"/>
            <a:ext cx="2706687" cy="905881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LA CARGA ESTÁ CUANTIZADA</a:t>
            </a:r>
          </a:p>
        </p:txBody>
      </p:sp>
      <p:sp>
        <p:nvSpPr>
          <p:cNvPr id="167952" name="Text Box 16"/>
          <p:cNvSpPr txBox="1">
            <a:spLocks noChangeArrowheads="1"/>
          </p:cNvSpPr>
          <p:nvPr/>
        </p:nvSpPr>
        <p:spPr bwMode="auto">
          <a:xfrm>
            <a:off x="4423532" y="5289974"/>
            <a:ext cx="4976359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Solo toma ciertos valores,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ciertas "cantidades"</a:t>
            </a:r>
          </a:p>
        </p:txBody>
      </p:sp>
      <p:sp>
        <p:nvSpPr>
          <p:cNvPr id="25" name="Text Box 80"/>
          <p:cNvSpPr txBox="1">
            <a:spLocks noChangeArrowheads="1"/>
          </p:cNvSpPr>
          <p:nvPr/>
        </p:nvSpPr>
        <p:spPr bwMode="auto">
          <a:xfrm>
            <a:off x="1780864" y="4668142"/>
            <a:ext cx="2446958" cy="536549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Se dice que...</a:t>
            </a:r>
          </a:p>
        </p:txBody>
      </p:sp>
      <p:sp>
        <p:nvSpPr>
          <p:cNvPr id="43" name="Text Box 16">
            <a:extLst>
              <a:ext uri="{FF2B5EF4-FFF2-40B4-BE49-F238E27FC236}">
                <a16:creationId xmlns:a16="http://schemas.microsoft.com/office/drawing/2014/main" id="{C5DC6D0C-FC1A-4945-BA87-86B97B483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290" y="6237839"/>
            <a:ext cx="4828002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Es una variable discreta ("digital")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0CAE5CAD-CBF7-4404-A67B-FF1861BB2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0457" y="376458"/>
            <a:ext cx="2888704" cy="514350"/>
          </a:xfrm>
          <a:prstGeom prst="rect">
            <a:avLst/>
          </a:prstGeom>
          <a:solidFill>
            <a:srgbClr val="666699"/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FF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CUANTIZACIÓN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5A2FFE3E-8A57-4C35-8468-6B99A73BE207}"/>
              </a:ext>
            </a:extLst>
          </p:cNvPr>
          <p:cNvSpPr/>
          <p:nvPr/>
        </p:nvSpPr>
        <p:spPr bwMode="auto">
          <a:xfrm>
            <a:off x="1249745" y="881403"/>
            <a:ext cx="453613" cy="180614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62" name="66 Grupo">
            <a:extLst>
              <a:ext uri="{FF2B5EF4-FFF2-40B4-BE49-F238E27FC236}">
                <a16:creationId xmlns:a16="http://schemas.microsoft.com/office/drawing/2014/main" id="{F65A21C7-FD0B-44DC-BCAE-8C7F7E063F4F}"/>
              </a:ext>
            </a:extLst>
          </p:cNvPr>
          <p:cNvGrpSpPr>
            <a:grpSpLocks/>
          </p:cNvGrpSpPr>
          <p:nvPr/>
        </p:nvGrpSpPr>
        <p:grpSpPr bwMode="auto">
          <a:xfrm>
            <a:off x="1249745" y="877182"/>
            <a:ext cx="476030" cy="1574751"/>
            <a:chOff x="1430337" y="5232665"/>
            <a:chExt cx="476031" cy="1575272"/>
          </a:xfrm>
          <a:noFill/>
        </p:grpSpPr>
        <p:sp>
          <p:nvSpPr>
            <p:cNvPr id="63" name="Text Box 28">
              <a:extLst>
                <a:ext uri="{FF2B5EF4-FFF2-40B4-BE49-F238E27FC236}">
                  <a16:creationId xmlns:a16="http://schemas.microsoft.com/office/drawing/2014/main" id="{6F7DA955-96BC-4B69-9A04-D2097ED4B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0337" y="5869174"/>
              <a:ext cx="415925" cy="396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64" name="Text Box 29">
              <a:extLst>
                <a:ext uri="{FF2B5EF4-FFF2-40B4-BE49-F238E27FC236}">
                  <a16:creationId xmlns:a16="http://schemas.microsoft.com/office/drawing/2014/main" id="{3F0ACF3C-10C8-4C5F-B831-B9F8533C6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6212" y="6411062"/>
              <a:ext cx="400049" cy="396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65" name="Text Box 30">
              <a:extLst>
                <a:ext uri="{FF2B5EF4-FFF2-40B4-BE49-F238E27FC236}">
                  <a16:creationId xmlns:a16="http://schemas.microsoft.com/office/drawing/2014/main" id="{7630407B-3823-46EC-96CF-92C3C00B7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618" y="5232665"/>
              <a:ext cx="412750" cy="396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  <a:r>
                <a:rPr lang="es-ES" sz="2400" baseline="300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</a:t>
              </a:r>
            </a:p>
          </p:txBody>
        </p:sp>
      </p:grpSp>
      <p:grpSp>
        <p:nvGrpSpPr>
          <p:cNvPr id="66" name="Group 58">
            <a:extLst>
              <a:ext uri="{FF2B5EF4-FFF2-40B4-BE49-F238E27FC236}">
                <a16:creationId xmlns:a16="http://schemas.microsoft.com/office/drawing/2014/main" id="{CA9FBFD3-5AE7-474A-A76E-FB592FC59EC2}"/>
              </a:ext>
            </a:extLst>
          </p:cNvPr>
          <p:cNvGrpSpPr>
            <a:grpSpLocks/>
          </p:cNvGrpSpPr>
          <p:nvPr/>
        </p:nvGrpSpPr>
        <p:grpSpPr bwMode="auto">
          <a:xfrm>
            <a:off x="4208260" y="2079163"/>
            <a:ext cx="3298827" cy="1071562"/>
            <a:chOff x="3907" y="1261"/>
            <a:chExt cx="2078" cy="675"/>
          </a:xfrm>
        </p:grpSpPr>
        <p:sp>
          <p:nvSpPr>
            <p:cNvPr id="67" name="Text Box 47">
              <a:extLst>
                <a:ext uri="{FF2B5EF4-FFF2-40B4-BE49-F238E27FC236}">
                  <a16:creationId xmlns:a16="http://schemas.microsoft.com/office/drawing/2014/main" id="{0CEBADFB-5420-4C0C-9B51-919DF246B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6" y="1261"/>
              <a:ext cx="18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Q = q</a:t>
              </a:r>
              <a:r>
                <a:rPr lang="es-ES" sz="2400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 + q</a:t>
              </a:r>
              <a:r>
                <a:rPr lang="es-ES" sz="2400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 + q</a:t>
              </a:r>
              <a:r>
                <a:rPr lang="es-ES" sz="2400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 = 2/3 e 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 1/3 e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 1/3 e = 0</a:t>
              </a:r>
            </a:p>
          </p:txBody>
        </p:sp>
        <p:sp>
          <p:nvSpPr>
            <p:cNvPr id="68" name="Text Box 48">
              <a:extLst>
                <a:ext uri="{FF2B5EF4-FFF2-40B4-BE49-F238E27FC236}">
                  <a16:creationId xmlns:a16="http://schemas.microsoft.com/office/drawing/2014/main" id="{29EFC12E-F5EF-4CC3-AB97-109F50308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2" y="1663"/>
              <a:ext cx="19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Q = q</a:t>
              </a:r>
              <a:r>
                <a:rPr lang="es-ES" sz="2400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 + q</a:t>
              </a:r>
              <a:r>
                <a:rPr lang="es-ES" sz="2400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 + q</a:t>
              </a:r>
              <a:r>
                <a:rPr lang="es-ES" sz="2400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 = 2/3 e 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+ 2/3 e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 1/3 e = +e</a:t>
              </a:r>
            </a:p>
          </p:txBody>
        </p:sp>
        <p:sp>
          <p:nvSpPr>
            <p:cNvPr id="69" name="AutoShape 56">
              <a:extLst>
                <a:ext uri="{FF2B5EF4-FFF2-40B4-BE49-F238E27FC236}">
                  <a16:creationId xmlns:a16="http://schemas.microsoft.com/office/drawing/2014/main" id="{AE56E330-6FD5-49AD-84C9-1B80E253B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" y="1275"/>
              <a:ext cx="149" cy="661"/>
            </a:xfrm>
            <a:prstGeom prst="leftBrace">
              <a:avLst>
                <a:gd name="adj1" fmla="val 36969"/>
                <a:gd name="adj2" fmla="val 50000"/>
              </a:avLst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0" name="Group 98">
            <a:extLst>
              <a:ext uri="{FF2B5EF4-FFF2-40B4-BE49-F238E27FC236}">
                <a16:creationId xmlns:a16="http://schemas.microsoft.com/office/drawing/2014/main" id="{BF0E300F-7D7D-47F0-9B30-083CE6888281}"/>
              </a:ext>
            </a:extLst>
          </p:cNvPr>
          <p:cNvGrpSpPr>
            <a:grpSpLocks/>
          </p:cNvGrpSpPr>
          <p:nvPr/>
        </p:nvGrpSpPr>
        <p:grpSpPr bwMode="auto">
          <a:xfrm>
            <a:off x="1828687" y="901650"/>
            <a:ext cx="3617912" cy="514350"/>
            <a:chOff x="2971" y="3236"/>
            <a:chExt cx="2279" cy="324"/>
          </a:xfrm>
        </p:grpSpPr>
        <p:sp>
          <p:nvSpPr>
            <p:cNvPr id="71" name="Text Box 63">
              <a:extLst>
                <a:ext uri="{FF2B5EF4-FFF2-40B4-BE49-F238E27FC236}">
                  <a16:creationId xmlns:a16="http://schemas.microsoft.com/office/drawing/2014/main" id="{24C3CDD0-31E8-4B07-BA87-4933A3687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3236"/>
              <a:ext cx="2007" cy="32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72000" rIns="90000" bIns="72000" anchor="ctr" anchorCtr="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Partícula fundamental</a:t>
              </a:r>
              <a:endParaRPr lang="es-ES" sz="2400" i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2" name="Line 71">
              <a:extLst>
                <a:ext uri="{FF2B5EF4-FFF2-40B4-BE49-F238E27FC236}">
                  <a16:creationId xmlns:a16="http://schemas.microsoft.com/office/drawing/2014/main" id="{3CCB01CE-7626-4F35-AF23-370BDBAA52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057" y="3304"/>
              <a:ext cx="0" cy="17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GB" sz="2400"/>
            </a:p>
          </p:txBody>
        </p:sp>
      </p:grpSp>
      <p:grpSp>
        <p:nvGrpSpPr>
          <p:cNvPr id="73" name="Group 87">
            <a:extLst>
              <a:ext uri="{FF2B5EF4-FFF2-40B4-BE49-F238E27FC236}">
                <a16:creationId xmlns:a16="http://schemas.microsoft.com/office/drawing/2014/main" id="{845ECBEF-3937-4ADA-92E0-B49FBD4138E7}"/>
              </a:ext>
            </a:extLst>
          </p:cNvPr>
          <p:cNvGrpSpPr>
            <a:grpSpLocks/>
          </p:cNvGrpSpPr>
          <p:nvPr/>
        </p:nvGrpSpPr>
        <p:grpSpPr bwMode="auto">
          <a:xfrm>
            <a:off x="1806877" y="1561016"/>
            <a:ext cx="2420945" cy="1308109"/>
            <a:chOff x="3302" y="3609"/>
            <a:chExt cx="1525" cy="824"/>
          </a:xfrm>
        </p:grpSpPr>
        <p:sp>
          <p:nvSpPr>
            <p:cNvPr id="74" name="Text Box 46">
              <a:extLst>
                <a:ext uri="{FF2B5EF4-FFF2-40B4-BE49-F238E27FC236}">
                  <a16:creationId xmlns:a16="http://schemas.microsoft.com/office/drawing/2014/main" id="{349D7FB4-D240-4A7F-A3D4-00B439481B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6" y="4126"/>
              <a:ext cx="1069" cy="30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FFFFFF"/>
                  </a:solidFill>
                  <a:latin typeface="Arial" panose="020B0604020202020204" pitchFamily="34" charset="0"/>
                </a:rPr>
                <a:t>3 QUARKS</a:t>
              </a:r>
            </a:p>
          </p:txBody>
        </p:sp>
        <p:sp>
          <p:nvSpPr>
            <p:cNvPr id="75" name="AutoShape 60">
              <a:extLst>
                <a:ext uri="{FF2B5EF4-FFF2-40B4-BE49-F238E27FC236}">
                  <a16:creationId xmlns:a16="http://schemas.microsoft.com/office/drawing/2014/main" id="{A19845D0-7F64-4A83-894B-4658A950F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2" y="3609"/>
              <a:ext cx="153" cy="703"/>
            </a:xfrm>
            <a:prstGeom prst="rightBrace">
              <a:avLst>
                <a:gd name="adj1" fmla="val 38290"/>
                <a:gd name="adj2" fmla="val 50000"/>
              </a:avLst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en-US" sz="24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6" name="Text Box 86">
              <a:extLst>
                <a:ext uri="{FF2B5EF4-FFF2-40B4-BE49-F238E27FC236}">
                  <a16:creationId xmlns:a16="http://schemas.microsoft.com/office/drawing/2014/main" id="{4DF097E2-421D-4853-AD04-F014DAE0D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1" y="3777"/>
              <a:ext cx="1376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" sz="2400" dirty="0">
                  <a:solidFill>
                    <a:schemeClr val="tx1"/>
                  </a:solidFill>
                </a:rPr>
                <a:t>Formados por:</a:t>
              </a:r>
            </a:p>
          </p:txBody>
        </p:sp>
      </p:grpSp>
      <p:sp>
        <p:nvSpPr>
          <p:cNvPr id="77" name="Text Box 63">
            <a:extLst>
              <a:ext uri="{FF2B5EF4-FFF2-40B4-BE49-F238E27FC236}">
                <a16:creationId xmlns:a16="http://schemas.microsoft.com/office/drawing/2014/main" id="{EBDD2C6B-F44F-4EEA-A56E-BA24EDAC8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6312" y="903505"/>
            <a:ext cx="3082910" cy="514350"/>
          </a:xfrm>
          <a:prstGeom prst="rect">
            <a:avLst/>
          </a:prstGeom>
          <a:noFill/>
          <a:ln>
            <a:noFill/>
          </a:ln>
        </p:spPr>
        <p:txBody>
          <a:bodyPr wrap="square" lIns="90000" tIns="72000" rIns="90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i="1">
                <a:solidFill>
                  <a:srgbClr val="FF0000"/>
                </a:solidFill>
                <a:latin typeface="Arial" panose="020B0604020202020204" pitchFamily="34" charset="0"/>
              </a:rPr>
              <a:t>sin estructura interna</a:t>
            </a:r>
          </a:p>
        </p:txBody>
      </p:sp>
    </p:spTree>
    <p:extLst>
      <p:ext uri="{BB962C8B-B14F-4D97-AF65-F5344CB8AC3E}">
        <p14:creationId xmlns:p14="http://schemas.microsoft.com/office/powerpoint/2010/main" val="8535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7" grpId="0"/>
      <p:bldP spid="13345" grpId="0" animBg="1"/>
      <p:bldP spid="167952" grpId="0"/>
      <p:bldP spid="25" grpId="0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2" name="Text Box 27"/>
          <p:cNvSpPr txBox="1">
            <a:spLocks noChangeArrowheads="1"/>
          </p:cNvSpPr>
          <p:nvPr/>
        </p:nvSpPr>
        <p:spPr bwMode="auto">
          <a:xfrm>
            <a:off x="1421389" y="3605926"/>
            <a:ext cx="4722381" cy="884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72000" tIns="72000" rIns="72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A nivel “macroscópico”, a nuestro nivel, medimos nanoculombios</a:t>
            </a:r>
          </a:p>
        </p:txBody>
      </p:sp>
      <p:sp>
        <p:nvSpPr>
          <p:cNvPr id="23588" name="Text Box 12"/>
          <p:cNvSpPr txBox="1">
            <a:spLocks noChangeArrowheads="1"/>
          </p:cNvSpPr>
          <p:nvPr/>
        </p:nvSpPr>
        <p:spPr bwMode="auto">
          <a:xfrm>
            <a:off x="1862235" y="5634818"/>
            <a:ext cx="7808539" cy="120251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90000" tIns="46800" rIns="90000" bIns="468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Por tanto, a nivel macroscópico, la carga se observa continua ("analógica"),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«n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o cuantizada</a:t>
            </a:r>
            <a:r>
              <a:rPr 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», no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se aprecian saltos en su valor</a:t>
            </a:r>
            <a:r>
              <a:rPr 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:</a:t>
            </a:r>
            <a:r>
              <a:rPr lang="es-ES" sz="2400" dirty="0">
                <a:latin typeface="Arial" panose="020B0604020202020204" pitchFamily="34" charset="0"/>
              </a:rPr>
              <a:t> puede tomar cualquier valor en </a:t>
            </a:r>
            <a:r>
              <a:rPr lang="es-ES" sz="2400" dirty="0" err="1">
                <a:latin typeface="Arial" panose="020B0604020202020204" pitchFamily="34" charset="0"/>
              </a:rPr>
              <a:t>nC</a:t>
            </a:r>
            <a:endParaRPr lang="es-ES" sz="24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9" name="Grupo 8"/>
          <p:cNvGrpSpPr>
            <a:grpSpLocks/>
          </p:cNvGrpSpPr>
          <p:nvPr/>
        </p:nvGrpSpPr>
        <p:grpSpPr bwMode="auto">
          <a:xfrm>
            <a:off x="6759893" y="3584424"/>
            <a:ext cx="2870295" cy="938903"/>
            <a:chOff x="3107054" y="4958151"/>
            <a:chExt cx="2870079" cy="939376"/>
          </a:xfrm>
        </p:grpSpPr>
        <p:sp>
          <p:nvSpPr>
            <p:cNvPr id="23566" name="Text Box 36"/>
            <p:cNvSpPr txBox="1">
              <a:spLocks noChangeArrowheads="1"/>
            </p:cNvSpPr>
            <p:nvPr/>
          </p:nvSpPr>
          <p:spPr bwMode="auto">
            <a:xfrm>
              <a:off x="3846584" y="5435630"/>
              <a:ext cx="2130549" cy="46189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 anchorCtr="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10</a:t>
              </a:r>
              <a:r>
                <a:rPr lang="es-ES" sz="2400" baseline="30000" dirty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9</a:t>
              </a: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: nano = n</a:t>
              </a:r>
              <a:endParaRPr lang="es-ES" sz="2400" baseline="300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23568" name="CuadroTexto 3"/>
            <p:cNvSpPr txBox="1">
              <a:spLocks noChangeArrowheads="1"/>
            </p:cNvSpPr>
            <p:nvPr/>
          </p:nvSpPr>
          <p:spPr bwMode="auto">
            <a:xfrm>
              <a:off x="3107054" y="4958151"/>
              <a:ext cx="1846841" cy="461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 anchorCtr="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s-ES" sz="2400" dirty="0" err="1"/>
                <a:t>nC</a:t>
              </a:r>
              <a:r>
                <a:rPr lang="es-ES" sz="2400" dirty="0"/>
                <a:t> = 10</a:t>
              </a:r>
              <a:r>
                <a:rPr lang="es-ES" sz="2400" baseline="30000" dirty="0"/>
                <a:t>-9</a:t>
              </a:r>
              <a:r>
                <a:rPr lang="es-ES" sz="2400" dirty="0"/>
                <a:t>  C</a:t>
              </a:r>
            </a:p>
          </p:txBody>
        </p:sp>
      </p:grpSp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1424984" y="4627651"/>
            <a:ext cx="9216022" cy="88407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72000" tIns="72000" rIns="72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108000"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Un cambio en </a:t>
            </a:r>
            <a:r>
              <a:rPr lang="es-ES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s-ES" sz="2400" baseline="30000">
                <a:latin typeface="Arial" panose="020B0604020202020204" pitchFamily="34" charset="0"/>
                <a:sym typeface="Symbol" panose="05050102010706020507" pitchFamily="18" charset="2"/>
              </a:rPr>
              <a:t>-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, el salto en carga que implica, no es apreciable  </a:t>
            </a:r>
          </a:p>
          <a:p>
            <a:pPr marL="108000"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  porque ocurre a 10 ordenes de magnitud  por debajo, en 10</a:t>
            </a:r>
            <a:r>
              <a:rPr lang="es-ES" sz="2400" baseline="30000">
                <a:latin typeface="Arial" panose="020B0604020202020204" pitchFamily="34" charset="0"/>
                <a:sym typeface="Symbol" panose="05050102010706020507" pitchFamily="18" charset="2"/>
              </a:rPr>
              <a:t>-19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C</a:t>
            </a:r>
          </a:p>
        </p:txBody>
      </p:sp>
      <p:grpSp>
        <p:nvGrpSpPr>
          <p:cNvPr id="26" name="Group 45"/>
          <p:cNvGrpSpPr>
            <a:grpSpLocks/>
          </p:cNvGrpSpPr>
          <p:nvPr/>
        </p:nvGrpSpPr>
        <p:grpSpPr bwMode="auto">
          <a:xfrm>
            <a:off x="1455243" y="2506451"/>
            <a:ext cx="4314830" cy="463550"/>
            <a:chOff x="1050" y="1807"/>
            <a:chExt cx="2718" cy="292"/>
          </a:xfrm>
        </p:grpSpPr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1050" y="1807"/>
              <a:ext cx="2069" cy="2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e  1,6 10</a:t>
              </a:r>
              <a:r>
                <a:rPr lang="es-ES" sz="2400" baseline="30000">
                  <a:latin typeface="Arial" panose="020B0604020202020204" pitchFamily="34" charset="0"/>
                  <a:sym typeface="Symbol" panose="05050102010706020507" pitchFamily="18" charset="2"/>
                </a:rPr>
                <a:t>19</a:t>
              </a: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 C</a:t>
              </a:r>
            </a:p>
          </p:txBody>
        </p:sp>
        <p:sp>
          <p:nvSpPr>
            <p:cNvPr id="28" name="AutoShape 33"/>
            <p:cNvSpPr>
              <a:spLocks noChangeArrowheads="1"/>
            </p:cNvSpPr>
            <p:nvPr/>
          </p:nvSpPr>
          <p:spPr bwMode="auto">
            <a:xfrm flipH="1">
              <a:off x="3308" y="1892"/>
              <a:ext cx="460" cy="171"/>
            </a:xfrm>
            <a:prstGeom prst="rightArrow">
              <a:avLst>
                <a:gd name="adj1" fmla="val 50000"/>
                <a:gd name="adj2" fmla="val 67251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 anchorCtr="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endParaRPr lang="en-US" sz="2400">
                <a:latin typeface="Trebuchet MS" panose="020B0603020202020204" pitchFamily="34" charset="0"/>
              </a:endParaRPr>
            </a:p>
          </p:txBody>
        </p:sp>
      </p:grp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2586543" y="450088"/>
            <a:ext cx="3067644" cy="536549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82800" rIns="90000" bIns="828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FFFF"/>
                </a:solidFill>
                <a:latin typeface="Arial" panose="020B0604020202020204" pitchFamily="34" charset="0"/>
              </a:rPr>
              <a:t>Carga Fundamental</a:t>
            </a: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7264801" y="372800"/>
            <a:ext cx="2289949" cy="905881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82800" rIns="90000" bIns="828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 dirty="0">
                <a:latin typeface="Arial" panose="020B0604020202020204" pitchFamily="34" charset="0"/>
              </a:rPr>
              <a:t>Carga mínima</a:t>
            </a:r>
          </a:p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 dirty="0">
                <a:latin typeface="Arial" panose="020B0604020202020204" pitchFamily="34" charset="0"/>
              </a:rPr>
              <a:t>observada</a:t>
            </a:r>
          </a:p>
        </p:txBody>
      </p:sp>
      <p:sp>
        <p:nvSpPr>
          <p:cNvPr id="37" name="AutoShape 32"/>
          <p:cNvSpPr>
            <a:spLocks noChangeArrowheads="1"/>
          </p:cNvSpPr>
          <p:nvPr/>
        </p:nvSpPr>
        <p:spPr bwMode="auto">
          <a:xfrm>
            <a:off x="6145918" y="596022"/>
            <a:ext cx="730250" cy="271463"/>
          </a:xfrm>
          <a:prstGeom prst="rightArrow">
            <a:avLst>
              <a:gd name="adj1" fmla="val 50000"/>
              <a:gd name="adj2" fmla="val 67251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 anchorCtr="0"/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endParaRPr lang="en-US" sz="2400">
              <a:latin typeface="Trebuchet MS" panose="020B0603020202020204" pitchFamily="34" charset="0"/>
            </a:endParaRPr>
          </a:p>
        </p:txBody>
      </p:sp>
      <p:grpSp>
        <p:nvGrpSpPr>
          <p:cNvPr id="38" name="Group 44"/>
          <p:cNvGrpSpPr>
            <a:grpSpLocks/>
          </p:cNvGrpSpPr>
          <p:nvPr/>
        </p:nvGrpSpPr>
        <p:grpSpPr bwMode="auto">
          <a:xfrm>
            <a:off x="6178546" y="1470787"/>
            <a:ext cx="4462461" cy="1504950"/>
            <a:chOff x="3474" y="1229"/>
            <a:chExt cx="2811" cy="948"/>
          </a:xfrm>
        </p:grpSpPr>
        <p:sp>
          <p:nvSpPr>
            <p:cNvPr id="39" name="Text Box 3"/>
            <p:cNvSpPr txBox="1">
              <a:spLocks noChangeArrowheads="1"/>
            </p:cNvSpPr>
            <p:nvPr/>
          </p:nvSpPr>
          <p:spPr bwMode="auto">
            <a:xfrm>
              <a:off x="3474" y="1853"/>
              <a:ext cx="2811" cy="32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8000" tIns="72000" rIns="108000" bIns="72000" anchor="ctr" anchorCtr="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e = 1,602 176 462 (63) 10</a:t>
              </a:r>
              <a:r>
                <a:rPr lang="es-ES" sz="2400" baseline="30000">
                  <a:latin typeface="Arial" panose="020B0604020202020204" pitchFamily="34" charset="0"/>
                  <a:sym typeface="Symbol" panose="05050102010706020507" pitchFamily="18" charset="2"/>
                </a:rPr>
                <a:t>-19</a:t>
              </a: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 C</a:t>
              </a:r>
            </a:p>
          </p:txBody>
        </p:sp>
        <p:sp>
          <p:nvSpPr>
            <p:cNvPr id="40" name="AutoShape 34"/>
            <p:cNvSpPr>
              <a:spLocks noChangeArrowheads="1"/>
            </p:cNvSpPr>
            <p:nvPr/>
          </p:nvSpPr>
          <p:spPr bwMode="auto">
            <a:xfrm rot="5400000">
              <a:off x="4640" y="1386"/>
              <a:ext cx="486" cy="171"/>
            </a:xfrm>
            <a:prstGeom prst="rightArrow">
              <a:avLst>
                <a:gd name="adj1" fmla="val 52056"/>
                <a:gd name="adj2" fmla="val 76561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 anchorCtr="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endParaRPr lang="en-US" sz="2400" dirty="0">
                <a:latin typeface="Trebuchet MS" panose="020B0603020202020204" pitchFamily="34" charset="0"/>
              </a:endParaRPr>
            </a:p>
          </p:txBody>
        </p:sp>
      </p:grpSp>
      <p:sp>
        <p:nvSpPr>
          <p:cNvPr id="41" name="Text Box 10"/>
          <p:cNvSpPr txBox="1">
            <a:spLocks noChangeArrowheads="1"/>
          </p:cNvSpPr>
          <p:nvPr/>
        </p:nvSpPr>
        <p:spPr bwMode="auto">
          <a:xfrm>
            <a:off x="1455243" y="1443451"/>
            <a:ext cx="2264702" cy="905881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82800" rIns="90000" bIns="828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Unidad Q: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FFFFFF"/>
                </a:solidFill>
                <a:latin typeface="Arial" panose="020B0604020202020204" pitchFamily="34" charset="0"/>
              </a:rPr>
              <a:t>C = Culombio</a:t>
            </a:r>
          </a:p>
        </p:txBody>
      </p: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3861220" y="1475113"/>
            <a:ext cx="328454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 anchorCtr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rgbClr val="3399FF"/>
                </a:solidFill>
              </a:rPr>
              <a:t>(en honor a Coulomb;</a:t>
            </a:r>
          </a:p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rgbClr val="3399FF"/>
                </a:solidFill>
              </a:rPr>
              <a:t> en inglés: “coulomb”)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078336ED-6C4E-4140-9E5F-472C75028819}"/>
              </a:ext>
            </a:extLst>
          </p:cNvPr>
          <p:cNvGrpSpPr/>
          <p:nvPr/>
        </p:nvGrpSpPr>
        <p:grpSpPr>
          <a:xfrm>
            <a:off x="2250617" y="2892532"/>
            <a:ext cx="3642642" cy="629908"/>
            <a:chOff x="5752045" y="3105286"/>
            <a:chExt cx="3642642" cy="629908"/>
          </a:xfrm>
        </p:grpSpPr>
        <p:sp>
          <p:nvSpPr>
            <p:cNvPr id="20" name="Text Box 61">
              <a:extLst>
                <a:ext uri="{FF2B5EF4-FFF2-40B4-BE49-F238E27FC236}">
                  <a16:creationId xmlns:a16="http://schemas.microsoft.com/office/drawing/2014/main" id="{0B06F585-B44B-49A2-B079-8D323176F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2045" y="3220456"/>
              <a:ext cx="3642642" cy="514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72000" rIns="90000" bIns="72000" anchor="ctr" anchorCtr="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</a:rPr>
                <a:t>aproximadamente igual a</a:t>
              </a:r>
            </a:p>
          </p:txBody>
        </p: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32385C61-6733-49B0-BC5D-9AF90614342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40013" y="3105286"/>
              <a:ext cx="0" cy="252256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2" name="Text Box 13">
            <a:extLst>
              <a:ext uri="{FF2B5EF4-FFF2-40B4-BE49-F238E27FC236}">
                <a16:creationId xmlns:a16="http://schemas.microsoft.com/office/drawing/2014/main" id="{B177C9B2-EFD9-4029-B4E3-B4C9A377D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5243" y="450087"/>
            <a:ext cx="733753" cy="53654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lIns="90000" tIns="82800" rIns="90000" bIns="828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¿e?</a:t>
            </a:r>
          </a:p>
        </p:txBody>
      </p:sp>
    </p:spTree>
    <p:extLst>
      <p:ext uri="{BB962C8B-B14F-4D97-AF65-F5344CB8AC3E}">
        <p14:creationId xmlns:p14="http://schemas.microsoft.com/office/powerpoint/2010/main" val="10036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2" grpId="0" animBg="1"/>
      <p:bldP spid="23588" grpId="0" animBg="1"/>
      <p:bldP spid="32" grpId="0" animBg="1"/>
      <p:bldP spid="35" grpId="0" animBg="1"/>
      <p:bldP spid="36" grpId="0" animBg="1"/>
      <p:bldP spid="37" grpId="0" animBg="1"/>
      <p:bldP spid="41" grpId="0" animBg="1"/>
      <p:bldP spid="42" grpId="0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1D2ED860-6F50-4712-96F3-9FABED4441DD}"/>
              </a:ext>
            </a:extLst>
          </p:cNvPr>
          <p:cNvGrpSpPr/>
          <p:nvPr/>
        </p:nvGrpSpPr>
        <p:grpSpPr>
          <a:xfrm>
            <a:off x="2921523" y="3242084"/>
            <a:ext cx="5822731" cy="1306100"/>
            <a:chOff x="2963917" y="3003146"/>
            <a:chExt cx="5822731" cy="1306100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73E0A6D0-E08F-41CC-9BF5-82FA753439B3}"/>
                </a:ext>
              </a:extLst>
            </p:cNvPr>
            <p:cNvSpPr/>
            <p:nvPr/>
          </p:nvSpPr>
          <p:spPr bwMode="auto">
            <a:xfrm>
              <a:off x="2963917" y="3013656"/>
              <a:ext cx="5822731" cy="129559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Text Box 3"/>
            <p:cNvSpPr txBox="1">
              <a:spLocks noChangeArrowheads="1"/>
            </p:cNvSpPr>
            <p:nvPr/>
          </p:nvSpPr>
          <p:spPr bwMode="auto">
            <a:xfrm>
              <a:off x="3082790" y="3003146"/>
              <a:ext cx="5618951" cy="11849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08000" tIns="72000" rIns="108000" bIns="72000" anchor="ctr" anchorCtr="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s-ES" sz="2400" dirty="0">
                  <a:latin typeface="Arial" panose="020B0604020202020204" pitchFamily="34" charset="0"/>
                  <a:sym typeface="Symbol" panose="05050102010706020507" pitchFamily="18" charset="2"/>
                </a:rPr>
                <a:t>Valor medio     =  1,602 176 462 10</a:t>
              </a:r>
              <a:r>
                <a:rPr lang="es-ES" sz="2400" baseline="30000" dirty="0">
                  <a:latin typeface="Arial" panose="020B0604020202020204" pitchFamily="34" charset="0"/>
                  <a:sym typeface="Symbol" panose="05050102010706020507" pitchFamily="18" charset="2"/>
                </a:rPr>
                <a:t>-19</a:t>
              </a:r>
              <a:r>
                <a:rPr lang="es-ES" sz="2400" dirty="0">
                  <a:latin typeface="Arial" panose="020B0604020202020204" pitchFamily="34" charset="0"/>
                  <a:sym typeface="Symbol" panose="05050102010706020507" pitchFamily="18" charset="2"/>
                </a:rPr>
                <a:t> C</a:t>
              </a:r>
            </a:p>
            <a:p>
              <a:pPr eaLnBrk="1" hangingPunct="1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s-ES" sz="2400" dirty="0">
                  <a:latin typeface="Arial" panose="020B0604020202020204" pitchFamily="34" charset="0"/>
                  <a:sym typeface="Symbol" panose="05050102010706020507" pitchFamily="18" charset="2"/>
                </a:rPr>
                <a:t>Incertidumbre  =  0,000 000 063 10</a:t>
              </a:r>
              <a:r>
                <a:rPr lang="es-ES" sz="2400" baseline="30000" dirty="0">
                  <a:latin typeface="Arial" panose="020B0604020202020204" pitchFamily="34" charset="0"/>
                  <a:sym typeface="Symbol" panose="05050102010706020507" pitchFamily="18" charset="2"/>
                </a:rPr>
                <a:t>-19</a:t>
              </a:r>
              <a:r>
                <a:rPr lang="es-ES" sz="2400" dirty="0">
                  <a:latin typeface="Arial" panose="020B0604020202020204" pitchFamily="34" charset="0"/>
                  <a:sym typeface="Symbol" panose="05050102010706020507" pitchFamily="18" charset="2"/>
                </a:rPr>
                <a:t> C</a:t>
              </a:r>
            </a:p>
          </p:txBody>
        </p:sp>
      </p:grpSp>
      <p:sp>
        <p:nvSpPr>
          <p:cNvPr id="13" name="Text Box 40"/>
          <p:cNvSpPr txBox="1">
            <a:spLocks noChangeArrowheads="1"/>
          </p:cNvSpPr>
          <p:nvPr/>
        </p:nvSpPr>
        <p:spPr bwMode="auto">
          <a:xfrm>
            <a:off x="1210977" y="4626758"/>
            <a:ext cx="9215285" cy="2310505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Al existir duda, la incertidumbre se da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redondeada </a:t>
            </a:r>
            <a:r>
              <a:rPr lang="es-ES" sz="2400" dirty="0">
                <a:latin typeface="Arial" panose="020B0604020202020204" pitchFamily="34" charset="0"/>
              </a:rPr>
              <a:t>a 1 o 2 cifras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a partir de la primera no nula (la 2ª puede serlo), y el valor medio hasta la/s correspondiente/s. Esas cifras de la inc., y las del valor medio a partir de la primera no nula, antes de esas cifras, y hasta incluir esas cifras correspondientes (que pueden ser ceros), se denominan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cifras significativas</a:t>
            </a:r>
            <a:r>
              <a:rPr lang="es-ES" sz="2400" dirty="0">
                <a:latin typeface="Arial" panose="020B0604020202020204" pitchFamily="34" charset="0"/>
              </a:rPr>
              <a:t> (al dar idea del valor de ambos).</a:t>
            </a: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7DC32FCE-4B10-43DB-8A09-F6D9F61FA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184" y="616064"/>
            <a:ext cx="4462461" cy="5143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e = 1,602 176 462 (63) 10</a:t>
            </a:r>
            <a:r>
              <a:rPr lang="es-ES" sz="2400" baseline="30000">
                <a:latin typeface="Arial" panose="020B0604020202020204" pitchFamily="34" charset="0"/>
                <a:sym typeface="Symbol" panose="05050102010706020507" pitchFamily="18" charset="2"/>
              </a:rPr>
              <a:t>-19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C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2648283A-29BC-4042-B19A-ED3732940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077" y="376458"/>
            <a:ext cx="2888704" cy="514350"/>
          </a:xfrm>
          <a:prstGeom prst="rect">
            <a:avLst/>
          </a:prstGeom>
          <a:solidFill>
            <a:srgbClr val="666699"/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FF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INCERTIDUMBRE</a:t>
            </a:r>
          </a:p>
        </p:txBody>
      </p:sp>
      <p:sp>
        <p:nvSpPr>
          <p:cNvPr id="9" name="Text Box 40">
            <a:extLst>
              <a:ext uri="{FF2B5EF4-FFF2-40B4-BE49-F238E27FC236}">
                <a16:creationId xmlns:a16="http://schemas.microsoft.com/office/drawing/2014/main" id="{2163A323-F680-420C-8FCC-9EA6255FC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963" y="1266113"/>
            <a:ext cx="9297797" cy="1941173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Al medir una magnitud se puede tener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duda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de su valor (una falta de certeza, certidumbre). En este caso, para no cometer un error, se opta por dar un rango de posibles valores dando el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valor medio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y un número con el que se cubra una parte del rango de valores al sumarlo y restarlo al valor medio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(incertidumbre)</a:t>
            </a:r>
            <a:r>
              <a:rPr lang="es-ES" sz="2400" dirty="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218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">
            <a:extLst>
              <a:ext uri="{FF2B5EF4-FFF2-40B4-BE49-F238E27FC236}">
                <a16:creationId xmlns:a16="http://schemas.microsoft.com/office/drawing/2014/main" id="{7DC32FCE-4B10-43DB-8A09-F6D9F61FA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184" y="616064"/>
            <a:ext cx="4462461" cy="5143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e = 1,602 176 462 (63) 10</a:t>
            </a:r>
            <a:r>
              <a:rPr lang="es-ES" sz="2400" baseline="30000">
                <a:latin typeface="Arial" panose="020B0604020202020204" pitchFamily="34" charset="0"/>
                <a:sym typeface="Symbol" panose="05050102010706020507" pitchFamily="18" charset="2"/>
              </a:rPr>
              <a:t>-19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C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2648283A-29BC-4042-B19A-ED3732940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077" y="376458"/>
            <a:ext cx="2888704" cy="514350"/>
          </a:xfrm>
          <a:prstGeom prst="rect">
            <a:avLst/>
          </a:prstGeom>
          <a:solidFill>
            <a:srgbClr val="666699"/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FF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INCERTIDUMBRE</a:t>
            </a:r>
          </a:p>
        </p:txBody>
      </p:sp>
      <p:sp>
        <p:nvSpPr>
          <p:cNvPr id="9" name="Text Box 40">
            <a:extLst>
              <a:ext uri="{FF2B5EF4-FFF2-40B4-BE49-F238E27FC236}">
                <a16:creationId xmlns:a16="http://schemas.microsoft.com/office/drawing/2014/main" id="{73968B8D-D70C-41A6-A92C-A110394D2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128" y="4338315"/>
            <a:ext cx="7841607" cy="833178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-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Da idea de cómo de grande es la duda comparada con el valor medio. </a:t>
            </a:r>
            <a:endParaRPr lang="es-ES" sz="24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 Box 36">
            <a:extLst>
              <a:ext uri="{FF2B5EF4-FFF2-40B4-BE49-F238E27FC236}">
                <a16:creationId xmlns:a16="http://schemas.microsoft.com/office/drawing/2014/main" id="{8D408C00-B1A8-4148-99D9-651A92EF3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6740" y="4842420"/>
            <a:ext cx="2967479" cy="46166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Inc. </a:t>
            </a:r>
            <a:r>
              <a:rPr lang="es-ES" sz="2400" dirty="0" err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rel.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3,9 10</a:t>
            </a:r>
            <a:r>
              <a:rPr lang="es-ES" sz="2400" baseline="300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6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%</a:t>
            </a:r>
          </a:p>
        </p:txBody>
      </p:sp>
      <p:sp>
        <p:nvSpPr>
          <p:cNvPr id="11" name="Text Box 40">
            <a:extLst>
              <a:ext uri="{FF2B5EF4-FFF2-40B4-BE49-F238E27FC236}">
                <a16:creationId xmlns:a16="http://schemas.microsoft.com/office/drawing/2014/main" id="{D0EE045E-1C0D-4236-8B53-29E486410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077" y="5418770"/>
            <a:ext cx="7937568" cy="833178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Cuanto menores son: menos duda hay sobre el valor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                                      y más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precisa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es la medida. </a:t>
            </a:r>
            <a:endParaRPr lang="es-ES" sz="24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 Box 40">
            <a:extLst>
              <a:ext uri="{FF2B5EF4-FFF2-40B4-BE49-F238E27FC236}">
                <a16:creationId xmlns:a16="http://schemas.microsoft.com/office/drawing/2014/main" id="{6BE17C08-1949-49D6-A4E1-03F09C005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0508" y="2280172"/>
            <a:ext cx="6222405" cy="4638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INC. ABSOLUTA = INCERTIDUMBRE</a:t>
            </a:r>
            <a:endParaRPr lang="es-ES" sz="24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 Box 40">
            <a:extLst>
              <a:ext uri="{FF2B5EF4-FFF2-40B4-BE49-F238E27FC236}">
                <a16:creationId xmlns:a16="http://schemas.microsoft.com/office/drawing/2014/main" id="{D759583D-C0F7-451F-8071-258AFD3AB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5445" y="2894220"/>
            <a:ext cx="4455593" cy="463846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- D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a idea de cuánta duda hay. </a:t>
            </a:r>
            <a:endParaRPr lang="es-ES" sz="24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 Box 40">
            <a:extLst>
              <a:ext uri="{FF2B5EF4-FFF2-40B4-BE49-F238E27FC236}">
                <a16:creationId xmlns:a16="http://schemas.microsoft.com/office/drawing/2014/main" id="{C3336D90-095B-4205-A4B6-6B47F5505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0508" y="3720644"/>
            <a:ext cx="6222405" cy="4638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INC. RELATIVA   = INC. / |VALOR MEDIO|</a:t>
            </a:r>
            <a:endParaRPr lang="es-ES" sz="24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1" name="Text Box 40">
            <a:extLst>
              <a:ext uri="{FF2B5EF4-FFF2-40B4-BE49-F238E27FC236}">
                <a16:creationId xmlns:a16="http://schemas.microsoft.com/office/drawing/2014/main" id="{EC779579-DC51-4F58-967B-D0FED6EBA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077" y="6262090"/>
            <a:ext cx="2574948" cy="463846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Son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positivas</a:t>
            </a:r>
            <a:r>
              <a:rPr lang="es-ES" sz="2400" dirty="0">
                <a:latin typeface="Arial" panose="020B0604020202020204" pitchFamily="34" charset="0"/>
              </a:rPr>
              <a:t>.</a:t>
            </a:r>
            <a:endParaRPr lang="es-ES" sz="24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 Box 40">
            <a:extLst>
              <a:ext uri="{FF2B5EF4-FFF2-40B4-BE49-F238E27FC236}">
                <a16:creationId xmlns:a16="http://schemas.microsoft.com/office/drawing/2014/main" id="{B03EDD6D-5086-4654-A2FE-BF93FA959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7343" y="1313992"/>
            <a:ext cx="6754034" cy="833178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En las prácticas aparecerán dos magnitudes relacionadas con la incertidumbre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es-ES" sz="24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19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  <p:bldP spid="13" grpId="0"/>
      <p:bldP spid="15" grpId="0" animBg="1"/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">
            <a:extLst>
              <a:ext uri="{FF2B5EF4-FFF2-40B4-BE49-F238E27FC236}">
                <a16:creationId xmlns:a16="http://schemas.microsoft.com/office/drawing/2014/main" id="{7DC32FCE-4B10-43DB-8A09-F6D9F61FA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184" y="616064"/>
            <a:ext cx="4462461" cy="5143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e = 1,602 176 462 (63) 10</a:t>
            </a:r>
            <a:r>
              <a:rPr lang="es-ES" sz="2400" baseline="30000">
                <a:latin typeface="Arial" panose="020B0604020202020204" pitchFamily="34" charset="0"/>
                <a:sym typeface="Symbol" panose="05050102010706020507" pitchFamily="18" charset="2"/>
              </a:rPr>
              <a:t>-19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C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2648283A-29BC-4042-B19A-ED3732940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077" y="376458"/>
            <a:ext cx="2888704" cy="514350"/>
          </a:xfrm>
          <a:prstGeom prst="rect">
            <a:avLst/>
          </a:prstGeom>
          <a:solidFill>
            <a:srgbClr val="666699"/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FF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INCERTIDUMBRE</a:t>
            </a:r>
          </a:p>
        </p:txBody>
      </p:sp>
      <p:sp>
        <p:nvSpPr>
          <p:cNvPr id="11" name="Text Box 40">
            <a:extLst>
              <a:ext uri="{FF2B5EF4-FFF2-40B4-BE49-F238E27FC236}">
                <a16:creationId xmlns:a16="http://schemas.microsoft.com/office/drawing/2014/main" id="{9583E287-B05E-4A45-B9A3-78C5ACBE6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2507" y="2536679"/>
            <a:ext cx="9309882" cy="833178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La incertidumbre,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"</a:t>
            </a:r>
            <a:r>
              <a:rPr lang="es-ES" sz="2400" dirty="0" err="1">
                <a:solidFill>
                  <a:srgbClr val="0000FF"/>
                </a:solidFill>
                <a:latin typeface="Arial" panose="020B0604020202020204" pitchFamily="34" charset="0"/>
              </a:rPr>
              <a:t>uncertainty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“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en inglés, se suele corresponder con la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desviación estándar,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 (sigma)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4A4863C6-B0FC-4891-BA9B-35330B321735}"/>
              </a:ext>
            </a:extLst>
          </p:cNvPr>
          <p:cNvGrpSpPr/>
          <p:nvPr/>
        </p:nvGrpSpPr>
        <p:grpSpPr>
          <a:xfrm>
            <a:off x="1242506" y="1271818"/>
            <a:ext cx="9445813" cy="833178"/>
            <a:chOff x="1242506" y="1271818"/>
            <a:chExt cx="9445813" cy="833178"/>
          </a:xfrm>
        </p:grpSpPr>
        <p:sp>
          <p:nvSpPr>
            <p:cNvPr id="12" name="Text Box 40">
              <a:extLst>
                <a:ext uri="{FF2B5EF4-FFF2-40B4-BE49-F238E27FC236}">
                  <a16:creationId xmlns:a16="http://schemas.microsoft.com/office/drawing/2014/main" id="{96DB4ACC-E507-4DE5-B1E7-27DCC4949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2506" y="1271818"/>
              <a:ext cx="9445813" cy="8331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 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En la vida cotidiana solo se da el </a:t>
              </a:r>
              <a:r>
                <a:rPr lang="es-ES" sz="2400" dirty="0">
                  <a:solidFill>
                    <a:srgbClr val="0000FF"/>
                  </a:solidFill>
                  <a:latin typeface="Arial" panose="020B0604020202020204" pitchFamily="34" charset="0"/>
                </a:rPr>
                <a:t>valor medio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. P.ej., al medir con una regla una longitud x, se da la "raya" más cercana </a:t>
              </a:r>
              <a:r>
                <a:rPr lang="es-ES" sz="2400" dirty="0">
                  <a:solidFill>
                    <a:srgbClr val="0000FF"/>
                  </a:solidFill>
                  <a:latin typeface="Arial" panose="020B0604020202020204" pitchFamily="34" charset="0"/>
                </a:rPr>
                <a:t>x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.</a:t>
              </a:r>
              <a:endParaRPr lang="es-ES" sz="2400" dirty="0">
                <a:latin typeface="Arial" panose="020B0604020202020204" pitchFamily="34" charset="0"/>
              </a:endParaRPr>
            </a:p>
          </p:txBody>
        </p: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BE35C59E-FBAB-437B-837D-ACD5F9B3D7AA}"/>
                </a:ext>
              </a:extLst>
            </p:cNvPr>
            <p:cNvCxnSpPr/>
            <p:nvPr/>
          </p:nvCxnSpPr>
          <p:spPr bwMode="auto">
            <a:xfrm>
              <a:off x="8610895" y="1760404"/>
              <a:ext cx="168166" cy="0"/>
            </a:xfrm>
            <a:prstGeom prst="line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0" name="Text Box 40">
            <a:extLst>
              <a:ext uri="{FF2B5EF4-FFF2-40B4-BE49-F238E27FC236}">
                <a16:creationId xmlns:a16="http://schemas.microsoft.com/office/drawing/2014/main" id="{962EAC64-532E-4228-BFE6-9F61C45D7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2506" y="5211080"/>
            <a:ext cx="9309882" cy="1571842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Si se usa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, se denota con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u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y se expresa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entre ()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. Si se usa </a:t>
            </a:r>
            <a:r>
              <a:rPr lang="es-ES" sz="2400" dirty="0">
                <a:latin typeface="Arial" panose="020B0604020202020204" pitchFamily="34" charset="0"/>
              </a:rPr>
              <a:t>un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 múltiplo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de ella, </a:t>
            </a:r>
            <a:r>
              <a:rPr lang="es-ES" sz="2400" dirty="0">
                <a:latin typeface="Arial" panose="020B0604020202020204" pitchFamily="34" charset="0"/>
              </a:rPr>
              <a:t>se representa con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 U (inc. expandida) </a:t>
            </a:r>
            <a:r>
              <a:rPr lang="es-ES" sz="2400" dirty="0">
                <a:latin typeface="Arial" panose="020B0604020202020204" pitchFamily="34" charset="0"/>
              </a:rPr>
              <a:t>y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se indica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tras un ±</a:t>
            </a:r>
            <a:r>
              <a:rPr lang="es-ES" sz="2400" dirty="0">
                <a:latin typeface="Arial" panose="020B0604020202020204" pitchFamily="34" charset="0"/>
              </a:rPr>
              <a:t>. P.ej., cubriendo para la regla el rango completo,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s-ES" sz="2400" dirty="0">
                <a:latin typeface="Arial" panose="020B0604020202020204" pitchFamily="34" charset="0"/>
              </a:rPr>
              <a:t>al 100%:</a:t>
            </a:r>
          </a:p>
        </p:txBody>
      </p:sp>
      <p:sp>
        <p:nvSpPr>
          <p:cNvPr id="21" name="Text Box 40">
            <a:extLst>
              <a:ext uri="{FF2B5EF4-FFF2-40B4-BE49-F238E27FC236}">
                <a16:creationId xmlns:a16="http://schemas.microsoft.com/office/drawing/2014/main" id="{A714C0D2-FE9F-4B83-9FD8-C40E2C83D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5262" y="6538806"/>
            <a:ext cx="5153151" cy="4638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None/>
            </a:pPr>
            <a:r>
              <a:rPr lang="es-ES" sz="2400" dirty="0">
                <a:latin typeface="Arial" panose="020B0604020202020204" pitchFamily="34" charset="0"/>
              </a:rPr>
              <a:t>1,65 a </a:t>
            </a:r>
            <a:r>
              <a:rPr lang="es-ES" sz="2400">
                <a:latin typeface="Arial" panose="020B0604020202020204" pitchFamily="34" charset="0"/>
              </a:rPr>
              <a:t>1,75  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   </a:t>
            </a:r>
            <a:r>
              <a:rPr lang="es-ES" sz="2400" dirty="0">
                <a:latin typeface="Arial" panose="020B0604020202020204" pitchFamily="34" charset="0"/>
              </a:rPr>
              <a:t>x = 1,70 ± 0,05 cm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CB7C737E-2C70-4B47-A9EA-FA01CF01E0B5}"/>
              </a:ext>
            </a:extLst>
          </p:cNvPr>
          <p:cNvGrpSpPr/>
          <p:nvPr/>
        </p:nvGrpSpPr>
        <p:grpSpPr>
          <a:xfrm>
            <a:off x="7238757" y="3053599"/>
            <a:ext cx="2460661" cy="1189480"/>
            <a:chOff x="4602294" y="3680944"/>
            <a:chExt cx="2460661" cy="1189480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B04A8B11-F2B7-4FFA-8B45-A50CE31E2C4E}"/>
                </a:ext>
              </a:extLst>
            </p:cNvPr>
            <p:cNvSpPr/>
            <p:nvPr/>
          </p:nvSpPr>
          <p:spPr bwMode="auto">
            <a:xfrm>
              <a:off x="4602294" y="3680944"/>
              <a:ext cx="2460661" cy="118948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A64FFB99-F1FD-4D95-9977-52A4331EBD2E}"/>
                    </a:ext>
                  </a:extLst>
                </p:cNvPr>
                <p:cNvSpPr txBox="1"/>
                <p:nvPr/>
              </p:nvSpPr>
              <p:spPr>
                <a:xfrm>
                  <a:off x="4696884" y="3778740"/>
                  <a:ext cx="2184508" cy="9093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s-E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s-E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s-E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num>
                              <m:den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rad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A64FFB99-F1FD-4D95-9977-52A4331EBD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6884" y="3778740"/>
                  <a:ext cx="2184508" cy="90935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Text Box 40">
            <a:extLst>
              <a:ext uri="{FF2B5EF4-FFF2-40B4-BE49-F238E27FC236}">
                <a16:creationId xmlns:a16="http://schemas.microsoft.com/office/drawing/2014/main" id="{B3127AC8-182E-48F6-BD7F-6F55BF5BD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1873" y="4325439"/>
            <a:ext cx="9309882" cy="833178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Da una idea de la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dispersión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de los posibles valores,</a:t>
            </a:r>
            <a:r>
              <a:rPr lang="es-ES" sz="2400" dirty="0">
                <a:latin typeface="Arial" panose="020B0604020202020204" pitchFamily="34" charset="0"/>
              </a:rPr>
              <a:t> pero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 no cubre el rango</a:t>
            </a:r>
            <a:r>
              <a:rPr lang="es-ES" sz="2400" dirty="0">
                <a:latin typeface="Arial" panose="020B0604020202020204" pitchFamily="34" charset="0"/>
              </a:rPr>
              <a:t>.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La desviación media no se usa porque es nula.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BD8A4D2-55F5-4EDA-BA9D-07B7CA26D435}"/>
              </a:ext>
            </a:extLst>
          </p:cNvPr>
          <p:cNvGrpSpPr/>
          <p:nvPr/>
        </p:nvGrpSpPr>
        <p:grpSpPr>
          <a:xfrm>
            <a:off x="8045728" y="2030242"/>
            <a:ext cx="2169960" cy="487608"/>
            <a:chOff x="8350529" y="2605753"/>
            <a:chExt cx="2169960" cy="487608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0E39AE34-9186-4E50-869D-B77284F4725B}"/>
                </a:ext>
              </a:extLst>
            </p:cNvPr>
            <p:cNvGrpSpPr/>
            <p:nvPr/>
          </p:nvGrpSpPr>
          <p:grpSpPr>
            <a:xfrm>
              <a:off x="8350529" y="2605753"/>
              <a:ext cx="2169960" cy="487608"/>
              <a:chOff x="8828998" y="1701981"/>
              <a:chExt cx="2169960" cy="487608"/>
            </a:xfrm>
          </p:grpSpPr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B2ADC613-1D36-4ADD-A4D7-16DA0BA7839D}"/>
                  </a:ext>
                </a:extLst>
              </p:cNvPr>
              <p:cNvSpPr/>
              <p:nvPr/>
            </p:nvSpPr>
            <p:spPr bwMode="auto">
              <a:xfrm>
                <a:off x="8860896" y="1727756"/>
                <a:ext cx="2010776" cy="461833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Text Box 40">
                <a:extLst>
                  <a:ext uri="{FF2B5EF4-FFF2-40B4-BE49-F238E27FC236}">
                    <a16:creationId xmlns:a16="http://schemas.microsoft.com/office/drawing/2014/main" id="{608927FB-2AEC-49BB-8AEF-ADA0713E3B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8998" y="1701981"/>
                <a:ext cx="2169960" cy="4638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es-ES" sz="2400" dirty="0">
                    <a:latin typeface="Arial" panose="020B0604020202020204" pitchFamily="34" charset="0"/>
                  </a:rPr>
                  <a:t>x = x = 1,7 cm</a:t>
                </a:r>
              </a:p>
            </p:txBody>
          </p:sp>
        </p:grp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7D3F64E9-ECDC-41BC-8913-6582C435C349}"/>
                </a:ext>
              </a:extLst>
            </p:cNvPr>
            <p:cNvCxnSpPr/>
            <p:nvPr/>
          </p:nvCxnSpPr>
          <p:spPr bwMode="auto">
            <a:xfrm>
              <a:off x="8929382" y="2731515"/>
              <a:ext cx="16816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6901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21" grpId="0" animBg="1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">
            <a:extLst>
              <a:ext uri="{FF2B5EF4-FFF2-40B4-BE49-F238E27FC236}">
                <a16:creationId xmlns:a16="http://schemas.microsoft.com/office/drawing/2014/main" id="{7DC32FCE-4B10-43DB-8A09-F6D9F61FA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184" y="616064"/>
            <a:ext cx="4462461" cy="5143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e = 1,602 176 462 (63) 10</a:t>
            </a:r>
            <a:r>
              <a:rPr lang="es-ES" sz="2400" baseline="30000">
                <a:latin typeface="Arial" panose="020B0604020202020204" pitchFamily="34" charset="0"/>
                <a:sym typeface="Symbol" panose="05050102010706020507" pitchFamily="18" charset="2"/>
              </a:rPr>
              <a:t>-19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C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2648283A-29BC-4042-B19A-ED3732940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077" y="376458"/>
            <a:ext cx="2888704" cy="514350"/>
          </a:xfrm>
          <a:prstGeom prst="rect">
            <a:avLst/>
          </a:prstGeom>
          <a:solidFill>
            <a:srgbClr val="666699"/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FF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INCERTIDUMBRE</a:t>
            </a:r>
          </a:p>
        </p:txBody>
      </p:sp>
      <p:sp>
        <p:nvSpPr>
          <p:cNvPr id="13" name="Text Box 40">
            <a:extLst>
              <a:ext uri="{FF2B5EF4-FFF2-40B4-BE49-F238E27FC236}">
                <a16:creationId xmlns:a16="http://schemas.microsoft.com/office/drawing/2014/main" id="{5643504D-AF04-4816-82D9-794745FEB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2507" y="1426754"/>
            <a:ext cx="8411854" cy="463846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Si la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distribución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de valores es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gaussiana (normal)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A625CEA-09FB-4857-8D24-42250E72D32C}"/>
              </a:ext>
            </a:extLst>
          </p:cNvPr>
          <p:cNvGrpSpPr/>
          <p:nvPr/>
        </p:nvGrpSpPr>
        <p:grpSpPr>
          <a:xfrm>
            <a:off x="3692630" y="1903091"/>
            <a:ext cx="4179348" cy="2826155"/>
            <a:chOff x="6254489" y="4241194"/>
            <a:chExt cx="4179348" cy="2826155"/>
          </a:xfrm>
        </p:grpSpPr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1E07784B-DF93-4089-A41A-E787C08B34AD}"/>
                </a:ext>
              </a:extLst>
            </p:cNvPr>
            <p:cNvCxnSpPr/>
            <p:nvPr/>
          </p:nvCxnSpPr>
          <p:spPr bwMode="auto">
            <a:xfrm>
              <a:off x="8265468" y="6734883"/>
              <a:ext cx="168166" cy="0"/>
            </a:xfrm>
            <a:prstGeom prst="line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Text Box 40">
              <a:extLst>
                <a:ext uri="{FF2B5EF4-FFF2-40B4-BE49-F238E27FC236}">
                  <a16:creationId xmlns:a16="http://schemas.microsoft.com/office/drawing/2014/main" id="{E61E1222-EBF0-4265-9286-87F3421F7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2697" y="6603503"/>
              <a:ext cx="281151" cy="4638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None/>
              </a:pPr>
              <a:r>
                <a:rPr lang="es-ES" sz="2400" dirty="0">
                  <a:solidFill>
                    <a:srgbClr val="0000FF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x</a:t>
              </a:r>
              <a:endParaRPr lang="es-ES" sz="2400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Freeform 79">
              <a:extLst>
                <a:ext uri="{FF2B5EF4-FFF2-40B4-BE49-F238E27FC236}">
                  <a16:creationId xmlns:a16="http://schemas.microsoft.com/office/drawing/2014/main" id="{CDD6F7C8-44FE-4E63-9AFF-D8841A43E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143" y="6211282"/>
              <a:ext cx="3144837" cy="457200"/>
            </a:xfrm>
            <a:custGeom>
              <a:avLst/>
              <a:gdLst>
                <a:gd name="T0" fmla="*/ 42 w 1981"/>
                <a:gd name="T1" fmla="*/ 273 h 288"/>
                <a:gd name="T2" fmla="*/ 211 w 1981"/>
                <a:gd name="T3" fmla="*/ 182 h 288"/>
                <a:gd name="T4" fmla="*/ 344 w 1981"/>
                <a:gd name="T5" fmla="*/ 7 h 288"/>
                <a:gd name="T6" fmla="*/ 1643 w 1981"/>
                <a:gd name="T7" fmla="*/ 0 h 288"/>
                <a:gd name="T8" fmla="*/ 1770 w 1981"/>
                <a:gd name="T9" fmla="*/ 168 h 288"/>
                <a:gd name="T10" fmla="*/ 1882 w 1981"/>
                <a:gd name="T11" fmla="*/ 245 h 288"/>
                <a:gd name="T12" fmla="*/ 1981 w 1981"/>
                <a:gd name="T13" fmla="*/ 281 h 288"/>
                <a:gd name="T14" fmla="*/ 0 w 1981"/>
                <a:gd name="T1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81" h="288">
                  <a:moveTo>
                    <a:pt x="42" y="273"/>
                  </a:moveTo>
                  <a:lnTo>
                    <a:pt x="211" y="182"/>
                  </a:lnTo>
                  <a:lnTo>
                    <a:pt x="344" y="7"/>
                  </a:lnTo>
                  <a:lnTo>
                    <a:pt x="1643" y="0"/>
                  </a:lnTo>
                  <a:lnTo>
                    <a:pt x="1770" y="168"/>
                  </a:lnTo>
                  <a:lnTo>
                    <a:pt x="1882" y="245"/>
                  </a:lnTo>
                  <a:lnTo>
                    <a:pt x="1981" y="281"/>
                  </a:lnTo>
                  <a:lnTo>
                    <a:pt x="0" y="288"/>
                  </a:lnTo>
                </a:path>
              </a:pathLst>
            </a:cu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ES"/>
            </a:p>
          </p:txBody>
        </p:sp>
        <p:sp>
          <p:nvSpPr>
            <p:cNvPr id="27" name="Freeform 78">
              <a:extLst>
                <a:ext uri="{FF2B5EF4-FFF2-40B4-BE49-F238E27FC236}">
                  <a16:creationId xmlns:a16="http://schemas.microsoft.com/office/drawing/2014/main" id="{C3DC10A9-5F32-4B36-A75A-922EC95DC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4468" y="4895244"/>
              <a:ext cx="2039937" cy="1773238"/>
            </a:xfrm>
            <a:custGeom>
              <a:avLst/>
              <a:gdLst>
                <a:gd name="T0" fmla="*/ 0 w 1285"/>
                <a:gd name="T1" fmla="*/ 822 h 1117"/>
                <a:gd name="T2" fmla="*/ 141 w 1285"/>
                <a:gd name="T3" fmla="*/ 576 h 1117"/>
                <a:gd name="T4" fmla="*/ 267 w 1285"/>
                <a:gd name="T5" fmla="*/ 210 h 1117"/>
                <a:gd name="T6" fmla="*/ 309 w 1285"/>
                <a:gd name="T7" fmla="*/ 98 h 1117"/>
                <a:gd name="T8" fmla="*/ 625 w 1285"/>
                <a:gd name="T9" fmla="*/ 0 h 1117"/>
                <a:gd name="T10" fmla="*/ 962 w 1285"/>
                <a:gd name="T11" fmla="*/ 91 h 1117"/>
                <a:gd name="T12" fmla="*/ 1075 w 1285"/>
                <a:gd name="T13" fmla="*/ 358 h 1117"/>
                <a:gd name="T14" fmla="*/ 1166 w 1285"/>
                <a:gd name="T15" fmla="*/ 632 h 1117"/>
                <a:gd name="T16" fmla="*/ 1285 w 1285"/>
                <a:gd name="T17" fmla="*/ 836 h 1117"/>
                <a:gd name="T18" fmla="*/ 1285 w 1285"/>
                <a:gd name="T19" fmla="*/ 1110 h 1117"/>
                <a:gd name="T20" fmla="*/ 0 w 1285"/>
                <a:gd name="T21" fmla="*/ 1117 h 1117"/>
                <a:gd name="T22" fmla="*/ 0 w 1285"/>
                <a:gd name="T23" fmla="*/ 822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5" h="1117">
                  <a:moveTo>
                    <a:pt x="0" y="822"/>
                  </a:moveTo>
                  <a:lnTo>
                    <a:pt x="141" y="576"/>
                  </a:lnTo>
                  <a:lnTo>
                    <a:pt x="267" y="210"/>
                  </a:lnTo>
                  <a:lnTo>
                    <a:pt x="309" y="98"/>
                  </a:lnTo>
                  <a:lnTo>
                    <a:pt x="625" y="0"/>
                  </a:lnTo>
                  <a:lnTo>
                    <a:pt x="962" y="91"/>
                  </a:lnTo>
                  <a:lnTo>
                    <a:pt x="1075" y="358"/>
                  </a:lnTo>
                  <a:lnTo>
                    <a:pt x="1166" y="632"/>
                  </a:lnTo>
                  <a:lnTo>
                    <a:pt x="1285" y="836"/>
                  </a:lnTo>
                  <a:lnTo>
                    <a:pt x="1285" y="1110"/>
                  </a:lnTo>
                  <a:lnTo>
                    <a:pt x="0" y="1117"/>
                  </a:lnTo>
                  <a:lnTo>
                    <a:pt x="0" y="822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ES"/>
            </a:p>
          </p:txBody>
        </p:sp>
        <p:sp>
          <p:nvSpPr>
            <p:cNvPr id="28" name="Freeform 77">
              <a:extLst>
                <a:ext uri="{FF2B5EF4-FFF2-40B4-BE49-F238E27FC236}">
                  <a16:creationId xmlns:a16="http://schemas.microsoft.com/office/drawing/2014/main" id="{2FD91F57-9BBF-4604-BD63-2BBEFFD71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9768" y="4736494"/>
              <a:ext cx="981075" cy="1908175"/>
            </a:xfrm>
            <a:custGeom>
              <a:avLst/>
              <a:gdLst>
                <a:gd name="T0" fmla="*/ 7 w 618"/>
                <a:gd name="T1" fmla="*/ 162 h 1202"/>
                <a:gd name="T2" fmla="*/ 148 w 618"/>
                <a:gd name="T3" fmla="*/ 35 h 1202"/>
                <a:gd name="T4" fmla="*/ 295 w 618"/>
                <a:gd name="T5" fmla="*/ 0 h 1202"/>
                <a:gd name="T6" fmla="*/ 485 w 618"/>
                <a:gd name="T7" fmla="*/ 50 h 1202"/>
                <a:gd name="T8" fmla="*/ 618 w 618"/>
                <a:gd name="T9" fmla="*/ 190 h 1202"/>
                <a:gd name="T10" fmla="*/ 618 w 618"/>
                <a:gd name="T11" fmla="*/ 1202 h 1202"/>
                <a:gd name="T12" fmla="*/ 0 w 618"/>
                <a:gd name="T13" fmla="*/ 1202 h 1202"/>
                <a:gd name="T14" fmla="*/ 7 w 618"/>
                <a:gd name="T15" fmla="*/ 162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8" h="1202">
                  <a:moveTo>
                    <a:pt x="7" y="162"/>
                  </a:moveTo>
                  <a:lnTo>
                    <a:pt x="148" y="35"/>
                  </a:lnTo>
                  <a:lnTo>
                    <a:pt x="295" y="0"/>
                  </a:lnTo>
                  <a:lnTo>
                    <a:pt x="485" y="50"/>
                  </a:lnTo>
                  <a:lnTo>
                    <a:pt x="618" y="190"/>
                  </a:lnTo>
                  <a:lnTo>
                    <a:pt x="618" y="1202"/>
                  </a:lnTo>
                  <a:lnTo>
                    <a:pt x="0" y="1202"/>
                  </a:lnTo>
                  <a:lnTo>
                    <a:pt x="7" y="162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s-ES"/>
            </a:p>
          </p:txBody>
        </p:sp>
        <p:grpSp>
          <p:nvGrpSpPr>
            <p:cNvPr id="29" name="Group 63">
              <a:extLst>
                <a:ext uri="{FF2B5EF4-FFF2-40B4-BE49-F238E27FC236}">
                  <a16:creationId xmlns:a16="http://schemas.microsoft.com/office/drawing/2014/main" id="{6F3C7A98-3167-4EC3-8E82-2D827F1292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54489" y="4553937"/>
              <a:ext cx="4125912" cy="2122488"/>
              <a:chOff x="2501" y="1703"/>
              <a:chExt cx="2599" cy="1337"/>
            </a:xfrm>
          </p:grpSpPr>
          <p:sp>
            <p:nvSpPr>
              <p:cNvPr id="30" name="Line 8">
                <a:extLst>
                  <a:ext uri="{FF2B5EF4-FFF2-40B4-BE49-F238E27FC236}">
                    <a16:creationId xmlns:a16="http://schemas.microsoft.com/office/drawing/2014/main" id="{21861770-B859-4DF7-BB37-AA300CE978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1" y="3033"/>
                <a:ext cx="259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31" name="Line 9">
                <a:extLst>
                  <a:ext uri="{FF2B5EF4-FFF2-40B4-BE49-F238E27FC236}">
                    <a16:creationId xmlns:a16="http://schemas.microsoft.com/office/drawing/2014/main" id="{2E5E3B6D-CC3A-4437-8FBC-6B058B6FA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8" y="1703"/>
                <a:ext cx="0" cy="13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s-ES"/>
              </a:p>
            </p:txBody>
          </p:sp>
          <p:grpSp>
            <p:nvGrpSpPr>
              <p:cNvPr id="32" name="Group 11">
                <a:extLst>
                  <a:ext uri="{FF2B5EF4-FFF2-40B4-BE49-F238E27FC236}">
                    <a16:creationId xmlns:a16="http://schemas.microsoft.com/office/drawing/2014/main" id="{C77AAD39-E96C-472E-9869-7CD2839C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64" y="1823"/>
                <a:ext cx="2302" cy="1217"/>
                <a:chOff x="2149" y="1599"/>
                <a:chExt cx="2750" cy="1455"/>
              </a:xfrm>
            </p:grpSpPr>
            <p:sp>
              <p:nvSpPr>
                <p:cNvPr id="33" name="Freeform 12">
                  <a:extLst>
                    <a:ext uri="{FF2B5EF4-FFF2-40B4-BE49-F238E27FC236}">
                      <a16:creationId xmlns:a16="http://schemas.microsoft.com/office/drawing/2014/main" id="{B2017EEC-46C8-4D67-A39E-6D3E6B2C71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9" y="1600"/>
                  <a:ext cx="1371" cy="1454"/>
                </a:xfrm>
                <a:custGeom>
                  <a:avLst/>
                  <a:gdLst>
                    <a:gd name="T0" fmla="*/ 0 w 1371"/>
                    <a:gd name="T1" fmla="*/ 1079 h 1079"/>
                    <a:gd name="T2" fmla="*/ 402 w 1371"/>
                    <a:gd name="T3" fmla="*/ 997 h 1079"/>
                    <a:gd name="T4" fmla="*/ 749 w 1371"/>
                    <a:gd name="T5" fmla="*/ 631 h 1079"/>
                    <a:gd name="T6" fmla="*/ 950 w 1371"/>
                    <a:gd name="T7" fmla="*/ 229 h 1079"/>
                    <a:gd name="T8" fmla="*/ 1152 w 1371"/>
                    <a:gd name="T9" fmla="*/ 55 h 1079"/>
                    <a:gd name="T10" fmla="*/ 1371 w 1371"/>
                    <a:gd name="T11" fmla="*/ 0 h 10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71" h="1079">
                      <a:moveTo>
                        <a:pt x="0" y="1079"/>
                      </a:moveTo>
                      <a:cubicBezTo>
                        <a:pt x="138" y="1075"/>
                        <a:pt x="277" y="1072"/>
                        <a:pt x="402" y="997"/>
                      </a:cubicBezTo>
                      <a:cubicBezTo>
                        <a:pt x="527" y="922"/>
                        <a:pt x="658" y="759"/>
                        <a:pt x="749" y="631"/>
                      </a:cubicBezTo>
                      <a:cubicBezTo>
                        <a:pt x="840" y="503"/>
                        <a:pt x="883" y="325"/>
                        <a:pt x="950" y="229"/>
                      </a:cubicBezTo>
                      <a:cubicBezTo>
                        <a:pt x="1017" y="133"/>
                        <a:pt x="1082" y="93"/>
                        <a:pt x="1152" y="55"/>
                      </a:cubicBezTo>
                      <a:cubicBezTo>
                        <a:pt x="1222" y="17"/>
                        <a:pt x="1336" y="9"/>
                        <a:pt x="1371" y="0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3333FF"/>
                  </a:solidFill>
                  <a:prstDash val="solid"/>
                  <a:round/>
                  <a:headEnd type="none" w="med" len="med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s-ES"/>
                </a:p>
              </p:txBody>
            </p:sp>
            <p:sp>
              <p:nvSpPr>
                <p:cNvPr id="34" name="Freeform 13">
                  <a:extLst>
                    <a:ext uri="{FF2B5EF4-FFF2-40B4-BE49-F238E27FC236}">
                      <a16:creationId xmlns:a16="http://schemas.microsoft.com/office/drawing/2014/main" id="{1A934504-676C-4D2F-B74D-3CF711D279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528" y="1599"/>
                  <a:ext cx="1371" cy="1454"/>
                </a:xfrm>
                <a:custGeom>
                  <a:avLst/>
                  <a:gdLst>
                    <a:gd name="T0" fmla="*/ 0 w 1371"/>
                    <a:gd name="T1" fmla="*/ 1079 h 1079"/>
                    <a:gd name="T2" fmla="*/ 402 w 1371"/>
                    <a:gd name="T3" fmla="*/ 997 h 1079"/>
                    <a:gd name="T4" fmla="*/ 749 w 1371"/>
                    <a:gd name="T5" fmla="*/ 631 h 1079"/>
                    <a:gd name="T6" fmla="*/ 950 w 1371"/>
                    <a:gd name="T7" fmla="*/ 229 h 1079"/>
                    <a:gd name="T8" fmla="*/ 1152 w 1371"/>
                    <a:gd name="T9" fmla="*/ 55 h 1079"/>
                    <a:gd name="T10" fmla="*/ 1371 w 1371"/>
                    <a:gd name="T11" fmla="*/ 0 h 10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71" h="1079">
                      <a:moveTo>
                        <a:pt x="0" y="1079"/>
                      </a:moveTo>
                      <a:cubicBezTo>
                        <a:pt x="138" y="1075"/>
                        <a:pt x="277" y="1072"/>
                        <a:pt x="402" y="997"/>
                      </a:cubicBezTo>
                      <a:cubicBezTo>
                        <a:pt x="527" y="922"/>
                        <a:pt x="658" y="759"/>
                        <a:pt x="749" y="631"/>
                      </a:cubicBezTo>
                      <a:cubicBezTo>
                        <a:pt x="840" y="503"/>
                        <a:pt x="883" y="325"/>
                        <a:pt x="950" y="229"/>
                      </a:cubicBezTo>
                      <a:cubicBezTo>
                        <a:pt x="1017" y="133"/>
                        <a:pt x="1082" y="93"/>
                        <a:pt x="1152" y="55"/>
                      </a:cubicBezTo>
                      <a:cubicBezTo>
                        <a:pt x="1222" y="17"/>
                        <a:pt x="1336" y="9"/>
                        <a:pt x="1371" y="0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3333FF"/>
                  </a:solidFill>
                  <a:prstDash val="solid"/>
                  <a:round/>
                  <a:headEnd type="none" w="med" len="med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s-ES"/>
                </a:p>
              </p:txBody>
            </p:sp>
          </p:grpSp>
        </p:grpSp>
        <p:sp>
          <p:nvSpPr>
            <p:cNvPr id="42" name="Text Box 70">
              <a:extLst>
                <a:ext uri="{FF2B5EF4-FFF2-40B4-BE49-F238E27FC236}">
                  <a16:creationId xmlns:a16="http://schemas.microsoft.com/office/drawing/2014/main" id="{EEFC18C5-09A2-44CA-BE10-E55FEC38BB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20931" y="6599128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ES" dirty="0"/>
                <a:t>x</a:t>
              </a:r>
            </a:p>
          </p:txBody>
        </p:sp>
        <p:sp>
          <p:nvSpPr>
            <p:cNvPr id="43" name="Text Box 71">
              <a:extLst>
                <a:ext uri="{FF2B5EF4-FFF2-40B4-BE49-F238E27FC236}">
                  <a16:creationId xmlns:a16="http://schemas.microsoft.com/office/drawing/2014/main" id="{02B650F3-C1A3-4EAC-B2D0-CF456332AE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56343" y="4241194"/>
              <a:ext cx="1454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ES"/>
                <a:t>Probabilidad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F4905EA0-E994-47AE-BB6E-119C1E6689C4}"/>
              </a:ext>
            </a:extLst>
          </p:cNvPr>
          <p:cNvGrpSpPr/>
          <p:nvPr/>
        </p:nvGrpSpPr>
        <p:grpSpPr>
          <a:xfrm>
            <a:off x="4262546" y="2657976"/>
            <a:ext cx="3065463" cy="1649136"/>
            <a:chOff x="6824405" y="4996079"/>
            <a:chExt cx="3065463" cy="1649136"/>
          </a:xfrm>
        </p:grpSpPr>
        <p:sp>
          <p:nvSpPr>
            <p:cNvPr id="35" name="Line 14">
              <a:extLst>
                <a:ext uri="{FF2B5EF4-FFF2-40B4-BE49-F238E27FC236}">
                  <a16:creationId xmlns:a16="http://schemas.microsoft.com/office/drawing/2014/main" id="{CF17FEF3-F21F-4E25-B4B6-E4E7B6A08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38943" y="5074412"/>
              <a:ext cx="0" cy="1570803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s-ES"/>
            </a:p>
          </p:txBody>
        </p:sp>
        <p:sp>
          <p:nvSpPr>
            <p:cNvPr id="36" name="Line 15">
              <a:extLst>
                <a:ext uri="{FF2B5EF4-FFF2-40B4-BE49-F238E27FC236}">
                  <a16:creationId xmlns:a16="http://schemas.microsoft.com/office/drawing/2014/main" id="{94F6DF02-7A08-42A0-95DD-ABC462863A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11893" y="5574694"/>
              <a:ext cx="493712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s-ES"/>
            </a:p>
          </p:txBody>
        </p:sp>
        <p:sp>
          <p:nvSpPr>
            <p:cNvPr id="37" name="Text Box 16">
              <a:extLst>
                <a:ext uri="{FF2B5EF4-FFF2-40B4-BE49-F238E27FC236}">
                  <a16:creationId xmlns:a16="http://schemas.microsoft.com/office/drawing/2014/main" id="{20D3A533-B319-4DE1-9B2B-5F20830892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6725" y="4996079"/>
              <a:ext cx="365125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lIns="89970" tIns="46784" rIns="89970" bIns="46784">
              <a:spAutoFit/>
            </a:bodyPr>
            <a:lstStyle/>
            <a:p>
              <a:r>
                <a:rPr lang="es-ES" altLang="es-ES" sz="2400" dirty="0">
                  <a:sym typeface="Symbol" panose="05050102010706020507" pitchFamily="18" charset="2"/>
                </a:rPr>
                <a:t></a:t>
              </a:r>
            </a:p>
          </p:txBody>
        </p:sp>
        <p:sp>
          <p:nvSpPr>
            <p:cNvPr id="38" name="Line 19">
              <a:extLst>
                <a:ext uri="{FF2B5EF4-FFF2-40B4-BE49-F238E27FC236}">
                  <a16:creationId xmlns:a16="http://schemas.microsoft.com/office/drawing/2014/main" id="{49D5FE47-CDB1-461D-A1DC-A340773714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0755" y="5063299"/>
              <a:ext cx="0" cy="1570802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s-ES"/>
            </a:p>
          </p:txBody>
        </p:sp>
        <p:sp>
          <p:nvSpPr>
            <p:cNvPr id="39" name="Line 20">
              <a:extLst>
                <a:ext uri="{FF2B5EF4-FFF2-40B4-BE49-F238E27FC236}">
                  <a16:creationId xmlns:a16="http://schemas.microsoft.com/office/drawing/2014/main" id="{14B4C873-D3A5-49F1-825F-E4E51A72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0468" y="5938232"/>
              <a:ext cx="1016000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s-ES"/>
            </a:p>
          </p:txBody>
        </p:sp>
        <p:sp>
          <p:nvSpPr>
            <p:cNvPr id="40" name="Line 23">
              <a:extLst>
                <a:ext uri="{FF2B5EF4-FFF2-40B4-BE49-F238E27FC236}">
                  <a16:creationId xmlns:a16="http://schemas.microsoft.com/office/drawing/2014/main" id="{01526DFB-D12B-465E-BA6C-2950C7542D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75580" y="5052187"/>
              <a:ext cx="0" cy="1570803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s-ES"/>
            </a:p>
          </p:txBody>
        </p:sp>
        <p:sp>
          <p:nvSpPr>
            <p:cNvPr id="41" name="Line 24">
              <a:extLst>
                <a:ext uri="{FF2B5EF4-FFF2-40B4-BE49-F238E27FC236}">
                  <a16:creationId xmlns:a16="http://schemas.microsoft.com/office/drawing/2014/main" id="{0467C646-46F7-4175-9716-6B38C51D4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94430" y="6446232"/>
              <a:ext cx="1595438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s-ES"/>
            </a:p>
          </p:txBody>
        </p:sp>
        <p:sp>
          <p:nvSpPr>
            <p:cNvPr id="44" name="Line 73">
              <a:extLst>
                <a:ext uri="{FF2B5EF4-FFF2-40B4-BE49-F238E27FC236}">
                  <a16:creationId xmlns:a16="http://schemas.microsoft.com/office/drawing/2014/main" id="{429AEEBF-A061-40E6-9B47-E60C2C9918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61043" y="5066474"/>
              <a:ext cx="0" cy="1570802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s-ES"/>
            </a:p>
          </p:txBody>
        </p:sp>
        <p:sp>
          <p:nvSpPr>
            <p:cNvPr id="45" name="Line 74">
              <a:extLst>
                <a:ext uri="{FF2B5EF4-FFF2-40B4-BE49-F238E27FC236}">
                  <a16:creationId xmlns:a16="http://schemas.microsoft.com/office/drawing/2014/main" id="{54AB6529-CB14-46F0-9DFF-748AA8233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29230" y="5055362"/>
              <a:ext cx="0" cy="1570803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s-ES"/>
            </a:p>
          </p:txBody>
        </p:sp>
        <p:sp>
          <p:nvSpPr>
            <p:cNvPr id="46" name="Line 75">
              <a:extLst>
                <a:ext uri="{FF2B5EF4-FFF2-40B4-BE49-F238E27FC236}">
                  <a16:creationId xmlns:a16="http://schemas.microsoft.com/office/drawing/2014/main" id="{ACFEA028-E829-461B-93F3-2966CC7C1D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24405" y="5044249"/>
              <a:ext cx="0" cy="1570802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s-ES"/>
            </a:p>
          </p:txBody>
        </p:sp>
      </p:grpSp>
      <p:sp>
        <p:nvSpPr>
          <p:cNvPr id="47" name="Text Box 40">
            <a:extLst>
              <a:ext uri="{FF2B5EF4-FFF2-40B4-BE49-F238E27FC236}">
                <a16:creationId xmlns:a16="http://schemas.microsoft.com/office/drawing/2014/main" id="{485EEE72-3D2D-4841-B836-4A7E2EA0F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4532" y="4780242"/>
            <a:ext cx="8784358" cy="356189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2000"/>
              </a:lnSpc>
              <a:spcBef>
                <a:spcPts val="0"/>
              </a:spcBef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- Con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±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se cubre un rango con el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68,3 %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de la probabilidad.</a:t>
            </a:r>
          </a:p>
        </p:txBody>
      </p:sp>
      <p:sp>
        <p:nvSpPr>
          <p:cNvPr id="55" name="Text Box 40">
            <a:extLst>
              <a:ext uri="{FF2B5EF4-FFF2-40B4-BE49-F238E27FC236}">
                <a16:creationId xmlns:a16="http://schemas.microsoft.com/office/drawing/2014/main" id="{E2A4547E-BD20-4811-BD8E-437A3FBCB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9522" y="5169633"/>
            <a:ext cx="8784358" cy="356189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2000"/>
              </a:lnSpc>
              <a:spcBef>
                <a:spcPts val="0"/>
              </a:spcBef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- Con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± 2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un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95,4 %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(se suele usar)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6" name="Text Box 40">
            <a:extLst>
              <a:ext uri="{FF2B5EF4-FFF2-40B4-BE49-F238E27FC236}">
                <a16:creationId xmlns:a16="http://schemas.microsoft.com/office/drawing/2014/main" id="{F064167A-0431-49B9-805F-389E2CF5A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4532" y="5569639"/>
            <a:ext cx="8784358" cy="356189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2000"/>
              </a:lnSpc>
              <a:spcBef>
                <a:spcPts val="0"/>
              </a:spcBef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- Con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± 3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un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99,7 %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8" name="Text Box 40">
            <a:extLst>
              <a:ext uri="{FF2B5EF4-FFF2-40B4-BE49-F238E27FC236}">
                <a16:creationId xmlns:a16="http://schemas.microsoft.com/office/drawing/2014/main" id="{629C9005-86D4-4097-AB07-38C48156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926" y="5990988"/>
            <a:ext cx="9028073" cy="833178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Se opta por una inc. menor si se espera que el valor verdadero esté cerca del medio, y mayor si no se tiene esa certeza.</a:t>
            </a:r>
          </a:p>
        </p:txBody>
      </p:sp>
    </p:spTree>
    <p:extLst>
      <p:ext uri="{BB962C8B-B14F-4D97-AF65-F5344CB8AC3E}">
        <p14:creationId xmlns:p14="http://schemas.microsoft.com/office/powerpoint/2010/main" val="241850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7" grpId="0"/>
      <p:bldP spid="55" grpId="0"/>
      <p:bldP spid="56" grpId="0"/>
      <p:bldP spid="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89" name="Group 45"/>
          <p:cNvGrpSpPr>
            <a:grpSpLocks/>
          </p:cNvGrpSpPr>
          <p:nvPr/>
        </p:nvGrpSpPr>
        <p:grpSpPr bwMode="auto">
          <a:xfrm>
            <a:off x="1329122" y="483919"/>
            <a:ext cx="4230690" cy="463550"/>
            <a:chOff x="1050" y="1807"/>
            <a:chExt cx="2665" cy="292"/>
          </a:xfrm>
        </p:grpSpPr>
        <p:sp>
          <p:nvSpPr>
            <p:cNvPr id="23574" name="Text Box 11"/>
            <p:cNvSpPr txBox="1">
              <a:spLocks noChangeArrowheads="1"/>
            </p:cNvSpPr>
            <p:nvPr/>
          </p:nvSpPr>
          <p:spPr bwMode="auto">
            <a:xfrm>
              <a:off x="1050" y="1807"/>
              <a:ext cx="2069" cy="2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e  1,6 10</a:t>
              </a:r>
              <a:r>
                <a:rPr lang="es-ES" sz="2400" baseline="30000">
                  <a:latin typeface="Arial" panose="020B0604020202020204" pitchFamily="34" charset="0"/>
                  <a:sym typeface="Symbol" panose="05050102010706020507" pitchFamily="18" charset="2"/>
                </a:rPr>
                <a:t>19</a:t>
              </a: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 C</a:t>
              </a:r>
            </a:p>
          </p:txBody>
        </p:sp>
        <p:sp>
          <p:nvSpPr>
            <p:cNvPr id="23575" name="AutoShape 33"/>
            <p:cNvSpPr>
              <a:spLocks noChangeArrowheads="1"/>
            </p:cNvSpPr>
            <p:nvPr/>
          </p:nvSpPr>
          <p:spPr bwMode="auto">
            <a:xfrm flipH="1">
              <a:off x="3255" y="1892"/>
              <a:ext cx="460" cy="171"/>
            </a:xfrm>
            <a:prstGeom prst="rightArrow">
              <a:avLst>
                <a:gd name="adj1" fmla="val 50000"/>
                <a:gd name="adj2" fmla="val 67251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 anchorCtr="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endParaRPr lang="en-US" sz="2400">
                <a:latin typeface="Trebuchet MS" panose="020B0603020202020204" pitchFamily="34" charset="0"/>
              </a:endParaRPr>
            </a:p>
          </p:txBody>
        </p:sp>
      </p:grpSp>
      <p:sp>
        <p:nvSpPr>
          <p:cNvPr id="14" name="Text Box 40"/>
          <p:cNvSpPr txBox="1">
            <a:spLocks noChangeArrowheads="1"/>
          </p:cNvSpPr>
          <p:nvPr/>
        </p:nvSpPr>
        <p:spPr bwMode="auto">
          <a:xfrm>
            <a:off x="1327480" y="2307409"/>
            <a:ext cx="8766313" cy="833178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Al tomar un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valor aproximado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, no el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verdadero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(todo el rango de valores), cometemos una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equivocación</a:t>
            </a:r>
            <a:r>
              <a:rPr lang="es-ES" sz="2400" dirty="0">
                <a:latin typeface="Arial" panose="020B0604020202020204" pitchFamily="34" charset="0"/>
              </a:rPr>
              <a:t>,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un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error,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 (épsilon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)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" name="Text Box 40"/>
          <p:cNvSpPr txBox="1">
            <a:spLocks noChangeArrowheads="1"/>
          </p:cNvSpPr>
          <p:nvPr/>
        </p:nvSpPr>
        <p:spPr bwMode="auto">
          <a:xfrm>
            <a:off x="1295950" y="3373013"/>
            <a:ext cx="8977201" cy="463846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El error no debe ser relevante en el contexto en que se esté.</a:t>
            </a:r>
            <a:endParaRPr lang="es-ES" sz="24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31232330-5FD4-4896-8D99-D958C7034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077" y="1431251"/>
            <a:ext cx="2888704" cy="5143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FF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ERROR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C6E55FE7-4163-4B94-AFC8-661C5ABE8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690" y="469272"/>
            <a:ext cx="4462461" cy="5143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e = 1,602 176 462 (63) 10</a:t>
            </a:r>
            <a:r>
              <a:rPr lang="es-ES" sz="2400" baseline="30000">
                <a:latin typeface="Arial" panose="020B0604020202020204" pitchFamily="34" charset="0"/>
                <a:sym typeface="Symbol" panose="05050102010706020507" pitchFamily="18" charset="2"/>
              </a:rPr>
              <a:t>-19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C</a:t>
            </a:r>
          </a:p>
        </p:txBody>
      </p:sp>
      <p:sp>
        <p:nvSpPr>
          <p:cNvPr id="11" name="Text Box 36">
            <a:extLst>
              <a:ext uri="{FF2B5EF4-FFF2-40B4-BE49-F238E27FC236}">
                <a16:creationId xmlns:a16="http://schemas.microsoft.com/office/drawing/2014/main" id="{F871BBF1-5711-4DA0-8290-C3C38727B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0410" y="3844652"/>
            <a:ext cx="8514228" cy="46166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Si resulta relevante hay que tomar más cifras al aproximar</a:t>
            </a:r>
          </a:p>
        </p:txBody>
      </p:sp>
      <p:sp>
        <p:nvSpPr>
          <p:cNvPr id="12" name="Text Box 40">
            <a:extLst>
              <a:ext uri="{FF2B5EF4-FFF2-40B4-BE49-F238E27FC236}">
                <a16:creationId xmlns:a16="http://schemas.microsoft.com/office/drawing/2014/main" id="{57F4E883-9210-4813-A254-CF2B7FD4E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563" y="4577666"/>
            <a:ext cx="8977201" cy="833178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Se da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redondeado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a 1 o 2 cifras a partir de la primera no nula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(son sus cifras significativas al dar idea del error)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s-ES" sz="24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0" name="Text Box 40">
            <a:extLst>
              <a:ext uri="{FF2B5EF4-FFF2-40B4-BE49-F238E27FC236}">
                <a16:creationId xmlns:a16="http://schemas.microsoft.com/office/drawing/2014/main" id="{FD2CB2AC-7DAF-45C4-AFC5-86067FD1D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563" y="5735062"/>
            <a:ext cx="7039730" cy="833178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Puede ser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positivo o negativo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         (error por exceso o por defecto).</a:t>
            </a:r>
          </a:p>
        </p:txBody>
      </p:sp>
    </p:spTree>
    <p:extLst>
      <p:ext uri="{BB962C8B-B14F-4D97-AF65-F5344CB8AC3E}">
        <p14:creationId xmlns:p14="http://schemas.microsoft.com/office/powerpoint/2010/main" val="220883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 animBg="1"/>
      <p:bldP spid="11" grpId="0"/>
      <p:bldP spid="12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89" name="Group 45"/>
          <p:cNvGrpSpPr>
            <a:grpSpLocks/>
          </p:cNvGrpSpPr>
          <p:nvPr/>
        </p:nvGrpSpPr>
        <p:grpSpPr bwMode="auto">
          <a:xfrm>
            <a:off x="1329122" y="483919"/>
            <a:ext cx="4230690" cy="463550"/>
            <a:chOff x="1050" y="1807"/>
            <a:chExt cx="2665" cy="292"/>
          </a:xfrm>
        </p:grpSpPr>
        <p:sp>
          <p:nvSpPr>
            <p:cNvPr id="23574" name="Text Box 11"/>
            <p:cNvSpPr txBox="1">
              <a:spLocks noChangeArrowheads="1"/>
            </p:cNvSpPr>
            <p:nvPr/>
          </p:nvSpPr>
          <p:spPr bwMode="auto">
            <a:xfrm>
              <a:off x="1050" y="1807"/>
              <a:ext cx="2069" cy="2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e  1,6 10</a:t>
              </a:r>
              <a:r>
                <a:rPr lang="es-ES" sz="2400" baseline="30000">
                  <a:latin typeface="Arial" panose="020B0604020202020204" pitchFamily="34" charset="0"/>
                  <a:sym typeface="Symbol" panose="05050102010706020507" pitchFamily="18" charset="2"/>
                </a:rPr>
                <a:t>19</a:t>
              </a: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 C</a:t>
              </a:r>
            </a:p>
          </p:txBody>
        </p:sp>
        <p:sp>
          <p:nvSpPr>
            <p:cNvPr id="23575" name="AutoShape 33"/>
            <p:cNvSpPr>
              <a:spLocks noChangeArrowheads="1"/>
            </p:cNvSpPr>
            <p:nvPr/>
          </p:nvSpPr>
          <p:spPr bwMode="auto">
            <a:xfrm flipH="1">
              <a:off x="3255" y="1892"/>
              <a:ext cx="460" cy="171"/>
            </a:xfrm>
            <a:prstGeom prst="rightArrow">
              <a:avLst>
                <a:gd name="adj1" fmla="val 50000"/>
                <a:gd name="adj2" fmla="val 67251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 anchorCtr="0"/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endParaRPr lang="en-US" sz="2400">
                <a:latin typeface="Trebuchet MS" panose="020B0603020202020204" pitchFamily="34" charset="0"/>
              </a:endParaRPr>
            </a:p>
          </p:txBody>
        </p:sp>
      </p:grpSp>
      <p:sp>
        <p:nvSpPr>
          <p:cNvPr id="16" name="Text Box 40"/>
          <p:cNvSpPr txBox="1">
            <a:spLocks noChangeArrowheads="1"/>
          </p:cNvSpPr>
          <p:nvPr/>
        </p:nvSpPr>
        <p:spPr bwMode="auto">
          <a:xfrm>
            <a:off x="1244309" y="5669011"/>
            <a:ext cx="9140822" cy="463846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- Indica cuánto representa el error respecto al valor verdadero.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31232330-5FD4-4896-8D99-D958C7034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077" y="1420621"/>
            <a:ext cx="2888704" cy="5143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FF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ERROR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C6E55FE7-4163-4B94-AFC8-661C5ABE8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690" y="469272"/>
            <a:ext cx="4462461" cy="5143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e = 1,602 176 462 (63) 10</a:t>
            </a:r>
            <a:r>
              <a:rPr lang="es-ES" sz="2400" baseline="30000">
                <a:latin typeface="Arial" panose="020B0604020202020204" pitchFamily="34" charset="0"/>
                <a:sym typeface="Symbol" panose="05050102010706020507" pitchFamily="18" charset="2"/>
              </a:rPr>
              <a:t>-19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C</a:t>
            </a:r>
          </a:p>
        </p:txBody>
      </p:sp>
      <p:sp>
        <p:nvSpPr>
          <p:cNvPr id="19" name="Text Box 36">
            <a:extLst>
              <a:ext uri="{FF2B5EF4-FFF2-40B4-BE49-F238E27FC236}">
                <a16:creationId xmlns:a16="http://schemas.microsoft.com/office/drawing/2014/main" id="{16D386FF-9016-4CC7-A116-89C97E7EF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9219" y="6261428"/>
            <a:ext cx="2415085" cy="46166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 err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Err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. </a:t>
            </a:r>
            <a:r>
              <a:rPr lang="es-ES" sz="2400" dirty="0" err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rel.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-1,4 %</a:t>
            </a:r>
          </a:p>
        </p:txBody>
      </p:sp>
      <p:sp>
        <p:nvSpPr>
          <p:cNvPr id="20" name="Text Box 40">
            <a:extLst>
              <a:ext uri="{FF2B5EF4-FFF2-40B4-BE49-F238E27FC236}">
                <a16:creationId xmlns:a16="http://schemas.microsoft.com/office/drawing/2014/main" id="{291BB139-53F0-49DA-8065-B3CF66025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043" y="2164600"/>
            <a:ext cx="6754034" cy="833178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En las prácticas aparecerán dos magnitudes relacionadas con el error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es-ES" sz="24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1" name="Text Box 40">
            <a:extLst>
              <a:ext uri="{FF2B5EF4-FFF2-40B4-BE49-F238E27FC236}">
                <a16:creationId xmlns:a16="http://schemas.microsoft.com/office/drawing/2014/main" id="{701EFD56-9295-4430-8D4B-589EC1CB4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209" y="3136103"/>
            <a:ext cx="4169303" cy="4638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ERR. ABSOLUTO = ERROR</a:t>
            </a:r>
            <a:endParaRPr lang="es-ES" sz="24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 Box 40">
            <a:extLst>
              <a:ext uri="{FF2B5EF4-FFF2-40B4-BE49-F238E27FC236}">
                <a16:creationId xmlns:a16="http://schemas.microsoft.com/office/drawing/2014/main" id="{21022769-63CF-4489-B05A-2DC5F364A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4309" y="5182356"/>
            <a:ext cx="7293901" cy="4638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ERR. RELATIVO   = ERR. / |VALOR VERDADERO|</a:t>
            </a:r>
            <a:endParaRPr lang="es-ES" sz="24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4" name="Text Box 40">
            <a:extLst>
              <a:ext uri="{FF2B5EF4-FFF2-40B4-BE49-F238E27FC236}">
                <a16:creationId xmlns:a16="http://schemas.microsoft.com/office/drawing/2014/main" id="{E10625B1-7068-4421-B9E7-D03AD6857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2338" y="3143239"/>
            <a:ext cx="4713528" cy="463846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= Valor medido - Valor verdadero</a:t>
            </a:r>
          </a:p>
        </p:txBody>
      </p:sp>
      <p:sp>
        <p:nvSpPr>
          <p:cNvPr id="25" name="Text Box 40">
            <a:extLst>
              <a:ext uri="{FF2B5EF4-FFF2-40B4-BE49-F238E27FC236}">
                <a16:creationId xmlns:a16="http://schemas.microsoft.com/office/drawing/2014/main" id="{3E52D89E-CAEF-4A55-BF1C-1D300F665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4309" y="3635078"/>
            <a:ext cx="8721056" cy="463846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- Indica sobre cuánto se erra.</a:t>
            </a:r>
          </a:p>
        </p:txBody>
      </p:sp>
      <p:sp>
        <p:nvSpPr>
          <p:cNvPr id="14" name="Text Box 40">
            <a:extLst>
              <a:ext uri="{FF2B5EF4-FFF2-40B4-BE49-F238E27FC236}">
                <a16:creationId xmlns:a16="http://schemas.microsoft.com/office/drawing/2014/main" id="{4C4DB18F-724D-4C56-B11E-C225B1AF0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4309" y="4094588"/>
            <a:ext cx="9140822" cy="833178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- Si el valor </a:t>
            </a:r>
            <a:r>
              <a:rPr lang="es-E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med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. o/y el </a:t>
            </a:r>
            <a:r>
              <a:rPr lang="es-E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verd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. son rangos de valores, tomaremos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 el valor medio de su rango, y tendremos un error promedio.</a:t>
            </a:r>
          </a:p>
        </p:txBody>
      </p:sp>
    </p:spTree>
    <p:extLst>
      <p:ext uri="{BB962C8B-B14F-4D97-AF65-F5344CB8AC3E}">
        <p14:creationId xmlns:p14="http://schemas.microsoft.com/office/powerpoint/2010/main" val="385514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  <p:bldP spid="21" grpId="0" animBg="1"/>
      <p:bldP spid="22" grpId="0" animBg="1"/>
      <p:bldP spid="24" grpId="0"/>
      <p:bldP spid="25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5"/>
          <p:cNvSpPr>
            <a:spLocks noChangeArrowheads="1"/>
          </p:cNvSpPr>
          <p:nvPr/>
        </p:nvSpPr>
        <p:spPr bwMode="auto">
          <a:xfrm>
            <a:off x="2540541" y="1985964"/>
            <a:ext cx="6583361" cy="79699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825625" y="6042025"/>
            <a:ext cx="627063" cy="417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1825625" y="3479800"/>
            <a:ext cx="627063" cy="417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3" name="Rectangle 3"/>
          <p:cNvSpPr>
            <a:spLocks noChangeArrowheads="1"/>
          </p:cNvSpPr>
          <p:nvPr/>
        </p:nvSpPr>
        <p:spPr bwMode="auto">
          <a:xfrm>
            <a:off x="1825625" y="4581525"/>
            <a:ext cx="627063" cy="417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1825625" y="2000250"/>
            <a:ext cx="627063" cy="417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1443038" y="566738"/>
            <a:ext cx="7446962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800" b="1">
                <a:solidFill>
                  <a:srgbClr val="CC0000"/>
                </a:solidFill>
                <a:latin typeface="Arial" panose="020B0604020202020204" pitchFamily="34" charset="0"/>
              </a:rPr>
              <a:t>TEMA 1: CARGA ELÉCTRICA Y MATERIA.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800" b="1">
                <a:solidFill>
                  <a:srgbClr val="CC0000"/>
                </a:solidFill>
                <a:latin typeface="Arial" panose="020B0604020202020204" pitchFamily="34" charset="0"/>
              </a:rPr>
              <a:t>               CAMPO ELÉCTRICO</a:t>
            </a:r>
          </a:p>
        </p:txBody>
      </p:sp>
      <p:sp>
        <p:nvSpPr>
          <p:cNvPr id="7176" name="Rectangle 6"/>
          <p:cNvSpPr>
            <a:spLocks noChangeArrowheads="1"/>
          </p:cNvSpPr>
          <p:nvPr/>
        </p:nvSpPr>
        <p:spPr bwMode="auto">
          <a:xfrm>
            <a:off x="1781175" y="1974850"/>
            <a:ext cx="708025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1.1.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1.2.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1.3.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1.4.</a:t>
            </a:r>
          </a:p>
        </p:txBody>
      </p:sp>
      <p:sp>
        <p:nvSpPr>
          <p:cNvPr id="7177" name="Rectangle 7"/>
          <p:cNvSpPr>
            <a:spLocks noChangeArrowheads="1"/>
          </p:cNvSpPr>
          <p:nvPr/>
        </p:nvSpPr>
        <p:spPr bwMode="auto">
          <a:xfrm>
            <a:off x="2586038" y="1982788"/>
            <a:ext cx="7850187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Carga Eléctrica.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Cuantización y Conservación.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Carga Puntual y Distribuciones de Carga.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Ley de Coulomb.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Principio de Superposición.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Campo Eléctrico.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Campos debidos a Distribuciones de Carga.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Campo Eléctrico: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 b="1">
                <a:latin typeface="Arial" panose="020B0604020202020204" pitchFamily="34" charset="0"/>
              </a:rPr>
              <a:t>Líneas de Campo.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Conductores y Aislantes.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Cargas Inducidas.</a:t>
            </a:r>
            <a:endParaRPr lang="es-ES" sz="2000" b="1">
              <a:latin typeface="Arial" panose="020B0604020202020204" pitchFamily="34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8690580" y="1275963"/>
            <a:ext cx="2059960" cy="1253402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108000" tIns="72000" rIns="108000" bIns="72000" anchor="ctr" anchorCtr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T1</a:t>
            </a:r>
            <a:r>
              <a:rPr lang="es-ES" sz="2400">
                <a:solidFill>
                  <a:srgbClr val="FFFFFF"/>
                </a:solidFill>
                <a:latin typeface="Trebuchet MS" panose="020B0603020202020204" pitchFamily="34" charset="0"/>
              </a:rPr>
              <a:t>: 09/10/20</a:t>
            </a:r>
            <a:endParaRPr lang="es-ES" sz="24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T2</a:t>
            </a:r>
            <a:r>
              <a:rPr lang="es-ES" sz="2400">
                <a:solidFill>
                  <a:srgbClr val="FFFFFF"/>
                </a:solidFill>
                <a:latin typeface="Trebuchet MS" panose="020B0603020202020204" pitchFamily="34" charset="0"/>
              </a:rPr>
              <a:t>: 07/10/20</a:t>
            </a:r>
            <a:endParaRPr lang="es-ES" sz="24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s-ES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T3</a:t>
            </a:r>
            <a:r>
              <a:rPr lang="es-ES" sz="2400">
                <a:solidFill>
                  <a:srgbClr val="FFFFFF"/>
                </a:solidFill>
                <a:latin typeface="Trebuchet MS" panose="020B0603020202020204" pitchFamily="34" charset="0"/>
              </a:rPr>
              <a:t>: 07/10/20</a:t>
            </a:r>
            <a:endParaRPr lang="es-ES" sz="2400" dirty="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99E6434-4961-438D-BCA9-6D4153A28013}"/>
              </a:ext>
            </a:extLst>
          </p:cNvPr>
          <p:cNvGrpSpPr/>
          <p:nvPr/>
        </p:nvGrpSpPr>
        <p:grpSpPr>
          <a:xfrm>
            <a:off x="7378060" y="2589874"/>
            <a:ext cx="3023882" cy="2165209"/>
            <a:chOff x="7378060" y="2589874"/>
            <a:chExt cx="3023882" cy="2165209"/>
          </a:xfrm>
        </p:grpSpPr>
        <p:sp>
          <p:nvSpPr>
            <p:cNvPr id="2" name="Text Box 1062">
              <a:extLst>
                <a:ext uri="{FF2B5EF4-FFF2-40B4-BE49-F238E27FC236}">
                  <a16:creationId xmlns:a16="http://schemas.microsoft.com/office/drawing/2014/main" id="{E5C23070-4A68-4249-B8D9-DE083BFC9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8060" y="3552573"/>
              <a:ext cx="3023882" cy="1202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Hablaremos de error</a:t>
              </a:r>
            </a:p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e incertidumbre</a:t>
              </a:r>
            </a:p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(y redondeo)</a:t>
              </a:r>
            </a:p>
          </p:txBody>
        </p:sp>
        <p:sp>
          <p:nvSpPr>
            <p:cNvPr id="3" name="Forma libre: forma 2">
              <a:extLst>
                <a:ext uri="{FF2B5EF4-FFF2-40B4-BE49-F238E27FC236}">
                  <a16:creationId xmlns:a16="http://schemas.microsoft.com/office/drawing/2014/main" id="{3B281F4C-9BE0-41ED-9997-41453BE3A098}"/>
                </a:ext>
              </a:extLst>
            </p:cNvPr>
            <p:cNvSpPr/>
            <p:nvPr/>
          </p:nvSpPr>
          <p:spPr bwMode="auto">
            <a:xfrm rot="20424628">
              <a:off x="8984973" y="2589874"/>
              <a:ext cx="315279" cy="833426"/>
            </a:xfrm>
            <a:custGeom>
              <a:avLst/>
              <a:gdLst>
                <a:gd name="connsiteX0" fmla="*/ 19878 w 377731"/>
                <a:gd name="connsiteY0" fmla="*/ 0 h 626165"/>
                <a:gd name="connsiteX1" fmla="*/ 377687 w 377731"/>
                <a:gd name="connsiteY1" fmla="*/ 198782 h 626165"/>
                <a:gd name="connsiteX2" fmla="*/ 0 w 377731"/>
                <a:gd name="connsiteY2" fmla="*/ 626165 h 62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7731" h="626165">
                  <a:moveTo>
                    <a:pt x="19878" y="0"/>
                  </a:moveTo>
                  <a:cubicBezTo>
                    <a:pt x="200439" y="47210"/>
                    <a:pt x="381000" y="94421"/>
                    <a:pt x="377687" y="198782"/>
                  </a:cubicBezTo>
                  <a:cubicBezTo>
                    <a:pt x="374374" y="303143"/>
                    <a:pt x="187187" y="464654"/>
                    <a:pt x="0" y="626165"/>
                  </a:cubicBezTo>
                </a:path>
              </a:pathLst>
            </a:cu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39"/>
          <p:cNvSpPr txBox="1">
            <a:spLocks noChangeArrowheads="1"/>
          </p:cNvSpPr>
          <p:nvPr/>
        </p:nvSpPr>
        <p:spPr bwMode="auto">
          <a:xfrm>
            <a:off x="1211263" y="654277"/>
            <a:ext cx="889365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08063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Determinar la carga positiva y negativa contenida 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un litro de agua (H</a:t>
            </a:r>
            <a:r>
              <a:rPr lang="es-E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O) de densidad  = 1 g/cm</a:t>
            </a:r>
            <a:r>
              <a:rPr lang="es-ES" sz="2400" baseline="30000" dirty="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sz="2400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u="sng" dirty="0">
                <a:latin typeface="Arial" panose="020B0604020202020204" pitchFamily="34" charset="0"/>
                <a:sym typeface="Symbol" panose="05050102010706020507" pitchFamily="18" charset="2"/>
              </a:rPr>
              <a:t>Datos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:    e  1,6 10</a:t>
            </a:r>
            <a:r>
              <a:rPr lang="es-ES" sz="2400" baseline="30000" dirty="0">
                <a:latin typeface="Arial" panose="020B0604020202020204" pitchFamily="34" charset="0"/>
                <a:sym typeface="Symbol" panose="05050102010706020507" pitchFamily="18" charset="2"/>
              </a:rPr>
              <a:t>-19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C   |   N</a:t>
            </a:r>
            <a:r>
              <a:rPr lang="es-E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 6 10</a:t>
            </a:r>
            <a:r>
              <a:rPr lang="es-ES" sz="2400" baseline="30000" dirty="0">
                <a:latin typeface="Arial" panose="020B0604020202020204" pitchFamily="34" charset="0"/>
                <a:sym typeface="Symbol" panose="05050102010706020507" pitchFamily="18" charset="2"/>
              </a:rPr>
              <a:t>23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átomos o moléculas/mol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              Hidrógeno: Z = 1  ;  </a:t>
            </a:r>
            <a:r>
              <a:rPr lang="es-ES" sz="2400" dirty="0" err="1">
                <a:latin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es-ES" sz="2400" baseline="-25000" dirty="0" err="1">
                <a:latin typeface="Arial" panose="020B0604020202020204" pitchFamily="34" charset="0"/>
                <a:sym typeface="Symbol" panose="05050102010706020507" pitchFamily="18" charset="2"/>
              </a:rPr>
              <a:t>atómica</a:t>
            </a:r>
            <a:r>
              <a:rPr lang="es-E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 1 g/mol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              Oxígeno:    Z = 8  ;  </a:t>
            </a:r>
            <a:r>
              <a:rPr lang="es-ES" sz="2400" dirty="0" err="1">
                <a:latin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es-ES" sz="2400" baseline="-25000" dirty="0" err="1">
                <a:latin typeface="Arial" panose="020B0604020202020204" pitchFamily="34" charset="0"/>
                <a:sym typeface="Symbol" panose="05050102010706020507" pitchFamily="18" charset="2"/>
              </a:rPr>
              <a:t>atómica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 16 g/mol</a:t>
            </a:r>
          </a:p>
        </p:txBody>
      </p:sp>
      <p:sp>
        <p:nvSpPr>
          <p:cNvPr id="27651" name="Text Box 44"/>
          <p:cNvSpPr txBox="1">
            <a:spLocks noChangeArrowheads="1"/>
          </p:cNvSpPr>
          <p:nvPr/>
        </p:nvSpPr>
        <p:spPr bwMode="auto">
          <a:xfrm>
            <a:off x="3740681" y="103984"/>
            <a:ext cx="4070153" cy="46166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Arial" panose="020B0604020202020204" pitchFamily="34" charset="0"/>
              </a:rPr>
              <a:t>BOLETÍN 1 - PROBLEMA 2</a:t>
            </a:r>
          </a:p>
        </p:txBody>
      </p:sp>
      <p:sp>
        <p:nvSpPr>
          <p:cNvPr id="69682" name="Text Box 50"/>
          <p:cNvSpPr txBox="1">
            <a:spLocks noChangeArrowheads="1"/>
          </p:cNvSpPr>
          <p:nvPr/>
        </p:nvSpPr>
        <p:spPr bwMode="auto">
          <a:xfrm>
            <a:off x="1700332" y="3368527"/>
            <a:ext cx="340264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3366FF"/>
                </a:solidFill>
                <a:latin typeface="Arial" panose="020B0604020202020204" pitchFamily="34" charset="0"/>
              </a:rPr>
              <a:t>EL AGUA ES NEUTRA</a:t>
            </a:r>
            <a:endParaRPr lang="es-ES" sz="2400" b="1">
              <a:solidFill>
                <a:srgbClr val="3366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7671" name="Text Box 49"/>
          <p:cNvSpPr txBox="1">
            <a:spLocks noChangeArrowheads="1"/>
          </p:cNvSpPr>
          <p:nvPr/>
        </p:nvSpPr>
        <p:spPr bwMode="auto">
          <a:xfrm>
            <a:off x="6139987" y="3349625"/>
            <a:ext cx="18034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r>
              <a:rPr lang="es-ES" sz="2400" baseline="3000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 = 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Q</a:t>
            </a:r>
            <a:r>
              <a:rPr lang="en-US" sz="2400" baseline="30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+</a:t>
            </a:r>
            <a:endParaRPr lang="es-ES" sz="2400" baseline="30000">
              <a:solidFill>
                <a:srgbClr val="00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7672" name="AutoShape 52"/>
          <p:cNvSpPr>
            <a:spLocks noChangeArrowheads="1"/>
          </p:cNvSpPr>
          <p:nvPr/>
        </p:nvSpPr>
        <p:spPr bwMode="auto">
          <a:xfrm>
            <a:off x="5399200" y="3436937"/>
            <a:ext cx="368300" cy="342901"/>
          </a:xfrm>
          <a:prstGeom prst="rightArrow">
            <a:avLst>
              <a:gd name="adj1" fmla="val 57407"/>
              <a:gd name="adj2" fmla="val 60183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9733" name="Text Box 101"/>
          <p:cNvSpPr txBox="1">
            <a:spLocks noChangeArrowheads="1"/>
          </p:cNvSpPr>
          <p:nvPr/>
        </p:nvSpPr>
        <p:spPr bwMode="auto">
          <a:xfrm>
            <a:off x="2267220" y="4567833"/>
            <a:ext cx="2903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r>
              <a:rPr lang="es-ES" sz="2400" baseline="30000">
                <a:solidFill>
                  <a:srgbClr val="000000"/>
                </a:solidFill>
                <a:latin typeface="Arial" panose="020B0604020202020204" pitchFamily="34" charset="0"/>
              </a:rPr>
              <a:t>+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AGUA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= Q</a:t>
            </a:r>
            <a:r>
              <a:rPr lang="es-ES" sz="2400" baseline="30000">
                <a:solidFill>
                  <a:srgbClr val="000000"/>
                </a:solidFill>
                <a:latin typeface="Arial" panose="020B0604020202020204" pitchFamily="34" charset="0"/>
              </a:rPr>
              <a:t>+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O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+ Q</a:t>
            </a:r>
            <a:r>
              <a:rPr lang="es-ES" sz="2400" baseline="30000">
                <a:solidFill>
                  <a:srgbClr val="000000"/>
                </a:solidFill>
                <a:latin typeface="Arial" panose="020B0604020202020204" pitchFamily="34" charset="0"/>
              </a:rPr>
              <a:t>+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9734" name="Text Box 102"/>
          <p:cNvSpPr txBox="1">
            <a:spLocks noChangeArrowheads="1"/>
          </p:cNvSpPr>
          <p:nvPr/>
        </p:nvSpPr>
        <p:spPr bwMode="auto">
          <a:xfrm>
            <a:off x="2255790" y="6289953"/>
            <a:ext cx="4735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r>
              <a:rPr lang="es-ES" sz="24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+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AGUA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= Q</a:t>
            </a:r>
            <a:r>
              <a:rPr lang="es-ES" sz="24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+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MOLÉCULA AGUA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MOLÉCULAS AGUA</a:t>
            </a:r>
          </a:p>
        </p:txBody>
      </p:sp>
      <p:sp>
        <p:nvSpPr>
          <p:cNvPr id="69736" name="Text Box 104"/>
          <p:cNvSpPr txBox="1">
            <a:spLocks noChangeArrowheads="1"/>
          </p:cNvSpPr>
          <p:nvPr/>
        </p:nvSpPr>
        <p:spPr bwMode="auto">
          <a:xfrm>
            <a:off x="5503253" y="4198328"/>
            <a:ext cx="417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r>
              <a:rPr lang="es-ES" sz="24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+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O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= Q</a:t>
            </a:r>
            <a:r>
              <a:rPr lang="es-ES" sz="24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+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ÁTOMO O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ÁTOMOS O</a:t>
            </a:r>
          </a:p>
        </p:txBody>
      </p:sp>
      <p:sp>
        <p:nvSpPr>
          <p:cNvPr id="69737" name="Text Box 105"/>
          <p:cNvSpPr txBox="1">
            <a:spLocks noChangeArrowheads="1"/>
          </p:cNvSpPr>
          <p:nvPr/>
        </p:nvSpPr>
        <p:spPr bwMode="auto">
          <a:xfrm>
            <a:off x="5508015" y="4766018"/>
            <a:ext cx="4132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r>
              <a:rPr lang="es-ES" sz="24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+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= Q</a:t>
            </a:r>
            <a:r>
              <a:rPr lang="es-ES" sz="24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+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ÁTOMO H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ÁTOMOS H</a:t>
            </a:r>
          </a:p>
        </p:txBody>
      </p:sp>
      <p:sp>
        <p:nvSpPr>
          <p:cNvPr id="69738" name="AutoShape 106"/>
          <p:cNvSpPr>
            <a:spLocks/>
          </p:cNvSpPr>
          <p:nvPr/>
        </p:nvSpPr>
        <p:spPr bwMode="auto">
          <a:xfrm>
            <a:off x="5230689" y="4329165"/>
            <a:ext cx="158750" cy="847541"/>
          </a:xfrm>
          <a:prstGeom prst="leftBrace">
            <a:avLst>
              <a:gd name="adj1" fmla="val 53833"/>
              <a:gd name="adj2" fmla="val 50000"/>
            </a:avLst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660" name="Line 108"/>
          <p:cNvSpPr>
            <a:spLocks noChangeShapeType="1"/>
          </p:cNvSpPr>
          <p:nvPr/>
        </p:nvSpPr>
        <p:spPr bwMode="auto">
          <a:xfrm flipV="1">
            <a:off x="1439863" y="3092450"/>
            <a:ext cx="86375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 sz="2400"/>
          </a:p>
        </p:txBody>
      </p:sp>
      <p:sp>
        <p:nvSpPr>
          <p:cNvPr id="15377" name="20 CuadroTexto"/>
          <p:cNvSpPr txBox="1">
            <a:spLocks noChangeArrowheads="1"/>
          </p:cNvSpPr>
          <p:nvPr/>
        </p:nvSpPr>
        <p:spPr bwMode="auto">
          <a:xfrm>
            <a:off x="8503653" y="985345"/>
            <a:ext cx="1678665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: </a:t>
            </a:r>
            <a:r>
              <a:rPr lang="es-ES" sz="2400" b="1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o o rho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A85D524B-C234-4A2F-99CC-D4314EAEF60D}"/>
              </a:ext>
            </a:extLst>
          </p:cNvPr>
          <p:cNvGrpSpPr/>
          <p:nvPr/>
        </p:nvGrpSpPr>
        <p:grpSpPr>
          <a:xfrm>
            <a:off x="1932864" y="4031258"/>
            <a:ext cx="2078190" cy="2735302"/>
            <a:chOff x="2054784" y="4319588"/>
            <a:chExt cx="2078190" cy="2735302"/>
          </a:xfrm>
        </p:grpSpPr>
        <p:sp>
          <p:nvSpPr>
            <p:cNvPr id="27667" name="Text Box 115"/>
            <p:cNvSpPr txBox="1">
              <a:spLocks noChangeArrowheads="1"/>
            </p:cNvSpPr>
            <p:nvPr/>
          </p:nvSpPr>
          <p:spPr bwMode="auto">
            <a:xfrm>
              <a:off x="2374024" y="4319588"/>
              <a:ext cx="1736725" cy="46355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OPCIÓN 1:</a:t>
              </a:r>
            </a:p>
          </p:txBody>
        </p:sp>
        <p:sp>
          <p:nvSpPr>
            <p:cNvPr id="27668" name="Text Box 116"/>
            <p:cNvSpPr txBox="1">
              <a:spLocks noChangeArrowheads="1"/>
            </p:cNvSpPr>
            <p:nvPr/>
          </p:nvSpPr>
          <p:spPr bwMode="auto">
            <a:xfrm>
              <a:off x="2396249" y="6058218"/>
              <a:ext cx="1736725" cy="46355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OPCIÓN 2:</a:t>
              </a:r>
            </a:p>
          </p:txBody>
        </p:sp>
        <p:sp>
          <p:nvSpPr>
            <p:cNvPr id="27669" name="AutoShape 106"/>
            <p:cNvSpPr>
              <a:spLocks/>
            </p:cNvSpPr>
            <p:nvPr/>
          </p:nvSpPr>
          <p:spPr bwMode="auto">
            <a:xfrm>
              <a:off x="2054784" y="4333876"/>
              <a:ext cx="244869" cy="2721014"/>
            </a:xfrm>
            <a:prstGeom prst="leftBrace">
              <a:avLst>
                <a:gd name="adj1" fmla="val 104375"/>
                <a:gd name="adj2" fmla="val 51494"/>
              </a:avLst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7670" name="Text Box 101"/>
          <p:cNvSpPr txBox="1">
            <a:spLocks noChangeArrowheads="1"/>
          </p:cNvSpPr>
          <p:nvPr/>
        </p:nvSpPr>
        <p:spPr bwMode="auto">
          <a:xfrm>
            <a:off x="1259205" y="5198071"/>
            <a:ext cx="573088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r>
              <a:rPr lang="es-ES" sz="24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+</a:t>
            </a:r>
            <a:endParaRPr lang="es-ES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678" name="Text Box 30"/>
          <p:cNvSpPr txBox="1">
            <a:spLocks noChangeArrowheads="1"/>
          </p:cNvSpPr>
          <p:nvPr/>
        </p:nvSpPr>
        <p:spPr bwMode="auto">
          <a:xfrm>
            <a:off x="8291513" y="3360305"/>
            <a:ext cx="213202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2400" dirty="0">
                <a:solidFill>
                  <a:srgbClr val="FF0000"/>
                </a:solidFill>
                <a:latin typeface="Trebuchet MS" panose="020B0603020202020204" pitchFamily="34" charset="0"/>
              </a:rPr>
              <a:t>Basta calcular Q</a:t>
            </a:r>
            <a:r>
              <a:rPr lang="es-ES" sz="2400" baseline="30000" dirty="0">
                <a:solidFill>
                  <a:srgbClr val="FF0000"/>
                </a:solidFill>
                <a:latin typeface="Trebuchet MS" panose="020B0603020202020204" pitchFamily="34" charset="0"/>
              </a:rPr>
              <a:t>+</a:t>
            </a:r>
            <a:r>
              <a:rPr lang="es-ES" sz="2400" dirty="0">
                <a:solidFill>
                  <a:srgbClr val="FF0000"/>
                </a:solidFill>
                <a:latin typeface="Trebuchet MS" panose="020B0603020202020204" pitchFamily="34" charset="0"/>
              </a:rPr>
              <a:t> o Q</a:t>
            </a:r>
            <a:r>
              <a:rPr lang="es-ES" sz="2400" baseline="30000" dirty="0">
                <a:solidFill>
                  <a:srgbClr val="FF0000"/>
                </a:solidFill>
                <a:latin typeface="Trebuchet MS" panose="020B0603020202020204" pitchFamily="34" charset="0"/>
              </a:rPr>
              <a:t>-</a:t>
            </a:r>
          </a:p>
        </p:txBody>
      </p:sp>
      <p:sp>
        <p:nvSpPr>
          <p:cNvPr id="27665" name="Text Box 22"/>
          <p:cNvSpPr txBox="1">
            <a:spLocks noChangeArrowheads="1"/>
          </p:cNvSpPr>
          <p:nvPr/>
        </p:nvSpPr>
        <p:spPr bwMode="auto">
          <a:xfrm>
            <a:off x="8295555" y="2070262"/>
            <a:ext cx="1971022" cy="9058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N</a:t>
            </a:r>
            <a:r>
              <a:rPr lang="es-ES" sz="2400" baseline="-2500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: Número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de Avogadro</a:t>
            </a:r>
          </a:p>
        </p:txBody>
      </p:sp>
      <p:sp>
        <p:nvSpPr>
          <p:cNvPr id="25" name="Text Box 30">
            <a:extLst>
              <a:ext uri="{FF2B5EF4-FFF2-40B4-BE49-F238E27FC236}">
                <a16:creationId xmlns:a16="http://schemas.microsoft.com/office/drawing/2014/main" id="{C4842535-0608-4A12-B499-E97EBE5E0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2103" y="5425198"/>
            <a:ext cx="461669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2400" dirty="0">
                <a:solidFill>
                  <a:srgbClr val="FF0000"/>
                </a:solidFill>
                <a:latin typeface="Trebuchet MS" panose="020B0603020202020204" pitchFamily="34" charset="0"/>
              </a:rPr>
              <a:t>Los átomos o las moléculas tienen la misma carga</a:t>
            </a:r>
            <a:endParaRPr lang="es-ES" sz="2400" baseline="30000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9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82" grpId="0"/>
      <p:bldP spid="27671" grpId="0" animBg="1"/>
      <p:bldP spid="27672" grpId="0" animBg="1"/>
      <p:bldP spid="69733" grpId="0"/>
      <p:bldP spid="69734" grpId="0"/>
      <p:bldP spid="69736" grpId="0"/>
      <p:bldP spid="69737" grpId="0"/>
      <p:bldP spid="69738" grpId="0" animBg="1"/>
      <p:bldP spid="15377" grpId="0"/>
      <p:bldP spid="27670" grpId="0" animBg="1"/>
      <p:bldP spid="27678" grpId="0"/>
      <p:bldP spid="27665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54" name="Text Box 30"/>
          <p:cNvSpPr txBox="1">
            <a:spLocks noChangeArrowheads="1"/>
          </p:cNvSpPr>
          <p:nvPr/>
        </p:nvSpPr>
        <p:spPr bwMode="auto">
          <a:xfrm>
            <a:off x="1291329" y="3985573"/>
            <a:ext cx="1998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MOLÉCULAS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=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3" name="Grupo 2"/>
          <p:cNvGrpSpPr>
            <a:grpSpLocks/>
          </p:cNvGrpSpPr>
          <p:nvPr/>
        </p:nvGrpSpPr>
        <p:grpSpPr bwMode="auto">
          <a:xfrm>
            <a:off x="8076503" y="1971554"/>
            <a:ext cx="2141541" cy="1717675"/>
            <a:chOff x="6561146" y="1611312"/>
            <a:chExt cx="2141540" cy="1717674"/>
          </a:xfrm>
        </p:grpSpPr>
        <p:grpSp>
          <p:nvGrpSpPr>
            <p:cNvPr id="29754" name="Group 49"/>
            <p:cNvGrpSpPr>
              <a:grpSpLocks/>
            </p:cNvGrpSpPr>
            <p:nvPr/>
          </p:nvGrpSpPr>
          <p:grpSpPr bwMode="auto">
            <a:xfrm>
              <a:off x="6561146" y="2058989"/>
              <a:ext cx="654050" cy="1230313"/>
              <a:chOff x="4595" y="2042"/>
              <a:chExt cx="412" cy="775"/>
            </a:xfrm>
          </p:grpSpPr>
          <p:sp>
            <p:nvSpPr>
              <p:cNvPr id="29762" name="Text Box 72"/>
              <p:cNvSpPr txBox="1">
                <a:spLocks noChangeArrowheads="1"/>
              </p:cNvSpPr>
              <p:nvPr/>
            </p:nvSpPr>
            <p:spPr bwMode="auto">
              <a:xfrm>
                <a:off x="4675" y="2042"/>
                <a:ext cx="2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b="1" dirty="0">
                    <a:solidFill>
                      <a:srgbClr val="008000"/>
                    </a:solidFill>
                    <a:latin typeface="Arial" panose="020B0604020202020204" pitchFamily="34" charset="0"/>
                  </a:rPr>
                  <a:t>O</a:t>
                </a:r>
              </a:p>
            </p:txBody>
          </p:sp>
          <p:sp>
            <p:nvSpPr>
              <p:cNvPr id="29763" name="Text Box 73"/>
              <p:cNvSpPr txBox="1">
                <a:spLocks noChangeArrowheads="1"/>
              </p:cNvSpPr>
              <p:nvPr/>
            </p:nvSpPr>
            <p:spPr bwMode="auto">
              <a:xfrm>
                <a:off x="4683" y="2297"/>
                <a:ext cx="23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b="1">
                    <a:solidFill>
                      <a:srgbClr val="008000"/>
                    </a:solidFill>
                    <a:latin typeface="Arial" panose="020B0604020202020204" pitchFamily="34" charset="0"/>
                  </a:rPr>
                  <a:t>H</a:t>
                </a:r>
              </a:p>
            </p:txBody>
          </p:sp>
          <p:sp>
            <p:nvSpPr>
              <p:cNvPr id="29764" name="Text Box 75"/>
              <p:cNvSpPr txBox="1">
                <a:spLocks noChangeArrowheads="1"/>
              </p:cNvSpPr>
              <p:nvPr/>
            </p:nvSpPr>
            <p:spPr bwMode="auto">
              <a:xfrm>
                <a:off x="4595" y="2567"/>
                <a:ext cx="41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b="1" dirty="0">
                    <a:solidFill>
                      <a:srgbClr val="008000"/>
                    </a:solidFill>
                    <a:latin typeface="Arial" panose="020B0604020202020204" pitchFamily="34" charset="0"/>
                  </a:rPr>
                  <a:t>H</a:t>
                </a:r>
                <a:r>
                  <a:rPr lang="es-ES" sz="2400" b="1" baseline="-25000" dirty="0">
                    <a:solidFill>
                      <a:srgbClr val="008000"/>
                    </a:solidFill>
                    <a:latin typeface="Arial" panose="020B0604020202020204" pitchFamily="34" charset="0"/>
                  </a:rPr>
                  <a:t>2</a:t>
                </a:r>
                <a:r>
                  <a:rPr lang="es-ES" sz="2400" b="1" dirty="0">
                    <a:solidFill>
                      <a:srgbClr val="008000"/>
                    </a:solidFill>
                    <a:latin typeface="Arial" panose="020B0604020202020204" pitchFamily="34" charset="0"/>
                  </a:rPr>
                  <a:t>O</a:t>
                </a:r>
              </a:p>
            </p:txBody>
          </p:sp>
        </p:grpSp>
        <p:grpSp>
          <p:nvGrpSpPr>
            <p:cNvPr id="29755" name="Group 50"/>
            <p:cNvGrpSpPr>
              <a:grpSpLocks/>
            </p:cNvGrpSpPr>
            <p:nvPr/>
          </p:nvGrpSpPr>
          <p:grpSpPr bwMode="auto">
            <a:xfrm>
              <a:off x="7558097" y="1611312"/>
              <a:ext cx="1144589" cy="1717674"/>
              <a:chOff x="5027" y="1760"/>
              <a:chExt cx="721" cy="1082"/>
            </a:xfrm>
          </p:grpSpPr>
          <p:sp>
            <p:nvSpPr>
              <p:cNvPr id="29756" name="Text Box 76"/>
              <p:cNvSpPr txBox="1">
                <a:spLocks noChangeArrowheads="1"/>
              </p:cNvSpPr>
              <p:nvPr/>
            </p:nvSpPr>
            <p:spPr bwMode="auto">
              <a:xfrm>
                <a:off x="5118" y="1760"/>
                <a:ext cx="2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b="1" dirty="0">
                    <a:solidFill>
                      <a:srgbClr val="008000"/>
                    </a:solidFill>
                    <a:latin typeface="Arial" panose="020B0604020202020204" pitchFamily="34" charset="0"/>
                  </a:rPr>
                  <a:t>N</a:t>
                </a:r>
                <a:r>
                  <a:rPr lang="es-ES" sz="2400" b="1" baseline="-25000" dirty="0">
                    <a:solidFill>
                      <a:srgbClr val="008000"/>
                    </a:solidFill>
                    <a:latin typeface="Arial" panose="020B0604020202020204" pitchFamily="34" charset="0"/>
                  </a:rPr>
                  <a:t>p</a:t>
                </a:r>
              </a:p>
            </p:txBody>
          </p:sp>
          <p:sp>
            <p:nvSpPr>
              <p:cNvPr id="29757" name="Text Box 78"/>
              <p:cNvSpPr txBox="1">
                <a:spLocks noChangeArrowheads="1"/>
              </p:cNvSpPr>
              <p:nvPr/>
            </p:nvSpPr>
            <p:spPr bwMode="auto">
              <a:xfrm>
                <a:off x="5027" y="2051"/>
                <a:ext cx="46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 </a:t>
                </a: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 8</a:t>
                </a:r>
                <a:endParaRPr lang="es-ES" sz="2400" baseline="30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9758" name="Text Box 79"/>
              <p:cNvSpPr txBox="1">
                <a:spLocks noChangeArrowheads="1"/>
              </p:cNvSpPr>
              <p:nvPr/>
            </p:nvSpPr>
            <p:spPr bwMode="auto">
              <a:xfrm>
                <a:off x="5031" y="2297"/>
                <a:ext cx="46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2 </a:t>
                </a:r>
                <a:r>
                  <a:rPr lang="es-ES" sz="2400" dirty="0">
                    <a:solidFill>
                      <a:srgbClr val="00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 1</a:t>
                </a:r>
                <a:endParaRPr lang="es-ES" sz="2400" baseline="300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759" name="Text Box 82"/>
              <p:cNvSpPr txBox="1">
                <a:spLocks noChangeArrowheads="1"/>
              </p:cNvSpPr>
              <p:nvPr/>
            </p:nvSpPr>
            <p:spPr bwMode="auto">
              <a:xfrm>
                <a:off x="5096" y="2592"/>
                <a:ext cx="2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10</a:t>
                </a:r>
                <a:endParaRPr lang="es-ES" sz="2400" baseline="30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760" name="Line 84"/>
              <p:cNvSpPr>
                <a:spLocks noChangeShapeType="1"/>
              </p:cNvSpPr>
              <p:nvPr/>
            </p:nvSpPr>
            <p:spPr bwMode="auto">
              <a:xfrm flipV="1">
                <a:off x="5034" y="2598"/>
                <a:ext cx="5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endParaRPr lang="en-GB" sz="2400"/>
              </a:p>
            </p:txBody>
          </p:sp>
          <p:sp>
            <p:nvSpPr>
              <p:cNvPr id="29761" name="Text Box 87"/>
              <p:cNvSpPr txBox="1">
                <a:spLocks noChangeArrowheads="1"/>
              </p:cNvSpPr>
              <p:nvPr/>
            </p:nvSpPr>
            <p:spPr bwMode="auto">
              <a:xfrm>
                <a:off x="5541" y="2321"/>
                <a:ext cx="2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</p:grpSp>
      </p:grpSp>
      <p:sp>
        <p:nvSpPr>
          <p:cNvPr id="29701" name="Text Box 88"/>
          <p:cNvSpPr txBox="1">
            <a:spLocks noChangeArrowheads="1"/>
          </p:cNvSpPr>
          <p:nvPr/>
        </p:nvSpPr>
        <p:spPr bwMode="auto">
          <a:xfrm>
            <a:off x="3355975" y="471142"/>
            <a:ext cx="4735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r>
              <a:rPr lang="es-ES" sz="2400" baseline="30000">
                <a:solidFill>
                  <a:srgbClr val="000000"/>
                </a:solidFill>
                <a:latin typeface="Arial" panose="020B0604020202020204" pitchFamily="34" charset="0"/>
              </a:rPr>
              <a:t>+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AGUA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= Q</a:t>
            </a:r>
            <a:r>
              <a:rPr lang="es-ES" sz="2400" baseline="30000">
                <a:solidFill>
                  <a:srgbClr val="000000"/>
                </a:solidFill>
                <a:latin typeface="Arial" panose="020B0604020202020204" pitchFamily="34" charset="0"/>
              </a:rPr>
              <a:t>+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MOLÉCULA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N</a:t>
            </a:r>
            <a:r>
              <a:rPr lang="es-ES" sz="2400" baseline="-25000">
                <a:solidFill>
                  <a:srgbClr val="000000"/>
                </a:solidFill>
                <a:latin typeface="Arial" panose="020B0604020202020204" pitchFamily="34" charset="0"/>
              </a:rPr>
              <a:t>MOLÉCULAS</a:t>
            </a:r>
            <a:endParaRPr lang="es-E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0313" name="Text Box 89"/>
          <p:cNvSpPr txBox="1">
            <a:spLocks noChangeArrowheads="1"/>
          </p:cNvSpPr>
          <p:nvPr/>
        </p:nvSpPr>
        <p:spPr bwMode="auto">
          <a:xfrm>
            <a:off x="1289050" y="1323807"/>
            <a:ext cx="1998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 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r>
              <a:rPr lang="es-ES" sz="24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+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MOLÉCULA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 =</a:t>
            </a:r>
            <a:endParaRPr lang="es-ES" sz="2400" dirty="0">
              <a:solidFill>
                <a:srgbClr val="00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80328" name="Text Box 104"/>
          <p:cNvSpPr txBox="1">
            <a:spLocks noChangeArrowheads="1"/>
          </p:cNvSpPr>
          <p:nvPr/>
        </p:nvSpPr>
        <p:spPr bwMode="auto">
          <a:xfrm>
            <a:off x="3548063" y="1325997"/>
            <a:ext cx="1209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PROTONES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  e</a:t>
            </a:r>
          </a:p>
        </p:txBody>
      </p:sp>
      <p:sp>
        <p:nvSpPr>
          <p:cNvPr id="29707" name="Rectangle 111"/>
          <p:cNvSpPr>
            <a:spLocks noChangeArrowheads="1"/>
          </p:cNvSpPr>
          <p:nvPr/>
        </p:nvSpPr>
        <p:spPr bwMode="auto">
          <a:xfrm>
            <a:off x="3241675" y="380655"/>
            <a:ext cx="4987925" cy="712787"/>
          </a:xfrm>
          <a:prstGeom prst="rect">
            <a:avLst/>
          </a:prstGeom>
          <a:noFill/>
          <a:ln w="38100" algn="ctr">
            <a:solidFill>
              <a:srgbClr val="99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08" name="Text Box 112"/>
          <p:cNvSpPr txBox="1">
            <a:spLocks noChangeArrowheads="1"/>
          </p:cNvSpPr>
          <p:nvPr/>
        </p:nvSpPr>
        <p:spPr bwMode="auto">
          <a:xfrm>
            <a:off x="1328159" y="504335"/>
            <a:ext cx="1736671" cy="463846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OPCIÓN 2:</a:t>
            </a:r>
          </a:p>
        </p:txBody>
      </p:sp>
      <p:grpSp>
        <p:nvGrpSpPr>
          <p:cNvPr id="16456" name="Group 72"/>
          <p:cNvGrpSpPr>
            <a:grpSpLocks/>
          </p:cNvGrpSpPr>
          <p:nvPr/>
        </p:nvGrpSpPr>
        <p:grpSpPr bwMode="auto">
          <a:xfrm>
            <a:off x="3450329" y="3983986"/>
            <a:ext cx="1798637" cy="458787"/>
            <a:chOff x="2211" y="2553"/>
            <a:chExt cx="1133" cy="289"/>
          </a:xfrm>
        </p:grpSpPr>
        <p:sp>
          <p:nvSpPr>
            <p:cNvPr id="29744" name="Text Box 38"/>
            <p:cNvSpPr txBox="1">
              <a:spLocks noChangeArrowheads="1"/>
            </p:cNvSpPr>
            <p:nvPr/>
          </p:nvSpPr>
          <p:spPr bwMode="auto">
            <a:xfrm>
              <a:off x="2211" y="2554"/>
              <a:ext cx="5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N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 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</a:t>
              </a: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745" name="Text Box 113"/>
            <p:cNvSpPr txBox="1">
              <a:spLocks noChangeArrowheads="1"/>
            </p:cNvSpPr>
            <p:nvPr/>
          </p:nvSpPr>
          <p:spPr bwMode="auto">
            <a:xfrm>
              <a:off x="2750" y="2553"/>
              <a:ext cx="5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N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moles</a:t>
              </a:r>
              <a:endPara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sp>
        <p:nvSpPr>
          <p:cNvPr id="49" name="Text Box 39"/>
          <p:cNvSpPr txBox="1">
            <a:spLocks noChangeArrowheads="1"/>
          </p:cNvSpPr>
          <p:nvPr/>
        </p:nvSpPr>
        <p:spPr bwMode="auto">
          <a:xfrm>
            <a:off x="4569915" y="2378160"/>
            <a:ext cx="1097460" cy="98488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008063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s-E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O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= 8</a:t>
            </a:r>
          </a:p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s-E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H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= 1</a:t>
            </a:r>
          </a:p>
        </p:txBody>
      </p:sp>
      <p:sp>
        <p:nvSpPr>
          <p:cNvPr id="50" name="Text Box 39"/>
          <p:cNvSpPr txBox="1">
            <a:spLocks noChangeArrowheads="1"/>
          </p:cNvSpPr>
          <p:nvPr/>
        </p:nvSpPr>
        <p:spPr bwMode="auto">
          <a:xfrm>
            <a:off x="4595929" y="5216668"/>
            <a:ext cx="2339975" cy="83099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008063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12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es-ES" sz="2400" baseline="-25000">
                <a:latin typeface="Arial" panose="020B0604020202020204" pitchFamily="34" charset="0"/>
                <a:sym typeface="Symbol" panose="05050102010706020507" pitchFamily="18" charset="2"/>
              </a:rPr>
              <a:t>at O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 16 g/mol M</a:t>
            </a:r>
            <a:r>
              <a:rPr lang="es-ES" sz="2400" baseline="-25000">
                <a:latin typeface="Arial" panose="020B0604020202020204" pitchFamily="34" charset="0"/>
                <a:sym typeface="Symbol" panose="05050102010706020507" pitchFamily="18" charset="2"/>
              </a:rPr>
              <a:t>at H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 1 g/mol</a:t>
            </a:r>
          </a:p>
        </p:txBody>
      </p:sp>
      <p:grpSp>
        <p:nvGrpSpPr>
          <p:cNvPr id="16449" name="Group 65"/>
          <p:cNvGrpSpPr>
            <a:grpSpLocks/>
          </p:cNvGrpSpPr>
          <p:nvPr/>
        </p:nvGrpSpPr>
        <p:grpSpPr bwMode="auto">
          <a:xfrm>
            <a:off x="7793728" y="4065328"/>
            <a:ext cx="2735263" cy="906463"/>
            <a:chOff x="4947" y="2559"/>
            <a:chExt cx="1723" cy="571"/>
          </a:xfrm>
        </p:grpSpPr>
        <p:sp>
          <p:nvSpPr>
            <p:cNvPr id="29742" name="Text Box 53"/>
            <p:cNvSpPr txBox="1">
              <a:spLocks noChangeArrowheads="1"/>
            </p:cNvSpPr>
            <p:nvPr/>
          </p:nvSpPr>
          <p:spPr bwMode="auto">
            <a:xfrm>
              <a:off x="5158" y="2559"/>
              <a:ext cx="1512" cy="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Masa de un mol de moléculas</a:t>
              </a:r>
            </a:p>
          </p:txBody>
        </p:sp>
        <p:sp>
          <p:nvSpPr>
            <p:cNvPr id="29743" name="Line 54"/>
            <p:cNvSpPr>
              <a:spLocks noChangeShapeType="1"/>
            </p:cNvSpPr>
            <p:nvPr/>
          </p:nvSpPr>
          <p:spPr bwMode="auto">
            <a:xfrm flipV="1">
              <a:off x="4947" y="2844"/>
              <a:ext cx="19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/>
            <a:lstStyle/>
            <a:p>
              <a:endParaRPr lang="en-GB" sz="2400" dirty="0"/>
            </a:p>
          </p:txBody>
        </p:sp>
      </p:grpSp>
      <p:grpSp>
        <p:nvGrpSpPr>
          <p:cNvPr id="29733" name="Group 60"/>
          <p:cNvGrpSpPr>
            <a:grpSpLocks/>
          </p:cNvGrpSpPr>
          <p:nvPr/>
        </p:nvGrpSpPr>
        <p:grpSpPr bwMode="auto">
          <a:xfrm>
            <a:off x="2436813" y="2379715"/>
            <a:ext cx="593725" cy="912812"/>
            <a:chOff x="4367" y="1958"/>
            <a:chExt cx="374" cy="575"/>
          </a:xfrm>
        </p:grpSpPr>
        <p:sp>
          <p:nvSpPr>
            <p:cNvPr id="29740" name="Text Box 58"/>
            <p:cNvSpPr txBox="1">
              <a:spLocks noChangeArrowheads="1"/>
            </p:cNvSpPr>
            <p:nvPr/>
          </p:nvSpPr>
          <p:spPr bwMode="auto">
            <a:xfrm>
              <a:off x="4370" y="1958"/>
              <a:ext cx="371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1 átomo O</a:t>
              </a:r>
            </a:p>
          </p:txBody>
        </p:sp>
        <p:sp>
          <p:nvSpPr>
            <p:cNvPr id="29741" name="Text Box 59"/>
            <p:cNvSpPr txBox="1">
              <a:spLocks noChangeArrowheads="1"/>
            </p:cNvSpPr>
            <p:nvPr/>
          </p:nvSpPr>
          <p:spPr bwMode="auto">
            <a:xfrm>
              <a:off x="4367" y="2237"/>
              <a:ext cx="363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2 átomos H</a:t>
              </a:r>
            </a:p>
          </p:txBody>
        </p:sp>
      </p:grpSp>
      <p:grpSp>
        <p:nvGrpSpPr>
          <p:cNvPr id="16457" name="Group 73"/>
          <p:cNvGrpSpPr>
            <a:grpSpLocks/>
          </p:cNvGrpSpPr>
          <p:nvPr/>
        </p:nvGrpSpPr>
        <p:grpSpPr bwMode="auto">
          <a:xfrm>
            <a:off x="5263254" y="3699823"/>
            <a:ext cx="2051050" cy="984250"/>
            <a:chOff x="3353" y="2374"/>
            <a:chExt cx="1292" cy="620"/>
          </a:xfrm>
        </p:grpSpPr>
        <p:grpSp>
          <p:nvGrpSpPr>
            <p:cNvPr id="29735" name="Group 105"/>
            <p:cNvGrpSpPr>
              <a:grpSpLocks/>
            </p:cNvGrpSpPr>
            <p:nvPr/>
          </p:nvGrpSpPr>
          <p:grpSpPr bwMode="auto">
            <a:xfrm>
              <a:off x="4087" y="2374"/>
              <a:ext cx="558" cy="620"/>
              <a:chOff x="2757" y="2516"/>
              <a:chExt cx="558" cy="620"/>
            </a:xfrm>
          </p:grpSpPr>
          <p:sp>
            <p:nvSpPr>
              <p:cNvPr id="29737" name="Line 31"/>
              <p:cNvSpPr>
                <a:spLocks noChangeShapeType="1"/>
              </p:cNvSpPr>
              <p:nvPr/>
            </p:nvSpPr>
            <p:spPr bwMode="auto">
              <a:xfrm>
                <a:off x="2798" y="2853"/>
                <a:ext cx="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endParaRPr lang="en-GB" sz="2400"/>
              </a:p>
            </p:txBody>
          </p:sp>
          <p:sp>
            <p:nvSpPr>
              <p:cNvPr id="29738" name="Text Box 36"/>
              <p:cNvSpPr txBox="1">
                <a:spLocks noChangeArrowheads="1"/>
              </p:cNvSpPr>
              <p:nvPr/>
            </p:nvSpPr>
            <p:spPr bwMode="auto">
              <a:xfrm>
                <a:off x="2757" y="2516"/>
                <a:ext cx="55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M</a:t>
                </a:r>
                <a:r>
                  <a:rPr lang="es-ES" sz="2400" baseline="-25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agua</a:t>
                </a:r>
                <a:endParaRPr lang="es-E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739" name="Text Box 37"/>
              <p:cNvSpPr txBox="1">
                <a:spLocks noChangeArrowheads="1"/>
              </p:cNvSpPr>
              <p:nvPr/>
            </p:nvSpPr>
            <p:spPr bwMode="auto">
              <a:xfrm>
                <a:off x="2765" y="2844"/>
                <a:ext cx="484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M</a:t>
                </a:r>
                <a:r>
                  <a:rPr lang="es-ES" sz="2400" baseline="-25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molecular</a:t>
                </a:r>
                <a:endParaRPr lang="es-E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9736" name="Text Box 38"/>
            <p:cNvSpPr txBox="1">
              <a:spLocks noChangeArrowheads="1"/>
            </p:cNvSpPr>
            <p:nvPr/>
          </p:nvSpPr>
          <p:spPr bwMode="auto">
            <a:xfrm>
              <a:off x="3353" y="2544"/>
              <a:ext cx="5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= N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 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</a:t>
              </a: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6453" name="Group 69"/>
          <p:cNvGrpSpPr>
            <a:grpSpLocks/>
          </p:cNvGrpSpPr>
          <p:nvPr/>
        </p:nvGrpSpPr>
        <p:grpSpPr bwMode="auto">
          <a:xfrm>
            <a:off x="5330635" y="6056739"/>
            <a:ext cx="2259014" cy="906463"/>
            <a:chOff x="4338" y="3244"/>
            <a:chExt cx="1423" cy="571"/>
          </a:xfrm>
        </p:grpSpPr>
        <p:sp>
          <p:nvSpPr>
            <p:cNvPr id="2" name="Text Box 56"/>
            <p:cNvSpPr txBox="1">
              <a:spLocks noChangeArrowheads="1"/>
            </p:cNvSpPr>
            <p:nvPr/>
          </p:nvSpPr>
          <p:spPr bwMode="auto">
            <a:xfrm>
              <a:off x="4338" y="3244"/>
              <a:ext cx="1423" cy="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Masa de un mol de átomos</a:t>
              </a:r>
            </a:p>
          </p:txBody>
        </p:sp>
        <p:sp>
          <p:nvSpPr>
            <p:cNvPr id="29734" name="Line 54"/>
            <p:cNvSpPr>
              <a:spLocks noChangeShapeType="1"/>
            </p:cNvSpPr>
            <p:nvPr/>
          </p:nvSpPr>
          <p:spPr bwMode="auto">
            <a:xfrm>
              <a:off x="4455" y="3306"/>
              <a:ext cx="166" cy="5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/>
            <a:lstStyle/>
            <a:p>
              <a:endParaRPr lang="en-GB" sz="2400"/>
            </a:p>
          </p:txBody>
        </p:sp>
      </p:grpSp>
      <p:grpSp>
        <p:nvGrpSpPr>
          <p:cNvPr id="5" name="Grupo 4"/>
          <p:cNvGrpSpPr>
            <a:grpSpLocks/>
          </p:cNvGrpSpPr>
          <p:nvPr/>
        </p:nvGrpSpPr>
        <p:grpSpPr bwMode="auto">
          <a:xfrm>
            <a:off x="1536700" y="1994439"/>
            <a:ext cx="644525" cy="1066180"/>
            <a:chOff x="1409195" y="1795630"/>
            <a:chExt cx="644384" cy="1066519"/>
          </a:xfrm>
        </p:grpSpPr>
        <p:grpSp>
          <p:nvGrpSpPr>
            <p:cNvPr id="29728" name="Group 101"/>
            <p:cNvGrpSpPr>
              <a:grpSpLocks/>
            </p:cNvGrpSpPr>
            <p:nvPr/>
          </p:nvGrpSpPr>
          <p:grpSpPr bwMode="auto">
            <a:xfrm>
              <a:off x="1543992" y="2398599"/>
              <a:ext cx="509587" cy="463550"/>
              <a:chOff x="1022" y="3482"/>
              <a:chExt cx="321" cy="292"/>
            </a:xfrm>
          </p:grpSpPr>
          <p:sp>
            <p:nvSpPr>
              <p:cNvPr id="29730" name="Oval 71"/>
              <p:cNvSpPr>
                <a:spLocks noChangeArrowheads="1"/>
              </p:cNvSpPr>
              <p:nvPr/>
            </p:nvSpPr>
            <p:spPr bwMode="auto">
              <a:xfrm>
                <a:off x="1230" y="3661"/>
                <a:ext cx="113" cy="113"/>
              </a:xfrm>
              <a:prstGeom prst="ellipse">
                <a:avLst/>
              </a:prstGeom>
              <a:solidFill>
                <a:srgbClr val="3333FF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731" name="Oval 74"/>
              <p:cNvSpPr>
                <a:spLocks noChangeArrowheads="1"/>
              </p:cNvSpPr>
              <p:nvPr/>
            </p:nvSpPr>
            <p:spPr bwMode="auto">
              <a:xfrm>
                <a:off x="1022" y="3661"/>
                <a:ext cx="113" cy="113"/>
              </a:xfrm>
              <a:prstGeom prst="ellipse">
                <a:avLst/>
              </a:prstGeom>
              <a:solidFill>
                <a:srgbClr val="3333FF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732" name="Oval 70"/>
              <p:cNvSpPr>
                <a:spLocks noChangeArrowheads="1"/>
              </p:cNvSpPr>
              <p:nvPr/>
            </p:nvSpPr>
            <p:spPr bwMode="auto">
              <a:xfrm>
                <a:off x="1070" y="3482"/>
                <a:ext cx="227" cy="227"/>
              </a:xfrm>
              <a:prstGeom prst="ellipse">
                <a:avLst/>
              </a:prstGeom>
              <a:solidFill>
                <a:srgbClr val="FF5050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9729" name="Text Box 59"/>
            <p:cNvSpPr txBox="1">
              <a:spLocks noChangeArrowheads="1"/>
            </p:cNvSpPr>
            <p:nvPr/>
          </p:nvSpPr>
          <p:spPr bwMode="auto">
            <a:xfrm>
              <a:off x="1409195" y="1795630"/>
              <a:ext cx="576262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1 molécula H</a:t>
              </a:r>
              <a:r>
                <a:rPr lang="es-ES" sz="2400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</p:grpSp>
      <p:grpSp>
        <p:nvGrpSpPr>
          <p:cNvPr id="75" name="Group 60"/>
          <p:cNvGrpSpPr>
            <a:grpSpLocks/>
          </p:cNvGrpSpPr>
          <p:nvPr/>
        </p:nvGrpSpPr>
        <p:grpSpPr bwMode="auto">
          <a:xfrm>
            <a:off x="2451703" y="5179367"/>
            <a:ext cx="593725" cy="865188"/>
            <a:chOff x="4367" y="1988"/>
            <a:chExt cx="374" cy="545"/>
          </a:xfrm>
        </p:grpSpPr>
        <p:sp>
          <p:nvSpPr>
            <p:cNvPr id="29726" name="Text Box 58"/>
            <p:cNvSpPr txBox="1">
              <a:spLocks noChangeArrowheads="1"/>
            </p:cNvSpPr>
            <p:nvPr/>
          </p:nvSpPr>
          <p:spPr bwMode="auto">
            <a:xfrm>
              <a:off x="4370" y="1988"/>
              <a:ext cx="371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1 mol át. O</a:t>
              </a:r>
            </a:p>
          </p:txBody>
        </p:sp>
        <p:sp>
          <p:nvSpPr>
            <p:cNvPr id="29727" name="Text Box 59"/>
            <p:cNvSpPr txBox="1">
              <a:spLocks noChangeArrowheads="1"/>
            </p:cNvSpPr>
            <p:nvPr/>
          </p:nvSpPr>
          <p:spPr bwMode="auto">
            <a:xfrm>
              <a:off x="4367" y="2237"/>
              <a:ext cx="363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2 moles </a:t>
              </a:r>
              <a:r>
                <a:rPr lang="es-ES" sz="24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át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. H</a:t>
              </a:r>
            </a:p>
          </p:txBody>
        </p:sp>
      </p:grpSp>
      <p:grpSp>
        <p:nvGrpSpPr>
          <p:cNvPr id="78" name="Grupo 77"/>
          <p:cNvGrpSpPr>
            <a:grpSpLocks/>
          </p:cNvGrpSpPr>
          <p:nvPr/>
        </p:nvGrpSpPr>
        <p:grpSpPr bwMode="auto">
          <a:xfrm>
            <a:off x="1536700" y="4749919"/>
            <a:ext cx="644525" cy="1116980"/>
            <a:chOff x="1409195" y="1744813"/>
            <a:chExt cx="644384" cy="1117336"/>
          </a:xfrm>
        </p:grpSpPr>
        <p:grpSp>
          <p:nvGrpSpPr>
            <p:cNvPr id="29721" name="Group 101"/>
            <p:cNvGrpSpPr>
              <a:grpSpLocks/>
            </p:cNvGrpSpPr>
            <p:nvPr/>
          </p:nvGrpSpPr>
          <p:grpSpPr bwMode="auto">
            <a:xfrm>
              <a:off x="1543992" y="2398599"/>
              <a:ext cx="509587" cy="463550"/>
              <a:chOff x="1022" y="3482"/>
              <a:chExt cx="321" cy="292"/>
            </a:xfrm>
          </p:grpSpPr>
          <p:sp>
            <p:nvSpPr>
              <p:cNvPr id="29723" name="Oval 71"/>
              <p:cNvSpPr>
                <a:spLocks noChangeArrowheads="1"/>
              </p:cNvSpPr>
              <p:nvPr/>
            </p:nvSpPr>
            <p:spPr bwMode="auto">
              <a:xfrm>
                <a:off x="1230" y="3661"/>
                <a:ext cx="113" cy="113"/>
              </a:xfrm>
              <a:prstGeom prst="ellipse">
                <a:avLst/>
              </a:prstGeom>
              <a:solidFill>
                <a:srgbClr val="3333FF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724" name="Oval 74"/>
              <p:cNvSpPr>
                <a:spLocks noChangeArrowheads="1"/>
              </p:cNvSpPr>
              <p:nvPr/>
            </p:nvSpPr>
            <p:spPr bwMode="auto">
              <a:xfrm>
                <a:off x="1022" y="3661"/>
                <a:ext cx="113" cy="113"/>
              </a:xfrm>
              <a:prstGeom prst="ellipse">
                <a:avLst/>
              </a:prstGeom>
              <a:solidFill>
                <a:srgbClr val="3333FF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725" name="Oval 70"/>
              <p:cNvSpPr>
                <a:spLocks noChangeArrowheads="1"/>
              </p:cNvSpPr>
              <p:nvPr/>
            </p:nvSpPr>
            <p:spPr bwMode="auto">
              <a:xfrm>
                <a:off x="1070" y="3482"/>
                <a:ext cx="227" cy="227"/>
              </a:xfrm>
              <a:prstGeom prst="ellipse">
                <a:avLst/>
              </a:prstGeom>
              <a:solidFill>
                <a:srgbClr val="FF5050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9722" name="Text Box 59"/>
            <p:cNvSpPr txBox="1">
              <a:spLocks noChangeArrowheads="1"/>
            </p:cNvSpPr>
            <p:nvPr/>
          </p:nvSpPr>
          <p:spPr bwMode="auto">
            <a:xfrm>
              <a:off x="1409195" y="1744813"/>
              <a:ext cx="576262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82800" rIns="90000" bIns="82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1 mol moléculas H</a:t>
              </a:r>
              <a:r>
                <a:rPr lang="es-ES" sz="2400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</p:grpSp>
      <p:grpSp>
        <p:nvGrpSpPr>
          <p:cNvPr id="63" name="Group 69">
            <a:extLst>
              <a:ext uri="{FF2B5EF4-FFF2-40B4-BE49-F238E27FC236}">
                <a16:creationId xmlns:a16="http://schemas.microsoft.com/office/drawing/2014/main" id="{6285AAFB-BCA7-46CA-ADE2-4FA0AC6005DA}"/>
              </a:ext>
            </a:extLst>
          </p:cNvPr>
          <p:cNvGrpSpPr>
            <a:grpSpLocks/>
          </p:cNvGrpSpPr>
          <p:nvPr/>
        </p:nvGrpSpPr>
        <p:grpSpPr bwMode="auto">
          <a:xfrm>
            <a:off x="5821413" y="2617233"/>
            <a:ext cx="2043114" cy="906463"/>
            <a:chOff x="4433" y="3259"/>
            <a:chExt cx="1287" cy="571"/>
          </a:xfrm>
        </p:grpSpPr>
        <p:sp>
          <p:nvSpPr>
            <p:cNvPr id="64" name="Text Box 56">
              <a:extLst>
                <a:ext uri="{FF2B5EF4-FFF2-40B4-BE49-F238E27FC236}">
                  <a16:creationId xmlns:a16="http://schemas.microsoft.com/office/drawing/2014/main" id="{964E0D0E-BA66-4132-B012-E1D173224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5" y="3259"/>
              <a:ext cx="1105" cy="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Protones por átomo</a:t>
              </a:r>
            </a:p>
          </p:txBody>
        </p:sp>
        <p:sp>
          <p:nvSpPr>
            <p:cNvPr id="65" name="Line 54">
              <a:extLst>
                <a:ext uri="{FF2B5EF4-FFF2-40B4-BE49-F238E27FC236}">
                  <a16:creationId xmlns:a16="http://schemas.microsoft.com/office/drawing/2014/main" id="{1ADCD2F3-5B54-40EE-85ED-BD766C7F66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3" y="3423"/>
              <a:ext cx="166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82800" rIns="90000" bIns="82800"/>
            <a:lstStyle/>
            <a:p>
              <a:endParaRPr lang="en-GB" sz="240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18F5CA20-FA2A-41B3-BB0E-E4D73F0F7492}"/>
              </a:ext>
            </a:extLst>
          </p:cNvPr>
          <p:cNvGrpSpPr/>
          <p:nvPr/>
        </p:nvGrpSpPr>
        <p:grpSpPr>
          <a:xfrm>
            <a:off x="8152630" y="4829318"/>
            <a:ext cx="2181625" cy="1692277"/>
            <a:chOff x="8020550" y="4665812"/>
            <a:chExt cx="2181625" cy="1692277"/>
          </a:xfrm>
        </p:grpSpPr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8817867" y="4665812"/>
              <a:ext cx="1384308" cy="1692277"/>
              <a:chOff x="5765" y="1751"/>
              <a:chExt cx="872" cy="1066"/>
            </a:xfrm>
          </p:grpSpPr>
          <p:sp>
            <p:nvSpPr>
              <p:cNvPr id="29765" name="Text Box 77"/>
              <p:cNvSpPr txBox="1">
                <a:spLocks noChangeArrowheads="1"/>
              </p:cNvSpPr>
              <p:nvPr/>
            </p:nvSpPr>
            <p:spPr bwMode="auto">
              <a:xfrm>
                <a:off x="5765" y="1751"/>
                <a:ext cx="50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b="1" dirty="0" err="1">
                    <a:solidFill>
                      <a:srgbClr val="008000"/>
                    </a:solidFill>
                    <a:latin typeface="Arial" panose="020B0604020202020204" pitchFamily="34" charset="0"/>
                  </a:rPr>
                  <a:t>M</a:t>
                </a:r>
                <a:r>
                  <a:rPr lang="es-ES" sz="2400" b="1" baseline="-25000" dirty="0" err="1">
                    <a:solidFill>
                      <a:srgbClr val="008000"/>
                    </a:solidFill>
                    <a:latin typeface="Arial" panose="020B0604020202020204" pitchFamily="34" charset="0"/>
                  </a:rPr>
                  <a:t>molecular</a:t>
                </a:r>
                <a:endParaRPr lang="es-ES" sz="2400" b="1" baseline="-25000" dirty="0">
                  <a:solidFill>
                    <a:srgbClr val="008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766" name="Text Box 80"/>
              <p:cNvSpPr txBox="1">
                <a:spLocks noChangeArrowheads="1"/>
              </p:cNvSpPr>
              <p:nvPr/>
            </p:nvSpPr>
            <p:spPr bwMode="auto">
              <a:xfrm>
                <a:off x="5847" y="2013"/>
                <a:ext cx="2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 </a:t>
                </a:r>
                <a:r>
                  <a:rPr lang="es-ES" sz="2400" dirty="0">
                    <a:solidFill>
                      <a:srgbClr val="00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 16</a:t>
                </a:r>
                <a:endParaRPr lang="es-ES" sz="2400" baseline="300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9767" name="Text Box 81"/>
              <p:cNvSpPr txBox="1">
                <a:spLocks noChangeArrowheads="1"/>
              </p:cNvSpPr>
              <p:nvPr/>
            </p:nvSpPr>
            <p:spPr bwMode="auto">
              <a:xfrm>
                <a:off x="5858" y="2245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2 </a:t>
                </a:r>
                <a:r>
                  <a:rPr lang="es-ES" sz="2400" dirty="0">
                    <a:solidFill>
                      <a:srgbClr val="00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 </a:t>
                </a:r>
                <a:r>
                  <a:rPr lang="es-E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</a:t>
                </a:r>
                <a:endParaRPr lang="es-ES" sz="2400" baseline="300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768" name="Text Box 83"/>
              <p:cNvSpPr txBox="1">
                <a:spLocks noChangeArrowheads="1"/>
              </p:cNvSpPr>
              <p:nvPr/>
            </p:nvSpPr>
            <p:spPr bwMode="auto">
              <a:xfrm>
                <a:off x="5948" y="2567"/>
                <a:ext cx="2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18</a:t>
                </a:r>
                <a:endParaRPr lang="es-ES" sz="2400" baseline="30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769" name="Text Box 85"/>
              <p:cNvSpPr txBox="1">
                <a:spLocks noChangeArrowheads="1"/>
              </p:cNvSpPr>
              <p:nvPr/>
            </p:nvSpPr>
            <p:spPr bwMode="auto">
              <a:xfrm>
                <a:off x="6430" y="2264"/>
                <a:ext cx="2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29770" name="Line 86"/>
              <p:cNvSpPr>
                <a:spLocks noChangeShapeType="1"/>
              </p:cNvSpPr>
              <p:nvPr/>
            </p:nvSpPr>
            <p:spPr bwMode="auto">
              <a:xfrm flipV="1">
                <a:off x="5897" y="2542"/>
                <a:ext cx="5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endParaRPr lang="en-GB" sz="2400"/>
              </a:p>
            </p:txBody>
          </p:sp>
        </p:grpSp>
        <p:sp>
          <p:nvSpPr>
            <p:cNvPr id="66" name="Text Box 72">
              <a:extLst>
                <a:ext uri="{FF2B5EF4-FFF2-40B4-BE49-F238E27FC236}">
                  <a16:creationId xmlns:a16="http://schemas.microsoft.com/office/drawing/2014/main" id="{A496B3E9-0DD6-475C-AD35-FC65C94B33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7550" y="5070629"/>
              <a:ext cx="377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 dirty="0">
                  <a:solidFill>
                    <a:srgbClr val="00800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67" name="Text Box 73">
              <a:extLst>
                <a:ext uri="{FF2B5EF4-FFF2-40B4-BE49-F238E27FC236}">
                  <a16:creationId xmlns:a16="http://schemas.microsoft.com/office/drawing/2014/main" id="{D5067651-A09F-4468-8086-02A50F9D6E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0250" y="5475442"/>
              <a:ext cx="3651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>
                  <a:solidFill>
                    <a:srgbClr val="008000"/>
                  </a:solidFill>
                  <a:latin typeface="Arial" panose="020B0604020202020204" pitchFamily="34" charset="0"/>
                </a:rPr>
                <a:t>H</a:t>
              </a:r>
            </a:p>
          </p:txBody>
        </p:sp>
        <p:sp>
          <p:nvSpPr>
            <p:cNvPr id="68" name="Text Box 75">
              <a:extLst>
                <a:ext uri="{FF2B5EF4-FFF2-40B4-BE49-F238E27FC236}">
                  <a16:creationId xmlns:a16="http://schemas.microsoft.com/office/drawing/2014/main" id="{C67067A5-0959-4EED-A206-5C0F14737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0550" y="5904068"/>
              <a:ext cx="6540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 dirty="0">
                  <a:solidFill>
                    <a:srgbClr val="008000"/>
                  </a:solidFill>
                  <a:latin typeface="Arial" panose="020B0604020202020204" pitchFamily="34" charset="0"/>
                </a:rPr>
                <a:t>H</a:t>
              </a:r>
              <a:r>
                <a:rPr lang="es-ES" sz="2400" b="1" baseline="-25000" dirty="0">
                  <a:solidFill>
                    <a:srgbClr val="008000"/>
                  </a:solidFill>
                  <a:latin typeface="Arial" panose="020B0604020202020204" pitchFamily="34" charset="0"/>
                </a:rPr>
                <a:t>2</a:t>
              </a:r>
              <a:r>
                <a:rPr lang="es-ES" sz="2400" b="1" dirty="0">
                  <a:solidFill>
                    <a:srgbClr val="00800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</p:grpSp>
      <p:sp>
        <p:nvSpPr>
          <p:cNvPr id="69" name="Text Box 30">
            <a:extLst>
              <a:ext uri="{FF2B5EF4-FFF2-40B4-BE49-F238E27FC236}">
                <a16:creationId xmlns:a16="http://schemas.microsoft.com/office/drawing/2014/main" id="{62F4AC61-2D21-44A0-BA20-4E7F63729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8268" y="1331545"/>
            <a:ext cx="378763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</a:rPr>
              <a:t>Los protones tienen todos</a:t>
            </a:r>
          </a:p>
          <a:p>
            <a:pPr algn="ctr" eaLnBrk="1" hangingPunct="1">
              <a:spcBef>
                <a:spcPts val="0"/>
              </a:spcBef>
            </a:pP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</a:rPr>
              <a:t>la misma carga</a:t>
            </a:r>
            <a:endParaRPr lang="es-ES" sz="2400" baseline="30000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0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0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54" grpId="0"/>
      <p:bldP spid="180313" grpId="0"/>
      <p:bldP spid="180328" grpId="0"/>
      <p:bldP spid="29708" grpId="0" animBg="1"/>
      <p:bldP spid="49" grpId="0" animBg="1"/>
      <p:bldP spid="50" grpId="0" animBg="1"/>
      <p:bldP spid="6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124692" y="4340425"/>
            <a:ext cx="10577945" cy="1081953"/>
            <a:chOff x="124692" y="2128838"/>
            <a:chExt cx="10577945" cy="1081953"/>
          </a:xfrm>
        </p:grpSpPr>
        <p:sp>
          <p:nvSpPr>
            <p:cNvPr id="9" name="Rectángulo 8"/>
            <p:cNvSpPr/>
            <p:nvPr/>
          </p:nvSpPr>
          <p:spPr bwMode="auto">
            <a:xfrm>
              <a:off x="124692" y="2128838"/>
              <a:ext cx="10577945" cy="1081953"/>
            </a:xfrm>
            <a:prstGeom prst="rect">
              <a:avLst/>
            </a:prstGeom>
            <a:solidFill>
              <a:srgbClr val="FFFF99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grpSp>
          <p:nvGrpSpPr>
            <p:cNvPr id="4" name="Group 42"/>
            <p:cNvGrpSpPr>
              <a:grpSpLocks/>
            </p:cNvGrpSpPr>
            <p:nvPr/>
          </p:nvGrpSpPr>
          <p:grpSpPr bwMode="auto">
            <a:xfrm>
              <a:off x="273046" y="2233619"/>
              <a:ext cx="10364795" cy="868364"/>
              <a:chOff x="790" y="2683"/>
              <a:chExt cx="6529" cy="547"/>
            </a:xfrm>
          </p:grpSpPr>
          <p:sp>
            <p:nvSpPr>
              <p:cNvPr id="7" name="Text Box 27"/>
              <p:cNvSpPr txBox="1">
                <a:spLocks noChangeArrowheads="1"/>
              </p:cNvSpPr>
              <p:nvPr/>
            </p:nvSpPr>
            <p:spPr bwMode="auto">
              <a:xfrm>
                <a:off x="790" y="2805"/>
                <a:ext cx="5831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None/>
                </a:pPr>
                <a:r>
                  <a:rPr lang="es-ES" sz="2400">
                    <a:latin typeface="Arial" panose="020B0604020202020204" pitchFamily="34" charset="0"/>
                  </a:rPr>
                  <a:t>Q</a:t>
                </a:r>
                <a:r>
                  <a:rPr lang="es-ES" sz="2400" baseline="30000">
                    <a:latin typeface="Arial" panose="020B0604020202020204" pitchFamily="34" charset="0"/>
                  </a:rPr>
                  <a:t>+</a:t>
                </a:r>
                <a:r>
                  <a:rPr lang="es-ES" sz="2400" baseline="-25000">
                    <a:latin typeface="Arial" panose="020B0604020202020204" pitchFamily="34" charset="0"/>
                  </a:rPr>
                  <a:t>AGUA</a:t>
                </a:r>
                <a:r>
                  <a:rPr lang="es-ES" sz="2400">
                    <a:latin typeface="Arial" panose="020B0604020202020204" pitchFamily="34" charset="0"/>
                  </a:rPr>
                  <a:t> </a:t>
                </a:r>
                <a:r>
                  <a:rPr lang="es-ES" sz="2400">
                    <a:latin typeface="Arial" panose="020B0604020202020204" pitchFamily="34" charset="0"/>
                    <a:sym typeface="Symbol" panose="05050102010706020507" pitchFamily="18" charset="2"/>
                  </a:rPr>
                  <a:t></a:t>
                </a:r>
                <a:r>
                  <a:rPr lang="es-ES" sz="2400">
                    <a:latin typeface="Arial" panose="020B0604020202020204" pitchFamily="34" charset="0"/>
                  </a:rPr>
                  <a:t> 10                  </a:t>
                </a:r>
                <a:r>
                  <a:rPr lang="es-ES" sz="2400">
                    <a:latin typeface="Arial" panose="020B0604020202020204" pitchFamily="34" charset="0"/>
                    <a:sym typeface="Symbol" panose="05050102010706020507" pitchFamily="18" charset="2"/>
                  </a:rPr>
                  <a:t></a:t>
                </a:r>
                <a:r>
                  <a:rPr lang="es-ES" sz="2400">
                    <a:latin typeface="Arial" panose="020B0604020202020204" pitchFamily="34" charset="0"/>
                  </a:rPr>
                  <a:t> 1,6 10</a:t>
                </a:r>
                <a:r>
                  <a:rPr lang="es-ES" sz="2400" baseline="30000">
                    <a:latin typeface="Arial" panose="020B0604020202020204" pitchFamily="34" charset="0"/>
                  </a:rPr>
                  <a:t>-19</a:t>
                </a:r>
                <a:r>
                  <a:rPr lang="es-ES" sz="2400">
                    <a:latin typeface="Arial" panose="020B0604020202020204" pitchFamily="34" charset="0"/>
                  </a:rPr>
                  <a:t>            </a:t>
                </a:r>
                <a:r>
                  <a:rPr lang="es-ES" sz="2400">
                    <a:latin typeface="Arial" panose="020B0604020202020204" pitchFamily="34" charset="0"/>
                    <a:sym typeface="Symbol" panose="05050102010706020507" pitchFamily="18" charset="2"/>
                  </a:rPr>
                  <a:t> 6 10</a:t>
                </a:r>
                <a:r>
                  <a:rPr lang="es-ES" sz="2400" baseline="30000">
                    <a:latin typeface="Arial" panose="020B0604020202020204" pitchFamily="34" charset="0"/>
                    <a:sym typeface="Symbol" panose="05050102010706020507" pitchFamily="18" charset="2"/>
                  </a:rPr>
                  <a:t>23</a:t>
                </a:r>
                <a:r>
                  <a:rPr lang="es-ES" sz="2400">
                    <a:latin typeface="Arial" panose="020B0604020202020204" pitchFamily="34" charset="0"/>
                    <a:sym typeface="Symbol" panose="05050102010706020507" pitchFamily="18" charset="2"/>
                  </a:rPr>
                  <a:t> moléculas/mol </a:t>
                </a:r>
              </a:p>
            </p:txBody>
          </p:sp>
          <p:sp>
            <p:nvSpPr>
              <p:cNvPr id="31763" name="Text Box 28"/>
              <p:cNvSpPr txBox="1">
                <a:spLocks noChangeArrowheads="1"/>
              </p:cNvSpPr>
              <p:nvPr/>
            </p:nvSpPr>
            <p:spPr bwMode="auto">
              <a:xfrm>
                <a:off x="1874" y="2705"/>
                <a:ext cx="870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latin typeface="Arial" panose="020B0604020202020204" pitchFamily="34" charset="0"/>
                  </a:rPr>
                  <a:t>protones</a:t>
                </a:r>
              </a:p>
            </p:txBody>
          </p:sp>
          <p:sp>
            <p:nvSpPr>
              <p:cNvPr id="31764" name="Text Box 29"/>
              <p:cNvSpPr txBox="1">
                <a:spLocks noChangeArrowheads="1"/>
              </p:cNvSpPr>
              <p:nvPr/>
            </p:nvSpPr>
            <p:spPr bwMode="auto">
              <a:xfrm>
                <a:off x="1872" y="2938"/>
                <a:ext cx="892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latin typeface="Arial" panose="020B0604020202020204" pitchFamily="34" charset="0"/>
                  </a:rPr>
                  <a:t>molécula</a:t>
                </a:r>
              </a:p>
            </p:txBody>
          </p:sp>
          <p:sp>
            <p:nvSpPr>
              <p:cNvPr id="31765" name="Text Box 30"/>
              <p:cNvSpPr txBox="1">
                <a:spLocks noChangeArrowheads="1"/>
              </p:cNvSpPr>
              <p:nvPr/>
            </p:nvSpPr>
            <p:spPr bwMode="auto">
              <a:xfrm>
                <a:off x="3882" y="2705"/>
                <a:ext cx="255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31766" name="Text Box 31"/>
              <p:cNvSpPr txBox="1">
                <a:spLocks noChangeArrowheads="1"/>
              </p:cNvSpPr>
              <p:nvPr/>
            </p:nvSpPr>
            <p:spPr bwMode="auto">
              <a:xfrm>
                <a:off x="3721" y="2938"/>
                <a:ext cx="665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latin typeface="Arial" panose="020B0604020202020204" pitchFamily="34" charset="0"/>
                  </a:rPr>
                  <a:t>protón</a:t>
                </a:r>
              </a:p>
            </p:txBody>
          </p:sp>
          <p:sp>
            <p:nvSpPr>
              <p:cNvPr id="31767" name="Text Box 32"/>
              <p:cNvSpPr txBox="1">
                <a:spLocks noChangeArrowheads="1"/>
              </p:cNvSpPr>
              <p:nvPr/>
            </p:nvSpPr>
            <p:spPr bwMode="auto">
              <a:xfrm>
                <a:off x="6515" y="2683"/>
                <a:ext cx="708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1000 g</a:t>
                </a:r>
              </a:p>
            </p:txBody>
          </p:sp>
          <p:sp>
            <p:nvSpPr>
              <p:cNvPr id="31768" name="Text Box 33"/>
              <p:cNvSpPr txBox="1">
                <a:spLocks noChangeArrowheads="1"/>
              </p:cNvSpPr>
              <p:nvPr/>
            </p:nvSpPr>
            <p:spPr bwMode="auto">
              <a:xfrm>
                <a:off x="6460" y="2938"/>
                <a:ext cx="859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latin typeface="Arial" panose="020B0604020202020204" pitchFamily="34" charset="0"/>
                    <a:sym typeface="Symbol" panose="05050102010706020507" pitchFamily="18" charset="2"/>
                  </a:rPr>
                  <a:t>18 g/mol</a:t>
                </a:r>
              </a:p>
            </p:txBody>
          </p:sp>
          <p:sp>
            <p:nvSpPr>
              <p:cNvPr id="31769" name="Line 34"/>
              <p:cNvSpPr>
                <a:spLocks noChangeShapeType="1"/>
              </p:cNvSpPr>
              <p:nvPr/>
            </p:nvSpPr>
            <p:spPr bwMode="auto">
              <a:xfrm flipV="1">
                <a:off x="1947" y="2984"/>
                <a:ext cx="7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GB" sz="2400"/>
              </a:p>
            </p:txBody>
          </p:sp>
          <p:sp>
            <p:nvSpPr>
              <p:cNvPr id="31770" name="Line 35"/>
              <p:cNvSpPr>
                <a:spLocks noChangeShapeType="1"/>
              </p:cNvSpPr>
              <p:nvPr/>
            </p:nvSpPr>
            <p:spPr bwMode="auto">
              <a:xfrm>
                <a:off x="3754" y="2956"/>
                <a:ext cx="48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GB" sz="2400"/>
              </a:p>
            </p:txBody>
          </p:sp>
          <p:sp>
            <p:nvSpPr>
              <p:cNvPr id="31771" name="Line 36"/>
              <p:cNvSpPr>
                <a:spLocks noChangeShapeType="1"/>
              </p:cNvSpPr>
              <p:nvPr/>
            </p:nvSpPr>
            <p:spPr bwMode="auto">
              <a:xfrm>
                <a:off x="6556" y="2957"/>
                <a:ext cx="69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GB" sz="2400"/>
              </a:p>
            </p:txBody>
          </p:sp>
        </p:grpSp>
      </p:grpSp>
      <p:grpSp>
        <p:nvGrpSpPr>
          <p:cNvPr id="3" name="Grupo 2"/>
          <p:cNvGrpSpPr/>
          <p:nvPr/>
        </p:nvGrpSpPr>
        <p:grpSpPr>
          <a:xfrm>
            <a:off x="3241675" y="2155222"/>
            <a:ext cx="5160965" cy="1777880"/>
            <a:chOff x="3241675" y="1699696"/>
            <a:chExt cx="5160965" cy="1777880"/>
          </a:xfrm>
        </p:grpSpPr>
        <p:grpSp>
          <p:nvGrpSpPr>
            <p:cNvPr id="31747" name="Group 41"/>
            <p:cNvGrpSpPr>
              <a:grpSpLocks/>
            </p:cNvGrpSpPr>
            <p:nvPr/>
          </p:nvGrpSpPr>
          <p:grpSpPr bwMode="auto">
            <a:xfrm>
              <a:off x="3375025" y="2506026"/>
              <a:ext cx="5027615" cy="971550"/>
              <a:chOff x="2205" y="1486"/>
              <a:chExt cx="3167" cy="612"/>
            </a:xfrm>
          </p:grpSpPr>
          <p:sp>
            <p:nvSpPr>
              <p:cNvPr id="31772" name="Text Box 22"/>
              <p:cNvSpPr txBox="1">
                <a:spLocks noChangeArrowheads="1"/>
              </p:cNvSpPr>
              <p:nvPr/>
            </p:nvSpPr>
            <p:spPr bwMode="auto">
              <a:xfrm>
                <a:off x="2205" y="1644"/>
                <a:ext cx="20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Q</a:t>
                </a:r>
                <a:r>
                  <a:rPr lang="es-ES" sz="2400" baseline="30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+</a:t>
                </a:r>
                <a:r>
                  <a:rPr lang="es-ES" sz="2400" baseline="-25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AGUA</a:t>
                </a: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=     N</a:t>
                </a:r>
                <a:r>
                  <a:rPr lang="es-ES" sz="2400" baseline="-25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</a:t>
                </a: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</a:t>
                </a: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e  </a:t>
                </a: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  </a:t>
                </a:r>
                <a:endParaRPr lang="es-ES" sz="240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1773" name="Line 23"/>
              <p:cNvSpPr>
                <a:spLocks noChangeShapeType="1"/>
              </p:cNvSpPr>
              <p:nvPr/>
            </p:nvSpPr>
            <p:spPr bwMode="auto">
              <a:xfrm>
                <a:off x="4856" y="1807"/>
                <a:ext cx="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endParaRPr lang="en-GB" sz="2400"/>
              </a:p>
            </p:txBody>
          </p:sp>
          <p:sp>
            <p:nvSpPr>
              <p:cNvPr id="31774" name="Text Box 24"/>
              <p:cNvSpPr txBox="1">
                <a:spLocks noChangeArrowheads="1"/>
              </p:cNvSpPr>
              <p:nvPr/>
            </p:nvSpPr>
            <p:spPr bwMode="auto">
              <a:xfrm>
                <a:off x="4814" y="1486"/>
                <a:ext cx="55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M</a:t>
                </a:r>
                <a:r>
                  <a:rPr lang="es-ES" sz="2400" baseline="-25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agua</a:t>
                </a:r>
                <a:endParaRPr lang="es-E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1775" name="Text Box 25"/>
              <p:cNvSpPr txBox="1">
                <a:spLocks noChangeArrowheads="1"/>
              </p:cNvSpPr>
              <p:nvPr/>
            </p:nvSpPr>
            <p:spPr bwMode="auto">
              <a:xfrm>
                <a:off x="4828" y="1810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M</a:t>
                </a:r>
                <a:r>
                  <a:rPr lang="es-ES" sz="2400" baseline="-25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mol</a:t>
                </a:r>
                <a:endParaRPr lang="es-E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1776" name="Text Box 26"/>
              <p:cNvSpPr txBox="1">
                <a:spLocks noChangeArrowheads="1"/>
              </p:cNvSpPr>
              <p:nvPr/>
            </p:nvSpPr>
            <p:spPr bwMode="auto">
              <a:xfrm>
                <a:off x="4217" y="1644"/>
                <a:ext cx="54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N</a:t>
                </a:r>
                <a:r>
                  <a:rPr lang="es-ES" sz="2400" baseline="-25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</a:t>
                </a: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  </a:t>
                </a: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s-ES" sz="2400" baseline="-25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1750" name="Text Box 40"/>
            <p:cNvSpPr txBox="1">
              <a:spLocks noChangeArrowheads="1"/>
            </p:cNvSpPr>
            <p:nvPr/>
          </p:nvSpPr>
          <p:spPr bwMode="auto">
            <a:xfrm>
              <a:off x="3355975" y="1820346"/>
              <a:ext cx="47355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s-ES" sz="2400" baseline="30000">
                  <a:solidFill>
                    <a:srgbClr val="000000"/>
                  </a:solidFill>
                  <a:latin typeface="Arial" panose="020B0604020202020204" pitchFamily="34" charset="0"/>
                </a:rPr>
                <a:t>+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AGUA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= Q</a:t>
              </a:r>
              <a:r>
                <a:rPr lang="es-ES" sz="2400" baseline="30000">
                  <a:solidFill>
                    <a:srgbClr val="000000"/>
                  </a:solidFill>
                  <a:latin typeface="Arial" panose="020B0604020202020204" pitchFamily="34" charset="0"/>
                </a:rPr>
                <a:t>+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MOLÉCULA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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N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MOLÉCULAS</a:t>
              </a: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751" name="Rectangle 54"/>
            <p:cNvSpPr>
              <a:spLocks noChangeArrowheads="1"/>
            </p:cNvSpPr>
            <p:nvPr/>
          </p:nvSpPr>
          <p:spPr bwMode="auto">
            <a:xfrm>
              <a:off x="3241675" y="1699696"/>
              <a:ext cx="4987925" cy="712788"/>
            </a:xfrm>
            <a:prstGeom prst="rect">
              <a:avLst/>
            </a:prstGeom>
            <a:noFill/>
            <a:ln w="38100" algn="ctr">
              <a:solidFill>
                <a:srgbClr val="99CC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FDCBFEB0-EED9-4913-B998-876C2E33D2B1}"/>
              </a:ext>
            </a:extLst>
          </p:cNvPr>
          <p:cNvGrpSpPr/>
          <p:nvPr/>
        </p:nvGrpSpPr>
        <p:grpSpPr>
          <a:xfrm>
            <a:off x="1336855" y="486271"/>
            <a:ext cx="1619513" cy="1081953"/>
            <a:chOff x="1336855" y="486271"/>
            <a:chExt cx="1619513" cy="1081953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F57A4EF8-B8E4-450A-B7D5-D396D0F9442B}"/>
                </a:ext>
              </a:extLst>
            </p:cNvPr>
            <p:cNvSpPr/>
            <p:nvPr/>
          </p:nvSpPr>
          <p:spPr bwMode="auto">
            <a:xfrm>
              <a:off x="1336855" y="486271"/>
              <a:ext cx="1619513" cy="1081953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grpSp>
          <p:nvGrpSpPr>
            <p:cNvPr id="27" name="48 Grupo"/>
            <p:cNvGrpSpPr>
              <a:grpSpLocks/>
            </p:cNvGrpSpPr>
            <p:nvPr/>
          </p:nvGrpSpPr>
          <p:grpSpPr bwMode="auto">
            <a:xfrm>
              <a:off x="1368385" y="486271"/>
              <a:ext cx="1495425" cy="919161"/>
              <a:chOff x="3768725" y="4889500"/>
              <a:chExt cx="1495425" cy="919162"/>
            </a:xfrm>
          </p:grpSpPr>
          <p:sp>
            <p:nvSpPr>
              <p:cNvPr id="28" name="Text Box 91"/>
              <p:cNvSpPr txBox="1">
                <a:spLocks noChangeArrowheads="1"/>
              </p:cNvSpPr>
              <p:nvPr/>
            </p:nvSpPr>
            <p:spPr bwMode="auto">
              <a:xfrm>
                <a:off x="4378325" y="4889500"/>
                <a:ext cx="885825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M</a:t>
                </a:r>
                <a:r>
                  <a:rPr lang="es-ES" sz="2400" baseline="-25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agua</a:t>
                </a:r>
                <a:endParaRPr lang="es-E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" name="Text Box 92"/>
              <p:cNvSpPr txBox="1">
                <a:spLocks noChangeArrowheads="1"/>
              </p:cNvSpPr>
              <p:nvPr/>
            </p:nvSpPr>
            <p:spPr bwMode="auto">
              <a:xfrm>
                <a:off x="4398963" y="5351462"/>
                <a:ext cx="835025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V</a:t>
                </a:r>
                <a:r>
                  <a:rPr lang="es-ES" sz="2400" baseline="-25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agua</a:t>
                </a:r>
                <a:endParaRPr lang="es-E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0" name="Line 93"/>
              <p:cNvSpPr>
                <a:spLocks noChangeShapeType="1"/>
              </p:cNvSpPr>
              <p:nvPr/>
            </p:nvSpPr>
            <p:spPr bwMode="auto">
              <a:xfrm>
                <a:off x="4405313" y="5413375"/>
                <a:ext cx="7493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/>
              <a:lstStyle/>
              <a:p>
                <a:endParaRPr lang="en-GB" sz="2400"/>
              </a:p>
            </p:txBody>
          </p:sp>
          <p:sp>
            <p:nvSpPr>
              <p:cNvPr id="31" name="Text Box 94"/>
              <p:cNvSpPr txBox="1">
                <a:spLocks noChangeArrowheads="1"/>
              </p:cNvSpPr>
              <p:nvPr/>
            </p:nvSpPr>
            <p:spPr bwMode="auto">
              <a:xfrm>
                <a:off x="3768725" y="5148264"/>
                <a:ext cx="6096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 =</a:t>
                </a:r>
              </a:p>
            </p:txBody>
          </p:sp>
        </p:grpSp>
      </p:grpSp>
      <p:grpSp>
        <p:nvGrpSpPr>
          <p:cNvPr id="32" name="Group 109"/>
          <p:cNvGrpSpPr>
            <a:grpSpLocks/>
          </p:cNvGrpSpPr>
          <p:nvPr/>
        </p:nvGrpSpPr>
        <p:grpSpPr bwMode="auto">
          <a:xfrm>
            <a:off x="3165152" y="741478"/>
            <a:ext cx="2743201" cy="457200"/>
            <a:chOff x="3395" y="3476"/>
            <a:chExt cx="1728" cy="288"/>
          </a:xfrm>
        </p:grpSpPr>
        <p:sp>
          <p:nvSpPr>
            <p:cNvPr id="33" name="AutoShape 95"/>
            <p:cNvSpPr>
              <a:spLocks noChangeArrowheads="1"/>
            </p:cNvSpPr>
            <p:nvPr/>
          </p:nvSpPr>
          <p:spPr bwMode="auto">
            <a:xfrm>
              <a:off x="3395" y="3537"/>
              <a:ext cx="232" cy="216"/>
            </a:xfrm>
            <a:prstGeom prst="rightArrow">
              <a:avLst>
                <a:gd name="adj1" fmla="val 57407"/>
                <a:gd name="adj2" fmla="val 60183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" name="Text Box 96"/>
            <p:cNvSpPr txBox="1">
              <a:spLocks noChangeArrowheads="1"/>
            </p:cNvSpPr>
            <p:nvPr/>
          </p:nvSpPr>
          <p:spPr bwMode="auto">
            <a:xfrm>
              <a:off x="3671" y="3476"/>
              <a:ext cx="14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agua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 =  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 V</a:t>
              </a:r>
              <a:r>
                <a:rPr lang="es-ES" sz="2400" baseline="-25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agua</a:t>
              </a:r>
              <a:endPara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35" name="Group 110"/>
          <p:cNvGrpSpPr>
            <a:grpSpLocks/>
          </p:cNvGrpSpPr>
          <p:nvPr/>
        </p:nvGrpSpPr>
        <p:grpSpPr bwMode="auto">
          <a:xfrm>
            <a:off x="5676575" y="790689"/>
            <a:ext cx="4579938" cy="458788"/>
            <a:chOff x="2699" y="3881"/>
            <a:chExt cx="2885" cy="289"/>
          </a:xfrm>
        </p:grpSpPr>
        <p:sp>
          <p:nvSpPr>
            <p:cNvPr id="36" name="Text Box 97"/>
            <p:cNvSpPr txBox="1">
              <a:spLocks noChangeArrowheads="1"/>
            </p:cNvSpPr>
            <p:nvPr/>
          </p:nvSpPr>
          <p:spPr bwMode="auto">
            <a:xfrm>
              <a:off x="4664" y="3881"/>
              <a:ext cx="9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=  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1000 g</a:t>
              </a:r>
            </a:p>
          </p:txBody>
        </p:sp>
        <p:sp>
          <p:nvSpPr>
            <p:cNvPr id="37" name="Text Box 98"/>
            <p:cNvSpPr txBox="1">
              <a:spLocks noChangeArrowheads="1"/>
            </p:cNvSpPr>
            <p:nvPr/>
          </p:nvSpPr>
          <p:spPr bwMode="auto">
            <a:xfrm>
              <a:off x="2699" y="3882"/>
              <a:ext cx="188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 = 1 g/cm</a:t>
              </a:r>
              <a:r>
                <a:rPr lang="es-ES" sz="2400" baseline="300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 1000 cm</a:t>
              </a:r>
              <a:r>
                <a:rPr lang="es-ES" sz="2400" baseline="30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3</a:t>
              </a:r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5278902" y="1257843"/>
            <a:ext cx="3674052" cy="486804"/>
            <a:chOff x="5387009" y="5734882"/>
            <a:chExt cx="3674052" cy="486804"/>
          </a:xfrm>
        </p:grpSpPr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5667375" y="5760021"/>
              <a:ext cx="339368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defTabSz="1008063"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1 L = 1 dm</a:t>
              </a:r>
              <a:r>
                <a:rPr lang="es-ES" sz="2400" baseline="30000" dirty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3</a:t>
              </a: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= 1000 cm</a:t>
              </a:r>
              <a:r>
                <a:rPr lang="es-ES" sz="2400" baseline="30000" dirty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41" name="Forma libre 40"/>
            <p:cNvSpPr/>
            <p:nvPr/>
          </p:nvSpPr>
          <p:spPr bwMode="auto">
            <a:xfrm flipV="1">
              <a:off x="5387009" y="5734882"/>
              <a:ext cx="228600" cy="288234"/>
            </a:xfrm>
            <a:custGeom>
              <a:avLst/>
              <a:gdLst>
                <a:gd name="connsiteX0" fmla="*/ 0 w 228600"/>
                <a:gd name="connsiteY0" fmla="*/ 288234 h 288234"/>
                <a:gd name="connsiteX1" fmla="*/ 0 w 228600"/>
                <a:gd name="connsiteY1" fmla="*/ 0 h 288234"/>
                <a:gd name="connsiteX2" fmla="*/ 228600 w 228600"/>
                <a:gd name="connsiteY2" fmla="*/ 0 h 28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288234">
                  <a:moveTo>
                    <a:pt x="0" y="288234"/>
                  </a:moveTo>
                  <a:lnTo>
                    <a:pt x="0" y="0"/>
                  </a:lnTo>
                  <a:lnTo>
                    <a:pt x="228600" y="0"/>
                  </a:ln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2" name="Group 43"/>
          <p:cNvGrpSpPr>
            <a:grpSpLocks/>
          </p:cNvGrpSpPr>
          <p:nvPr/>
        </p:nvGrpSpPr>
        <p:grpSpPr bwMode="auto">
          <a:xfrm>
            <a:off x="2511039" y="5846900"/>
            <a:ext cx="6578603" cy="546100"/>
            <a:chOff x="795" y="3657"/>
            <a:chExt cx="4144" cy="344"/>
          </a:xfrm>
        </p:grpSpPr>
        <p:sp>
          <p:nvSpPr>
            <p:cNvPr id="44" name="Text Box 14"/>
            <p:cNvSpPr txBox="1">
              <a:spLocks noChangeArrowheads="1"/>
            </p:cNvSpPr>
            <p:nvPr/>
          </p:nvSpPr>
          <p:spPr bwMode="auto">
            <a:xfrm>
              <a:off x="795" y="3709"/>
              <a:ext cx="414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s-ES" sz="2400" baseline="30000" dirty="0">
                  <a:solidFill>
                    <a:srgbClr val="000000"/>
                  </a:solidFill>
                  <a:latin typeface="Arial" panose="020B0604020202020204" pitchFamily="34" charset="0"/>
                </a:rPr>
                <a:t>+</a:t>
              </a:r>
              <a:r>
                <a:rPr lang="es-ES" sz="2400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AGUA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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 0,53333333333... 10</a:t>
              </a:r>
              <a:r>
                <a:rPr lang="es-ES" sz="2400" baseline="30000" dirty="0">
                  <a:solidFill>
                    <a:srgbClr val="000000"/>
                  </a:solidFill>
                  <a:latin typeface="Arial" panose="020B0604020202020204" pitchFamily="34" charset="0"/>
                </a:rPr>
                <a:t>8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 C 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=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 0,53 10</a:t>
              </a:r>
              <a:r>
                <a:rPr lang="es-ES" sz="2400" baseline="30000" dirty="0">
                  <a:solidFill>
                    <a:srgbClr val="000000"/>
                  </a:solidFill>
                  <a:latin typeface="Arial" panose="020B0604020202020204" pitchFamily="34" charset="0"/>
                </a:rPr>
                <a:t>8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 C </a:t>
              </a:r>
            </a:p>
          </p:txBody>
        </p:sp>
        <p:sp>
          <p:nvSpPr>
            <p:cNvPr id="45" name="Text Box 15"/>
            <p:cNvSpPr txBox="1">
              <a:spLocks noChangeArrowheads="1"/>
            </p:cNvSpPr>
            <p:nvPr/>
          </p:nvSpPr>
          <p:spPr bwMode="auto">
            <a:xfrm>
              <a:off x="4122" y="3657"/>
              <a:ext cx="17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2501548" y="769756"/>
            <a:ext cx="6494465" cy="588961"/>
            <a:chOff x="795" y="3664"/>
            <a:chExt cx="4091" cy="371"/>
          </a:xfrm>
        </p:grpSpPr>
        <p:sp>
          <p:nvSpPr>
            <p:cNvPr id="31777" name="Text Box 14"/>
            <p:cNvSpPr txBox="1">
              <a:spLocks noChangeArrowheads="1"/>
            </p:cNvSpPr>
            <p:nvPr/>
          </p:nvSpPr>
          <p:spPr bwMode="auto">
            <a:xfrm>
              <a:off x="795" y="3743"/>
              <a:ext cx="409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s-ES" sz="2400" baseline="30000" dirty="0">
                  <a:solidFill>
                    <a:srgbClr val="000000"/>
                  </a:solidFill>
                  <a:latin typeface="Arial" panose="020B0604020202020204" pitchFamily="34" charset="0"/>
                </a:rPr>
                <a:t>+</a:t>
              </a:r>
              <a:r>
                <a:rPr lang="es-ES" sz="2400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AGUA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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 0,53 10</a:t>
              </a:r>
              <a:r>
                <a:rPr lang="es-ES" sz="2400" baseline="30000" dirty="0">
                  <a:solidFill>
                    <a:srgbClr val="000000"/>
                  </a:solidFill>
                  <a:latin typeface="Arial" panose="020B0604020202020204" pitchFamily="34" charset="0"/>
                </a:rPr>
                <a:t>8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 C = 0,53333333333... 10</a:t>
              </a:r>
              <a:r>
                <a:rPr lang="es-ES" sz="2400" baseline="30000" dirty="0">
                  <a:solidFill>
                    <a:srgbClr val="000000"/>
                  </a:solidFill>
                  <a:latin typeface="Arial" panose="020B0604020202020204" pitchFamily="34" charset="0"/>
                </a:rPr>
                <a:t>8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 C</a:t>
              </a:r>
            </a:p>
          </p:txBody>
        </p:sp>
        <p:sp>
          <p:nvSpPr>
            <p:cNvPr id="31778" name="Text Box 15"/>
            <p:cNvSpPr txBox="1">
              <a:spLocks noChangeArrowheads="1"/>
            </p:cNvSpPr>
            <p:nvPr/>
          </p:nvSpPr>
          <p:spPr bwMode="auto">
            <a:xfrm>
              <a:off x="1876" y="3664"/>
              <a:ext cx="17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ˆ</a:t>
              </a:r>
            </a:p>
          </p:txBody>
        </p:sp>
      </p:grpSp>
      <p:sp>
        <p:nvSpPr>
          <p:cNvPr id="31758" name="Text Box 48"/>
          <p:cNvSpPr txBox="1">
            <a:spLocks noChangeArrowheads="1"/>
          </p:cNvSpPr>
          <p:nvPr/>
        </p:nvSpPr>
        <p:spPr bwMode="auto">
          <a:xfrm>
            <a:off x="1503970" y="3608627"/>
            <a:ext cx="8767790" cy="125340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108000" tIns="72000" rIns="108000" bIns="720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1º) Truncarlo –cortarlo–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2º) Aproximar el valor del pico, lo </a:t>
            </a:r>
            <a:r>
              <a:rPr lang="es-ES" sz="2400">
                <a:latin typeface="Arial" panose="020B0604020202020204" pitchFamily="34" charset="0"/>
              </a:rPr>
              <a:t>que se va </a:t>
            </a:r>
            <a:r>
              <a:rPr lang="es-ES" sz="2400" dirty="0">
                <a:latin typeface="Arial" panose="020B0604020202020204" pitchFamily="34" charset="0"/>
              </a:rPr>
              <a:t>a eliminar</a:t>
            </a:r>
            <a:r>
              <a:rPr lang="es-ES" sz="2400">
                <a:latin typeface="Arial" panose="020B0604020202020204" pitchFamily="34" charset="0"/>
              </a:rPr>
              <a:t>, a 0 o 1</a:t>
            </a:r>
            <a:endParaRPr lang="es-ES" sz="2400" dirty="0"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     en la </a:t>
            </a:r>
            <a:r>
              <a:rPr lang="es-ES" sz="2400" dirty="0">
                <a:latin typeface="Arial" panose="020B0604020202020204" pitchFamily="34" charset="0"/>
              </a:rPr>
              <a:t>última cifra </a:t>
            </a:r>
            <a:r>
              <a:rPr lang="es-ES" sz="2400">
                <a:latin typeface="Arial" panose="020B0604020202020204" pitchFamily="34" charset="0"/>
              </a:rPr>
              <a:t>significativa retenida y sumarlo a esa cifra.</a:t>
            </a:r>
            <a:endParaRPr lang="es-ES" sz="2400" b="1" dirty="0">
              <a:latin typeface="Arial" panose="020B0604020202020204" pitchFamily="34" charset="0"/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F4123FD-1328-4BBF-8359-8B7F539F6E4B}"/>
              </a:ext>
            </a:extLst>
          </p:cNvPr>
          <p:cNvCxnSpPr>
            <a:cxnSpLocks/>
          </p:cNvCxnSpPr>
          <p:nvPr/>
        </p:nvCxnSpPr>
        <p:spPr bwMode="auto">
          <a:xfrm>
            <a:off x="3666501" y="1471188"/>
            <a:ext cx="0" cy="724663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2" name="Text Box 48">
            <a:extLst>
              <a:ext uri="{FF2B5EF4-FFF2-40B4-BE49-F238E27FC236}">
                <a16:creationId xmlns:a16="http://schemas.microsoft.com/office/drawing/2014/main" id="{116C7FC0-FBF7-4F54-96ED-08F0473BD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2837" y="2454204"/>
            <a:ext cx="7127608" cy="88407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72000" rIns="108000" bIns="720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Como es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aproximado</a:t>
            </a:r>
            <a:r>
              <a:rPr lang="es-ES" sz="2400" dirty="0">
                <a:latin typeface="Arial" panose="020B0604020202020204" pitchFamily="34" charset="0"/>
              </a:rPr>
              <a:t>,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hay error</a:t>
            </a:r>
            <a:r>
              <a:rPr lang="es-ES" sz="2400" dirty="0">
                <a:latin typeface="Arial" panose="020B0604020202020204" pitchFamily="34" charset="0"/>
              </a:rPr>
              <a:t>, y no tiene sentido dar tantas cifras, se debe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redondear</a:t>
            </a:r>
            <a:r>
              <a:rPr lang="es-ES" sz="2400" dirty="0">
                <a:latin typeface="Arial" panose="020B0604020202020204" pitchFamily="34" charset="0"/>
              </a:rPr>
              <a:t>, es decir:</a:t>
            </a:r>
            <a:endParaRPr lang="es-ES" sz="2400" b="1" dirty="0">
              <a:latin typeface="Arial" panose="020B0604020202020204" pitchFamily="34" charset="0"/>
            </a:endParaRPr>
          </a:p>
        </p:txBody>
      </p:sp>
      <p:sp>
        <p:nvSpPr>
          <p:cNvPr id="13" name="Text Box 48">
            <a:extLst>
              <a:ext uri="{FF2B5EF4-FFF2-40B4-BE49-F238E27FC236}">
                <a16:creationId xmlns:a16="http://schemas.microsoft.com/office/drawing/2014/main" id="{BDAE7CAB-02A3-4F55-B55F-8A096D066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7295" y="6229109"/>
            <a:ext cx="8597009" cy="51473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72000" rIns="108000" bIns="720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Pero, ¿qué número de cifras significativas hay que retener?</a:t>
            </a:r>
            <a:endParaRPr lang="es-ES" sz="2400" b="1" dirty="0">
              <a:latin typeface="Arial" panose="020B0604020202020204" pitchFamily="34" charset="0"/>
            </a:endParaRPr>
          </a:p>
        </p:txBody>
      </p:sp>
      <p:sp>
        <p:nvSpPr>
          <p:cNvPr id="9" name="Text Box 69">
            <a:extLst>
              <a:ext uri="{FF2B5EF4-FFF2-40B4-BE49-F238E27FC236}">
                <a16:creationId xmlns:a16="http://schemas.microsoft.com/office/drawing/2014/main" id="{08F19882-D1C1-4A69-BBCF-2AAE10FB8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4240" y="5115879"/>
            <a:ext cx="5673595" cy="884070"/>
          </a:xfrm>
          <a:prstGeom prst="rect">
            <a:avLst/>
          </a:prstGeom>
          <a:noFill/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(es lo mismo que hacemos con el "pico" cuando medimos con una regla)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830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8" grpId="0" animBg="1"/>
      <p:bldP spid="12" grpId="0" animBg="1"/>
      <p:bldP spid="13" grpId="0" animBg="1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2066531" y="4651292"/>
            <a:ext cx="6494465" cy="534987"/>
            <a:chOff x="795" y="3664"/>
            <a:chExt cx="4091" cy="337"/>
          </a:xfrm>
        </p:grpSpPr>
        <p:sp>
          <p:nvSpPr>
            <p:cNvPr id="31777" name="Text Box 14"/>
            <p:cNvSpPr txBox="1">
              <a:spLocks noChangeArrowheads="1"/>
            </p:cNvSpPr>
            <p:nvPr/>
          </p:nvSpPr>
          <p:spPr bwMode="auto">
            <a:xfrm>
              <a:off x="795" y="3709"/>
              <a:ext cx="409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s-ES" sz="2400" baseline="30000" dirty="0">
                  <a:solidFill>
                    <a:srgbClr val="000000"/>
                  </a:solidFill>
                  <a:latin typeface="Arial" panose="020B0604020202020204" pitchFamily="34" charset="0"/>
                </a:rPr>
                <a:t>+</a:t>
              </a:r>
              <a:r>
                <a:rPr lang="es-ES" sz="2400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AGUA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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 0,53 10</a:t>
              </a:r>
              <a:r>
                <a:rPr lang="es-ES" sz="2400" baseline="30000" dirty="0">
                  <a:solidFill>
                    <a:srgbClr val="000000"/>
                  </a:solidFill>
                  <a:latin typeface="Arial" panose="020B0604020202020204" pitchFamily="34" charset="0"/>
                </a:rPr>
                <a:t>8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 C = 0,53333333333... 10</a:t>
              </a:r>
              <a:r>
                <a:rPr lang="es-ES" sz="2400" baseline="30000" dirty="0">
                  <a:solidFill>
                    <a:srgbClr val="000000"/>
                  </a:solidFill>
                  <a:latin typeface="Arial" panose="020B0604020202020204" pitchFamily="34" charset="0"/>
                </a:rPr>
                <a:t>8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 C</a:t>
              </a:r>
            </a:p>
          </p:txBody>
        </p:sp>
        <p:sp>
          <p:nvSpPr>
            <p:cNvPr id="31778" name="Text Box 15"/>
            <p:cNvSpPr txBox="1">
              <a:spLocks noChangeArrowheads="1"/>
            </p:cNvSpPr>
            <p:nvPr/>
          </p:nvSpPr>
          <p:spPr bwMode="auto">
            <a:xfrm>
              <a:off x="1876" y="3664"/>
              <a:ext cx="17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ˆ</a:t>
              </a:r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3FD96CE9-D771-4EA5-91BA-6A51E3588211}"/>
              </a:ext>
            </a:extLst>
          </p:cNvPr>
          <p:cNvGrpSpPr/>
          <p:nvPr/>
        </p:nvGrpSpPr>
        <p:grpSpPr>
          <a:xfrm>
            <a:off x="5433168" y="4351004"/>
            <a:ext cx="699404" cy="1461334"/>
            <a:chOff x="5872195" y="5029200"/>
            <a:chExt cx="699404" cy="1461334"/>
          </a:xfrm>
        </p:grpSpPr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B598BD73-0F6E-4BB5-BDF6-730BA6AD6E3B}"/>
                </a:ext>
              </a:extLst>
            </p:cNvPr>
            <p:cNvCxnSpPr/>
            <p:nvPr/>
          </p:nvCxnSpPr>
          <p:spPr bwMode="auto">
            <a:xfrm>
              <a:off x="6221896" y="5029200"/>
              <a:ext cx="0" cy="88458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Text Box 69">
              <a:extLst>
                <a:ext uri="{FF2B5EF4-FFF2-40B4-BE49-F238E27FC236}">
                  <a16:creationId xmlns:a16="http://schemas.microsoft.com/office/drawing/2014/main" id="{09771261-760E-400C-968C-2E24727E07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5928767" y="5847703"/>
              <a:ext cx="586259" cy="6994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08000" tIns="72000" rIns="108000" bIns="72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dirty="0">
                  <a:solidFill>
                    <a:srgbClr val="FF0000"/>
                  </a:solidFill>
                  <a:latin typeface="Arial" panose="020B0604020202020204" pitchFamily="34" charset="0"/>
                  <a:sym typeface="Wingdings" panose="05000000000000000000" pitchFamily="2" charset="2"/>
                </a:rPr>
                <a:t></a:t>
              </a:r>
              <a:endParaRPr lang="es-ES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656F12AE-F461-41AD-B48B-AF6485DC2EA1}"/>
              </a:ext>
            </a:extLst>
          </p:cNvPr>
          <p:cNvGrpSpPr/>
          <p:nvPr/>
        </p:nvGrpSpPr>
        <p:grpSpPr>
          <a:xfrm>
            <a:off x="5826093" y="5077345"/>
            <a:ext cx="4244007" cy="514738"/>
            <a:chOff x="6301409" y="5552486"/>
            <a:chExt cx="4244007" cy="514738"/>
          </a:xfrm>
        </p:grpSpPr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884DEC22-9431-4B13-B970-04CB7206BEC4}"/>
                </a:ext>
              </a:extLst>
            </p:cNvPr>
            <p:cNvCxnSpPr/>
            <p:nvPr/>
          </p:nvCxnSpPr>
          <p:spPr bwMode="auto">
            <a:xfrm>
              <a:off x="6301409" y="5628446"/>
              <a:ext cx="1659834" cy="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B260EA5B-C714-4F3E-8A65-8D6887C302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16417" y="5628446"/>
              <a:ext cx="1115225" cy="193733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Text Box 69">
              <a:extLst>
                <a:ext uri="{FF2B5EF4-FFF2-40B4-BE49-F238E27FC236}">
                  <a16:creationId xmlns:a16="http://schemas.microsoft.com/office/drawing/2014/main" id="{B74515A5-5A89-4A65-81B6-9D1C52184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4481" y="5552486"/>
              <a:ext cx="2540935" cy="5147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08000" tIns="72000" rIns="108000" bIns="72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pico &lt; 5000...</a:t>
              </a: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FEAE31E8-75AB-4B72-932B-33922652E1AB}"/>
              </a:ext>
            </a:extLst>
          </p:cNvPr>
          <p:cNvGrpSpPr/>
          <p:nvPr/>
        </p:nvGrpSpPr>
        <p:grpSpPr>
          <a:xfrm>
            <a:off x="5688550" y="4250695"/>
            <a:ext cx="4252866" cy="514738"/>
            <a:chOff x="5759670" y="2169969"/>
            <a:chExt cx="4252866" cy="514738"/>
          </a:xfrm>
        </p:grpSpPr>
        <p:sp>
          <p:nvSpPr>
            <p:cNvPr id="32" name="Text Box 69">
              <a:extLst>
                <a:ext uri="{FF2B5EF4-FFF2-40B4-BE49-F238E27FC236}">
                  <a16:creationId xmlns:a16="http://schemas.microsoft.com/office/drawing/2014/main" id="{46566177-8BC8-46E0-8991-4FECED38B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71601" y="2169969"/>
              <a:ext cx="2540935" cy="5147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08000" tIns="72000" rIns="108000" bIns="72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sumamos 0</a:t>
              </a:r>
            </a:p>
          </p:txBody>
        </p:sp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2BCF3BCF-2326-4C33-AA98-AA6DAA7C112C}"/>
                </a:ext>
              </a:extLst>
            </p:cNvPr>
            <p:cNvSpPr/>
            <p:nvPr/>
          </p:nvSpPr>
          <p:spPr bwMode="auto">
            <a:xfrm>
              <a:off x="5759670" y="2459414"/>
              <a:ext cx="1996965" cy="189186"/>
            </a:xfrm>
            <a:custGeom>
              <a:avLst/>
              <a:gdLst>
                <a:gd name="connsiteX0" fmla="*/ 1996965 w 1996965"/>
                <a:gd name="connsiteY0" fmla="*/ 0 h 189186"/>
                <a:gd name="connsiteX1" fmla="*/ 0 w 1996965"/>
                <a:gd name="connsiteY1" fmla="*/ 42041 h 189186"/>
                <a:gd name="connsiteX2" fmla="*/ 0 w 1996965"/>
                <a:gd name="connsiteY2" fmla="*/ 189186 h 189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6965" h="189186">
                  <a:moveTo>
                    <a:pt x="1996965" y="0"/>
                  </a:moveTo>
                  <a:lnTo>
                    <a:pt x="0" y="42041"/>
                  </a:lnTo>
                  <a:lnTo>
                    <a:pt x="0" y="189186"/>
                  </a:ln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3" name="Text Box 16">
            <a:extLst>
              <a:ext uri="{FF2B5EF4-FFF2-40B4-BE49-F238E27FC236}">
                <a16:creationId xmlns:a16="http://schemas.microsoft.com/office/drawing/2014/main" id="{6A5ABD27-20B3-44DC-8E13-AFC31B843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765" y="6131314"/>
            <a:ext cx="3310303" cy="587441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108000" rIns="108000" bIns="108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r>
              <a:rPr lang="es-ES" sz="24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+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= |Q</a:t>
            </a:r>
            <a:r>
              <a:rPr lang="es-ES" sz="2400" baseline="300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| 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 0,53 10</a:t>
            </a:r>
            <a:r>
              <a:rPr lang="es-ES" sz="24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C</a:t>
            </a:r>
            <a:endParaRPr lang="es-ES" sz="2400" dirty="0">
              <a:solidFill>
                <a:srgbClr val="00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7" name="Text Box 69">
            <a:extLst>
              <a:ext uri="{FF2B5EF4-FFF2-40B4-BE49-F238E27FC236}">
                <a16:creationId xmlns:a16="http://schemas.microsoft.com/office/drawing/2014/main" id="{DFDAB1F3-544F-4889-91D1-08B08944C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7963" y="354857"/>
            <a:ext cx="4434711" cy="125340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Supongamos que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el error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por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los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valores aproximados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ronda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el 1 %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8" name="Text Box 42">
            <a:extLst>
              <a:ext uri="{FF2B5EF4-FFF2-40B4-BE49-F238E27FC236}">
                <a16:creationId xmlns:a16="http://schemas.microsoft.com/office/drawing/2014/main" id="{120EB1DA-46C4-4A78-AEC5-E3C299F5C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7963" y="2179821"/>
            <a:ext cx="4434711" cy="201387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defRPr/>
            </a:pP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Habría que dar 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como máximo 3 o 4 cifras desde la 1ª no nula</a:t>
            </a:r>
          </a:p>
          <a:p>
            <a:pPr algn="ctr" eaLnBrk="1" hangingPunct="1">
              <a:spcBef>
                <a:spcPts val="0"/>
              </a:spcBef>
              <a:defRPr/>
            </a:pP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(el “0” no es cifra significativa aquí, desaparece moviendo</a:t>
            </a:r>
          </a:p>
          <a:p>
            <a:pPr algn="ctr" eaLnBrk="1" hangingPunct="1">
              <a:spcBef>
                <a:spcPts val="0"/>
              </a:spcBef>
              <a:defRPr/>
            </a:pP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la coma: 5,333... 10</a:t>
            </a:r>
            <a:r>
              <a:rPr lang="es-ES" sz="2400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7</a:t>
            </a: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C)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9" name="Flecha derecha 4">
            <a:extLst>
              <a:ext uri="{FF2B5EF4-FFF2-40B4-BE49-F238E27FC236}">
                <a16:creationId xmlns:a16="http://schemas.microsoft.com/office/drawing/2014/main" id="{C314F0CE-03A4-4E85-ABBC-34EBFB90A799}"/>
              </a:ext>
            </a:extLst>
          </p:cNvPr>
          <p:cNvSpPr/>
          <p:nvPr/>
        </p:nvSpPr>
        <p:spPr bwMode="auto">
          <a:xfrm rot="5400000">
            <a:off x="3220377" y="1442394"/>
            <a:ext cx="446809" cy="921413"/>
          </a:xfrm>
          <a:prstGeom prst="rightArrow">
            <a:avLst>
              <a:gd name="adj1" fmla="val 50000"/>
              <a:gd name="adj2" fmla="val 65551"/>
            </a:avLst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90000" tIns="46800" rIns="90000" bIns="4680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es-ES" sz="2400" dirty="0">
              <a:latin typeface="Arial" charset="0"/>
            </a:endParaRPr>
          </a:p>
        </p:txBody>
      </p:sp>
      <p:sp>
        <p:nvSpPr>
          <p:cNvPr id="20" name="Text Box 69">
            <a:extLst>
              <a:ext uri="{FF2B5EF4-FFF2-40B4-BE49-F238E27FC236}">
                <a16:creationId xmlns:a16="http://schemas.microsoft.com/office/drawing/2014/main" id="{E972EBD6-BCFA-4F34-9693-5B829B39F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8517" y="351830"/>
            <a:ext cx="4434711" cy="1253402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Eso afectaría a la 3ª cifra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(1% de 100 = 1 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El error, "1",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afecta al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2º "0" de "100")</a:t>
            </a:r>
            <a:endParaRPr lang="es-ES" sz="24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3" name="Text Box 42">
            <a:extLst>
              <a:ext uri="{FF2B5EF4-FFF2-40B4-BE49-F238E27FC236}">
                <a16:creationId xmlns:a16="http://schemas.microsoft.com/office/drawing/2014/main" id="{5CFF45D4-F82F-4F25-B69B-B84894AFA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1590" y="2192968"/>
            <a:ext cx="4451638" cy="12752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defRPr/>
            </a:pP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Vamos a redondear a 2, al ser</a:t>
            </a:r>
          </a:p>
          <a:p>
            <a:pPr algn="ctr" eaLnBrk="1" hangingPunct="1">
              <a:spcBef>
                <a:spcPts val="0"/>
              </a:spcBef>
              <a:defRPr/>
            </a:pP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la lectura más agradable</a:t>
            </a:r>
          </a:p>
          <a:p>
            <a:pPr algn="ctr" eaLnBrk="1" hangingPunct="1">
              <a:spcBef>
                <a:spcPts val="0"/>
              </a:spcBef>
              <a:defRPr/>
            </a:pP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(aceptamos el error por ello)</a:t>
            </a:r>
            <a:endParaRPr lang="es-E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 Box 69">
            <a:extLst>
              <a:ext uri="{FF2B5EF4-FFF2-40B4-BE49-F238E27FC236}">
                <a16:creationId xmlns:a16="http://schemas.microsoft.com/office/drawing/2014/main" id="{E5E55E46-3259-4D04-8CD7-C5DE47EA3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8217" y="5689294"/>
            <a:ext cx="3941943" cy="1253402"/>
          </a:xfrm>
          <a:prstGeom prst="rect">
            <a:avLst/>
          </a:prstGeom>
          <a:noFill/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(es lo mismo que hacemos con el "pico" cuando medimos con una regla)</a:t>
            </a:r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7D16CEC6-806F-4BD6-AB41-51FC8750CCC8}"/>
              </a:ext>
            </a:extLst>
          </p:cNvPr>
          <p:cNvSpPr/>
          <p:nvPr/>
        </p:nvSpPr>
        <p:spPr bwMode="auto">
          <a:xfrm>
            <a:off x="9611360" y="4541015"/>
            <a:ext cx="497961" cy="782825"/>
          </a:xfrm>
          <a:custGeom>
            <a:avLst/>
            <a:gdLst>
              <a:gd name="connsiteX0" fmla="*/ 233680 w 497961"/>
              <a:gd name="connsiteY0" fmla="*/ 782825 h 782825"/>
              <a:gd name="connsiteX1" fmla="*/ 497840 w 497961"/>
              <a:gd name="connsiteY1" fmla="*/ 447545 h 782825"/>
              <a:gd name="connsiteX2" fmla="*/ 264160 w 497961"/>
              <a:gd name="connsiteY2" fmla="*/ 71625 h 782825"/>
              <a:gd name="connsiteX3" fmla="*/ 0 w 497961"/>
              <a:gd name="connsiteY3" fmla="*/ 505 h 78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961" h="782825">
                <a:moveTo>
                  <a:pt x="233680" y="782825"/>
                </a:moveTo>
                <a:cubicBezTo>
                  <a:pt x="363220" y="674451"/>
                  <a:pt x="492760" y="566078"/>
                  <a:pt x="497840" y="447545"/>
                </a:cubicBezTo>
                <a:cubicBezTo>
                  <a:pt x="502920" y="329012"/>
                  <a:pt x="347133" y="146132"/>
                  <a:pt x="264160" y="71625"/>
                </a:cubicBezTo>
                <a:cubicBezTo>
                  <a:pt x="181187" y="-2882"/>
                  <a:pt x="90593" y="-1189"/>
                  <a:pt x="0" y="505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49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3" grpId="0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2" name="Rectangle 46"/>
          <p:cNvSpPr>
            <a:spLocks noChangeArrowheads="1"/>
          </p:cNvSpPr>
          <p:nvPr/>
        </p:nvSpPr>
        <p:spPr bwMode="auto">
          <a:xfrm>
            <a:off x="1364242" y="3843437"/>
            <a:ext cx="9220416" cy="3271909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90000" tIns="82800" rIns="90000" bIns="82800" anchor="ctr" anchorCtr="0"/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endParaRPr lang="en-US" sz="2400">
              <a:latin typeface="Trebuchet MS" panose="020B0603020202020204" pitchFamily="34" charset="0"/>
            </a:endParaRPr>
          </a:p>
        </p:txBody>
      </p:sp>
      <p:sp>
        <p:nvSpPr>
          <p:cNvPr id="169987" name="Text Box 3"/>
          <p:cNvSpPr txBox="1">
            <a:spLocks noChangeArrowheads="1"/>
          </p:cNvSpPr>
          <p:nvPr/>
        </p:nvSpPr>
        <p:spPr bwMode="auto">
          <a:xfrm>
            <a:off x="2246896" y="334628"/>
            <a:ext cx="7050882" cy="536549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FFFFFF"/>
                </a:solidFill>
                <a:latin typeface="Arial" panose="020B0604020202020204" pitchFamily="34" charset="0"/>
              </a:rPr>
              <a:t>PRINCIPIO DE CONSERVACIÓN DE LA CARGA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894194" y="972908"/>
            <a:ext cx="9777413" cy="592141"/>
            <a:chOff x="1130" y="1848"/>
            <a:chExt cx="6159" cy="373"/>
          </a:xfrm>
          <a:solidFill>
            <a:srgbClr val="99CCFF"/>
          </a:solidFill>
        </p:grpSpPr>
        <p:sp>
          <p:nvSpPr>
            <p:cNvPr id="25656" name="Rectangle 22"/>
            <p:cNvSpPr>
              <a:spLocks noChangeArrowheads="1"/>
            </p:cNvSpPr>
            <p:nvPr/>
          </p:nvSpPr>
          <p:spPr bwMode="auto">
            <a:xfrm>
              <a:off x="1130" y="1848"/>
              <a:ext cx="137" cy="37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tIns="108000" rIns="108000" bIns="108000" anchor="ctr" anchorCtr="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  <a:defRPr/>
              </a:pP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57" name="Text Box 4"/>
            <p:cNvSpPr txBox="1">
              <a:spLocks noChangeArrowheads="1"/>
            </p:cNvSpPr>
            <p:nvPr/>
          </p:nvSpPr>
          <p:spPr bwMode="auto">
            <a:xfrm>
              <a:off x="1148" y="1851"/>
              <a:ext cx="6141" cy="37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tIns="108000" rIns="108000" bIns="108000" anchor="ctr" anchorCtr="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  <a:defRPr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LA </a:t>
              </a:r>
              <a:r>
                <a:rPr lang="es-ES" sz="2400" b="1">
                  <a:latin typeface="Arial" panose="020B0604020202020204" pitchFamily="34" charset="0"/>
                </a:rPr>
                <a:t>CARGA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DE UN </a:t>
              </a:r>
              <a:r>
                <a:rPr lang="es-ES" sz="2400" b="1">
                  <a:latin typeface="Arial" panose="020B0604020202020204" pitchFamily="34" charset="0"/>
                </a:rPr>
                <a:t>SISTEMA AISLADO</a:t>
              </a: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 PERMANECE </a:t>
              </a:r>
              <a:r>
                <a:rPr lang="es-ES" sz="2400" b="1">
                  <a:latin typeface="Arial" panose="020B0604020202020204" pitchFamily="34" charset="0"/>
                </a:rPr>
                <a:t>CONSTANTE</a:t>
              </a:r>
            </a:p>
          </p:txBody>
        </p:sp>
      </p:grp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1360488" y="2587160"/>
            <a:ext cx="8822604" cy="5147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90000" tIns="72000" rIns="90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En la Naturaleza la </a:t>
            </a:r>
            <a:r>
              <a:rPr lang="es-ES" sz="2400" b="1">
                <a:latin typeface="Arial" panose="020B0604020202020204" pitchFamily="34" charset="0"/>
                <a:sym typeface="Symbol" panose="05050102010706020507" pitchFamily="18" charset="2"/>
              </a:rPr>
              <a:t>CARGA SE CREA Y SE DESTRUYE</a:t>
            </a: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481143" y="1597179"/>
            <a:ext cx="2181225" cy="792163"/>
            <a:chOff x="1174" y="2076"/>
            <a:chExt cx="1374" cy="499"/>
          </a:xfrm>
        </p:grpSpPr>
        <p:sp>
          <p:nvSpPr>
            <p:cNvPr id="25655" name="Line 6"/>
            <p:cNvSpPr>
              <a:spLocks noChangeShapeType="1"/>
            </p:cNvSpPr>
            <p:nvPr/>
          </p:nvSpPr>
          <p:spPr bwMode="auto">
            <a:xfrm>
              <a:off x="1500" y="2076"/>
              <a:ext cx="0" cy="205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0">
              <a:spAutoFit/>
            </a:bodyPr>
            <a:lstStyle/>
            <a:p>
              <a:pPr>
                <a:spcBef>
                  <a:spcPts val="0"/>
                </a:spcBef>
              </a:pPr>
              <a:endParaRPr lang="en-GB" sz="2400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174" y="2283"/>
              <a:ext cx="137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3399FF"/>
                  </a:solidFill>
                  <a:latin typeface="Arial" panose="020B0604020202020204" pitchFamily="34" charset="0"/>
                </a:rPr>
                <a:t>TOTAL | NETA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4183337" y="1597569"/>
            <a:ext cx="6307139" cy="790576"/>
            <a:chOff x="2802" y="2272"/>
            <a:chExt cx="3973" cy="498"/>
          </a:xfrm>
        </p:grpSpPr>
        <p:sp>
          <p:nvSpPr>
            <p:cNvPr id="25652" name="Line 7"/>
            <p:cNvSpPr>
              <a:spLocks noChangeShapeType="1"/>
            </p:cNvSpPr>
            <p:nvPr/>
          </p:nvSpPr>
          <p:spPr bwMode="auto">
            <a:xfrm>
              <a:off x="3471" y="2272"/>
              <a:ext cx="0" cy="205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0">
              <a:spAutoFit/>
            </a:bodyPr>
            <a:lstStyle/>
            <a:p>
              <a:pPr>
                <a:spcBef>
                  <a:spcPts val="0"/>
                </a:spcBef>
              </a:pPr>
              <a:endParaRPr lang="en-GB" sz="2400"/>
            </a:p>
          </p:txBody>
        </p:sp>
        <p:sp>
          <p:nvSpPr>
            <p:cNvPr id="25653" name="Text Box 9"/>
            <p:cNvSpPr txBox="1">
              <a:spLocks noChangeArrowheads="1"/>
            </p:cNvSpPr>
            <p:nvPr/>
          </p:nvSpPr>
          <p:spPr bwMode="auto">
            <a:xfrm>
              <a:off x="2802" y="2478"/>
              <a:ext cx="397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3399FF"/>
                  </a:solidFill>
                  <a:latin typeface="Arial" panose="020B0604020202020204" pitchFamily="34" charset="0"/>
                </a:rPr>
                <a:t>QUE NO INTERACTÚA CON EL EXTERIOR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48A427E3-62D3-4C2D-9F5D-4F02DA68EFB3}"/>
              </a:ext>
            </a:extLst>
          </p:cNvPr>
          <p:cNvGrpSpPr/>
          <p:nvPr/>
        </p:nvGrpSpPr>
        <p:grpSpPr>
          <a:xfrm>
            <a:off x="6981176" y="4306265"/>
            <a:ext cx="3275012" cy="668338"/>
            <a:chOff x="6939136" y="4264225"/>
            <a:chExt cx="3275012" cy="668338"/>
          </a:xfrm>
        </p:grpSpPr>
        <p:sp>
          <p:nvSpPr>
            <p:cNvPr id="25649" name="Freeform 18"/>
            <p:cNvSpPr>
              <a:spLocks/>
            </p:cNvSpPr>
            <p:nvPr/>
          </p:nvSpPr>
          <p:spPr bwMode="auto">
            <a:xfrm>
              <a:off x="9321973" y="4286450"/>
              <a:ext cx="892175" cy="646113"/>
            </a:xfrm>
            <a:custGeom>
              <a:avLst/>
              <a:gdLst>
                <a:gd name="T0" fmla="*/ 0 w 562"/>
                <a:gd name="T1" fmla="*/ 2147483646 h 407"/>
                <a:gd name="T2" fmla="*/ 2147483646 w 562"/>
                <a:gd name="T3" fmla="*/ 2147483646 h 407"/>
                <a:gd name="T4" fmla="*/ 2147483646 w 562"/>
                <a:gd name="T5" fmla="*/ 2147483646 h 407"/>
                <a:gd name="T6" fmla="*/ 2147483646 w 562"/>
                <a:gd name="T7" fmla="*/ 2147483646 h 407"/>
                <a:gd name="T8" fmla="*/ 2147483646 w 562"/>
                <a:gd name="T9" fmla="*/ 2147483646 h 407"/>
                <a:gd name="T10" fmla="*/ 2147483646 w 562"/>
                <a:gd name="T11" fmla="*/ 2147483646 h 407"/>
                <a:gd name="T12" fmla="*/ 2147483646 w 562"/>
                <a:gd name="T13" fmla="*/ 2147483646 h 407"/>
                <a:gd name="T14" fmla="*/ 2147483646 w 562"/>
                <a:gd name="T15" fmla="*/ 2147483646 h 407"/>
                <a:gd name="T16" fmla="*/ 2147483646 w 562"/>
                <a:gd name="T17" fmla="*/ 2147483646 h 407"/>
                <a:gd name="T18" fmla="*/ 2147483646 w 562"/>
                <a:gd name="T19" fmla="*/ 2147483646 h 407"/>
                <a:gd name="T20" fmla="*/ 2147483646 w 562"/>
                <a:gd name="T21" fmla="*/ 2147483646 h 407"/>
                <a:gd name="T22" fmla="*/ 2147483646 w 562"/>
                <a:gd name="T23" fmla="*/ 2147483646 h 407"/>
                <a:gd name="T24" fmla="*/ 2147483646 w 562"/>
                <a:gd name="T25" fmla="*/ 2147483646 h 407"/>
                <a:gd name="T26" fmla="*/ 2147483646 w 562"/>
                <a:gd name="T27" fmla="*/ 2147483646 h 407"/>
                <a:gd name="T28" fmla="*/ 2147483646 w 562"/>
                <a:gd name="T29" fmla="*/ 2147483646 h 40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62"/>
                <a:gd name="T46" fmla="*/ 0 h 407"/>
                <a:gd name="T47" fmla="*/ 562 w 562"/>
                <a:gd name="T48" fmla="*/ 407 h 40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62" h="407">
                  <a:moveTo>
                    <a:pt x="0" y="197"/>
                  </a:moveTo>
                  <a:cubicBezTo>
                    <a:pt x="31" y="204"/>
                    <a:pt x="62" y="211"/>
                    <a:pt x="81" y="205"/>
                  </a:cubicBezTo>
                  <a:cubicBezTo>
                    <a:pt x="100" y="199"/>
                    <a:pt x="106" y="156"/>
                    <a:pt x="117" y="161"/>
                  </a:cubicBezTo>
                  <a:cubicBezTo>
                    <a:pt x="128" y="166"/>
                    <a:pt x="136" y="245"/>
                    <a:pt x="146" y="234"/>
                  </a:cubicBezTo>
                  <a:cubicBezTo>
                    <a:pt x="156" y="223"/>
                    <a:pt x="164" y="82"/>
                    <a:pt x="175" y="95"/>
                  </a:cubicBezTo>
                  <a:cubicBezTo>
                    <a:pt x="186" y="108"/>
                    <a:pt x="201" y="321"/>
                    <a:pt x="212" y="314"/>
                  </a:cubicBezTo>
                  <a:cubicBezTo>
                    <a:pt x="223" y="307"/>
                    <a:pt x="231" y="41"/>
                    <a:pt x="241" y="52"/>
                  </a:cubicBezTo>
                  <a:cubicBezTo>
                    <a:pt x="251" y="63"/>
                    <a:pt x="260" y="389"/>
                    <a:pt x="270" y="380"/>
                  </a:cubicBezTo>
                  <a:cubicBezTo>
                    <a:pt x="280" y="371"/>
                    <a:pt x="291" y="0"/>
                    <a:pt x="299" y="1"/>
                  </a:cubicBezTo>
                  <a:cubicBezTo>
                    <a:pt x="307" y="2"/>
                    <a:pt x="311" y="367"/>
                    <a:pt x="321" y="387"/>
                  </a:cubicBezTo>
                  <a:cubicBezTo>
                    <a:pt x="331" y="407"/>
                    <a:pt x="350" y="136"/>
                    <a:pt x="358" y="124"/>
                  </a:cubicBezTo>
                  <a:cubicBezTo>
                    <a:pt x="366" y="112"/>
                    <a:pt x="361" y="308"/>
                    <a:pt x="372" y="314"/>
                  </a:cubicBezTo>
                  <a:cubicBezTo>
                    <a:pt x="383" y="320"/>
                    <a:pt x="408" y="178"/>
                    <a:pt x="423" y="161"/>
                  </a:cubicBezTo>
                  <a:cubicBezTo>
                    <a:pt x="438" y="144"/>
                    <a:pt x="437" y="202"/>
                    <a:pt x="460" y="212"/>
                  </a:cubicBezTo>
                  <a:cubicBezTo>
                    <a:pt x="483" y="222"/>
                    <a:pt x="522" y="220"/>
                    <a:pt x="562" y="219"/>
                  </a:cubicBezTo>
                </a:path>
              </a:pathLst>
            </a:custGeom>
            <a:noFill/>
            <a:ln w="12700">
              <a:solidFill>
                <a:srgbClr val="008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 anchorCtr="0"/>
            <a:lstStyle/>
            <a:p>
              <a:pPr>
                <a:spcBef>
                  <a:spcPts val="0"/>
                </a:spcBef>
              </a:pPr>
              <a:endParaRPr lang="en-GB" sz="2400"/>
            </a:p>
          </p:txBody>
        </p:sp>
        <p:sp>
          <p:nvSpPr>
            <p:cNvPr id="25651" name="Freeform 35"/>
            <p:cNvSpPr>
              <a:spLocks/>
            </p:cNvSpPr>
            <p:nvPr/>
          </p:nvSpPr>
          <p:spPr bwMode="auto">
            <a:xfrm flipH="1">
              <a:off x="6939136" y="4264225"/>
              <a:ext cx="892175" cy="646113"/>
            </a:xfrm>
            <a:custGeom>
              <a:avLst/>
              <a:gdLst>
                <a:gd name="T0" fmla="*/ 0 w 562"/>
                <a:gd name="T1" fmla="*/ 2147483646 h 407"/>
                <a:gd name="T2" fmla="*/ 2147483646 w 562"/>
                <a:gd name="T3" fmla="*/ 2147483646 h 407"/>
                <a:gd name="T4" fmla="*/ 2147483646 w 562"/>
                <a:gd name="T5" fmla="*/ 2147483646 h 407"/>
                <a:gd name="T6" fmla="*/ 2147483646 w 562"/>
                <a:gd name="T7" fmla="*/ 2147483646 h 407"/>
                <a:gd name="T8" fmla="*/ 2147483646 w 562"/>
                <a:gd name="T9" fmla="*/ 2147483646 h 407"/>
                <a:gd name="T10" fmla="*/ 2147483646 w 562"/>
                <a:gd name="T11" fmla="*/ 2147483646 h 407"/>
                <a:gd name="T12" fmla="*/ 2147483646 w 562"/>
                <a:gd name="T13" fmla="*/ 2147483646 h 407"/>
                <a:gd name="T14" fmla="*/ 2147483646 w 562"/>
                <a:gd name="T15" fmla="*/ 2147483646 h 407"/>
                <a:gd name="T16" fmla="*/ 2147483646 w 562"/>
                <a:gd name="T17" fmla="*/ 2147483646 h 407"/>
                <a:gd name="T18" fmla="*/ 2147483646 w 562"/>
                <a:gd name="T19" fmla="*/ 2147483646 h 407"/>
                <a:gd name="T20" fmla="*/ 2147483646 w 562"/>
                <a:gd name="T21" fmla="*/ 2147483646 h 407"/>
                <a:gd name="T22" fmla="*/ 2147483646 w 562"/>
                <a:gd name="T23" fmla="*/ 2147483646 h 407"/>
                <a:gd name="T24" fmla="*/ 2147483646 w 562"/>
                <a:gd name="T25" fmla="*/ 2147483646 h 407"/>
                <a:gd name="T26" fmla="*/ 2147483646 w 562"/>
                <a:gd name="T27" fmla="*/ 2147483646 h 407"/>
                <a:gd name="T28" fmla="*/ 2147483646 w 562"/>
                <a:gd name="T29" fmla="*/ 2147483646 h 40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62"/>
                <a:gd name="T46" fmla="*/ 0 h 407"/>
                <a:gd name="T47" fmla="*/ 562 w 562"/>
                <a:gd name="T48" fmla="*/ 407 h 40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62" h="407">
                  <a:moveTo>
                    <a:pt x="0" y="197"/>
                  </a:moveTo>
                  <a:cubicBezTo>
                    <a:pt x="31" y="204"/>
                    <a:pt x="62" y="211"/>
                    <a:pt x="81" y="205"/>
                  </a:cubicBezTo>
                  <a:cubicBezTo>
                    <a:pt x="100" y="199"/>
                    <a:pt x="106" y="156"/>
                    <a:pt x="117" y="161"/>
                  </a:cubicBezTo>
                  <a:cubicBezTo>
                    <a:pt x="128" y="166"/>
                    <a:pt x="136" y="245"/>
                    <a:pt x="146" y="234"/>
                  </a:cubicBezTo>
                  <a:cubicBezTo>
                    <a:pt x="156" y="223"/>
                    <a:pt x="164" y="82"/>
                    <a:pt x="175" y="95"/>
                  </a:cubicBezTo>
                  <a:cubicBezTo>
                    <a:pt x="186" y="108"/>
                    <a:pt x="201" y="321"/>
                    <a:pt x="212" y="314"/>
                  </a:cubicBezTo>
                  <a:cubicBezTo>
                    <a:pt x="223" y="307"/>
                    <a:pt x="231" y="41"/>
                    <a:pt x="241" y="52"/>
                  </a:cubicBezTo>
                  <a:cubicBezTo>
                    <a:pt x="251" y="63"/>
                    <a:pt x="260" y="389"/>
                    <a:pt x="270" y="380"/>
                  </a:cubicBezTo>
                  <a:cubicBezTo>
                    <a:pt x="280" y="371"/>
                    <a:pt x="291" y="0"/>
                    <a:pt x="299" y="1"/>
                  </a:cubicBezTo>
                  <a:cubicBezTo>
                    <a:pt x="307" y="2"/>
                    <a:pt x="311" y="367"/>
                    <a:pt x="321" y="387"/>
                  </a:cubicBezTo>
                  <a:cubicBezTo>
                    <a:pt x="331" y="407"/>
                    <a:pt x="350" y="136"/>
                    <a:pt x="358" y="124"/>
                  </a:cubicBezTo>
                  <a:cubicBezTo>
                    <a:pt x="366" y="112"/>
                    <a:pt x="361" y="308"/>
                    <a:pt x="372" y="314"/>
                  </a:cubicBezTo>
                  <a:cubicBezTo>
                    <a:pt x="383" y="320"/>
                    <a:pt x="408" y="178"/>
                    <a:pt x="423" y="161"/>
                  </a:cubicBezTo>
                  <a:cubicBezTo>
                    <a:pt x="438" y="144"/>
                    <a:pt x="437" y="202"/>
                    <a:pt x="460" y="212"/>
                  </a:cubicBezTo>
                  <a:cubicBezTo>
                    <a:pt x="483" y="222"/>
                    <a:pt x="522" y="220"/>
                    <a:pt x="562" y="219"/>
                  </a:cubicBezTo>
                </a:path>
              </a:pathLst>
            </a:custGeom>
            <a:noFill/>
            <a:ln w="12700">
              <a:solidFill>
                <a:srgbClr val="008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 anchorCtr="0"/>
            <a:lstStyle/>
            <a:p>
              <a:pPr>
                <a:spcBef>
                  <a:spcPts val="0"/>
                </a:spcBef>
              </a:pPr>
              <a:endParaRPr lang="en-GB" sz="2400"/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70644599-F57A-49BE-8D59-AEB87A18EFDD}"/>
              </a:ext>
            </a:extLst>
          </p:cNvPr>
          <p:cNvGrpSpPr/>
          <p:nvPr/>
        </p:nvGrpSpPr>
        <p:grpSpPr>
          <a:xfrm>
            <a:off x="7018840" y="4398340"/>
            <a:ext cx="3286775" cy="966071"/>
            <a:chOff x="6976800" y="4356300"/>
            <a:chExt cx="3286775" cy="966071"/>
          </a:xfrm>
        </p:grpSpPr>
        <p:sp>
          <p:nvSpPr>
            <p:cNvPr id="25650" name="Text Box 19"/>
            <p:cNvSpPr txBox="1">
              <a:spLocks noChangeArrowheads="1"/>
            </p:cNvSpPr>
            <p:nvPr/>
          </p:nvSpPr>
          <p:spPr bwMode="auto">
            <a:xfrm>
              <a:off x="7964001" y="4356300"/>
              <a:ext cx="127793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008000"/>
                  </a:solidFill>
                  <a:latin typeface="Arial" panose="020B0604020202020204" pitchFamily="34" charset="0"/>
                </a:rPr>
                <a:t> Aparecen</a:t>
              </a:r>
            </a:p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008000"/>
                  </a:solidFill>
                  <a:latin typeface="Arial" panose="020B0604020202020204" pitchFamily="34" charset="0"/>
                </a:rPr>
                <a:t>2 rayos </a:t>
              </a:r>
              <a:r>
                <a:rPr lang="es-ES" sz="2400" dirty="0">
                  <a:solidFill>
                    <a:srgbClr val="008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</a:t>
              </a:r>
            </a:p>
          </p:txBody>
        </p:sp>
        <p:sp>
          <p:nvSpPr>
            <p:cNvPr id="14352" name="Text Box 39"/>
            <p:cNvSpPr txBox="1">
              <a:spLocks noChangeArrowheads="1"/>
            </p:cNvSpPr>
            <p:nvPr/>
          </p:nvSpPr>
          <p:spPr bwMode="auto">
            <a:xfrm>
              <a:off x="6976800" y="4920080"/>
              <a:ext cx="3286775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000" dirty="0">
                  <a:solidFill>
                    <a:srgbClr val="3333FF"/>
                  </a:solidFill>
                  <a:latin typeface="Arial" panose="020B0604020202020204" pitchFamily="34" charset="0"/>
                </a:rPr>
                <a:t>(Ondas </a:t>
              </a:r>
              <a:r>
                <a:rPr lang="es-ES" sz="2000" dirty="0" err="1">
                  <a:solidFill>
                    <a:srgbClr val="3333FF"/>
                  </a:solidFill>
                  <a:latin typeface="Arial" panose="020B0604020202020204" pitchFamily="34" charset="0"/>
                </a:rPr>
                <a:t>ElectroMagnéticas</a:t>
              </a:r>
              <a:r>
                <a:rPr lang="es-ES" sz="2000" dirty="0">
                  <a:solidFill>
                    <a:srgbClr val="3333FF"/>
                  </a:solidFill>
                  <a:latin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14350" name="Text Box 41"/>
          <p:cNvSpPr txBox="1">
            <a:spLocks noChangeArrowheads="1"/>
          </p:cNvSpPr>
          <p:nvPr/>
        </p:nvSpPr>
        <p:spPr bwMode="auto">
          <a:xfrm>
            <a:off x="9028846" y="3814040"/>
            <a:ext cx="1521868" cy="463846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: </a:t>
            </a:r>
            <a:r>
              <a:rPr lang="es-ES" sz="2400" b="1" dirty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g</a:t>
            </a:r>
            <a:r>
              <a:rPr lang="es-ES" sz="2400" dirty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amma</a:t>
            </a:r>
          </a:p>
        </p:txBody>
      </p:sp>
      <p:grpSp>
        <p:nvGrpSpPr>
          <p:cNvPr id="25663" name="Group 63"/>
          <p:cNvGrpSpPr>
            <a:grpSpLocks/>
          </p:cNvGrpSpPr>
          <p:nvPr/>
        </p:nvGrpSpPr>
        <p:grpSpPr bwMode="auto">
          <a:xfrm>
            <a:off x="1575088" y="4391064"/>
            <a:ext cx="825500" cy="430213"/>
            <a:chOff x="1006" y="3244"/>
            <a:chExt cx="520" cy="271"/>
          </a:xfrm>
        </p:grpSpPr>
        <p:pic>
          <p:nvPicPr>
            <p:cNvPr id="25647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3" y="3244"/>
              <a:ext cx="28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48" name="Text Box 13"/>
            <p:cNvSpPr txBox="1">
              <a:spLocks noChangeArrowheads="1"/>
            </p:cNvSpPr>
            <p:nvPr/>
          </p:nvSpPr>
          <p:spPr bwMode="auto">
            <a:xfrm>
              <a:off x="1006" y="3257"/>
              <a:ext cx="2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  <a:r>
                <a:rPr lang="es-ES" sz="2400" baseline="30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</a:t>
              </a:r>
            </a:p>
          </p:txBody>
        </p:sp>
      </p:grpSp>
      <p:grpSp>
        <p:nvGrpSpPr>
          <p:cNvPr id="25662" name="Group 62"/>
          <p:cNvGrpSpPr>
            <a:grpSpLocks/>
          </p:cNvGrpSpPr>
          <p:nvPr/>
        </p:nvGrpSpPr>
        <p:grpSpPr bwMode="auto">
          <a:xfrm>
            <a:off x="2751427" y="3931123"/>
            <a:ext cx="1252537" cy="908054"/>
            <a:chOff x="1747" y="2948"/>
            <a:chExt cx="789" cy="572"/>
          </a:xfrm>
        </p:grpSpPr>
        <p:pic>
          <p:nvPicPr>
            <p:cNvPr id="25644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0" y="3243"/>
              <a:ext cx="277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45" name="Text Box 14"/>
            <p:cNvSpPr txBox="1">
              <a:spLocks noChangeArrowheads="1"/>
            </p:cNvSpPr>
            <p:nvPr/>
          </p:nvSpPr>
          <p:spPr bwMode="auto">
            <a:xfrm>
              <a:off x="2107" y="3242"/>
              <a:ext cx="2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  <a:r>
                <a:rPr lang="es-ES" sz="2400" baseline="30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25646" name="Text Box 15"/>
            <p:cNvSpPr txBox="1">
              <a:spLocks noChangeArrowheads="1"/>
            </p:cNvSpPr>
            <p:nvPr/>
          </p:nvSpPr>
          <p:spPr bwMode="auto">
            <a:xfrm>
              <a:off x="1747" y="2948"/>
              <a:ext cx="7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</a:rPr>
                <a:t>positrón</a:t>
              </a:r>
            </a:p>
          </p:txBody>
        </p:sp>
      </p:grpSp>
      <p:sp>
        <p:nvSpPr>
          <p:cNvPr id="14357" name="Text Box 44"/>
          <p:cNvSpPr txBox="1">
            <a:spLocks noChangeArrowheads="1"/>
          </p:cNvSpPr>
          <p:nvPr/>
        </p:nvSpPr>
        <p:spPr bwMode="auto">
          <a:xfrm>
            <a:off x="1772526" y="5391887"/>
            <a:ext cx="13795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 anchorCtr="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e         </a:t>
            </a:r>
            <a:r>
              <a:rPr lang="es-E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e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1243" name="Text Box 43"/>
          <p:cNvSpPr txBox="1">
            <a:spLocks noChangeArrowheads="1"/>
          </p:cNvSpPr>
          <p:nvPr/>
        </p:nvSpPr>
        <p:spPr bwMode="auto">
          <a:xfrm>
            <a:off x="1360488" y="3179831"/>
            <a:ext cx="8822604" cy="53654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lIns="90000" tIns="82800" rIns="90000" bIns="828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Para mantener</a:t>
            </a:r>
            <a:r>
              <a:rPr lang="es-ES" sz="2400">
                <a:latin typeface="Arial" panose="020B0604020202020204" pitchFamily="34" charset="0"/>
              </a:rPr>
              <a:t> total cte.: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por igual de positiva que de negativa</a:t>
            </a:r>
            <a:endParaRPr lang="es-E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244" name="Text Box 44"/>
          <p:cNvSpPr txBox="1">
            <a:spLocks noChangeArrowheads="1"/>
          </p:cNvSpPr>
          <p:nvPr/>
        </p:nvSpPr>
        <p:spPr bwMode="auto">
          <a:xfrm>
            <a:off x="1132002" y="5366070"/>
            <a:ext cx="293371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82800" rIns="90000" bIns="82800" anchor="ctr" anchorCtr="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Q =         +        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</a:rPr>
              <a:t>= 0</a:t>
            </a:r>
          </a:p>
        </p:txBody>
      </p:sp>
      <p:grpSp>
        <p:nvGrpSpPr>
          <p:cNvPr id="25639" name="Group 40"/>
          <p:cNvGrpSpPr>
            <a:grpSpLocks/>
          </p:cNvGrpSpPr>
          <p:nvPr/>
        </p:nvGrpSpPr>
        <p:grpSpPr bwMode="auto">
          <a:xfrm>
            <a:off x="3956347" y="4056985"/>
            <a:ext cx="2387604" cy="1081093"/>
            <a:chOff x="2506" y="3069"/>
            <a:chExt cx="1504" cy="681"/>
          </a:xfrm>
        </p:grpSpPr>
        <p:grpSp>
          <p:nvGrpSpPr>
            <p:cNvPr id="25640" name="46 Grupo"/>
            <p:cNvGrpSpPr>
              <a:grpSpLocks/>
            </p:cNvGrpSpPr>
            <p:nvPr/>
          </p:nvGrpSpPr>
          <p:grpSpPr bwMode="auto">
            <a:xfrm>
              <a:off x="2506" y="3069"/>
              <a:ext cx="1338" cy="496"/>
              <a:chOff x="7522733" y="1561693"/>
              <a:chExt cx="2127372" cy="786891"/>
            </a:xfrm>
          </p:grpSpPr>
          <p:sp>
            <p:nvSpPr>
              <p:cNvPr id="25642" name="AutoShape 17"/>
              <p:cNvSpPr>
                <a:spLocks noChangeArrowheads="1"/>
              </p:cNvSpPr>
              <p:nvPr/>
            </p:nvSpPr>
            <p:spPr bwMode="auto">
              <a:xfrm>
                <a:off x="7522733" y="1875754"/>
                <a:ext cx="369957" cy="472830"/>
              </a:xfrm>
              <a:prstGeom prst="rightArrow">
                <a:avLst>
                  <a:gd name="adj1" fmla="val 55037"/>
                  <a:gd name="adj2" fmla="val 50213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5643" name="Text Box 23"/>
              <p:cNvSpPr txBox="1">
                <a:spLocks noChangeArrowheads="1"/>
              </p:cNvSpPr>
              <p:nvPr/>
            </p:nvSpPr>
            <p:spPr bwMode="auto">
              <a:xfrm>
                <a:off x="8095656" y="1561693"/>
                <a:ext cx="1554449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es-ES" sz="24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Aniquilación</a:t>
                </a:r>
                <a:endParaRPr lang="es-ES" sz="2400" baseline="30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25641" name="Text Box 42"/>
            <p:cNvSpPr txBox="1">
              <a:spLocks noChangeArrowheads="1"/>
            </p:cNvSpPr>
            <p:nvPr/>
          </p:nvSpPr>
          <p:spPr bwMode="auto">
            <a:xfrm>
              <a:off x="2881" y="3303"/>
              <a:ext cx="1129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000" dirty="0">
                  <a:latin typeface="Arial" panose="020B0604020202020204" pitchFamily="34" charset="0"/>
                </a:rPr>
                <a:t>(interactúan y </a:t>
              </a:r>
              <a:r>
                <a:rPr lang="es-ES" sz="2000" dirty="0">
                  <a:latin typeface="Arial" panose="020B0604020202020204" pitchFamily="34" charset="0"/>
                  <a:sym typeface="Symbol" panose="05050102010706020507" pitchFamily="18" charset="2"/>
                </a:rPr>
                <a:t>desaparecen)</a:t>
              </a:r>
            </a:p>
          </p:txBody>
        </p:sp>
      </p:grpSp>
      <p:sp>
        <p:nvSpPr>
          <p:cNvPr id="58" name="AutoShape 17"/>
          <p:cNvSpPr>
            <a:spLocks noChangeArrowheads="1"/>
          </p:cNvSpPr>
          <p:nvPr/>
        </p:nvSpPr>
        <p:spPr bwMode="auto">
          <a:xfrm>
            <a:off x="6500111" y="4411702"/>
            <a:ext cx="369887" cy="473075"/>
          </a:xfrm>
          <a:prstGeom prst="rightArrow">
            <a:avLst>
              <a:gd name="adj1" fmla="val 55037"/>
              <a:gd name="adj2" fmla="val 50213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 anchorCtr="0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CuadroTexto 4"/>
          <p:cNvSpPr txBox="1">
            <a:spLocks noChangeArrowheads="1"/>
          </p:cNvSpPr>
          <p:nvPr/>
        </p:nvSpPr>
        <p:spPr bwMode="auto">
          <a:xfrm>
            <a:off x="8134315" y="5370188"/>
            <a:ext cx="9444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s-ES" sz="2400">
                <a:solidFill>
                  <a:srgbClr val="FF0000"/>
                </a:solidFill>
              </a:rPr>
              <a:t>Q = 0</a:t>
            </a:r>
            <a:endParaRPr lang="es-ES" sz="2400"/>
          </a:p>
        </p:txBody>
      </p:sp>
      <p:grpSp>
        <p:nvGrpSpPr>
          <p:cNvPr id="10" name="Grupo 9"/>
          <p:cNvGrpSpPr/>
          <p:nvPr/>
        </p:nvGrpSpPr>
        <p:grpSpPr>
          <a:xfrm>
            <a:off x="1548233" y="5890987"/>
            <a:ext cx="8705646" cy="1167395"/>
            <a:chOff x="1548233" y="5829069"/>
            <a:chExt cx="8705646" cy="1167395"/>
          </a:xfrm>
        </p:grpSpPr>
        <p:grpSp>
          <p:nvGrpSpPr>
            <p:cNvPr id="6" name="Grupo 5"/>
            <p:cNvGrpSpPr>
              <a:grpSpLocks/>
            </p:cNvGrpSpPr>
            <p:nvPr/>
          </p:nvGrpSpPr>
          <p:grpSpPr bwMode="auto">
            <a:xfrm>
              <a:off x="1548233" y="5829069"/>
              <a:ext cx="8705646" cy="1167395"/>
              <a:chOff x="1342470" y="5934177"/>
              <a:chExt cx="8705842" cy="1168406"/>
            </a:xfrm>
          </p:grpSpPr>
          <p:sp>
            <p:nvSpPr>
              <p:cNvPr id="25622" name="Text Box 24"/>
              <p:cNvSpPr txBox="1">
                <a:spLocks noChangeArrowheads="1"/>
              </p:cNvSpPr>
              <p:nvPr/>
            </p:nvSpPr>
            <p:spPr bwMode="auto">
              <a:xfrm>
                <a:off x="4359100" y="5950327"/>
                <a:ext cx="1792268" cy="833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ctr" anchorCtr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ts val="0"/>
                  </a:spcBef>
                  <a:buFontTx/>
                  <a:buNone/>
                </a:pPr>
                <a:r>
                  <a:rPr lang="es-ES" sz="24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Producción de pares</a:t>
                </a:r>
                <a:endParaRPr lang="es-ES" sz="2400" baseline="30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  <p:grpSp>
            <p:nvGrpSpPr>
              <p:cNvPr id="25623" name="Group 45"/>
              <p:cNvGrpSpPr>
                <a:grpSpLocks/>
              </p:cNvGrpSpPr>
              <p:nvPr/>
            </p:nvGrpSpPr>
            <p:grpSpPr bwMode="auto">
              <a:xfrm>
                <a:off x="1342470" y="5934177"/>
                <a:ext cx="8705842" cy="1168406"/>
                <a:chOff x="814" y="3814"/>
                <a:chExt cx="5484" cy="736"/>
              </a:xfrm>
            </p:grpSpPr>
            <p:grpSp>
              <p:nvGrpSpPr>
                <p:cNvPr id="25626" name="Group 60"/>
                <p:cNvGrpSpPr>
                  <a:grpSpLocks/>
                </p:cNvGrpSpPr>
                <p:nvPr/>
              </p:nvGrpSpPr>
              <p:grpSpPr bwMode="auto">
                <a:xfrm>
                  <a:off x="814" y="3814"/>
                  <a:ext cx="5484" cy="506"/>
                  <a:chOff x="814" y="3772"/>
                  <a:chExt cx="5484" cy="506"/>
                </a:xfrm>
              </p:grpSpPr>
              <p:grpSp>
                <p:nvGrpSpPr>
                  <p:cNvPr id="25628" name="Group 45"/>
                  <p:cNvGrpSpPr>
                    <a:grpSpLocks/>
                  </p:cNvGrpSpPr>
                  <p:nvPr/>
                </p:nvGrpSpPr>
                <p:grpSpPr bwMode="auto">
                  <a:xfrm>
                    <a:off x="2321" y="3772"/>
                    <a:ext cx="3977" cy="506"/>
                    <a:chOff x="2531" y="3783"/>
                    <a:chExt cx="3977" cy="506"/>
                  </a:xfrm>
                </p:grpSpPr>
                <p:sp>
                  <p:nvSpPr>
                    <p:cNvPr id="25634" name="AutoShape 16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2531" y="3906"/>
                      <a:ext cx="227" cy="354"/>
                    </a:xfrm>
                    <a:prstGeom prst="rightArrow">
                      <a:avLst>
                        <a:gd name="adj1" fmla="val 43981"/>
                        <a:gd name="adj2" fmla="val 47139"/>
                      </a:avLst>
                    </a:pr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000" tIns="46800" rIns="90000" bIns="46800" anchor="ctr" anchorCtr="0"/>
                    <a:lstStyle>
                      <a:lvl1pPr>
                        <a:spcBef>
                          <a:spcPct val="20000"/>
                        </a:spcBef>
                        <a:buChar char="•"/>
                        <a:defRPr sz="3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ts val="0"/>
                        </a:spcBef>
                        <a:buFontTx/>
                        <a:buNone/>
                      </a:pPr>
                      <a:endParaRPr lang="en-US" sz="240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5635" name="Freeform 20"/>
                    <p:cNvSpPr>
                      <a:spLocks/>
                    </p:cNvSpPr>
                    <p:nvPr/>
                  </p:nvSpPr>
                  <p:spPr bwMode="auto">
                    <a:xfrm rot="20481002" flipH="1">
                      <a:off x="5231" y="3872"/>
                      <a:ext cx="523" cy="326"/>
                    </a:xfrm>
                    <a:custGeom>
                      <a:avLst/>
                      <a:gdLst>
                        <a:gd name="T0" fmla="*/ 0 w 562"/>
                        <a:gd name="T1" fmla="*/ 930 h 407"/>
                        <a:gd name="T2" fmla="*/ 1079 w 562"/>
                        <a:gd name="T3" fmla="*/ 967 h 407"/>
                        <a:gd name="T4" fmla="*/ 1559 w 562"/>
                        <a:gd name="T5" fmla="*/ 759 h 407"/>
                        <a:gd name="T6" fmla="*/ 1944 w 562"/>
                        <a:gd name="T7" fmla="*/ 1104 h 407"/>
                        <a:gd name="T8" fmla="*/ 2328 w 562"/>
                        <a:gd name="T9" fmla="*/ 448 h 407"/>
                        <a:gd name="T10" fmla="*/ 2823 w 562"/>
                        <a:gd name="T11" fmla="*/ 1481 h 407"/>
                        <a:gd name="T12" fmla="*/ 3211 w 562"/>
                        <a:gd name="T13" fmla="*/ 245 h 407"/>
                        <a:gd name="T14" fmla="*/ 3594 w 562"/>
                        <a:gd name="T15" fmla="*/ 1792 h 407"/>
                        <a:gd name="T16" fmla="*/ 3982 w 562"/>
                        <a:gd name="T17" fmla="*/ 5 h 407"/>
                        <a:gd name="T18" fmla="*/ 4274 w 562"/>
                        <a:gd name="T19" fmla="*/ 1825 h 407"/>
                        <a:gd name="T20" fmla="*/ 4767 w 562"/>
                        <a:gd name="T21" fmla="*/ 585 h 407"/>
                        <a:gd name="T22" fmla="*/ 4953 w 562"/>
                        <a:gd name="T23" fmla="*/ 1481 h 407"/>
                        <a:gd name="T24" fmla="*/ 5633 w 562"/>
                        <a:gd name="T25" fmla="*/ 759 h 407"/>
                        <a:gd name="T26" fmla="*/ 6125 w 562"/>
                        <a:gd name="T27" fmla="*/ 1000 h 407"/>
                        <a:gd name="T28" fmla="*/ 7484 w 562"/>
                        <a:gd name="T29" fmla="*/ 1033 h 40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562"/>
                        <a:gd name="T46" fmla="*/ 0 h 407"/>
                        <a:gd name="T47" fmla="*/ 562 w 562"/>
                        <a:gd name="T48" fmla="*/ 407 h 40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562" h="407">
                          <a:moveTo>
                            <a:pt x="0" y="197"/>
                          </a:moveTo>
                          <a:cubicBezTo>
                            <a:pt x="31" y="204"/>
                            <a:pt x="62" y="211"/>
                            <a:pt x="81" y="205"/>
                          </a:cubicBezTo>
                          <a:cubicBezTo>
                            <a:pt x="100" y="199"/>
                            <a:pt x="106" y="156"/>
                            <a:pt x="117" y="161"/>
                          </a:cubicBezTo>
                          <a:cubicBezTo>
                            <a:pt x="128" y="166"/>
                            <a:pt x="136" y="245"/>
                            <a:pt x="146" y="234"/>
                          </a:cubicBezTo>
                          <a:cubicBezTo>
                            <a:pt x="156" y="223"/>
                            <a:pt x="164" y="82"/>
                            <a:pt x="175" y="95"/>
                          </a:cubicBezTo>
                          <a:cubicBezTo>
                            <a:pt x="186" y="108"/>
                            <a:pt x="201" y="321"/>
                            <a:pt x="212" y="314"/>
                          </a:cubicBezTo>
                          <a:cubicBezTo>
                            <a:pt x="223" y="307"/>
                            <a:pt x="231" y="41"/>
                            <a:pt x="241" y="52"/>
                          </a:cubicBezTo>
                          <a:cubicBezTo>
                            <a:pt x="251" y="63"/>
                            <a:pt x="260" y="389"/>
                            <a:pt x="270" y="380"/>
                          </a:cubicBezTo>
                          <a:cubicBezTo>
                            <a:pt x="280" y="371"/>
                            <a:pt x="291" y="0"/>
                            <a:pt x="299" y="1"/>
                          </a:cubicBezTo>
                          <a:cubicBezTo>
                            <a:pt x="307" y="2"/>
                            <a:pt x="311" y="367"/>
                            <a:pt x="321" y="387"/>
                          </a:cubicBezTo>
                          <a:cubicBezTo>
                            <a:pt x="331" y="407"/>
                            <a:pt x="350" y="136"/>
                            <a:pt x="358" y="124"/>
                          </a:cubicBezTo>
                          <a:cubicBezTo>
                            <a:pt x="366" y="112"/>
                            <a:pt x="361" y="308"/>
                            <a:pt x="372" y="314"/>
                          </a:cubicBezTo>
                          <a:cubicBezTo>
                            <a:pt x="383" y="320"/>
                            <a:pt x="408" y="178"/>
                            <a:pt x="423" y="161"/>
                          </a:cubicBezTo>
                          <a:cubicBezTo>
                            <a:pt x="438" y="144"/>
                            <a:pt x="437" y="202"/>
                            <a:pt x="460" y="212"/>
                          </a:cubicBezTo>
                          <a:cubicBezTo>
                            <a:pt x="483" y="222"/>
                            <a:pt x="522" y="220"/>
                            <a:pt x="562" y="219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8000"/>
                      </a:solidFill>
                      <a:round/>
                      <a:headEnd/>
                      <a:tailEnd type="arrow" w="lg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lIns="90000" tIns="46800" rIns="90000" bIns="46800" anchor="ctr" anchorCtr="0"/>
                    <a:lstStyle/>
                    <a:p>
                      <a:pPr>
                        <a:spcBef>
                          <a:spcPts val="0"/>
                        </a:spcBef>
                      </a:pPr>
                      <a:endParaRPr lang="en-GB" sz="2400"/>
                    </a:p>
                  </p:txBody>
                </p:sp>
                <p:sp>
                  <p:nvSpPr>
                    <p:cNvPr id="25636" name="Text Box 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827" y="3783"/>
                      <a:ext cx="681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000" tIns="46800" rIns="90000" bIns="46800" anchor="ctr" anchorCtr="0"/>
                    <a:lstStyle>
                      <a:lvl1pPr>
                        <a:spcBef>
                          <a:spcPct val="20000"/>
                        </a:spcBef>
                        <a:buChar char="•"/>
                        <a:defRPr sz="3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s-ES" sz="2400" dirty="0">
                          <a:solidFill>
                            <a:srgbClr val="008000"/>
                          </a:solidFill>
                          <a:latin typeface="Arial" panose="020B0604020202020204" pitchFamily="34" charset="0"/>
                        </a:rPr>
                        <a:t>1 rayo </a:t>
                      </a:r>
                      <a:r>
                        <a:rPr lang="es-ES" sz="2400" dirty="0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</a:t>
                      </a:r>
                    </a:p>
                  </p:txBody>
                </p:sp>
                <p:sp>
                  <p:nvSpPr>
                    <p:cNvPr id="25637" name="Text Box 4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924" y="4058"/>
                      <a:ext cx="533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000" tIns="46800" rIns="90000" bIns="46800" anchor="ctr" anchorCtr="0"/>
                    <a:lstStyle>
                      <a:lvl1pPr>
                        <a:spcBef>
                          <a:spcPct val="20000"/>
                        </a:spcBef>
                        <a:buChar char="•"/>
                        <a:defRPr sz="3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3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s-ES" sz="2000" dirty="0">
                          <a:solidFill>
                            <a:srgbClr val="3333FF"/>
                          </a:solidFill>
                          <a:latin typeface="Arial" panose="020B0604020202020204" pitchFamily="34" charset="0"/>
                        </a:rPr>
                        <a:t>(OEM)</a:t>
                      </a:r>
                    </a:p>
                  </p:txBody>
                </p:sp>
              </p:grpSp>
              <p:pic>
                <p:nvPicPr>
                  <p:cNvPr id="25629" name="Picture 1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47" y="3933"/>
                    <a:ext cx="283" cy="27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5630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4" y="3943"/>
                    <a:ext cx="260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ctr" anchorCtr="0"/>
                  <a:lstStyle>
                    <a:lvl1pPr>
                      <a:spcBef>
                        <a:spcPct val="20000"/>
                      </a:spcBef>
                      <a:buChar char="•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7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ts val="0"/>
                      </a:spcBef>
                      <a:buFontTx/>
                      <a:buNone/>
                    </a:pPr>
                    <a:r>
                      <a:rPr lang="es-ES" sz="240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e</a:t>
                    </a:r>
                    <a:r>
                      <a:rPr lang="es-ES" sz="2400" baseline="30000">
                        <a:solidFill>
                          <a:srgbClr val="000000"/>
                        </a:solidFill>
                        <a:latin typeface="Arial" panose="020B0604020202020204" pitchFamily="34" charset="0"/>
                        <a:sym typeface="Symbol" panose="05050102010706020507" pitchFamily="18" charset="2"/>
                      </a:rPr>
                      <a:t></a:t>
                    </a:r>
                  </a:p>
                </p:txBody>
              </p:sp>
              <p:pic>
                <p:nvPicPr>
                  <p:cNvPr id="25631" name="Picture 11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624" y="3930"/>
                    <a:ext cx="277" cy="2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5632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07" y="3943"/>
                    <a:ext cx="26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ctr" anchorCtr="0"/>
                  <a:lstStyle>
                    <a:lvl1pPr>
                      <a:spcBef>
                        <a:spcPct val="20000"/>
                      </a:spcBef>
                      <a:buChar char="•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7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3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ts val="0"/>
                      </a:spcBef>
                      <a:buFontTx/>
                      <a:buNone/>
                    </a:pPr>
                    <a:r>
                      <a:rPr lang="es-ES" sz="240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e</a:t>
                    </a:r>
                    <a:r>
                      <a:rPr lang="es-ES" sz="2400" baseline="30000">
                        <a:solidFill>
                          <a:srgbClr val="000000"/>
                        </a:solidFill>
                        <a:latin typeface="Arial" panose="020B0604020202020204" pitchFamily="34" charset="0"/>
                        <a:sym typeface="Symbol" panose="05050102010706020507" pitchFamily="18" charset="2"/>
                      </a:rPr>
                      <a:t>+</a:t>
                    </a:r>
                  </a:p>
                </p:txBody>
              </p:sp>
            </p:grpSp>
            <p:sp>
              <p:nvSpPr>
                <p:cNvPr id="25627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537" y="4296"/>
                  <a:ext cx="1501" cy="2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ctr" anchorCtr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7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ts val="0"/>
                    </a:spcBef>
                    <a:buFontTx/>
                    <a:buNone/>
                  </a:pPr>
                  <a:r>
                    <a:rPr lang="es-ES" sz="2000" dirty="0">
                      <a:latin typeface="Arial" panose="020B0604020202020204" pitchFamily="34" charset="0"/>
                    </a:rPr>
                    <a:t>(</a:t>
                  </a:r>
                  <a:r>
                    <a:rPr lang="es-ES" sz="2000" dirty="0">
                      <a:latin typeface="Arial" panose="020B0604020202020204" pitchFamily="34" charset="0"/>
                      <a:sym typeface="Symbol" panose="05050102010706020507" pitchFamily="18" charset="2"/>
                    </a:rPr>
                    <a:t>desaparece OEM)</a:t>
                  </a:r>
                </a:p>
              </p:txBody>
            </p:sp>
          </p:grpSp>
          <p:sp>
            <p:nvSpPr>
              <p:cNvPr id="25624" name="AutoShape 16"/>
              <p:cNvSpPr>
                <a:spLocks noChangeArrowheads="1"/>
              </p:cNvSpPr>
              <p:nvPr/>
            </p:nvSpPr>
            <p:spPr bwMode="auto">
              <a:xfrm flipH="1">
                <a:off x="6266491" y="6107367"/>
                <a:ext cx="360362" cy="561975"/>
              </a:xfrm>
              <a:prstGeom prst="rightArrow">
                <a:avLst>
                  <a:gd name="adj1" fmla="val 43981"/>
                  <a:gd name="adj2" fmla="val 47139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5" name="Text Box 23"/>
            <p:cNvSpPr txBox="1">
              <a:spLocks noChangeArrowheads="1"/>
            </p:cNvSpPr>
            <p:nvPr/>
          </p:nvSpPr>
          <p:spPr bwMode="auto">
            <a:xfrm>
              <a:off x="7021889" y="6334153"/>
              <a:ext cx="1553140" cy="397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008000"/>
                  </a:solidFill>
                  <a:latin typeface="Arial" panose="020B0604020202020204" pitchFamily="34" charset="0"/>
                </a:rPr>
                <a:t>Materia</a:t>
              </a:r>
              <a:endParaRPr lang="es-ES" sz="2400" baseline="30000" dirty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sp>
        <p:nvSpPr>
          <p:cNvPr id="56" name="CuadroTexto 55">
            <a:extLst>
              <a:ext uri="{FF2B5EF4-FFF2-40B4-BE49-F238E27FC236}">
                <a16:creationId xmlns:a16="http://schemas.microsoft.com/office/drawing/2014/main" id="{D3C25840-4A9A-470B-862E-3F5AC298F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4442" y="5351524"/>
            <a:ext cx="2169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s-ES" sz="2400">
                <a:solidFill>
                  <a:srgbClr val="FF0000"/>
                </a:solidFill>
              </a:rPr>
              <a:t>Q se conserva</a:t>
            </a:r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169739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6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1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82" grpId="0" animBg="1"/>
      <p:bldP spid="169987" grpId="0" animBg="1"/>
      <p:bldP spid="169989" grpId="0" animBg="1"/>
      <p:bldP spid="14350" grpId="0"/>
      <p:bldP spid="14357" grpId="0"/>
      <p:bldP spid="51243" grpId="0" animBg="1"/>
      <p:bldP spid="51244" grpId="0"/>
      <p:bldP spid="58" grpId="0" animBg="1"/>
      <p:bldP spid="5" grpId="0"/>
      <p:bldP spid="5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3" name="Rectangle 18"/>
          <p:cNvSpPr>
            <a:spLocks noChangeArrowheads="1"/>
          </p:cNvSpPr>
          <p:nvPr/>
        </p:nvSpPr>
        <p:spPr bwMode="auto">
          <a:xfrm>
            <a:off x="2201124" y="503238"/>
            <a:ext cx="3044825" cy="3968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332" name="Text Box 188"/>
          <p:cNvSpPr txBox="1">
            <a:spLocks noChangeArrowheads="1"/>
          </p:cNvSpPr>
          <p:nvPr/>
        </p:nvSpPr>
        <p:spPr bwMode="auto">
          <a:xfrm>
            <a:off x="4587769" y="5689218"/>
            <a:ext cx="2352155" cy="83317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Tras frotarlas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sí pasan cosas</a:t>
            </a:r>
          </a:p>
        </p:txBody>
      </p:sp>
      <p:sp>
        <p:nvSpPr>
          <p:cNvPr id="9220" name="Rectangle 109"/>
          <p:cNvSpPr>
            <a:spLocks noChangeArrowheads="1"/>
          </p:cNvSpPr>
          <p:nvPr/>
        </p:nvSpPr>
        <p:spPr bwMode="auto">
          <a:xfrm>
            <a:off x="1301011" y="481013"/>
            <a:ext cx="67833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/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solidFill>
                  <a:srgbClr val="CC0000"/>
                </a:solidFill>
                <a:latin typeface="Arial" panose="020B0604020202020204" pitchFamily="34" charset="0"/>
              </a:rPr>
              <a:t>1.1.1. CARGA ELÉCTRICA</a:t>
            </a:r>
          </a:p>
        </p:txBody>
      </p:sp>
      <p:grpSp>
        <p:nvGrpSpPr>
          <p:cNvPr id="8294" name="Group 102"/>
          <p:cNvGrpSpPr>
            <a:grpSpLocks/>
          </p:cNvGrpSpPr>
          <p:nvPr/>
        </p:nvGrpSpPr>
        <p:grpSpPr bwMode="auto">
          <a:xfrm>
            <a:off x="6321579" y="1809390"/>
            <a:ext cx="3863981" cy="900112"/>
            <a:chOff x="4185" y="3649"/>
            <a:chExt cx="2434" cy="567"/>
          </a:xfrm>
        </p:grpSpPr>
        <p:sp>
          <p:nvSpPr>
            <p:cNvPr id="9297" name="AutoShape 156"/>
            <p:cNvSpPr>
              <a:spLocks noChangeArrowheads="1"/>
            </p:cNvSpPr>
            <p:nvPr/>
          </p:nvSpPr>
          <p:spPr bwMode="auto">
            <a:xfrm>
              <a:off x="4185" y="3649"/>
              <a:ext cx="1360" cy="567"/>
            </a:xfrm>
            <a:prstGeom prst="parallelogram">
              <a:avLst>
                <a:gd name="adj" fmla="val 59965"/>
              </a:avLst>
            </a:prstGeom>
            <a:gradFill rotWithShape="1">
              <a:gsLst>
                <a:gs pos="0">
                  <a:srgbClr val="471800"/>
                </a:gs>
                <a:gs pos="50000">
                  <a:srgbClr val="993300"/>
                </a:gs>
                <a:gs pos="100000">
                  <a:srgbClr val="471800"/>
                </a:gs>
              </a:gsLst>
              <a:lin ang="2700000" scaled="1"/>
            </a:gra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98" name="Text Box 158"/>
            <p:cNvSpPr txBox="1">
              <a:spLocks noChangeArrowheads="1"/>
            </p:cNvSpPr>
            <p:nvPr/>
          </p:nvSpPr>
          <p:spPr bwMode="auto">
            <a:xfrm>
              <a:off x="5745" y="3712"/>
              <a:ext cx="87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Paño de  </a:t>
              </a:r>
              <a:r>
                <a:rPr lang="es-ES" sz="2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PIEL</a:t>
              </a:r>
            </a:p>
          </p:txBody>
        </p:sp>
      </p:grpSp>
      <p:grpSp>
        <p:nvGrpSpPr>
          <p:cNvPr id="8293" name="Group 101"/>
          <p:cNvGrpSpPr>
            <a:grpSpLocks/>
          </p:cNvGrpSpPr>
          <p:nvPr/>
        </p:nvGrpSpPr>
        <p:grpSpPr bwMode="auto">
          <a:xfrm>
            <a:off x="1296984" y="1809396"/>
            <a:ext cx="3692529" cy="900113"/>
            <a:chOff x="817" y="3649"/>
            <a:chExt cx="2326" cy="567"/>
          </a:xfrm>
        </p:grpSpPr>
        <p:sp>
          <p:nvSpPr>
            <p:cNvPr id="9295" name="AutoShape 157"/>
            <p:cNvSpPr>
              <a:spLocks noChangeArrowheads="1"/>
            </p:cNvSpPr>
            <p:nvPr/>
          </p:nvSpPr>
          <p:spPr bwMode="auto">
            <a:xfrm>
              <a:off x="1783" y="3649"/>
              <a:ext cx="1360" cy="567"/>
            </a:xfrm>
            <a:prstGeom prst="parallelogram">
              <a:avLst>
                <a:gd name="adj" fmla="val 59965"/>
              </a:avLst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96" name="Text Box 159"/>
            <p:cNvSpPr txBox="1">
              <a:spLocks noChangeArrowheads="1"/>
            </p:cNvSpPr>
            <p:nvPr/>
          </p:nvSpPr>
          <p:spPr bwMode="auto">
            <a:xfrm>
              <a:off x="817" y="3714"/>
              <a:ext cx="100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Paño de </a:t>
              </a:r>
              <a:r>
                <a:rPr lang="es-ES" sz="2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SEDA</a:t>
              </a:r>
            </a:p>
          </p:txBody>
        </p:sp>
      </p:grpSp>
      <p:sp>
        <p:nvSpPr>
          <p:cNvPr id="6337" name="Text Box 193"/>
          <p:cNvSpPr txBox="1">
            <a:spLocks noChangeArrowheads="1"/>
          </p:cNvSpPr>
          <p:nvPr/>
        </p:nvSpPr>
        <p:spPr bwMode="auto">
          <a:xfrm>
            <a:off x="1299677" y="5487637"/>
            <a:ext cx="3058963" cy="12025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No pasa nada entre las barras antes de frotarlas con paños</a:t>
            </a:r>
          </a:p>
        </p:txBody>
      </p:sp>
      <p:grpSp>
        <p:nvGrpSpPr>
          <p:cNvPr id="8297" name="Group 105"/>
          <p:cNvGrpSpPr>
            <a:grpSpLocks/>
          </p:cNvGrpSpPr>
          <p:nvPr/>
        </p:nvGrpSpPr>
        <p:grpSpPr bwMode="auto">
          <a:xfrm>
            <a:off x="1784352" y="4544533"/>
            <a:ext cx="2174867" cy="488951"/>
            <a:chOff x="1124" y="1892"/>
            <a:chExt cx="1370" cy="308"/>
          </a:xfrm>
        </p:grpSpPr>
        <p:sp>
          <p:nvSpPr>
            <p:cNvPr id="9292" name="AutoShape 167"/>
            <p:cNvSpPr>
              <a:spLocks noChangeArrowheads="1"/>
            </p:cNvSpPr>
            <p:nvPr/>
          </p:nvSpPr>
          <p:spPr bwMode="auto">
            <a:xfrm>
              <a:off x="1124" y="1902"/>
              <a:ext cx="233" cy="298"/>
            </a:xfrm>
            <a:prstGeom prst="rightArrow">
              <a:avLst>
                <a:gd name="adj1" fmla="val 55037"/>
                <a:gd name="adj2" fmla="val 50213"/>
              </a:avLst>
            </a:prstGeom>
            <a:solidFill>
              <a:schemeClr val="accent1"/>
            </a:solidFill>
            <a:ln w="127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93" name="AutoShape 168"/>
            <p:cNvSpPr>
              <a:spLocks noChangeArrowheads="1"/>
            </p:cNvSpPr>
            <p:nvPr/>
          </p:nvSpPr>
          <p:spPr bwMode="auto">
            <a:xfrm flipH="1">
              <a:off x="2261" y="1902"/>
              <a:ext cx="233" cy="298"/>
            </a:xfrm>
            <a:prstGeom prst="rightArrow">
              <a:avLst>
                <a:gd name="adj1" fmla="val 55037"/>
                <a:gd name="adj2" fmla="val 50213"/>
              </a:avLst>
            </a:prstGeom>
            <a:solidFill>
              <a:schemeClr val="accent1"/>
            </a:solidFill>
            <a:ln w="127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94" name="Text Box 213"/>
            <p:cNvSpPr txBox="1">
              <a:spLocks noChangeArrowheads="1"/>
            </p:cNvSpPr>
            <p:nvPr/>
          </p:nvSpPr>
          <p:spPr bwMode="auto">
            <a:xfrm>
              <a:off x="1345" y="1892"/>
              <a:ext cx="78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se atraen</a:t>
              </a:r>
            </a:p>
          </p:txBody>
        </p:sp>
      </p:grpSp>
      <p:grpSp>
        <p:nvGrpSpPr>
          <p:cNvPr id="8298" name="Group 106"/>
          <p:cNvGrpSpPr>
            <a:grpSpLocks/>
          </p:cNvGrpSpPr>
          <p:nvPr/>
        </p:nvGrpSpPr>
        <p:grpSpPr bwMode="auto">
          <a:xfrm>
            <a:off x="7431536" y="4546116"/>
            <a:ext cx="2376498" cy="487363"/>
            <a:chOff x="4675" y="1893"/>
            <a:chExt cx="1497" cy="307"/>
          </a:xfrm>
        </p:grpSpPr>
        <p:sp>
          <p:nvSpPr>
            <p:cNvPr id="9289" name="AutoShape 170"/>
            <p:cNvSpPr>
              <a:spLocks noChangeArrowheads="1"/>
            </p:cNvSpPr>
            <p:nvPr/>
          </p:nvSpPr>
          <p:spPr bwMode="auto">
            <a:xfrm flipH="1">
              <a:off x="4675" y="1902"/>
              <a:ext cx="233" cy="298"/>
            </a:xfrm>
            <a:prstGeom prst="rightArrow">
              <a:avLst>
                <a:gd name="adj1" fmla="val 55037"/>
                <a:gd name="adj2" fmla="val 50213"/>
              </a:avLst>
            </a:prstGeom>
            <a:solidFill>
              <a:schemeClr val="accent1"/>
            </a:solidFill>
            <a:ln w="127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90" name="AutoShape 172"/>
            <p:cNvSpPr>
              <a:spLocks noChangeArrowheads="1"/>
            </p:cNvSpPr>
            <p:nvPr/>
          </p:nvSpPr>
          <p:spPr bwMode="auto">
            <a:xfrm>
              <a:off x="5939" y="1902"/>
              <a:ext cx="233" cy="298"/>
            </a:xfrm>
            <a:prstGeom prst="rightArrow">
              <a:avLst>
                <a:gd name="adj1" fmla="val 55037"/>
                <a:gd name="adj2" fmla="val 50213"/>
              </a:avLst>
            </a:prstGeom>
            <a:solidFill>
              <a:schemeClr val="accent1"/>
            </a:solidFill>
            <a:ln w="127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91" name="Text Box 214"/>
            <p:cNvSpPr txBox="1">
              <a:spLocks noChangeArrowheads="1"/>
            </p:cNvSpPr>
            <p:nvPr/>
          </p:nvSpPr>
          <p:spPr bwMode="auto">
            <a:xfrm>
              <a:off x="4934" y="1893"/>
              <a:ext cx="8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</a:rPr>
                <a:t>se repelen</a:t>
              </a:r>
            </a:p>
          </p:txBody>
        </p:sp>
      </p:grpSp>
      <p:grpSp>
        <p:nvGrpSpPr>
          <p:cNvPr id="8292" name="Group 100"/>
          <p:cNvGrpSpPr>
            <a:grpSpLocks/>
          </p:cNvGrpSpPr>
          <p:nvPr/>
        </p:nvGrpSpPr>
        <p:grpSpPr bwMode="auto">
          <a:xfrm>
            <a:off x="1692275" y="3368191"/>
            <a:ext cx="8110538" cy="1079500"/>
            <a:chOff x="1066" y="1151"/>
            <a:chExt cx="5109" cy="680"/>
          </a:xfrm>
        </p:grpSpPr>
        <p:sp>
          <p:nvSpPr>
            <p:cNvPr id="9277" name="Line 177"/>
            <p:cNvSpPr>
              <a:spLocks noChangeShapeType="1"/>
            </p:cNvSpPr>
            <p:nvPr/>
          </p:nvSpPr>
          <p:spPr bwMode="auto">
            <a:xfrm>
              <a:off x="5835" y="1161"/>
              <a:ext cx="0" cy="4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GB" sz="2400"/>
            </a:p>
          </p:txBody>
        </p:sp>
        <p:sp>
          <p:nvSpPr>
            <p:cNvPr id="9278" name="AutoShape 166"/>
            <p:cNvSpPr>
              <a:spLocks noChangeArrowheads="1"/>
            </p:cNvSpPr>
            <p:nvPr/>
          </p:nvSpPr>
          <p:spPr bwMode="auto">
            <a:xfrm rot="5400000">
              <a:off x="5733" y="1389"/>
              <a:ext cx="204" cy="680"/>
            </a:xfrm>
            <a:prstGeom prst="can">
              <a:avLst>
                <a:gd name="adj" fmla="val 22130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595959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79" name="Line 178"/>
            <p:cNvSpPr>
              <a:spLocks noChangeShapeType="1"/>
            </p:cNvSpPr>
            <p:nvPr/>
          </p:nvSpPr>
          <p:spPr bwMode="auto">
            <a:xfrm>
              <a:off x="4010" y="1159"/>
              <a:ext cx="0" cy="4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GB" sz="2400"/>
            </a:p>
          </p:txBody>
        </p:sp>
        <p:sp>
          <p:nvSpPr>
            <p:cNvPr id="9280" name="AutoShape 165"/>
            <p:cNvSpPr>
              <a:spLocks noChangeArrowheads="1"/>
            </p:cNvSpPr>
            <p:nvPr/>
          </p:nvSpPr>
          <p:spPr bwMode="auto">
            <a:xfrm rot="5400000">
              <a:off x="3908" y="1369"/>
              <a:ext cx="204" cy="680"/>
            </a:xfrm>
            <a:prstGeom prst="can">
              <a:avLst>
                <a:gd name="adj" fmla="val 22130"/>
              </a:avLst>
            </a:prstGeom>
            <a:gradFill rotWithShape="1">
              <a:gsLst>
                <a:gs pos="0">
                  <a:srgbClr val="CCFFFF"/>
                </a:gs>
                <a:gs pos="100000">
                  <a:srgbClr val="5E7676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81" name="Line 176"/>
            <p:cNvSpPr>
              <a:spLocks noChangeShapeType="1"/>
            </p:cNvSpPr>
            <p:nvPr/>
          </p:nvSpPr>
          <p:spPr bwMode="auto">
            <a:xfrm>
              <a:off x="5014" y="1159"/>
              <a:ext cx="0" cy="4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GB" sz="2400"/>
            </a:p>
          </p:txBody>
        </p:sp>
        <p:sp>
          <p:nvSpPr>
            <p:cNvPr id="9282" name="Line 175"/>
            <p:cNvSpPr>
              <a:spLocks noChangeShapeType="1"/>
            </p:cNvSpPr>
            <p:nvPr/>
          </p:nvSpPr>
          <p:spPr bwMode="auto">
            <a:xfrm>
              <a:off x="2217" y="1151"/>
              <a:ext cx="0" cy="4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GB" sz="2400"/>
            </a:p>
          </p:txBody>
        </p:sp>
        <p:sp>
          <p:nvSpPr>
            <p:cNvPr id="9283" name="AutoShape 154"/>
            <p:cNvSpPr>
              <a:spLocks noChangeArrowheads="1"/>
            </p:cNvSpPr>
            <p:nvPr/>
          </p:nvSpPr>
          <p:spPr bwMode="auto">
            <a:xfrm rot="5400000">
              <a:off x="4912" y="1381"/>
              <a:ext cx="204" cy="680"/>
            </a:xfrm>
            <a:prstGeom prst="can">
              <a:avLst>
                <a:gd name="adj" fmla="val 22130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595959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84" name="AutoShape 162"/>
            <p:cNvSpPr>
              <a:spLocks noChangeArrowheads="1"/>
            </p:cNvSpPr>
            <p:nvPr/>
          </p:nvSpPr>
          <p:spPr bwMode="auto">
            <a:xfrm rot="5400000">
              <a:off x="2115" y="1367"/>
              <a:ext cx="204" cy="680"/>
            </a:xfrm>
            <a:prstGeom prst="can">
              <a:avLst>
                <a:gd name="adj" fmla="val 22130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595959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85" name="AutoShape 155"/>
            <p:cNvSpPr>
              <a:spLocks noChangeArrowheads="1"/>
            </p:cNvSpPr>
            <p:nvPr/>
          </p:nvSpPr>
          <p:spPr bwMode="auto">
            <a:xfrm rot="5400000">
              <a:off x="3096" y="1366"/>
              <a:ext cx="204" cy="680"/>
            </a:xfrm>
            <a:prstGeom prst="can">
              <a:avLst>
                <a:gd name="adj" fmla="val 22130"/>
              </a:avLst>
            </a:prstGeom>
            <a:gradFill rotWithShape="1">
              <a:gsLst>
                <a:gs pos="0">
                  <a:srgbClr val="CCFFFF"/>
                </a:gs>
                <a:gs pos="100000">
                  <a:srgbClr val="5E7676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86" name="AutoShape 164"/>
            <p:cNvSpPr>
              <a:spLocks noChangeArrowheads="1"/>
            </p:cNvSpPr>
            <p:nvPr/>
          </p:nvSpPr>
          <p:spPr bwMode="auto">
            <a:xfrm rot="5400000">
              <a:off x="1304" y="1366"/>
              <a:ext cx="204" cy="680"/>
            </a:xfrm>
            <a:prstGeom prst="can">
              <a:avLst>
                <a:gd name="adj" fmla="val 22130"/>
              </a:avLst>
            </a:prstGeom>
            <a:gradFill rotWithShape="1">
              <a:gsLst>
                <a:gs pos="0">
                  <a:srgbClr val="CCFFFF"/>
                </a:gs>
                <a:gs pos="100000">
                  <a:srgbClr val="5E7676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87" name="Line 173"/>
            <p:cNvSpPr>
              <a:spLocks noChangeShapeType="1"/>
            </p:cNvSpPr>
            <p:nvPr/>
          </p:nvSpPr>
          <p:spPr bwMode="auto">
            <a:xfrm>
              <a:off x="1397" y="1159"/>
              <a:ext cx="0" cy="4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GB" sz="2400"/>
            </a:p>
          </p:txBody>
        </p:sp>
        <p:sp>
          <p:nvSpPr>
            <p:cNvPr id="9288" name="Line 174"/>
            <p:cNvSpPr>
              <a:spLocks noChangeShapeType="1"/>
            </p:cNvSpPr>
            <p:nvPr/>
          </p:nvSpPr>
          <p:spPr bwMode="auto">
            <a:xfrm>
              <a:off x="3198" y="1157"/>
              <a:ext cx="0" cy="4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GB" sz="2400"/>
            </a:p>
          </p:txBody>
        </p:sp>
      </p:grpSp>
      <p:grpSp>
        <p:nvGrpSpPr>
          <p:cNvPr id="8291" name="Group 99"/>
          <p:cNvGrpSpPr>
            <a:grpSpLocks/>
          </p:cNvGrpSpPr>
          <p:nvPr/>
        </p:nvGrpSpPr>
        <p:grpSpPr bwMode="auto">
          <a:xfrm>
            <a:off x="1833563" y="3109428"/>
            <a:ext cx="7920037" cy="260350"/>
            <a:chOff x="1155" y="988"/>
            <a:chExt cx="4989" cy="164"/>
          </a:xfrm>
        </p:grpSpPr>
        <p:sp>
          <p:nvSpPr>
            <p:cNvPr id="9244" name="Line 196"/>
            <p:cNvSpPr>
              <a:spLocks noChangeShapeType="1"/>
            </p:cNvSpPr>
            <p:nvPr/>
          </p:nvSpPr>
          <p:spPr bwMode="auto">
            <a:xfrm flipV="1">
              <a:off x="1155" y="1140"/>
              <a:ext cx="13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GB" sz="2400"/>
            </a:p>
          </p:txBody>
        </p:sp>
        <p:sp>
          <p:nvSpPr>
            <p:cNvPr id="9245" name="Line 196"/>
            <p:cNvSpPr>
              <a:spLocks noChangeShapeType="1"/>
            </p:cNvSpPr>
            <p:nvPr/>
          </p:nvSpPr>
          <p:spPr bwMode="auto">
            <a:xfrm flipV="1">
              <a:off x="2964" y="1150"/>
              <a:ext cx="13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GB" sz="2400"/>
            </a:p>
          </p:txBody>
        </p:sp>
        <p:sp>
          <p:nvSpPr>
            <p:cNvPr id="9246" name="Line 196"/>
            <p:cNvSpPr>
              <a:spLocks noChangeShapeType="1"/>
            </p:cNvSpPr>
            <p:nvPr/>
          </p:nvSpPr>
          <p:spPr bwMode="auto">
            <a:xfrm flipV="1">
              <a:off x="4784" y="1150"/>
              <a:ext cx="13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GB" sz="2400"/>
            </a:p>
          </p:txBody>
        </p:sp>
        <p:sp>
          <p:nvSpPr>
            <p:cNvPr id="9247" name="Line 57"/>
            <p:cNvSpPr>
              <a:spLocks noChangeShapeType="1"/>
            </p:cNvSpPr>
            <p:nvPr/>
          </p:nvSpPr>
          <p:spPr bwMode="auto">
            <a:xfrm>
              <a:off x="1191" y="989"/>
              <a:ext cx="75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 sz="2400"/>
            </a:p>
          </p:txBody>
        </p:sp>
        <p:sp>
          <p:nvSpPr>
            <p:cNvPr id="9248" name="Line 58"/>
            <p:cNvSpPr>
              <a:spLocks noChangeShapeType="1"/>
            </p:cNvSpPr>
            <p:nvPr/>
          </p:nvSpPr>
          <p:spPr bwMode="auto">
            <a:xfrm>
              <a:off x="1327" y="989"/>
              <a:ext cx="75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 sz="2400"/>
            </a:p>
          </p:txBody>
        </p:sp>
        <p:sp>
          <p:nvSpPr>
            <p:cNvPr id="9249" name="Line 59"/>
            <p:cNvSpPr>
              <a:spLocks noChangeShapeType="1"/>
            </p:cNvSpPr>
            <p:nvPr/>
          </p:nvSpPr>
          <p:spPr bwMode="auto">
            <a:xfrm>
              <a:off x="1463" y="989"/>
              <a:ext cx="75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 sz="2400"/>
            </a:p>
          </p:txBody>
        </p:sp>
        <p:sp>
          <p:nvSpPr>
            <p:cNvPr id="9250" name="Line 60"/>
            <p:cNvSpPr>
              <a:spLocks noChangeShapeType="1"/>
            </p:cNvSpPr>
            <p:nvPr/>
          </p:nvSpPr>
          <p:spPr bwMode="auto">
            <a:xfrm>
              <a:off x="1599" y="989"/>
              <a:ext cx="75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 sz="2400"/>
            </a:p>
          </p:txBody>
        </p:sp>
        <p:sp>
          <p:nvSpPr>
            <p:cNvPr id="9251" name="Line 61"/>
            <p:cNvSpPr>
              <a:spLocks noChangeShapeType="1"/>
            </p:cNvSpPr>
            <p:nvPr/>
          </p:nvSpPr>
          <p:spPr bwMode="auto">
            <a:xfrm>
              <a:off x="1735" y="989"/>
              <a:ext cx="75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 sz="2400"/>
            </a:p>
          </p:txBody>
        </p:sp>
        <p:sp>
          <p:nvSpPr>
            <p:cNvPr id="9252" name="Line 62"/>
            <p:cNvSpPr>
              <a:spLocks noChangeShapeType="1"/>
            </p:cNvSpPr>
            <p:nvPr/>
          </p:nvSpPr>
          <p:spPr bwMode="auto">
            <a:xfrm>
              <a:off x="1871" y="989"/>
              <a:ext cx="75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 sz="2400"/>
            </a:p>
          </p:txBody>
        </p:sp>
        <p:sp>
          <p:nvSpPr>
            <p:cNvPr id="9253" name="Line 63"/>
            <p:cNvSpPr>
              <a:spLocks noChangeShapeType="1"/>
            </p:cNvSpPr>
            <p:nvPr/>
          </p:nvSpPr>
          <p:spPr bwMode="auto">
            <a:xfrm>
              <a:off x="2007" y="989"/>
              <a:ext cx="75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 sz="2400"/>
            </a:p>
          </p:txBody>
        </p:sp>
        <p:sp>
          <p:nvSpPr>
            <p:cNvPr id="9254" name="Line 64"/>
            <p:cNvSpPr>
              <a:spLocks noChangeShapeType="1"/>
            </p:cNvSpPr>
            <p:nvPr/>
          </p:nvSpPr>
          <p:spPr bwMode="auto">
            <a:xfrm>
              <a:off x="2143" y="989"/>
              <a:ext cx="75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 sz="2400"/>
            </a:p>
          </p:txBody>
        </p:sp>
        <p:sp>
          <p:nvSpPr>
            <p:cNvPr id="9255" name="Line 65"/>
            <p:cNvSpPr>
              <a:spLocks noChangeShapeType="1"/>
            </p:cNvSpPr>
            <p:nvPr/>
          </p:nvSpPr>
          <p:spPr bwMode="auto">
            <a:xfrm>
              <a:off x="2279" y="989"/>
              <a:ext cx="75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 sz="2400"/>
            </a:p>
          </p:txBody>
        </p:sp>
        <p:sp>
          <p:nvSpPr>
            <p:cNvPr id="9256" name="Line 66"/>
            <p:cNvSpPr>
              <a:spLocks noChangeShapeType="1"/>
            </p:cNvSpPr>
            <p:nvPr/>
          </p:nvSpPr>
          <p:spPr bwMode="auto">
            <a:xfrm>
              <a:off x="2415" y="989"/>
              <a:ext cx="75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 sz="2400"/>
            </a:p>
          </p:txBody>
        </p:sp>
        <p:sp>
          <p:nvSpPr>
            <p:cNvPr id="9257" name="Line 68"/>
            <p:cNvSpPr>
              <a:spLocks noChangeShapeType="1"/>
            </p:cNvSpPr>
            <p:nvPr/>
          </p:nvSpPr>
          <p:spPr bwMode="auto">
            <a:xfrm>
              <a:off x="2980" y="988"/>
              <a:ext cx="75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 sz="2400"/>
            </a:p>
          </p:txBody>
        </p:sp>
        <p:sp>
          <p:nvSpPr>
            <p:cNvPr id="9258" name="Line 69"/>
            <p:cNvSpPr>
              <a:spLocks noChangeShapeType="1"/>
            </p:cNvSpPr>
            <p:nvPr/>
          </p:nvSpPr>
          <p:spPr bwMode="auto">
            <a:xfrm>
              <a:off x="3116" y="988"/>
              <a:ext cx="75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 sz="2400"/>
            </a:p>
          </p:txBody>
        </p:sp>
        <p:sp>
          <p:nvSpPr>
            <p:cNvPr id="9259" name="Line 70"/>
            <p:cNvSpPr>
              <a:spLocks noChangeShapeType="1"/>
            </p:cNvSpPr>
            <p:nvPr/>
          </p:nvSpPr>
          <p:spPr bwMode="auto">
            <a:xfrm>
              <a:off x="3252" y="988"/>
              <a:ext cx="75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 sz="2400"/>
            </a:p>
          </p:txBody>
        </p:sp>
        <p:sp>
          <p:nvSpPr>
            <p:cNvPr id="9260" name="Line 71"/>
            <p:cNvSpPr>
              <a:spLocks noChangeShapeType="1"/>
            </p:cNvSpPr>
            <p:nvPr/>
          </p:nvSpPr>
          <p:spPr bwMode="auto">
            <a:xfrm>
              <a:off x="3388" y="988"/>
              <a:ext cx="75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 sz="2400"/>
            </a:p>
          </p:txBody>
        </p:sp>
        <p:sp>
          <p:nvSpPr>
            <p:cNvPr id="9261" name="Line 72"/>
            <p:cNvSpPr>
              <a:spLocks noChangeShapeType="1"/>
            </p:cNvSpPr>
            <p:nvPr/>
          </p:nvSpPr>
          <p:spPr bwMode="auto">
            <a:xfrm>
              <a:off x="3524" y="988"/>
              <a:ext cx="75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 sz="2400"/>
            </a:p>
          </p:txBody>
        </p:sp>
        <p:sp>
          <p:nvSpPr>
            <p:cNvPr id="9262" name="Line 73"/>
            <p:cNvSpPr>
              <a:spLocks noChangeShapeType="1"/>
            </p:cNvSpPr>
            <p:nvPr/>
          </p:nvSpPr>
          <p:spPr bwMode="auto">
            <a:xfrm>
              <a:off x="3660" y="988"/>
              <a:ext cx="75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 sz="2400"/>
            </a:p>
          </p:txBody>
        </p:sp>
        <p:sp>
          <p:nvSpPr>
            <p:cNvPr id="9263" name="Line 74"/>
            <p:cNvSpPr>
              <a:spLocks noChangeShapeType="1"/>
            </p:cNvSpPr>
            <p:nvPr/>
          </p:nvSpPr>
          <p:spPr bwMode="auto">
            <a:xfrm>
              <a:off x="3796" y="988"/>
              <a:ext cx="75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 sz="2400"/>
            </a:p>
          </p:txBody>
        </p:sp>
        <p:sp>
          <p:nvSpPr>
            <p:cNvPr id="9264" name="Line 75"/>
            <p:cNvSpPr>
              <a:spLocks noChangeShapeType="1"/>
            </p:cNvSpPr>
            <p:nvPr/>
          </p:nvSpPr>
          <p:spPr bwMode="auto">
            <a:xfrm>
              <a:off x="3932" y="988"/>
              <a:ext cx="75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 sz="2400"/>
            </a:p>
          </p:txBody>
        </p:sp>
        <p:sp>
          <p:nvSpPr>
            <p:cNvPr id="9265" name="Line 76"/>
            <p:cNvSpPr>
              <a:spLocks noChangeShapeType="1"/>
            </p:cNvSpPr>
            <p:nvPr/>
          </p:nvSpPr>
          <p:spPr bwMode="auto">
            <a:xfrm>
              <a:off x="4068" y="988"/>
              <a:ext cx="75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 sz="2400"/>
            </a:p>
          </p:txBody>
        </p:sp>
        <p:sp>
          <p:nvSpPr>
            <p:cNvPr id="9266" name="Line 77"/>
            <p:cNvSpPr>
              <a:spLocks noChangeShapeType="1"/>
            </p:cNvSpPr>
            <p:nvPr/>
          </p:nvSpPr>
          <p:spPr bwMode="auto">
            <a:xfrm>
              <a:off x="4204" y="988"/>
              <a:ext cx="75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 sz="2400"/>
            </a:p>
          </p:txBody>
        </p:sp>
        <p:sp>
          <p:nvSpPr>
            <p:cNvPr id="9267" name="Line 78"/>
            <p:cNvSpPr>
              <a:spLocks noChangeShapeType="1"/>
            </p:cNvSpPr>
            <p:nvPr/>
          </p:nvSpPr>
          <p:spPr bwMode="auto">
            <a:xfrm>
              <a:off x="4817" y="1008"/>
              <a:ext cx="75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 sz="2400"/>
            </a:p>
          </p:txBody>
        </p:sp>
        <p:sp>
          <p:nvSpPr>
            <p:cNvPr id="9268" name="Line 79"/>
            <p:cNvSpPr>
              <a:spLocks noChangeShapeType="1"/>
            </p:cNvSpPr>
            <p:nvPr/>
          </p:nvSpPr>
          <p:spPr bwMode="auto">
            <a:xfrm>
              <a:off x="4953" y="1008"/>
              <a:ext cx="75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 sz="2400"/>
            </a:p>
          </p:txBody>
        </p:sp>
        <p:sp>
          <p:nvSpPr>
            <p:cNvPr id="9269" name="Line 80"/>
            <p:cNvSpPr>
              <a:spLocks noChangeShapeType="1"/>
            </p:cNvSpPr>
            <p:nvPr/>
          </p:nvSpPr>
          <p:spPr bwMode="auto">
            <a:xfrm>
              <a:off x="5089" y="1008"/>
              <a:ext cx="75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 sz="2400"/>
            </a:p>
          </p:txBody>
        </p:sp>
        <p:sp>
          <p:nvSpPr>
            <p:cNvPr id="9270" name="Line 81"/>
            <p:cNvSpPr>
              <a:spLocks noChangeShapeType="1"/>
            </p:cNvSpPr>
            <p:nvPr/>
          </p:nvSpPr>
          <p:spPr bwMode="auto">
            <a:xfrm>
              <a:off x="5225" y="1008"/>
              <a:ext cx="75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 sz="2400"/>
            </a:p>
          </p:txBody>
        </p:sp>
        <p:sp>
          <p:nvSpPr>
            <p:cNvPr id="9271" name="Line 82"/>
            <p:cNvSpPr>
              <a:spLocks noChangeShapeType="1"/>
            </p:cNvSpPr>
            <p:nvPr/>
          </p:nvSpPr>
          <p:spPr bwMode="auto">
            <a:xfrm>
              <a:off x="5361" y="1008"/>
              <a:ext cx="75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 sz="2400"/>
            </a:p>
          </p:txBody>
        </p:sp>
        <p:sp>
          <p:nvSpPr>
            <p:cNvPr id="9272" name="Line 83"/>
            <p:cNvSpPr>
              <a:spLocks noChangeShapeType="1"/>
            </p:cNvSpPr>
            <p:nvPr/>
          </p:nvSpPr>
          <p:spPr bwMode="auto">
            <a:xfrm>
              <a:off x="5497" y="1008"/>
              <a:ext cx="75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 sz="2400"/>
            </a:p>
          </p:txBody>
        </p:sp>
        <p:sp>
          <p:nvSpPr>
            <p:cNvPr id="9273" name="Line 84"/>
            <p:cNvSpPr>
              <a:spLocks noChangeShapeType="1"/>
            </p:cNvSpPr>
            <p:nvPr/>
          </p:nvSpPr>
          <p:spPr bwMode="auto">
            <a:xfrm>
              <a:off x="5633" y="1008"/>
              <a:ext cx="75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 sz="2400"/>
            </a:p>
          </p:txBody>
        </p:sp>
        <p:sp>
          <p:nvSpPr>
            <p:cNvPr id="9274" name="Line 85"/>
            <p:cNvSpPr>
              <a:spLocks noChangeShapeType="1"/>
            </p:cNvSpPr>
            <p:nvPr/>
          </p:nvSpPr>
          <p:spPr bwMode="auto">
            <a:xfrm>
              <a:off x="5769" y="1008"/>
              <a:ext cx="75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 sz="2400"/>
            </a:p>
          </p:txBody>
        </p:sp>
        <p:sp>
          <p:nvSpPr>
            <p:cNvPr id="9275" name="Line 86"/>
            <p:cNvSpPr>
              <a:spLocks noChangeShapeType="1"/>
            </p:cNvSpPr>
            <p:nvPr/>
          </p:nvSpPr>
          <p:spPr bwMode="auto">
            <a:xfrm>
              <a:off x="5905" y="1008"/>
              <a:ext cx="75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 sz="2400"/>
            </a:p>
          </p:txBody>
        </p:sp>
        <p:sp>
          <p:nvSpPr>
            <p:cNvPr id="9276" name="Line 87"/>
            <p:cNvSpPr>
              <a:spLocks noChangeShapeType="1"/>
            </p:cNvSpPr>
            <p:nvPr/>
          </p:nvSpPr>
          <p:spPr bwMode="auto">
            <a:xfrm>
              <a:off x="6041" y="1008"/>
              <a:ext cx="75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90000" tIns="82800" rIns="90000" bIns="82800">
              <a:spAutoFit/>
            </a:bodyPr>
            <a:lstStyle/>
            <a:p>
              <a:endParaRPr lang="en-GB" sz="2400"/>
            </a:p>
          </p:txBody>
        </p:sp>
      </p:grpSp>
      <p:grpSp>
        <p:nvGrpSpPr>
          <p:cNvPr id="8290" name="Group 98"/>
          <p:cNvGrpSpPr>
            <a:grpSpLocks/>
          </p:cNvGrpSpPr>
          <p:nvPr/>
        </p:nvGrpSpPr>
        <p:grpSpPr bwMode="auto">
          <a:xfrm>
            <a:off x="1222513" y="1014058"/>
            <a:ext cx="9158289" cy="854076"/>
            <a:chOff x="986" y="3148"/>
            <a:chExt cx="5769" cy="538"/>
          </a:xfrm>
        </p:grpSpPr>
        <p:sp>
          <p:nvSpPr>
            <p:cNvPr id="9240" name="Text Box 161"/>
            <p:cNvSpPr txBox="1">
              <a:spLocks noChangeArrowheads="1"/>
            </p:cNvSpPr>
            <p:nvPr/>
          </p:nvSpPr>
          <p:spPr bwMode="auto">
            <a:xfrm>
              <a:off x="5649" y="3148"/>
              <a:ext cx="1106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Barra de </a:t>
              </a:r>
              <a:r>
                <a:rPr lang="es-ES" sz="2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PLÁSTICO</a:t>
              </a:r>
            </a:p>
          </p:txBody>
        </p:sp>
        <p:sp>
          <p:nvSpPr>
            <p:cNvPr id="9241" name="Text Box 160"/>
            <p:cNvSpPr txBox="1">
              <a:spLocks noChangeArrowheads="1"/>
            </p:cNvSpPr>
            <p:nvPr/>
          </p:nvSpPr>
          <p:spPr bwMode="auto">
            <a:xfrm>
              <a:off x="986" y="3161"/>
              <a:ext cx="1110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Barra de </a:t>
              </a:r>
              <a:r>
                <a:rPr lang="es-ES" sz="2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VIDRIO</a:t>
              </a:r>
            </a:p>
          </p:txBody>
        </p:sp>
        <p:sp>
          <p:nvSpPr>
            <p:cNvPr id="9242" name="AutoShape 164"/>
            <p:cNvSpPr>
              <a:spLocks noChangeArrowheads="1"/>
            </p:cNvSpPr>
            <p:nvPr/>
          </p:nvSpPr>
          <p:spPr bwMode="auto">
            <a:xfrm rot="5400000">
              <a:off x="2630" y="3057"/>
              <a:ext cx="204" cy="680"/>
            </a:xfrm>
            <a:prstGeom prst="can">
              <a:avLst>
                <a:gd name="adj" fmla="val 22130"/>
              </a:avLst>
            </a:prstGeom>
            <a:gradFill rotWithShape="1">
              <a:gsLst>
                <a:gs pos="0">
                  <a:srgbClr val="CCFFFF"/>
                </a:gs>
                <a:gs pos="100000">
                  <a:srgbClr val="5E7676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43" name="AutoShape 162"/>
            <p:cNvSpPr>
              <a:spLocks noChangeArrowheads="1"/>
            </p:cNvSpPr>
            <p:nvPr/>
          </p:nvSpPr>
          <p:spPr bwMode="auto">
            <a:xfrm rot="5400000">
              <a:off x="4812" y="3049"/>
              <a:ext cx="204" cy="680"/>
            </a:xfrm>
            <a:prstGeom prst="can">
              <a:avLst>
                <a:gd name="adj" fmla="val 22130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595959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3813179" y="1642666"/>
            <a:ext cx="3802223" cy="628690"/>
            <a:chOff x="3813179" y="5626064"/>
            <a:chExt cx="3802223" cy="628690"/>
          </a:xfrm>
        </p:grpSpPr>
        <p:sp>
          <p:nvSpPr>
            <p:cNvPr id="9239" name="AutoShape 92"/>
            <p:cNvSpPr>
              <a:spLocks noChangeArrowheads="1"/>
            </p:cNvSpPr>
            <p:nvPr/>
          </p:nvSpPr>
          <p:spPr bwMode="auto">
            <a:xfrm>
              <a:off x="3813179" y="5640391"/>
              <a:ext cx="361950" cy="614363"/>
            </a:xfrm>
            <a:prstGeom prst="upDownArrow">
              <a:avLst>
                <a:gd name="adj1" fmla="val 50000"/>
                <a:gd name="adj2" fmla="val 58334"/>
              </a:avLst>
            </a:prstGeom>
            <a:solidFill>
              <a:srgbClr val="FFFF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82800" rIns="90000" bIns="82800" anchor="ctr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2400">
                <a:latin typeface="Trebuchet MS" panose="020B0603020202020204" pitchFamily="34" charset="0"/>
              </a:endParaRPr>
            </a:p>
          </p:txBody>
        </p:sp>
        <p:grpSp>
          <p:nvGrpSpPr>
            <p:cNvPr id="8296" name="Group 104"/>
            <p:cNvGrpSpPr>
              <a:grpSpLocks/>
            </p:cNvGrpSpPr>
            <p:nvPr/>
          </p:nvGrpSpPr>
          <p:grpSpPr bwMode="auto">
            <a:xfrm>
              <a:off x="5081747" y="5626064"/>
              <a:ext cx="2533655" cy="614358"/>
              <a:chOff x="3404" y="3544"/>
              <a:chExt cx="1596" cy="387"/>
            </a:xfrm>
          </p:grpSpPr>
          <p:sp>
            <p:nvSpPr>
              <p:cNvPr id="9236" name="Text Box 211"/>
              <p:cNvSpPr txBox="1">
                <a:spLocks noChangeArrowheads="1"/>
              </p:cNvSpPr>
              <p:nvPr/>
            </p:nvSpPr>
            <p:spPr bwMode="auto">
              <a:xfrm>
                <a:off x="3404" y="3625"/>
                <a:ext cx="70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FROTAR</a:t>
                </a:r>
              </a:p>
            </p:txBody>
          </p:sp>
          <p:sp>
            <p:nvSpPr>
              <p:cNvPr id="9237" name="AutoShape 93"/>
              <p:cNvSpPr>
                <a:spLocks noChangeArrowheads="1"/>
              </p:cNvSpPr>
              <p:nvPr/>
            </p:nvSpPr>
            <p:spPr bwMode="auto">
              <a:xfrm>
                <a:off x="4772" y="3544"/>
                <a:ext cx="228" cy="387"/>
              </a:xfrm>
              <a:prstGeom prst="upDownArrow">
                <a:avLst>
                  <a:gd name="adj1" fmla="val 50000"/>
                  <a:gd name="adj2" fmla="val 58334"/>
                </a:avLst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lIns="90000" tIns="82800" rIns="90000" bIns="82800" anchor="ctr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2400">
                  <a:latin typeface="Trebuchet MS" panose="020B0603020202020204" pitchFamily="34" charset="0"/>
                </a:endParaRPr>
              </a:p>
            </p:txBody>
          </p:sp>
        </p:grpSp>
      </p:grpSp>
      <p:grpSp>
        <p:nvGrpSpPr>
          <p:cNvPr id="8299" name="Group 107"/>
          <p:cNvGrpSpPr>
            <a:grpSpLocks/>
          </p:cNvGrpSpPr>
          <p:nvPr/>
        </p:nvGrpSpPr>
        <p:grpSpPr bwMode="auto">
          <a:xfrm>
            <a:off x="4562952" y="4547701"/>
            <a:ext cx="2355880" cy="473075"/>
            <a:chOff x="2868" y="1894"/>
            <a:chExt cx="1484" cy="298"/>
          </a:xfrm>
        </p:grpSpPr>
        <p:sp>
          <p:nvSpPr>
            <p:cNvPr id="9233" name="AutoShape 170"/>
            <p:cNvSpPr>
              <a:spLocks noChangeArrowheads="1"/>
            </p:cNvSpPr>
            <p:nvPr/>
          </p:nvSpPr>
          <p:spPr bwMode="auto">
            <a:xfrm flipH="1">
              <a:off x="2868" y="1894"/>
              <a:ext cx="233" cy="298"/>
            </a:xfrm>
            <a:prstGeom prst="rightArrow">
              <a:avLst>
                <a:gd name="adj1" fmla="val 55037"/>
                <a:gd name="adj2" fmla="val 50213"/>
              </a:avLst>
            </a:prstGeom>
            <a:solidFill>
              <a:schemeClr val="accent1"/>
            </a:solidFill>
            <a:ln w="127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34" name="AutoShape 172"/>
            <p:cNvSpPr>
              <a:spLocks noChangeArrowheads="1"/>
            </p:cNvSpPr>
            <p:nvPr/>
          </p:nvSpPr>
          <p:spPr bwMode="auto">
            <a:xfrm>
              <a:off x="4119" y="1894"/>
              <a:ext cx="233" cy="298"/>
            </a:xfrm>
            <a:prstGeom prst="rightArrow">
              <a:avLst>
                <a:gd name="adj1" fmla="val 55037"/>
                <a:gd name="adj2" fmla="val 50213"/>
              </a:avLst>
            </a:prstGeom>
            <a:solidFill>
              <a:schemeClr val="accent1"/>
            </a:solidFill>
            <a:ln w="127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35" name="Text Box 214"/>
            <p:cNvSpPr txBox="1">
              <a:spLocks noChangeArrowheads="1"/>
            </p:cNvSpPr>
            <p:nvPr/>
          </p:nvSpPr>
          <p:spPr bwMode="auto">
            <a:xfrm>
              <a:off x="3109" y="1895"/>
              <a:ext cx="8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</a:rPr>
                <a:t>se repelen</a:t>
              </a:r>
            </a:p>
          </p:txBody>
        </p:sp>
      </p:grpSp>
      <p:sp>
        <p:nvSpPr>
          <p:cNvPr id="3" name="Text Box 193"/>
          <p:cNvSpPr txBox="1">
            <a:spLocks noChangeArrowheads="1"/>
          </p:cNvSpPr>
          <p:nvPr/>
        </p:nvSpPr>
        <p:spPr bwMode="auto">
          <a:xfrm>
            <a:off x="7103482" y="5487637"/>
            <a:ext cx="3135462" cy="120251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Algo debe transferirse que motive lo observado</a:t>
            </a:r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96EC755F-5249-4070-948E-364960B5FDF7}"/>
              </a:ext>
            </a:extLst>
          </p:cNvPr>
          <p:cNvSpPr/>
          <p:nvPr/>
        </p:nvSpPr>
        <p:spPr bwMode="auto">
          <a:xfrm>
            <a:off x="5371836" y="704193"/>
            <a:ext cx="5292000" cy="5436000"/>
          </a:xfrm>
          <a:custGeom>
            <a:avLst/>
            <a:gdLst>
              <a:gd name="connsiteX0" fmla="*/ 4908331 w 5202621"/>
              <a:gd name="connsiteY0" fmla="*/ 5055476 h 5055476"/>
              <a:gd name="connsiteX1" fmla="*/ 5202621 w 5202621"/>
              <a:gd name="connsiteY1" fmla="*/ 5055476 h 5055476"/>
              <a:gd name="connsiteX2" fmla="*/ 5192111 w 5202621"/>
              <a:gd name="connsiteY2" fmla="*/ 10510 h 5055476"/>
              <a:gd name="connsiteX3" fmla="*/ 0 w 5202621"/>
              <a:gd name="connsiteY3" fmla="*/ 0 h 505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2621" h="5055476">
                <a:moveTo>
                  <a:pt x="4908331" y="5055476"/>
                </a:moveTo>
                <a:lnTo>
                  <a:pt x="5202621" y="5055476"/>
                </a:lnTo>
                <a:cubicBezTo>
                  <a:pt x="5199118" y="3373821"/>
                  <a:pt x="5195614" y="1692165"/>
                  <a:pt x="5192111" y="10510"/>
                </a:cubicBezTo>
                <a:lnTo>
                  <a:pt x="0" y="0"/>
                </a:lnTo>
              </a:path>
            </a:pathLst>
          </a:custGeom>
          <a:noFill/>
          <a:ln w="762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8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3" grpId="0" animBg="1"/>
      <p:bldP spid="6332" grpId="0" animBg="1"/>
      <p:bldP spid="6337" grpId="0" animBg="1"/>
      <p:bldP spid="3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1241424" y="380420"/>
            <a:ext cx="88566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Este tipo de fenómenos eran conocidos desde la antigüedad: </a:t>
            </a:r>
          </a:p>
        </p:txBody>
      </p:sp>
      <p:pic>
        <p:nvPicPr>
          <p:cNvPr id="186382" name="Picture 14" descr="imagesCAUZCDQP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598" y="1592034"/>
            <a:ext cx="4227356" cy="2689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524286" y="4575344"/>
            <a:ext cx="3619503" cy="635004"/>
            <a:chOff x="1150" y="3270"/>
            <a:chExt cx="2280" cy="400"/>
          </a:xfrm>
        </p:grpSpPr>
        <p:sp>
          <p:nvSpPr>
            <p:cNvPr id="11282" name="AutoShape 12"/>
            <p:cNvSpPr>
              <a:spLocks noChangeArrowheads="1"/>
            </p:cNvSpPr>
            <p:nvPr/>
          </p:nvSpPr>
          <p:spPr bwMode="auto">
            <a:xfrm>
              <a:off x="1658" y="3352"/>
              <a:ext cx="1772" cy="318"/>
            </a:xfrm>
            <a:prstGeom prst="parallelogram">
              <a:avLst>
                <a:gd name="adj" fmla="val 139308"/>
              </a:avLst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 anchorCtr="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83" name="Text Box 10"/>
            <p:cNvSpPr txBox="1">
              <a:spLocks noChangeArrowheads="1"/>
            </p:cNvSpPr>
            <p:nvPr/>
          </p:nvSpPr>
          <p:spPr bwMode="auto">
            <a:xfrm>
              <a:off x="1150" y="3270"/>
              <a:ext cx="66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LANA</a:t>
              </a:r>
            </a:p>
          </p:txBody>
        </p:sp>
      </p:grpSp>
      <p:sp>
        <p:nvSpPr>
          <p:cNvPr id="186386" name="Text Box 18"/>
          <p:cNvSpPr txBox="1">
            <a:spLocks noChangeArrowheads="1"/>
          </p:cNvSpPr>
          <p:nvPr/>
        </p:nvSpPr>
        <p:spPr bwMode="auto">
          <a:xfrm>
            <a:off x="1467192" y="880445"/>
            <a:ext cx="73071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Europa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  </a:t>
            </a:r>
            <a:r>
              <a:rPr lang="es-ES" sz="2400" b="1" dirty="0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Griegos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s-ES" sz="24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Thales de Mileto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(600 a.C.)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6021390" y="1663777"/>
            <a:ext cx="3403601" cy="2459045"/>
            <a:chOff x="3793" y="1962"/>
            <a:chExt cx="2144" cy="1549"/>
          </a:xfrm>
        </p:grpSpPr>
        <p:sp>
          <p:nvSpPr>
            <p:cNvPr id="11279" name="Text Box 19"/>
            <p:cNvSpPr txBox="1">
              <a:spLocks noChangeArrowheads="1"/>
            </p:cNvSpPr>
            <p:nvPr/>
          </p:nvSpPr>
          <p:spPr bwMode="auto">
            <a:xfrm>
              <a:off x="5252" y="1962"/>
              <a:ext cx="68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“BOLI”</a:t>
              </a:r>
            </a:p>
          </p:txBody>
        </p:sp>
        <p:sp>
          <p:nvSpPr>
            <p:cNvPr id="11280" name="Text Box 20"/>
            <p:cNvSpPr txBox="1">
              <a:spLocks noChangeArrowheads="1"/>
            </p:cNvSpPr>
            <p:nvPr/>
          </p:nvSpPr>
          <p:spPr bwMode="auto">
            <a:xfrm>
              <a:off x="4019" y="3219"/>
              <a:ext cx="124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“VAQUERO”</a:t>
              </a:r>
            </a:p>
          </p:txBody>
        </p:sp>
        <p:sp>
          <p:nvSpPr>
            <p:cNvPr id="11281" name="Text Box 21"/>
            <p:cNvSpPr txBox="1">
              <a:spLocks noChangeArrowheads="1"/>
            </p:cNvSpPr>
            <p:nvPr/>
          </p:nvSpPr>
          <p:spPr bwMode="auto">
            <a:xfrm>
              <a:off x="3793" y="2615"/>
              <a:ext cx="189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TROZOS DE PAPEL</a:t>
              </a:r>
            </a:p>
          </p:txBody>
        </p:sp>
      </p:grpSp>
      <p:sp>
        <p:nvSpPr>
          <p:cNvPr id="186390" name="Text Box 22"/>
          <p:cNvSpPr txBox="1">
            <a:spLocks noChangeArrowheads="1"/>
          </p:cNvSpPr>
          <p:nvPr/>
        </p:nvSpPr>
        <p:spPr bwMode="auto">
          <a:xfrm>
            <a:off x="5085618" y="4713211"/>
            <a:ext cx="542018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Tras frotarlo, atraía: plumitas, pajitas...</a:t>
            </a:r>
          </a:p>
        </p:txBody>
      </p:sp>
      <p:sp>
        <p:nvSpPr>
          <p:cNvPr id="186375" name="Text Box 7"/>
          <p:cNvSpPr txBox="1">
            <a:spLocks noChangeArrowheads="1"/>
          </p:cNvSpPr>
          <p:nvPr/>
        </p:nvSpPr>
        <p:spPr bwMode="auto">
          <a:xfrm>
            <a:off x="1284288" y="5492316"/>
            <a:ext cx="9115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</a:t>
            </a:r>
            <a:r>
              <a:rPr lang="es-ES" sz="2400"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s-ES" sz="2400" b="1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griego</a:t>
            </a:r>
            <a:r>
              <a:rPr lang="es-ES" sz="2400"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s-ES" sz="2400" b="1">
                <a:latin typeface="Arial" panose="020B0604020202020204" pitchFamily="34" charset="0"/>
                <a:cs typeface="Arial" panose="020B0604020202020204" pitchFamily="34" charset="0"/>
              </a:rPr>
              <a:t>ÁMBAR</a:t>
            </a:r>
            <a:r>
              <a:rPr lang="es-ES" sz="24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se llama </a:t>
            </a:r>
            <a:r>
              <a:rPr lang="es-ES" sz="2400" b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ELEKTRON</a:t>
            </a:r>
            <a:endParaRPr lang="es-ES" sz="2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1368997" y="1583641"/>
            <a:ext cx="4386263" cy="2708275"/>
            <a:chOff x="954" y="1774"/>
            <a:chExt cx="2763" cy="1706"/>
          </a:xfrm>
        </p:grpSpPr>
        <p:pic>
          <p:nvPicPr>
            <p:cNvPr id="11276" name="Picture 8" descr="180px-Amber_hg"/>
            <p:cNvPicPr preferRelativeResize="0"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" y="1774"/>
              <a:ext cx="2763" cy="1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Text Box 16"/>
            <p:cNvSpPr txBox="1">
              <a:spLocks noChangeArrowheads="1"/>
            </p:cNvSpPr>
            <p:nvPr/>
          </p:nvSpPr>
          <p:spPr bwMode="auto">
            <a:xfrm>
              <a:off x="1011" y="1806"/>
              <a:ext cx="837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ÁMBAR</a:t>
              </a:r>
            </a:p>
          </p:txBody>
        </p:sp>
        <p:sp>
          <p:nvSpPr>
            <p:cNvPr id="11278" name="Text Box 26"/>
            <p:cNvSpPr txBox="1">
              <a:spLocks noChangeArrowheads="1"/>
            </p:cNvSpPr>
            <p:nvPr/>
          </p:nvSpPr>
          <p:spPr bwMode="auto">
            <a:xfrm>
              <a:off x="1801" y="1791"/>
              <a:ext cx="1636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(resina fosilizada)</a:t>
              </a:r>
            </a:p>
          </p:txBody>
        </p:sp>
      </p:grp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463964" y="6029117"/>
            <a:ext cx="91154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cs typeface="Arial" panose="020B0604020202020204" pitchFamily="34" charset="0"/>
              </a:rPr>
              <a:t>De hay que usemos en relación con estos fenómenos palabras como: </a:t>
            </a:r>
            <a:r>
              <a:rPr lang="es-ES" sz="240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eléctrico, electricidad, electrónica, electrón, electrodo...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3DBC6D7A-257D-41F5-9EDC-EA2ACEB31025}"/>
              </a:ext>
            </a:extLst>
          </p:cNvPr>
          <p:cNvGrpSpPr/>
          <p:nvPr/>
        </p:nvGrpSpPr>
        <p:grpSpPr>
          <a:xfrm>
            <a:off x="3219130" y="4104345"/>
            <a:ext cx="1500479" cy="743379"/>
            <a:chOff x="3452810" y="4240975"/>
            <a:chExt cx="1500479" cy="743379"/>
          </a:xfrm>
        </p:grpSpPr>
        <p:sp>
          <p:nvSpPr>
            <p:cNvPr id="20" name="AutoShape 92"/>
            <p:cNvSpPr>
              <a:spLocks noChangeArrowheads="1"/>
            </p:cNvSpPr>
            <p:nvPr/>
          </p:nvSpPr>
          <p:spPr bwMode="auto">
            <a:xfrm>
              <a:off x="3452810" y="4240975"/>
              <a:ext cx="361950" cy="743379"/>
            </a:xfrm>
            <a:prstGeom prst="upDownArrow">
              <a:avLst>
                <a:gd name="adj1" fmla="val 50000"/>
                <a:gd name="adj2" fmla="val 58334"/>
              </a:avLst>
            </a:prstGeom>
            <a:solidFill>
              <a:srgbClr val="FFFF0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82800" rIns="90000" bIns="82800" anchor="ctr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2400">
                <a:latin typeface="Trebuchet MS" panose="020B0603020202020204" pitchFamily="34" charset="0"/>
              </a:endParaRPr>
            </a:p>
          </p:txBody>
        </p:sp>
        <p:sp>
          <p:nvSpPr>
            <p:cNvPr id="21" name="Text Box 211">
              <a:extLst>
                <a:ext uri="{FF2B5EF4-FFF2-40B4-BE49-F238E27FC236}">
                  <a16:creationId xmlns:a16="http://schemas.microsoft.com/office/drawing/2014/main" id="{D46F913F-B102-406A-8AAA-BBA812912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2514" y="4388191"/>
              <a:ext cx="1120775" cy="366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FROTAR</a:t>
              </a:r>
            </a:p>
          </p:txBody>
        </p:sp>
      </p:grpSp>
      <p:sp>
        <p:nvSpPr>
          <p:cNvPr id="24" name="Text Box 18">
            <a:extLst>
              <a:ext uri="{FF2B5EF4-FFF2-40B4-BE49-F238E27FC236}">
                <a16:creationId xmlns:a16="http://schemas.microsoft.com/office/drawing/2014/main" id="{52BD7F2C-7C36-4C88-9669-E259CDC33F16}"/>
              </a:ext>
            </a:extLst>
          </p:cNvPr>
          <p:cNvSpPr txBox="1">
            <a:spLocks noChangeArrowheads="1"/>
          </p:cNvSpPr>
          <p:nvPr/>
        </p:nvSpPr>
        <p:spPr bwMode="auto">
          <a:xfrm rot="8082983">
            <a:off x="5712127" y="1187835"/>
            <a:ext cx="433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Box 18">
            <a:extLst>
              <a:ext uri="{FF2B5EF4-FFF2-40B4-BE49-F238E27FC236}">
                <a16:creationId xmlns:a16="http://schemas.microsoft.com/office/drawing/2014/main" id="{75ED3FD1-9A95-4D5A-8DE3-B3DD956EC40D}"/>
              </a:ext>
            </a:extLst>
          </p:cNvPr>
          <p:cNvSpPr txBox="1">
            <a:spLocks noChangeArrowheads="1"/>
          </p:cNvSpPr>
          <p:nvPr/>
        </p:nvSpPr>
        <p:spPr bwMode="auto">
          <a:xfrm rot="8082983">
            <a:off x="9148886" y="1186246"/>
            <a:ext cx="433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 Box 18">
            <a:extLst>
              <a:ext uri="{FF2B5EF4-FFF2-40B4-BE49-F238E27FC236}">
                <a16:creationId xmlns:a16="http://schemas.microsoft.com/office/drawing/2014/main" id="{901284BB-A338-4A58-BDFD-C7B45086A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7110" y="857092"/>
            <a:ext cx="15168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  </a:t>
            </a:r>
            <a:r>
              <a:rPr lang="es-ES" sz="2400">
                <a:latin typeface="Arial" panose="020B0604020202020204" pitchFamily="34" charset="0"/>
                <a:cs typeface="Arial" panose="020B0604020202020204" pitchFamily="34" charset="0"/>
              </a:rPr>
              <a:t>Ahora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1" dur="500"/>
                                        <p:tgtEl>
                                          <p:spTgt spid="18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/>
      <p:bldP spid="186386" grpId="0"/>
      <p:bldP spid="186390" grpId="0"/>
      <p:bldP spid="186375" grpId="0"/>
      <p:bldP spid="5" grpId="0"/>
      <p:bldP spid="24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6" name="Rectangle 96"/>
          <p:cNvSpPr>
            <a:spLocks noChangeArrowheads="1"/>
          </p:cNvSpPr>
          <p:nvPr/>
        </p:nvSpPr>
        <p:spPr bwMode="auto">
          <a:xfrm>
            <a:off x="6141350" y="3107771"/>
            <a:ext cx="4222822" cy="377481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90000" tIns="72000" rIns="90000" bIns="72000" anchor="ctr" anchorCtr="0">
            <a:no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endParaRPr lang="en-US" sz="2400">
              <a:latin typeface="Trebuchet MS" panose="020B0603020202020204" pitchFamily="34" charset="0"/>
            </a:endParaRPr>
          </a:p>
        </p:txBody>
      </p:sp>
      <p:sp>
        <p:nvSpPr>
          <p:cNvPr id="163853" name="Text Box 13"/>
          <p:cNvSpPr txBox="1">
            <a:spLocks noChangeArrowheads="1"/>
          </p:cNvSpPr>
          <p:nvPr/>
        </p:nvSpPr>
        <p:spPr bwMode="auto">
          <a:xfrm>
            <a:off x="1207943" y="444760"/>
            <a:ext cx="9439222" cy="88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72000" rIns="90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 typeface="Symbol" panose="05050102010706020507" pitchFamily="18" charset="2"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 El </a:t>
            </a:r>
            <a:r>
              <a:rPr lang="es-ES" sz="2400" b="1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estudio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de estos fenómenos se inició en el </a:t>
            </a:r>
            <a:r>
              <a:rPr lang="es-ES" sz="2400" b="1">
                <a:solidFill>
                  <a:srgbClr val="9900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siglo XVI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y su</a:t>
            </a:r>
          </a:p>
          <a:p>
            <a:pPr eaLnBrk="1" hangingPunct="1">
              <a:spcBef>
                <a:spcPts val="0"/>
              </a:spcBef>
              <a:buFont typeface="Symbol" panose="05050102010706020507" pitchFamily="18" charset="2"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 descripción finalizó en el </a:t>
            </a:r>
            <a:r>
              <a:rPr lang="es-ES" sz="2400" b="1">
                <a:solidFill>
                  <a:srgbClr val="9900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XIX</a:t>
            </a:r>
            <a:r>
              <a:rPr lang="es-ES" sz="2400" b="1">
                <a:solidFill>
                  <a:schemeClr val="hlink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(Gilbert, Gray, Du Fay, Franklin...)</a:t>
            </a:r>
            <a:endParaRPr lang="es-ES" sz="24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63861" name="Text Box 21"/>
          <p:cNvSpPr txBox="1">
            <a:spLocks noChangeArrowheads="1"/>
          </p:cNvSpPr>
          <p:nvPr/>
        </p:nvSpPr>
        <p:spPr bwMode="auto">
          <a:xfrm>
            <a:off x="1378390" y="2883640"/>
            <a:ext cx="4280621" cy="88407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72000" rIns="90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LOS CUERPOS SON NORMALMENTE </a:t>
            </a: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NEUTROS</a:t>
            </a:r>
          </a:p>
        </p:txBody>
      </p:sp>
      <p:sp>
        <p:nvSpPr>
          <p:cNvPr id="15420" name="Text Box 20"/>
          <p:cNvSpPr txBox="1">
            <a:spLocks noChangeArrowheads="1"/>
          </p:cNvSpPr>
          <p:nvPr/>
        </p:nvSpPr>
        <p:spPr bwMode="auto">
          <a:xfrm>
            <a:off x="2268590" y="4569544"/>
            <a:ext cx="2520540" cy="5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72000" rIns="90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</a:rPr>
              <a:t>Q</a:t>
            </a:r>
            <a:r>
              <a:rPr lang="es-ES" sz="2400" baseline="30000">
                <a:solidFill>
                  <a:srgbClr val="3333FF"/>
                </a:solidFill>
                <a:latin typeface="Arial" panose="020B0604020202020204" pitchFamily="34" charset="0"/>
              </a:rPr>
              <a:t>+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</a:rPr>
              <a:t> + Q</a:t>
            </a:r>
            <a:r>
              <a:rPr lang="es-ES" sz="2400" baseline="3000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</a:rPr>
              <a:t> =  Q  = 0</a:t>
            </a:r>
          </a:p>
        </p:txBody>
      </p:sp>
      <p:sp>
        <p:nvSpPr>
          <p:cNvPr id="15421" name="Text Box 23"/>
          <p:cNvSpPr txBox="1">
            <a:spLocks noChangeArrowheads="1"/>
          </p:cNvSpPr>
          <p:nvPr/>
        </p:nvSpPr>
        <p:spPr bwMode="auto">
          <a:xfrm>
            <a:off x="2280025" y="3923543"/>
            <a:ext cx="2355430" cy="5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72000" rIns="90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</a:rPr>
              <a:t>Q</a:t>
            </a:r>
            <a:r>
              <a:rPr lang="es-ES" sz="2400" baseline="30000">
                <a:solidFill>
                  <a:srgbClr val="3333FF"/>
                </a:solidFill>
                <a:latin typeface="Arial" panose="020B0604020202020204" pitchFamily="34" charset="0"/>
              </a:rPr>
              <a:t>+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</a:rPr>
              <a:t> = 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 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</a:rPr>
              <a:t>Q</a:t>
            </a:r>
            <a:r>
              <a:rPr lang="es-ES" sz="2400" baseline="3000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|Q</a:t>
            </a:r>
            <a:r>
              <a:rPr lang="es-ES" sz="2400" baseline="3000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s-ES" sz="2400">
                <a:solidFill>
                  <a:srgbClr val="3333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|</a:t>
            </a:r>
          </a:p>
        </p:txBody>
      </p:sp>
      <p:sp>
        <p:nvSpPr>
          <p:cNvPr id="163866" name="Text Box 26"/>
          <p:cNvSpPr txBox="1">
            <a:spLocks noChangeArrowheads="1"/>
          </p:cNvSpPr>
          <p:nvPr/>
        </p:nvSpPr>
        <p:spPr bwMode="auto">
          <a:xfrm>
            <a:off x="7610783" y="3803326"/>
            <a:ext cx="1343935" cy="5147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72000" rIns="90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Al frotar:</a:t>
            </a:r>
          </a:p>
        </p:txBody>
      </p:sp>
      <p:sp>
        <p:nvSpPr>
          <p:cNvPr id="163854" name="Text Box 14"/>
          <p:cNvSpPr txBox="1">
            <a:spLocks noChangeArrowheads="1"/>
          </p:cNvSpPr>
          <p:nvPr/>
        </p:nvSpPr>
        <p:spPr bwMode="auto">
          <a:xfrm>
            <a:off x="4671146" y="1775267"/>
            <a:ext cx="3072614" cy="5147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90000" tIns="72000" rIns="90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CARGA ELÉCTRICA</a:t>
            </a:r>
          </a:p>
        </p:txBody>
      </p:sp>
      <p:sp>
        <p:nvSpPr>
          <p:cNvPr id="10311" name="Text Box 17"/>
          <p:cNvSpPr txBox="1">
            <a:spLocks noChangeArrowheads="1"/>
          </p:cNvSpPr>
          <p:nvPr/>
        </p:nvSpPr>
        <p:spPr bwMode="auto">
          <a:xfrm>
            <a:off x="8046913" y="1552184"/>
            <a:ext cx="2312790" cy="5147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72000" rIns="90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</a:rPr>
              <a:t>POSITIVA  (Q</a:t>
            </a:r>
            <a:r>
              <a:rPr lang="es-ES" sz="2400" b="1" baseline="30000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0312" name="Text Box 18"/>
          <p:cNvSpPr txBox="1">
            <a:spLocks noChangeArrowheads="1"/>
          </p:cNvSpPr>
          <p:nvPr/>
        </p:nvSpPr>
        <p:spPr bwMode="auto">
          <a:xfrm>
            <a:off x="8046913" y="2249964"/>
            <a:ext cx="2312790" cy="5147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72000" rIns="90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</a:rPr>
              <a:t>NEGATIVA (Q</a:t>
            </a:r>
            <a:r>
              <a:rPr lang="es-ES" sz="2400" b="1" baseline="30000">
                <a:solidFill>
                  <a:srgbClr val="FF0000"/>
                </a:solidFill>
                <a:latin typeface="Arial" panose="020B0604020202020204" pitchFamily="34" charset="0"/>
              </a:rPr>
              <a:t>-</a:t>
            </a: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63901" name="Text Box 61"/>
          <p:cNvSpPr txBox="1">
            <a:spLocks noChangeArrowheads="1"/>
          </p:cNvSpPr>
          <p:nvPr/>
        </p:nvSpPr>
        <p:spPr bwMode="auto">
          <a:xfrm>
            <a:off x="5404121" y="2227979"/>
            <a:ext cx="1739877" cy="5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72000" rIns="90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Arial" panose="020B0604020202020204" pitchFamily="34" charset="0"/>
              </a:rPr>
              <a:t>de 2 clases</a:t>
            </a:r>
          </a:p>
        </p:txBody>
      </p:sp>
      <p:grpSp>
        <p:nvGrpSpPr>
          <p:cNvPr id="15427" name="Group 67"/>
          <p:cNvGrpSpPr>
            <a:grpSpLocks/>
          </p:cNvGrpSpPr>
          <p:nvPr/>
        </p:nvGrpSpPr>
        <p:grpSpPr bwMode="auto">
          <a:xfrm>
            <a:off x="6357715" y="3255800"/>
            <a:ext cx="3806842" cy="638176"/>
            <a:chOff x="1176" y="2164"/>
            <a:chExt cx="2398" cy="402"/>
          </a:xfrm>
        </p:grpSpPr>
        <p:sp>
          <p:nvSpPr>
            <p:cNvPr id="13365" name="Rectangle 109"/>
            <p:cNvSpPr>
              <a:spLocks noChangeArrowheads="1"/>
            </p:cNvSpPr>
            <p:nvPr/>
          </p:nvSpPr>
          <p:spPr bwMode="auto">
            <a:xfrm>
              <a:off x="3042" y="2164"/>
              <a:ext cx="532" cy="3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72000" rIns="90000" bIns="72000" anchor="ctr" anchorCtr="0">
              <a:no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13366" name="Picture 9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9" y="2212"/>
              <a:ext cx="154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67" name="Picture 9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" y="2216"/>
              <a:ext cx="13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68" name="Picture 9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9" y="2362"/>
              <a:ext cx="154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69" name="Picture 9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" y="2366"/>
              <a:ext cx="13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70" name="Rectangle 109"/>
            <p:cNvSpPr>
              <a:spLocks noChangeArrowheads="1"/>
            </p:cNvSpPr>
            <p:nvPr/>
          </p:nvSpPr>
          <p:spPr bwMode="auto">
            <a:xfrm>
              <a:off x="1176" y="2172"/>
              <a:ext cx="499" cy="3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72000" rIns="90000" bIns="72000" anchor="ctr" anchorCtr="0">
              <a:no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13371" name="Picture 1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8" y="2229"/>
              <a:ext cx="154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72" name="Picture 1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2" y="2233"/>
              <a:ext cx="13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73" name="Picture 1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2379"/>
              <a:ext cx="154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74" name="Picture 1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8" y="2383"/>
              <a:ext cx="13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06499999-28ED-457D-BC6B-75953C18145C}"/>
              </a:ext>
            </a:extLst>
          </p:cNvPr>
          <p:cNvGrpSpPr/>
          <p:nvPr/>
        </p:nvGrpSpPr>
        <p:grpSpPr>
          <a:xfrm>
            <a:off x="7299247" y="4187099"/>
            <a:ext cx="1860545" cy="1254129"/>
            <a:chOff x="7157007" y="4187099"/>
            <a:chExt cx="1860545" cy="1254129"/>
          </a:xfrm>
        </p:grpSpPr>
        <p:sp>
          <p:nvSpPr>
            <p:cNvPr id="13355" name="Text Box 44"/>
            <p:cNvSpPr txBox="1">
              <a:spLocks noChangeArrowheads="1"/>
            </p:cNvSpPr>
            <p:nvPr/>
          </p:nvSpPr>
          <p:spPr bwMode="auto">
            <a:xfrm>
              <a:off x="7201457" y="4187099"/>
              <a:ext cx="1816095" cy="1254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72000" rIns="90000" bIns="72000" anchor="ctr" anchorCtr="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990099"/>
                  </a:solidFill>
                  <a:latin typeface="Arial" panose="020B0604020202020204" pitchFamily="34" charset="0"/>
                </a:rPr>
                <a:t>e</a:t>
              </a:r>
              <a:r>
                <a:rPr lang="es-ES" sz="2400" baseline="30000">
                  <a:solidFill>
                    <a:srgbClr val="990099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</a:t>
              </a:r>
              <a:r>
                <a:rPr lang="es-ES" sz="2400">
                  <a:solidFill>
                    <a:srgbClr val="990099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(electrones)</a:t>
              </a:r>
              <a:endParaRPr lang="es-ES" sz="2400" baseline="30000">
                <a:solidFill>
                  <a:srgbClr val="990099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3356" name="Line 27"/>
            <p:cNvSpPr>
              <a:spLocks noChangeShapeType="1"/>
            </p:cNvSpPr>
            <p:nvPr/>
          </p:nvSpPr>
          <p:spPr bwMode="auto">
            <a:xfrm>
              <a:off x="7157007" y="4834801"/>
              <a:ext cx="1844669" cy="0"/>
            </a:xfrm>
            <a:prstGeom prst="line">
              <a:avLst/>
            </a:prstGeom>
            <a:noFill/>
            <a:ln w="38100">
              <a:solidFill>
                <a:srgbClr val="990099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72000" rIns="90000" bIns="72000" anchor="ctr" anchorCtr="0">
              <a:spAutoFit/>
            </a:bodyPr>
            <a:lstStyle/>
            <a:p>
              <a:pPr>
                <a:spcBef>
                  <a:spcPts val="0"/>
                </a:spcBef>
              </a:pPr>
              <a:endParaRPr lang="en-GB" sz="2400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21BBC69F-93DC-474F-9ADE-115E1FE51CD3}"/>
              </a:ext>
            </a:extLst>
          </p:cNvPr>
          <p:cNvGrpSpPr/>
          <p:nvPr/>
        </p:nvGrpSpPr>
        <p:grpSpPr>
          <a:xfrm>
            <a:off x="6237213" y="4083911"/>
            <a:ext cx="4027475" cy="1138241"/>
            <a:chOff x="6094973" y="4083911"/>
            <a:chExt cx="4027475" cy="1138241"/>
          </a:xfrm>
        </p:grpSpPr>
        <p:sp>
          <p:nvSpPr>
            <p:cNvPr id="13350" name="Text Box 40"/>
            <p:cNvSpPr txBox="1">
              <a:spLocks noChangeArrowheads="1"/>
            </p:cNvSpPr>
            <p:nvPr/>
          </p:nvSpPr>
          <p:spPr bwMode="auto">
            <a:xfrm>
              <a:off x="6094973" y="4129949"/>
              <a:ext cx="1046159" cy="514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72000" rIns="90000" bIns="72000" anchor="ctr" anchorCtr="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Vidrio</a:t>
              </a:r>
            </a:p>
          </p:txBody>
        </p:sp>
        <p:sp>
          <p:nvSpPr>
            <p:cNvPr id="13351" name="Text Box 42"/>
            <p:cNvSpPr txBox="1">
              <a:spLocks noChangeArrowheads="1"/>
            </p:cNvSpPr>
            <p:nvPr/>
          </p:nvSpPr>
          <p:spPr bwMode="auto">
            <a:xfrm>
              <a:off x="9204876" y="4083911"/>
              <a:ext cx="917572" cy="514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72000" rIns="90000" bIns="72000" anchor="ctr" anchorCtr="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Seda</a:t>
              </a:r>
            </a:p>
          </p:txBody>
        </p:sp>
        <p:sp>
          <p:nvSpPr>
            <p:cNvPr id="13353" name="Rectangle 109"/>
            <p:cNvSpPr>
              <a:spLocks noChangeArrowheads="1"/>
            </p:cNvSpPr>
            <p:nvPr/>
          </p:nvSpPr>
          <p:spPr bwMode="auto">
            <a:xfrm>
              <a:off x="9193764" y="4564925"/>
              <a:ext cx="838197" cy="6223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72000" rIns="90000" bIns="72000" anchor="ctr" anchorCtr="0">
              <a:no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354" name="Rectangle 109"/>
            <p:cNvSpPr>
              <a:spLocks noChangeArrowheads="1"/>
            </p:cNvSpPr>
            <p:nvPr/>
          </p:nvSpPr>
          <p:spPr bwMode="auto">
            <a:xfrm>
              <a:off x="6204510" y="4599850"/>
              <a:ext cx="763585" cy="6223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72000" rIns="90000" bIns="72000" anchor="ctr" anchorCtr="0">
              <a:no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13357" name="Picture 10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5250" y="4625250"/>
              <a:ext cx="244474" cy="233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58" name="Picture 10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4101" y="4631600"/>
              <a:ext cx="220662" cy="220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59" name="Picture 10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7751" y="4863376"/>
              <a:ext cx="244474" cy="233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60" name="Picture 10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1125" y="4869726"/>
              <a:ext cx="220662" cy="220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61" name="Picture 12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035" y="4658588"/>
              <a:ext cx="220662" cy="220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62" name="Picture 1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4685" y="4890364"/>
              <a:ext cx="244474" cy="233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63" name="Picture 1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8059" y="4896714"/>
              <a:ext cx="220662" cy="220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64" name="Picture 12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6500" y="4771301"/>
              <a:ext cx="244474" cy="233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3626E642-8640-4C7A-9451-5BD36464A937}"/>
              </a:ext>
            </a:extLst>
          </p:cNvPr>
          <p:cNvGrpSpPr/>
          <p:nvPr/>
        </p:nvGrpSpPr>
        <p:grpSpPr>
          <a:xfrm>
            <a:off x="7299272" y="5945188"/>
            <a:ext cx="1844685" cy="531815"/>
            <a:chOff x="7157032" y="5945188"/>
            <a:chExt cx="1844685" cy="531815"/>
          </a:xfrm>
        </p:grpSpPr>
        <p:sp>
          <p:nvSpPr>
            <p:cNvPr id="13340" name="Line 28"/>
            <p:cNvSpPr>
              <a:spLocks noChangeShapeType="1"/>
            </p:cNvSpPr>
            <p:nvPr/>
          </p:nvSpPr>
          <p:spPr bwMode="auto">
            <a:xfrm flipH="1">
              <a:off x="7157032" y="6477003"/>
              <a:ext cx="1844685" cy="0"/>
            </a:xfrm>
            <a:prstGeom prst="line">
              <a:avLst/>
            </a:prstGeom>
            <a:noFill/>
            <a:ln w="38100">
              <a:solidFill>
                <a:srgbClr val="990099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72000" rIns="90000" bIns="72000" anchor="ctr" anchorCtr="0">
              <a:spAutoFit/>
            </a:bodyPr>
            <a:lstStyle/>
            <a:p>
              <a:pPr>
                <a:spcBef>
                  <a:spcPts val="0"/>
                </a:spcBef>
              </a:pPr>
              <a:endParaRPr lang="en-GB" sz="2400"/>
            </a:p>
          </p:txBody>
        </p:sp>
        <p:sp>
          <p:nvSpPr>
            <p:cNvPr id="13341" name="Text Box 29"/>
            <p:cNvSpPr txBox="1">
              <a:spLocks noChangeArrowheads="1"/>
            </p:cNvSpPr>
            <p:nvPr/>
          </p:nvSpPr>
          <p:spPr bwMode="auto">
            <a:xfrm>
              <a:off x="7860298" y="5945188"/>
              <a:ext cx="465140" cy="514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72000" rIns="90000" bIns="72000" anchor="ctr" anchorCtr="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990099"/>
                  </a:solidFill>
                  <a:latin typeface="Arial" panose="020B0604020202020204" pitchFamily="34" charset="0"/>
                </a:rPr>
                <a:t>e</a:t>
              </a:r>
              <a:r>
                <a:rPr lang="es-ES" sz="2400" baseline="30000" dirty="0">
                  <a:solidFill>
                    <a:srgbClr val="990099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</a:t>
              </a: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020935EC-BBD5-4A4A-8540-CDD930EB62D0}"/>
              </a:ext>
            </a:extLst>
          </p:cNvPr>
          <p:cNvGrpSpPr/>
          <p:nvPr/>
        </p:nvGrpSpPr>
        <p:grpSpPr>
          <a:xfrm>
            <a:off x="6116578" y="5260973"/>
            <a:ext cx="4089421" cy="1524006"/>
            <a:chOff x="5974338" y="5260973"/>
            <a:chExt cx="4089421" cy="1524006"/>
          </a:xfrm>
        </p:grpSpPr>
        <p:sp>
          <p:nvSpPr>
            <p:cNvPr id="13335" name="Text Box 41"/>
            <p:cNvSpPr txBox="1">
              <a:spLocks noChangeArrowheads="1"/>
            </p:cNvSpPr>
            <p:nvPr/>
          </p:nvSpPr>
          <p:spPr bwMode="auto">
            <a:xfrm>
              <a:off x="5974338" y="5299073"/>
              <a:ext cx="1362082" cy="884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72000" rIns="90000" bIns="72000" anchor="ctr" anchorCtr="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Plástico</a:t>
              </a:r>
            </a:p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Ámbar</a:t>
              </a:r>
            </a:p>
          </p:txBody>
        </p:sp>
        <p:sp>
          <p:nvSpPr>
            <p:cNvPr id="13336" name="Text Box 43"/>
            <p:cNvSpPr txBox="1">
              <a:spLocks noChangeArrowheads="1"/>
            </p:cNvSpPr>
            <p:nvPr/>
          </p:nvSpPr>
          <p:spPr bwMode="auto">
            <a:xfrm>
              <a:off x="9163642" y="5260973"/>
              <a:ext cx="900117" cy="884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72000" rIns="90000" bIns="72000" anchor="ctr" anchorCtr="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Piel</a:t>
              </a:r>
            </a:p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Lana</a:t>
              </a:r>
            </a:p>
          </p:txBody>
        </p:sp>
        <p:sp>
          <p:nvSpPr>
            <p:cNvPr id="13338" name="Rectangle 109"/>
            <p:cNvSpPr>
              <a:spLocks noChangeArrowheads="1"/>
            </p:cNvSpPr>
            <p:nvPr/>
          </p:nvSpPr>
          <p:spPr bwMode="auto">
            <a:xfrm>
              <a:off x="9193805" y="6149976"/>
              <a:ext cx="833442" cy="6223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72000" rIns="90000" bIns="72000" anchor="ctr" anchorCtr="0">
              <a:no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339" name="Rectangle 109"/>
            <p:cNvSpPr>
              <a:spLocks noChangeArrowheads="1"/>
            </p:cNvSpPr>
            <p:nvPr/>
          </p:nvSpPr>
          <p:spPr bwMode="auto">
            <a:xfrm>
              <a:off x="6175952" y="6162676"/>
              <a:ext cx="762004" cy="6223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72000" rIns="90000" bIns="72000" anchor="ctr" anchorCtr="0">
              <a:no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13342" name="Picture 10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6206" y="6227764"/>
              <a:ext cx="220664" cy="220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43" name="Picture 10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9856" y="6459540"/>
              <a:ext cx="244476" cy="233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44" name="Picture 10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3233" y="6465890"/>
              <a:ext cx="220664" cy="220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45" name="Picture 11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0929" y="6248402"/>
              <a:ext cx="244476" cy="233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46" name="Picture 1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9778" y="6254752"/>
              <a:ext cx="220664" cy="220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47" name="Picture 11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3428" y="6486528"/>
              <a:ext cx="244476" cy="233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48" name="Picture 11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6804" y="6492878"/>
              <a:ext cx="220664" cy="220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49" name="Picture 12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3766" y="6369052"/>
              <a:ext cx="244476" cy="233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63" name="Text Box 60"/>
          <p:cNvSpPr txBox="1">
            <a:spLocks noChangeArrowheads="1"/>
          </p:cNvSpPr>
          <p:nvPr/>
        </p:nvSpPr>
        <p:spPr bwMode="auto">
          <a:xfrm>
            <a:off x="1200345" y="1396546"/>
            <a:ext cx="3530403" cy="88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72000" rIns="90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 Para e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xplicarlos,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la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 </a:t>
            </a:r>
            <a:r>
              <a:rPr lang="es-ES" sz="2400" b="1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materia </a:t>
            </a: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debe poseer:</a:t>
            </a:r>
          </a:p>
        </p:txBody>
      </p:sp>
      <p:sp>
        <p:nvSpPr>
          <p:cNvPr id="2" name="Abrir llave 1"/>
          <p:cNvSpPr/>
          <p:nvPr/>
        </p:nvSpPr>
        <p:spPr bwMode="auto">
          <a:xfrm>
            <a:off x="7817371" y="1473126"/>
            <a:ext cx="251072" cy="1381861"/>
          </a:xfrm>
          <a:prstGeom prst="leftBrace">
            <a:avLst>
              <a:gd name="adj1" fmla="val 8333"/>
              <a:gd name="adj2" fmla="val 39678"/>
            </a:avLst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332" name="Rectángulo 1"/>
          <p:cNvSpPr>
            <a:spLocks noChangeArrowheads="1"/>
          </p:cNvSpPr>
          <p:nvPr/>
        </p:nvSpPr>
        <p:spPr bwMode="auto">
          <a:xfrm>
            <a:off x="3719942" y="4555263"/>
            <a:ext cx="471595" cy="514739"/>
          </a:xfrm>
          <a:prstGeom prst="rect">
            <a:avLst/>
          </a:prstGeom>
          <a:noFill/>
          <a:ln w="28575" algn="ctr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72000" rIns="90000" bIns="72000" anchor="ctr" anchorCtr="0">
            <a:noAutofit/>
          </a:bodyPr>
          <a:lstStyle>
            <a:lvl1pPr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endParaRPr lang="en-US" sz="240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DB2D5E4D-F808-45ED-8C5A-681D29F4CB62}"/>
              </a:ext>
            </a:extLst>
          </p:cNvPr>
          <p:cNvGrpSpPr/>
          <p:nvPr/>
        </p:nvGrpSpPr>
        <p:grpSpPr>
          <a:xfrm>
            <a:off x="1691635" y="5168445"/>
            <a:ext cx="4211611" cy="1754923"/>
            <a:chOff x="1708959" y="5261936"/>
            <a:chExt cx="4211611" cy="1754923"/>
          </a:xfrm>
        </p:grpSpPr>
        <p:sp>
          <p:nvSpPr>
            <p:cNvPr id="13333" name="Text Box 22"/>
            <p:cNvSpPr txBox="1">
              <a:spLocks noChangeArrowheads="1"/>
            </p:cNvSpPr>
            <p:nvPr/>
          </p:nvSpPr>
          <p:spPr bwMode="auto">
            <a:xfrm>
              <a:off x="1730856" y="5394125"/>
              <a:ext cx="4189714" cy="1622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72000" rIns="90000" bIns="72000" anchor="ctr" anchorCtr="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None/>
              </a:pPr>
              <a:r>
                <a:rPr lang="es-ES" sz="2400" dirty="0">
                  <a:solidFill>
                    <a:srgbClr val="008000"/>
                  </a:solidFill>
                  <a:latin typeface="Arial" panose="020B0604020202020204" pitchFamily="34" charset="0"/>
                </a:rPr>
                <a:t>Es la CARGA DEL CUERPO,</a:t>
              </a:r>
            </a:p>
            <a:p>
              <a:pPr eaLnBrk="1" hangingPunct="1">
                <a:spcBef>
                  <a:spcPts val="0"/>
                </a:spcBef>
                <a:buNone/>
              </a:pPr>
              <a:r>
                <a:rPr lang="es-ES" sz="2400" dirty="0">
                  <a:solidFill>
                    <a:srgbClr val="008000"/>
                  </a:solidFill>
                  <a:latin typeface="Arial" panose="020B0604020202020204" pitchFamily="34" charset="0"/>
                </a:rPr>
                <a:t>o su CARGA TOTAL,</a:t>
              </a:r>
              <a:endParaRPr lang="es-ES" sz="2400" dirty="0">
                <a:solidFill>
                  <a:srgbClr val="3333FF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008000"/>
                  </a:solidFill>
                  <a:latin typeface="Arial" panose="020B0604020202020204" pitchFamily="34" charset="0"/>
                </a:rPr>
                <a:t>o su CARGA NETA,</a:t>
              </a:r>
              <a:endParaRPr lang="es-ES" sz="2400" dirty="0">
                <a:solidFill>
                  <a:srgbClr val="3333FF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008000"/>
                  </a:solidFill>
                  <a:latin typeface="Arial" panose="020B0604020202020204" pitchFamily="34" charset="0"/>
                </a:rPr>
                <a:t>o su EXCESO DE CARGA</a:t>
              </a:r>
            </a:p>
          </p:txBody>
        </p:sp>
        <p:sp>
          <p:nvSpPr>
            <p:cNvPr id="64" name="Abrir llave 63"/>
            <p:cNvSpPr/>
            <p:nvPr/>
          </p:nvSpPr>
          <p:spPr bwMode="auto">
            <a:xfrm rot="5400000">
              <a:off x="3652959" y="3317936"/>
              <a:ext cx="252000" cy="4140000"/>
            </a:xfrm>
            <a:prstGeom prst="leftBrace">
              <a:avLst>
                <a:gd name="adj1" fmla="val 8333"/>
                <a:gd name="adj2" fmla="val 45070"/>
              </a:avLst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63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63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6" grpId="0" animBg="1"/>
      <p:bldP spid="163853" grpId="0"/>
      <p:bldP spid="163861" grpId="0" animBg="1"/>
      <p:bldP spid="15420" grpId="0"/>
      <p:bldP spid="15421" grpId="0"/>
      <p:bldP spid="163866" grpId="0" animBg="1"/>
      <p:bldP spid="163854" grpId="0" animBg="1"/>
      <p:bldP spid="10311" grpId="0" animBg="1"/>
      <p:bldP spid="10312" grpId="0" animBg="1"/>
      <p:bldP spid="163901" grpId="0"/>
      <p:bldP spid="10263" grpId="0"/>
      <p:bldP spid="2" grpId="0" animBg="1"/>
      <p:bldP spid="133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1" name="Text Box 21"/>
          <p:cNvSpPr txBox="1">
            <a:spLocks noChangeArrowheads="1"/>
          </p:cNvSpPr>
          <p:nvPr/>
        </p:nvSpPr>
        <p:spPr bwMode="auto">
          <a:xfrm>
            <a:off x="1257068" y="379601"/>
            <a:ext cx="3611795" cy="83317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LOS CUERPOS PASAN A ESTAR </a:t>
            </a: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CARGADOS</a:t>
            </a:r>
          </a:p>
        </p:txBody>
      </p:sp>
      <p:grpSp>
        <p:nvGrpSpPr>
          <p:cNvPr id="55418" name="Group 122"/>
          <p:cNvGrpSpPr>
            <a:grpSpLocks/>
          </p:cNvGrpSpPr>
          <p:nvPr/>
        </p:nvGrpSpPr>
        <p:grpSpPr bwMode="auto">
          <a:xfrm>
            <a:off x="6622596" y="521402"/>
            <a:ext cx="3044826" cy="469900"/>
            <a:chOff x="971" y="2701"/>
            <a:chExt cx="1918" cy="296"/>
          </a:xfrm>
        </p:grpSpPr>
        <p:sp>
          <p:nvSpPr>
            <p:cNvPr id="15414" name="Text Box 20"/>
            <p:cNvSpPr txBox="1">
              <a:spLocks noChangeArrowheads="1"/>
            </p:cNvSpPr>
            <p:nvPr/>
          </p:nvSpPr>
          <p:spPr bwMode="auto">
            <a:xfrm>
              <a:off x="1930" y="2705"/>
              <a:ext cx="95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</a:rPr>
                <a:t>y   Q  </a:t>
              </a:r>
              <a:r>
                <a:rPr lang="es-ES" sz="2400">
                  <a:solidFill>
                    <a:srgbClr val="3333FF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 </a:t>
              </a:r>
              <a:r>
                <a:rPr lang="es-ES" sz="2400" dirty="0">
                  <a:solidFill>
                    <a:srgbClr val="3333FF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5415" name="Text Box 23"/>
            <p:cNvSpPr txBox="1">
              <a:spLocks noChangeArrowheads="1"/>
            </p:cNvSpPr>
            <p:nvPr/>
          </p:nvSpPr>
          <p:spPr bwMode="auto">
            <a:xfrm>
              <a:off x="971" y="2701"/>
              <a:ext cx="876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 dirty="0">
                  <a:solidFill>
                    <a:srgbClr val="3333FF"/>
                  </a:solidFill>
                  <a:latin typeface="Arial" panose="020B0604020202020204" pitchFamily="34" charset="0"/>
                </a:rPr>
                <a:t>Q</a:t>
              </a:r>
              <a:r>
                <a:rPr lang="es-ES" sz="2400" baseline="30000" dirty="0">
                  <a:solidFill>
                    <a:srgbClr val="3333FF"/>
                  </a:solidFill>
                  <a:latin typeface="Arial" panose="020B0604020202020204" pitchFamily="34" charset="0"/>
                </a:rPr>
                <a:t>+</a:t>
              </a:r>
              <a:r>
                <a:rPr lang="es-ES" sz="2400" dirty="0">
                  <a:solidFill>
                    <a:srgbClr val="3333FF"/>
                  </a:solidFill>
                  <a:latin typeface="Arial" panose="020B0604020202020204" pitchFamily="34" charset="0"/>
                </a:rPr>
                <a:t> </a:t>
              </a:r>
              <a:r>
                <a:rPr lang="es-ES" sz="2400" dirty="0">
                  <a:solidFill>
                    <a:srgbClr val="3333FF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 |Q</a:t>
              </a:r>
              <a:r>
                <a:rPr lang="es-ES" sz="2400" baseline="30000" dirty="0">
                  <a:solidFill>
                    <a:srgbClr val="3333FF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</a:t>
              </a:r>
              <a:r>
                <a:rPr lang="es-ES" sz="2400" dirty="0">
                  <a:solidFill>
                    <a:srgbClr val="3333FF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|</a:t>
              </a:r>
            </a:p>
          </p:txBody>
        </p:sp>
      </p:grpSp>
      <p:sp>
        <p:nvSpPr>
          <p:cNvPr id="55364" name="Text Box 126"/>
          <p:cNvSpPr txBox="1">
            <a:spLocks noChangeArrowheads="1"/>
          </p:cNvSpPr>
          <p:nvPr/>
        </p:nvSpPr>
        <p:spPr bwMode="auto">
          <a:xfrm>
            <a:off x="1257068" y="5521590"/>
            <a:ext cx="4397640" cy="1622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  <a:defRPr/>
            </a:pPr>
            <a:r>
              <a:rPr lang="es-ES" sz="2400">
                <a:latin typeface="Arial" panose="020B0604020202020204" pitchFamily="34" charset="0"/>
              </a:rPr>
              <a:t>Las cargas o cuerpos cargados con un exceso de carga de SIGNO CONTRARIO   SE ATRAEN</a:t>
            </a:r>
          </a:p>
        </p:txBody>
      </p:sp>
      <p:sp>
        <p:nvSpPr>
          <p:cNvPr id="15369" name="Text Box 40"/>
          <p:cNvSpPr txBox="1">
            <a:spLocks noChangeArrowheads="1"/>
          </p:cNvSpPr>
          <p:nvPr/>
        </p:nvSpPr>
        <p:spPr bwMode="auto">
          <a:xfrm>
            <a:off x="4373317" y="1516769"/>
            <a:ext cx="104661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Vidrio</a:t>
            </a:r>
          </a:p>
        </p:txBody>
      </p:sp>
      <p:sp>
        <p:nvSpPr>
          <p:cNvPr id="15370" name="Text Box 41"/>
          <p:cNvSpPr txBox="1">
            <a:spLocks noChangeArrowheads="1"/>
          </p:cNvSpPr>
          <p:nvPr/>
        </p:nvSpPr>
        <p:spPr bwMode="auto">
          <a:xfrm>
            <a:off x="4246730" y="4292586"/>
            <a:ext cx="1361569" cy="722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Ámbar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Plástico</a:t>
            </a:r>
          </a:p>
        </p:txBody>
      </p:sp>
      <p:sp>
        <p:nvSpPr>
          <p:cNvPr id="15371" name="Text Box 42"/>
          <p:cNvSpPr txBox="1">
            <a:spLocks noChangeArrowheads="1"/>
          </p:cNvSpPr>
          <p:nvPr/>
        </p:nvSpPr>
        <p:spPr bwMode="auto">
          <a:xfrm>
            <a:off x="6292883" y="1528459"/>
            <a:ext cx="917537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Seda</a:t>
            </a:r>
          </a:p>
        </p:txBody>
      </p:sp>
      <p:sp>
        <p:nvSpPr>
          <p:cNvPr id="15372" name="Text Box 43"/>
          <p:cNvSpPr txBox="1">
            <a:spLocks noChangeArrowheads="1"/>
          </p:cNvSpPr>
          <p:nvPr/>
        </p:nvSpPr>
        <p:spPr bwMode="auto">
          <a:xfrm>
            <a:off x="6268093" y="4314956"/>
            <a:ext cx="899904" cy="722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Lana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Piel</a:t>
            </a:r>
          </a:p>
        </p:txBody>
      </p:sp>
      <p:sp>
        <p:nvSpPr>
          <p:cNvPr id="15373" name="Rectangle 109"/>
          <p:cNvSpPr>
            <a:spLocks noChangeArrowheads="1"/>
          </p:cNvSpPr>
          <p:nvPr/>
        </p:nvSpPr>
        <p:spPr bwMode="auto">
          <a:xfrm>
            <a:off x="6306594" y="1990422"/>
            <a:ext cx="781050" cy="571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74" name="Rectangle 109"/>
          <p:cNvSpPr>
            <a:spLocks noChangeArrowheads="1"/>
          </p:cNvSpPr>
          <p:nvPr/>
        </p:nvSpPr>
        <p:spPr bwMode="auto">
          <a:xfrm>
            <a:off x="4434653" y="1992010"/>
            <a:ext cx="781050" cy="571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5375" name="Picture 1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981" y="2044397"/>
            <a:ext cx="244475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6" name="Picture 1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831" y="2050747"/>
            <a:ext cx="220663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7" name="Picture 1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481" y="2282522"/>
            <a:ext cx="244475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8" name="Picture 1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856" y="2288872"/>
            <a:ext cx="220663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9" name="Picture 1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365" y="2033285"/>
            <a:ext cx="220663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0" name="Picture 1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015" y="2265060"/>
            <a:ext cx="244475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1" name="Picture 1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390" y="2271410"/>
            <a:ext cx="220663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2" name="Picture 1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231" y="2190447"/>
            <a:ext cx="244475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83" name="Rectangle 109"/>
          <p:cNvSpPr>
            <a:spLocks noChangeArrowheads="1"/>
          </p:cNvSpPr>
          <p:nvPr/>
        </p:nvSpPr>
        <p:spPr bwMode="auto">
          <a:xfrm>
            <a:off x="6295481" y="3560460"/>
            <a:ext cx="781050" cy="571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84" name="Rectangle 109"/>
          <p:cNvSpPr>
            <a:spLocks noChangeArrowheads="1"/>
          </p:cNvSpPr>
          <p:nvPr/>
        </p:nvSpPr>
        <p:spPr bwMode="auto">
          <a:xfrm>
            <a:off x="4434653" y="3562047"/>
            <a:ext cx="781050" cy="571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5385" name="Picture 1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006" y="3609672"/>
            <a:ext cx="220663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6" name="Picture 1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656" y="3841447"/>
            <a:ext cx="244475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7" name="Picture 10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031" y="3847797"/>
            <a:ext cx="220663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8" name="Picture 1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690" y="3630310"/>
            <a:ext cx="244475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9" name="Picture 1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540" y="3636660"/>
            <a:ext cx="220663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0" name="Picture 1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190" y="3868435"/>
            <a:ext cx="244475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1" name="Picture 1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565" y="3874785"/>
            <a:ext cx="220663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2" name="Picture 1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528" y="3750960"/>
            <a:ext cx="244475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417" name="Text Box 126"/>
          <p:cNvSpPr txBox="1">
            <a:spLocks noChangeArrowheads="1"/>
          </p:cNvSpPr>
          <p:nvPr/>
        </p:nvSpPr>
        <p:spPr bwMode="auto">
          <a:xfrm>
            <a:off x="5890437" y="5524837"/>
            <a:ext cx="4423144" cy="1622734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Las cargas o cuerpos cargados con un exceso de carga del MISMO SIGNO     SE REPELEN</a:t>
            </a:r>
          </a:p>
        </p:txBody>
      </p:sp>
      <p:grpSp>
        <p:nvGrpSpPr>
          <p:cNvPr id="55447" name="Group 151"/>
          <p:cNvGrpSpPr>
            <a:grpSpLocks/>
          </p:cNvGrpSpPr>
          <p:nvPr/>
        </p:nvGrpSpPr>
        <p:grpSpPr bwMode="auto">
          <a:xfrm>
            <a:off x="4593685" y="2630185"/>
            <a:ext cx="2382838" cy="849313"/>
            <a:chOff x="4803" y="1574"/>
            <a:chExt cx="1501" cy="535"/>
          </a:xfrm>
        </p:grpSpPr>
        <p:sp>
          <p:nvSpPr>
            <p:cNvPr id="4" name="AutoShape 168"/>
            <p:cNvSpPr>
              <a:spLocks noChangeArrowheads="1"/>
            </p:cNvSpPr>
            <p:nvPr/>
          </p:nvSpPr>
          <p:spPr bwMode="auto">
            <a:xfrm rot="16200000" flipH="1">
              <a:off x="6033" y="1550"/>
              <a:ext cx="233" cy="298"/>
            </a:xfrm>
            <a:prstGeom prst="rightArrow">
              <a:avLst>
                <a:gd name="adj1" fmla="val 55037"/>
                <a:gd name="adj2" fmla="val 50213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 algn="ctr">
              <a:noFill/>
              <a:miter lim="800000"/>
              <a:headEnd/>
              <a:tailEnd/>
            </a:ln>
          </p:spPr>
          <p:txBody>
            <a:bodyPr vert="eaVert"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" name="AutoShape 168"/>
            <p:cNvSpPr>
              <a:spLocks noChangeArrowheads="1"/>
            </p:cNvSpPr>
            <p:nvPr/>
          </p:nvSpPr>
          <p:spPr bwMode="auto">
            <a:xfrm rot="16200000" flipH="1">
              <a:off x="4835" y="1542"/>
              <a:ext cx="233" cy="298"/>
            </a:xfrm>
            <a:prstGeom prst="rightArrow">
              <a:avLst>
                <a:gd name="adj1" fmla="val 55037"/>
                <a:gd name="adj2" fmla="val 50213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 algn="ctr">
              <a:noFill/>
              <a:miter lim="800000"/>
              <a:headEnd/>
              <a:tailEnd/>
            </a:ln>
          </p:spPr>
          <p:txBody>
            <a:bodyPr vert="eaVert"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" name="AutoShape 168"/>
            <p:cNvSpPr>
              <a:spLocks noChangeArrowheads="1"/>
            </p:cNvSpPr>
            <p:nvPr/>
          </p:nvSpPr>
          <p:spPr bwMode="auto">
            <a:xfrm rot="5400000" flipH="1" flipV="1">
              <a:off x="6038" y="1844"/>
              <a:ext cx="233" cy="298"/>
            </a:xfrm>
            <a:prstGeom prst="rightArrow">
              <a:avLst>
                <a:gd name="adj1" fmla="val 55037"/>
                <a:gd name="adj2" fmla="val 50213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 algn="ctr">
              <a:noFill/>
              <a:miter lim="800000"/>
              <a:headEnd/>
              <a:tailEnd/>
            </a:ln>
          </p:spPr>
          <p:txBody>
            <a:bodyPr vert="eaVert"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" name="AutoShape 168"/>
            <p:cNvSpPr>
              <a:spLocks noChangeArrowheads="1"/>
            </p:cNvSpPr>
            <p:nvPr/>
          </p:nvSpPr>
          <p:spPr bwMode="auto">
            <a:xfrm rot="5400000" flipH="1" flipV="1">
              <a:off x="4837" y="1822"/>
              <a:ext cx="233" cy="298"/>
            </a:xfrm>
            <a:prstGeom prst="rightArrow">
              <a:avLst>
                <a:gd name="adj1" fmla="val 55037"/>
                <a:gd name="adj2" fmla="val 50213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 algn="ctr">
              <a:noFill/>
              <a:miter lim="800000"/>
              <a:headEnd/>
              <a:tailEnd/>
            </a:ln>
          </p:spPr>
          <p:txBody>
            <a:bodyPr vert="eaVert"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5446" name="Group 150"/>
          <p:cNvGrpSpPr>
            <a:grpSpLocks/>
          </p:cNvGrpSpPr>
          <p:nvPr/>
        </p:nvGrpSpPr>
        <p:grpSpPr bwMode="auto">
          <a:xfrm>
            <a:off x="5338216" y="2066622"/>
            <a:ext cx="873125" cy="2052638"/>
            <a:chOff x="5272" y="1219"/>
            <a:chExt cx="550" cy="1293"/>
          </a:xfrm>
        </p:grpSpPr>
        <p:sp>
          <p:nvSpPr>
            <p:cNvPr id="2" name="AutoShape 167"/>
            <p:cNvSpPr>
              <a:spLocks noChangeArrowheads="1"/>
            </p:cNvSpPr>
            <p:nvPr/>
          </p:nvSpPr>
          <p:spPr bwMode="auto">
            <a:xfrm>
              <a:off x="5272" y="2214"/>
              <a:ext cx="233" cy="298"/>
            </a:xfrm>
            <a:prstGeom prst="rightArrow">
              <a:avLst>
                <a:gd name="adj1" fmla="val 55037"/>
                <a:gd name="adj2" fmla="val 50213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410" name="AutoShape 168"/>
            <p:cNvSpPr>
              <a:spLocks noChangeArrowheads="1"/>
            </p:cNvSpPr>
            <p:nvPr/>
          </p:nvSpPr>
          <p:spPr bwMode="auto">
            <a:xfrm flipH="1">
              <a:off x="5574" y="2214"/>
              <a:ext cx="233" cy="298"/>
            </a:xfrm>
            <a:prstGeom prst="rightArrow">
              <a:avLst>
                <a:gd name="adj1" fmla="val 55037"/>
                <a:gd name="adj2" fmla="val 50213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411" name="AutoShape 167"/>
            <p:cNvSpPr>
              <a:spLocks noChangeArrowheads="1"/>
            </p:cNvSpPr>
            <p:nvPr/>
          </p:nvSpPr>
          <p:spPr bwMode="auto">
            <a:xfrm>
              <a:off x="5275" y="1219"/>
              <a:ext cx="233" cy="298"/>
            </a:xfrm>
            <a:prstGeom prst="rightArrow">
              <a:avLst>
                <a:gd name="adj1" fmla="val 55037"/>
                <a:gd name="adj2" fmla="val 50213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412" name="AutoShape 168"/>
            <p:cNvSpPr>
              <a:spLocks noChangeArrowheads="1"/>
            </p:cNvSpPr>
            <p:nvPr/>
          </p:nvSpPr>
          <p:spPr bwMode="auto">
            <a:xfrm flipH="1">
              <a:off x="5589" y="1219"/>
              <a:ext cx="233" cy="298"/>
            </a:xfrm>
            <a:prstGeom prst="rightArrow">
              <a:avLst>
                <a:gd name="adj1" fmla="val 55037"/>
                <a:gd name="adj2" fmla="val 50213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3793091" y="1422092"/>
            <a:ext cx="3998880" cy="3258715"/>
            <a:chOff x="3793091" y="1581142"/>
            <a:chExt cx="3998880" cy="3258715"/>
          </a:xfrm>
        </p:grpSpPr>
        <p:sp>
          <p:nvSpPr>
            <p:cNvPr id="15408" name="AutoShape 167"/>
            <p:cNvSpPr>
              <a:spLocks noChangeArrowheads="1"/>
            </p:cNvSpPr>
            <p:nvPr/>
          </p:nvSpPr>
          <p:spPr bwMode="auto">
            <a:xfrm rot="19553802" flipV="1">
              <a:off x="7422083" y="1610281"/>
              <a:ext cx="369888" cy="473075"/>
            </a:xfrm>
            <a:prstGeom prst="rightArrow">
              <a:avLst>
                <a:gd name="adj1" fmla="val 55037"/>
                <a:gd name="adj2" fmla="val 50213"/>
              </a:avLst>
            </a:prstGeom>
            <a:solidFill>
              <a:srgbClr val="99CCFF"/>
            </a:solidFill>
            <a:ln w="12700" algn="ctr">
              <a:noFill/>
              <a:miter lim="800000"/>
              <a:headEnd/>
              <a:tailEnd/>
            </a:ln>
          </p:spPr>
          <p:txBody>
            <a:bodyPr rot="10800000"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409" name="AutoShape 167"/>
            <p:cNvSpPr>
              <a:spLocks noChangeArrowheads="1"/>
            </p:cNvSpPr>
            <p:nvPr/>
          </p:nvSpPr>
          <p:spPr bwMode="auto">
            <a:xfrm rot="19493138" flipH="1">
              <a:off x="3793091" y="4357388"/>
              <a:ext cx="369888" cy="473075"/>
            </a:xfrm>
            <a:prstGeom prst="rightArrow">
              <a:avLst>
                <a:gd name="adj1" fmla="val 55037"/>
                <a:gd name="adj2" fmla="val 50213"/>
              </a:avLst>
            </a:prstGeom>
            <a:solidFill>
              <a:srgbClr val="99CCFF"/>
            </a:solidFill>
            <a:ln w="127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406" name="AutoShape 167"/>
            <p:cNvSpPr>
              <a:spLocks noChangeArrowheads="1"/>
            </p:cNvSpPr>
            <p:nvPr/>
          </p:nvSpPr>
          <p:spPr bwMode="auto">
            <a:xfrm rot="2234179">
              <a:off x="7417806" y="4366782"/>
              <a:ext cx="369888" cy="473075"/>
            </a:xfrm>
            <a:prstGeom prst="rightArrow">
              <a:avLst>
                <a:gd name="adj1" fmla="val 55037"/>
                <a:gd name="adj2" fmla="val 50213"/>
              </a:avLst>
            </a:prstGeom>
            <a:solidFill>
              <a:srgbClr val="99CCFF"/>
            </a:solidFill>
            <a:ln w="127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407" name="AutoShape 167"/>
            <p:cNvSpPr>
              <a:spLocks noChangeArrowheads="1"/>
            </p:cNvSpPr>
            <p:nvPr/>
          </p:nvSpPr>
          <p:spPr bwMode="auto">
            <a:xfrm rot="2327299" flipH="1" flipV="1">
              <a:off x="3796610" y="1581142"/>
              <a:ext cx="369888" cy="473075"/>
            </a:xfrm>
            <a:prstGeom prst="rightArrow">
              <a:avLst>
                <a:gd name="adj1" fmla="val 55037"/>
                <a:gd name="adj2" fmla="val 50213"/>
              </a:avLst>
            </a:prstGeom>
            <a:solidFill>
              <a:srgbClr val="99CCFF"/>
            </a:solidFill>
            <a:ln w="12700" algn="ctr">
              <a:noFill/>
              <a:miter lim="800000"/>
              <a:headEnd/>
              <a:tailEnd/>
            </a:ln>
          </p:spPr>
          <p:txBody>
            <a:bodyPr rot="10800000"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upo 2"/>
          <p:cNvGrpSpPr>
            <a:grpSpLocks/>
          </p:cNvGrpSpPr>
          <p:nvPr/>
        </p:nvGrpSpPr>
        <p:grpSpPr bwMode="auto">
          <a:xfrm>
            <a:off x="3276000" y="2042348"/>
            <a:ext cx="4910771" cy="2051107"/>
            <a:chOff x="3276318" y="2543822"/>
            <a:chExt cx="4910607" cy="2051884"/>
          </a:xfrm>
        </p:grpSpPr>
        <p:sp>
          <p:nvSpPr>
            <p:cNvPr id="15398" name="CuadroTexto 1"/>
            <p:cNvSpPr txBox="1">
              <a:spLocks noChangeArrowheads="1"/>
            </p:cNvSpPr>
            <p:nvPr/>
          </p:nvSpPr>
          <p:spPr bwMode="auto">
            <a:xfrm>
              <a:off x="3281053" y="2543822"/>
              <a:ext cx="944456" cy="461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sz="2400" dirty="0">
                  <a:solidFill>
                    <a:schemeClr val="tx1"/>
                  </a:solidFill>
                </a:rPr>
                <a:t>Q &gt; 0</a:t>
              </a:r>
            </a:p>
          </p:txBody>
        </p:sp>
        <p:sp>
          <p:nvSpPr>
            <p:cNvPr id="15399" name="CuadroTexto 61"/>
            <p:cNvSpPr txBox="1">
              <a:spLocks noChangeArrowheads="1"/>
            </p:cNvSpPr>
            <p:nvPr/>
          </p:nvSpPr>
          <p:spPr bwMode="auto">
            <a:xfrm>
              <a:off x="7242469" y="2548809"/>
              <a:ext cx="944456" cy="461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sz="2400" dirty="0">
                  <a:solidFill>
                    <a:srgbClr val="FF0000"/>
                  </a:solidFill>
                </a:rPr>
                <a:t>Q &lt; 0</a:t>
              </a:r>
            </a:p>
          </p:txBody>
        </p:sp>
        <p:sp>
          <p:nvSpPr>
            <p:cNvPr id="15400" name="CuadroTexto 62"/>
            <p:cNvSpPr txBox="1">
              <a:spLocks noChangeArrowheads="1"/>
            </p:cNvSpPr>
            <p:nvPr/>
          </p:nvSpPr>
          <p:spPr bwMode="auto">
            <a:xfrm>
              <a:off x="3276318" y="4122917"/>
              <a:ext cx="944456" cy="461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sz="2400" dirty="0">
                  <a:solidFill>
                    <a:srgbClr val="FF0000"/>
                  </a:solidFill>
                </a:rPr>
                <a:t>Q &lt; 0</a:t>
              </a:r>
            </a:p>
          </p:txBody>
        </p:sp>
        <p:sp>
          <p:nvSpPr>
            <p:cNvPr id="15401" name="CuadroTexto 63"/>
            <p:cNvSpPr txBox="1">
              <a:spLocks noChangeArrowheads="1"/>
            </p:cNvSpPr>
            <p:nvPr/>
          </p:nvSpPr>
          <p:spPr bwMode="auto">
            <a:xfrm>
              <a:off x="7242467" y="4133865"/>
              <a:ext cx="944456" cy="461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sz="2400" dirty="0">
                  <a:solidFill>
                    <a:schemeClr val="tx1"/>
                  </a:solidFill>
                </a:rPr>
                <a:t>Q &gt; 0</a:t>
              </a:r>
            </a:p>
          </p:txBody>
        </p:sp>
      </p:grpSp>
      <p:sp>
        <p:nvSpPr>
          <p:cNvPr id="52" name="Text Box 26">
            <a:extLst>
              <a:ext uri="{FF2B5EF4-FFF2-40B4-BE49-F238E27FC236}">
                <a16:creationId xmlns:a16="http://schemas.microsoft.com/office/drawing/2014/main" id="{F34A6792-ED0C-46B6-8648-4CC72A930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068" y="4952938"/>
            <a:ext cx="2182947" cy="5147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72000" rIns="90000" bIns="72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A partir de ahí: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45397F0B-6C4A-44F2-820F-06EA4E932C0A}"/>
              </a:ext>
            </a:extLst>
          </p:cNvPr>
          <p:cNvSpPr/>
          <p:nvPr/>
        </p:nvSpPr>
        <p:spPr bwMode="auto">
          <a:xfrm>
            <a:off x="5400675" y="539912"/>
            <a:ext cx="746214" cy="450702"/>
          </a:xfrm>
          <a:prstGeom prst="right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3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63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5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0" dur="500"/>
                                        <p:tgtEl>
                                          <p:spTgt spid="5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5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1" grpId="0" animBg="1"/>
      <p:bldP spid="55364" grpId="0" animBg="1"/>
      <p:bldP spid="55417" grpId="0" animBg="1"/>
      <p:bldP spid="52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19" name="Text Box 71"/>
          <p:cNvSpPr txBox="1">
            <a:spLocks noChangeArrowheads="1"/>
          </p:cNvSpPr>
          <p:nvPr/>
        </p:nvSpPr>
        <p:spPr bwMode="auto">
          <a:xfrm>
            <a:off x="1435123" y="523646"/>
            <a:ext cx="2645924" cy="2160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108000" rIns="108000" bIns="10800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La denominación de las cargas y su asignación son ARBITRARIAS</a:t>
            </a:r>
          </a:p>
        </p:txBody>
      </p:sp>
      <p:sp>
        <p:nvSpPr>
          <p:cNvPr id="17458" name="Text Box 28"/>
          <p:cNvSpPr txBox="1">
            <a:spLocks noChangeArrowheads="1"/>
          </p:cNvSpPr>
          <p:nvPr/>
        </p:nvSpPr>
        <p:spPr bwMode="auto">
          <a:xfrm>
            <a:off x="4761731" y="4588448"/>
            <a:ext cx="1800000" cy="504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</a:rPr>
              <a:t>VÍTREA</a:t>
            </a:r>
          </a:p>
        </p:txBody>
      </p:sp>
      <p:sp>
        <p:nvSpPr>
          <p:cNvPr id="17459" name="Text Box 29"/>
          <p:cNvSpPr txBox="1">
            <a:spLocks noChangeArrowheads="1"/>
          </p:cNvSpPr>
          <p:nvPr/>
        </p:nvSpPr>
        <p:spPr bwMode="auto">
          <a:xfrm>
            <a:off x="8104948" y="4588448"/>
            <a:ext cx="1800000" cy="504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RESINOSA</a:t>
            </a:r>
          </a:p>
        </p:txBody>
      </p:sp>
      <p:sp>
        <p:nvSpPr>
          <p:cNvPr id="17460" name="Text Box 76"/>
          <p:cNvSpPr txBox="1">
            <a:spLocks noChangeArrowheads="1"/>
          </p:cNvSpPr>
          <p:nvPr/>
        </p:nvSpPr>
        <p:spPr bwMode="auto">
          <a:xfrm>
            <a:off x="1436876" y="4583048"/>
            <a:ext cx="2160000" cy="51480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Du </a:t>
            </a:r>
            <a:r>
              <a:rPr lang="es-ES" sz="2400" dirty="0" err="1">
                <a:latin typeface="Arial" panose="020B0604020202020204" pitchFamily="34" charset="0"/>
              </a:rPr>
              <a:t>Fay</a:t>
            </a:r>
            <a:endParaRPr lang="es-ES" sz="2400" dirty="0">
              <a:latin typeface="Arial" panose="020B0604020202020204" pitchFamily="34" charset="0"/>
            </a:endParaRPr>
          </a:p>
        </p:txBody>
      </p:sp>
      <p:sp>
        <p:nvSpPr>
          <p:cNvPr id="206936" name="Text Box 88"/>
          <p:cNvSpPr txBox="1">
            <a:spLocks noChangeArrowheads="1"/>
          </p:cNvSpPr>
          <p:nvPr/>
        </p:nvSpPr>
        <p:spPr bwMode="auto">
          <a:xfrm>
            <a:off x="4222662" y="5194956"/>
            <a:ext cx="2878138" cy="90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La del vidrio tras frotarlo con seda</a:t>
            </a:r>
          </a:p>
        </p:txBody>
      </p:sp>
      <p:sp>
        <p:nvSpPr>
          <p:cNvPr id="206937" name="Text Box 89"/>
          <p:cNvSpPr txBox="1">
            <a:spLocks noChangeArrowheads="1"/>
          </p:cNvSpPr>
          <p:nvPr/>
        </p:nvSpPr>
        <p:spPr bwMode="auto">
          <a:xfrm>
            <a:off x="7609536" y="5194956"/>
            <a:ext cx="2790825" cy="90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3333FF"/>
                </a:solidFill>
                <a:latin typeface="Arial" panose="020B0604020202020204" pitchFamily="34" charset="0"/>
              </a:rPr>
              <a:t>La del ámbar tras frotarlo con lana</a:t>
            </a:r>
          </a:p>
        </p:txBody>
      </p:sp>
      <p:sp>
        <p:nvSpPr>
          <p:cNvPr id="17454" name="Text Box 17"/>
          <p:cNvSpPr txBox="1">
            <a:spLocks noChangeArrowheads="1"/>
          </p:cNvSpPr>
          <p:nvPr/>
        </p:nvSpPr>
        <p:spPr bwMode="auto">
          <a:xfrm>
            <a:off x="4761731" y="3953042"/>
            <a:ext cx="1800000" cy="504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POSITIVA </a:t>
            </a:r>
          </a:p>
        </p:txBody>
      </p:sp>
      <p:sp>
        <p:nvSpPr>
          <p:cNvPr id="17455" name="Text Box 18"/>
          <p:cNvSpPr txBox="1">
            <a:spLocks noChangeArrowheads="1"/>
          </p:cNvSpPr>
          <p:nvPr/>
        </p:nvSpPr>
        <p:spPr bwMode="auto">
          <a:xfrm>
            <a:off x="8104948" y="3953042"/>
            <a:ext cx="1800000" cy="504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FF0000"/>
                </a:solidFill>
                <a:latin typeface="Arial" panose="020B0604020202020204" pitchFamily="34" charset="0"/>
              </a:rPr>
              <a:t>NEGATIVA</a:t>
            </a:r>
          </a:p>
        </p:txBody>
      </p:sp>
      <p:sp>
        <p:nvSpPr>
          <p:cNvPr id="17452" name="Text Box 80"/>
          <p:cNvSpPr txBox="1">
            <a:spLocks noChangeArrowheads="1"/>
          </p:cNvSpPr>
          <p:nvPr/>
        </p:nvSpPr>
        <p:spPr bwMode="auto">
          <a:xfrm>
            <a:off x="1436876" y="3936768"/>
            <a:ext cx="2160000" cy="536549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Franklin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AE1875BE-45F5-41EC-A386-5B1EAB7A4691}"/>
              </a:ext>
            </a:extLst>
          </p:cNvPr>
          <p:cNvGrpSpPr/>
          <p:nvPr/>
        </p:nvGrpSpPr>
        <p:grpSpPr>
          <a:xfrm>
            <a:off x="5138424" y="426791"/>
            <a:ext cx="4445519" cy="2874567"/>
            <a:chOff x="5138424" y="636642"/>
            <a:chExt cx="4445519" cy="2874567"/>
          </a:xfrm>
        </p:grpSpPr>
        <p:sp>
          <p:nvSpPr>
            <p:cNvPr id="17436" name="Text Box 88"/>
            <p:cNvSpPr txBox="1">
              <a:spLocks noChangeArrowheads="1"/>
            </p:cNvSpPr>
            <p:nvPr/>
          </p:nvSpPr>
          <p:spPr bwMode="auto">
            <a:xfrm>
              <a:off x="8530961" y="2972384"/>
              <a:ext cx="947975" cy="536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0000FF"/>
                  </a:solidFill>
                  <a:latin typeface="Arial" panose="020B0604020202020204" pitchFamily="34" charset="0"/>
                </a:rPr>
                <a:t>Q &lt; 0</a:t>
              </a:r>
            </a:p>
          </p:txBody>
        </p:sp>
        <p:sp>
          <p:nvSpPr>
            <p:cNvPr id="17437" name="Text Box 44"/>
            <p:cNvSpPr txBox="1">
              <a:spLocks noChangeArrowheads="1"/>
            </p:cNvSpPr>
            <p:nvPr/>
          </p:nvSpPr>
          <p:spPr bwMode="auto">
            <a:xfrm>
              <a:off x="7042708" y="1229109"/>
              <a:ext cx="561843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990099"/>
                  </a:solidFill>
                  <a:latin typeface="Arial" panose="020B0604020202020204" pitchFamily="34" charset="0"/>
                </a:rPr>
                <a:t>e</a:t>
              </a:r>
              <a:r>
                <a:rPr lang="es-ES" sz="2400" baseline="30000" dirty="0">
                  <a:solidFill>
                    <a:srgbClr val="990099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</a:t>
              </a:r>
            </a:p>
          </p:txBody>
        </p:sp>
        <p:sp>
          <p:nvSpPr>
            <p:cNvPr id="17443" name="Line 27"/>
            <p:cNvSpPr>
              <a:spLocks noChangeShapeType="1"/>
            </p:cNvSpPr>
            <p:nvPr/>
          </p:nvSpPr>
          <p:spPr bwMode="auto">
            <a:xfrm>
              <a:off x="6509515" y="1694413"/>
              <a:ext cx="1628229" cy="0"/>
            </a:xfrm>
            <a:prstGeom prst="line">
              <a:avLst/>
            </a:prstGeom>
            <a:noFill/>
            <a:ln w="38100">
              <a:solidFill>
                <a:srgbClr val="990099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0"/>
                </a:spcBef>
              </a:pPr>
              <a:endParaRPr lang="en-GB" sz="2400"/>
            </a:p>
          </p:txBody>
        </p:sp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A8928392-5BC1-4B97-B222-3CE5BF6A2CFF}"/>
                </a:ext>
              </a:extLst>
            </p:cNvPr>
            <p:cNvGrpSpPr/>
            <p:nvPr/>
          </p:nvGrpSpPr>
          <p:grpSpPr>
            <a:xfrm>
              <a:off x="8425954" y="636642"/>
              <a:ext cx="1157989" cy="2084744"/>
              <a:chOff x="4236301" y="1624612"/>
              <a:chExt cx="1157989" cy="2084744"/>
            </a:xfrm>
          </p:grpSpPr>
          <p:sp>
            <p:nvSpPr>
              <p:cNvPr id="17441" name="Rectangle 109"/>
              <p:cNvSpPr>
                <a:spLocks noChangeArrowheads="1"/>
              </p:cNvSpPr>
              <p:nvPr/>
            </p:nvSpPr>
            <p:spPr bwMode="auto">
              <a:xfrm flipH="1">
                <a:off x="4417867" y="2357930"/>
                <a:ext cx="711035" cy="6159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pic>
            <p:nvPicPr>
              <p:cNvPr id="17444" name="Picture 10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521031" y="2435718"/>
                <a:ext cx="244418" cy="233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445" name="Picture 10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855916" y="2442068"/>
                <a:ext cx="220611" cy="220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446" name="Picture 10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838457" y="2673843"/>
                <a:ext cx="244418" cy="233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447" name="Picture 10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528966" y="2680193"/>
                <a:ext cx="220611" cy="220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451" name="Picture 12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679744" y="2581768"/>
                <a:ext cx="244418" cy="233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439" name="Text Box 77"/>
              <p:cNvSpPr txBox="1">
                <a:spLocks noChangeArrowheads="1"/>
              </p:cNvSpPr>
              <p:nvPr/>
            </p:nvSpPr>
            <p:spPr bwMode="auto">
              <a:xfrm>
                <a:off x="4303700" y="1624612"/>
                <a:ext cx="917541" cy="5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</a:pPr>
                <a:r>
                  <a:rPr lang="es-ES" sz="2400" b="1"/>
                  <a:t>Seda</a:t>
                </a:r>
              </a:p>
            </p:txBody>
          </p:sp>
          <p:sp>
            <p:nvSpPr>
              <p:cNvPr id="17432" name="Text Box 86"/>
              <p:cNvSpPr txBox="1">
                <a:spLocks noChangeArrowheads="1"/>
              </p:cNvSpPr>
              <p:nvPr/>
            </p:nvSpPr>
            <p:spPr bwMode="auto">
              <a:xfrm>
                <a:off x="4236301" y="3172808"/>
                <a:ext cx="1157989" cy="5365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</a:pPr>
                <a:r>
                  <a:rPr lang="es-ES" sz="2400" b="1" dirty="0"/>
                  <a:t>Ámbar</a:t>
                </a:r>
              </a:p>
            </p:txBody>
          </p:sp>
        </p:grpSp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7843A47C-8A04-435D-8DEC-87FBB67667CF}"/>
                </a:ext>
              </a:extLst>
            </p:cNvPr>
            <p:cNvGrpSpPr/>
            <p:nvPr/>
          </p:nvGrpSpPr>
          <p:grpSpPr>
            <a:xfrm>
              <a:off x="5138424" y="658273"/>
              <a:ext cx="1046614" cy="2075223"/>
              <a:chOff x="6217847" y="1635725"/>
              <a:chExt cx="1046614" cy="2075223"/>
            </a:xfrm>
          </p:grpSpPr>
          <p:sp>
            <p:nvSpPr>
              <p:cNvPr id="17442" name="Rectangle 109"/>
              <p:cNvSpPr>
                <a:spLocks noChangeArrowheads="1"/>
              </p:cNvSpPr>
              <p:nvPr/>
            </p:nvSpPr>
            <p:spPr bwMode="auto">
              <a:xfrm flipH="1">
                <a:off x="6368453" y="2381743"/>
                <a:ext cx="760236" cy="6159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pic>
            <p:nvPicPr>
              <p:cNvPr id="17448" name="Picture 12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816024" y="2446830"/>
                <a:ext cx="220611" cy="220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449" name="Picture 12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798565" y="2678605"/>
                <a:ext cx="244418" cy="233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450" name="Picture 12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489075" y="2684955"/>
                <a:ext cx="220611" cy="220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440" name="Text Box 78"/>
              <p:cNvSpPr txBox="1">
                <a:spLocks noChangeArrowheads="1"/>
              </p:cNvSpPr>
              <p:nvPr/>
            </p:nvSpPr>
            <p:spPr bwMode="auto">
              <a:xfrm>
                <a:off x="6217847" y="1635725"/>
                <a:ext cx="1046614" cy="5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</a:pPr>
                <a:r>
                  <a:rPr lang="es-ES" sz="2400" b="1" dirty="0"/>
                  <a:t>Vidrio</a:t>
                </a:r>
              </a:p>
            </p:txBody>
          </p:sp>
          <p:sp>
            <p:nvSpPr>
              <p:cNvPr id="17433" name="Text Box 87"/>
              <p:cNvSpPr txBox="1">
                <a:spLocks noChangeArrowheads="1"/>
              </p:cNvSpPr>
              <p:nvPr/>
            </p:nvSpPr>
            <p:spPr bwMode="auto">
              <a:xfrm>
                <a:off x="6300105" y="3174400"/>
                <a:ext cx="899905" cy="5365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</a:pPr>
                <a:r>
                  <a:rPr lang="es-ES" sz="2400" b="1" dirty="0"/>
                  <a:t>Lana</a:t>
                </a:r>
              </a:p>
            </p:txBody>
          </p:sp>
        </p:grpSp>
        <p:sp>
          <p:nvSpPr>
            <p:cNvPr id="17434" name="Text Box 88"/>
            <p:cNvSpPr txBox="1">
              <a:spLocks noChangeArrowheads="1"/>
            </p:cNvSpPr>
            <p:nvPr/>
          </p:nvSpPr>
          <p:spPr bwMode="auto">
            <a:xfrm>
              <a:off x="5172222" y="2974660"/>
              <a:ext cx="979019" cy="536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0000FF"/>
                  </a:solidFill>
                  <a:latin typeface="Arial" panose="020B0604020202020204" pitchFamily="34" charset="0"/>
                </a:rPr>
                <a:t>Q </a:t>
              </a:r>
              <a:r>
                <a:rPr lang="es-ES" sz="2400">
                  <a:solidFill>
                    <a:srgbClr val="0000FF"/>
                  </a:solidFill>
                  <a:latin typeface="Arial" panose="020B0604020202020204" pitchFamily="34" charset="0"/>
                </a:rPr>
                <a:t>&gt; 0</a:t>
              </a:r>
              <a:endParaRPr lang="es-ES" sz="2400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8" name="Text Box 76">
            <a:extLst>
              <a:ext uri="{FF2B5EF4-FFF2-40B4-BE49-F238E27FC236}">
                <a16:creationId xmlns:a16="http://schemas.microsoft.com/office/drawing/2014/main" id="{75AC60DD-AD5B-4CF2-9798-F8B8A43C8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6876" y="3337256"/>
            <a:ext cx="2160000" cy="504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Denominación</a:t>
            </a:r>
          </a:p>
        </p:txBody>
      </p:sp>
      <p:sp>
        <p:nvSpPr>
          <p:cNvPr id="33" name="Text Box 76">
            <a:extLst>
              <a:ext uri="{FF2B5EF4-FFF2-40B4-BE49-F238E27FC236}">
                <a16:creationId xmlns:a16="http://schemas.microsoft.com/office/drawing/2014/main" id="{FDBE0E4C-1D0E-4955-B7F6-01873A518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6876" y="5394496"/>
            <a:ext cx="2160000" cy="46384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Asignación</a:t>
            </a:r>
            <a:endParaRPr lang="es-ES" sz="2400" dirty="0">
              <a:latin typeface="Arial" panose="020B0604020202020204" pitchFamily="34" charset="0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60E058E7-5ABB-4B21-96AB-DFEC7AB231E8}"/>
              </a:ext>
            </a:extLst>
          </p:cNvPr>
          <p:cNvGrpSpPr/>
          <p:nvPr/>
        </p:nvGrpSpPr>
        <p:grpSpPr>
          <a:xfrm>
            <a:off x="6493117" y="2037671"/>
            <a:ext cx="1628229" cy="382661"/>
            <a:chOff x="6509515" y="2227202"/>
            <a:chExt cx="1628229" cy="382661"/>
          </a:xfrm>
        </p:grpSpPr>
        <p:sp>
          <p:nvSpPr>
            <p:cNvPr id="2" name="Line 27">
              <a:extLst>
                <a:ext uri="{FF2B5EF4-FFF2-40B4-BE49-F238E27FC236}">
                  <a16:creationId xmlns:a16="http://schemas.microsoft.com/office/drawing/2014/main" id="{8C66C157-E4E2-43B3-A899-CB174AA0AB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9515" y="2425933"/>
              <a:ext cx="16282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0"/>
                </a:spcBef>
              </a:pPr>
              <a:endParaRPr lang="en-GB" sz="2400"/>
            </a:p>
          </p:txBody>
        </p:sp>
        <p:sp>
          <p:nvSpPr>
            <p:cNvPr id="7" name="Text Box 86">
              <a:extLst>
                <a:ext uri="{FF2B5EF4-FFF2-40B4-BE49-F238E27FC236}">
                  <a16:creationId xmlns:a16="http://schemas.microsoft.com/office/drawing/2014/main" id="{AA1D3344-9755-48ED-A50D-CA93D0C65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8399" y="2227202"/>
              <a:ext cx="915420" cy="382661"/>
            </a:xfrm>
            <a:prstGeom prst="rect">
              <a:avLst/>
            </a:prstGeom>
            <a:solidFill>
              <a:srgbClr val="EDE7E3"/>
            </a:solidFill>
            <a:ln>
              <a:noFill/>
            </a:ln>
            <a:effectLst/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s-ES" sz="1400" b="1"/>
                <a:t>FROTAR</a:t>
              </a:r>
              <a:endParaRPr lang="es-ES" sz="1400" b="1" dirty="0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172660CC-591E-410C-A7C1-1A94DF0F2ABA}"/>
              </a:ext>
            </a:extLst>
          </p:cNvPr>
          <p:cNvGrpSpPr/>
          <p:nvPr/>
        </p:nvGrpSpPr>
        <p:grpSpPr>
          <a:xfrm>
            <a:off x="6493117" y="541214"/>
            <a:ext cx="1628229" cy="382661"/>
            <a:chOff x="6476719" y="730745"/>
            <a:chExt cx="1628229" cy="382661"/>
          </a:xfrm>
        </p:grpSpPr>
        <p:sp>
          <p:nvSpPr>
            <p:cNvPr id="5" name="Line 27">
              <a:extLst>
                <a:ext uri="{FF2B5EF4-FFF2-40B4-BE49-F238E27FC236}">
                  <a16:creationId xmlns:a16="http://schemas.microsoft.com/office/drawing/2014/main" id="{5C19B8A4-74DB-4CB6-9ED4-39C7AADB80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6719" y="922253"/>
              <a:ext cx="16282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0"/>
                </a:spcBef>
              </a:pPr>
              <a:endParaRPr lang="en-GB" sz="2400"/>
            </a:p>
          </p:txBody>
        </p:sp>
        <p:sp>
          <p:nvSpPr>
            <p:cNvPr id="8" name="Text Box 86">
              <a:extLst>
                <a:ext uri="{FF2B5EF4-FFF2-40B4-BE49-F238E27FC236}">
                  <a16:creationId xmlns:a16="http://schemas.microsoft.com/office/drawing/2014/main" id="{A4D84F0A-3EED-42BB-B387-0A1CF6827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3123" y="730745"/>
              <a:ext cx="915420" cy="382661"/>
            </a:xfrm>
            <a:prstGeom prst="rect">
              <a:avLst/>
            </a:prstGeom>
            <a:solidFill>
              <a:srgbClr val="EDE7E3"/>
            </a:solidFill>
            <a:ln>
              <a:noFill/>
            </a:ln>
            <a:effectLst/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82800" rIns="90000" bIns="82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s-ES" sz="1400" b="1"/>
                <a:t>FROTAR</a:t>
              </a:r>
              <a:endParaRPr lang="es-ES" sz="1400" b="1" dirty="0"/>
            </a:p>
          </p:txBody>
        </p:sp>
      </p:grpSp>
      <p:sp>
        <p:nvSpPr>
          <p:cNvPr id="11" name="Text Box 88">
            <a:extLst>
              <a:ext uri="{FF2B5EF4-FFF2-40B4-BE49-F238E27FC236}">
                <a16:creationId xmlns:a16="http://schemas.microsoft.com/office/drawing/2014/main" id="{FD8CB990-D068-489D-B0A4-3D37A978B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4702" y="3965586"/>
            <a:ext cx="979019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2" name="Text Box 88">
            <a:extLst>
              <a:ext uri="{FF2B5EF4-FFF2-40B4-BE49-F238E27FC236}">
                <a16:creationId xmlns:a16="http://schemas.microsoft.com/office/drawing/2014/main" id="{923F76A3-95EB-47D9-AE83-123E80379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4743" y="4564426"/>
            <a:ext cx="979019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42" name="Text Box 88">
            <a:extLst>
              <a:ext uri="{FF2B5EF4-FFF2-40B4-BE49-F238E27FC236}">
                <a16:creationId xmlns:a16="http://schemas.microsoft.com/office/drawing/2014/main" id="{887C67A2-EF0C-4407-8929-DB2ADE5D2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703" y="6198253"/>
            <a:ext cx="6968351" cy="931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144000" tIns="82800" rIns="144000" bIns="1080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Si un cuerpo cargado es repelido por el vidrio frotado con seda tiene carga positiva, y viceversa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6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0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7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06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06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06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06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919" grpId="0" animBg="1"/>
      <p:bldP spid="17458" grpId="0" animBg="1"/>
      <p:bldP spid="17459" grpId="0" animBg="1"/>
      <p:bldP spid="17460" grpId="0" animBg="1"/>
      <p:bldP spid="206936" grpId="0"/>
      <p:bldP spid="206937" grpId="0"/>
      <p:bldP spid="17454" grpId="0" animBg="1"/>
      <p:bldP spid="17455" grpId="0" animBg="1"/>
      <p:bldP spid="17452" grpId="0" animBg="1"/>
      <p:bldP spid="38" grpId="0" animBg="1"/>
      <p:bldP spid="33" grpId="0" animBg="1"/>
      <p:bldP spid="11" grpId="0"/>
      <p:bldP spid="12" grpId="0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3352676" y="321384"/>
            <a:ext cx="7030461" cy="1940400"/>
            <a:chOff x="-781567" y="2378038"/>
            <a:chExt cx="7030461" cy="1940400"/>
          </a:xfrm>
        </p:grpSpPr>
        <p:sp>
          <p:nvSpPr>
            <p:cNvPr id="5" name="Rectángulo 4"/>
            <p:cNvSpPr/>
            <p:nvPr/>
          </p:nvSpPr>
          <p:spPr bwMode="auto">
            <a:xfrm>
              <a:off x="234386" y="2378038"/>
              <a:ext cx="6014508" cy="194040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AutoShape 168"/>
            <p:cNvSpPr>
              <a:spLocks noChangeArrowheads="1"/>
            </p:cNvSpPr>
            <p:nvPr/>
          </p:nvSpPr>
          <p:spPr bwMode="auto">
            <a:xfrm rot="10800000" flipH="1">
              <a:off x="-781567" y="2948147"/>
              <a:ext cx="792889" cy="473075"/>
            </a:xfrm>
            <a:prstGeom prst="rightArrow">
              <a:avLst>
                <a:gd name="adj1" fmla="val 55037"/>
                <a:gd name="adj2" fmla="val 50213"/>
              </a:avLst>
            </a:prstGeom>
            <a:solidFill>
              <a:schemeClr val="accent1"/>
            </a:solidFill>
            <a:ln w="12700" algn="ctr">
              <a:noFill/>
              <a:miter lim="800000"/>
              <a:headEnd/>
              <a:tailEnd/>
            </a:ln>
          </p:spPr>
          <p:txBody>
            <a:bodyPr vert="eaVert"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es-E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06920" name="Text Box 72"/>
          <p:cNvSpPr txBox="1">
            <a:spLocks noChangeArrowheads="1"/>
          </p:cNvSpPr>
          <p:nvPr/>
        </p:nvSpPr>
        <p:spPr bwMode="auto">
          <a:xfrm>
            <a:off x="4471209" y="1391689"/>
            <a:ext cx="5404311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 Y que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al frotar seda y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vidrio pasaba</a:t>
            </a:r>
            <a:endParaRPr lang="es-ES" sz="2400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  </a:t>
            </a:r>
            <a:r>
              <a:rPr lang="es-ES" sz="2400" dirty="0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carga de la seda al vidrio</a:t>
            </a:r>
          </a:p>
        </p:txBody>
      </p:sp>
      <p:sp>
        <p:nvSpPr>
          <p:cNvPr id="206929" name="Text Box 81"/>
          <p:cNvSpPr txBox="1">
            <a:spLocks noChangeArrowheads="1"/>
          </p:cNvSpPr>
          <p:nvPr/>
        </p:nvSpPr>
        <p:spPr bwMode="auto">
          <a:xfrm>
            <a:off x="4471210" y="358228"/>
            <a:ext cx="5810326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Que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solo había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un tipo de carga</a:t>
            </a:r>
          </a:p>
        </p:txBody>
      </p:sp>
      <p:sp>
        <p:nvSpPr>
          <p:cNvPr id="206930" name="Text Box 82"/>
          <p:cNvSpPr txBox="1">
            <a:spLocks noChangeArrowheads="1"/>
          </p:cNvSpPr>
          <p:nvPr/>
        </p:nvSpPr>
        <p:spPr bwMode="auto">
          <a:xfrm>
            <a:off x="4362179" y="2373759"/>
            <a:ext cx="6014508" cy="97858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90000" tIns="118800" rIns="90000" bIns="1188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El vidrio ganaba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Tenía más que neutro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(un exceso positivo) 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Tenía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Q POSITIVA</a:t>
            </a:r>
          </a:p>
        </p:txBody>
      </p:sp>
      <p:sp>
        <p:nvSpPr>
          <p:cNvPr id="206931" name="Text Box 83"/>
          <p:cNvSpPr txBox="1">
            <a:spLocks noChangeArrowheads="1"/>
          </p:cNvSpPr>
          <p:nvPr/>
        </p:nvSpPr>
        <p:spPr bwMode="auto">
          <a:xfrm>
            <a:off x="1849659" y="4604581"/>
            <a:ext cx="7860529" cy="536549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lIns="90000" tIns="82800" rIns="90000" bIns="828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Pero hay 2 tipos de Q y la transferencia ocurre al revés</a:t>
            </a:r>
          </a:p>
        </p:txBody>
      </p:sp>
      <p:grpSp>
        <p:nvGrpSpPr>
          <p:cNvPr id="11353" name="Group 89"/>
          <p:cNvGrpSpPr>
            <a:grpSpLocks/>
          </p:cNvGrpSpPr>
          <p:nvPr/>
        </p:nvGrpSpPr>
        <p:grpSpPr bwMode="auto">
          <a:xfrm>
            <a:off x="6960606" y="5626293"/>
            <a:ext cx="3157543" cy="906463"/>
            <a:chOff x="4675" y="3686"/>
            <a:chExt cx="1989" cy="571"/>
          </a:xfrm>
        </p:grpSpPr>
        <p:sp>
          <p:nvSpPr>
            <p:cNvPr id="2" name="Text Box 75"/>
            <p:cNvSpPr txBox="1">
              <a:spLocks noChangeArrowheads="1"/>
            </p:cNvSpPr>
            <p:nvPr/>
          </p:nvSpPr>
          <p:spPr bwMode="auto">
            <a:xfrm>
              <a:off x="5008" y="3686"/>
              <a:ext cx="1656" cy="57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828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  <a:defRPr/>
              </a:pPr>
              <a:r>
                <a:rPr lang="es-ES" sz="2400">
                  <a:latin typeface="Arial" panose="020B0604020202020204" pitchFamily="34" charset="0"/>
                </a:rPr>
                <a:t>El e</a:t>
              </a:r>
              <a:r>
                <a:rPr lang="es-ES" sz="2400" baseline="30000">
                  <a:latin typeface="Arial" panose="020B0604020202020204" pitchFamily="34" charset="0"/>
                </a:rPr>
                <a:t>-</a:t>
              </a:r>
              <a:r>
                <a:rPr lang="es-ES" sz="2400">
                  <a:latin typeface="Arial" panose="020B0604020202020204" pitchFamily="34" charset="0"/>
                </a:rPr>
                <a:t> debe tener carga </a:t>
              </a:r>
              <a:r>
                <a:rPr lang="es-ES" sz="2400" b="1">
                  <a:latin typeface="Arial" panose="020B0604020202020204" pitchFamily="34" charset="0"/>
                </a:rPr>
                <a:t>NEGATIVA</a:t>
              </a:r>
            </a:p>
          </p:txBody>
        </p:sp>
        <p:sp>
          <p:nvSpPr>
            <p:cNvPr id="17457" name="AutoShape 84"/>
            <p:cNvSpPr>
              <a:spLocks noChangeArrowheads="1"/>
            </p:cNvSpPr>
            <p:nvPr/>
          </p:nvSpPr>
          <p:spPr bwMode="auto">
            <a:xfrm>
              <a:off x="4675" y="3778"/>
              <a:ext cx="269" cy="387"/>
            </a:xfrm>
            <a:prstGeom prst="rightArrow">
              <a:avLst>
                <a:gd name="adj1" fmla="val 43361"/>
                <a:gd name="adj2" fmla="val 5206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82800" rIns="90000" bIns="82800" anchor="ctr">
              <a:no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endParaRPr lang="en-US" sz="24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06939" name="Text Box 91"/>
          <p:cNvSpPr txBox="1">
            <a:spLocks noChangeArrowheads="1"/>
          </p:cNvSpPr>
          <p:nvPr/>
        </p:nvSpPr>
        <p:spPr bwMode="auto">
          <a:xfrm>
            <a:off x="4471210" y="875077"/>
            <a:ext cx="5824196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 Que todo cuerpo 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neutro tenía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la misma</a:t>
            </a:r>
          </a:p>
        </p:txBody>
      </p:sp>
      <p:sp>
        <p:nvSpPr>
          <p:cNvPr id="206941" name="Text Box 93"/>
          <p:cNvSpPr txBox="1">
            <a:spLocks noChangeArrowheads="1"/>
          </p:cNvSpPr>
          <p:nvPr/>
        </p:nvSpPr>
        <p:spPr bwMode="auto">
          <a:xfrm>
            <a:off x="1210263" y="5245204"/>
            <a:ext cx="3270250" cy="16445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</a:rPr>
              <a:t>Se optó por mantener la denominación y  asignación de Franklin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(</a:t>
            </a:r>
            <a:r>
              <a:rPr lang="es-ES" sz="2400" dirty="0" err="1">
                <a:solidFill>
                  <a:srgbClr val="0000FF"/>
                </a:solidFill>
                <a:latin typeface="Arial" panose="020B0604020202020204" pitchFamily="34" charset="0"/>
              </a:rPr>
              <a:t>Q</a:t>
            </a:r>
            <a:r>
              <a:rPr lang="es-ES" sz="2400" baseline="-25000" dirty="0" err="1">
                <a:solidFill>
                  <a:srgbClr val="0000FF"/>
                </a:solidFill>
                <a:latin typeface="Arial" panose="020B0604020202020204" pitchFamily="34" charset="0"/>
              </a:rPr>
              <a:t>vidrio</a:t>
            </a:r>
            <a:r>
              <a:rPr lang="es-ES" sz="2400" baseline="-25000" dirty="0">
                <a:solidFill>
                  <a:srgbClr val="0000FF"/>
                </a:solidFill>
                <a:latin typeface="Arial" panose="020B0604020202020204" pitchFamily="34" charset="0"/>
              </a:rPr>
              <a:t> frotado con seda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 &gt; 0)</a:t>
            </a:r>
          </a:p>
        </p:txBody>
      </p:sp>
      <p:sp>
        <p:nvSpPr>
          <p:cNvPr id="17452" name="Text Box 80"/>
          <p:cNvSpPr txBox="1">
            <a:spLocks noChangeArrowheads="1"/>
          </p:cNvSpPr>
          <p:nvPr/>
        </p:nvSpPr>
        <p:spPr bwMode="auto">
          <a:xfrm>
            <a:off x="1745636" y="653947"/>
            <a:ext cx="1357318" cy="90588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Franklin pensaba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F846DE85-C32B-4D7B-A7CD-600DD316F9EE}"/>
              </a:ext>
            </a:extLst>
          </p:cNvPr>
          <p:cNvGrpSpPr/>
          <p:nvPr/>
        </p:nvGrpSpPr>
        <p:grpSpPr>
          <a:xfrm>
            <a:off x="1255181" y="2516694"/>
            <a:ext cx="2910247" cy="1760129"/>
            <a:chOff x="1387261" y="2597974"/>
            <a:chExt cx="2910247" cy="1760129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03CC3F25-49BF-4A1B-906C-0EBD17498307}"/>
                </a:ext>
              </a:extLst>
            </p:cNvPr>
            <p:cNvGrpSpPr/>
            <p:nvPr/>
          </p:nvGrpSpPr>
          <p:grpSpPr>
            <a:xfrm>
              <a:off x="1387261" y="2597974"/>
              <a:ext cx="1851290" cy="1760129"/>
              <a:chOff x="1355730" y="2597974"/>
              <a:chExt cx="1851290" cy="1760129"/>
            </a:xfrm>
          </p:grpSpPr>
          <p:sp>
            <p:nvSpPr>
              <p:cNvPr id="17441" name="Rectangle 109"/>
              <p:cNvSpPr>
                <a:spLocks noChangeArrowheads="1"/>
              </p:cNvSpPr>
              <p:nvPr/>
            </p:nvSpPr>
            <p:spPr bwMode="auto">
              <a:xfrm flipH="1">
                <a:off x="2443580" y="3742153"/>
                <a:ext cx="763439" cy="6159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442" name="Rectangle 109"/>
              <p:cNvSpPr>
                <a:spLocks noChangeArrowheads="1"/>
              </p:cNvSpPr>
              <p:nvPr/>
            </p:nvSpPr>
            <p:spPr bwMode="auto">
              <a:xfrm flipH="1">
                <a:off x="2446784" y="2597974"/>
                <a:ext cx="760236" cy="6159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439" name="Text Box 77"/>
              <p:cNvSpPr txBox="1">
                <a:spLocks noChangeArrowheads="1"/>
              </p:cNvSpPr>
              <p:nvPr/>
            </p:nvSpPr>
            <p:spPr bwMode="auto">
              <a:xfrm>
                <a:off x="1420267" y="3785029"/>
                <a:ext cx="917540" cy="5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</a:pPr>
                <a:r>
                  <a:rPr lang="es-ES" sz="2400" b="1" dirty="0"/>
                  <a:t>Seda</a:t>
                </a:r>
              </a:p>
            </p:txBody>
          </p:sp>
          <p:sp>
            <p:nvSpPr>
              <p:cNvPr id="17440" name="Text Box 78"/>
              <p:cNvSpPr txBox="1">
                <a:spLocks noChangeArrowheads="1"/>
              </p:cNvSpPr>
              <p:nvPr/>
            </p:nvSpPr>
            <p:spPr bwMode="auto">
              <a:xfrm>
                <a:off x="1355730" y="2629444"/>
                <a:ext cx="1046614" cy="5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lIns="90000" tIns="82800" rIns="90000" bIns="82800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</a:pPr>
                <a:r>
                  <a:rPr lang="es-ES" sz="2400" b="1" dirty="0"/>
                  <a:t>Vidrio</a:t>
                </a:r>
              </a:p>
            </p:txBody>
          </p:sp>
          <p:sp>
            <p:nvSpPr>
              <p:cNvPr id="17437" name="Text Box 44"/>
              <p:cNvSpPr txBox="1">
                <a:spLocks noChangeArrowheads="1"/>
              </p:cNvSpPr>
              <p:nvPr/>
            </p:nvSpPr>
            <p:spPr bwMode="auto">
              <a:xfrm>
                <a:off x="2149803" y="3205839"/>
                <a:ext cx="561843" cy="4638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ts val="0"/>
                  </a:spcBef>
                  <a:buFontTx/>
                  <a:buNone/>
                </a:pPr>
                <a:r>
                  <a:rPr lang="es-ES" sz="2400" dirty="0">
                    <a:solidFill>
                      <a:srgbClr val="990099"/>
                    </a:solidFill>
                    <a:latin typeface="Arial" panose="020B0604020202020204" pitchFamily="34" charset="0"/>
                  </a:rPr>
                  <a:t>e</a:t>
                </a:r>
                <a:r>
                  <a:rPr lang="es-ES" sz="2400" baseline="30000" dirty="0">
                    <a:solidFill>
                      <a:srgbClr val="990099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</a:t>
                </a:r>
              </a:p>
            </p:txBody>
          </p:sp>
          <p:sp>
            <p:nvSpPr>
              <p:cNvPr id="17443" name="Line 27"/>
              <p:cNvSpPr>
                <a:spLocks noChangeShapeType="1"/>
              </p:cNvSpPr>
              <p:nvPr/>
            </p:nvSpPr>
            <p:spPr bwMode="auto">
              <a:xfrm rot="16200000" flipH="1">
                <a:off x="2556691" y="3493262"/>
                <a:ext cx="354351" cy="0"/>
              </a:xfrm>
              <a:prstGeom prst="line">
                <a:avLst/>
              </a:prstGeom>
              <a:noFill/>
              <a:ln w="38100">
                <a:solidFill>
                  <a:srgbClr val="990099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ts val="0"/>
                  </a:spcBef>
                </a:pPr>
                <a:endParaRPr lang="en-GB" sz="2400"/>
              </a:p>
            </p:txBody>
          </p:sp>
          <p:pic>
            <p:nvPicPr>
              <p:cNvPr id="17448" name="Picture 12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894355" y="2663061"/>
                <a:ext cx="220611" cy="220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449" name="Picture 12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876897" y="2894836"/>
                <a:ext cx="244418" cy="233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450" name="Picture 12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567406" y="2901186"/>
                <a:ext cx="220611" cy="220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444" name="Picture 10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546745" y="3819941"/>
                <a:ext cx="244418" cy="233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445" name="Picture 10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881629" y="3826291"/>
                <a:ext cx="220611" cy="220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446" name="Picture 107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864171" y="4058066"/>
                <a:ext cx="244418" cy="233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447" name="Picture 108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554680" y="4064416"/>
                <a:ext cx="220611" cy="220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451" name="Picture 12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705458" y="3965991"/>
                <a:ext cx="244418" cy="233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7436" name="Text Box 88"/>
            <p:cNvSpPr txBox="1">
              <a:spLocks noChangeArrowheads="1"/>
            </p:cNvSpPr>
            <p:nvPr/>
          </p:nvSpPr>
          <p:spPr bwMode="auto">
            <a:xfrm>
              <a:off x="3334012" y="2626561"/>
              <a:ext cx="947974" cy="536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3333FF"/>
                  </a:solidFill>
                  <a:latin typeface="Arial" panose="020B0604020202020204" pitchFamily="34" charset="0"/>
                </a:rPr>
                <a:t>Q &gt; 0</a:t>
              </a:r>
            </a:p>
          </p:txBody>
        </p:sp>
        <p:sp>
          <p:nvSpPr>
            <p:cNvPr id="17434" name="Text Box 88"/>
            <p:cNvSpPr txBox="1">
              <a:spLocks noChangeArrowheads="1"/>
            </p:cNvSpPr>
            <p:nvPr/>
          </p:nvSpPr>
          <p:spPr bwMode="auto">
            <a:xfrm>
              <a:off x="3318490" y="3770860"/>
              <a:ext cx="979018" cy="536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3333FF"/>
                  </a:solidFill>
                  <a:latin typeface="Arial" panose="020B0604020202020204" pitchFamily="34" charset="0"/>
                </a:rPr>
                <a:t>Q &lt; 0</a:t>
              </a:r>
            </a:p>
          </p:txBody>
        </p:sp>
      </p:grpSp>
      <p:sp>
        <p:nvSpPr>
          <p:cNvPr id="11358" name="Line 94"/>
          <p:cNvSpPr>
            <a:spLocks noChangeShapeType="1"/>
          </p:cNvSpPr>
          <p:nvPr/>
        </p:nvSpPr>
        <p:spPr bwMode="auto">
          <a:xfrm rot="16200000">
            <a:off x="2633041" y="3389843"/>
            <a:ext cx="385103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90000" tIns="82800" rIns="90000" bIns="82800">
            <a:spAutoFit/>
          </a:bodyPr>
          <a:lstStyle/>
          <a:p>
            <a:pPr>
              <a:spcBef>
                <a:spcPts val="0"/>
              </a:spcBef>
            </a:pPr>
            <a:endParaRPr lang="en-GB" sz="240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390B801C-8A73-44B2-BB52-48A7EEE13D96}"/>
              </a:ext>
            </a:extLst>
          </p:cNvPr>
          <p:cNvGrpSpPr/>
          <p:nvPr/>
        </p:nvGrpSpPr>
        <p:grpSpPr>
          <a:xfrm>
            <a:off x="4686773" y="5257251"/>
            <a:ext cx="2422337" cy="1054197"/>
            <a:chOff x="4686773" y="5257251"/>
            <a:chExt cx="2422337" cy="1054197"/>
          </a:xfrm>
        </p:grpSpPr>
        <p:sp>
          <p:nvSpPr>
            <p:cNvPr id="11361" name="Text Box 97"/>
            <p:cNvSpPr txBox="1">
              <a:spLocks noChangeArrowheads="1"/>
            </p:cNvSpPr>
            <p:nvPr/>
          </p:nvSpPr>
          <p:spPr bwMode="auto">
            <a:xfrm>
              <a:off x="4695921" y="5847602"/>
              <a:ext cx="2114979" cy="46384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s-ES" sz="2400" b="1"/>
                <a:t>ARBITRARIO</a:t>
              </a:r>
            </a:p>
          </p:txBody>
        </p:sp>
        <p:sp>
          <p:nvSpPr>
            <p:cNvPr id="34" name="Text Box 80"/>
            <p:cNvSpPr txBox="1">
              <a:spLocks noChangeArrowheads="1"/>
            </p:cNvSpPr>
            <p:nvPr/>
          </p:nvSpPr>
          <p:spPr bwMode="auto">
            <a:xfrm>
              <a:off x="4686773" y="5257251"/>
              <a:ext cx="2422337" cy="53654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82800" rIns="90000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0000FF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Es </a:t>
              </a:r>
              <a:r>
                <a:rPr lang="es-ES" sz="2400">
                  <a:solidFill>
                    <a:srgbClr val="0000FF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algo...</a:t>
              </a:r>
              <a:endParaRPr lang="es-ES" sz="2400" dirty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sp>
        <p:nvSpPr>
          <p:cNvPr id="37" name="Text Box 82"/>
          <p:cNvSpPr txBox="1">
            <a:spLocks noChangeArrowheads="1"/>
          </p:cNvSpPr>
          <p:nvPr/>
        </p:nvSpPr>
        <p:spPr bwMode="auto">
          <a:xfrm>
            <a:off x="4362179" y="3466514"/>
            <a:ext cx="6014508" cy="97858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lIns="90000" tIns="118800" rIns="90000" bIns="118800" anchor="ctr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 typeface="Symbol" panose="05050102010706020507" pitchFamily="18" charset="2"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 Y seda perdía   Tenía menos que neutro</a:t>
            </a:r>
          </a:p>
          <a:p>
            <a:pPr algn="ctr" eaLnBrk="1" hangingPunct="1">
              <a:spcBef>
                <a:spcPts val="0"/>
              </a:spcBef>
              <a:buFont typeface="Symbol" panose="05050102010706020507" pitchFamily="18" charset="2"/>
              <a:buNone/>
            </a:pP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(uno negativo) 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Tenía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Q NEGATIVA</a:t>
            </a:r>
          </a:p>
        </p:txBody>
      </p:sp>
      <p:sp>
        <p:nvSpPr>
          <p:cNvPr id="40" name="Text Box 80"/>
          <p:cNvSpPr txBox="1">
            <a:spLocks noChangeArrowheads="1"/>
          </p:cNvSpPr>
          <p:nvPr/>
        </p:nvSpPr>
        <p:spPr bwMode="auto">
          <a:xfrm>
            <a:off x="7517406" y="6417123"/>
            <a:ext cx="3010099" cy="536549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y el protón positiva...</a:t>
            </a:r>
          </a:p>
        </p:txBody>
      </p:sp>
      <p:sp>
        <p:nvSpPr>
          <p:cNvPr id="4" name="Text Box 80">
            <a:extLst>
              <a:ext uri="{FF2B5EF4-FFF2-40B4-BE49-F238E27FC236}">
                <a16:creationId xmlns:a16="http://schemas.microsoft.com/office/drawing/2014/main" id="{CD2571FE-A80C-4217-8574-BAFE10A02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6009" y="6363287"/>
            <a:ext cx="2422337" cy="536549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82800" rIns="90000" bIns="82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implica que...</a:t>
            </a:r>
          </a:p>
        </p:txBody>
      </p:sp>
    </p:spTree>
    <p:extLst>
      <p:ext uri="{BB962C8B-B14F-4D97-AF65-F5344CB8AC3E}">
        <p14:creationId xmlns:p14="http://schemas.microsoft.com/office/powerpoint/2010/main" val="310047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6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6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06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0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06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920" grpId="0"/>
      <p:bldP spid="206929" grpId="0"/>
      <p:bldP spid="206930" grpId="0" animBg="1"/>
      <p:bldP spid="206931" grpId="0" animBg="1"/>
      <p:bldP spid="206939" grpId="0"/>
      <p:bldP spid="206941" grpId="0" animBg="1"/>
      <p:bldP spid="17452" grpId="0" animBg="1"/>
      <p:bldP spid="11358" grpId="0" animBg="1"/>
      <p:bldP spid="37" grpId="0" animBg="1"/>
      <p:bldP spid="40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>
            <a:extLst>
              <a:ext uri="{FF2B5EF4-FFF2-40B4-BE49-F238E27FC236}">
                <a16:creationId xmlns:a16="http://schemas.microsoft.com/office/drawing/2014/main" id="{8F2FA4E7-D2E9-4F7A-AA2A-078D7DFDBE38}"/>
              </a:ext>
            </a:extLst>
          </p:cNvPr>
          <p:cNvGrpSpPr/>
          <p:nvPr/>
        </p:nvGrpSpPr>
        <p:grpSpPr>
          <a:xfrm>
            <a:off x="1373670" y="1838241"/>
            <a:ext cx="4756151" cy="3719515"/>
            <a:chOff x="1373670" y="1838241"/>
            <a:chExt cx="4756151" cy="3719515"/>
          </a:xfrm>
        </p:grpSpPr>
        <p:sp>
          <p:nvSpPr>
            <p:cNvPr id="19496" name="Rectangle 75"/>
            <p:cNvSpPr>
              <a:spLocks noChangeArrowheads="1"/>
            </p:cNvSpPr>
            <p:nvPr/>
          </p:nvSpPr>
          <p:spPr bwMode="auto">
            <a:xfrm>
              <a:off x="1373670" y="1838241"/>
              <a:ext cx="4756151" cy="3719515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90000" tIns="82800" rIns="90000" bIns="82800" anchor="ctr">
              <a:noAutofit/>
            </a:bodyPr>
            <a:lstStyle>
              <a:lvl1pPr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endParaRPr lang="en-US" sz="2400">
                <a:latin typeface="Trebuchet MS" panose="020B0603020202020204" pitchFamily="34" charset="0"/>
              </a:endParaRPr>
            </a:p>
          </p:txBody>
        </p:sp>
        <p:sp>
          <p:nvSpPr>
            <p:cNvPr id="19500" name="Oval 21"/>
            <p:cNvSpPr>
              <a:spLocks noChangeArrowheads="1"/>
            </p:cNvSpPr>
            <p:nvPr/>
          </p:nvSpPr>
          <p:spPr bwMode="auto">
            <a:xfrm>
              <a:off x="1980095" y="2584367"/>
              <a:ext cx="3217863" cy="2038352"/>
            </a:xfrm>
            <a:prstGeom prst="ellipse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501" name="Oval 15"/>
            <p:cNvSpPr>
              <a:spLocks noChangeArrowheads="1"/>
            </p:cNvSpPr>
            <p:nvPr/>
          </p:nvSpPr>
          <p:spPr bwMode="auto">
            <a:xfrm>
              <a:off x="3310420" y="3359067"/>
              <a:ext cx="360363" cy="360363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502" name="Oval 18"/>
            <p:cNvSpPr>
              <a:spLocks noChangeArrowheads="1"/>
            </p:cNvSpPr>
            <p:nvPr/>
          </p:nvSpPr>
          <p:spPr bwMode="auto">
            <a:xfrm>
              <a:off x="3332645" y="3578142"/>
              <a:ext cx="360363" cy="360363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503" name="Oval 16"/>
            <p:cNvSpPr>
              <a:spLocks noChangeArrowheads="1"/>
            </p:cNvSpPr>
            <p:nvPr/>
          </p:nvSpPr>
          <p:spPr bwMode="auto">
            <a:xfrm>
              <a:off x="3526320" y="3578142"/>
              <a:ext cx="360363" cy="360363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504" name="Oval 17"/>
            <p:cNvSpPr>
              <a:spLocks noChangeArrowheads="1"/>
            </p:cNvSpPr>
            <p:nvPr/>
          </p:nvSpPr>
          <p:spPr bwMode="auto">
            <a:xfrm>
              <a:off x="3564420" y="3401930"/>
              <a:ext cx="360363" cy="360363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505" name="Oval 19"/>
            <p:cNvSpPr>
              <a:spLocks noChangeArrowheads="1"/>
            </p:cNvSpPr>
            <p:nvPr/>
          </p:nvSpPr>
          <p:spPr bwMode="auto">
            <a:xfrm>
              <a:off x="5147158" y="3617830"/>
              <a:ext cx="107950" cy="107950"/>
            </a:xfrm>
            <a:prstGeom prst="ellipse">
              <a:avLst/>
            </a:prstGeom>
            <a:solidFill>
              <a:srgbClr val="3333F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506" name="Oval 20"/>
            <p:cNvSpPr>
              <a:spLocks noChangeArrowheads="1"/>
            </p:cNvSpPr>
            <p:nvPr/>
          </p:nvSpPr>
          <p:spPr bwMode="auto">
            <a:xfrm>
              <a:off x="2627795" y="3532105"/>
              <a:ext cx="107950" cy="107950"/>
            </a:xfrm>
            <a:prstGeom prst="ellipse">
              <a:avLst/>
            </a:prstGeom>
            <a:solidFill>
              <a:srgbClr val="3333F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507" name="Oval 22"/>
            <p:cNvSpPr>
              <a:spLocks noChangeArrowheads="1"/>
            </p:cNvSpPr>
            <p:nvPr/>
          </p:nvSpPr>
          <p:spPr bwMode="auto">
            <a:xfrm>
              <a:off x="2681770" y="2309729"/>
              <a:ext cx="1770063" cy="2686052"/>
            </a:xfrm>
            <a:prstGeom prst="ellipse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509" name="Text Box 25"/>
            <p:cNvSpPr txBox="1">
              <a:spLocks noChangeArrowheads="1"/>
            </p:cNvSpPr>
            <p:nvPr/>
          </p:nvSpPr>
          <p:spPr bwMode="auto">
            <a:xfrm>
              <a:off x="5250345" y="3303505"/>
              <a:ext cx="4127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  <a:r>
                <a:rPr lang="es-ES" sz="2400" baseline="300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</a:t>
              </a:r>
            </a:p>
          </p:txBody>
        </p:sp>
        <p:sp>
          <p:nvSpPr>
            <p:cNvPr id="19510" name="Text Box 26"/>
            <p:cNvSpPr txBox="1">
              <a:spLocks noChangeArrowheads="1"/>
            </p:cNvSpPr>
            <p:nvPr/>
          </p:nvSpPr>
          <p:spPr bwMode="auto">
            <a:xfrm>
              <a:off x="3083408" y="2963779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p</a:t>
              </a:r>
            </a:p>
          </p:txBody>
        </p:sp>
        <p:sp>
          <p:nvSpPr>
            <p:cNvPr id="19511" name="Text Box 27"/>
            <p:cNvSpPr txBox="1">
              <a:spLocks noChangeArrowheads="1"/>
            </p:cNvSpPr>
            <p:nvPr/>
          </p:nvSpPr>
          <p:spPr bwMode="auto">
            <a:xfrm>
              <a:off x="3886683" y="312888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n</a:t>
              </a:r>
            </a:p>
          </p:txBody>
        </p:sp>
        <p:sp>
          <p:nvSpPr>
            <p:cNvPr id="19498" name="Text Box 67"/>
            <p:cNvSpPr txBox="1">
              <a:spLocks noChangeArrowheads="1"/>
            </p:cNvSpPr>
            <p:nvPr/>
          </p:nvSpPr>
          <p:spPr bwMode="auto">
            <a:xfrm>
              <a:off x="4562958" y="1949366"/>
              <a:ext cx="11811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p: protón</a:t>
              </a:r>
            </a:p>
          </p:txBody>
        </p:sp>
        <p:sp>
          <p:nvSpPr>
            <p:cNvPr id="19499" name="Text Box 68"/>
            <p:cNvSpPr txBox="1">
              <a:spLocks noChangeArrowheads="1"/>
            </p:cNvSpPr>
            <p:nvPr/>
          </p:nvSpPr>
          <p:spPr bwMode="auto">
            <a:xfrm>
              <a:off x="4569308" y="2312904"/>
              <a:ext cx="13223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000000"/>
                  </a:solidFill>
                  <a:latin typeface="Arial" panose="020B0604020202020204" pitchFamily="34" charset="0"/>
                </a:rPr>
                <a:t>n: neutrón</a:t>
              </a:r>
            </a:p>
          </p:txBody>
        </p:sp>
        <p:sp>
          <p:nvSpPr>
            <p:cNvPr id="64" name="Text Box 67"/>
            <p:cNvSpPr txBox="1">
              <a:spLocks noChangeArrowheads="1"/>
            </p:cNvSpPr>
            <p:nvPr/>
          </p:nvSpPr>
          <p:spPr bwMode="auto">
            <a:xfrm>
              <a:off x="1448394" y="1979600"/>
              <a:ext cx="1320724" cy="4638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ÁTOMO</a:t>
              </a: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7377265" y="1656551"/>
            <a:ext cx="1953055" cy="1669520"/>
            <a:chOff x="1838262" y="5172189"/>
            <a:chExt cx="1953055" cy="1669520"/>
          </a:xfrm>
        </p:grpSpPr>
        <p:sp>
          <p:nvSpPr>
            <p:cNvPr id="67" name="Rectángulo 66"/>
            <p:cNvSpPr/>
            <p:nvPr/>
          </p:nvSpPr>
          <p:spPr bwMode="auto">
            <a:xfrm>
              <a:off x="1838262" y="5172189"/>
              <a:ext cx="1953055" cy="166952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grpSp>
          <p:nvGrpSpPr>
            <p:cNvPr id="4" name="71 Grupo"/>
            <p:cNvGrpSpPr>
              <a:grpSpLocks/>
            </p:cNvGrpSpPr>
            <p:nvPr/>
          </p:nvGrpSpPr>
          <p:grpSpPr bwMode="auto">
            <a:xfrm>
              <a:off x="1849028" y="5285641"/>
              <a:ext cx="1666875" cy="1420135"/>
              <a:chOff x="3414713" y="5211613"/>
              <a:chExt cx="1666875" cy="1420308"/>
            </a:xfrm>
          </p:grpSpPr>
          <p:sp>
            <p:nvSpPr>
              <p:cNvPr id="19516" name="Text Box 35"/>
              <p:cNvSpPr txBox="1">
                <a:spLocks noChangeArrowheads="1"/>
              </p:cNvSpPr>
              <p:nvPr/>
            </p:nvSpPr>
            <p:spPr bwMode="auto">
              <a:xfrm>
                <a:off x="3414713" y="5211613"/>
                <a:ext cx="1666875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es-ES" sz="2400">
                    <a:latin typeface="Arial" panose="020B0604020202020204" pitchFamily="34" charset="0"/>
                  </a:rPr>
                  <a:t>M</a:t>
                </a:r>
                <a:r>
                  <a:rPr lang="es-ES" sz="2400" baseline="-25000">
                    <a:latin typeface="Arial" panose="020B0604020202020204" pitchFamily="34" charset="0"/>
                  </a:rPr>
                  <a:t>p</a:t>
                </a:r>
                <a:r>
                  <a:rPr lang="es-ES" sz="2400">
                    <a:latin typeface="Arial" panose="020B0604020202020204" pitchFamily="34" charset="0"/>
                  </a:rPr>
                  <a:t> </a:t>
                </a:r>
                <a:r>
                  <a:rPr 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~ </a:t>
                </a:r>
                <a:r>
                  <a:rPr lang="es-ES" sz="2400">
                    <a:latin typeface="Arial" panose="020B0604020202020204" pitchFamily="34" charset="0"/>
                  </a:rPr>
                  <a:t>10</a:t>
                </a:r>
                <a:r>
                  <a:rPr lang="es-ES" sz="2400" baseline="30000">
                    <a:latin typeface="Arial" panose="020B0604020202020204" pitchFamily="34" charset="0"/>
                    <a:sym typeface="Symbol" panose="05050102010706020507" pitchFamily="18" charset="2"/>
                  </a:rPr>
                  <a:t></a:t>
                </a:r>
                <a:r>
                  <a:rPr lang="es-ES" sz="2400" baseline="30000">
                    <a:latin typeface="Arial" panose="020B0604020202020204" pitchFamily="34" charset="0"/>
                  </a:rPr>
                  <a:t>27</a:t>
                </a:r>
                <a:r>
                  <a:rPr lang="es-ES" sz="2400">
                    <a:latin typeface="Arial" panose="020B0604020202020204" pitchFamily="34" charset="0"/>
                  </a:rPr>
                  <a:t> kg</a:t>
                </a:r>
              </a:p>
            </p:txBody>
          </p:sp>
          <p:sp>
            <p:nvSpPr>
              <p:cNvPr id="19517" name="Text Box 36"/>
              <p:cNvSpPr txBox="1">
                <a:spLocks noChangeArrowheads="1"/>
              </p:cNvSpPr>
              <p:nvPr/>
            </p:nvSpPr>
            <p:spPr bwMode="auto">
              <a:xfrm>
                <a:off x="3414713" y="6235046"/>
                <a:ext cx="1119188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es-ES" sz="2400" dirty="0" err="1">
                    <a:latin typeface="Arial" panose="020B0604020202020204" pitchFamily="34" charset="0"/>
                  </a:rPr>
                  <a:t>M</a:t>
                </a:r>
                <a:r>
                  <a:rPr lang="es-ES" sz="2400" baseline="-25000" dirty="0" err="1">
                    <a:latin typeface="Arial" panose="020B0604020202020204" pitchFamily="34" charset="0"/>
                  </a:rPr>
                  <a:t>p</a:t>
                </a:r>
                <a:r>
                  <a:rPr lang="es-ES" sz="2400" dirty="0">
                    <a:latin typeface="Arial" panose="020B0604020202020204" pitchFamily="34" charset="0"/>
                  </a:rPr>
                  <a:t>/1836</a:t>
                </a:r>
              </a:p>
            </p:txBody>
          </p:sp>
          <p:sp>
            <p:nvSpPr>
              <p:cNvPr id="7" name="Text Box 37"/>
              <p:cNvSpPr txBox="1">
                <a:spLocks noChangeArrowheads="1"/>
              </p:cNvSpPr>
              <p:nvPr/>
            </p:nvSpPr>
            <p:spPr bwMode="auto">
              <a:xfrm>
                <a:off x="3414713" y="5671920"/>
                <a:ext cx="1490663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es-ES" sz="2400">
                    <a:latin typeface="Arial" panose="020B0604020202020204" pitchFamily="34" charset="0"/>
                  </a:rPr>
                  <a:t>M</a:t>
                </a:r>
                <a:r>
                  <a:rPr lang="es-ES" sz="2400" baseline="-25000">
                    <a:latin typeface="Arial" panose="020B0604020202020204" pitchFamily="34" charset="0"/>
                  </a:rPr>
                  <a:t>p</a:t>
                </a:r>
                <a:r>
                  <a:rPr lang="es-ES" sz="2400">
                    <a:latin typeface="Arial" panose="020B0604020202020204" pitchFamily="34" charset="0"/>
                  </a:rPr>
                  <a:t> + 0,14 %</a:t>
                </a:r>
              </a:p>
            </p:txBody>
          </p:sp>
        </p:grpSp>
      </p:grp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1301009" y="477851"/>
            <a:ext cx="6783388" cy="46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9" tIns="49785" rIns="99569" bIns="49785" anchor="ctr">
            <a:spAutoFit/>
          </a:bodyPr>
          <a:lstStyle>
            <a:lvl1pPr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5363">
              <a:spcBef>
                <a:spcPct val="20000"/>
              </a:spcBef>
              <a:buChar char="•"/>
              <a:tabLst>
                <a:tab pos="196850" algn="r"/>
                <a:tab pos="2940050" algn="ctr"/>
                <a:tab pos="5880100" algn="r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5363">
              <a:spcBef>
                <a:spcPct val="20000"/>
              </a:spcBef>
              <a:buChar char="–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5363">
              <a:spcBef>
                <a:spcPct val="20000"/>
              </a:spcBef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53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6850" algn="r"/>
                <a:tab pos="2940050" algn="ctr"/>
                <a:tab pos="5880100" algn="r"/>
              </a:tabLs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CC0000"/>
                </a:solidFill>
                <a:latin typeface="Arial" panose="020B0604020202020204" pitchFamily="34" charset="0"/>
              </a:rPr>
              <a:t>1.1.2. CUANTIZACIÓN Y CONSERVACIÓN</a:t>
            </a:r>
          </a:p>
        </p:txBody>
      </p:sp>
      <p:grpSp>
        <p:nvGrpSpPr>
          <p:cNvPr id="13" name="Grupo 12"/>
          <p:cNvGrpSpPr/>
          <p:nvPr/>
        </p:nvGrpSpPr>
        <p:grpSpPr>
          <a:xfrm>
            <a:off x="6826689" y="1656551"/>
            <a:ext cx="466936" cy="1669520"/>
            <a:chOff x="1287686" y="5172189"/>
            <a:chExt cx="466936" cy="1669520"/>
          </a:xfrm>
        </p:grpSpPr>
        <p:sp>
          <p:nvSpPr>
            <p:cNvPr id="12" name="Rectángulo 11"/>
            <p:cNvSpPr/>
            <p:nvPr/>
          </p:nvSpPr>
          <p:spPr bwMode="auto">
            <a:xfrm>
              <a:off x="1301009" y="5172189"/>
              <a:ext cx="453613" cy="166952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66 Grupo"/>
            <p:cNvGrpSpPr>
              <a:grpSpLocks/>
            </p:cNvGrpSpPr>
            <p:nvPr/>
          </p:nvGrpSpPr>
          <p:grpSpPr bwMode="auto">
            <a:xfrm>
              <a:off x="1287686" y="5244840"/>
              <a:ext cx="466936" cy="1460696"/>
              <a:chOff x="1430338" y="5170821"/>
              <a:chExt cx="466936" cy="1461180"/>
            </a:xfrm>
            <a:solidFill>
              <a:srgbClr val="CCFFFF"/>
            </a:solidFill>
          </p:grpSpPr>
          <p:sp>
            <p:nvSpPr>
              <p:cNvPr id="19518" name="Text Box 28"/>
              <p:cNvSpPr txBox="1">
                <a:spLocks noChangeArrowheads="1"/>
              </p:cNvSpPr>
              <p:nvPr/>
            </p:nvSpPr>
            <p:spPr bwMode="auto">
              <a:xfrm>
                <a:off x="1430338" y="5692709"/>
                <a:ext cx="424404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ts val="0"/>
                  </a:spcBef>
                  <a:buFontTx/>
                  <a:buNone/>
                  <a:defRPr/>
                </a:pP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n</a:t>
                </a:r>
              </a:p>
            </p:txBody>
          </p:sp>
          <p:sp>
            <p:nvSpPr>
              <p:cNvPr id="19519" name="Text Box 29"/>
              <p:cNvSpPr txBox="1">
                <a:spLocks noChangeArrowheads="1"/>
              </p:cNvSpPr>
              <p:nvPr/>
            </p:nvSpPr>
            <p:spPr bwMode="auto">
              <a:xfrm>
                <a:off x="1453991" y="5170821"/>
                <a:ext cx="408529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ts val="0"/>
                  </a:spcBef>
                  <a:buFontTx/>
                  <a:buNone/>
                  <a:defRPr/>
                </a:pP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p</a:t>
                </a:r>
              </a:p>
            </p:txBody>
          </p:sp>
          <p:sp>
            <p:nvSpPr>
              <p:cNvPr id="19520" name="Text Box 30"/>
              <p:cNvSpPr txBox="1">
                <a:spLocks noChangeArrowheads="1"/>
              </p:cNvSpPr>
              <p:nvPr/>
            </p:nvSpPr>
            <p:spPr bwMode="auto">
              <a:xfrm>
                <a:off x="1484524" y="6235126"/>
                <a:ext cx="4127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ts val="0"/>
                  </a:spcBef>
                  <a:buFontTx/>
                  <a:buNone/>
                  <a:defRPr/>
                </a:pPr>
                <a:r>
                  <a:rPr lang="es-ES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e</a:t>
                </a:r>
                <a:r>
                  <a:rPr lang="es-ES" sz="2400" baseline="30000">
                    <a:solidFill>
                      <a:srgbClr val="000000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</a:t>
                </a:r>
              </a:p>
            </p:txBody>
          </p:sp>
        </p:grpSp>
      </p:grpSp>
      <p:sp>
        <p:nvSpPr>
          <p:cNvPr id="157738" name="Text Box 42"/>
          <p:cNvSpPr txBox="1">
            <a:spLocks noChangeArrowheads="1"/>
          </p:cNvSpPr>
          <p:nvPr/>
        </p:nvSpPr>
        <p:spPr bwMode="auto">
          <a:xfrm>
            <a:off x="6252473" y="4983762"/>
            <a:ext cx="3923289" cy="55109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 lIns="108000" tIns="72000" rIns="108000" bIns="1080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s-ES" sz="2400" baseline="-25000">
                <a:latin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+ N</a:t>
            </a:r>
            <a:r>
              <a:rPr lang="es-ES" sz="2400" baseline="-25000"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s-ES" sz="2400">
                <a:latin typeface="Arial" panose="020B0604020202020204" pitchFamily="34" charset="0"/>
                <a:sym typeface="Symbol" panose="05050102010706020507" pitchFamily="18" charset="2"/>
              </a:rPr>
              <a:t> = A = Nº MÁSICO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DC2A3A9C-DDBA-4236-8CBA-9B3CC13C3DBB}"/>
              </a:ext>
            </a:extLst>
          </p:cNvPr>
          <p:cNvGrpSpPr/>
          <p:nvPr/>
        </p:nvGrpSpPr>
        <p:grpSpPr>
          <a:xfrm>
            <a:off x="3083408" y="4003593"/>
            <a:ext cx="2851150" cy="565150"/>
            <a:chOff x="3083408" y="4003593"/>
            <a:chExt cx="2851150" cy="565150"/>
          </a:xfrm>
        </p:grpSpPr>
        <p:sp>
          <p:nvSpPr>
            <p:cNvPr id="19508" name="Text Box 24"/>
            <p:cNvSpPr txBox="1">
              <a:spLocks noChangeArrowheads="1"/>
            </p:cNvSpPr>
            <p:nvPr/>
          </p:nvSpPr>
          <p:spPr bwMode="auto">
            <a:xfrm>
              <a:off x="3083408" y="4003593"/>
              <a:ext cx="1163638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Núcleo</a:t>
              </a:r>
            </a:p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(10</a:t>
              </a:r>
              <a:r>
                <a:rPr lang="es-ES" sz="2400" baseline="300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</a:t>
              </a:r>
              <a:r>
                <a:rPr lang="es-ES" sz="2400" baseline="30000" dirty="0">
                  <a:solidFill>
                    <a:srgbClr val="000000"/>
                  </a:solidFill>
                  <a:latin typeface="Arial" panose="020B0604020202020204" pitchFamily="34" charset="0"/>
                </a:rPr>
                <a:t>15 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m)</a:t>
              </a:r>
            </a:p>
          </p:txBody>
        </p:sp>
        <p:sp>
          <p:nvSpPr>
            <p:cNvPr id="19512" name="Text Box 31"/>
            <p:cNvSpPr txBox="1">
              <a:spLocks noChangeArrowheads="1"/>
            </p:cNvSpPr>
            <p:nvPr/>
          </p:nvSpPr>
          <p:spPr bwMode="auto">
            <a:xfrm>
              <a:off x="4770920" y="4019468"/>
              <a:ext cx="1163638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Corteza</a:t>
              </a:r>
            </a:p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(10</a:t>
              </a:r>
              <a:r>
                <a:rPr lang="es-ES" sz="2400" baseline="300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10 </a:t>
              </a:r>
              <a:r>
                <a:rPr lang="es-ES" sz="24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m)</a:t>
              </a:r>
            </a:p>
          </p:txBody>
        </p:sp>
      </p:grpSp>
      <p:sp>
        <p:nvSpPr>
          <p:cNvPr id="19491" name="Text Box 40"/>
          <p:cNvSpPr txBox="1">
            <a:spLocks noChangeArrowheads="1"/>
          </p:cNvSpPr>
          <p:nvPr/>
        </p:nvSpPr>
        <p:spPr bwMode="auto">
          <a:xfrm>
            <a:off x="1298873" y="1055156"/>
            <a:ext cx="5500448" cy="463846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>
                <a:solidFill>
                  <a:srgbClr val="000000"/>
                </a:solidFill>
                <a:latin typeface="Arial" panose="020B0604020202020204" pitchFamily="34" charset="0"/>
              </a:rPr>
              <a:t>La materia esta formada por átomos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E1A43E6-B007-40E0-9A3B-A709E94DB2AE}"/>
              </a:ext>
            </a:extLst>
          </p:cNvPr>
          <p:cNvGrpSpPr/>
          <p:nvPr/>
        </p:nvGrpSpPr>
        <p:grpSpPr>
          <a:xfrm>
            <a:off x="2186151" y="5707117"/>
            <a:ext cx="2709412" cy="961256"/>
            <a:chOff x="2186151" y="5707117"/>
            <a:chExt cx="2709412" cy="961256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47306095-6602-450E-B679-1548401CBE62}"/>
                </a:ext>
              </a:extLst>
            </p:cNvPr>
            <p:cNvSpPr/>
            <p:nvPr/>
          </p:nvSpPr>
          <p:spPr bwMode="auto">
            <a:xfrm>
              <a:off x="2186151" y="5707117"/>
              <a:ext cx="2709412" cy="96125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grpSp>
          <p:nvGrpSpPr>
            <p:cNvPr id="12362" name="Group 74"/>
            <p:cNvGrpSpPr>
              <a:grpSpLocks/>
            </p:cNvGrpSpPr>
            <p:nvPr/>
          </p:nvGrpSpPr>
          <p:grpSpPr bwMode="auto">
            <a:xfrm>
              <a:off x="2287519" y="5759939"/>
              <a:ext cx="2576514" cy="887414"/>
              <a:chOff x="5004" y="402"/>
              <a:chExt cx="1623" cy="559"/>
            </a:xfrm>
          </p:grpSpPr>
          <p:sp>
            <p:nvSpPr>
              <p:cNvPr id="19484" name="Text Box 72"/>
              <p:cNvSpPr txBox="1">
                <a:spLocks noChangeArrowheads="1"/>
              </p:cNvSpPr>
              <p:nvPr/>
            </p:nvSpPr>
            <p:spPr bwMode="auto">
              <a:xfrm>
                <a:off x="5018" y="669"/>
                <a:ext cx="808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es-ES" sz="2400">
                    <a:latin typeface="Arial" panose="020B0604020202020204" pitchFamily="34" charset="0"/>
                  </a:rPr>
                  <a:t>10</a:t>
                </a:r>
                <a:r>
                  <a:rPr lang="es-ES" sz="2400" baseline="30000">
                    <a:latin typeface="Arial" panose="020B0604020202020204" pitchFamily="34" charset="0"/>
                    <a:sym typeface="Symbol" panose="05050102010706020507" pitchFamily="18" charset="2"/>
                  </a:rPr>
                  <a:t></a:t>
                </a:r>
                <a:r>
                  <a:rPr lang="es-ES" sz="2400" baseline="30000">
                    <a:latin typeface="Arial" panose="020B0604020202020204" pitchFamily="34" charset="0"/>
                  </a:rPr>
                  <a:t>15</a:t>
                </a:r>
                <a:r>
                  <a:rPr lang="es-ES" sz="2400">
                    <a:latin typeface="Arial" panose="020B0604020202020204" pitchFamily="34" charset="0"/>
                  </a:rPr>
                  <a:t> m</a:t>
                </a:r>
                <a:r>
                  <a:rPr lang="es-ES" sz="2400">
                    <a:latin typeface="Arial" panose="020B0604020202020204" pitchFamily="34" charset="0"/>
                    <a:sym typeface="Symbol" panose="05050102010706020507" pitchFamily="18" charset="2"/>
                  </a:rPr>
                  <a:t></a:t>
                </a:r>
                <a:endParaRPr lang="es-ES" sz="2400" baseline="30000"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9485" name="Text Box 73"/>
              <p:cNvSpPr txBox="1">
                <a:spLocks noChangeArrowheads="1"/>
              </p:cNvSpPr>
              <p:nvPr/>
            </p:nvSpPr>
            <p:spPr bwMode="auto">
              <a:xfrm>
                <a:off x="5876" y="402"/>
                <a:ext cx="751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es-ES" sz="2400">
                    <a:latin typeface="Arial" panose="020B0604020202020204" pitchFamily="34" charset="0"/>
                    <a:sym typeface="Symbol" panose="05050102010706020507" pitchFamily="18" charset="2"/>
                  </a:rPr>
                  <a:t>100 km</a:t>
                </a:r>
                <a:endParaRPr lang="es-ES" sz="2400" baseline="30000"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9486" name="60 CuadroTexto"/>
              <p:cNvSpPr txBox="1">
                <a:spLocks noChangeArrowheads="1"/>
              </p:cNvSpPr>
              <p:nvPr/>
            </p:nvSpPr>
            <p:spPr bwMode="auto">
              <a:xfrm>
                <a:off x="5748" y="532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es-ES" sz="2400">
                    <a:latin typeface="Arial" panose="020B0604020202020204" pitchFamily="34" charset="0"/>
                  </a:rPr>
                  <a:t>=</a:t>
                </a:r>
              </a:p>
            </p:txBody>
          </p:sp>
          <p:sp>
            <p:nvSpPr>
              <p:cNvPr id="19487" name="Text Box 72"/>
              <p:cNvSpPr txBox="1">
                <a:spLocks noChangeArrowheads="1"/>
              </p:cNvSpPr>
              <p:nvPr/>
            </p:nvSpPr>
            <p:spPr bwMode="auto">
              <a:xfrm>
                <a:off x="5004" y="421"/>
                <a:ext cx="760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es-ES" sz="2400">
                    <a:latin typeface="Arial" panose="020B0604020202020204" pitchFamily="34" charset="0"/>
                    <a:sym typeface="Symbol" panose="05050102010706020507" pitchFamily="18" charset="2"/>
                  </a:rPr>
                  <a:t>10</a:t>
                </a:r>
                <a:r>
                  <a:rPr lang="es-ES" sz="2400" baseline="30000">
                    <a:latin typeface="Arial" panose="020B0604020202020204" pitchFamily="34" charset="0"/>
                    <a:sym typeface="Symbol" panose="05050102010706020507" pitchFamily="18" charset="2"/>
                  </a:rPr>
                  <a:t>10</a:t>
                </a:r>
                <a:r>
                  <a:rPr lang="es-ES" sz="2400">
                    <a:latin typeface="Arial" panose="020B0604020202020204" pitchFamily="34" charset="0"/>
                    <a:sym typeface="Symbol" panose="05050102010706020507" pitchFamily="18" charset="2"/>
                  </a:rPr>
                  <a:t> m</a:t>
                </a:r>
                <a:endParaRPr lang="es-ES" sz="2400" baseline="30000"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9488" name="Text Box 73"/>
              <p:cNvSpPr txBox="1">
                <a:spLocks noChangeArrowheads="1"/>
              </p:cNvSpPr>
              <p:nvPr/>
            </p:nvSpPr>
            <p:spPr bwMode="auto">
              <a:xfrm>
                <a:off x="6034" y="660"/>
                <a:ext cx="438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7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es-ES" sz="2400">
                    <a:latin typeface="Arial" panose="020B0604020202020204" pitchFamily="34" charset="0"/>
                  </a:rPr>
                  <a:t>1 m</a:t>
                </a:r>
                <a:endParaRPr lang="es-ES" sz="2400" baseline="30000"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9489" name="Line 72"/>
              <p:cNvSpPr>
                <a:spLocks noChangeShapeType="1"/>
              </p:cNvSpPr>
              <p:nvPr/>
            </p:nvSpPr>
            <p:spPr bwMode="auto">
              <a:xfrm>
                <a:off x="5015" y="673"/>
                <a:ext cx="72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lIns="90000" tIns="82800" rIns="90000" bIns="82800">
                <a:spAutoFit/>
              </a:bodyPr>
              <a:lstStyle/>
              <a:p>
                <a:pPr>
                  <a:spcBef>
                    <a:spcPts val="0"/>
                  </a:spcBef>
                </a:pPr>
                <a:endParaRPr lang="en-GB" sz="2400"/>
              </a:p>
            </p:txBody>
          </p:sp>
          <p:sp>
            <p:nvSpPr>
              <p:cNvPr id="19490" name="Line 73"/>
              <p:cNvSpPr>
                <a:spLocks noChangeShapeType="1"/>
              </p:cNvSpPr>
              <p:nvPr/>
            </p:nvSpPr>
            <p:spPr bwMode="auto">
              <a:xfrm>
                <a:off x="5970" y="669"/>
                <a:ext cx="5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lIns="90000" tIns="82800" rIns="90000" bIns="82800">
                <a:spAutoFit/>
              </a:bodyPr>
              <a:lstStyle/>
              <a:p>
                <a:pPr>
                  <a:spcBef>
                    <a:spcPts val="0"/>
                  </a:spcBef>
                </a:pPr>
                <a:endParaRPr lang="en-GB" sz="2400"/>
              </a:p>
            </p:txBody>
          </p:sp>
        </p:grpSp>
      </p:grpSp>
      <p:grpSp>
        <p:nvGrpSpPr>
          <p:cNvPr id="8" name="Grupo 7"/>
          <p:cNvGrpSpPr/>
          <p:nvPr/>
        </p:nvGrpSpPr>
        <p:grpSpPr>
          <a:xfrm>
            <a:off x="8005680" y="1358646"/>
            <a:ext cx="2017230" cy="514738"/>
            <a:chOff x="7467493" y="1112035"/>
            <a:chExt cx="2017230" cy="514738"/>
          </a:xfrm>
        </p:grpSpPr>
        <p:sp>
          <p:nvSpPr>
            <p:cNvPr id="57" name="Text Box 61"/>
            <p:cNvSpPr txBox="1">
              <a:spLocks noChangeArrowheads="1"/>
            </p:cNvSpPr>
            <p:nvPr/>
          </p:nvSpPr>
          <p:spPr bwMode="auto">
            <a:xfrm>
              <a:off x="7589355" y="1112035"/>
              <a:ext cx="1895368" cy="514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72000" rIns="90000" bIns="72000" anchor="ctr" anchorCtr="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del orden de</a:t>
              </a:r>
            </a:p>
          </p:txBody>
        </p:sp>
        <p:sp>
          <p:nvSpPr>
            <p:cNvPr id="6" name="Forma libre 5"/>
            <p:cNvSpPr/>
            <p:nvPr/>
          </p:nvSpPr>
          <p:spPr bwMode="auto">
            <a:xfrm rot="16200000" flipH="1" flipV="1">
              <a:off x="7446699" y="1423160"/>
              <a:ext cx="214249" cy="172662"/>
            </a:xfrm>
            <a:custGeom>
              <a:avLst/>
              <a:gdLst>
                <a:gd name="connsiteX0" fmla="*/ 145473 w 145473"/>
                <a:gd name="connsiteY0" fmla="*/ 259773 h 259773"/>
                <a:gd name="connsiteX1" fmla="*/ 0 w 145473"/>
                <a:gd name="connsiteY1" fmla="*/ 249382 h 259773"/>
                <a:gd name="connsiteX2" fmla="*/ 0 w 145473"/>
                <a:gd name="connsiteY2" fmla="*/ 0 h 259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473" h="259773">
                  <a:moveTo>
                    <a:pt x="145473" y="259773"/>
                  </a:moveTo>
                  <a:lnTo>
                    <a:pt x="0" y="249382"/>
                  </a:lnTo>
                  <a:lnTo>
                    <a:pt x="0" y="0"/>
                  </a:ln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5" name="Text Box 40"/>
          <p:cNvSpPr txBox="1">
            <a:spLocks noChangeArrowheads="1"/>
          </p:cNvSpPr>
          <p:nvPr/>
        </p:nvSpPr>
        <p:spPr bwMode="auto">
          <a:xfrm>
            <a:off x="6363104" y="5637465"/>
            <a:ext cx="4420098" cy="1571842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: no varía para un elemento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s-E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es-ES" sz="2400" baseline="-25000" dirty="0" err="1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: puede variar, es igual a N</a:t>
            </a:r>
            <a:r>
              <a:rPr lang="es-ES" sz="24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      o parecido </a:t>
            </a:r>
            <a:r>
              <a:rPr lang="es-ES" sz="2400" dirty="0">
                <a:solidFill>
                  <a:srgbClr val="0000FF"/>
                </a:solidFill>
                <a:latin typeface="Arial" panose="020B0604020202020204" pitchFamily="34" charset="0"/>
              </a:rPr>
              <a:t>(isótopos)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s-ES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6374637" y="4391816"/>
            <a:ext cx="1619652" cy="697744"/>
            <a:chOff x="5632201" y="2995455"/>
            <a:chExt cx="1619652" cy="697744"/>
          </a:xfrm>
        </p:grpSpPr>
        <p:sp>
          <p:nvSpPr>
            <p:cNvPr id="70" name="Text Box 61"/>
            <p:cNvSpPr txBox="1">
              <a:spLocks noChangeArrowheads="1"/>
            </p:cNvSpPr>
            <p:nvPr/>
          </p:nvSpPr>
          <p:spPr bwMode="auto">
            <a:xfrm>
              <a:off x="5632201" y="2995455"/>
              <a:ext cx="1619652" cy="514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72000" rIns="90000" bIns="72000" anchor="ctr" anchorCtr="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Arial" panose="020B0604020202020204" pitchFamily="34" charset="0"/>
                </a:rPr>
                <a:t>N: número</a:t>
              </a:r>
            </a:p>
          </p:txBody>
        </p:sp>
        <p:cxnSp>
          <p:nvCxnSpPr>
            <p:cNvPr id="11" name="Conector recto de flecha 10"/>
            <p:cNvCxnSpPr>
              <a:cxnSpLocks/>
            </p:cNvCxnSpPr>
            <p:nvPr/>
          </p:nvCxnSpPr>
          <p:spPr bwMode="auto">
            <a:xfrm flipV="1">
              <a:off x="5848573" y="3440943"/>
              <a:ext cx="0" cy="252256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55" name="Grupo 54"/>
          <p:cNvGrpSpPr/>
          <p:nvPr/>
        </p:nvGrpSpPr>
        <p:grpSpPr>
          <a:xfrm>
            <a:off x="7399645" y="1039117"/>
            <a:ext cx="1361568" cy="752458"/>
            <a:chOff x="5864917" y="3173128"/>
            <a:chExt cx="1361568" cy="752458"/>
          </a:xfrm>
        </p:grpSpPr>
        <p:sp>
          <p:nvSpPr>
            <p:cNvPr id="56" name="Text Box 61"/>
            <p:cNvSpPr txBox="1">
              <a:spLocks noChangeArrowheads="1"/>
            </p:cNvSpPr>
            <p:nvPr/>
          </p:nvSpPr>
          <p:spPr bwMode="auto">
            <a:xfrm>
              <a:off x="5864917" y="3173128"/>
              <a:ext cx="1361568" cy="514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72000" rIns="90000" bIns="72000" anchor="ctr" anchorCtr="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M: masa</a:t>
              </a:r>
            </a:p>
          </p:txBody>
        </p:sp>
        <p:cxnSp>
          <p:nvCxnSpPr>
            <p:cNvPr id="58" name="Conector recto de flecha 57"/>
            <p:cNvCxnSpPr>
              <a:cxnSpLocks/>
            </p:cNvCxnSpPr>
            <p:nvPr/>
          </p:nvCxnSpPr>
          <p:spPr bwMode="auto">
            <a:xfrm flipV="1">
              <a:off x="6079364" y="3673330"/>
              <a:ext cx="0" cy="252256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" name="Grupo 2"/>
          <p:cNvGrpSpPr/>
          <p:nvPr/>
        </p:nvGrpSpPr>
        <p:grpSpPr>
          <a:xfrm>
            <a:off x="7417286" y="3399643"/>
            <a:ext cx="2993425" cy="886698"/>
            <a:chOff x="7417286" y="3399643"/>
            <a:chExt cx="2993425" cy="886698"/>
          </a:xfrm>
        </p:grpSpPr>
        <p:sp>
          <p:nvSpPr>
            <p:cNvPr id="66" name="Text Box 74"/>
            <p:cNvSpPr txBox="1">
              <a:spLocks noChangeArrowheads="1"/>
            </p:cNvSpPr>
            <p:nvPr/>
          </p:nvSpPr>
          <p:spPr bwMode="auto">
            <a:xfrm>
              <a:off x="7417286" y="3822495"/>
              <a:ext cx="2993425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s-ES" sz="2400" dirty="0" err="1">
                  <a:latin typeface="Arial" panose="020B0604020202020204" pitchFamily="34" charset="0"/>
                </a:rPr>
                <a:t>M</a:t>
              </a:r>
              <a:r>
                <a:rPr lang="es-ES" sz="2400" baseline="-25000" dirty="0" err="1">
                  <a:latin typeface="Arial" panose="020B0604020202020204" pitchFamily="34" charset="0"/>
                </a:rPr>
                <a:t>núcleo</a:t>
              </a:r>
              <a:r>
                <a:rPr lang="es-ES" sz="2400" dirty="0">
                  <a:latin typeface="Arial" panose="020B0604020202020204" pitchFamily="34" charset="0"/>
                </a:rPr>
                <a:t> </a:t>
              </a:r>
              <a:r>
                <a:rPr lang="es-ES" sz="2400" dirty="0">
                  <a:latin typeface="Arial" panose="020B0604020202020204" pitchFamily="34" charset="0"/>
                  <a:sym typeface="Symbol" panose="05050102010706020507" pitchFamily="18" charset="2"/>
                </a:rPr>
                <a:t>&gt;</a:t>
              </a:r>
              <a:r>
                <a:rPr lang="es-ES" sz="2400" dirty="0">
                  <a:latin typeface="Arial" panose="020B0604020202020204" pitchFamily="34" charset="0"/>
                </a:rPr>
                <a:t> 99 % </a:t>
              </a:r>
              <a:r>
                <a:rPr lang="es-ES" sz="2400" dirty="0" err="1">
                  <a:latin typeface="Arial" panose="020B0604020202020204" pitchFamily="34" charset="0"/>
                </a:rPr>
                <a:t>M</a:t>
              </a:r>
              <a:r>
                <a:rPr lang="es-ES" sz="2400" baseline="-25000" dirty="0" err="1">
                  <a:latin typeface="Arial" panose="020B0604020202020204" pitchFamily="34" charset="0"/>
                </a:rPr>
                <a:t>átomo</a:t>
              </a:r>
              <a:endParaRPr lang="es-ES" sz="2400" dirty="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59" name="AutoShape 84"/>
            <p:cNvSpPr>
              <a:spLocks noChangeArrowheads="1"/>
            </p:cNvSpPr>
            <p:nvPr/>
          </p:nvSpPr>
          <p:spPr bwMode="auto">
            <a:xfrm rot="5400000">
              <a:off x="7822809" y="3305980"/>
              <a:ext cx="427038" cy="614363"/>
            </a:xfrm>
            <a:prstGeom prst="rightArrow">
              <a:avLst>
                <a:gd name="adj1" fmla="val 43361"/>
                <a:gd name="adj2" fmla="val 5206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82800" rIns="90000" bIns="82800" anchor="ctr">
              <a:no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76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3" dur="500"/>
                                        <p:tgtEl>
                                          <p:spTgt spid="157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38" grpId="0" animBg="1"/>
      <p:bldP spid="19491" grpId="0"/>
      <p:bldP spid="65" grpId="0"/>
    </p:bldLst>
  </p:timing>
</p:sld>
</file>

<file path=ppt/theme/theme1.xml><?xml version="1.0" encoding="utf-8"?>
<a:theme xmlns:a="http://schemas.openxmlformats.org/drawingml/2006/main" name="FNT_2012_TEMA1_1">
  <a:themeElements>
    <a:clrScheme name="FNT_2012_TEMA1_1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FNT_2012_TEMA1_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NT_2012_TEMA1_1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NT_2012_TEMA1_1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NT_2012_TEMA1_1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FNT_2012_TEMA1_1</Template>
  <TotalTime>8274</TotalTime>
  <Words>2959</Words>
  <Application>Microsoft Office PowerPoint</Application>
  <PresentationFormat>Personalizado</PresentationFormat>
  <Paragraphs>525</Paragraphs>
  <Slides>26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3" baseType="lpstr">
      <vt:lpstr>Arial</vt:lpstr>
      <vt:lpstr>Cambria Math</vt:lpstr>
      <vt:lpstr>Comic Sans MS</vt:lpstr>
      <vt:lpstr>Symbol</vt:lpstr>
      <vt:lpstr>Times New Roman</vt:lpstr>
      <vt:lpstr>Trebuchet MS</vt:lpstr>
      <vt:lpstr>FNT_2012_TEMA1_1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DFA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FÍSICA</dc:creator>
  <cp:lastModifiedBy>JEMD</cp:lastModifiedBy>
  <cp:revision>1374</cp:revision>
  <dcterms:created xsi:type="dcterms:W3CDTF">2012-02-20T13:06:36Z</dcterms:created>
  <dcterms:modified xsi:type="dcterms:W3CDTF">2020-10-07T16:03:40Z</dcterms:modified>
</cp:coreProperties>
</file>