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379" r:id="rId2"/>
    <p:sldId id="380" r:id="rId3"/>
    <p:sldId id="409" r:id="rId4"/>
    <p:sldId id="410" r:id="rId5"/>
    <p:sldId id="396" r:id="rId6"/>
    <p:sldId id="411" r:id="rId7"/>
    <p:sldId id="400" r:id="rId8"/>
    <p:sldId id="257" r:id="rId9"/>
    <p:sldId id="405" r:id="rId10"/>
    <p:sldId id="381" r:id="rId11"/>
    <p:sldId id="348" r:id="rId12"/>
    <p:sldId id="406" r:id="rId13"/>
    <p:sldId id="392" r:id="rId14"/>
    <p:sldId id="384" r:id="rId15"/>
    <p:sldId id="349" r:id="rId16"/>
    <p:sldId id="385" r:id="rId17"/>
    <p:sldId id="382" r:id="rId18"/>
    <p:sldId id="389" r:id="rId19"/>
    <p:sldId id="390" r:id="rId20"/>
    <p:sldId id="407" r:id="rId21"/>
    <p:sldId id="408" r:id="rId22"/>
    <p:sldId id="402" r:id="rId23"/>
    <p:sldId id="387" r:id="rId24"/>
    <p:sldId id="394" r:id="rId25"/>
    <p:sldId id="403" r:id="rId26"/>
    <p:sldId id="395" r:id="rId27"/>
    <p:sldId id="327" r:id="rId28"/>
  </p:sldIdLst>
  <p:sldSz cx="10801350" cy="7200900"/>
  <p:notesSz cx="6815138" cy="99425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6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8000"/>
    <a:srgbClr val="0000FF"/>
    <a:srgbClr val="CCFFCC"/>
    <a:srgbClr val="CC0000"/>
    <a:srgbClr val="FFFF99"/>
    <a:srgbClr val="666699"/>
    <a:srgbClr val="99CCFF"/>
    <a:srgbClr val="0099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96201" autoAdjust="0"/>
  </p:normalViewPr>
  <p:slideViewPr>
    <p:cSldViewPr snapToGrid="0" showGuides="1">
      <p:cViewPr varScale="1">
        <p:scale>
          <a:sx n="101" d="100"/>
          <a:sy n="101" d="100"/>
        </p:scale>
        <p:origin x="1578" y="102"/>
      </p:cViewPr>
      <p:guideLst>
        <p:guide orient="horz" pos="2268"/>
        <p:guide pos="36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TEMA 1: ECUACIONES DE MAXWELL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FNT - CURSO 2005/2006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AF50D4E-F01E-466C-8C3C-2E2C68F60E8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211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TEMA 1: ECUACIONES DE MAXWELL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09600" y="746125"/>
            <a:ext cx="55943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4400"/>
            <a:ext cx="5453062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FNT - CURSO 2005/2006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F94D716-0C4A-465A-90F5-0CEE9BD3D6E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3137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614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614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6F65C24-9183-4A0A-AF40-9D9FDAE337E3}" type="slidenum">
              <a:rPr lang="es-ES"/>
              <a:pPr algn="r" eaLnBrk="1" hangingPunct="1">
                <a:spcBef>
                  <a:spcPct val="0"/>
                </a:spcBef>
              </a:pPr>
              <a:t>1</a:t>
            </a:fld>
            <a:endParaRPr lang="es-ES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970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2291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2292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9326EB9-66B2-42EC-AFD3-B559531BFAFD}" type="slidenum">
              <a:rPr lang="es-ES"/>
              <a:pPr algn="r" eaLnBrk="1" hangingPunct="1">
                <a:spcBef>
                  <a:spcPct val="0"/>
                </a:spcBef>
              </a:pPr>
              <a:t>10</a:t>
            </a:fld>
            <a:endParaRPr lang="es-ES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378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DAA680-E587-4D98-80A1-78C55BD24DFC}" type="slidenum">
              <a:rPr lang="es-ES" smtClean="0"/>
              <a:pPr>
                <a:spcBef>
                  <a:spcPct val="0"/>
                </a:spcBef>
              </a:pPr>
              <a:t>11</a:t>
            </a:fld>
            <a:endParaRPr lang="es-E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650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DAA680-E587-4D98-80A1-78C55BD24DFC}" type="slidenum">
              <a:rPr lang="es-ES" smtClean="0"/>
              <a:pPr>
                <a:spcBef>
                  <a:spcPct val="0"/>
                </a:spcBef>
              </a:pPr>
              <a:t>12</a:t>
            </a:fld>
            <a:endParaRPr lang="es-E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0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244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2291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2292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9326EB9-66B2-42EC-AFD3-B559531BFAFD}" type="slidenum">
              <a:rPr lang="es-ES"/>
              <a:pPr algn="r" eaLnBrk="1" hangingPunct="1">
                <a:spcBef>
                  <a:spcPct val="0"/>
                </a:spcBef>
              </a:pPr>
              <a:t>13</a:t>
            </a:fld>
            <a:endParaRPr lang="es-ES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846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638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638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FF42727-CE32-48DE-89A0-6A8D7A466E4A}" type="slidenum">
              <a:rPr lang="es-ES"/>
              <a:pPr algn="r" eaLnBrk="1" hangingPunct="1">
                <a:spcBef>
                  <a:spcPct val="0"/>
                </a:spcBef>
              </a:pPr>
              <a:t>14</a:t>
            </a:fld>
            <a:endParaRPr lang="es-ES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887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904353-6BD9-4A80-AF4E-141053298615}" type="slidenum">
              <a:rPr lang="es-ES" smtClean="0"/>
              <a:pPr>
                <a:spcBef>
                  <a:spcPct val="0"/>
                </a:spcBef>
              </a:pPr>
              <a:t>15</a:t>
            </a:fld>
            <a:endParaRPr lang="es-E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90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E82D9E-252E-4541-A73A-40ABD302A418}" type="slidenum">
              <a:rPr lang="es-ES" smtClean="0"/>
              <a:pPr>
                <a:spcBef>
                  <a:spcPct val="0"/>
                </a:spcBef>
              </a:pPr>
              <a:t>16</a:t>
            </a:fld>
            <a:endParaRPr lang="es-E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71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2531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2532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56DCAC4-A3FA-4ECB-8050-E446A7DAB242}" type="slidenum">
              <a:rPr lang="es-ES"/>
              <a:pPr algn="r" eaLnBrk="1" hangingPunct="1">
                <a:spcBef>
                  <a:spcPct val="0"/>
                </a:spcBef>
              </a:pPr>
              <a:t>17</a:t>
            </a:fld>
            <a:endParaRPr lang="es-E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387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2531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2532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56DCAC4-A3FA-4ECB-8050-E446A7DAB242}" type="slidenum">
              <a:rPr lang="es-ES"/>
              <a:pPr algn="r" eaLnBrk="1" hangingPunct="1">
                <a:spcBef>
                  <a:spcPct val="0"/>
                </a:spcBef>
              </a:pPr>
              <a:t>18</a:t>
            </a:fld>
            <a:endParaRPr lang="es-E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572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2531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2532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56DCAC4-A3FA-4ECB-8050-E446A7DAB242}" type="slidenum">
              <a:rPr lang="es-ES"/>
              <a:pPr algn="r" eaLnBrk="1" hangingPunct="1">
                <a:spcBef>
                  <a:spcPct val="0"/>
                </a:spcBef>
              </a:pPr>
              <a:t>19</a:t>
            </a:fld>
            <a:endParaRPr lang="es-E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599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8195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8196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BCCC8B0-779E-4479-8E3B-771ED6855745}" type="slidenum">
              <a:rPr lang="es-ES"/>
              <a:pPr algn="r" eaLnBrk="1" hangingPunct="1">
                <a:spcBef>
                  <a:spcPct val="0"/>
                </a:spcBef>
              </a:pPr>
              <a:t>2</a:t>
            </a:fld>
            <a:endParaRPr lang="es-ES"/>
          </a:p>
        </p:txBody>
      </p:sp>
      <p:sp>
        <p:nvSpPr>
          <p:cNvPr id="81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058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D392EA-2F21-4D49-8E59-446041E2DB2C}" type="slidenum">
              <a:rPr lang="es-ES" smtClean="0"/>
              <a:pPr>
                <a:spcBef>
                  <a:spcPct val="0"/>
                </a:spcBef>
              </a:pPr>
              <a:t>20</a:t>
            </a:fld>
            <a:endParaRPr lang="es-E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66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D392EA-2F21-4D49-8E59-446041E2DB2C}" type="slidenum">
              <a:rPr lang="es-ES" smtClean="0"/>
              <a:pPr>
                <a:spcBef>
                  <a:spcPct val="0"/>
                </a:spcBef>
              </a:pPr>
              <a:t>21</a:t>
            </a:fld>
            <a:endParaRPr lang="es-E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746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D392EA-2F21-4D49-8E59-446041E2DB2C}" type="slidenum">
              <a:rPr lang="es-ES" smtClean="0"/>
              <a:pPr>
                <a:spcBef>
                  <a:spcPct val="0"/>
                </a:spcBef>
              </a:pPr>
              <a:t>22</a:t>
            </a:fld>
            <a:endParaRPr lang="es-E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00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4515B8-C411-407D-88A3-A3B7A6E4C58E}" type="slidenum">
              <a:rPr lang="es-ES" smtClean="0"/>
              <a:pPr>
                <a:spcBef>
                  <a:spcPct val="0"/>
                </a:spcBef>
              </a:pPr>
              <a:t>23</a:t>
            </a:fld>
            <a:endParaRPr lang="es-E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2666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4515B8-C411-407D-88A3-A3B7A6E4C58E}" type="slidenum">
              <a:rPr lang="es-ES" smtClean="0"/>
              <a:pPr>
                <a:spcBef>
                  <a:spcPct val="0"/>
                </a:spcBef>
              </a:pPr>
              <a:t>24</a:t>
            </a:fld>
            <a:endParaRPr lang="es-E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7877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37CDBF-D557-4250-84C2-FBCFA3176301}" type="slidenum">
              <a:rPr lang="es-ES" smtClean="0"/>
              <a:pPr>
                <a:spcBef>
                  <a:spcPct val="0"/>
                </a:spcBef>
              </a:pPr>
              <a:t>25</a:t>
            </a:fld>
            <a:endParaRPr lang="es-E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332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37CDBF-D557-4250-84C2-FBCFA3176301}" type="slidenum">
              <a:rPr lang="es-ES" smtClean="0"/>
              <a:pPr>
                <a:spcBef>
                  <a:spcPct val="0"/>
                </a:spcBef>
              </a:pPr>
              <a:t>26</a:t>
            </a:fld>
            <a:endParaRPr lang="es-E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013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B1AA30-FF37-43BD-89BE-A318C0062924}" type="slidenum">
              <a:rPr lang="es-ES" smtClean="0"/>
              <a:pPr>
                <a:spcBef>
                  <a:spcPct val="0"/>
                </a:spcBef>
              </a:pPr>
              <a:t>3</a:t>
            </a:fld>
            <a:endParaRPr lang="es-ES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86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686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686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86434DE-7905-429D-AB6F-F7E3C70396B3}" type="slidenum">
              <a:rPr lang="es-ES"/>
              <a:pPr algn="r" eaLnBrk="1" hangingPunct="1">
                <a:spcBef>
                  <a:spcPct val="0"/>
                </a:spcBef>
              </a:pPr>
              <a:t>4</a:t>
            </a:fld>
            <a:endParaRPr lang="es-ES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32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345022-540F-477E-A8B9-61CC2DD0E358}" type="slidenum">
              <a:rPr lang="es-ES" smtClean="0"/>
              <a:pPr>
                <a:spcBef>
                  <a:spcPct val="0"/>
                </a:spcBef>
              </a:pPr>
              <a:t>5</a:t>
            </a:fld>
            <a:endParaRPr lang="es-ES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644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CCF5AA-42BD-45C6-A836-3FC96F8EC8AD}" type="slidenum">
              <a:rPr lang="es-ES" smtClean="0"/>
              <a:pPr>
                <a:spcBef>
                  <a:spcPct val="0"/>
                </a:spcBef>
              </a:pPr>
              <a:t>6</a:t>
            </a:fld>
            <a:endParaRPr lang="es-ES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008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A3B7E0-BB8D-4B89-BF7A-B6B16BE4EFF5}" type="slidenum">
              <a:rPr lang="es-ES" smtClean="0"/>
              <a:pPr>
                <a:spcBef>
                  <a:spcPct val="0"/>
                </a:spcBef>
              </a:pPr>
              <a:t>7</a:t>
            </a:fld>
            <a:endParaRPr lang="es-ES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45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0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21F667-C7C4-4053-9A80-0A0E4F751D73}" type="slidenum">
              <a:rPr lang="es-ES" smtClean="0"/>
              <a:pPr>
                <a:spcBef>
                  <a:spcPct val="0"/>
                </a:spcBef>
              </a:pPr>
              <a:t>8</a:t>
            </a:fld>
            <a:endParaRPr lang="es-ES"/>
          </a:p>
        </p:txBody>
      </p:sp>
      <p:sp>
        <p:nvSpPr>
          <p:cNvPr id="10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130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0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21F667-C7C4-4053-9A80-0A0E4F751D73}" type="slidenum">
              <a:rPr lang="es-ES" smtClean="0"/>
              <a:pPr>
                <a:spcBef>
                  <a:spcPct val="0"/>
                </a:spcBef>
              </a:pPr>
              <a:t>9</a:t>
            </a:fld>
            <a:endParaRPr lang="es-ES"/>
          </a:p>
        </p:txBody>
      </p:sp>
      <p:sp>
        <p:nvSpPr>
          <p:cNvPr id="10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49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623888" y="211138"/>
            <a:ext cx="9920287" cy="67913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1027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3975"/>
            <a:ext cx="139541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04850" y="4337050"/>
            <a:ext cx="1230313" cy="4794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1029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433888"/>
            <a:ext cx="139541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079500" y="2160588"/>
            <a:ext cx="9121775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4215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1920875" y="4079875"/>
            <a:ext cx="7559675" cy="18605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1281113" y="6400800"/>
            <a:ext cx="2249487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0838" y="6400800"/>
            <a:ext cx="3421062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12138" y="6400800"/>
            <a:ext cx="2249487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BEA7E-77D8-47A7-99CE-53AA0F625F6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83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54FD9-732C-45AC-A2B0-0CBF4B965CC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163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012113" y="400050"/>
            <a:ext cx="2249487" cy="57610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60475" y="400050"/>
            <a:ext cx="6599238" cy="57610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D5524-C0D1-4BBD-B31C-D3864D9BD2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2999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1260475" y="400050"/>
            <a:ext cx="9001125" cy="57610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0572F-F430-477D-A22B-60DE9CF510A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04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14788-B561-49A0-9C37-7F788B45CC9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923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2488" y="4627563"/>
            <a:ext cx="9182100" cy="1430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2488" y="3052763"/>
            <a:ext cx="9182100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CF7F6-217E-4BA0-95F3-1655A468461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53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60475" y="1839913"/>
            <a:ext cx="4424363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837238" y="1839913"/>
            <a:ext cx="4424362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561ED-E98A-425F-A4AF-6C3576B7C39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54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750" y="288925"/>
            <a:ext cx="9721850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9750" y="1611313"/>
            <a:ext cx="47720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9750" y="2284413"/>
            <a:ext cx="47720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486400" y="1611313"/>
            <a:ext cx="477520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486400" y="2284413"/>
            <a:ext cx="477520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995B1-72BA-4F72-973E-B7352AC7C3F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633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ED172-AF7C-405F-AAA0-C296B6E2EB6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41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3CA0A-94E7-494A-A440-DA2BCF1D08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778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750" y="287338"/>
            <a:ext cx="3554413" cy="1219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22750" y="287338"/>
            <a:ext cx="6038850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9750" y="1506538"/>
            <a:ext cx="3554413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8B25C-5106-4604-830E-CE9C2DCCEA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61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17725" y="5040313"/>
            <a:ext cx="6480175" cy="5953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117725" y="642938"/>
            <a:ext cx="6480175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17725" y="5635625"/>
            <a:ext cx="6480175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A8601-8532-40F0-A9C2-365DDBCC188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278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720725" y="239713"/>
            <a:ext cx="9731375" cy="6710362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200150" y="1679575"/>
            <a:ext cx="90614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3975"/>
            <a:ext cx="1395413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minispi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433888"/>
            <a:ext cx="139541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60475" y="400050"/>
            <a:ext cx="9001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60475" y="1839913"/>
            <a:ext cx="900112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98563" y="6411913"/>
            <a:ext cx="224948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31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78288" y="6411913"/>
            <a:ext cx="34210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31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29588" y="6411913"/>
            <a:ext cx="224948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4C30BBE-6D8C-4EC8-B0C9-008C0D03D60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</p:sldLayoutIdLst>
  <p:txStyles>
    <p:titleStyle>
      <a:lvl1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2pPr>
      <a:lvl3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3pPr>
      <a:lvl4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4pPr>
      <a:lvl5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5pPr>
      <a:lvl6pPr marL="4572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6pPr>
      <a:lvl7pPr marL="9144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7pPr>
      <a:lvl8pPr marL="13716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8pPr>
      <a:lvl9pPr marL="18288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9pPr>
    </p:titleStyle>
    <p:bodyStyle>
      <a:lvl1pPr marL="385763" indent="-385763" algn="l" defTabSz="1028700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36613" indent="-322263" algn="l" defTabSz="1028700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285875" indent="-257175" algn="l" defTabSz="1028700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</a:defRPr>
      </a:lvl3pPr>
      <a:lvl4pPr marL="1800225" indent="-257175" algn="l" defTabSz="1028700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</a:defRPr>
      </a:lvl4pPr>
      <a:lvl5pPr marL="2314575" indent="-257175" algn="l" defTabSz="1028700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5pPr>
      <a:lvl6pPr marL="27717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6pPr>
      <a:lvl7pPr marL="32289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7pPr>
      <a:lvl8pPr marL="36861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8pPr>
      <a:lvl9pPr marL="41433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5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8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37.bin"/><Relationship Id="rId5" Type="http://schemas.openxmlformats.org/officeDocument/2006/relationships/image" Target="../media/image30.wmf"/><Relationship Id="rId10" Type="http://schemas.openxmlformats.org/officeDocument/2006/relationships/image" Target="../media/image32.wmf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6.bin"/><Relationship Id="rId14" Type="http://schemas.openxmlformats.org/officeDocument/2006/relationships/oleObject" Target="../embeddings/oleObject3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7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36.bin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7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36.bin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38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4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1.wmf"/><Relationship Id="rId5" Type="http://schemas.openxmlformats.org/officeDocument/2006/relationships/image" Target="../media/image5.png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4.png"/><Relationship Id="rId9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30"/>
          <p:cNvSpPr txBox="1">
            <a:spLocks noChangeArrowheads="1"/>
          </p:cNvSpPr>
          <p:nvPr/>
        </p:nvSpPr>
        <p:spPr bwMode="auto">
          <a:xfrm>
            <a:off x="1624013" y="3221038"/>
            <a:ext cx="823912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CARGA ELÉCTRICA Y MATERIA. CAMPO ELÉCTRICO</a:t>
            </a:r>
          </a:p>
        </p:txBody>
      </p:sp>
      <p:sp>
        <p:nvSpPr>
          <p:cNvPr id="5123" name="Text Box 1031"/>
          <p:cNvSpPr txBox="1">
            <a:spLocks noChangeArrowheads="1"/>
          </p:cNvSpPr>
          <p:nvPr/>
        </p:nvSpPr>
        <p:spPr bwMode="auto">
          <a:xfrm>
            <a:off x="5278438" y="4105275"/>
            <a:ext cx="9334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(2/5)</a:t>
            </a:r>
          </a:p>
        </p:txBody>
      </p:sp>
      <p:sp>
        <p:nvSpPr>
          <p:cNvPr id="5124" name="Text Box 1032"/>
          <p:cNvSpPr txBox="1">
            <a:spLocks noChangeArrowheads="1"/>
          </p:cNvSpPr>
          <p:nvPr/>
        </p:nvSpPr>
        <p:spPr bwMode="auto">
          <a:xfrm>
            <a:off x="5065713" y="2343150"/>
            <a:ext cx="1397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TEMA 1</a:t>
            </a:r>
          </a:p>
        </p:txBody>
      </p:sp>
      <p:grpSp>
        <p:nvGrpSpPr>
          <p:cNvPr id="15" name="Group 23"/>
          <p:cNvGrpSpPr>
            <a:grpSpLocks/>
          </p:cNvGrpSpPr>
          <p:nvPr/>
        </p:nvGrpSpPr>
        <p:grpSpPr bwMode="auto">
          <a:xfrm>
            <a:off x="7772400" y="398463"/>
            <a:ext cx="2571750" cy="2159000"/>
            <a:chOff x="4896" y="276"/>
            <a:chExt cx="1620" cy="1360"/>
          </a:xfrm>
        </p:grpSpPr>
        <p:sp>
          <p:nvSpPr>
            <p:cNvPr id="16" name="AutoShape 1067"/>
            <p:cNvSpPr>
              <a:spLocks noChangeArrowheads="1"/>
            </p:cNvSpPr>
            <p:nvPr/>
          </p:nvSpPr>
          <p:spPr bwMode="auto">
            <a:xfrm>
              <a:off x="4896" y="276"/>
              <a:ext cx="1620" cy="1360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Text Box 1068"/>
            <p:cNvSpPr txBox="1">
              <a:spLocks noChangeArrowheads="1"/>
            </p:cNvSpPr>
            <p:nvPr/>
          </p:nvSpPr>
          <p:spPr bwMode="auto">
            <a:xfrm>
              <a:off x="5037" y="450"/>
              <a:ext cx="1336" cy="52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latin typeface="Trebuchet MS" panose="020B0603020202020204" pitchFamily="34" charset="0"/>
                </a:rPr>
                <a:t>GRUPOS DE PRÁCTICAS</a:t>
              </a:r>
            </a:p>
          </p:txBody>
        </p:sp>
        <p:sp>
          <p:nvSpPr>
            <p:cNvPr id="18" name="Text Box 1069"/>
            <p:cNvSpPr txBox="1">
              <a:spLocks noChangeArrowheads="1"/>
            </p:cNvSpPr>
            <p:nvPr/>
          </p:nvSpPr>
          <p:spPr bwMode="auto">
            <a:xfrm>
              <a:off x="5037" y="1036"/>
              <a:ext cx="1336" cy="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solidFill>
                    <a:srgbClr val="FFFFFF"/>
                  </a:solidFill>
                  <a:latin typeface="Trebuchet MS" panose="020B0603020202020204" pitchFamily="34" charset="0"/>
                </a:rPr>
                <a:t>HASTA 02/11</a:t>
              </a:r>
            </a:p>
          </p:txBody>
        </p:sp>
        <p:sp>
          <p:nvSpPr>
            <p:cNvPr id="19" name="Text Box 1062"/>
            <p:cNvSpPr txBox="1">
              <a:spLocks noChangeArrowheads="1"/>
            </p:cNvSpPr>
            <p:nvPr/>
          </p:nvSpPr>
          <p:spPr bwMode="auto">
            <a:xfrm>
              <a:off x="5266" y="1320"/>
              <a:ext cx="8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Trebuchet MS" panose="020B0603020202020204" pitchFamily="34" charset="0"/>
                </a:rPr>
                <a:t>En Moodle</a:t>
              </a: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6310314" y="5021133"/>
            <a:ext cx="4360864" cy="1865782"/>
            <a:chOff x="6310314" y="5021133"/>
            <a:chExt cx="4360864" cy="1865782"/>
          </a:xfrm>
        </p:grpSpPr>
        <p:grpSp>
          <p:nvGrpSpPr>
            <p:cNvPr id="55310" name="Group 14"/>
            <p:cNvGrpSpPr>
              <a:grpSpLocks/>
            </p:cNvGrpSpPr>
            <p:nvPr/>
          </p:nvGrpSpPr>
          <p:grpSpPr bwMode="auto">
            <a:xfrm>
              <a:off x="6310314" y="5021133"/>
              <a:ext cx="4360864" cy="1865313"/>
              <a:chOff x="3975" y="3030"/>
              <a:chExt cx="2747" cy="1175"/>
            </a:xfrm>
          </p:grpSpPr>
          <p:sp>
            <p:nvSpPr>
              <p:cNvPr id="5131" name="AutoShape 1056"/>
              <p:cNvSpPr>
                <a:spLocks noChangeArrowheads="1"/>
              </p:cNvSpPr>
              <p:nvPr/>
            </p:nvSpPr>
            <p:spPr bwMode="auto">
              <a:xfrm>
                <a:off x="3975" y="3030"/>
                <a:ext cx="2747" cy="1175"/>
              </a:xfrm>
              <a:prstGeom prst="foldedCorner">
                <a:avLst>
                  <a:gd name="adj" fmla="val 12500"/>
                </a:avLst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5132" name="Text Box 1057"/>
              <p:cNvSpPr txBox="1">
                <a:spLocks noChangeArrowheads="1"/>
              </p:cNvSpPr>
              <p:nvPr/>
            </p:nvSpPr>
            <p:spPr bwMode="auto">
              <a:xfrm>
                <a:off x="4070" y="3120"/>
                <a:ext cx="2561" cy="52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400" b="1">
                    <a:latin typeface="Trebuchet MS" panose="020B0603020202020204" pitchFamily="34" charset="0"/>
                  </a:rPr>
                  <a:t>PROBLEMA PROPUESTO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400" b="1">
                    <a:latin typeface="Trebuchet MS" panose="020B0603020202020204" pitchFamily="34" charset="0"/>
                  </a:rPr>
                  <a:t>(1ª SESIÓN DE PROBLEMAS)</a:t>
                </a:r>
              </a:p>
            </p:txBody>
          </p:sp>
          <p:sp>
            <p:nvSpPr>
              <p:cNvPr id="5133" name="Text Box 1058"/>
              <p:cNvSpPr txBox="1">
                <a:spLocks noChangeArrowheads="1"/>
              </p:cNvSpPr>
              <p:nvPr/>
            </p:nvSpPr>
            <p:spPr bwMode="auto">
              <a:xfrm>
                <a:off x="4110" y="3767"/>
                <a:ext cx="950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8000" tIns="72000" rIns="108000" bIns="72000" anchor="ctr" anchorCtr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Trebuchet MS" panose="020B0603020202020204" pitchFamily="34" charset="0"/>
                    <a:sym typeface="Wingdings" panose="05000000000000000000" pitchFamily="2" charset="2"/>
                  </a:rPr>
                  <a:t>Problema</a:t>
                </a:r>
                <a:endParaRPr lang="es-ES" sz="4800">
                  <a:solidFill>
                    <a:srgbClr val="FF0000"/>
                  </a:solidFill>
                  <a:latin typeface="Trebuchet MS" panose="020B0603020202020204" pitchFamily="34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5134" name="Text Box 1062"/>
              <p:cNvSpPr txBox="1">
                <a:spLocks noChangeArrowheads="1"/>
              </p:cNvSpPr>
              <p:nvPr/>
            </p:nvSpPr>
            <p:spPr bwMode="auto">
              <a:xfrm>
                <a:off x="5528" y="3767"/>
                <a:ext cx="753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8000" tIns="72000" rIns="108000" bIns="72000" anchor="ctr" anchorCtr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FF"/>
                    </a:solidFill>
                    <a:latin typeface="Trebuchet MS" panose="020B0603020202020204" pitchFamily="34" charset="0"/>
                  </a:rPr>
                  <a:t>Boletín</a:t>
                </a:r>
              </a:p>
            </p:txBody>
          </p:sp>
        </p:grpSp>
        <p:sp>
          <p:nvSpPr>
            <p:cNvPr id="20" name="Text Box 1058"/>
            <p:cNvSpPr txBox="1">
              <a:spLocks noChangeArrowheads="1"/>
            </p:cNvSpPr>
            <p:nvPr/>
          </p:nvSpPr>
          <p:spPr bwMode="auto">
            <a:xfrm>
              <a:off x="7903294" y="6053737"/>
              <a:ext cx="729985" cy="833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4800">
                  <a:solidFill>
                    <a:srgbClr val="FF0000"/>
                  </a:solidFill>
                  <a:latin typeface="Trebuchet MS" panose="020B0603020202020204" pitchFamily="34" charset="0"/>
                  <a:sym typeface="Wingdings" panose="05000000000000000000" pitchFamily="2" charset="2"/>
                </a:rPr>
                <a:t></a:t>
              </a:r>
            </a:p>
          </p:txBody>
        </p:sp>
        <p:sp>
          <p:nvSpPr>
            <p:cNvPr id="21" name="Text Box 1058"/>
            <p:cNvSpPr txBox="1">
              <a:spLocks noChangeArrowheads="1"/>
            </p:cNvSpPr>
            <p:nvPr/>
          </p:nvSpPr>
          <p:spPr bwMode="auto">
            <a:xfrm>
              <a:off x="9836895" y="6053737"/>
              <a:ext cx="729985" cy="833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4800">
                  <a:solidFill>
                    <a:srgbClr val="0000FF"/>
                  </a:solidFill>
                  <a:latin typeface="Trebuchet MS" panose="020B0603020202020204" pitchFamily="34" charset="0"/>
                  <a:sym typeface="Wingdings" panose="05000000000000000000" pitchFamily="2" charset="2"/>
                </a:rPr>
                <a:t>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2" name="Group 211"/>
          <p:cNvGrpSpPr>
            <a:grpSpLocks/>
          </p:cNvGrpSpPr>
          <p:nvPr/>
        </p:nvGrpSpPr>
        <p:grpSpPr bwMode="auto">
          <a:xfrm>
            <a:off x="2181994" y="728218"/>
            <a:ext cx="2870200" cy="1458913"/>
            <a:chOff x="4309" y="1800"/>
            <a:chExt cx="1808" cy="919"/>
          </a:xfrm>
        </p:grpSpPr>
        <p:sp>
          <p:nvSpPr>
            <p:cNvPr id="11312" name="Rectangle 191"/>
            <p:cNvSpPr>
              <a:spLocks noChangeArrowheads="1"/>
            </p:cNvSpPr>
            <p:nvPr/>
          </p:nvSpPr>
          <p:spPr bwMode="auto">
            <a:xfrm>
              <a:off x="4309" y="1800"/>
              <a:ext cx="1808" cy="919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1313" name="Object 187"/>
            <p:cNvGraphicFramePr>
              <a:graphicFrameLocks noChangeAspect="1"/>
            </p:cNvGraphicFramePr>
            <p:nvPr/>
          </p:nvGraphicFramePr>
          <p:xfrm>
            <a:off x="4451" y="1974"/>
            <a:ext cx="15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59" name="Ecuación" r:id="rId4" imgW="838200" imgH="330200" progId="Equation.3">
                    <p:embed/>
                  </p:oleObj>
                </mc:Choice>
                <mc:Fallback>
                  <p:oleObj name="Ecuación" r:id="rId4" imgW="838200" imgH="330200" progId="Equation.3">
                    <p:embed/>
                    <p:pic>
                      <p:nvPicPr>
                        <p:cNvPr id="0" name="Object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1" y="1974"/>
                          <a:ext cx="1577" cy="6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76" name="Text Box 232"/>
          <p:cNvSpPr txBox="1">
            <a:spLocks noChangeArrowheads="1"/>
          </p:cNvSpPr>
          <p:nvPr/>
        </p:nvSpPr>
        <p:spPr bwMode="auto">
          <a:xfrm>
            <a:off x="3704097" y="6278016"/>
            <a:ext cx="346631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K = K(medio) = f(medio)</a:t>
            </a:r>
          </a:p>
        </p:txBody>
      </p:sp>
      <p:sp>
        <p:nvSpPr>
          <p:cNvPr id="6380" name="Text Box 236"/>
          <p:cNvSpPr txBox="1">
            <a:spLocks noChangeArrowheads="1"/>
          </p:cNvSpPr>
          <p:nvPr/>
        </p:nvSpPr>
        <p:spPr bwMode="auto">
          <a:xfrm>
            <a:off x="2395728" y="4589423"/>
            <a:ext cx="6771754" cy="13261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</a:rPr>
              <a:t>K es la magnitud que caracteriza al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 medio</a:t>
            </a: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</a:rPr>
              <a:t>en que están las cargas. Su valor depende, es función, de las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propiedades eléctricas </a:t>
            </a:r>
            <a:r>
              <a:rPr lang="es-ES" sz="2400" dirty="0">
                <a:latin typeface="Arial" panose="020B0604020202020204" pitchFamily="34" charset="0"/>
              </a:rPr>
              <a:t>del medio</a:t>
            </a:r>
          </a:p>
        </p:txBody>
      </p:sp>
      <p:sp>
        <p:nvSpPr>
          <p:cNvPr id="2" name="Text Box 272"/>
          <p:cNvSpPr txBox="1">
            <a:spLocks noChangeArrowheads="1"/>
          </p:cNvSpPr>
          <p:nvPr/>
        </p:nvSpPr>
        <p:spPr bwMode="auto">
          <a:xfrm>
            <a:off x="7219334" y="6305107"/>
            <a:ext cx="531813" cy="396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 0</a:t>
            </a:r>
          </a:p>
        </p:txBody>
      </p:sp>
      <p:sp>
        <p:nvSpPr>
          <p:cNvPr id="6377" name="Text Box 233"/>
          <p:cNvSpPr txBox="1">
            <a:spLocks noChangeArrowheads="1"/>
          </p:cNvSpPr>
          <p:nvPr/>
        </p:nvSpPr>
        <p:spPr bwMode="auto">
          <a:xfrm>
            <a:off x="1831285" y="2593547"/>
            <a:ext cx="3562350" cy="609252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6000" tIns="118800" rIns="126000" bIns="118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FFFFFF"/>
                </a:solidFill>
                <a:latin typeface="Arial" panose="020B0604020202020204" pitchFamily="34" charset="0"/>
              </a:rPr>
              <a:t>Unidad F: N = Newton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41B69029-F3DA-4A32-83F4-C314682F7D58}"/>
              </a:ext>
            </a:extLst>
          </p:cNvPr>
          <p:cNvGrpSpPr/>
          <p:nvPr/>
        </p:nvGrpSpPr>
        <p:grpSpPr>
          <a:xfrm>
            <a:off x="5383333" y="3520974"/>
            <a:ext cx="792000" cy="792000"/>
            <a:chOff x="5383333" y="3520974"/>
            <a:chExt cx="792000" cy="7920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46CF821E-9F04-4A6A-87E6-7BEF3B2AE822}"/>
                </a:ext>
              </a:extLst>
            </p:cNvPr>
            <p:cNvSpPr/>
            <p:nvPr/>
          </p:nvSpPr>
          <p:spPr bwMode="auto">
            <a:xfrm>
              <a:off x="5383333" y="3520974"/>
              <a:ext cx="792000" cy="792000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5409064" y="3650739"/>
              <a:ext cx="74892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2400" dirty="0"/>
                <a:t>¿K?</a:t>
              </a:r>
            </a:p>
          </p:txBody>
        </p:sp>
      </p:grpSp>
      <p:grpSp>
        <p:nvGrpSpPr>
          <p:cNvPr id="68" name="Group 212"/>
          <p:cNvGrpSpPr>
            <a:grpSpLocks/>
          </p:cNvGrpSpPr>
          <p:nvPr/>
        </p:nvGrpSpPr>
        <p:grpSpPr bwMode="auto">
          <a:xfrm>
            <a:off x="6471717" y="728219"/>
            <a:ext cx="2960687" cy="1458912"/>
            <a:chOff x="4252" y="3167"/>
            <a:chExt cx="1865" cy="919"/>
          </a:xfrm>
        </p:grpSpPr>
        <p:sp>
          <p:nvSpPr>
            <p:cNvPr id="69" name="Rectangle 192"/>
            <p:cNvSpPr>
              <a:spLocks noChangeArrowheads="1"/>
            </p:cNvSpPr>
            <p:nvPr/>
          </p:nvSpPr>
          <p:spPr bwMode="auto">
            <a:xfrm>
              <a:off x="4252" y="3167"/>
              <a:ext cx="1865" cy="919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70" name="Object 190"/>
            <p:cNvGraphicFramePr>
              <a:graphicFrameLocks noChangeAspect="1"/>
            </p:cNvGraphicFramePr>
            <p:nvPr/>
          </p:nvGraphicFramePr>
          <p:xfrm>
            <a:off x="4448" y="3307"/>
            <a:ext cx="15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60" name="Ecuación" r:id="rId6" imgW="838200" imgH="330200" progId="Equation.3">
                    <p:embed/>
                  </p:oleObj>
                </mc:Choice>
                <mc:Fallback>
                  <p:oleObj name="Ecuación" r:id="rId6" imgW="8382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8" y="3307"/>
                          <a:ext cx="1577" cy="6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" name="Text Box 232"/>
          <p:cNvSpPr txBox="1">
            <a:spLocks noChangeArrowheads="1"/>
          </p:cNvSpPr>
          <p:nvPr/>
        </p:nvSpPr>
        <p:spPr bwMode="auto">
          <a:xfrm>
            <a:off x="5629125" y="2666250"/>
            <a:ext cx="299021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99FF"/>
                </a:solidFill>
                <a:latin typeface="Arial" panose="020B0604020202020204" pitchFamily="34" charset="0"/>
              </a:rPr>
              <a:t>(en honor a Newton)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7952060" y="6274440"/>
            <a:ext cx="1399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</a:rPr>
              <a:t>(Tema 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0" grpId="0" animBg="1"/>
      <p:bldP spid="2" grpId="0" animBg="1"/>
      <p:bldP spid="6377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0" name="Text Box 39"/>
          <p:cNvSpPr txBox="1">
            <a:spLocks noChangeArrowheads="1"/>
          </p:cNvSpPr>
          <p:nvPr/>
        </p:nvSpPr>
        <p:spPr bwMode="auto">
          <a:xfrm>
            <a:off x="8709886" y="1441053"/>
            <a:ext cx="146416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: </a:t>
            </a: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é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psilon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360424" y="438794"/>
            <a:ext cx="2870200" cy="1458913"/>
            <a:chOff x="7241533" y="404192"/>
            <a:chExt cx="2870200" cy="1458913"/>
          </a:xfrm>
        </p:grpSpPr>
        <p:sp>
          <p:nvSpPr>
            <p:cNvPr id="13316" name="Rectangle 7"/>
            <p:cNvSpPr>
              <a:spLocks noChangeArrowheads="1"/>
            </p:cNvSpPr>
            <p:nvPr/>
          </p:nvSpPr>
          <p:spPr bwMode="auto">
            <a:xfrm>
              <a:off x="7241533" y="404192"/>
              <a:ext cx="2870200" cy="1458913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331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1526610"/>
                </p:ext>
              </p:extLst>
            </p:nvPr>
          </p:nvGraphicFramePr>
          <p:xfrm>
            <a:off x="7466958" y="640730"/>
            <a:ext cx="2503487" cy="985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67" name="Ecuación" r:id="rId4" imgW="838200" imgH="330200" progId="Equation.3">
                    <p:embed/>
                  </p:oleObj>
                </mc:Choice>
                <mc:Fallback>
                  <p:oleObj name="Ecuación" r:id="rId4" imgW="838200" imgH="330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6958" y="640730"/>
                          <a:ext cx="2503487" cy="985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36" name="Text Box 13"/>
          <p:cNvSpPr txBox="1">
            <a:spLocks noChangeArrowheads="1"/>
          </p:cNvSpPr>
          <p:nvPr/>
        </p:nvSpPr>
        <p:spPr bwMode="auto">
          <a:xfrm>
            <a:off x="4883026" y="1445601"/>
            <a:ext cx="3603837" cy="551090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108000" tIns="72000" rIns="108000" bIns="1080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: Permitividad Eléctrica</a:t>
            </a:r>
          </a:p>
        </p:txBody>
      </p:sp>
      <p:sp>
        <p:nvSpPr>
          <p:cNvPr id="13333" name="Text Box 14"/>
          <p:cNvSpPr txBox="1">
            <a:spLocks noChangeArrowheads="1"/>
          </p:cNvSpPr>
          <p:nvPr/>
        </p:nvSpPr>
        <p:spPr bwMode="auto">
          <a:xfrm>
            <a:off x="1360424" y="4031364"/>
            <a:ext cx="5270500" cy="5365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s-ES" sz="2400" b="1" baseline="-25000">
                <a:latin typeface="Arial" panose="020B0604020202020204" pitchFamily="34" charset="0"/>
                <a:sym typeface="Symbol" panose="05050102010706020507" pitchFamily="18" charset="2"/>
              </a:rPr>
              <a:t>o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= 8,854 187 817... 10</a:t>
            </a:r>
            <a:r>
              <a:rPr lang="es-ES" sz="2400" baseline="30000">
                <a:latin typeface="Arial" panose="020B0604020202020204" pitchFamily="34" charset="0"/>
                <a:sym typeface="Symbol" panose="05050102010706020507" pitchFamily="18" charset="2"/>
              </a:rPr>
              <a:t>12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N</a:t>
            </a:r>
            <a:r>
              <a:rPr lang="es-ES" sz="2400" baseline="30000">
                <a:latin typeface="Arial" panose="020B0604020202020204" pitchFamily="34" charset="0"/>
                <a:sym typeface="Symbol" panose="05050102010706020507" pitchFamily="18" charset="2"/>
              </a:rPr>
              <a:t>1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s-ES" sz="2400" baseline="30000">
                <a:latin typeface="Arial" panose="020B0604020202020204" pitchFamily="34" charset="0"/>
                <a:sym typeface="Symbol" panose="05050102010706020507" pitchFamily="18" charset="2"/>
              </a:rPr>
              <a:t>2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400" baseline="30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84353" name="Text Box 33"/>
          <p:cNvSpPr txBox="1">
            <a:spLocks noChangeArrowheads="1"/>
          </p:cNvSpPr>
          <p:nvPr/>
        </p:nvSpPr>
        <p:spPr bwMode="auto">
          <a:xfrm>
            <a:off x="1373500" y="2173616"/>
            <a:ext cx="5207683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Su valor, como el de K, depende de las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propiedades eléctricas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</a:rPr>
              <a:t>del medio.</a:t>
            </a:r>
          </a:p>
        </p:txBody>
      </p:sp>
      <p:sp>
        <p:nvSpPr>
          <p:cNvPr id="24" name="Text Box 33"/>
          <p:cNvSpPr txBox="1">
            <a:spLocks noChangeArrowheads="1"/>
          </p:cNvSpPr>
          <p:nvPr/>
        </p:nvSpPr>
        <p:spPr bwMode="auto">
          <a:xfrm>
            <a:off x="4731894" y="408849"/>
            <a:ext cx="5127488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La magnitud que se suele usar para caracterizar al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medio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</a:rPr>
              <a:t>no es K, es la: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1662030" y="4540634"/>
            <a:ext cx="1166692" cy="463550"/>
            <a:chOff x="1874158" y="4441186"/>
            <a:chExt cx="1166692" cy="463550"/>
          </a:xfrm>
        </p:grpSpPr>
        <p:sp>
          <p:nvSpPr>
            <p:cNvPr id="13334" name="Text Box 20"/>
            <p:cNvSpPr txBox="1">
              <a:spLocks noChangeArrowheads="1"/>
            </p:cNvSpPr>
            <p:nvPr/>
          </p:nvSpPr>
          <p:spPr bwMode="auto">
            <a:xfrm>
              <a:off x="2123275" y="4441186"/>
              <a:ext cx="917575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vacío</a:t>
              </a:r>
            </a:p>
          </p:txBody>
        </p:sp>
        <p:sp>
          <p:nvSpPr>
            <p:cNvPr id="3" name="Forma libre 2"/>
            <p:cNvSpPr/>
            <p:nvPr/>
          </p:nvSpPr>
          <p:spPr bwMode="auto">
            <a:xfrm rot="5400000" flipH="1">
              <a:off x="1912191" y="4460938"/>
              <a:ext cx="212228" cy="288294"/>
            </a:xfrm>
            <a:custGeom>
              <a:avLst/>
              <a:gdLst>
                <a:gd name="connsiteX0" fmla="*/ 139148 w 139148"/>
                <a:gd name="connsiteY0" fmla="*/ 168966 h 179007"/>
                <a:gd name="connsiteX1" fmla="*/ 139148 w 139148"/>
                <a:gd name="connsiteY1" fmla="*/ 168966 h 179007"/>
                <a:gd name="connsiteX2" fmla="*/ 0 w 139148"/>
                <a:gd name="connsiteY2" fmla="*/ 178905 h 179007"/>
                <a:gd name="connsiteX3" fmla="*/ 0 w 139148"/>
                <a:gd name="connsiteY3" fmla="*/ 0 h 17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148" h="179007">
                  <a:moveTo>
                    <a:pt x="139148" y="168966"/>
                  </a:moveTo>
                  <a:lnTo>
                    <a:pt x="139148" y="168966"/>
                  </a:lnTo>
                  <a:cubicBezTo>
                    <a:pt x="33232" y="180734"/>
                    <a:pt x="79697" y="178905"/>
                    <a:pt x="0" y="178905"/>
                  </a:cubicBezTo>
                  <a:lnTo>
                    <a:pt x="0" y="0"/>
                  </a:ln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1338185" y="3290957"/>
            <a:ext cx="3010295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Para el </a:t>
            </a:r>
            <a:r>
              <a:rPr lang="es-ES" sz="2400">
                <a:latin typeface="Arial" panose="020B0604020202020204" pitchFamily="34" charset="0"/>
              </a:rPr>
              <a:t>vacío </a:t>
            </a: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es-ES" sz="2400">
                <a:latin typeface="Arial" panose="020B0604020202020204" pitchFamily="34" charset="0"/>
              </a:rPr>
              <a:t>vale:</a:t>
            </a:r>
            <a:endParaRPr lang="es-ES" sz="2400" dirty="0">
              <a:latin typeface="Arial" panose="020B0604020202020204" pitchFamily="34" charset="0"/>
            </a:endParaRPr>
          </a:p>
        </p:txBody>
      </p:sp>
      <p:grpSp>
        <p:nvGrpSpPr>
          <p:cNvPr id="28" name="Group 53">
            <a:extLst>
              <a:ext uri="{FF2B5EF4-FFF2-40B4-BE49-F238E27FC236}">
                <a16:creationId xmlns:a16="http://schemas.microsoft.com/office/drawing/2014/main" id="{37CE2EF7-D90D-4597-960C-73240C71BF04}"/>
              </a:ext>
            </a:extLst>
          </p:cNvPr>
          <p:cNvGrpSpPr>
            <a:grpSpLocks/>
          </p:cNvGrpSpPr>
          <p:nvPr/>
        </p:nvGrpSpPr>
        <p:grpSpPr bwMode="auto">
          <a:xfrm>
            <a:off x="7475365" y="2253786"/>
            <a:ext cx="1782763" cy="1266825"/>
            <a:chOff x="4376" y="980"/>
            <a:chExt cx="1123" cy="798"/>
          </a:xfrm>
        </p:grpSpPr>
        <p:sp>
          <p:nvSpPr>
            <p:cNvPr id="29" name="Rectangle 52">
              <a:extLst>
                <a:ext uri="{FF2B5EF4-FFF2-40B4-BE49-F238E27FC236}">
                  <a16:creationId xmlns:a16="http://schemas.microsoft.com/office/drawing/2014/main" id="{9C906EFF-4109-41F0-A8CF-94992D457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980"/>
              <a:ext cx="1123" cy="798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30" name="Object 12">
              <a:extLst>
                <a:ext uri="{FF2B5EF4-FFF2-40B4-BE49-F238E27FC236}">
                  <a16:creationId xmlns:a16="http://schemas.microsoft.com/office/drawing/2014/main" id="{E93B6681-B8D2-460E-BA66-96A596F2D7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8" y="1029"/>
            <a:ext cx="941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68" name="Ecuación" r:id="rId6" imgW="571252" imgH="393529" progId="Equation.3">
                    <p:embed/>
                  </p:oleObj>
                </mc:Choice>
                <mc:Fallback>
                  <p:oleObj name="Ecuación" r:id="rId6" imgW="571252" imgH="393529" progId="Equation.3">
                    <p:embed/>
                    <p:pic>
                      <p:nvPicPr>
                        <p:cNvPr id="1333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8" y="1029"/>
                          <a:ext cx="941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Text Box 21">
            <a:extLst>
              <a:ext uri="{FF2B5EF4-FFF2-40B4-BE49-F238E27FC236}">
                <a16:creationId xmlns:a16="http://schemas.microsoft.com/office/drawing/2014/main" id="{2E4E4FBE-4683-4E3F-88D1-E8B1E28AC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24" y="6235499"/>
            <a:ext cx="9327897" cy="51473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u="sng" dirty="0">
                <a:latin typeface="Arial" panose="020B0604020202020204" pitchFamily="34" charset="0"/>
              </a:rPr>
              <a:t>En aire</a:t>
            </a:r>
            <a:r>
              <a:rPr lang="es-ES" sz="2400" dirty="0">
                <a:latin typeface="Arial" panose="020B0604020202020204" pitchFamily="34" charset="0"/>
              </a:rPr>
              <a:t>: S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e toma   = 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o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(error: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-0,05 %) 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y  K 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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9 10</a:t>
            </a:r>
            <a:r>
              <a:rPr lang="es-ES" sz="2400" baseline="30000" dirty="0">
                <a:latin typeface="Arial" panose="020B0604020202020204" pitchFamily="34" charset="0"/>
                <a:sym typeface="Symbol" panose="05050102010706020507" pitchFamily="18" charset="2"/>
              </a:rPr>
              <a:t>9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(error: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0,19 %)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32" name="Group 55">
            <a:extLst>
              <a:ext uri="{FF2B5EF4-FFF2-40B4-BE49-F238E27FC236}">
                <a16:creationId xmlns:a16="http://schemas.microsoft.com/office/drawing/2014/main" id="{BD5AF2A0-F2AD-4F8C-8F8F-9B62D8B82111}"/>
              </a:ext>
            </a:extLst>
          </p:cNvPr>
          <p:cNvGrpSpPr>
            <a:grpSpLocks/>
          </p:cNvGrpSpPr>
          <p:nvPr/>
        </p:nvGrpSpPr>
        <p:grpSpPr bwMode="auto">
          <a:xfrm>
            <a:off x="6909146" y="3991190"/>
            <a:ext cx="3458891" cy="614363"/>
            <a:chOff x="4605" y="3022"/>
            <a:chExt cx="1780" cy="387"/>
          </a:xfrm>
        </p:grpSpPr>
        <p:sp>
          <p:nvSpPr>
            <p:cNvPr id="33" name="Text Box 16">
              <a:extLst>
                <a:ext uri="{FF2B5EF4-FFF2-40B4-BE49-F238E27FC236}">
                  <a16:creationId xmlns:a16="http://schemas.microsoft.com/office/drawing/2014/main" id="{7B848DD5-C05A-4416-8769-3B1AA6737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" y="3022"/>
              <a:ext cx="1492" cy="387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118800" rIns="90000" bIns="1188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  <a:buFontTx/>
                <a:buNone/>
              </a:pPr>
              <a:r>
                <a:rPr lang="es-ES" sz="2400" b="1" dirty="0">
                  <a:solidFill>
                    <a:srgbClr val="FFFFFF"/>
                  </a:solidFill>
                  <a:latin typeface="Arial" panose="020B0604020202020204" pitchFamily="34" charset="0"/>
                </a:rPr>
                <a:t>K </a:t>
              </a:r>
              <a:r>
                <a:rPr lang="es-ES" sz="2400" b="1" dirty="0">
                  <a:solidFill>
                    <a:srgbClr val="FFFF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 9 10</a:t>
              </a:r>
              <a:r>
                <a:rPr lang="es-ES" sz="2400" b="1" baseline="30000" dirty="0">
                  <a:solidFill>
                    <a:srgbClr val="FFFF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9</a:t>
              </a:r>
              <a:r>
                <a:rPr lang="es-ES" sz="2400" b="1" dirty="0">
                  <a:solidFill>
                    <a:srgbClr val="FFFF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N m</a:t>
              </a:r>
              <a:r>
                <a:rPr lang="es-ES" sz="2400" b="1" baseline="30000" dirty="0">
                  <a:solidFill>
                    <a:srgbClr val="FFFF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 b="1" dirty="0">
                  <a:solidFill>
                    <a:srgbClr val="FFFF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C</a:t>
              </a:r>
              <a:r>
                <a:rPr lang="es-ES" sz="2400" b="1" baseline="30000" dirty="0">
                  <a:solidFill>
                    <a:srgbClr val="FFFF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2</a:t>
              </a:r>
              <a:endParaRPr lang="es-ES" sz="2400" b="1" dirty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4" name="AutoShape 34">
              <a:extLst>
                <a:ext uri="{FF2B5EF4-FFF2-40B4-BE49-F238E27FC236}">
                  <a16:creationId xmlns:a16="http://schemas.microsoft.com/office/drawing/2014/main" id="{3DF5922B-0D50-4BA7-A624-A7FC7BB91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5" y="3085"/>
              <a:ext cx="208" cy="288"/>
            </a:xfrm>
            <a:prstGeom prst="rightArrow">
              <a:avLst>
                <a:gd name="adj1" fmla="val 50000"/>
                <a:gd name="adj2" fmla="val 55769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5" name="Text Box 18">
            <a:extLst>
              <a:ext uri="{FF2B5EF4-FFF2-40B4-BE49-F238E27FC236}">
                <a16:creationId xmlns:a16="http://schemas.microsoft.com/office/drawing/2014/main" id="{CC163296-7AFA-48B6-A701-508AF0588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24" y="5471522"/>
            <a:ext cx="9327896" cy="536549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90000" tIns="82800" rIns="90000" bIns="828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u="sng" dirty="0">
                <a:latin typeface="Arial" panose="020B0604020202020204" pitchFamily="34" charset="0"/>
                <a:sym typeface="Symbol" panose="05050102010706020507" pitchFamily="18" charset="2"/>
              </a:rPr>
              <a:t>En la materia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:  &gt; 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o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  K y  </a:t>
            </a:r>
            <a:r>
              <a:rPr lang="es-ES" sz="2400" b="1" dirty="0" err="1"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s-ES" sz="2400" baseline="-25000" dirty="0" err="1">
                <a:latin typeface="Arial" panose="020B0604020202020204" pitchFamily="34" charset="0"/>
                <a:sym typeface="Symbol" panose="05050102010706020507" pitchFamily="18" charset="2"/>
              </a:rPr>
              <a:t>eléctrica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menores entre cargas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(Tema 3)</a:t>
            </a:r>
            <a:endParaRPr lang="es-ES" sz="2400" i="1" dirty="0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DF624B62-682B-4F58-9F4C-233E851A7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7753" y="4729278"/>
            <a:ext cx="216627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(error: 0,14 %)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/>
      <p:bldP spid="13336" grpId="0" animBg="1"/>
      <p:bldP spid="13333" grpId="0" animBg="1"/>
      <p:bldP spid="184353" grpId="0"/>
      <p:bldP spid="24" grpId="0"/>
      <p:bldP spid="22" grpId="0"/>
      <p:bldP spid="31" grpId="0" animBg="1"/>
      <p:bldP spid="35" grpId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quina doblada 3">
            <a:extLst>
              <a:ext uri="{FF2B5EF4-FFF2-40B4-BE49-F238E27FC236}">
                <a16:creationId xmlns:a16="http://schemas.microsoft.com/office/drawing/2014/main" id="{C7722863-DEFB-48E1-8A40-98B937E90DD5}"/>
              </a:ext>
            </a:extLst>
          </p:cNvPr>
          <p:cNvSpPr/>
          <p:nvPr/>
        </p:nvSpPr>
        <p:spPr bwMode="auto">
          <a:xfrm>
            <a:off x="1289303" y="4893553"/>
            <a:ext cx="9432000" cy="2232000"/>
          </a:xfrm>
          <a:prstGeom prst="foldedCorner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6" name="Text Box 18">
            <a:extLst>
              <a:ext uri="{FF2B5EF4-FFF2-40B4-BE49-F238E27FC236}">
                <a16:creationId xmlns:a16="http://schemas.microsoft.com/office/drawing/2014/main" id="{0D1FC4AF-3595-47B9-B239-271804D99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1839" y="4961546"/>
            <a:ext cx="9409175" cy="905881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Como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separador decimal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se puede emplear: la coma, o el punto, según el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ámbito cultural,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pero se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ponen abajo.</a:t>
            </a:r>
            <a:endParaRPr lang="es-ES" sz="2400" i="1" dirty="0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5805C79C-2038-4A2E-9FF5-1F81EC6EB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4643" y="5831071"/>
            <a:ext cx="9506643" cy="1253402"/>
          </a:xfrm>
          <a:prstGeom prst="rect">
            <a:avLst/>
          </a:prstGeom>
          <a:noFill/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latin typeface="Arial" panose="020B0604020202020204" pitchFamily="34" charset="0"/>
              </a:rPr>
              <a:t>A cada lado de la coma, o del punto, se pueden juntar los números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en grupos de 3</a:t>
            </a:r>
            <a:r>
              <a:rPr lang="es-ES" sz="2400" dirty="0">
                <a:latin typeface="Arial" panose="020B0604020202020204" pitchFamily="34" charset="0"/>
              </a:rPr>
              <a:t>, si hay más de 4, para facilitar la lectura. Se tiende a separarlos con espacios en blanco (antes con punto, o coma).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0" name="Text Box 39">
            <a:extLst>
              <a:ext uri="{FF2B5EF4-FFF2-40B4-BE49-F238E27FC236}">
                <a16:creationId xmlns:a16="http://schemas.microsoft.com/office/drawing/2014/main" id="{E0C0E4E2-A1D9-44E3-96C7-A3E029F0C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9886" y="1441053"/>
            <a:ext cx="146416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: </a:t>
            </a: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é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psilon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16774D35-CAA8-482A-B7CD-F80A4170F794}"/>
              </a:ext>
            </a:extLst>
          </p:cNvPr>
          <p:cNvGrpSpPr/>
          <p:nvPr/>
        </p:nvGrpSpPr>
        <p:grpSpPr>
          <a:xfrm>
            <a:off x="1360424" y="438794"/>
            <a:ext cx="2870200" cy="1458913"/>
            <a:chOff x="7241533" y="404192"/>
            <a:chExt cx="2870200" cy="1458913"/>
          </a:xfrm>
        </p:grpSpPr>
        <p:sp>
          <p:nvSpPr>
            <p:cNvPr id="27" name="Rectangle 7">
              <a:extLst>
                <a:ext uri="{FF2B5EF4-FFF2-40B4-BE49-F238E27FC236}">
                  <a16:creationId xmlns:a16="http://schemas.microsoft.com/office/drawing/2014/main" id="{7A33218D-0B95-4EDA-BE20-2B08B898B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533" y="404192"/>
              <a:ext cx="2870200" cy="1458913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8" name="Object 8">
              <a:extLst>
                <a:ext uri="{FF2B5EF4-FFF2-40B4-BE49-F238E27FC236}">
                  <a16:creationId xmlns:a16="http://schemas.microsoft.com/office/drawing/2014/main" id="{4DA63EB0-4DAA-4D34-AB60-A72510972CC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7067302"/>
                </p:ext>
              </p:extLst>
            </p:nvPr>
          </p:nvGraphicFramePr>
          <p:xfrm>
            <a:off x="7466958" y="640730"/>
            <a:ext cx="2503487" cy="985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82" name="Ecuación" r:id="rId4" imgW="838200" imgH="330200" progId="Equation.3">
                    <p:embed/>
                  </p:oleObj>
                </mc:Choice>
                <mc:Fallback>
                  <p:oleObj name="Ecuación" r:id="rId4" imgW="838200" imgH="330200" progId="Equation.3">
                    <p:embed/>
                    <p:pic>
                      <p:nvPicPr>
                        <p:cNvPr id="1331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6958" y="640730"/>
                          <a:ext cx="2503487" cy="985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Text Box 13">
            <a:extLst>
              <a:ext uri="{FF2B5EF4-FFF2-40B4-BE49-F238E27FC236}">
                <a16:creationId xmlns:a16="http://schemas.microsoft.com/office/drawing/2014/main" id="{39622BEE-3375-48FA-9F43-5B20F3DA6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026" y="1445601"/>
            <a:ext cx="3603837" cy="551090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108000" tIns="72000" rIns="108000" bIns="1080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: Permitividad Eléctrica</a:t>
            </a:r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id="{A5CA296F-0D43-4F76-9533-E3D2F820B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24" y="4031364"/>
            <a:ext cx="5270500" cy="5365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s-ES" sz="2400" b="1" baseline="-25000">
                <a:latin typeface="Arial" panose="020B0604020202020204" pitchFamily="34" charset="0"/>
                <a:sym typeface="Symbol" panose="05050102010706020507" pitchFamily="18" charset="2"/>
              </a:rPr>
              <a:t>o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= 8,854 187 817... 10</a:t>
            </a:r>
            <a:r>
              <a:rPr lang="es-ES" sz="2400" baseline="30000">
                <a:latin typeface="Arial" panose="020B0604020202020204" pitchFamily="34" charset="0"/>
                <a:sym typeface="Symbol" panose="05050102010706020507" pitchFamily="18" charset="2"/>
              </a:rPr>
              <a:t>12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N</a:t>
            </a:r>
            <a:r>
              <a:rPr lang="es-ES" sz="2400" baseline="30000">
                <a:latin typeface="Arial" panose="020B0604020202020204" pitchFamily="34" charset="0"/>
                <a:sym typeface="Symbol" panose="05050102010706020507" pitchFamily="18" charset="2"/>
              </a:rPr>
              <a:t>1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s-ES" sz="2400" baseline="30000">
                <a:latin typeface="Arial" panose="020B0604020202020204" pitchFamily="34" charset="0"/>
                <a:sym typeface="Symbol" panose="05050102010706020507" pitchFamily="18" charset="2"/>
              </a:rPr>
              <a:t>2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400" baseline="30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1" name="Text Box 33">
            <a:extLst>
              <a:ext uri="{FF2B5EF4-FFF2-40B4-BE49-F238E27FC236}">
                <a16:creationId xmlns:a16="http://schemas.microsoft.com/office/drawing/2014/main" id="{0D4DCAD3-7033-4BEE-BEC5-A954E1BF5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500" y="2173616"/>
            <a:ext cx="5207683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Su valor, como el de K, depende de las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propiedades eléctricas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</a:rPr>
              <a:t>del medio.</a:t>
            </a:r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0F1CE528-E62F-4D43-B51B-7FD3AA903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1894" y="408849"/>
            <a:ext cx="5127488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La magnitud que se suele usar para caracterizar al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medio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</a:rPr>
              <a:t>no es K, es la:</a:t>
            </a:r>
          </a:p>
        </p:txBody>
      </p:sp>
      <p:sp>
        <p:nvSpPr>
          <p:cNvPr id="36" name="Text Box 33">
            <a:extLst>
              <a:ext uri="{FF2B5EF4-FFF2-40B4-BE49-F238E27FC236}">
                <a16:creationId xmlns:a16="http://schemas.microsoft.com/office/drawing/2014/main" id="{870763AE-DE69-4B77-A6D0-4739B2F28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185" y="3290957"/>
            <a:ext cx="3010295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Para el </a:t>
            </a:r>
            <a:r>
              <a:rPr lang="es-ES" sz="2400">
                <a:latin typeface="Arial" panose="020B0604020202020204" pitchFamily="34" charset="0"/>
              </a:rPr>
              <a:t>vacío </a:t>
            </a: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es-ES" sz="2400">
                <a:latin typeface="Arial" panose="020B0604020202020204" pitchFamily="34" charset="0"/>
              </a:rPr>
              <a:t>vale:</a:t>
            </a:r>
            <a:endParaRPr lang="es-ES" sz="2400" dirty="0">
              <a:latin typeface="Arial" panose="020B0604020202020204" pitchFamily="34" charset="0"/>
            </a:endParaRPr>
          </a:p>
        </p:txBody>
      </p:sp>
      <p:grpSp>
        <p:nvGrpSpPr>
          <p:cNvPr id="37" name="Group 53">
            <a:extLst>
              <a:ext uri="{FF2B5EF4-FFF2-40B4-BE49-F238E27FC236}">
                <a16:creationId xmlns:a16="http://schemas.microsoft.com/office/drawing/2014/main" id="{B2FA0A8F-4929-4DAA-B3A1-7595A027B94B}"/>
              </a:ext>
            </a:extLst>
          </p:cNvPr>
          <p:cNvGrpSpPr>
            <a:grpSpLocks/>
          </p:cNvGrpSpPr>
          <p:nvPr/>
        </p:nvGrpSpPr>
        <p:grpSpPr bwMode="auto">
          <a:xfrm>
            <a:off x="7475365" y="2253786"/>
            <a:ext cx="1782763" cy="1266825"/>
            <a:chOff x="4376" y="980"/>
            <a:chExt cx="1123" cy="798"/>
          </a:xfrm>
        </p:grpSpPr>
        <p:sp>
          <p:nvSpPr>
            <p:cNvPr id="38" name="Rectangle 52">
              <a:extLst>
                <a:ext uri="{FF2B5EF4-FFF2-40B4-BE49-F238E27FC236}">
                  <a16:creationId xmlns:a16="http://schemas.microsoft.com/office/drawing/2014/main" id="{C1CD27FC-C30B-4DA1-9EBB-03220D35C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980"/>
              <a:ext cx="1123" cy="798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39" name="Object 12">
              <a:extLst>
                <a:ext uri="{FF2B5EF4-FFF2-40B4-BE49-F238E27FC236}">
                  <a16:creationId xmlns:a16="http://schemas.microsoft.com/office/drawing/2014/main" id="{6D4AEFEC-0090-47EC-A319-892366F8A2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8" y="1029"/>
            <a:ext cx="941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83" name="Ecuación" r:id="rId6" imgW="571252" imgH="393529" progId="Equation.3">
                    <p:embed/>
                  </p:oleObj>
                </mc:Choice>
                <mc:Fallback>
                  <p:oleObj name="Ecuación" r:id="rId6" imgW="571252" imgH="393529" progId="Equation.3">
                    <p:embed/>
                    <p:pic>
                      <p:nvPicPr>
                        <p:cNvPr id="30" name="Object 12">
                          <a:extLst>
                            <a:ext uri="{FF2B5EF4-FFF2-40B4-BE49-F238E27FC236}">
                              <a16:creationId xmlns:a16="http://schemas.microsoft.com/office/drawing/2014/main" id="{E93B6681-B8D2-460E-BA66-96A596F2D7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8" y="1029"/>
                          <a:ext cx="941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Group 55">
            <a:extLst>
              <a:ext uri="{FF2B5EF4-FFF2-40B4-BE49-F238E27FC236}">
                <a16:creationId xmlns:a16="http://schemas.microsoft.com/office/drawing/2014/main" id="{68ED1095-44DC-4781-9FAC-27D782F57F6D}"/>
              </a:ext>
            </a:extLst>
          </p:cNvPr>
          <p:cNvGrpSpPr>
            <a:grpSpLocks/>
          </p:cNvGrpSpPr>
          <p:nvPr/>
        </p:nvGrpSpPr>
        <p:grpSpPr bwMode="auto">
          <a:xfrm>
            <a:off x="6909146" y="3975315"/>
            <a:ext cx="3458891" cy="646113"/>
            <a:chOff x="4605" y="3012"/>
            <a:chExt cx="1780" cy="407"/>
          </a:xfrm>
        </p:grpSpPr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2725F522-47B1-4C82-9BFA-16234D095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" y="3012"/>
              <a:ext cx="1492" cy="407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118800" rIns="90000" bIns="1188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chemeClr val="bg1"/>
                  </a:solidFill>
                  <a:latin typeface="Arial" panose="020B0604020202020204" pitchFamily="34" charset="0"/>
                </a:rPr>
                <a:t>K </a:t>
              </a:r>
              <a:r>
                <a:rPr lang="es-ES" sz="2400" b="1">
                  <a:solidFill>
                    <a:schemeClr val="bg1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 9 10</a:t>
              </a:r>
              <a:r>
                <a:rPr lang="es-ES" sz="2400" b="1" baseline="30000">
                  <a:solidFill>
                    <a:schemeClr val="bg1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9</a:t>
              </a:r>
              <a:r>
                <a:rPr lang="es-ES" sz="2400" b="1">
                  <a:solidFill>
                    <a:schemeClr val="bg1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N m</a:t>
              </a:r>
              <a:r>
                <a:rPr lang="es-ES" sz="2400" b="1" baseline="30000">
                  <a:solidFill>
                    <a:schemeClr val="bg1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 b="1">
                  <a:solidFill>
                    <a:schemeClr val="bg1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C</a:t>
              </a:r>
              <a:r>
                <a:rPr lang="es-ES" sz="2400" b="1" baseline="30000">
                  <a:solidFill>
                    <a:schemeClr val="bg1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2</a:t>
              </a:r>
              <a:endParaRPr lang="es-ES" sz="2400" b="1">
                <a:solidFill>
                  <a:schemeClr val="bg1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42" name="AutoShape 34">
              <a:extLst>
                <a:ext uri="{FF2B5EF4-FFF2-40B4-BE49-F238E27FC236}">
                  <a16:creationId xmlns:a16="http://schemas.microsoft.com/office/drawing/2014/main" id="{57C2584E-CE77-4FA5-BA1E-156894C02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5" y="3085"/>
              <a:ext cx="208" cy="288"/>
            </a:xfrm>
            <a:prstGeom prst="rightArrow">
              <a:avLst>
                <a:gd name="adj1" fmla="val 50000"/>
                <a:gd name="adj2" fmla="val 55769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07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5" name="Group 61"/>
          <p:cNvGrpSpPr>
            <a:grpSpLocks/>
          </p:cNvGrpSpPr>
          <p:nvPr/>
        </p:nvGrpSpPr>
        <p:grpSpPr bwMode="auto">
          <a:xfrm>
            <a:off x="1545063" y="1414905"/>
            <a:ext cx="2001839" cy="5468956"/>
            <a:chOff x="1969" y="976"/>
            <a:chExt cx="1261" cy="3445"/>
          </a:xfrm>
        </p:grpSpPr>
        <p:sp>
          <p:nvSpPr>
            <p:cNvPr id="11326" name="Line 204"/>
            <p:cNvSpPr>
              <a:spLocks noChangeShapeType="1"/>
            </p:cNvSpPr>
            <p:nvPr/>
          </p:nvSpPr>
          <p:spPr bwMode="auto">
            <a:xfrm>
              <a:off x="3026" y="1183"/>
              <a:ext cx="20" cy="323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s-ES" sz="2400"/>
            </a:p>
          </p:txBody>
        </p:sp>
        <p:sp>
          <p:nvSpPr>
            <p:cNvPr id="11327" name="Line 203"/>
            <p:cNvSpPr>
              <a:spLocks noChangeShapeType="1"/>
            </p:cNvSpPr>
            <p:nvPr/>
          </p:nvSpPr>
          <p:spPr bwMode="auto">
            <a:xfrm>
              <a:off x="2122" y="1191"/>
              <a:ext cx="20" cy="323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s-ES" sz="2400"/>
            </a:p>
          </p:txBody>
        </p:sp>
        <p:grpSp>
          <p:nvGrpSpPr>
            <p:cNvPr id="11328" name="Group 60"/>
            <p:cNvGrpSpPr>
              <a:grpSpLocks/>
            </p:cNvGrpSpPr>
            <p:nvPr/>
          </p:nvGrpSpPr>
          <p:grpSpPr bwMode="auto">
            <a:xfrm>
              <a:off x="1969" y="976"/>
              <a:ext cx="1261" cy="833"/>
              <a:chOff x="1969" y="976"/>
              <a:chExt cx="1261" cy="833"/>
            </a:xfrm>
          </p:grpSpPr>
          <p:sp>
            <p:nvSpPr>
              <p:cNvPr id="11329" name="Oval 202"/>
              <p:cNvSpPr>
                <a:spLocks noChangeAspect="1" noChangeArrowheads="1"/>
              </p:cNvSpPr>
              <p:nvPr/>
            </p:nvSpPr>
            <p:spPr bwMode="auto">
              <a:xfrm>
                <a:off x="2890" y="979"/>
                <a:ext cx="340" cy="34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330" name="Oval 201"/>
              <p:cNvSpPr>
                <a:spLocks noChangeAspect="1" noChangeArrowheads="1"/>
              </p:cNvSpPr>
              <p:nvPr/>
            </p:nvSpPr>
            <p:spPr bwMode="auto">
              <a:xfrm>
                <a:off x="1969" y="976"/>
                <a:ext cx="340" cy="34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331" name="Text Box 161"/>
              <p:cNvSpPr txBox="1">
                <a:spLocks noChangeArrowheads="1"/>
              </p:cNvSpPr>
              <p:nvPr/>
            </p:nvSpPr>
            <p:spPr bwMode="auto">
              <a:xfrm>
                <a:off x="1989" y="999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s-ES" sz="2400" baseline="-25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1332" name="Text Box 162"/>
              <p:cNvSpPr txBox="1">
                <a:spLocks noChangeArrowheads="1"/>
              </p:cNvSpPr>
              <p:nvPr/>
            </p:nvSpPr>
            <p:spPr bwMode="auto">
              <a:xfrm>
                <a:off x="2904" y="997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s-E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1333" name="Text Box 193"/>
              <p:cNvSpPr txBox="1">
                <a:spLocks noChangeArrowheads="1"/>
              </p:cNvSpPr>
              <p:nvPr/>
            </p:nvSpPr>
            <p:spPr bwMode="auto">
              <a:xfrm>
                <a:off x="2510" y="1482"/>
                <a:ext cx="18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</a:t>
                </a:r>
              </a:p>
            </p:txBody>
          </p:sp>
          <p:sp>
            <p:nvSpPr>
              <p:cNvPr id="3" name="Line 195"/>
              <p:cNvSpPr>
                <a:spLocks noChangeShapeType="1"/>
              </p:cNvSpPr>
              <p:nvPr/>
            </p:nvSpPr>
            <p:spPr bwMode="auto">
              <a:xfrm>
                <a:off x="2168" y="1459"/>
                <a:ext cx="8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s-ES" sz="2400"/>
              </a:p>
            </p:txBody>
          </p:sp>
        </p:grpSp>
      </p:grpSp>
      <p:sp>
        <p:nvSpPr>
          <p:cNvPr id="11324" name="Line 165"/>
          <p:cNvSpPr>
            <a:spLocks noChangeShapeType="1"/>
          </p:cNvSpPr>
          <p:nvPr/>
        </p:nvSpPr>
        <p:spPr bwMode="auto">
          <a:xfrm>
            <a:off x="1393410" y="3801796"/>
            <a:ext cx="2949575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s-ES" sz="240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43917BAC-96A4-4ACE-B471-CA793305C50C}"/>
              </a:ext>
            </a:extLst>
          </p:cNvPr>
          <p:cNvGrpSpPr/>
          <p:nvPr/>
        </p:nvGrpSpPr>
        <p:grpSpPr>
          <a:xfrm>
            <a:off x="1336260" y="4508235"/>
            <a:ext cx="3011488" cy="1971679"/>
            <a:chOff x="1336260" y="4508235"/>
            <a:chExt cx="3011488" cy="1971679"/>
          </a:xfrm>
        </p:grpSpPr>
        <p:sp>
          <p:nvSpPr>
            <p:cNvPr id="11322" name="Line 167"/>
            <p:cNvSpPr>
              <a:spLocks noChangeShapeType="1"/>
            </p:cNvSpPr>
            <p:nvPr/>
          </p:nvSpPr>
          <p:spPr bwMode="auto">
            <a:xfrm>
              <a:off x="1345785" y="5536937"/>
              <a:ext cx="294957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s-ES" sz="2400"/>
            </a:p>
          </p:txBody>
        </p:sp>
        <p:sp>
          <p:nvSpPr>
            <p:cNvPr id="4" name="Line 166"/>
            <p:cNvSpPr>
              <a:spLocks noChangeShapeType="1"/>
            </p:cNvSpPr>
            <p:nvPr/>
          </p:nvSpPr>
          <p:spPr bwMode="auto">
            <a:xfrm>
              <a:off x="1398173" y="4508235"/>
              <a:ext cx="294957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s-ES" sz="2400"/>
            </a:p>
          </p:txBody>
        </p:sp>
        <p:sp>
          <p:nvSpPr>
            <p:cNvPr id="6" name="Line 175"/>
            <p:cNvSpPr>
              <a:spLocks noChangeShapeType="1"/>
            </p:cNvSpPr>
            <p:nvPr/>
          </p:nvSpPr>
          <p:spPr bwMode="auto">
            <a:xfrm>
              <a:off x="1336260" y="6479914"/>
              <a:ext cx="294957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s-ES" sz="2400"/>
            </a:p>
          </p:txBody>
        </p:sp>
      </p:grpSp>
      <p:grpSp>
        <p:nvGrpSpPr>
          <p:cNvPr id="61558" name="Group 118"/>
          <p:cNvGrpSpPr>
            <a:grpSpLocks/>
          </p:cNvGrpSpPr>
          <p:nvPr/>
        </p:nvGrpSpPr>
        <p:grpSpPr bwMode="auto">
          <a:xfrm>
            <a:off x="1602959" y="4282377"/>
            <a:ext cx="1860550" cy="439737"/>
            <a:chOff x="1999" y="1908"/>
            <a:chExt cx="1172" cy="277"/>
          </a:xfrm>
        </p:grpSpPr>
        <p:pic>
          <p:nvPicPr>
            <p:cNvPr id="11320" name="Picture 15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" y="1908"/>
              <a:ext cx="27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21" name="Picture 15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" y="1912"/>
              <a:ext cx="28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559" name="Group 119"/>
          <p:cNvGrpSpPr>
            <a:grpSpLocks/>
          </p:cNvGrpSpPr>
          <p:nvPr/>
        </p:nvGrpSpPr>
        <p:grpSpPr bwMode="auto">
          <a:xfrm>
            <a:off x="1598197" y="5314254"/>
            <a:ext cx="1862138" cy="1376363"/>
            <a:chOff x="1996" y="2558"/>
            <a:chExt cx="1173" cy="867"/>
          </a:xfrm>
        </p:grpSpPr>
        <p:pic>
          <p:nvPicPr>
            <p:cNvPr id="11316" name="Picture 15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6" y="2558"/>
              <a:ext cx="27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17" name="Picture 15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8" y="3154"/>
              <a:ext cx="28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18" name="Picture 15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6" y="3152"/>
              <a:ext cx="28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19" name="Picture 16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2570"/>
              <a:ext cx="27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555" name="Group 115"/>
          <p:cNvGrpSpPr>
            <a:grpSpLocks/>
          </p:cNvGrpSpPr>
          <p:nvPr/>
        </p:nvGrpSpPr>
        <p:grpSpPr bwMode="auto">
          <a:xfrm>
            <a:off x="3241805" y="3138226"/>
            <a:ext cx="936626" cy="666752"/>
            <a:chOff x="3109" y="1574"/>
            <a:chExt cx="590" cy="420"/>
          </a:xfrm>
        </p:grpSpPr>
        <p:sp>
          <p:nvSpPr>
            <p:cNvPr id="11314" name="Line 181"/>
            <p:cNvSpPr>
              <a:spLocks noChangeShapeType="1"/>
            </p:cNvSpPr>
            <p:nvPr/>
          </p:nvSpPr>
          <p:spPr bwMode="auto">
            <a:xfrm>
              <a:off x="3109" y="1994"/>
              <a:ext cx="453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 sz="2400"/>
            </a:p>
          </p:txBody>
        </p:sp>
        <p:graphicFrame>
          <p:nvGraphicFramePr>
            <p:cNvPr id="11315" name="Object 1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2838514"/>
                </p:ext>
              </p:extLst>
            </p:nvPr>
          </p:nvGraphicFramePr>
          <p:xfrm>
            <a:off x="3367" y="1574"/>
            <a:ext cx="332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00" name="Ecuación" r:id="rId6" imgW="164957" imgH="190335" progId="Equation.3">
                    <p:embed/>
                  </p:oleObj>
                </mc:Choice>
                <mc:Fallback>
                  <p:oleObj name="Ecuación" r:id="rId6" imgW="164957" imgH="1903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7" y="1574"/>
                          <a:ext cx="332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72" name="Group 211"/>
          <p:cNvGrpSpPr>
            <a:grpSpLocks/>
          </p:cNvGrpSpPr>
          <p:nvPr/>
        </p:nvGrpSpPr>
        <p:grpSpPr bwMode="auto">
          <a:xfrm>
            <a:off x="4389420" y="1124373"/>
            <a:ext cx="2870200" cy="1458913"/>
            <a:chOff x="4309" y="1800"/>
            <a:chExt cx="1808" cy="919"/>
          </a:xfrm>
        </p:grpSpPr>
        <p:sp>
          <p:nvSpPr>
            <p:cNvPr id="11312" name="Rectangle 191"/>
            <p:cNvSpPr>
              <a:spLocks noChangeArrowheads="1"/>
            </p:cNvSpPr>
            <p:nvPr/>
          </p:nvSpPr>
          <p:spPr bwMode="auto">
            <a:xfrm>
              <a:off x="4309" y="1800"/>
              <a:ext cx="1808" cy="919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1313" name="Object 187"/>
            <p:cNvGraphicFramePr>
              <a:graphicFrameLocks noChangeAspect="1"/>
            </p:cNvGraphicFramePr>
            <p:nvPr/>
          </p:nvGraphicFramePr>
          <p:xfrm>
            <a:off x="4451" y="1974"/>
            <a:ext cx="15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01" name="Ecuación" r:id="rId8" imgW="838200" imgH="330200" progId="Equation.3">
                    <p:embed/>
                  </p:oleObj>
                </mc:Choice>
                <mc:Fallback>
                  <p:oleObj name="Ecuación" r:id="rId8" imgW="8382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1" y="1974"/>
                          <a:ext cx="1577" cy="6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560" name="Group 120"/>
          <p:cNvGrpSpPr>
            <a:grpSpLocks/>
          </p:cNvGrpSpPr>
          <p:nvPr/>
        </p:nvGrpSpPr>
        <p:grpSpPr bwMode="auto">
          <a:xfrm>
            <a:off x="3432386" y="4903928"/>
            <a:ext cx="733425" cy="1574800"/>
            <a:chOff x="3242" y="2306"/>
            <a:chExt cx="462" cy="992"/>
          </a:xfrm>
        </p:grpSpPr>
        <p:sp>
          <p:nvSpPr>
            <p:cNvPr id="11304" name="Line 172"/>
            <p:cNvSpPr>
              <a:spLocks noChangeShapeType="1"/>
            </p:cNvSpPr>
            <p:nvPr/>
          </p:nvSpPr>
          <p:spPr bwMode="auto">
            <a:xfrm>
              <a:off x="3242" y="2704"/>
              <a:ext cx="453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 sz="2400"/>
            </a:p>
          </p:txBody>
        </p:sp>
        <p:sp>
          <p:nvSpPr>
            <p:cNvPr id="11305" name="Line 173"/>
            <p:cNvSpPr>
              <a:spLocks noChangeShapeType="1"/>
            </p:cNvSpPr>
            <p:nvPr/>
          </p:nvSpPr>
          <p:spPr bwMode="auto">
            <a:xfrm>
              <a:off x="3251" y="3298"/>
              <a:ext cx="453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 sz="2400"/>
            </a:p>
          </p:txBody>
        </p:sp>
        <p:grpSp>
          <p:nvGrpSpPr>
            <p:cNvPr id="11306" name="Group 216"/>
            <p:cNvGrpSpPr>
              <a:grpSpLocks/>
            </p:cNvGrpSpPr>
            <p:nvPr/>
          </p:nvGrpSpPr>
          <p:grpSpPr bwMode="auto">
            <a:xfrm>
              <a:off x="3334" y="2861"/>
              <a:ext cx="328" cy="250"/>
              <a:chOff x="2669" y="2045"/>
              <a:chExt cx="328" cy="250"/>
            </a:xfrm>
          </p:grpSpPr>
          <p:sp>
            <p:nvSpPr>
              <p:cNvPr id="11310" name="Text Box 217"/>
              <p:cNvSpPr txBox="1">
                <a:spLocks noChangeArrowheads="1"/>
              </p:cNvSpPr>
              <p:nvPr/>
            </p:nvSpPr>
            <p:spPr bwMode="auto">
              <a:xfrm>
                <a:off x="2669" y="2045"/>
                <a:ext cx="3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</a:t>
                </a:r>
                <a:r>
                  <a:rPr lang="es-E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12</a:t>
                </a:r>
                <a:endParaRPr lang="es-ES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311" name="Line 218"/>
              <p:cNvSpPr>
                <a:spLocks noChangeShapeType="1"/>
              </p:cNvSpPr>
              <p:nvPr/>
            </p:nvSpPr>
            <p:spPr bwMode="auto">
              <a:xfrm>
                <a:off x="2734" y="2061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es-ES" sz="2400"/>
              </a:p>
            </p:txBody>
          </p:sp>
        </p:grpSp>
        <p:grpSp>
          <p:nvGrpSpPr>
            <p:cNvPr id="11307" name="Group 219"/>
            <p:cNvGrpSpPr>
              <a:grpSpLocks/>
            </p:cNvGrpSpPr>
            <p:nvPr/>
          </p:nvGrpSpPr>
          <p:grpSpPr bwMode="auto">
            <a:xfrm>
              <a:off x="3328" y="2306"/>
              <a:ext cx="328" cy="250"/>
              <a:chOff x="2669" y="2195"/>
              <a:chExt cx="328" cy="250"/>
            </a:xfrm>
          </p:grpSpPr>
          <p:sp>
            <p:nvSpPr>
              <p:cNvPr id="11308" name="Text Box 220"/>
              <p:cNvSpPr txBox="1">
                <a:spLocks noChangeArrowheads="1"/>
              </p:cNvSpPr>
              <p:nvPr/>
            </p:nvSpPr>
            <p:spPr bwMode="auto">
              <a:xfrm>
                <a:off x="2669" y="2195"/>
                <a:ext cx="3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F</a:t>
                </a:r>
                <a:r>
                  <a:rPr lang="es-ES" sz="2400" baseline="-25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12</a:t>
                </a:r>
                <a:endParaRPr lang="es-E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309" name="Line 221"/>
              <p:cNvSpPr>
                <a:spLocks noChangeShapeType="1"/>
              </p:cNvSpPr>
              <p:nvPr/>
            </p:nvSpPr>
            <p:spPr bwMode="auto">
              <a:xfrm>
                <a:off x="2734" y="2211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es-ES" sz="2400"/>
              </a:p>
            </p:txBody>
          </p:sp>
        </p:grpSp>
      </p:grpSp>
      <p:grpSp>
        <p:nvGrpSpPr>
          <p:cNvPr id="61556" name="Group 116"/>
          <p:cNvGrpSpPr>
            <a:grpSpLocks/>
          </p:cNvGrpSpPr>
          <p:nvPr/>
        </p:nvGrpSpPr>
        <p:grpSpPr bwMode="auto">
          <a:xfrm>
            <a:off x="2344322" y="4513403"/>
            <a:ext cx="719138" cy="603250"/>
            <a:chOff x="2466" y="2060"/>
            <a:chExt cx="453" cy="380"/>
          </a:xfrm>
        </p:grpSpPr>
        <p:sp>
          <p:nvSpPr>
            <p:cNvPr id="11300" name="Line 168"/>
            <p:cNvSpPr>
              <a:spLocks noChangeShapeType="1"/>
            </p:cNvSpPr>
            <p:nvPr/>
          </p:nvSpPr>
          <p:spPr bwMode="auto">
            <a:xfrm flipH="1">
              <a:off x="2466" y="2060"/>
              <a:ext cx="453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 sz="2400"/>
            </a:p>
          </p:txBody>
        </p:sp>
        <p:grpSp>
          <p:nvGrpSpPr>
            <p:cNvPr id="11301" name="Group 222"/>
            <p:cNvGrpSpPr>
              <a:grpSpLocks/>
            </p:cNvGrpSpPr>
            <p:nvPr/>
          </p:nvGrpSpPr>
          <p:grpSpPr bwMode="auto">
            <a:xfrm>
              <a:off x="2520" y="2190"/>
              <a:ext cx="328" cy="250"/>
              <a:chOff x="2669" y="2195"/>
              <a:chExt cx="328" cy="250"/>
            </a:xfrm>
          </p:grpSpPr>
          <p:sp>
            <p:nvSpPr>
              <p:cNvPr id="11302" name="Text Box 223"/>
              <p:cNvSpPr txBox="1">
                <a:spLocks noChangeArrowheads="1"/>
              </p:cNvSpPr>
              <p:nvPr/>
            </p:nvSpPr>
            <p:spPr bwMode="auto">
              <a:xfrm>
                <a:off x="2669" y="2195"/>
                <a:ext cx="3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F</a:t>
                </a:r>
                <a:r>
                  <a:rPr lang="es-ES" sz="2400" baseline="-25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12</a:t>
                </a:r>
                <a:endParaRPr lang="es-E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303" name="Line 224"/>
              <p:cNvSpPr>
                <a:spLocks noChangeShapeType="1"/>
              </p:cNvSpPr>
              <p:nvPr/>
            </p:nvSpPr>
            <p:spPr bwMode="auto">
              <a:xfrm>
                <a:off x="2734" y="2211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es-ES" sz="2400"/>
              </a:p>
            </p:txBody>
          </p:sp>
        </p:grpSp>
      </p:grpSp>
      <p:sp>
        <p:nvSpPr>
          <p:cNvPr id="11323" name="Text Box 59"/>
          <p:cNvSpPr txBox="1">
            <a:spLocks noChangeArrowheads="1"/>
          </p:cNvSpPr>
          <p:nvPr/>
        </p:nvSpPr>
        <p:spPr bwMode="auto">
          <a:xfrm>
            <a:off x="3501174" y="390555"/>
            <a:ext cx="4459079" cy="5874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¡Chequeemos la expresión!</a:t>
            </a:r>
          </a:p>
        </p:txBody>
      </p:sp>
      <p:sp>
        <p:nvSpPr>
          <p:cNvPr id="11297" name="Rectángulo 3"/>
          <p:cNvSpPr>
            <a:spLocks noChangeArrowheads="1"/>
          </p:cNvSpPr>
          <p:nvPr/>
        </p:nvSpPr>
        <p:spPr bwMode="auto">
          <a:xfrm>
            <a:off x="5420693" y="1284568"/>
            <a:ext cx="1242824" cy="1172256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95" name="Text Box 269"/>
          <p:cNvSpPr txBox="1">
            <a:spLocks noChangeArrowheads="1"/>
          </p:cNvSpPr>
          <p:nvPr/>
        </p:nvSpPr>
        <p:spPr bwMode="auto">
          <a:xfrm>
            <a:off x="6767952" y="2699194"/>
            <a:ext cx="3906809" cy="164454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u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es un vector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unitario en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la dirección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definida por las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cargas, hacia fuera de Q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, y situado donde está Q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s-ES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11291" name="Text Box 268"/>
          <p:cNvSpPr txBox="1">
            <a:spLocks noChangeArrowheads="1"/>
          </p:cNvSpPr>
          <p:nvPr/>
        </p:nvSpPr>
        <p:spPr bwMode="auto">
          <a:xfrm>
            <a:off x="7804595" y="1395912"/>
            <a:ext cx="2386501" cy="88407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Fuerza ejercida por Q</a:t>
            </a:r>
            <a:r>
              <a:rPr lang="es-ES" sz="24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sobre Q</a:t>
            </a:r>
            <a:r>
              <a:rPr lang="es-ES" sz="24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342" name="Text Box 78"/>
          <p:cNvSpPr txBox="1">
            <a:spLocks noChangeArrowheads="1"/>
          </p:cNvSpPr>
          <p:nvPr/>
        </p:nvSpPr>
        <p:spPr bwMode="auto">
          <a:xfrm>
            <a:off x="4722151" y="4027923"/>
            <a:ext cx="1380804" cy="4638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Q</a:t>
            </a:r>
            <a:r>
              <a:rPr lang="es-ES" sz="2400" baseline="-25000">
                <a:latin typeface="Arial" panose="020B0604020202020204" pitchFamily="34" charset="0"/>
              </a:rPr>
              <a:t>1</a:t>
            </a:r>
            <a:r>
              <a:rPr lang="es-ES" sz="2400">
                <a:latin typeface="Arial" panose="020B0604020202020204" pitchFamily="34" charset="0"/>
              </a:rPr>
              <a:t>Q</a:t>
            </a:r>
            <a:r>
              <a:rPr lang="es-ES" sz="2400" baseline="-25000">
                <a:latin typeface="Arial" panose="020B0604020202020204" pitchFamily="34" charset="0"/>
              </a:rPr>
              <a:t>2</a:t>
            </a:r>
            <a:r>
              <a:rPr lang="es-ES" sz="2400" baseline="-2500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&lt; 0</a:t>
            </a:r>
          </a:p>
        </p:txBody>
      </p:sp>
      <p:sp>
        <p:nvSpPr>
          <p:cNvPr id="11343" name="Text Box 79"/>
          <p:cNvSpPr txBox="1">
            <a:spLocks noChangeArrowheads="1"/>
          </p:cNvSpPr>
          <p:nvPr/>
        </p:nvSpPr>
        <p:spPr bwMode="auto">
          <a:xfrm>
            <a:off x="4722151" y="5463193"/>
            <a:ext cx="1380804" cy="4638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Q</a:t>
            </a:r>
            <a:r>
              <a:rPr lang="es-ES" sz="2400" baseline="-25000">
                <a:latin typeface="Arial" panose="020B0604020202020204" pitchFamily="34" charset="0"/>
              </a:rPr>
              <a:t>1</a:t>
            </a:r>
            <a:r>
              <a:rPr lang="es-ES" sz="2400">
                <a:latin typeface="Arial" panose="020B0604020202020204" pitchFamily="34" charset="0"/>
              </a:rPr>
              <a:t>Q</a:t>
            </a:r>
            <a:r>
              <a:rPr lang="es-ES" sz="2400" baseline="-25000">
                <a:latin typeface="Arial" panose="020B0604020202020204" pitchFamily="34" charset="0"/>
              </a:rPr>
              <a:t>2</a:t>
            </a:r>
            <a:r>
              <a:rPr lang="es-ES" sz="2400" baseline="-2500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&gt; 0</a:t>
            </a:r>
          </a:p>
        </p:txBody>
      </p:sp>
      <p:sp>
        <p:nvSpPr>
          <p:cNvPr id="11347" name="Text Box 83"/>
          <p:cNvSpPr txBox="1">
            <a:spLocks noChangeArrowheads="1"/>
          </p:cNvSpPr>
          <p:nvPr/>
        </p:nvSpPr>
        <p:spPr bwMode="auto">
          <a:xfrm>
            <a:off x="8372886" y="6529180"/>
            <a:ext cx="695804" cy="58744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Ok!</a:t>
            </a:r>
          </a:p>
        </p:txBody>
      </p:sp>
      <p:sp>
        <p:nvSpPr>
          <p:cNvPr id="66" name="Text Box 269"/>
          <p:cNvSpPr txBox="1">
            <a:spLocks noChangeArrowheads="1"/>
          </p:cNvSpPr>
          <p:nvPr/>
        </p:nvSpPr>
        <p:spPr bwMode="auto">
          <a:xfrm>
            <a:off x="6767952" y="4430823"/>
            <a:ext cx="3905673" cy="201387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s-ES" sz="24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es igual a este número por </a:t>
            </a: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u</a:t>
            </a:r>
            <a:r>
              <a:rPr lang="es-ES" sz="24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. Por ello, estará en la misma dirección y su sentido respecto a </a:t>
            </a: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u</a:t>
            </a:r>
            <a:r>
              <a:rPr lang="es-ES" sz="24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lo dará el signo del número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453FF248-7BBD-4A57-91D0-FF476051087F}"/>
              </a:ext>
            </a:extLst>
          </p:cNvPr>
          <p:cNvGrpSpPr/>
          <p:nvPr/>
        </p:nvGrpSpPr>
        <p:grpSpPr>
          <a:xfrm>
            <a:off x="2267733" y="2695134"/>
            <a:ext cx="531813" cy="744330"/>
            <a:chOff x="2267733" y="2695134"/>
            <a:chExt cx="531813" cy="744330"/>
          </a:xfrm>
        </p:grpSpPr>
        <p:sp>
          <p:nvSpPr>
            <p:cNvPr id="6416" name="Text Box 272"/>
            <p:cNvSpPr txBox="1">
              <a:spLocks noChangeArrowheads="1"/>
            </p:cNvSpPr>
            <p:nvPr/>
          </p:nvSpPr>
          <p:spPr bwMode="auto">
            <a:xfrm>
              <a:off x="2267733" y="3042589"/>
              <a:ext cx="531813" cy="396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&gt; 0</a:t>
              </a:r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6E24AB95-C663-4B6F-A07C-27AAC7B416BF}"/>
                </a:ext>
              </a:extLst>
            </p:cNvPr>
            <p:cNvCxnSpPr/>
            <p:nvPr/>
          </p:nvCxnSpPr>
          <p:spPr bwMode="auto">
            <a:xfrm>
              <a:off x="2536848" y="2695134"/>
              <a:ext cx="0" cy="278266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65AA2CF-7AE3-4D7C-B75B-6CEDE23B9BE3}"/>
              </a:ext>
            </a:extLst>
          </p:cNvPr>
          <p:cNvGrpSpPr/>
          <p:nvPr/>
        </p:nvGrpSpPr>
        <p:grpSpPr>
          <a:xfrm>
            <a:off x="5357930" y="2199404"/>
            <a:ext cx="531813" cy="1257147"/>
            <a:chOff x="5357930" y="2372124"/>
            <a:chExt cx="531813" cy="1257147"/>
          </a:xfrm>
        </p:grpSpPr>
        <p:sp>
          <p:nvSpPr>
            <p:cNvPr id="2" name="Text Box 272"/>
            <p:cNvSpPr txBox="1">
              <a:spLocks noChangeArrowheads="1"/>
            </p:cNvSpPr>
            <p:nvPr/>
          </p:nvSpPr>
          <p:spPr bwMode="auto">
            <a:xfrm>
              <a:off x="5357930" y="3232396"/>
              <a:ext cx="531813" cy="396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 0</a:t>
              </a:r>
            </a:p>
          </p:txBody>
        </p: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5A51C249-06E8-4CEA-9155-3B4E02126B8B}"/>
                </a:ext>
              </a:extLst>
            </p:cNvPr>
            <p:cNvCxnSpPr/>
            <p:nvPr/>
          </p:nvCxnSpPr>
          <p:spPr bwMode="auto">
            <a:xfrm>
              <a:off x="5607112" y="2372124"/>
              <a:ext cx="0" cy="793926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DC2439F0-C970-4ACC-BB29-B251511610F4}"/>
              </a:ext>
            </a:extLst>
          </p:cNvPr>
          <p:cNvGrpSpPr/>
          <p:nvPr/>
        </p:nvGrpSpPr>
        <p:grpSpPr>
          <a:xfrm>
            <a:off x="4595300" y="4556684"/>
            <a:ext cx="2049257" cy="674327"/>
            <a:chOff x="4595300" y="4546524"/>
            <a:chExt cx="2049257" cy="674327"/>
          </a:xfrm>
        </p:grpSpPr>
        <p:sp>
          <p:nvSpPr>
            <p:cNvPr id="11344" name="Text Box 80"/>
            <p:cNvSpPr txBox="1">
              <a:spLocks noChangeArrowheads="1"/>
            </p:cNvSpPr>
            <p:nvPr/>
          </p:nvSpPr>
          <p:spPr bwMode="auto">
            <a:xfrm>
              <a:off x="4595300" y="4757005"/>
              <a:ext cx="2049257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 b="1">
                  <a:solidFill>
                    <a:srgbClr val="3333FF"/>
                  </a:solidFill>
                  <a:latin typeface="Arial" panose="020B0604020202020204" pitchFamily="34" charset="0"/>
                </a:rPr>
                <a:t>F</a:t>
              </a: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 antiparalela</a:t>
              </a:r>
              <a:endParaRPr lang="es-ES" sz="2400" dirty="0">
                <a:solidFill>
                  <a:srgbClr val="3333FF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851C9624-A433-4451-AABA-EECDCB08F807}"/>
                </a:ext>
              </a:extLst>
            </p:cNvPr>
            <p:cNvCxnSpPr/>
            <p:nvPr/>
          </p:nvCxnSpPr>
          <p:spPr bwMode="auto">
            <a:xfrm>
              <a:off x="5412553" y="4546524"/>
              <a:ext cx="0" cy="278266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7BD9C16-C789-4FBE-83C5-EE8AE2D53CD6}"/>
              </a:ext>
            </a:extLst>
          </p:cNvPr>
          <p:cNvGrpSpPr/>
          <p:nvPr/>
        </p:nvGrpSpPr>
        <p:grpSpPr>
          <a:xfrm>
            <a:off x="4660886" y="5994238"/>
            <a:ext cx="1552326" cy="675436"/>
            <a:chOff x="4660886" y="5943438"/>
            <a:chExt cx="1552326" cy="675436"/>
          </a:xfrm>
        </p:grpSpPr>
        <p:sp>
          <p:nvSpPr>
            <p:cNvPr id="11345" name="Text Box 81"/>
            <p:cNvSpPr txBox="1">
              <a:spLocks noChangeArrowheads="1"/>
            </p:cNvSpPr>
            <p:nvPr/>
          </p:nvSpPr>
          <p:spPr bwMode="auto">
            <a:xfrm>
              <a:off x="4660886" y="6155028"/>
              <a:ext cx="1552326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 b="1">
                  <a:solidFill>
                    <a:srgbClr val="3333FF"/>
                  </a:solidFill>
                  <a:latin typeface="Arial" panose="020B0604020202020204" pitchFamily="34" charset="0"/>
                </a:rPr>
                <a:t>F</a:t>
              </a: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 paralela</a:t>
              </a:r>
              <a:endParaRPr lang="es-ES" sz="2400" dirty="0">
                <a:solidFill>
                  <a:srgbClr val="3333FF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FD864E8C-0394-4608-B5CE-D0EAA5D6F173}"/>
                </a:ext>
              </a:extLst>
            </p:cNvPr>
            <p:cNvCxnSpPr/>
            <p:nvPr/>
          </p:nvCxnSpPr>
          <p:spPr bwMode="auto">
            <a:xfrm>
              <a:off x="5412553" y="5943438"/>
              <a:ext cx="0" cy="278266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0487B48A-1BA7-442C-B2BE-C4EDEFFF90AC}"/>
              </a:ext>
            </a:extLst>
          </p:cNvPr>
          <p:cNvCxnSpPr>
            <a:cxnSpLocks/>
          </p:cNvCxnSpPr>
          <p:nvPr/>
        </p:nvCxnSpPr>
        <p:spPr bwMode="auto">
          <a:xfrm>
            <a:off x="6828024" y="2173221"/>
            <a:ext cx="182376" cy="621462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B8E98F1F-1E7C-4AAB-82B4-37103A12DFBE}"/>
              </a:ext>
            </a:extLst>
          </p:cNvPr>
          <p:cNvCxnSpPr>
            <a:cxnSpLocks/>
            <a:stCxn id="11297" idx="2"/>
          </p:cNvCxnSpPr>
          <p:nvPr/>
        </p:nvCxnSpPr>
        <p:spPr bwMode="auto">
          <a:xfrm>
            <a:off x="6042105" y="2456824"/>
            <a:ext cx="968295" cy="203494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1308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4" grpId="0" animBg="1"/>
      <p:bldP spid="11323" grpId="0" animBg="1"/>
      <p:bldP spid="11297" grpId="0" animBg="1"/>
      <p:bldP spid="11295" grpId="0" animBg="1"/>
      <p:bldP spid="11291" grpId="0"/>
      <p:bldP spid="11342" grpId="0" animBg="1"/>
      <p:bldP spid="11343" grpId="0" animBg="1"/>
      <p:bldP spid="11347" grpId="0" animBg="1"/>
      <p:bldP spid="6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7"/>
          <p:cNvSpPr>
            <a:spLocks noChangeArrowheads="1"/>
          </p:cNvSpPr>
          <p:nvPr/>
        </p:nvSpPr>
        <p:spPr bwMode="auto">
          <a:xfrm>
            <a:off x="2529647" y="948932"/>
            <a:ext cx="2870200" cy="1458912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53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991075"/>
              </p:ext>
            </p:extLst>
          </p:nvPr>
        </p:nvGraphicFramePr>
        <p:xfrm>
          <a:off x="2755072" y="1208047"/>
          <a:ext cx="2503488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13" name="Ecuación" r:id="rId4" imgW="838200" imgH="330200" progId="Equation.3">
                  <p:embed/>
                </p:oleObj>
              </mc:Choice>
              <mc:Fallback>
                <p:oleObj name="Ecuación" r:id="rId4" imgW="838200" imgH="330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072" y="1208047"/>
                        <a:ext cx="2503488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5" name="Group 40"/>
          <p:cNvGrpSpPr>
            <a:grpSpLocks/>
          </p:cNvGrpSpPr>
          <p:nvPr/>
        </p:nvGrpSpPr>
        <p:grpSpPr bwMode="auto">
          <a:xfrm>
            <a:off x="6134514" y="947344"/>
            <a:ext cx="2870200" cy="1458913"/>
            <a:chOff x="832" y="1875"/>
            <a:chExt cx="1808" cy="919"/>
          </a:xfrm>
        </p:grpSpPr>
        <p:sp>
          <p:nvSpPr>
            <p:cNvPr id="15391" name="Rectangle 6"/>
            <p:cNvSpPr>
              <a:spLocks noChangeArrowheads="1"/>
            </p:cNvSpPr>
            <p:nvPr/>
          </p:nvSpPr>
          <p:spPr bwMode="auto">
            <a:xfrm>
              <a:off x="832" y="1875"/>
              <a:ext cx="1808" cy="919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5392" name="Object 9"/>
            <p:cNvGraphicFramePr>
              <a:graphicFrameLocks noChangeAspect="1"/>
            </p:cNvGraphicFramePr>
            <p:nvPr/>
          </p:nvGraphicFramePr>
          <p:xfrm>
            <a:off x="976" y="2024"/>
            <a:ext cx="15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14" name="Ecuación" r:id="rId6" imgW="838200" imgH="330200" progId="Equation.3">
                    <p:embed/>
                  </p:oleObj>
                </mc:Choice>
                <mc:Fallback>
                  <p:oleObj name="Ecuación" r:id="rId6" imgW="838200" imgH="330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" y="2024"/>
                          <a:ext cx="1577" cy="6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71" name="Text Box 4"/>
          <p:cNvSpPr txBox="1">
            <a:spLocks noChangeArrowheads="1"/>
          </p:cNvSpPr>
          <p:nvPr/>
        </p:nvSpPr>
        <p:spPr bwMode="auto">
          <a:xfrm>
            <a:off x="1272208" y="5711221"/>
            <a:ext cx="4626045" cy="109179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000" tIns="144000" rIns="144000" bIns="144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Se verifica la 3ª Ley de Newton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 (Principio de acción y reacción)</a:t>
            </a:r>
          </a:p>
        </p:txBody>
      </p:sp>
      <p:grpSp>
        <p:nvGrpSpPr>
          <p:cNvPr id="55340" name="Group 44"/>
          <p:cNvGrpSpPr>
            <a:grpSpLocks/>
          </p:cNvGrpSpPr>
          <p:nvPr/>
        </p:nvGrpSpPr>
        <p:grpSpPr bwMode="auto">
          <a:xfrm>
            <a:off x="6378105" y="4726143"/>
            <a:ext cx="1816100" cy="679449"/>
            <a:chOff x="3046" y="3299"/>
            <a:chExt cx="1144" cy="428"/>
          </a:xfrm>
        </p:grpSpPr>
        <p:sp>
          <p:nvSpPr>
            <p:cNvPr id="5" name="Rectangle 42"/>
            <p:cNvSpPr>
              <a:spLocks noChangeArrowheads="1"/>
            </p:cNvSpPr>
            <p:nvPr/>
          </p:nvSpPr>
          <p:spPr bwMode="auto">
            <a:xfrm>
              <a:off x="3046" y="3307"/>
              <a:ext cx="1144" cy="4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5390" name="Object 5"/>
            <p:cNvGraphicFramePr>
              <a:graphicFrameLocks noChangeAspect="1"/>
            </p:cNvGraphicFramePr>
            <p:nvPr/>
          </p:nvGraphicFramePr>
          <p:xfrm>
            <a:off x="3133" y="3299"/>
            <a:ext cx="990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15" name="Ecuación" r:id="rId8" imgW="685502" imgH="266584" progId="Equation.3">
                    <p:embed/>
                  </p:oleObj>
                </mc:Choice>
                <mc:Fallback>
                  <p:oleObj name="Ecuación" r:id="rId8" imgW="685502" imgH="266584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3" y="3299"/>
                          <a:ext cx="990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43" name="Group 47"/>
          <p:cNvGrpSpPr>
            <a:grpSpLocks/>
          </p:cNvGrpSpPr>
          <p:nvPr/>
        </p:nvGrpSpPr>
        <p:grpSpPr bwMode="auto">
          <a:xfrm>
            <a:off x="1444283" y="4740791"/>
            <a:ext cx="4608513" cy="677864"/>
            <a:chOff x="1045" y="3311"/>
            <a:chExt cx="2903" cy="427"/>
          </a:xfrm>
        </p:grpSpPr>
        <p:sp>
          <p:nvSpPr>
            <p:cNvPr id="15385" name="Rectangle 46"/>
            <p:cNvSpPr>
              <a:spLocks noChangeArrowheads="1"/>
            </p:cNvSpPr>
            <p:nvPr/>
          </p:nvSpPr>
          <p:spPr bwMode="auto">
            <a:xfrm>
              <a:off x="2027" y="3311"/>
              <a:ext cx="1264" cy="427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5386" name="Group 45"/>
            <p:cNvGrpSpPr>
              <a:grpSpLocks/>
            </p:cNvGrpSpPr>
            <p:nvPr/>
          </p:nvGrpSpPr>
          <p:grpSpPr bwMode="auto">
            <a:xfrm>
              <a:off x="1045" y="3338"/>
              <a:ext cx="2903" cy="348"/>
              <a:chOff x="1045" y="3358"/>
              <a:chExt cx="2903" cy="348"/>
            </a:xfrm>
          </p:grpSpPr>
          <p:sp>
            <p:nvSpPr>
              <p:cNvPr id="15387" name="Text Box 10"/>
              <p:cNvSpPr txBox="1">
                <a:spLocks noChangeArrowheads="1"/>
              </p:cNvSpPr>
              <p:nvPr/>
            </p:nvSpPr>
            <p:spPr bwMode="auto">
              <a:xfrm>
                <a:off x="1045" y="3360"/>
                <a:ext cx="828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 Como:</a:t>
                </a:r>
              </a:p>
            </p:txBody>
          </p:sp>
          <p:graphicFrame>
            <p:nvGraphicFramePr>
              <p:cNvPr id="15388" name="Object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90849979"/>
                  </p:ext>
                </p:extLst>
              </p:nvPr>
            </p:nvGraphicFramePr>
            <p:xfrm>
              <a:off x="2168" y="3358"/>
              <a:ext cx="1780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116" name="Ecuación" r:id="rId10" imgW="1104840" imgH="215640" progId="Equation.3">
                      <p:embed/>
                    </p:oleObj>
                  </mc:Choice>
                  <mc:Fallback>
                    <p:oleObj name="Ecuación" r:id="rId10" imgW="1104840" imgH="21564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8" y="3358"/>
                            <a:ext cx="1780" cy="3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" name="CuadroTexto 1"/>
          <p:cNvSpPr txBox="1">
            <a:spLocks noChangeArrowheads="1"/>
          </p:cNvSpPr>
          <p:nvPr/>
        </p:nvSpPr>
        <p:spPr bwMode="auto">
          <a:xfrm>
            <a:off x="6389483" y="5618227"/>
            <a:ext cx="3919737" cy="1275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tIns="82800" bIns="828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s-ES" sz="2400" dirty="0"/>
              <a:t>Si dos cuerpos interactúan, se ejercen fuerzas iguales, pero de sentido contrario</a:t>
            </a:r>
          </a:p>
        </p:txBody>
      </p:sp>
      <p:sp>
        <p:nvSpPr>
          <p:cNvPr id="4" name="Flecha derecha 3"/>
          <p:cNvSpPr/>
          <p:nvPr/>
        </p:nvSpPr>
        <p:spPr bwMode="auto">
          <a:xfrm>
            <a:off x="5998216" y="5809576"/>
            <a:ext cx="241609" cy="92141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es-ES" sz="2400">
              <a:latin typeface="Arial" charset="0"/>
            </a:endParaRPr>
          </a:p>
        </p:txBody>
      </p:sp>
      <p:sp>
        <p:nvSpPr>
          <p:cNvPr id="15383" name="30 CuadroTexto"/>
          <p:cNvSpPr txBox="1">
            <a:spLocks noChangeArrowheads="1"/>
          </p:cNvSpPr>
          <p:nvPr/>
        </p:nvSpPr>
        <p:spPr bwMode="auto">
          <a:xfrm>
            <a:off x="1453284" y="2626490"/>
            <a:ext cx="870855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Si una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de las cargas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es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nula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12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y 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21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son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nulas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78" name="Text Box 237"/>
          <p:cNvSpPr txBox="1">
            <a:spLocks noChangeArrowheads="1"/>
          </p:cNvSpPr>
          <p:nvPr/>
        </p:nvSpPr>
        <p:spPr bwMode="auto">
          <a:xfrm>
            <a:off x="1528754" y="3090493"/>
            <a:ext cx="8708551" cy="1484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46800" rIns="18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</a:rPr>
              <a:t>Si las cargas se mueven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(si no están fijas)</a:t>
            </a:r>
            <a:r>
              <a:rPr lang="es-ES" sz="2400" dirty="0">
                <a:latin typeface="Arial" panose="020B0604020202020204" pitchFamily="34" charset="0"/>
              </a:rPr>
              <a:t>, </a:t>
            </a:r>
            <a:r>
              <a:rPr lang="es-ES" sz="2400" b="1" dirty="0">
                <a:latin typeface="Arial" panose="020B0604020202020204" pitchFamily="34" charset="0"/>
              </a:rPr>
              <a:t>F</a:t>
            </a:r>
            <a:r>
              <a:rPr lang="es-ES" sz="2400" baseline="-25000" dirty="0">
                <a:latin typeface="Arial" panose="020B0604020202020204" pitchFamily="34" charset="0"/>
              </a:rPr>
              <a:t>12</a:t>
            </a:r>
            <a:r>
              <a:rPr lang="es-ES" sz="2400" dirty="0">
                <a:latin typeface="Arial" panose="020B0604020202020204" pitchFamily="34" charset="0"/>
              </a:rPr>
              <a:t> y </a:t>
            </a:r>
            <a:r>
              <a:rPr lang="es-ES" sz="2400" b="1" dirty="0">
                <a:latin typeface="Arial" panose="020B0604020202020204" pitchFamily="34" charset="0"/>
              </a:rPr>
              <a:t>F</a:t>
            </a:r>
            <a:r>
              <a:rPr lang="es-ES" sz="2400" baseline="-25000" dirty="0">
                <a:latin typeface="Arial" panose="020B0604020202020204" pitchFamily="34" charset="0"/>
              </a:rPr>
              <a:t>21</a:t>
            </a: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</a:rPr>
              <a:t>varían en el tiempo, al cambiar r y </a:t>
            </a:r>
            <a:r>
              <a:rPr lang="es-ES" sz="2400" b="1" dirty="0">
                <a:latin typeface="Arial" panose="020B0604020202020204" pitchFamily="34" charset="0"/>
              </a:rPr>
              <a:t>u</a:t>
            </a:r>
            <a:r>
              <a:rPr lang="es-ES" sz="2400" dirty="0">
                <a:latin typeface="Arial" panose="020B0604020202020204" pitchFamily="34" charset="0"/>
              </a:rPr>
              <a:t>, y tal vez K, y, además, la </a:t>
            </a:r>
            <a:r>
              <a:rPr lang="es-ES" sz="2400" b="1" dirty="0" err="1">
                <a:latin typeface="Arial" panose="020B0604020202020204" pitchFamily="34" charset="0"/>
              </a:rPr>
              <a:t>F</a:t>
            </a:r>
            <a:r>
              <a:rPr lang="es-ES" sz="2400" baseline="-25000" dirty="0" err="1">
                <a:latin typeface="Arial" panose="020B0604020202020204" pitchFamily="34" charset="0"/>
              </a:rPr>
              <a:t>eléctrica</a:t>
            </a:r>
            <a:r>
              <a:rPr lang="es-ES" sz="2400" dirty="0">
                <a:latin typeface="Arial" panose="020B0604020202020204" pitchFamily="34" charset="0"/>
              </a:rPr>
              <a:t> que sufre cada carga tiene una contribución adicional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(Tema 5)</a:t>
            </a:r>
          </a:p>
        </p:txBody>
      </p:sp>
      <p:sp>
        <p:nvSpPr>
          <p:cNvPr id="21" name="Text Box 59">
            <a:extLst>
              <a:ext uri="{FF2B5EF4-FFF2-40B4-BE49-F238E27FC236}">
                <a16:creationId xmlns:a16="http://schemas.microsoft.com/office/drawing/2014/main" id="{97CEA3A2-5E36-418E-A1F5-E7B1DC556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3959" y="328308"/>
            <a:ext cx="2124532" cy="534037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108000" tIns="108000" rIns="108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Comentarios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" grpId="0" animBg="1"/>
      <p:bldP spid="2" grpId="0" animBg="1"/>
      <p:bldP spid="4" grpId="0" animBg="1"/>
      <p:bldP spid="15383" grpId="0"/>
      <p:bldP spid="15378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246462" y="1550365"/>
            <a:ext cx="3084512" cy="1458913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647396"/>
              </p:ext>
            </p:extLst>
          </p:nvPr>
        </p:nvGraphicFramePr>
        <p:xfrm>
          <a:off x="1405212" y="1737690"/>
          <a:ext cx="283686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1" name="Ecuación" r:id="rId4" imgW="1028254" imgH="393529" progId="Equation.3">
                  <p:embed/>
                </p:oleObj>
              </mc:Choice>
              <mc:Fallback>
                <p:oleObj name="Ecuación" r:id="rId4" imgW="1028254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5212" y="1737690"/>
                        <a:ext cx="2836862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311841" y="5057990"/>
            <a:ext cx="2619374" cy="506413"/>
            <a:chOff x="3772" y="1646"/>
            <a:chExt cx="1650" cy="319"/>
          </a:xfrm>
        </p:grpSpPr>
        <p:sp>
          <p:nvSpPr>
            <p:cNvPr id="17438" name="Text Box 6"/>
            <p:cNvSpPr txBox="1">
              <a:spLocks noChangeArrowheads="1"/>
            </p:cNvSpPr>
            <p:nvPr/>
          </p:nvSpPr>
          <p:spPr bwMode="auto">
            <a:xfrm>
              <a:off x="3772" y="1673"/>
              <a:ext cx="20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7439" name="Text Box 8"/>
            <p:cNvSpPr txBox="1">
              <a:spLocks noChangeArrowheads="1"/>
            </p:cNvSpPr>
            <p:nvPr/>
          </p:nvSpPr>
          <p:spPr bwMode="auto">
            <a:xfrm>
              <a:off x="4011" y="1646"/>
              <a:ext cx="141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i="1">
                  <a:solidFill>
                    <a:srgbClr val="000000"/>
                  </a:solidFill>
                  <a:latin typeface="Arial" panose="020B0604020202020204" pitchFamily="34" charset="0"/>
                </a:rPr>
                <a:t>|</a:t>
              </a: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| 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  1/r</a:t>
              </a:r>
              <a:r>
                <a:rPr lang="es-ES" sz="240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r</a:t>
              </a:r>
              <a:r>
                <a:rPr lang="es-ES" sz="240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2</a:t>
              </a:r>
              <a:endPara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1311842" y="4500695"/>
            <a:ext cx="2503487" cy="519113"/>
            <a:chOff x="3531" y="1035"/>
            <a:chExt cx="1577" cy="327"/>
          </a:xfrm>
        </p:grpSpPr>
        <p:sp>
          <p:nvSpPr>
            <p:cNvPr id="17436" name="Text Box 5"/>
            <p:cNvSpPr txBox="1">
              <a:spLocks noChangeArrowheads="1"/>
            </p:cNvSpPr>
            <p:nvPr/>
          </p:nvSpPr>
          <p:spPr bwMode="auto">
            <a:xfrm>
              <a:off x="3531" y="1070"/>
              <a:ext cx="20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7437" name="Text Box 7"/>
            <p:cNvSpPr txBox="1">
              <a:spLocks noChangeArrowheads="1"/>
            </p:cNvSpPr>
            <p:nvPr/>
          </p:nvSpPr>
          <p:spPr bwMode="auto">
            <a:xfrm>
              <a:off x="3765" y="1035"/>
              <a:ext cx="134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|</a:t>
              </a: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| 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  Q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 Q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endPara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186388" name="Text Box 20"/>
          <p:cNvSpPr txBox="1">
            <a:spLocks noChangeArrowheads="1"/>
          </p:cNvSpPr>
          <p:nvPr/>
        </p:nvSpPr>
        <p:spPr bwMode="auto">
          <a:xfrm>
            <a:off x="6398008" y="4531660"/>
            <a:ext cx="412995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Si Q</a:t>
            </a:r>
            <a:r>
              <a:rPr lang="es-ES" sz="2400" baseline="-250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 2  y  Q</a:t>
            </a:r>
            <a:r>
              <a:rPr lang="es-ES" sz="2400" baseline="-250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 2   </a:t>
            </a:r>
            <a:r>
              <a:rPr lang="es-ES" sz="24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  F  4</a:t>
            </a:r>
            <a:endParaRPr lang="es-ES" sz="2400" dirty="0">
              <a:solidFill>
                <a:srgbClr val="0000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86407" name="Text Box 39"/>
          <p:cNvSpPr txBox="1">
            <a:spLocks noChangeArrowheads="1"/>
          </p:cNvSpPr>
          <p:nvPr/>
        </p:nvSpPr>
        <p:spPr bwMode="auto">
          <a:xfrm>
            <a:off x="3971431" y="4572516"/>
            <a:ext cx="2401887" cy="463846"/>
          </a:xfrm>
          <a:prstGeom prst="rect">
            <a:avLst/>
          </a:prstGeom>
          <a:noFill/>
          <a:ln>
            <a:noFill/>
          </a:ln>
        </p:spPr>
        <p:txBody>
          <a:bodyPr wrap="square" lIns="90000" tIns="10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: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proporcional</a:t>
            </a:r>
          </a:p>
        </p:txBody>
      </p:sp>
      <p:sp>
        <p:nvSpPr>
          <p:cNvPr id="186408" name="Text Box 40"/>
          <p:cNvSpPr txBox="1">
            <a:spLocks noChangeArrowheads="1"/>
          </p:cNvSpPr>
          <p:nvPr/>
        </p:nvSpPr>
        <p:spPr bwMode="auto">
          <a:xfrm>
            <a:off x="6400797" y="5036741"/>
            <a:ext cx="240993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Si r   2    F/4</a:t>
            </a:r>
          </a:p>
        </p:txBody>
      </p:sp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1311842" y="5656967"/>
            <a:ext cx="3027362" cy="506413"/>
            <a:chOff x="3772" y="1646"/>
            <a:chExt cx="1907" cy="319"/>
          </a:xfrm>
        </p:grpSpPr>
        <p:sp>
          <p:nvSpPr>
            <p:cNvPr id="17434" name="Text Box 70"/>
            <p:cNvSpPr txBox="1">
              <a:spLocks noChangeArrowheads="1"/>
            </p:cNvSpPr>
            <p:nvPr/>
          </p:nvSpPr>
          <p:spPr bwMode="auto">
            <a:xfrm>
              <a:off x="3772" y="1673"/>
              <a:ext cx="20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7435" name="Text Box 71"/>
            <p:cNvSpPr txBox="1">
              <a:spLocks noChangeArrowheads="1"/>
            </p:cNvSpPr>
            <p:nvPr/>
          </p:nvSpPr>
          <p:spPr bwMode="auto">
            <a:xfrm>
              <a:off x="4011" y="1646"/>
              <a:ext cx="166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i="1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|</a:t>
              </a:r>
              <a:r>
                <a:rPr lang="es-ES" sz="2400" b="1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F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|</a:t>
              </a:r>
              <a:r>
                <a:rPr lang="es-ES" sz="2400" i="1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</a:t>
              </a:r>
              <a:r>
                <a:rPr lang="es-ES" sz="2400" i="1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0</a:t>
              </a:r>
              <a:r>
                <a:rPr lang="es-ES" sz="2400" i="1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si r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 </a:t>
              </a:r>
            </a:p>
          </p:txBody>
        </p:sp>
      </p:grpSp>
      <p:sp>
        <p:nvSpPr>
          <p:cNvPr id="186440" name="Text Box 72"/>
          <p:cNvSpPr txBox="1">
            <a:spLocks noChangeArrowheads="1"/>
          </p:cNvSpPr>
          <p:nvPr/>
        </p:nvSpPr>
        <p:spPr bwMode="auto">
          <a:xfrm>
            <a:off x="6412006" y="5689058"/>
            <a:ext cx="239371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Tiene alcance </a:t>
            </a:r>
          </a:p>
        </p:txBody>
      </p:sp>
      <p:sp>
        <p:nvSpPr>
          <p:cNvPr id="2" name="Text Box 43"/>
          <p:cNvSpPr txBox="1">
            <a:spLocks noChangeArrowheads="1"/>
          </p:cNvSpPr>
          <p:nvPr/>
        </p:nvSpPr>
        <p:spPr bwMode="auto">
          <a:xfrm>
            <a:off x="4068778" y="5697812"/>
            <a:ext cx="2245880" cy="833178"/>
          </a:xfrm>
          <a:prstGeom prst="rect">
            <a:avLst/>
          </a:prstGeom>
          <a:noFill/>
          <a:ln>
            <a:noFill/>
          </a:ln>
        </p:spPr>
        <p:txBody>
          <a:bodyPr wrap="square" lIns="90000" tIns="10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“ ”: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tiende a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            infinito</a:t>
            </a:r>
          </a:p>
        </p:txBody>
      </p:sp>
      <p:sp>
        <p:nvSpPr>
          <p:cNvPr id="15382" name="CuadroTexto 2"/>
          <p:cNvSpPr txBox="1">
            <a:spLocks noChangeArrowheads="1"/>
          </p:cNvSpPr>
          <p:nvPr/>
        </p:nvSpPr>
        <p:spPr bwMode="auto">
          <a:xfrm>
            <a:off x="2138226" y="374841"/>
            <a:ext cx="7265501" cy="905881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sz="2400" b="1">
                <a:solidFill>
                  <a:srgbClr val="FFFFFF"/>
                </a:solidFill>
                <a:latin typeface="Arial" panose="020B0604020202020204" pitchFamily="34" charset="0"/>
              </a:rPr>
              <a:t>MÓDULO DE LA FUERZA ELÉCTRICA ENTRE DOS CARGAS PUNTUALES FIJAS</a:t>
            </a:r>
          </a:p>
        </p:txBody>
      </p:sp>
      <p:graphicFrame>
        <p:nvGraphicFramePr>
          <p:cNvPr id="1743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830710"/>
              </p:ext>
            </p:extLst>
          </p:nvPr>
        </p:nvGraphicFramePr>
        <p:xfrm>
          <a:off x="4756424" y="1702765"/>
          <a:ext cx="26162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2" name="Ecuación" r:id="rId6" imgW="977900" imgH="431800" progId="Equation.3">
                  <p:embed/>
                </p:oleObj>
              </mc:Choice>
              <mc:Fallback>
                <p:oleObj name="Ecuación" r:id="rId6" imgW="977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424" y="1702765"/>
                        <a:ext cx="261620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2" name="Flecha derecha 6"/>
          <p:cNvSpPr>
            <a:spLocks noChangeArrowheads="1"/>
          </p:cNvSpPr>
          <p:nvPr/>
        </p:nvSpPr>
        <p:spPr bwMode="auto">
          <a:xfrm>
            <a:off x="4433175" y="2010740"/>
            <a:ext cx="322211" cy="53796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Grupo 8"/>
          <p:cNvGrpSpPr>
            <a:grpSpLocks/>
          </p:cNvGrpSpPr>
          <p:nvPr/>
        </p:nvGrpSpPr>
        <p:grpSpPr bwMode="auto">
          <a:xfrm>
            <a:off x="7844112" y="1551953"/>
            <a:ext cx="2859087" cy="1455737"/>
            <a:chOff x="7775537" y="1442620"/>
            <a:chExt cx="2859122" cy="1455738"/>
          </a:xfrm>
        </p:grpSpPr>
        <p:sp>
          <p:nvSpPr>
            <p:cNvPr id="17430" name="Rectangle 3"/>
            <p:cNvSpPr>
              <a:spLocks noChangeArrowheads="1"/>
            </p:cNvSpPr>
            <p:nvPr/>
          </p:nvSpPr>
          <p:spPr bwMode="auto">
            <a:xfrm>
              <a:off x="7781270" y="1442620"/>
              <a:ext cx="2853389" cy="1455738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775537" y="1571140"/>
            <a:ext cx="2786063" cy="1119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93" name="Ecuación" r:id="rId8" imgW="1040948" imgH="418918" progId="Equation.3">
                    <p:embed/>
                  </p:oleObj>
                </mc:Choice>
                <mc:Fallback>
                  <p:oleObj name="Ecuación" r:id="rId8" imgW="1040948" imgH="418918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5537" y="1571140"/>
                          <a:ext cx="2786063" cy="1119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upo 7"/>
          <p:cNvGrpSpPr>
            <a:grpSpLocks/>
          </p:cNvGrpSpPr>
          <p:nvPr/>
        </p:nvGrpSpPr>
        <p:grpSpPr bwMode="auto">
          <a:xfrm>
            <a:off x="7113697" y="2010740"/>
            <a:ext cx="899605" cy="1898664"/>
            <a:chOff x="7045807" y="1901414"/>
            <a:chExt cx="899528" cy="1899707"/>
          </a:xfrm>
        </p:grpSpPr>
        <p:sp>
          <p:nvSpPr>
            <p:cNvPr id="17428" name="Flecha derecha 6"/>
            <p:cNvSpPr>
              <a:spLocks noChangeArrowheads="1"/>
            </p:cNvSpPr>
            <p:nvPr/>
          </p:nvSpPr>
          <p:spPr bwMode="auto">
            <a:xfrm>
              <a:off x="7370590" y="1901414"/>
              <a:ext cx="322185" cy="5381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9" name="CuadroTexto 2"/>
            <p:cNvSpPr txBox="1">
              <a:spLocks noChangeArrowheads="1"/>
            </p:cNvSpPr>
            <p:nvPr/>
          </p:nvSpPr>
          <p:spPr bwMode="auto">
            <a:xfrm>
              <a:off x="7045807" y="2969668"/>
              <a:ext cx="899528" cy="83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K </a:t>
              </a: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 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r &gt;0</a:t>
              </a:r>
              <a:endParaRPr lang="es-ES" sz="2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1" name="Text Box 72"/>
          <p:cNvSpPr txBox="1">
            <a:spLocks noChangeArrowheads="1"/>
          </p:cNvSpPr>
          <p:nvPr/>
        </p:nvSpPr>
        <p:spPr bwMode="auto">
          <a:xfrm>
            <a:off x="6417676" y="6064960"/>
            <a:ext cx="3537993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(se ejerce a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cualquier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distancia)</a:t>
            </a:r>
          </a:p>
        </p:txBody>
      </p:sp>
      <p:sp>
        <p:nvSpPr>
          <p:cNvPr id="30" name="Text Box 39">
            <a:extLst>
              <a:ext uri="{FF2B5EF4-FFF2-40B4-BE49-F238E27FC236}">
                <a16:creationId xmlns:a16="http://schemas.microsoft.com/office/drawing/2014/main" id="{4CEC26D1-9F29-4102-9E55-F4395A651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938" y="3937461"/>
            <a:ext cx="4496702" cy="463846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wrap="square" lIns="90000" tIns="10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Si K no depende de r, Q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y Q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:</a:t>
            </a:r>
            <a:endParaRPr lang="es-E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86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88" grpId="0"/>
      <p:bldP spid="186407" grpId="0"/>
      <p:bldP spid="186408" grpId="0"/>
      <p:bldP spid="186440" grpId="0"/>
      <p:bldP spid="2" grpId="0"/>
      <p:bldP spid="15382" grpId="0" animBg="1"/>
      <p:bldP spid="17432" grpId="0" animBg="1"/>
      <p:bldP spid="31" grpId="0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6" name="Text Box 41"/>
          <p:cNvSpPr txBox="1">
            <a:spLocks noChangeArrowheads="1"/>
          </p:cNvSpPr>
          <p:nvPr/>
        </p:nvSpPr>
        <p:spPr bwMode="auto">
          <a:xfrm>
            <a:off x="1212645" y="5985105"/>
            <a:ext cx="5695050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latin typeface="Arial" panose="020B0604020202020204" pitchFamily="34" charset="0"/>
              </a:rPr>
              <a:t>El</a:t>
            </a:r>
            <a:r>
              <a:rPr lang="es-ES" sz="2400">
                <a:solidFill>
                  <a:srgbClr val="0000FF"/>
                </a:solidFill>
                <a:latin typeface="Arial" panose="020B0604020202020204" pitchFamily="34" charset="0"/>
              </a:rPr>
              <a:t> signo “–”</a:t>
            </a:r>
            <a:r>
              <a:rPr lang="es-ES" sz="2400">
                <a:latin typeface="Arial" panose="020B0604020202020204" pitchFamily="34" charset="0"/>
              </a:rPr>
              <a:t> aparece porque las masas siempre son positivas y se atraen</a:t>
            </a:r>
          </a:p>
        </p:txBody>
      </p:sp>
      <p:grpSp>
        <p:nvGrpSpPr>
          <p:cNvPr id="7" name="Grupo 6"/>
          <p:cNvGrpSpPr>
            <a:grpSpLocks/>
          </p:cNvGrpSpPr>
          <p:nvPr/>
        </p:nvGrpSpPr>
        <p:grpSpPr bwMode="auto">
          <a:xfrm>
            <a:off x="5729433" y="1152581"/>
            <a:ext cx="4884451" cy="3938326"/>
            <a:chOff x="5729683" y="1242253"/>
            <a:chExt cx="4884783" cy="3938519"/>
          </a:xfrm>
        </p:grpSpPr>
        <p:grpSp>
          <p:nvGrpSpPr>
            <p:cNvPr id="19469" name="Group 40"/>
            <p:cNvGrpSpPr>
              <a:grpSpLocks/>
            </p:cNvGrpSpPr>
            <p:nvPr/>
          </p:nvGrpSpPr>
          <p:grpSpPr bwMode="auto">
            <a:xfrm>
              <a:off x="6632993" y="1242253"/>
              <a:ext cx="3078162" cy="1458913"/>
              <a:chOff x="1091" y="2260"/>
              <a:chExt cx="1939" cy="919"/>
            </a:xfrm>
          </p:grpSpPr>
          <p:sp>
            <p:nvSpPr>
              <p:cNvPr id="19472" name="Rectangle 10"/>
              <p:cNvSpPr>
                <a:spLocks noChangeArrowheads="1"/>
              </p:cNvSpPr>
              <p:nvPr/>
            </p:nvSpPr>
            <p:spPr bwMode="auto">
              <a:xfrm>
                <a:off x="1091" y="2260"/>
                <a:ext cx="1939" cy="919"/>
              </a:xfrm>
              <a:prstGeom prst="rect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9473" name="Object 11"/>
              <p:cNvGraphicFramePr>
                <a:graphicFrameLocks noChangeAspect="1"/>
              </p:cNvGraphicFramePr>
              <p:nvPr/>
            </p:nvGraphicFramePr>
            <p:xfrm>
              <a:off x="1158" y="2414"/>
              <a:ext cx="1840" cy="6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98" name="Ecuación" r:id="rId4" imgW="1193800" imgH="393700" progId="Equation.3">
                      <p:embed/>
                    </p:oleObj>
                  </mc:Choice>
                  <mc:Fallback>
                    <p:oleObj name="Ecuación" r:id="rId4" imgW="1193800" imgH="3937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8" y="2414"/>
                            <a:ext cx="1840" cy="6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470" name="Text Box 12"/>
            <p:cNvSpPr txBox="1">
              <a:spLocks noChangeArrowheads="1"/>
            </p:cNvSpPr>
            <p:nvPr/>
          </p:nvSpPr>
          <p:spPr bwMode="auto">
            <a:xfrm>
              <a:off x="5729683" y="2893027"/>
              <a:ext cx="4884783" cy="884112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solidFill>
                    <a:srgbClr val="FFFFFF"/>
                  </a:solidFill>
                  <a:latin typeface="Arial" panose="020B0604020202020204" pitchFamily="34" charset="0"/>
                </a:rPr>
                <a:t>Ley de la Gravitación Universal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solidFill>
                    <a:srgbClr val="FFFFFF"/>
                  </a:solidFill>
                  <a:latin typeface="Arial" panose="020B0604020202020204" pitchFamily="34" charset="0"/>
                </a:rPr>
                <a:t>(Ley de Newton de la Gravedad)</a:t>
              </a:r>
            </a:p>
          </p:txBody>
        </p:sp>
        <p:sp>
          <p:nvSpPr>
            <p:cNvPr id="19471" name="Text Box 73"/>
            <p:cNvSpPr txBox="1">
              <a:spLocks noChangeArrowheads="1"/>
            </p:cNvSpPr>
            <p:nvPr/>
          </p:nvSpPr>
          <p:spPr bwMode="auto">
            <a:xfrm>
              <a:off x="6140195" y="3905498"/>
              <a:ext cx="4063759" cy="1275274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82800" rIns="90000" bIns="828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latin typeface="Arial" panose="020B0604020202020204" pitchFamily="34" charset="0"/>
                </a:rPr>
                <a:t>FUERZA GRAVITATORIA ENTRE 2 MASAS PUNTUALES</a:t>
              </a:r>
            </a:p>
          </p:txBody>
        </p:sp>
      </p:grp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1254954" y="5404466"/>
            <a:ext cx="728276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Son similares</a:t>
            </a:r>
            <a:r>
              <a:rPr lang="es-ES" sz="2400" dirty="0">
                <a:latin typeface="Arial" panose="020B0604020202020204" pitchFamily="34" charset="0"/>
              </a:rPr>
              <a:t>: M hace el papel de Q, y G el de K</a:t>
            </a:r>
          </a:p>
        </p:txBody>
      </p:sp>
      <p:grpSp>
        <p:nvGrpSpPr>
          <p:cNvPr id="19462" name="Grupo 4"/>
          <p:cNvGrpSpPr>
            <a:grpSpLocks/>
          </p:cNvGrpSpPr>
          <p:nvPr/>
        </p:nvGrpSpPr>
        <p:grpSpPr bwMode="auto">
          <a:xfrm>
            <a:off x="1317625" y="1152581"/>
            <a:ext cx="4064000" cy="3948376"/>
            <a:chOff x="1317143" y="1242253"/>
            <a:chExt cx="4063759" cy="3948572"/>
          </a:xfrm>
        </p:grpSpPr>
        <p:grpSp>
          <p:nvGrpSpPr>
            <p:cNvPr id="19464" name="Grupo 2"/>
            <p:cNvGrpSpPr>
              <a:grpSpLocks/>
            </p:cNvGrpSpPr>
            <p:nvPr/>
          </p:nvGrpSpPr>
          <p:grpSpPr bwMode="auto">
            <a:xfrm>
              <a:off x="1807094" y="1242253"/>
              <a:ext cx="3083857" cy="1458913"/>
              <a:chOff x="1815308" y="1242253"/>
              <a:chExt cx="3083857" cy="1458913"/>
            </a:xfrm>
          </p:grpSpPr>
          <p:sp>
            <p:nvSpPr>
              <p:cNvPr id="19467" name="Rectangle 3"/>
              <p:cNvSpPr>
                <a:spLocks noChangeArrowheads="1"/>
              </p:cNvSpPr>
              <p:nvPr/>
            </p:nvSpPr>
            <p:spPr bwMode="auto">
              <a:xfrm>
                <a:off x="1815308" y="1242253"/>
                <a:ext cx="3083857" cy="1458913"/>
              </a:xfrm>
              <a:prstGeom prst="rect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9468" name="Object 4"/>
              <p:cNvGraphicFramePr>
                <a:graphicFrameLocks noChangeAspect="1"/>
              </p:cNvGraphicFramePr>
              <p:nvPr/>
            </p:nvGraphicFramePr>
            <p:xfrm>
              <a:off x="1973403" y="1430372"/>
              <a:ext cx="2836862" cy="1082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99" name="Ecuación" r:id="rId6" imgW="1028254" imgH="393529" progId="Equation.3">
                      <p:embed/>
                    </p:oleObj>
                  </mc:Choice>
                  <mc:Fallback>
                    <p:oleObj name="Ecuación" r:id="rId6" imgW="1028254" imgH="393529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3403" y="1430372"/>
                            <a:ext cx="2836862" cy="10826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465" name="Text Box 12"/>
            <p:cNvSpPr txBox="1">
              <a:spLocks noChangeArrowheads="1"/>
            </p:cNvSpPr>
            <p:nvPr/>
          </p:nvSpPr>
          <p:spPr bwMode="auto">
            <a:xfrm>
              <a:off x="1317143" y="2898098"/>
              <a:ext cx="4063759" cy="859181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0" tIns="72000" rIns="108000" bIns="720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solidFill>
                    <a:srgbClr val="FFFFFF"/>
                  </a:solidFill>
                  <a:latin typeface="Arial" panose="020B0604020202020204" pitchFamily="34" charset="0"/>
                </a:rPr>
                <a:t>Ley de Coulomb</a:t>
              </a:r>
            </a:p>
          </p:txBody>
        </p:sp>
        <p:sp>
          <p:nvSpPr>
            <p:cNvPr id="19466" name="Text Box 73"/>
            <p:cNvSpPr txBox="1">
              <a:spLocks noChangeArrowheads="1"/>
            </p:cNvSpPr>
            <p:nvPr/>
          </p:nvSpPr>
          <p:spPr bwMode="auto">
            <a:xfrm>
              <a:off x="1317143" y="3915551"/>
              <a:ext cx="4063759" cy="1275274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82800" rIns="90000" bIns="828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latin typeface="Arial" panose="020B0604020202020204" pitchFamily="34" charset="0"/>
                </a:rPr>
                <a:t>FUERZA ELÉCTRICA ENTRE 2 CARGAS PUNTUALES FIJAS</a:t>
              </a:r>
            </a:p>
          </p:txBody>
        </p:sp>
      </p:grpSp>
      <p:sp>
        <p:nvSpPr>
          <p:cNvPr id="18" name="Text Box 59"/>
          <p:cNvSpPr txBox="1">
            <a:spLocks noChangeArrowheads="1"/>
          </p:cNvSpPr>
          <p:nvPr/>
        </p:nvSpPr>
        <p:spPr bwMode="auto">
          <a:xfrm>
            <a:off x="2063646" y="321926"/>
            <a:ext cx="7414661" cy="5874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108000" tIns="108000" rIns="108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Comparación entre las Leyes de Coulomb y Newton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6" grpId="0"/>
      <p:bldP spid="40" grpId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"/>
          <p:cNvSpPr>
            <a:spLocks noChangeArrowheads="1"/>
          </p:cNvSpPr>
          <p:nvPr/>
        </p:nvSpPr>
        <p:spPr bwMode="auto">
          <a:xfrm>
            <a:off x="2580357" y="3613658"/>
            <a:ext cx="5712031" cy="2361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es-E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Rectangle 33"/>
          <p:cNvSpPr>
            <a:spLocks noChangeArrowheads="1"/>
          </p:cNvSpPr>
          <p:nvPr/>
        </p:nvSpPr>
        <p:spPr bwMode="auto">
          <a:xfrm>
            <a:off x="2574285" y="4869424"/>
            <a:ext cx="5705009" cy="5612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2567264" y="2983814"/>
            <a:ext cx="5712031" cy="610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es-E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382" name="Text Box 14"/>
          <p:cNvSpPr txBox="1">
            <a:spLocks noChangeArrowheads="1"/>
          </p:cNvSpPr>
          <p:nvPr/>
        </p:nvSpPr>
        <p:spPr bwMode="auto">
          <a:xfrm>
            <a:off x="2640016" y="3663982"/>
            <a:ext cx="2562217" cy="231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Nuclear Fuerte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Nuclear Débil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ElectroMagnética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Gravitatoria</a:t>
            </a:r>
          </a:p>
        </p:txBody>
      </p:sp>
      <p:sp>
        <p:nvSpPr>
          <p:cNvPr id="186383" name="Text Box 15"/>
          <p:cNvSpPr txBox="1">
            <a:spLocks noChangeArrowheads="1"/>
          </p:cNvSpPr>
          <p:nvPr/>
        </p:nvSpPr>
        <p:spPr bwMode="auto">
          <a:xfrm>
            <a:off x="5647031" y="3644223"/>
            <a:ext cx="609760" cy="231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fm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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6386" name="Text Box 18"/>
          <p:cNvSpPr txBox="1">
            <a:spLocks noChangeArrowheads="1"/>
          </p:cNvSpPr>
          <p:nvPr/>
        </p:nvSpPr>
        <p:spPr bwMode="auto">
          <a:xfrm>
            <a:off x="3067190" y="3048655"/>
            <a:ext cx="168858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Interacción</a:t>
            </a:r>
          </a:p>
        </p:txBody>
      </p:sp>
      <p:sp>
        <p:nvSpPr>
          <p:cNvPr id="186384" name="Text Box 16"/>
          <p:cNvSpPr txBox="1">
            <a:spLocks noChangeArrowheads="1"/>
          </p:cNvSpPr>
          <p:nvPr/>
        </p:nvSpPr>
        <p:spPr bwMode="auto">
          <a:xfrm>
            <a:off x="6963243" y="3677510"/>
            <a:ext cx="952803" cy="231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9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1/137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10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38</a:t>
            </a:r>
          </a:p>
        </p:txBody>
      </p:sp>
      <p:sp>
        <p:nvSpPr>
          <p:cNvPr id="186402" name="Text Box 34"/>
          <p:cNvSpPr txBox="1">
            <a:spLocks noChangeArrowheads="1"/>
          </p:cNvSpPr>
          <p:nvPr/>
        </p:nvSpPr>
        <p:spPr bwMode="auto">
          <a:xfrm>
            <a:off x="6538913" y="3048655"/>
            <a:ext cx="182721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Intensidad</a:t>
            </a:r>
          </a:p>
        </p:txBody>
      </p:sp>
      <p:sp>
        <p:nvSpPr>
          <p:cNvPr id="186416" name="Text Box 48"/>
          <p:cNvSpPr txBox="1">
            <a:spLocks noChangeArrowheads="1"/>
          </p:cNvSpPr>
          <p:nvPr/>
        </p:nvSpPr>
        <p:spPr bwMode="auto">
          <a:xfrm>
            <a:off x="5306116" y="3048655"/>
            <a:ext cx="127821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Alcance</a:t>
            </a:r>
          </a:p>
        </p:txBody>
      </p:sp>
      <p:sp>
        <p:nvSpPr>
          <p:cNvPr id="21519" name="Rectangle 49"/>
          <p:cNvSpPr>
            <a:spLocks noChangeArrowheads="1"/>
          </p:cNvSpPr>
          <p:nvPr/>
        </p:nvSpPr>
        <p:spPr bwMode="auto">
          <a:xfrm>
            <a:off x="2545002" y="3008105"/>
            <a:ext cx="5760000" cy="296882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20" name="Line 50"/>
          <p:cNvSpPr>
            <a:spLocks noChangeShapeType="1"/>
          </p:cNvSpPr>
          <p:nvPr/>
        </p:nvSpPr>
        <p:spPr bwMode="auto">
          <a:xfrm>
            <a:off x="2574373" y="3585781"/>
            <a:ext cx="57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s-ES" sz="2400">
              <a:cs typeface="Arial" panose="020B0604020202020204" pitchFamily="34" charset="0"/>
            </a:endParaRPr>
          </a:p>
        </p:txBody>
      </p:sp>
      <p:sp>
        <p:nvSpPr>
          <p:cNvPr id="21521" name="Line 51"/>
          <p:cNvSpPr>
            <a:spLocks noChangeShapeType="1"/>
          </p:cNvSpPr>
          <p:nvPr/>
        </p:nvSpPr>
        <p:spPr bwMode="auto">
          <a:xfrm flipV="1">
            <a:off x="2587073" y="4258978"/>
            <a:ext cx="57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s-ES" sz="2400">
              <a:cs typeface="Arial" panose="020B0604020202020204" pitchFamily="34" charset="0"/>
            </a:endParaRPr>
          </a:p>
        </p:txBody>
      </p:sp>
      <p:sp>
        <p:nvSpPr>
          <p:cNvPr id="21522" name="Line 52"/>
          <p:cNvSpPr>
            <a:spLocks noChangeShapeType="1"/>
          </p:cNvSpPr>
          <p:nvPr/>
        </p:nvSpPr>
        <p:spPr bwMode="auto">
          <a:xfrm>
            <a:off x="2574373" y="4840735"/>
            <a:ext cx="57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s-ES" sz="2400">
              <a:cs typeface="Arial" panose="020B0604020202020204" pitchFamily="34" charset="0"/>
            </a:endParaRPr>
          </a:p>
        </p:txBody>
      </p:sp>
      <p:sp>
        <p:nvSpPr>
          <p:cNvPr id="21523" name="Line 53"/>
          <p:cNvSpPr>
            <a:spLocks noChangeShapeType="1"/>
          </p:cNvSpPr>
          <p:nvPr/>
        </p:nvSpPr>
        <p:spPr bwMode="auto">
          <a:xfrm flipV="1">
            <a:off x="2547960" y="5431635"/>
            <a:ext cx="57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s-ES" sz="2400">
              <a:cs typeface="Arial" panose="020B0604020202020204" pitchFamily="34" charset="0"/>
            </a:endParaRPr>
          </a:p>
        </p:txBody>
      </p:sp>
      <p:sp>
        <p:nvSpPr>
          <p:cNvPr id="21524" name="Line 54"/>
          <p:cNvSpPr>
            <a:spLocks noChangeShapeType="1"/>
          </p:cNvSpPr>
          <p:nvPr/>
        </p:nvSpPr>
        <p:spPr bwMode="auto">
          <a:xfrm rot="5400000" flipH="1">
            <a:off x="3759211" y="4495960"/>
            <a:ext cx="299399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s-ES" sz="2400">
              <a:cs typeface="Arial" panose="020B0604020202020204" pitchFamily="34" charset="0"/>
            </a:endParaRPr>
          </a:p>
        </p:txBody>
      </p:sp>
      <p:sp>
        <p:nvSpPr>
          <p:cNvPr id="21525" name="Line 55"/>
          <p:cNvSpPr>
            <a:spLocks noChangeShapeType="1"/>
          </p:cNvSpPr>
          <p:nvPr/>
        </p:nvSpPr>
        <p:spPr bwMode="auto">
          <a:xfrm rot="5400000" flipH="1">
            <a:off x="5155103" y="4508797"/>
            <a:ext cx="2950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s-ES" sz="2400">
              <a:cs typeface="Arial" panose="020B0604020202020204" pitchFamily="34" charset="0"/>
            </a:endParaRPr>
          </a:p>
        </p:txBody>
      </p:sp>
      <p:sp>
        <p:nvSpPr>
          <p:cNvPr id="186450" name="Text Box 82"/>
          <p:cNvSpPr txBox="1">
            <a:spLocks noChangeArrowheads="1"/>
          </p:cNvSpPr>
          <p:nvPr/>
        </p:nvSpPr>
        <p:spPr bwMode="auto">
          <a:xfrm>
            <a:off x="4846823" y="6086424"/>
            <a:ext cx="2195129" cy="463846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f: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femto = 10</a:t>
            </a:r>
            <a:r>
              <a:rPr lang="es-ES" sz="2400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-15</a:t>
            </a:r>
          </a:p>
        </p:txBody>
      </p:sp>
      <p:sp>
        <p:nvSpPr>
          <p:cNvPr id="186451" name="Text Box 83"/>
          <p:cNvSpPr txBox="1">
            <a:spLocks noChangeArrowheads="1"/>
          </p:cNvSpPr>
          <p:nvPr/>
        </p:nvSpPr>
        <p:spPr bwMode="auto">
          <a:xfrm>
            <a:off x="5101699" y="6483035"/>
            <a:ext cx="1940253" cy="463846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a: at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= 10</a:t>
            </a:r>
            <a:r>
              <a:rPr lang="es-ES" sz="24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-18</a:t>
            </a:r>
          </a:p>
        </p:txBody>
      </p:sp>
      <p:sp>
        <p:nvSpPr>
          <p:cNvPr id="19482" name="Text Box 67"/>
          <p:cNvSpPr txBox="1">
            <a:spLocks noChangeArrowheads="1"/>
          </p:cNvSpPr>
          <p:nvPr/>
        </p:nvSpPr>
        <p:spPr bwMode="auto">
          <a:xfrm>
            <a:off x="2225709" y="335755"/>
            <a:ext cx="7110413" cy="5147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Comparación entre Interacciones Fundamentales</a:t>
            </a:r>
          </a:p>
        </p:txBody>
      </p:sp>
      <p:sp>
        <p:nvSpPr>
          <p:cNvPr id="19508" name="Text Box 69"/>
          <p:cNvSpPr txBox="1">
            <a:spLocks noChangeArrowheads="1"/>
          </p:cNvSpPr>
          <p:nvPr/>
        </p:nvSpPr>
        <p:spPr bwMode="auto">
          <a:xfrm>
            <a:off x="1310641" y="1081408"/>
            <a:ext cx="5652602" cy="120251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comparar su intensidad: Elegimos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situación en lo cotidiano en que están las 4 a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nivel de partículas</a:t>
            </a:r>
          </a:p>
        </p:txBody>
      </p:sp>
      <p:sp>
        <p:nvSpPr>
          <p:cNvPr id="3" name="CuadroTexto 2"/>
          <p:cNvSpPr txBox="1"/>
          <p:nvPr/>
        </p:nvSpPr>
        <p:spPr bwMode="auto">
          <a:xfrm>
            <a:off x="158557" y="3268388"/>
            <a:ext cx="1865314" cy="2677656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2400">
                <a:cs typeface="Arial" panose="020B0604020202020204" pitchFamily="34" charset="0"/>
              </a:rPr>
              <a:t>P.ej., entre </a:t>
            </a:r>
            <a:r>
              <a:rPr lang="es-ES" sz="2400" dirty="0">
                <a:cs typeface="Arial" panose="020B0604020202020204" pitchFamily="34" charset="0"/>
              </a:rPr>
              <a:t>protones</a:t>
            </a:r>
          </a:p>
          <a:p>
            <a:pPr algn="ctr">
              <a:defRPr/>
            </a:pPr>
            <a:r>
              <a:rPr lang="es-ES" sz="2400" dirty="0">
                <a:cs typeface="Arial" panose="020B0604020202020204" pitchFamily="34" charset="0"/>
              </a:rPr>
              <a:t>o/y neutrones en los núcleos de los átomos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6A46A64-1E3E-4C74-A561-2968FABF58FD}"/>
              </a:ext>
            </a:extLst>
          </p:cNvPr>
          <p:cNvGrpSpPr/>
          <p:nvPr/>
        </p:nvGrpSpPr>
        <p:grpSpPr>
          <a:xfrm>
            <a:off x="2064420" y="3655310"/>
            <a:ext cx="258382" cy="1164243"/>
            <a:chOff x="2064420" y="1796030"/>
            <a:chExt cx="258382" cy="1164243"/>
          </a:xfrm>
        </p:grpSpPr>
        <p:cxnSp>
          <p:nvCxnSpPr>
            <p:cNvPr id="21549" name="Conector recto 4"/>
            <p:cNvCxnSpPr>
              <a:cxnSpLocks noChangeShapeType="1"/>
            </p:cNvCxnSpPr>
            <p:nvPr/>
          </p:nvCxnSpPr>
          <p:spPr bwMode="auto">
            <a:xfrm>
              <a:off x="2322802" y="1796030"/>
              <a:ext cx="0" cy="1164243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0" name="Conector recto 6"/>
            <p:cNvCxnSpPr>
              <a:cxnSpLocks noChangeShapeType="1"/>
            </p:cNvCxnSpPr>
            <p:nvPr/>
          </p:nvCxnSpPr>
          <p:spPr bwMode="auto">
            <a:xfrm flipH="1">
              <a:off x="2064420" y="2362691"/>
              <a:ext cx="252000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upo 3"/>
          <p:cNvGrpSpPr>
            <a:grpSpLocks/>
          </p:cNvGrpSpPr>
          <p:nvPr/>
        </p:nvGrpSpPr>
        <p:grpSpPr bwMode="auto">
          <a:xfrm>
            <a:off x="7169273" y="1056993"/>
            <a:ext cx="3094441" cy="1253402"/>
            <a:chOff x="8771367" y="1601186"/>
            <a:chExt cx="3095175" cy="1252096"/>
          </a:xfrm>
        </p:grpSpPr>
        <p:sp>
          <p:nvSpPr>
            <p:cNvPr id="21546" name="Text Box 65"/>
            <p:cNvSpPr txBox="1">
              <a:spLocks noChangeArrowheads="1"/>
            </p:cNvSpPr>
            <p:nvPr/>
          </p:nvSpPr>
          <p:spPr bwMode="auto">
            <a:xfrm>
              <a:off x="9293375" y="1601186"/>
              <a:ext cx="2573167" cy="125209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8000" tIns="72000" rIns="108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  <a:cs typeface="Arial" panose="020B0604020202020204" pitchFamily="34" charset="0"/>
                </a:rPr>
                <a:t>Interacción protón – protón</a:t>
              </a:r>
            </a:p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  <a:cs typeface="Arial" panose="020B0604020202020204" pitchFamily="34" charset="0"/>
                </a:rPr>
                <a:t>(p – p)</a:t>
              </a:r>
            </a:p>
          </p:txBody>
        </p:sp>
        <p:sp>
          <p:nvSpPr>
            <p:cNvPr id="7" name="Flecha abajo 6"/>
            <p:cNvSpPr/>
            <p:nvPr/>
          </p:nvSpPr>
          <p:spPr bwMode="auto">
            <a:xfrm rot="16200000">
              <a:off x="8740025" y="2048226"/>
              <a:ext cx="426593" cy="363909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>
              <a:no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es-ES" sz="2400">
                <a:cs typeface="Arial" panose="020B0604020202020204" pitchFamily="34" charset="0"/>
              </a:endParaRPr>
            </a:p>
          </p:txBody>
        </p:sp>
      </p:grpSp>
      <p:sp>
        <p:nvSpPr>
          <p:cNvPr id="6" name="CuadroTexto 5"/>
          <p:cNvSpPr txBox="1"/>
          <p:nvPr/>
        </p:nvSpPr>
        <p:spPr>
          <a:xfrm>
            <a:off x="1210135" y="2394793"/>
            <a:ext cx="925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cs typeface="Arial" panose="020B0604020202020204" pitchFamily="34" charset="0"/>
              </a:rPr>
              <a:t>(El protón tiene masa, carga eléctrica, carga débil y carga de color)</a:t>
            </a:r>
            <a:endParaRPr lang="en-GB" sz="2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8383596" y="3287173"/>
            <a:ext cx="2361305" cy="3404063"/>
            <a:chOff x="8383596" y="1638898"/>
            <a:chExt cx="2361305" cy="3404063"/>
          </a:xfrm>
        </p:grpSpPr>
        <p:sp>
          <p:nvSpPr>
            <p:cNvPr id="58" name="Text Box 65"/>
            <p:cNvSpPr txBox="1">
              <a:spLocks noChangeArrowheads="1"/>
            </p:cNvSpPr>
            <p:nvPr/>
          </p:nvSpPr>
          <p:spPr bwMode="auto">
            <a:xfrm>
              <a:off x="8383596" y="1993792"/>
              <a:ext cx="2361305" cy="304916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  <a:defRPr/>
              </a:pPr>
              <a:r>
                <a:rPr lang="es-ES" sz="2400" dirty="0">
                  <a:latin typeface="Arial" panose="020B0604020202020204" pitchFamily="34" charset="0"/>
                  <a:cs typeface="Arial" panose="020B0604020202020204" pitchFamily="34" charset="0"/>
                </a:rPr>
                <a:t>Respecto a la nuclear fuerte</a:t>
              </a:r>
            </a:p>
            <a:p>
              <a:pPr algn="ctr" eaLnBrk="1" hangingPunct="1">
                <a:spcBef>
                  <a:spcPts val="0"/>
                </a:spcBef>
                <a:buFontTx/>
                <a:buNone/>
                <a:defRPr/>
              </a:pPr>
              <a:r>
                <a:rPr lang="es-ES" sz="2400">
                  <a:latin typeface="Arial" panose="020B0604020202020204" pitchFamily="34" charset="0"/>
                  <a:cs typeface="Arial" panose="020B0604020202020204" pitchFamily="34" charset="0"/>
                </a:rPr>
                <a:t>(hay que dividir cada fuerza </a:t>
              </a:r>
              <a:r>
                <a:rPr lang="es-ES" sz="2400" dirty="0">
                  <a:latin typeface="Arial" panose="020B0604020202020204" pitchFamily="34" charset="0"/>
                  <a:cs typeface="Arial" panose="020B0604020202020204" pitchFamily="34" charset="0"/>
                </a:rPr>
                <a:t>entre los “</a:t>
              </a:r>
              <a:r>
                <a:rPr lang="es-ES" sz="2400">
                  <a:latin typeface="Arial" panose="020B0604020202020204" pitchFamily="34" charset="0"/>
                  <a:cs typeface="Arial" panose="020B0604020202020204" pitchFamily="34" charset="0"/>
                </a:rPr>
                <a:t>p” debida a una </a:t>
              </a:r>
              <a:r>
                <a:rPr lang="es-ES" sz="2400" dirty="0">
                  <a:latin typeface="Arial" panose="020B0604020202020204" pitchFamily="34" charset="0"/>
                  <a:cs typeface="Arial" panose="020B0604020202020204" pitchFamily="34" charset="0"/>
                </a:rPr>
                <a:t>por </a:t>
              </a:r>
              <a:r>
                <a:rPr lang="es-ES" sz="2400">
                  <a:latin typeface="Arial" panose="020B0604020202020204" pitchFamily="34" charset="0"/>
                  <a:cs typeface="Arial" panose="020B0604020202020204" pitchFamily="34" charset="0"/>
                </a:rPr>
                <a:t>la debida</a:t>
              </a:r>
            </a:p>
            <a:p>
              <a:pPr algn="ctr" eaLnBrk="1" hangingPunct="1">
                <a:spcBef>
                  <a:spcPts val="0"/>
                </a:spcBef>
                <a:buFontTx/>
                <a:buNone/>
                <a:defRPr/>
              </a:pPr>
              <a:r>
                <a:rPr lang="es-ES" sz="2400">
                  <a:latin typeface="Arial" panose="020B0604020202020204" pitchFamily="34" charset="0"/>
                  <a:cs typeface="Arial" panose="020B0604020202020204" pitchFamily="34" charset="0"/>
                </a:rPr>
                <a:t>a la fuerte)</a:t>
              </a:r>
              <a:endParaRPr lang="es-E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orma libre 8"/>
            <p:cNvSpPr/>
            <p:nvPr/>
          </p:nvSpPr>
          <p:spPr bwMode="auto">
            <a:xfrm>
              <a:off x="8541121" y="1638898"/>
              <a:ext cx="1021452" cy="295063"/>
            </a:xfrm>
            <a:custGeom>
              <a:avLst/>
              <a:gdLst>
                <a:gd name="connsiteX0" fmla="*/ 0 w 924339"/>
                <a:gd name="connsiteY0" fmla="*/ 9939 h 646044"/>
                <a:gd name="connsiteX1" fmla="*/ 924339 w 924339"/>
                <a:gd name="connsiteY1" fmla="*/ 0 h 646044"/>
                <a:gd name="connsiteX2" fmla="*/ 914400 w 924339"/>
                <a:gd name="connsiteY2" fmla="*/ 646044 h 646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4339" h="646044">
                  <a:moveTo>
                    <a:pt x="0" y="9939"/>
                  </a:moveTo>
                  <a:lnTo>
                    <a:pt x="924339" y="0"/>
                  </a:lnTo>
                  <a:lnTo>
                    <a:pt x="914400" y="646044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86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8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86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8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8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1507" grpId="0" animBg="1"/>
      <p:bldP spid="19461" grpId="0" animBg="1"/>
      <p:bldP spid="186382" grpId="0"/>
      <p:bldP spid="186383" grpId="0"/>
      <p:bldP spid="186386" grpId="0"/>
      <p:bldP spid="186384" grpId="0"/>
      <p:bldP spid="186402" grpId="0"/>
      <p:bldP spid="186416" grpId="0"/>
      <p:bldP spid="21519" grpId="0" animBg="1"/>
      <p:bldP spid="21520" grpId="0" animBg="1"/>
      <p:bldP spid="21521" grpId="0" animBg="1"/>
      <p:bldP spid="21522" grpId="0" animBg="1"/>
      <p:bldP spid="21523" grpId="0" animBg="1"/>
      <p:bldP spid="21524" grpId="0" animBg="1"/>
      <p:bldP spid="21525" grpId="0" animBg="1"/>
      <p:bldP spid="186450" grpId="0"/>
      <p:bldP spid="186451" grpId="0"/>
      <p:bldP spid="19482" grpId="0" animBg="1"/>
      <p:bldP spid="19508" grpId="0" animBg="1"/>
      <p:bldP spid="3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2" name="Text Box 67"/>
          <p:cNvSpPr txBox="1">
            <a:spLocks noChangeArrowheads="1"/>
          </p:cNvSpPr>
          <p:nvPr/>
        </p:nvSpPr>
        <p:spPr bwMode="auto">
          <a:xfrm>
            <a:off x="2225709" y="335755"/>
            <a:ext cx="7110413" cy="5147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Comparación entre Interacciones Fundamentales</a:t>
            </a:r>
          </a:p>
        </p:txBody>
      </p:sp>
      <p:sp>
        <p:nvSpPr>
          <p:cNvPr id="33" name="Text Box 46"/>
          <p:cNvSpPr txBox="1">
            <a:spLocks noChangeArrowheads="1"/>
          </p:cNvSpPr>
          <p:nvPr/>
        </p:nvSpPr>
        <p:spPr bwMode="auto">
          <a:xfrm>
            <a:off x="1368212" y="4418248"/>
            <a:ext cx="3887997" cy="514738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Dentro del núcleo</a:t>
            </a:r>
            <a:r>
              <a:rPr lang="es-ES" sz="2400" dirty="0">
                <a:latin typeface="Arial" panose="020B0604020202020204" pitchFamily="34" charset="0"/>
              </a:rPr>
              <a:t>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s-ES" sz="2400" dirty="0">
                <a:latin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</a:rPr>
              <a:t>fm</a:t>
            </a:r>
            <a:r>
              <a:rPr lang="es-ES" sz="2400" dirty="0">
                <a:latin typeface="Arial" panose="020B0604020202020204" pitchFamily="34" charset="0"/>
              </a:rPr>
              <a:t>):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s-ES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34" name="Text Box 47"/>
          <p:cNvSpPr txBox="1">
            <a:spLocks noChangeArrowheads="1"/>
          </p:cNvSpPr>
          <p:nvPr/>
        </p:nvSpPr>
        <p:spPr bwMode="auto">
          <a:xfrm>
            <a:off x="1402669" y="5003670"/>
            <a:ext cx="7322618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La más fuerte entre protones y neutrones es la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NF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 Box 47"/>
          <p:cNvSpPr txBox="1">
            <a:spLocks noChangeArrowheads="1"/>
          </p:cNvSpPr>
          <p:nvPr/>
        </p:nvSpPr>
        <p:spPr bwMode="auto">
          <a:xfrm>
            <a:off x="1402669" y="5422612"/>
            <a:ext cx="7874693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latin typeface="Arial" panose="020B0604020202020204" pitchFamily="34" charset="0"/>
              </a:rPr>
              <a:t>Vence a la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EM </a:t>
            </a:r>
            <a:r>
              <a:rPr lang="es-ES" sz="2400" dirty="0">
                <a:latin typeface="Arial" panose="020B0604020202020204" pitchFamily="34" charset="0"/>
              </a:rPr>
              <a:t>(que hace que los protones se repelan)</a:t>
            </a:r>
          </a:p>
        </p:txBody>
      </p:sp>
      <p:sp>
        <p:nvSpPr>
          <p:cNvPr id="36" name="Text Box 47"/>
          <p:cNvSpPr txBox="1">
            <a:spLocks noChangeArrowheads="1"/>
          </p:cNvSpPr>
          <p:nvPr/>
        </p:nvSpPr>
        <p:spPr bwMode="auto">
          <a:xfrm>
            <a:off x="1402669" y="6260497"/>
            <a:ext cx="9352020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latin typeface="Arial" panose="020B0604020202020204" pitchFamily="34" charset="0"/>
              </a:rPr>
              <a:t>Su </a:t>
            </a:r>
            <a:r>
              <a:rPr lang="es-ES" sz="2400" dirty="0">
                <a:latin typeface="Arial" panose="020B0604020202020204" pitchFamily="34" charset="0"/>
              </a:rPr>
              <a:t>alcance define el tamaño </a:t>
            </a:r>
            <a:r>
              <a:rPr lang="es-ES" sz="2400">
                <a:latin typeface="Arial" panose="020B0604020202020204" pitchFamily="34" charset="0"/>
              </a:rPr>
              <a:t>del núcleo (donde hay estabilidad)</a:t>
            </a:r>
            <a:endParaRPr lang="es-ES" sz="2400" dirty="0">
              <a:latin typeface="Arial" panose="020B0604020202020204" pitchFamily="34" charset="0"/>
            </a:endParaRPr>
          </a:p>
        </p:txBody>
      </p:sp>
      <p:sp>
        <p:nvSpPr>
          <p:cNvPr id="23" name="Rectangle 32"/>
          <p:cNvSpPr>
            <a:spLocks noChangeArrowheads="1"/>
          </p:cNvSpPr>
          <p:nvPr/>
        </p:nvSpPr>
        <p:spPr bwMode="auto">
          <a:xfrm>
            <a:off x="2885157" y="1755504"/>
            <a:ext cx="5712031" cy="2361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es-E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2879085" y="3011270"/>
            <a:ext cx="5705009" cy="5612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2872064" y="1125660"/>
            <a:ext cx="5712031" cy="610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es-E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2944816" y="1805828"/>
            <a:ext cx="2562217" cy="231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Nuclear Fuerte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Nuclear Débil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ElectroMagnética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Gravitatoria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5951831" y="1786069"/>
            <a:ext cx="609760" cy="231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fm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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3371990" y="1190501"/>
            <a:ext cx="168858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Interacción</a:t>
            </a: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7268043" y="1819356"/>
            <a:ext cx="952803" cy="231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9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1/137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10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38</a:t>
            </a: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6843713" y="1190501"/>
            <a:ext cx="182721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Intensidad</a:t>
            </a:r>
          </a:p>
        </p:txBody>
      </p:sp>
      <p:sp>
        <p:nvSpPr>
          <p:cNvPr id="31" name="Text Box 48"/>
          <p:cNvSpPr txBox="1">
            <a:spLocks noChangeArrowheads="1"/>
          </p:cNvSpPr>
          <p:nvPr/>
        </p:nvSpPr>
        <p:spPr bwMode="auto">
          <a:xfrm>
            <a:off x="5610916" y="1190501"/>
            <a:ext cx="127821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Alcance</a:t>
            </a:r>
          </a:p>
        </p:txBody>
      </p:sp>
      <p:sp>
        <p:nvSpPr>
          <p:cNvPr id="32" name="Rectangle 49"/>
          <p:cNvSpPr>
            <a:spLocks noChangeArrowheads="1"/>
          </p:cNvSpPr>
          <p:nvPr/>
        </p:nvSpPr>
        <p:spPr bwMode="auto">
          <a:xfrm>
            <a:off x="2849802" y="1149951"/>
            <a:ext cx="5760000" cy="296882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Line 50"/>
          <p:cNvSpPr>
            <a:spLocks noChangeShapeType="1"/>
          </p:cNvSpPr>
          <p:nvPr/>
        </p:nvSpPr>
        <p:spPr bwMode="auto">
          <a:xfrm>
            <a:off x="2879173" y="1727627"/>
            <a:ext cx="57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s-ES" sz="2400">
              <a:cs typeface="Arial" panose="020B0604020202020204" pitchFamily="34" charset="0"/>
            </a:endParaRPr>
          </a:p>
        </p:txBody>
      </p:sp>
      <p:sp>
        <p:nvSpPr>
          <p:cNvPr id="38" name="Line 51"/>
          <p:cNvSpPr>
            <a:spLocks noChangeShapeType="1"/>
          </p:cNvSpPr>
          <p:nvPr/>
        </p:nvSpPr>
        <p:spPr bwMode="auto">
          <a:xfrm flipV="1">
            <a:off x="2891873" y="2400824"/>
            <a:ext cx="57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s-ES" sz="2400">
              <a:cs typeface="Arial" panose="020B0604020202020204" pitchFamily="34" charset="0"/>
            </a:endParaRPr>
          </a:p>
        </p:txBody>
      </p:sp>
      <p:sp>
        <p:nvSpPr>
          <p:cNvPr id="39" name="Line 52"/>
          <p:cNvSpPr>
            <a:spLocks noChangeShapeType="1"/>
          </p:cNvSpPr>
          <p:nvPr/>
        </p:nvSpPr>
        <p:spPr bwMode="auto">
          <a:xfrm>
            <a:off x="2879173" y="2982581"/>
            <a:ext cx="57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s-ES" sz="2400">
              <a:cs typeface="Arial" panose="020B0604020202020204" pitchFamily="34" charset="0"/>
            </a:endParaRPr>
          </a:p>
        </p:txBody>
      </p:sp>
      <p:sp>
        <p:nvSpPr>
          <p:cNvPr id="40" name="Line 53"/>
          <p:cNvSpPr>
            <a:spLocks noChangeShapeType="1"/>
          </p:cNvSpPr>
          <p:nvPr/>
        </p:nvSpPr>
        <p:spPr bwMode="auto">
          <a:xfrm flipV="1">
            <a:off x="2852760" y="3573481"/>
            <a:ext cx="57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s-ES" sz="2400">
              <a:cs typeface="Arial" panose="020B0604020202020204" pitchFamily="34" charset="0"/>
            </a:endParaRPr>
          </a:p>
        </p:txBody>
      </p:sp>
      <p:sp>
        <p:nvSpPr>
          <p:cNvPr id="41" name="Line 54"/>
          <p:cNvSpPr>
            <a:spLocks noChangeShapeType="1"/>
          </p:cNvSpPr>
          <p:nvPr/>
        </p:nvSpPr>
        <p:spPr bwMode="auto">
          <a:xfrm rot="5400000" flipH="1">
            <a:off x="4064011" y="2637806"/>
            <a:ext cx="299399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s-ES" sz="2400">
              <a:cs typeface="Arial" panose="020B0604020202020204" pitchFamily="34" charset="0"/>
            </a:endParaRPr>
          </a:p>
        </p:txBody>
      </p:sp>
      <p:sp>
        <p:nvSpPr>
          <p:cNvPr id="42" name="Line 55"/>
          <p:cNvSpPr>
            <a:spLocks noChangeShapeType="1"/>
          </p:cNvSpPr>
          <p:nvPr/>
        </p:nvSpPr>
        <p:spPr bwMode="auto">
          <a:xfrm rot="5400000" flipH="1">
            <a:off x="5459903" y="2650643"/>
            <a:ext cx="2950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s-ES" sz="2400">
              <a:cs typeface="Arial" panose="020B0604020202020204" pitchFamily="34" charset="0"/>
            </a:endParaRPr>
          </a:p>
        </p:txBody>
      </p:sp>
      <p:sp>
        <p:nvSpPr>
          <p:cNvPr id="43" name="Text Box 47"/>
          <p:cNvSpPr txBox="1">
            <a:spLocks noChangeArrowheads="1"/>
          </p:cNvSpPr>
          <p:nvPr/>
        </p:nvSpPr>
        <p:spPr bwMode="auto">
          <a:xfrm>
            <a:off x="1402669" y="5841554"/>
            <a:ext cx="7175783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latin typeface="Arial" panose="020B0604020202020204" pitchFamily="34" charset="0"/>
              </a:rPr>
              <a:t>Al vencerla, el núcleo permanece unido (estable)</a:t>
            </a:r>
            <a:endParaRPr lang="es-E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2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5" grpId="0"/>
      <p:bldP spid="36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46"/>
          <p:cNvSpPr txBox="1">
            <a:spLocks noChangeArrowheads="1"/>
          </p:cNvSpPr>
          <p:nvPr/>
        </p:nvSpPr>
        <p:spPr bwMode="auto">
          <a:xfrm>
            <a:off x="1368212" y="416839"/>
            <a:ext cx="2819966" cy="514738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A distancias &gt; </a:t>
            </a:r>
            <a:r>
              <a:rPr lang="es-ES" sz="2400" b="1" dirty="0" err="1">
                <a:latin typeface="Arial" panose="020B0604020202020204" pitchFamily="34" charset="0"/>
              </a:rPr>
              <a:t>fm</a:t>
            </a:r>
            <a:r>
              <a:rPr lang="es-ES" sz="2400" dirty="0">
                <a:latin typeface="Arial" panose="020B0604020202020204" pitchFamily="34" charset="0"/>
              </a:rPr>
              <a:t>: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s-ES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 Box 44"/>
          <p:cNvSpPr txBox="1">
            <a:spLocks noChangeArrowheads="1"/>
          </p:cNvSpPr>
          <p:nvPr/>
        </p:nvSpPr>
        <p:spPr bwMode="auto">
          <a:xfrm>
            <a:off x="4314918" y="415983"/>
            <a:ext cx="3743326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La más fuerte es la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EM</a:t>
            </a:r>
            <a:endParaRPr lang="es-ES" sz="2400" dirty="0">
              <a:latin typeface="Arial" panose="020B0604020202020204" pitchFamily="34" charset="0"/>
            </a:endParaRPr>
          </a:p>
        </p:txBody>
      </p:sp>
      <p:sp>
        <p:nvSpPr>
          <p:cNvPr id="24" name="Text Box 45"/>
          <p:cNvSpPr txBox="1">
            <a:spLocks noChangeArrowheads="1"/>
          </p:cNvSpPr>
          <p:nvPr/>
        </p:nvSpPr>
        <p:spPr bwMode="auto">
          <a:xfrm>
            <a:off x="6492565" y="4628125"/>
            <a:ext cx="2941330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Suele dominar la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G</a:t>
            </a:r>
            <a:endParaRPr lang="es-ES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 Box 44"/>
          <p:cNvSpPr txBox="1">
            <a:spLocks noChangeArrowheads="1"/>
          </p:cNvSpPr>
          <p:nvPr/>
        </p:nvSpPr>
        <p:spPr bwMode="auto">
          <a:xfrm>
            <a:off x="1396922" y="4266660"/>
            <a:ext cx="5511878" cy="8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</a:t>
            </a: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>
                <a:latin typeface="Arial" panose="020B0604020202020204" pitchFamily="34" charset="0"/>
              </a:rPr>
              <a:t>No </a:t>
            </a:r>
            <a:r>
              <a:rPr lang="es-ES" sz="2400" dirty="0">
                <a:latin typeface="Arial" panose="020B0604020202020204" pitchFamily="34" charset="0"/>
              </a:rPr>
              <a:t>obstante, a nuestro </a:t>
            </a:r>
            <a:r>
              <a:rPr lang="es-ES" sz="2400">
                <a:latin typeface="Arial" panose="020B0604020202020204" pitchFamily="34" charset="0"/>
              </a:rPr>
              <a:t>nivel,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                        a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nivel macroscópico</a:t>
            </a:r>
            <a:r>
              <a:rPr lang="es-ES" sz="2400" dirty="0">
                <a:latin typeface="Arial" panose="020B0604020202020204" pitchFamily="34" charset="0"/>
              </a:rPr>
              <a:t>:</a:t>
            </a:r>
            <a:endParaRPr lang="es-ES" sz="2400" b="1" dirty="0">
              <a:latin typeface="Arial" panose="020B0604020202020204" pitchFamily="34" charset="0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1432277" y="1759901"/>
            <a:ext cx="5712031" cy="2361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es-E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1426205" y="3015667"/>
            <a:ext cx="5705009" cy="5612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1419184" y="1130057"/>
            <a:ext cx="5712031" cy="610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es-E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1491936" y="1810225"/>
            <a:ext cx="2562217" cy="231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Nuclear Fuerte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Nuclear Débil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ElectroMagnética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Gravitatoria</a:t>
            </a: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4498951" y="1790466"/>
            <a:ext cx="609760" cy="231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fm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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1919110" y="1194898"/>
            <a:ext cx="168858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Interacción</a:t>
            </a:r>
          </a:p>
        </p:txBody>
      </p: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5815163" y="1823753"/>
            <a:ext cx="952803" cy="231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9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1/137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10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38</a:t>
            </a:r>
          </a:p>
        </p:txBody>
      </p:sp>
      <p:sp>
        <p:nvSpPr>
          <p:cNvPr id="39" name="Text Box 34"/>
          <p:cNvSpPr txBox="1">
            <a:spLocks noChangeArrowheads="1"/>
          </p:cNvSpPr>
          <p:nvPr/>
        </p:nvSpPr>
        <p:spPr bwMode="auto">
          <a:xfrm>
            <a:off x="5390833" y="1194898"/>
            <a:ext cx="182721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Intensidad</a:t>
            </a:r>
          </a:p>
        </p:txBody>
      </p:sp>
      <p:sp>
        <p:nvSpPr>
          <p:cNvPr id="40" name="Text Box 48"/>
          <p:cNvSpPr txBox="1">
            <a:spLocks noChangeArrowheads="1"/>
          </p:cNvSpPr>
          <p:nvPr/>
        </p:nvSpPr>
        <p:spPr bwMode="auto">
          <a:xfrm>
            <a:off x="4158036" y="1194898"/>
            <a:ext cx="127821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Alcance</a:t>
            </a:r>
          </a:p>
        </p:txBody>
      </p:sp>
      <p:sp>
        <p:nvSpPr>
          <p:cNvPr id="41" name="Rectangle 49"/>
          <p:cNvSpPr>
            <a:spLocks noChangeArrowheads="1"/>
          </p:cNvSpPr>
          <p:nvPr/>
        </p:nvSpPr>
        <p:spPr bwMode="auto">
          <a:xfrm>
            <a:off x="1396922" y="1154348"/>
            <a:ext cx="5760000" cy="296882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Line 50"/>
          <p:cNvSpPr>
            <a:spLocks noChangeShapeType="1"/>
          </p:cNvSpPr>
          <p:nvPr/>
        </p:nvSpPr>
        <p:spPr bwMode="auto">
          <a:xfrm>
            <a:off x="1426293" y="1732024"/>
            <a:ext cx="57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s-ES" sz="2400">
              <a:cs typeface="Arial" panose="020B0604020202020204" pitchFamily="34" charset="0"/>
            </a:endParaRPr>
          </a:p>
        </p:txBody>
      </p:sp>
      <p:sp>
        <p:nvSpPr>
          <p:cNvPr id="43" name="Line 51"/>
          <p:cNvSpPr>
            <a:spLocks noChangeShapeType="1"/>
          </p:cNvSpPr>
          <p:nvPr/>
        </p:nvSpPr>
        <p:spPr bwMode="auto">
          <a:xfrm flipV="1">
            <a:off x="1438993" y="2410871"/>
            <a:ext cx="57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s-ES" sz="2400">
              <a:cs typeface="Arial" panose="020B0604020202020204" pitchFamily="34" charset="0"/>
            </a:endParaRPr>
          </a:p>
        </p:txBody>
      </p:sp>
      <p:sp>
        <p:nvSpPr>
          <p:cNvPr id="44" name="Line 52"/>
          <p:cNvSpPr>
            <a:spLocks noChangeShapeType="1"/>
          </p:cNvSpPr>
          <p:nvPr/>
        </p:nvSpPr>
        <p:spPr bwMode="auto">
          <a:xfrm>
            <a:off x="1426293" y="2986978"/>
            <a:ext cx="57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s-ES" sz="2400">
              <a:cs typeface="Arial" panose="020B0604020202020204" pitchFamily="34" charset="0"/>
            </a:endParaRPr>
          </a:p>
        </p:txBody>
      </p:sp>
      <p:sp>
        <p:nvSpPr>
          <p:cNvPr id="45" name="Line 53"/>
          <p:cNvSpPr>
            <a:spLocks noChangeShapeType="1"/>
          </p:cNvSpPr>
          <p:nvPr/>
        </p:nvSpPr>
        <p:spPr bwMode="auto">
          <a:xfrm flipV="1">
            <a:off x="1409772" y="3595792"/>
            <a:ext cx="57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s-ES" sz="2400">
              <a:cs typeface="Arial" panose="020B0604020202020204" pitchFamily="34" charset="0"/>
            </a:endParaRPr>
          </a:p>
        </p:txBody>
      </p:sp>
      <p:sp>
        <p:nvSpPr>
          <p:cNvPr id="46" name="Line 54"/>
          <p:cNvSpPr>
            <a:spLocks noChangeShapeType="1"/>
          </p:cNvSpPr>
          <p:nvPr/>
        </p:nvSpPr>
        <p:spPr bwMode="auto">
          <a:xfrm rot="5400000" flipH="1">
            <a:off x="2611131" y="2632685"/>
            <a:ext cx="299399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s-ES" sz="2400">
              <a:cs typeface="Arial" panose="020B0604020202020204" pitchFamily="34" charset="0"/>
            </a:endParaRPr>
          </a:p>
        </p:txBody>
      </p:sp>
      <p:sp>
        <p:nvSpPr>
          <p:cNvPr id="47" name="Line 55"/>
          <p:cNvSpPr>
            <a:spLocks noChangeShapeType="1"/>
          </p:cNvSpPr>
          <p:nvPr/>
        </p:nvSpPr>
        <p:spPr bwMode="auto">
          <a:xfrm rot="5400000" flipH="1">
            <a:off x="4007023" y="2636004"/>
            <a:ext cx="2950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s-ES" sz="2400">
              <a:cs typeface="Arial" panose="020B0604020202020204" pitchFamily="34" charset="0"/>
            </a:endParaRPr>
          </a:p>
        </p:txBody>
      </p: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1389785" y="5215980"/>
            <a:ext cx="3907269" cy="16227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Los </a:t>
            </a:r>
            <a:r>
              <a:rPr lang="es-ES" sz="2400" dirty="0">
                <a:latin typeface="Arial" panose="020B0604020202020204" pitchFamily="34" charset="0"/>
              </a:rPr>
              <a:t>cuerpos suelen ser básicamente neutros con posiciones promedio de</a:t>
            </a:r>
          </a:p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</a:rPr>
              <a:t>su Q</a:t>
            </a:r>
            <a:r>
              <a:rPr lang="es-ES" sz="2400" baseline="30000" dirty="0">
                <a:latin typeface="Arial" panose="020B0604020202020204" pitchFamily="34" charset="0"/>
              </a:rPr>
              <a:t>+</a:t>
            </a:r>
            <a:r>
              <a:rPr lang="es-ES" sz="2400" dirty="0">
                <a:latin typeface="Arial" panose="020B0604020202020204" pitchFamily="34" charset="0"/>
              </a:rPr>
              <a:t> y Q</a:t>
            </a:r>
            <a:r>
              <a:rPr lang="es-ES" sz="2400" baseline="30000" dirty="0">
                <a:latin typeface="Arial" panose="020B0604020202020204" pitchFamily="34" charset="0"/>
              </a:rPr>
              <a:t>-</a:t>
            </a:r>
            <a:r>
              <a:rPr lang="es-ES" sz="2400" dirty="0">
                <a:latin typeface="Arial" panose="020B0604020202020204" pitchFamily="34" charset="0"/>
              </a:rPr>
              <a:t> coincidentes</a:t>
            </a:r>
          </a:p>
        </p:txBody>
      </p:sp>
      <p:sp>
        <p:nvSpPr>
          <p:cNvPr id="51" name="Flecha abajo 50"/>
          <p:cNvSpPr/>
          <p:nvPr/>
        </p:nvSpPr>
        <p:spPr bwMode="auto">
          <a:xfrm rot="16200000">
            <a:off x="5189678" y="5886049"/>
            <a:ext cx="689113" cy="311570"/>
          </a:xfrm>
          <a:prstGeom prst="down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8000" tIns="72000" rIns="108000" bIns="72000" anchor="ctr" anchorCtr="0">
            <a:no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es-ES" sz="2400">
              <a:latin typeface="Arial" charset="0"/>
            </a:endParaRPr>
          </a:p>
        </p:txBody>
      </p:sp>
      <p:sp>
        <p:nvSpPr>
          <p:cNvPr id="52" name="Text Box 45"/>
          <p:cNvSpPr txBox="1">
            <a:spLocks noChangeArrowheads="1"/>
          </p:cNvSpPr>
          <p:nvPr/>
        </p:nvSpPr>
        <p:spPr bwMode="auto">
          <a:xfrm>
            <a:off x="5739353" y="5403831"/>
            <a:ext cx="2678487" cy="125340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Suelen ser como cargas puntuales </a:t>
            </a:r>
            <a:r>
              <a:rPr lang="es-ES" sz="2400" dirty="0">
                <a:latin typeface="Arial" panose="020B0604020202020204" pitchFamily="34" charset="0"/>
              </a:rPr>
              <a:t>de valor cero</a:t>
            </a:r>
          </a:p>
        </p:txBody>
      </p:sp>
      <p:grpSp>
        <p:nvGrpSpPr>
          <p:cNvPr id="53" name="Grupo 52"/>
          <p:cNvGrpSpPr>
            <a:grpSpLocks/>
          </p:cNvGrpSpPr>
          <p:nvPr/>
        </p:nvGrpSpPr>
        <p:grpSpPr bwMode="auto">
          <a:xfrm>
            <a:off x="8505727" y="5404863"/>
            <a:ext cx="1847311" cy="1253402"/>
            <a:chOff x="7129105" y="5826137"/>
            <a:chExt cx="1848023" cy="1254041"/>
          </a:xfrm>
        </p:grpSpPr>
        <p:sp>
          <p:nvSpPr>
            <p:cNvPr id="54" name="Text Box 56"/>
            <p:cNvSpPr txBox="1">
              <a:spLocks noChangeArrowheads="1"/>
            </p:cNvSpPr>
            <p:nvPr/>
          </p:nvSpPr>
          <p:spPr bwMode="auto">
            <a:xfrm>
              <a:off x="7510200" y="5826137"/>
              <a:ext cx="1466928" cy="125404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8000" tIns="72000" rIns="108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EM </a:t>
              </a:r>
              <a:r>
                <a:rPr lang="es-ES" sz="2400">
                  <a:solidFill>
                    <a:srgbClr val="0000FF"/>
                  </a:solidFill>
                  <a:latin typeface="Arial" panose="020B0604020202020204" pitchFamily="34" charset="0"/>
                </a:rPr>
                <a:t>suele ser</a:t>
              </a: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 dirty="0">
                  <a:solidFill>
                    <a:srgbClr val="0000FF"/>
                  </a:solidFill>
                  <a:latin typeface="Arial" panose="020B0604020202020204" pitchFamily="34" charset="0"/>
                </a:rPr>
                <a:t>“nula”</a:t>
              </a:r>
            </a:p>
          </p:txBody>
        </p:sp>
        <p:sp>
          <p:nvSpPr>
            <p:cNvPr id="55" name="Flecha abajo 54"/>
            <p:cNvSpPr/>
            <p:nvPr/>
          </p:nvSpPr>
          <p:spPr bwMode="auto">
            <a:xfrm rot="16200000">
              <a:off x="6956252" y="6307958"/>
              <a:ext cx="654420" cy="308714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tIns="72000" rIns="108000" bIns="72000" anchor="ctr" anchorCtr="0">
              <a:no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es-ES" sz="2400" dirty="0">
                <a:latin typeface="Arial" charset="0"/>
              </a:endParaRPr>
            </a:p>
          </p:txBody>
        </p:sp>
      </p:grpSp>
      <p:sp>
        <p:nvSpPr>
          <p:cNvPr id="34" name="Text Box 44">
            <a:extLst>
              <a:ext uri="{FF2B5EF4-FFF2-40B4-BE49-F238E27FC236}">
                <a16:creationId xmlns:a16="http://schemas.microsoft.com/office/drawing/2014/main" id="{6E012F90-0102-492E-B569-D5AA811CA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6011" y="1142851"/>
            <a:ext cx="2632458" cy="1622734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Entre 2 protones es sobre 10</a:t>
            </a:r>
            <a:r>
              <a:rPr lang="es-ES" sz="2400" baseline="30000" dirty="0">
                <a:latin typeface="Arial" panose="020B0604020202020204" pitchFamily="34" charset="0"/>
              </a:rPr>
              <a:t>36</a:t>
            </a:r>
            <a:r>
              <a:rPr lang="es-ES" sz="2400" dirty="0">
                <a:latin typeface="Arial" panose="020B0604020202020204" pitchFamily="34" charset="0"/>
              </a:rPr>
              <a:t> veces más fuerte que la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G</a:t>
            </a:r>
            <a:endParaRPr lang="es-ES" sz="2400" dirty="0">
              <a:latin typeface="Arial" panose="020B060402020202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2041264-23BF-4C03-BC5F-7AABD6682124}"/>
              </a:ext>
            </a:extLst>
          </p:cNvPr>
          <p:cNvGrpSpPr/>
          <p:nvPr/>
        </p:nvGrpSpPr>
        <p:grpSpPr>
          <a:xfrm>
            <a:off x="7158987" y="2975637"/>
            <a:ext cx="2212451" cy="1067562"/>
            <a:chOff x="8226129" y="2965477"/>
            <a:chExt cx="2212451" cy="1067562"/>
          </a:xfrm>
        </p:grpSpPr>
        <p:sp>
          <p:nvSpPr>
            <p:cNvPr id="35" name="Text Box 44">
              <a:extLst>
                <a:ext uri="{FF2B5EF4-FFF2-40B4-BE49-F238E27FC236}">
                  <a16:creationId xmlns:a16="http://schemas.microsoft.com/office/drawing/2014/main" id="{344F8FF9-3D11-47C7-A10A-A195764D3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5142" y="3231922"/>
              <a:ext cx="1053438" cy="514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8000" tIns="72000" rIns="108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=</a:t>
              </a: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 10</a:t>
              </a:r>
              <a:r>
                <a:rPr lang="es-ES" sz="2400" baseline="30000" dirty="0">
                  <a:solidFill>
                    <a:srgbClr val="FF0000"/>
                  </a:solidFill>
                  <a:latin typeface="Arial" panose="020B0604020202020204" pitchFamily="34" charset="0"/>
                </a:rPr>
                <a:t>36</a:t>
              </a:r>
              <a:endParaRPr lang="es-ES" sz="2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" name="Text Box 44">
              <a:extLst>
                <a:ext uri="{FF2B5EF4-FFF2-40B4-BE49-F238E27FC236}">
                  <a16:creationId xmlns:a16="http://schemas.microsoft.com/office/drawing/2014/main" id="{43FD7D47-13FB-4AE8-A5EA-B57C2B4CC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6129" y="2965477"/>
              <a:ext cx="1306066" cy="514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8000" tIns="72000" rIns="108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 </a:t>
              </a: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10</a:t>
              </a:r>
              <a:r>
                <a:rPr lang="es-ES" sz="2400" baseline="30000" dirty="0">
                  <a:solidFill>
                    <a:srgbClr val="FF0000"/>
                  </a:solidFill>
                  <a:latin typeface="Arial" panose="020B0604020202020204" pitchFamily="34" charset="0"/>
                </a:rPr>
                <a:t>-2</a:t>
              </a:r>
              <a:endParaRPr lang="es-ES" sz="2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" name="Text Box 44">
              <a:extLst>
                <a:ext uri="{FF2B5EF4-FFF2-40B4-BE49-F238E27FC236}">
                  <a16:creationId xmlns:a16="http://schemas.microsoft.com/office/drawing/2014/main" id="{7ABB5183-A73B-4C4D-82D0-B08AB65FF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5409" y="3518301"/>
              <a:ext cx="1254755" cy="514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8000" tIns="72000" rIns="108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 </a:t>
              </a: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10</a:t>
              </a:r>
              <a:r>
                <a:rPr lang="es-ES" sz="2400" baseline="30000" dirty="0">
                  <a:solidFill>
                    <a:srgbClr val="FF0000"/>
                  </a:solidFill>
                  <a:latin typeface="Arial" panose="020B0604020202020204" pitchFamily="34" charset="0"/>
                </a:rPr>
                <a:t>-38</a:t>
              </a:r>
              <a:endParaRPr lang="es-ES" sz="2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B6412772-3FA1-4092-A272-E156B9E61D40}"/>
                </a:ext>
              </a:extLst>
            </p:cNvPr>
            <p:cNvCxnSpPr/>
            <p:nvPr/>
          </p:nvCxnSpPr>
          <p:spPr bwMode="auto">
            <a:xfrm>
              <a:off x="8856509" y="3497753"/>
              <a:ext cx="429007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029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/>
      <p:bldP spid="24" grpId="0"/>
      <p:bldP spid="26" grpId="0"/>
      <p:bldP spid="48" grpId="0" animBg="1"/>
      <p:bldP spid="51" grpId="0" animBg="1"/>
      <p:bldP spid="52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5"/>
          <p:cNvSpPr>
            <a:spLocks noChangeArrowheads="1"/>
          </p:cNvSpPr>
          <p:nvPr/>
        </p:nvSpPr>
        <p:spPr bwMode="auto">
          <a:xfrm>
            <a:off x="2540760" y="2753360"/>
            <a:ext cx="6593301" cy="153447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825625" y="6042025"/>
            <a:ext cx="627063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1825625" y="3479800"/>
            <a:ext cx="627063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1825625" y="4581525"/>
            <a:ext cx="627063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1825625" y="2000250"/>
            <a:ext cx="627063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6" name="Rectangle 5"/>
          <p:cNvSpPr>
            <a:spLocks noChangeArrowheads="1"/>
          </p:cNvSpPr>
          <p:nvPr/>
        </p:nvSpPr>
        <p:spPr bwMode="auto">
          <a:xfrm>
            <a:off x="1443038" y="566738"/>
            <a:ext cx="7446962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1">
                <a:solidFill>
                  <a:srgbClr val="CC0000"/>
                </a:solidFill>
                <a:latin typeface="Arial" panose="020B0604020202020204" pitchFamily="34" charset="0"/>
              </a:rPr>
              <a:t>TEMA 1: CARGA ELÉCTRICA Y MATERIA.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1">
                <a:solidFill>
                  <a:srgbClr val="CC0000"/>
                </a:solidFill>
                <a:latin typeface="Arial" panose="020B0604020202020204" pitchFamily="34" charset="0"/>
              </a:rPr>
              <a:t>               CAMPO ELÉCTRICO</a:t>
            </a:r>
          </a:p>
        </p:txBody>
      </p:sp>
      <p:sp>
        <p:nvSpPr>
          <p:cNvPr id="7177" name="Rectangle 6"/>
          <p:cNvSpPr>
            <a:spLocks noChangeArrowheads="1"/>
          </p:cNvSpPr>
          <p:nvPr/>
        </p:nvSpPr>
        <p:spPr bwMode="auto">
          <a:xfrm>
            <a:off x="1781175" y="1974850"/>
            <a:ext cx="708025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1.1.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1.2.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1.3.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1.4.</a:t>
            </a:r>
          </a:p>
        </p:txBody>
      </p:sp>
      <p:sp>
        <p:nvSpPr>
          <p:cNvPr id="7178" name="Rectangle 7"/>
          <p:cNvSpPr>
            <a:spLocks noChangeArrowheads="1"/>
          </p:cNvSpPr>
          <p:nvPr/>
        </p:nvSpPr>
        <p:spPr bwMode="auto">
          <a:xfrm>
            <a:off x="2586038" y="1982788"/>
            <a:ext cx="7850187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Carga Eléctrica.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Cuantización y Conservación.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Carga Puntual y Distribuciones de Carga.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Ley de Coulomb.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Principio de Superposición.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Campo Eléctrico.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Campos debidos a Distribuciones de Carga.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Campo Eléctrico: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b="1">
                <a:latin typeface="Arial" panose="020B0604020202020204" pitchFamily="34" charset="0"/>
              </a:rPr>
              <a:t>Líneas de Campo.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Conductores y Aislantes.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Cargas Inducidas.</a:t>
            </a:r>
            <a:endParaRPr lang="es-ES" sz="2000" b="1">
              <a:latin typeface="Arial" panose="020B0604020202020204" pitchFamily="34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8690580" y="1266024"/>
            <a:ext cx="2059960" cy="1253402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T1</a:t>
            </a:r>
            <a:r>
              <a:rPr lang="es-ES" sz="2400">
                <a:solidFill>
                  <a:srgbClr val="FFFFFF"/>
                </a:solidFill>
                <a:latin typeface="Trebuchet MS" panose="020B0603020202020204" pitchFamily="34" charset="0"/>
              </a:rPr>
              <a:t>: 16/10/20</a:t>
            </a:r>
            <a:endParaRPr lang="es-ES" sz="24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T2</a:t>
            </a:r>
            <a:r>
              <a:rPr lang="es-ES" sz="2400">
                <a:solidFill>
                  <a:srgbClr val="FFFFFF"/>
                </a:solidFill>
                <a:latin typeface="Trebuchet MS" panose="020B0603020202020204" pitchFamily="34" charset="0"/>
              </a:rPr>
              <a:t>: 14/10/20</a:t>
            </a:r>
            <a:endParaRPr lang="es-ES" sz="24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T3</a:t>
            </a:r>
            <a:r>
              <a:rPr lang="es-ES" sz="2400">
                <a:solidFill>
                  <a:srgbClr val="FFFFFF"/>
                </a:solidFill>
                <a:latin typeface="Trebuchet MS" panose="020B0603020202020204" pitchFamily="34" charset="0"/>
              </a:rPr>
              <a:t>: 14/10/20</a:t>
            </a:r>
            <a:endParaRPr lang="es-ES" sz="24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3FEDDAA3-70CA-401E-8397-F9592B93A29F}"/>
              </a:ext>
            </a:extLst>
          </p:cNvPr>
          <p:cNvGrpSpPr/>
          <p:nvPr/>
        </p:nvGrpSpPr>
        <p:grpSpPr>
          <a:xfrm>
            <a:off x="6559743" y="3916968"/>
            <a:ext cx="3921760" cy="2879200"/>
            <a:chOff x="8419023" y="2535208"/>
            <a:chExt cx="3921760" cy="2879200"/>
          </a:xfrm>
        </p:grpSpPr>
        <p:sp>
          <p:nvSpPr>
            <p:cNvPr id="13" name="Text Box 1062">
              <a:extLst>
                <a:ext uri="{FF2B5EF4-FFF2-40B4-BE49-F238E27FC236}">
                  <a16:creationId xmlns:a16="http://schemas.microsoft.com/office/drawing/2014/main" id="{F0A5DEFE-730C-4987-9F08-AC4CB682E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9023" y="4581230"/>
              <a:ext cx="3921760" cy="833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Trebuchet MS" panose="020B0603020202020204" pitchFamily="34" charset="0"/>
                </a:rPr>
                <a:t>Veremos una clasificación de los medios materiales</a:t>
              </a:r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9CD294ED-C431-494A-98A1-2A2F7AE5D1D2}"/>
                </a:ext>
              </a:extLst>
            </p:cNvPr>
            <p:cNvSpPr/>
            <p:nvPr/>
          </p:nvSpPr>
          <p:spPr bwMode="auto">
            <a:xfrm rot="20615010">
              <a:off x="10519891" y="2535208"/>
              <a:ext cx="1008000" cy="1836000"/>
            </a:xfrm>
            <a:custGeom>
              <a:avLst/>
              <a:gdLst>
                <a:gd name="connsiteX0" fmla="*/ 19878 w 377731"/>
                <a:gd name="connsiteY0" fmla="*/ 0 h 626165"/>
                <a:gd name="connsiteX1" fmla="*/ 377687 w 377731"/>
                <a:gd name="connsiteY1" fmla="*/ 198782 h 626165"/>
                <a:gd name="connsiteX2" fmla="*/ 0 w 377731"/>
                <a:gd name="connsiteY2" fmla="*/ 626165 h 62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7731" h="626165">
                  <a:moveTo>
                    <a:pt x="19878" y="0"/>
                  </a:moveTo>
                  <a:cubicBezTo>
                    <a:pt x="200439" y="47210"/>
                    <a:pt x="381000" y="94421"/>
                    <a:pt x="377687" y="198782"/>
                  </a:cubicBezTo>
                  <a:cubicBezTo>
                    <a:pt x="374374" y="303143"/>
                    <a:pt x="187187" y="464654"/>
                    <a:pt x="0" y="626165"/>
                  </a:cubicBezTo>
                </a:path>
              </a:pathLst>
            </a:cu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273969" y="485609"/>
            <a:ext cx="6783387" cy="46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Arial" panose="020B0604020202020204" pitchFamily="34" charset="0"/>
              </a:rPr>
              <a:t>1.2.2. PRINCIPIO DE SUPERPOSICIÓN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604061" y="1908703"/>
            <a:ext cx="3714750" cy="1952625"/>
            <a:chOff x="1824" y="1104"/>
            <a:chExt cx="2340" cy="1230"/>
          </a:xfrm>
        </p:grpSpPr>
        <p:sp>
          <p:nvSpPr>
            <p:cNvPr id="23590" name="Line 10"/>
            <p:cNvSpPr>
              <a:spLocks noChangeShapeType="1"/>
            </p:cNvSpPr>
            <p:nvPr/>
          </p:nvSpPr>
          <p:spPr bwMode="auto">
            <a:xfrm flipV="1">
              <a:off x="1824" y="1255"/>
              <a:ext cx="2340" cy="107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s-ES" sz="2400"/>
            </a:p>
          </p:txBody>
        </p:sp>
        <p:sp>
          <p:nvSpPr>
            <p:cNvPr id="23591" name="Line 12"/>
            <p:cNvSpPr>
              <a:spLocks noChangeShapeType="1"/>
            </p:cNvSpPr>
            <p:nvPr/>
          </p:nvSpPr>
          <p:spPr bwMode="auto">
            <a:xfrm rot="-1560000">
              <a:off x="3052" y="1552"/>
              <a:ext cx="893" cy="2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s-ES" sz="2400"/>
            </a:p>
          </p:txBody>
        </p:sp>
        <p:graphicFrame>
          <p:nvGraphicFramePr>
            <p:cNvPr id="23592" name="Object 26"/>
            <p:cNvGraphicFramePr>
              <a:graphicFrameLocks noChangeAspect="1"/>
            </p:cNvGraphicFramePr>
            <p:nvPr/>
          </p:nvGraphicFramePr>
          <p:xfrm>
            <a:off x="3311" y="1104"/>
            <a:ext cx="29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72" name="Ecuación" r:id="rId4" imgW="177569" imgH="215619" progId="Equation.3">
                    <p:embed/>
                  </p:oleObj>
                </mc:Choice>
                <mc:Fallback>
                  <p:oleObj name="Ecuación" r:id="rId4" imgW="177569" imgH="215619" progId="Equation.3">
                    <p:embed/>
                    <p:pic>
                      <p:nvPicPr>
                        <p:cNvPr id="23592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1" y="1104"/>
                          <a:ext cx="29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2269098" y="3313641"/>
            <a:ext cx="885825" cy="615950"/>
            <a:chOff x="1613" y="1989"/>
            <a:chExt cx="558" cy="388"/>
          </a:xfrm>
        </p:grpSpPr>
        <p:pic>
          <p:nvPicPr>
            <p:cNvPr id="23586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4" y="2100"/>
              <a:ext cx="27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87" name="Text Box 22"/>
            <p:cNvSpPr txBox="1">
              <a:spLocks noChangeArrowheads="1"/>
            </p:cNvSpPr>
            <p:nvPr/>
          </p:nvSpPr>
          <p:spPr bwMode="auto">
            <a:xfrm>
              <a:off x="1613" y="1989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59753" name="Line 9"/>
          <p:cNvSpPr>
            <a:spLocks noChangeShapeType="1"/>
          </p:cNvSpPr>
          <p:nvPr/>
        </p:nvSpPr>
        <p:spPr bwMode="auto">
          <a:xfrm>
            <a:off x="1700773" y="2169053"/>
            <a:ext cx="4791075" cy="1527175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 sz="2400"/>
          </a:p>
        </p:txBody>
      </p: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4586848" y="3289828"/>
            <a:ext cx="1417638" cy="606425"/>
            <a:chOff x="3297" y="1878"/>
            <a:chExt cx="893" cy="382"/>
          </a:xfrm>
        </p:grpSpPr>
        <p:sp>
          <p:nvSpPr>
            <p:cNvPr id="23584" name="Line 11"/>
            <p:cNvSpPr>
              <a:spLocks noChangeShapeType="1"/>
            </p:cNvSpPr>
            <p:nvPr/>
          </p:nvSpPr>
          <p:spPr bwMode="auto">
            <a:xfrm rot="1140000" flipV="1">
              <a:off x="3297" y="1878"/>
              <a:ext cx="893" cy="2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s-ES" sz="2400"/>
            </a:p>
          </p:txBody>
        </p:sp>
        <p:graphicFrame>
          <p:nvGraphicFramePr>
            <p:cNvPr id="23585" name="Object 25"/>
            <p:cNvGraphicFramePr>
              <a:graphicFrameLocks noChangeAspect="1"/>
            </p:cNvGraphicFramePr>
            <p:nvPr/>
          </p:nvGraphicFramePr>
          <p:xfrm>
            <a:off x="3367" y="1900"/>
            <a:ext cx="29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73" name="Ecuación" r:id="rId7" imgW="177569" imgH="215619" progId="Equation.3">
                    <p:embed/>
                  </p:oleObj>
                </mc:Choice>
                <mc:Fallback>
                  <p:oleObj name="Ecuación" r:id="rId7" imgW="177569" imgH="215619" progId="Equation.3">
                    <p:embed/>
                    <p:pic>
                      <p:nvPicPr>
                        <p:cNvPr id="23585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7" y="1900"/>
                          <a:ext cx="29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DFF8561C-289A-4EAC-911B-57D3FD45F400}"/>
              </a:ext>
            </a:extLst>
          </p:cNvPr>
          <p:cNvGrpSpPr/>
          <p:nvPr/>
        </p:nvGrpSpPr>
        <p:grpSpPr>
          <a:xfrm>
            <a:off x="7547568" y="2535766"/>
            <a:ext cx="1844675" cy="584200"/>
            <a:chOff x="7340632" y="2088726"/>
            <a:chExt cx="1844675" cy="584200"/>
          </a:xfrm>
        </p:grpSpPr>
        <p:graphicFrame>
          <p:nvGraphicFramePr>
            <p:cNvPr id="23582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1969030"/>
                </p:ext>
              </p:extLst>
            </p:nvPr>
          </p:nvGraphicFramePr>
          <p:xfrm>
            <a:off x="7340632" y="2088726"/>
            <a:ext cx="403225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74" name="Ecuación" r:id="rId9" imgW="152268" imgH="215713" progId="Equation.3">
                    <p:embed/>
                  </p:oleObj>
                </mc:Choice>
                <mc:Fallback>
                  <p:oleObj name="Ecuación" r:id="rId9" imgW="152268" imgH="215713" progId="Equation.3">
                    <p:embed/>
                    <p:pic>
                      <p:nvPicPr>
                        <p:cNvPr id="23582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0632" y="2088726"/>
                          <a:ext cx="403225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3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8208931"/>
                </p:ext>
              </p:extLst>
            </p:nvPr>
          </p:nvGraphicFramePr>
          <p:xfrm>
            <a:off x="7807357" y="2101426"/>
            <a:ext cx="137795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75" name="Ecuación" r:id="rId11" imgW="520474" imgH="215806" progId="Equation.3">
                    <p:embed/>
                  </p:oleObj>
                </mc:Choice>
                <mc:Fallback>
                  <p:oleObj name="Ecuación" r:id="rId11" imgW="520474" imgH="215806" progId="Equation.3">
                    <p:embed/>
                    <p:pic>
                      <p:nvPicPr>
                        <p:cNvPr id="23583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7357" y="2101426"/>
                          <a:ext cx="137795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957823" y="2145241"/>
            <a:ext cx="3652838" cy="1751012"/>
            <a:chOff x="1011" y="1157"/>
            <a:chExt cx="2301" cy="1103"/>
          </a:xfrm>
        </p:grpSpPr>
        <p:grpSp>
          <p:nvGrpSpPr>
            <p:cNvPr id="23575" name="Group 59"/>
            <p:cNvGrpSpPr>
              <a:grpSpLocks/>
            </p:cNvGrpSpPr>
            <p:nvPr/>
          </p:nvGrpSpPr>
          <p:grpSpPr bwMode="auto">
            <a:xfrm>
              <a:off x="1380" y="1157"/>
              <a:ext cx="1932" cy="683"/>
              <a:chOff x="1380" y="1157"/>
              <a:chExt cx="1932" cy="683"/>
            </a:xfrm>
          </p:grpSpPr>
          <p:pic>
            <p:nvPicPr>
              <p:cNvPr id="23577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8" y="1157"/>
                <a:ext cx="277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578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32" y="1563"/>
                <a:ext cx="277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79" name="Text Box 20"/>
              <p:cNvSpPr txBox="1">
                <a:spLocks noChangeArrowheads="1"/>
              </p:cNvSpPr>
              <p:nvPr/>
            </p:nvSpPr>
            <p:spPr bwMode="auto">
              <a:xfrm>
                <a:off x="3016" y="1212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s-ES" sz="2400" baseline="-25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580" name="Text Box 21"/>
              <p:cNvSpPr txBox="1">
                <a:spLocks noChangeArrowheads="1"/>
              </p:cNvSpPr>
              <p:nvPr/>
            </p:nvSpPr>
            <p:spPr bwMode="auto">
              <a:xfrm>
                <a:off x="1380" y="1356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s-ES" sz="2400" baseline="-25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  <a:endParaRPr lang="es-E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576" name="Text Box 38"/>
            <p:cNvSpPr txBox="1">
              <a:spLocks noChangeArrowheads="1"/>
            </p:cNvSpPr>
            <p:nvPr/>
          </p:nvSpPr>
          <p:spPr bwMode="auto">
            <a:xfrm>
              <a:off x="1011" y="2019"/>
              <a:ext cx="66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118800" rIns="90000" bIns="82800" anchor="b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endParaRPr lang="es-E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5904473" y="3192996"/>
            <a:ext cx="1417638" cy="571500"/>
            <a:chOff x="4127" y="1817"/>
            <a:chExt cx="893" cy="360"/>
          </a:xfrm>
        </p:grpSpPr>
        <p:sp>
          <p:nvSpPr>
            <p:cNvPr id="23573" name="Line 13"/>
            <p:cNvSpPr>
              <a:spLocks noChangeShapeType="1"/>
            </p:cNvSpPr>
            <p:nvPr/>
          </p:nvSpPr>
          <p:spPr bwMode="auto">
            <a:xfrm rot="-1560000">
              <a:off x="4127" y="1819"/>
              <a:ext cx="893" cy="24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s-ES" sz="2400"/>
            </a:p>
          </p:txBody>
        </p:sp>
        <p:graphicFrame>
          <p:nvGraphicFramePr>
            <p:cNvPr id="2357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7254725"/>
                </p:ext>
              </p:extLst>
            </p:nvPr>
          </p:nvGraphicFramePr>
          <p:xfrm>
            <a:off x="4677" y="1817"/>
            <a:ext cx="29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76" name="Ecuación" r:id="rId13" imgW="177569" imgH="215619" progId="Equation.3">
                    <p:embed/>
                  </p:oleObj>
                </mc:Choice>
                <mc:Fallback>
                  <p:oleObj name="Ecuación" r:id="rId13" imgW="177569" imgH="215619" progId="Equation.3">
                    <p:embed/>
                    <p:pic>
                      <p:nvPicPr>
                        <p:cNvPr id="23574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7" y="1817"/>
                          <a:ext cx="29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5891773" y="1907116"/>
            <a:ext cx="1417638" cy="688975"/>
            <a:chOff x="4119" y="1007"/>
            <a:chExt cx="893" cy="434"/>
          </a:xfrm>
        </p:grpSpPr>
        <p:sp>
          <p:nvSpPr>
            <p:cNvPr id="23571" name="Line 14"/>
            <p:cNvSpPr>
              <a:spLocks noChangeShapeType="1"/>
            </p:cNvSpPr>
            <p:nvPr/>
          </p:nvSpPr>
          <p:spPr bwMode="auto">
            <a:xfrm rot="1140000" flipV="1">
              <a:off x="4119" y="1417"/>
              <a:ext cx="893" cy="24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s-ES" sz="2400"/>
            </a:p>
          </p:txBody>
        </p:sp>
        <p:graphicFrame>
          <p:nvGraphicFramePr>
            <p:cNvPr id="23572" name="Object 53"/>
            <p:cNvGraphicFramePr>
              <a:graphicFrameLocks noChangeAspect="1"/>
            </p:cNvGraphicFramePr>
            <p:nvPr/>
          </p:nvGraphicFramePr>
          <p:xfrm>
            <a:off x="4615" y="1007"/>
            <a:ext cx="29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77" name="Ecuación" r:id="rId14" imgW="177569" imgH="215619" progId="Equation.3">
                    <p:embed/>
                  </p:oleObj>
                </mc:Choice>
                <mc:Fallback>
                  <p:oleObj name="Ecuación" r:id="rId14" imgW="177569" imgH="215619" progId="Equation.3">
                    <p:embed/>
                    <p:pic>
                      <p:nvPicPr>
                        <p:cNvPr id="23572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5" y="1007"/>
                          <a:ext cx="29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1572003" y="4110109"/>
            <a:ext cx="1679198" cy="12600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¿Cómo se obtienen</a:t>
            </a:r>
          </a:p>
          <a:p>
            <a:pPr algn="ctr" eaLnBrk="1" hangingPunct="1">
              <a:spcBef>
                <a:spcPts val="0"/>
              </a:spcBef>
              <a:buNone/>
            </a:pP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s-ES" sz="2400" b="1" baseline="-25000" dirty="0">
                <a:latin typeface="Arial" panose="020B0604020202020204" pitchFamily="34" charset="0"/>
                <a:sym typeface="Symbol" panose="05050102010706020507" pitchFamily="18" charset="2"/>
              </a:rPr>
              <a:t>10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y 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s-ES" sz="2400" b="1" baseline="-25000" dirty="0">
                <a:latin typeface="Arial" panose="020B0604020202020204" pitchFamily="34" charset="0"/>
                <a:sym typeface="Symbol" panose="05050102010706020507" pitchFamily="18" charset="2"/>
              </a:rPr>
              <a:t>20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?</a:t>
            </a:r>
            <a:endParaRPr lang="es-ES" sz="2400" dirty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9" name="Text Box 55"/>
          <p:cNvSpPr txBox="1">
            <a:spLocks noChangeArrowheads="1"/>
          </p:cNvSpPr>
          <p:nvPr/>
        </p:nvSpPr>
        <p:spPr bwMode="auto">
          <a:xfrm>
            <a:off x="3362960" y="4113408"/>
            <a:ext cx="6506669" cy="125340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La </a:t>
            </a:r>
            <a:r>
              <a:rPr lang="es-ES" sz="2400" u="sng">
                <a:solidFill>
                  <a:srgbClr val="000000"/>
                </a:solidFill>
                <a:latin typeface="Arial" panose="020B0604020202020204" pitchFamily="34" charset="0"/>
              </a:rPr>
              <a:t>expresión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de la fuerza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que ejerce Q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sobre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no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depende de la presencia de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, y viceversa (el </a:t>
            </a:r>
            <a:r>
              <a:rPr lang="es-ES" sz="2400" u="sng">
                <a:solidFill>
                  <a:srgbClr val="000000"/>
                </a:solidFill>
                <a:latin typeface="Arial" panose="020B0604020202020204" pitchFamily="34" charset="0"/>
              </a:rPr>
              <a:t>valor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sí puede depender)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1586791" y="5456333"/>
            <a:ext cx="8282839" cy="1622734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En la Naturaleza las interacciones son entre 2 cuerpos, y por ello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, la expresión de la fuerza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entre ellos no depende de la presencia de otros cuerpos </a:t>
            </a:r>
            <a:r>
              <a:rPr lang="es-ES" sz="2400" dirty="0">
                <a:latin typeface="Arial" panose="020B0604020202020204" pitchFamily="34" charset="0"/>
              </a:rPr>
              <a:t>(p.ej</a:t>
            </a:r>
            <a:r>
              <a:rPr lang="es-ES" sz="2400">
                <a:latin typeface="Arial" panose="020B0604020202020204" pitchFamily="34" charset="0"/>
              </a:rPr>
              <a:t>.: para la fuerza entre Tierra y Sol en </a:t>
            </a:r>
            <a:r>
              <a:rPr lang="es-ES" sz="2400" dirty="0">
                <a:latin typeface="Arial" panose="020B0604020202020204" pitchFamily="34" charset="0"/>
              </a:rPr>
              <a:t>el Sistema Solar se usa la Ley de Newton)</a:t>
            </a:r>
            <a:endParaRPr lang="es-ES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3581" name="Line 16"/>
          <p:cNvSpPr>
            <a:spLocks noChangeShapeType="1"/>
          </p:cNvSpPr>
          <p:nvPr/>
        </p:nvSpPr>
        <p:spPr bwMode="auto">
          <a:xfrm rot="1140000" flipV="1">
            <a:off x="4734486" y="2419878"/>
            <a:ext cx="2435225" cy="1025525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s-ES" sz="2400"/>
          </a:p>
        </p:txBody>
      </p:sp>
      <p:sp>
        <p:nvSpPr>
          <p:cNvPr id="34" name="Text Box 19">
            <a:extLst>
              <a:ext uri="{FF2B5EF4-FFF2-40B4-BE49-F238E27FC236}">
                <a16:creationId xmlns:a16="http://schemas.microsoft.com/office/drawing/2014/main" id="{2E4C6ECD-7F76-4787-A934-998D2EE32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888" y="310983"/>
            <a:ext cx="3051875" cy="1992066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Se usa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para obtener las fuerzas entre más de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 cuerpos y es válido para todo tipo de fuerzas</a:t>
            </a:r>
            <a:endParaRPr lang="es-ES" sz="2400" dirty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6" name="Text Box 19">
            <a:extLst>
              <a:ext uri="{FF2B5EF4-FFF2-40B4-BE49-F238E27FC236}">
                <a16:creationId xmlns:a16="http://schemas.microsoft.com/office/drawing/2014/main" id="{9FC460A7-FE9E-4593-85F7-F85887CD1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587" y="947151"/>
            <a:ext cx="4667944" cy="88407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Lo vamos a introducir evaluando la fuerza de 2 cargas sobre otra</a:t>
            </a:r>
            <a:endParaRPr lang="es-ES" sz="2400" dirty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202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3" grpId="0" animBg="1"/>
      <p:bldP spid="37" grpId="0" animBg="1"/>
      <p:bldP spid="39" grpId="0" animBg="1"/>
      <p:bldP spid="41" grpId="0" animBg="1"/>
      <p:bldP spid="23581" grpId="0" animBg="1"/>
      <p:bldP spid="34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273969" y="485609"/>
            <a:ext cx="6783387" cy="46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Arial" panose="020B0604020202020204" pitchFamily="34" charset="0"/>
              </a:rPr>
              <a:t>1.2.2. PRINCIPIO DE SUPERPOSICIÓN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573581" y="1248303"/>
            <a:ext cx="3714750" cy="1952625"/>
            <a:chOff x="1824" y="1104"/>
            <a:chExt cx="2340" cy="1230"/>
          </a:xfrm>
        </p:grpSpPr>
        <p:sp>
          <p:nvSpPr>
            <p:cNvPr id="23590" name="Line 10"/>
            <p:cNvSpPr>
              <a:spLocks noChangeShapeType="1"/>
            </p:cNvSpPr>
            <p:nvPr/>
          </p:nvSpPr>
          <p:spPr bwMode="auto">
            <a:xfrm flipV="1">
              <a:off x="1824" y="1255"/>
              <a:ext cx="2340" cy="107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s-ES" sz="2400"/>
            </a:p>
          </p:txBody>
        </p:sp>
        <p:sp>
          <p:nvSpPr>
            <p:cNvPr id="23591" name="Line 12"/>
            <p:cNvSpPr>
              <a:spLocks noChangeShapeType="1"/>
            </p:cNvSpPr>
            <p:nvPr/>
          </p:nvSpPr>
          <p:spPr bwMode="auto">
            <a:xfrm rot="-1560000">
              <a:off x="3052" y="1552"/>
              <a:ext cx="893" cy="2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s-ES" sz="2400"/>
            </a:p>
          </p:txBody>
        </p:sp>
        <p:graphicFrame>
          <p:nvGraphicFramePr>
            <p:cNvPr id="23592" name="Object 26"/>
            <p:cNvGraphicFramePr>
              <a:graphicFrameLocks noChangeAspect="1"/>
            </p:cNvGraphicFramePr>
            <p:nvPr/>
          </p:nvGraphicFramePr>
          <p:xfrm>
            <a:off x="3311" y="1104"/>
            <a:ext cx="29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84" name="Ecuación" r:id="rId4" imgW="177569" imgH="215619" progId="Equation.3">
                    <p:embed/>
                  </p:oleObj>
                </mc:Choice>
                <mc:Fallback>
                  <p:oleObj name="Ecuación" r:id="rId4" imgW="177569" imgH="215619" progId="Equation.3">
                    <p:embed/>
                    <p:pic>
                      <p:nvPicPr>
                        <p:cNvPr id="23592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1" y="1104"/>
                          <a:ext cx="29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2238618" y="2653241"/>
            <a:ext cx="885825" cy="615950"/>
            <a:chOff x="1613" y="1989"/>
            <a:chExt cx="558" cy="388"/>
          </a:xfrm>
        </p:grpSpPr>
        <p:pic>
          <p:nvPicPr>
            <p:cNvPr id="23586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4" y="2100"/>
              <a:ext cx="27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87" name="Text Box 22"/>
            <p:cNvSpPr txBox="1">
              <a:spLocks noChangeArrowheads="1"/>
            </p:cNvSpPr>
            <p:nvPr/>
          </p:nvSpPr>
          <p:spPr bwMode="auto">
            <a:xfrm>
              <a:off x="1613" y="1989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59753" name="Line 9"/>
          <p:cNvSpPr>
            <a:spLocks noChangeShapeType="1"/>
          </p:cNvSpPr>
          <p:nvPr/>
        </p:nvSpPr>
        <p:spPr bwMode="auto">
          <a:xfrm>
            <a:off x="1670293" y="1508653"/>
            <a:ext cx="4791075" cy="1527175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 sz="2400"/>
          </a:p>
        </p:txBody>
      </p: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4556368" y="2629428"/>
            <a:ext cx="1417638" cy="606425"/>
            <a:chOff x="3297" y="1878"/>
            <a:chExt cx="893" cy="382"/>
          </a:xfrm>
        </p:grpSpPr>
        <p:sp>
          <p:nvSpPr>
            <p:cNvPr id="23584" name="Line 11"/>
            <p:cNvSpPr>
              <a:spLocks noChangeShapeType="1"/>
            </p:cNvSpPr>
            <p:nvPr/>
          </p:nvSpPr>
          <p:spPr bwMode="auto">
            <a:xfrm rot="1140000" flipV="1">
              <a:off x="3297" y="1878"/>
              <a:ext cx="893" cy="2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s-ES" sz="2400"/>
            </a:p>
          </p:txBody>
        </p:sp>
        <p:graphicFrame>
          <p:nvGraphicFramePr>
            <p:cNvPr id="23585" name="Object 25"/>
            <p:cNvGraphicFramePr>
              <a:graphicFrameLocks noChangeAspect="1"/>
            </p:cNvGraphicFramePr>
            <p:nvPr/>
          </p:nvGraphicFramePr>
          <p:xfrm>
            <a:off x="3367" y="1900"/>
            <a:ext cx="29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85" name="Ecuación" r:id="rId7" imgW="177569" imgH="215619" progId="Equation.3">
                    <p:embed/>
                  </p:oleObj>
                </mc:Choice>
                <mc:Fallback>
                  <p:oleObj name="Ecuación" r:id="rId7" imgW="177569" imgH="215619" progId="Equation.3">
                    <p:embed/>
                    <p:pic>
                      <p:nvPicPr>
                        <p:cNvPr id="23585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7" y="1900"/>
                          <a:ext cx="29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927343" y="1484841"/>
            <a:ext cx="3652838" cy="1751012"/>
            <a:chOff x="1011" y="1157"/>
            <a:chExt cx="2301" cy="1103"/>
          </a:xfrm>
        </p:grpSpPr>
        <p:grpSp>
          <p:nvGrpSpPr>
            <p:cNvPr id="23575" name="Group 59"/>
            <p:cNvGrpSpPr>
              <a:grpSpLocks/>
            </p:cNvGrpSpPr>
            <p:nvPr/>
          </p:nvGrpSpPr>
          <p:grpSpPr bwMode="auto">
            <a:xfrm>
              <a:off x="1380" y="1157"/>
              <a:ext cx="1932" cy="683"/>
              <a:chOff x="1380" y="1157"/>
              <a:chExt cx="1932" cy="683"/>
            </a:xfrm>
          </p:grpSpPr>
          <p:pic>
            <p:nvPicPr>
              <p:cNvPr id="23577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8" y="1157"/>
                <a:ext cx="277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578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32" y="1563"/>
                <a:ext cx="277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79" name="Text Box 20"/>
              <p:cNvSpPr txBox="1">
                <a:spLocks noChangeArrowheads="1"/>
              </p:cNvSpPr>
              <p:nvPr/>
            </p:nvSpPr>
            <p:spPr bwMode="auto">
              <a:xfrm>
                <a:off x="3016" y="1212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s-ES" sz="2400" baseline="-25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580" name="Text Box 21"/>
              <p:cNvSpPr txBox="1">
                <a:spLocks noChangeArrowheads="1"/>
              </p:cNvSpPr>
              <p:nvPr/>
            </p:nvSpPr>
            <p:spPr bwMode="auto">
              <a:xfrm>
                <a:off x="1380" y="1356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s-ES" sz="2400" baseline="-25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  <a:endParaRPr lang="es-E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576" name="Text Box 38"/>
            <p:cNvSpPr txBox="1">
              <a:spLocks noChangeArrowheads="1"/>
            </p:cNvSpPr>
            <p:nvPr/>
          </p:nvSpPr>
          <p:spPr bwMode="auto">
            <a:xfrm>
              <a:off x="1011" y="2019"/>
              <a:ext cx="66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118800" rIns="90000" bIns="82800" anchor="b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endParaRPr lang="es-E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5873993" y="2410353"/>
            <a:ext cx="1417638" cy="571500"/>
            <a:chOff x="4127" y="1740"/>
            <a:chExt cx="893" cy="360"/>
          </a:xfrm>
        </p:grpSpPr>
        <p:sp>
          <p:nvSpPr>
            <p:cNvPr id="23573" name="Line 13"/>
            <p:cNvSpPr>
              <a:spLocks noChangeShapeType="1"/>
            </p:cNvSpPr>
            <p:nvPr/>
          </p:nvSpPr>
          <p:spPr bwMode="auto">
            <a:xfrm rot="-1560000">
              <a:off x="4127" y="1819"/>
              <a:ext cx="893" cy="24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s-ES" sz="2400"/>
            </a:p>
          </p:txBody>
        </p:sp>
        <p:graphicFrame>
          <p:nvGraphicFramePr>
            <p:cNvPr id="23574" name="Object 43"/>
            <p:cNvGraphicFramePr>
              <a:graphicFrameLocks noChangeAspect="1"/>
            </p:cNvGraphicFramePr>
            <p:nvPr/>
          </p:nvGraphicFramePr>
          <p:xfrm>
            <a:off x="4663" y="1740"/>
            <a:ext cx="29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86" name="Ecuación" r:id="rId9" imgW="177569" imgH="215619" progId="Equation.3">
                    <p:embed/>
                  </p:oleObj>
                </mc:Choice>
                <mc:Fallback>
                  <p:oleObj name="Ecuación" r:id="rId9" imgW="177569" imgH="215619" progId="Equation.3">
                    <p:embed/>
                    <p:pic>
                      <p:nvPicPr>
                        <p:cNvPr id="23574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3" y="1740"/>
                          <a:ext cx="29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5861293" y="1246716"/>
            <a:ext cx="1417638" cy="688975"/>
            <a:chOff x="4119" y="1007"/>
            <a:chExt cx="893" cy="434"/>
          </a:xfrm>
        </p:grpSpPr>
        <p:sp>
          <p:nvSpPr>
            <p:cNvPr id="23571" name="Line 14"/>
            <p:cNvSpPr>
              <a:spLocks noChangeShapeType="1"/>
            </p:cNvSpPr>
            <p:nvPr/>
          </p:nvSpPr>
          <p:spPr bwMode="auto">
            <a:xfrm rot="1140000" flipV="1">
              <a:off x="4119" y="1417"/>
              <a:ext cx="893" cy="24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s-ES" sz="2400"/>
            </a:p>
          </p:txBody>
        </p:sp>
        <p:graphicFrame>
          <p:nvGraphicFramePr>
            <p:cNvPr id="23572" name="Object 53"/>
            <p:cNvGraphicFramePr>
              <a:graphicFrameLocks noChangeAspect="1"/>
            </p:cNvGraphicFramePr>
            <p:nvPr/>
          </p:nvGraphicFramePr>
          <p:xfrm>
            <a:off x="4615" y="1007"/>
            <a:ext cx="29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87" name="Ecuación" r:id="rId10" imgW="177569" imgH="215619" progId="Equation.3">
                    <p:embed/>
                  </p:oleObj>
                </mc:Choice>
                <mc:Fallback>
                  <p:oleObj name="Ecuación" r:id="rId10" imgW="177569" imgH="215619" progId="Equation.3">
                    <p:embed/>
                    <p:pic>
                      <p:nvPicPr>
                        <p:cNvPr id="23572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5" y="1007"/>
                          <a:ext cx="29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Text Box 55">
            <a:extLst>
              <a:ext uri="{FF2B5EF4-FFF2-40B4-BE49-F238E27FC236}">
                <a16:creationId xmlns:a16="http://schemas.microsoft.com/office/drawing/2014/main" id="{A7C129B3-8B55-4FDB-A4C3-44ADEFF6F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6024" y="3606641"/>
            <a:ext cx="7918064" cy="125340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En nuestro caso, como la presencia de Q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no altera la expresión de </a:t>
            </a: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, ni la de Q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, la expresión de </a:t>
            </a: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, ambas vienen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dadas "siempre" por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la Ley de Coulomb</a:t>
            </a:r>
          </a:p>
        </p:txBody>
      </p:sp>
      <p:sp>
        <p:nvSpPr>
          <p:cNvPr id="36" name="Text Box 55">
            <a:extLst>
              <a:ext uri="{FF2B5EF4-FFF2-40B4-BE49-F238E27FC236}">
                <a16:creationId xmlns:a16="http://schemas.microsoft.com/office/drawing/2014/main" id="{E1D348D1-CFF1-4E06-87C5-854A8BCB9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6024" y="5637798"/>
            <a:ext cx="7918064" cy="125340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Si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no fuese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así, la Ley de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Coulomb (o la de Newton) sería inútil: Habría una expresión para </a:t>
            </a: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para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cada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número diferente de cargas (o de masas)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3D3D7A66-C924-4D3F-981E-4DBDF19C6EFF}"/>
              </a:ext>
            </a:extLst>
          </p:cNvPr>
          <p:cNvGrpSpPr/>
          <p:nvPr/>
        </p:nvGrpSpPr>
        <p:grpSpPr>
          <a:xfrm>
            <a:off x="7513352" y="1875366"/>
            <a:ext cx="1844675" cy="584200"/>
            <a:chOff x="7340632" y="2088726"/>
            <a:chExt cx="1844675" cy="584200"/>
          </a:xfrm>
        </p:grpSpPr>
        <p:graphicFrame>
          <p:nvGraphicFramePr>
            <p:cNvPr id="38" name="Object 23">
              <a:extLst>
                <a:ext uri="{FF2B5EF4-FFF2-40B4-BE49-F238E27FC236}">
                  <a16:creationId xmlns:a16="http://schemas.microsoft.com/office/drawing/2014/main" id="{0408C12D-5898-4182-A21D-4BC3BECD646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6584060"/>
                </p:ext>
              </p:extLst>
            </p:nvPr>
          </p:nvGraphicFramePr>
          <p:xfrm>
            <a:off x="7340632" y="2088726"/>
            <a:ext cx="403225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88" name="Ecuación" r:id="rId11" imgW="152268" imgH="215713" progId="Equation.3">
                    <p:embed/>
                  </p:oleObj>
                </mc:Choice>
                <mc:Fallback>
                  <p:oleObj name="Ecuación" r:id="rId11" imgW="152268" imgH="215713" progId="Equation.3">
                    <p:embed/>
                    <p:pic>
                      <p:nvPicPr>
                        <p:cNvPr id="23582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0632" y="2088726"/>
                          <a:ext cx="403225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27">
              <a:extLst>
                <a:ext uri="{FF2B5EF4-FFF2-40B4-BE49-F238E27FC236}">
                  <a16:creationId xmlns:a16="http://schemas.microsoft.com/office/drawing/2014/main" id="{8E9E6FD7-4784-4949-97A0-88E2A9C75EB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2758376"/>
                </p:ext>
              </p:extLst>
            </p:nvPr>
          </p:nvGraphicFramePr>
          <p:xfrm>
            <a:off x="7807357" y="2101426"/>
            <a:ext cx="137795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89" name="Ecuación" r:id="rId13" imgW="520474" imgH="215806" progId="Equation.3">
                    <p:embed/>
                  </p:oleObj>
                </mc:Choice>
                <mc:Fallback>
                  <p:oleObj name="Ecuación" r:id="rId13" imgW="520474" imgH="215806" progId="Equation.3">
                    <p:embed/>
                    <p:pic>
                      <p:nvPicPr>
                        <p:cNvPr id="23583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7357" y="2101426"/>
                          <a:ext cx="137795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Line 16">
            <a:extLst>
              <a:ext uri="{FF2B5EF4-FFF2-40B4-BE49-F238E27FC236}">
                <a16:creationId xmlns:a16="http://schemas.microsoft.com/office/drawing/2014/main" id="{F966730B-62C3-4D85-9FB0-E5A0A98A74C5}"/>
              </a:ext>
            </a:extLst>
          </p:cNvPr>
          <p:cNvSpPr>
            <a:spLocks noChangeShapeType="1"/>
          </p:cNvSpPr>
          <p:nvPr/>
        </p:nvSpPr>
        <p:spPr bwMode="auto">
          <a:xfrm rot="1140000" flipV="1">
            <a:off x="4704006" y="1759478"/>
            <a:ext cx="2435225" cy="1025525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s-ES" sz="2400"/>
          </a:p>
        </p:txBody>
      </p:sp>
      <p:sp>
        <p:nvSpPr>
          <p:cNvPr id="41" name="Text Box 19">
            <a:extLst>
              <a:ext uri="{FF2B5EF4-FFF2-40B4-BE49-F238E27FC236}">
                <a16:creationId xmlns:a16="http://schemas.microsoft.com/office/drawing/2014/main" id="{D2AAA38E-A43F-495E-BD22-B2F26AB3A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6024" y="4976555"/>
            <a:ext cx="7918064" cy="51473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El Ppo. de Superposición recoge esta observación</a:t>
            </a:r>
            <a:endParaRPr lang="es-ES" sz="2400" dirty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941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273969" y="485609"/>
            <a:ext cx="6783387" cy="46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Arial" panose="020B0604020202020204" pitchFamily="34" charset="0"/>
              </a:rPr>
              <a:t>1.2.2. PRINCIPIO DE SUPERPOSICIÓN</a:t>
            </a:r>
          </a:p>
        </p:txBody>
      </p:sp>
      <p:sp>
        <p:nvSpPr>
          <p:cNvPr id="23589" name="Text Box 17"/>
          <p:cNvSpPr txBox="1">
            <a:spLocks noChangeArrowheads="1"/>
          </p:cNvSpPr>
          <p:nvPr/>
        </p:nvSpPr>
        <p:spPr bwMode="auto">
          <a:xfrm>
            <a:off x="1762444" y="3601891"/>
            <a:ext cx="7922188" cy="16954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108000" rIns="108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i="1" dirty="0">
                <a:solidFill>
                  <a:srgbClr val="000000"/>
                </a:solidFill>
                <a:latin typeface="Arial" panose="020B0604020202020204" pitchFamily="34" charset="0"/>
              </a:rPr>
              <a:t>La </a:t>
            </a:r>
            <a:r>
              <a:rPr lang="es-ES" sz="2400" i="1" dirty="0">
                <a:solidFill>
                  <a:srgbClr val="0000FF"/>
                </a:solidFill>
                <a:latin typeface="Arial" panose="020B0604020202020204" pitchFamily="34" charset="0"/>
              </a:rPr>
              <a:t>fuerza eléctrica</a:t>
            </a:r>
            <a:r>
              <a:rPr lang="es-ES" sz="2400" i="1" dirty="0">
                <a:solidFill>
                  <a:srgbClr val="000000"/>
                </a:solidFill>
                <a:latin typeface="Arial" panose="020B0604020202020204" pitchFamily="34" charset="0"/>
              </a:rPr>
              <a:t> ejercida sobre una carga puntual fija por un conjunto de cargas </a:t>
            </a:r>
            <a:r>
              <a:rPr lang="es-ES" sz="2400" i="1">
                <a:solidFill>
                  <a:srgbClr val="000000"/>
                </a:solidFill>
                <a:latin typeface="Arial" panose="020B0604020202020204" pitchFamily="34" charset="0"/>
              </a:rPr>
              <a:t>puntuales fijas, </a:t>
            </a:r>
            <a:r>
              <a:rPr lang="es-ES" sz="2400" i="1" dirty="0">
                <a:solidFill>
                  <a:srgbClr val="000000"/>
                </a:solidFill>
                <a:latin typeface="Arial" panose="020B0604020202020204" pitchFamily="34" charset="0"/>
              </a:rPr>
              <a:t>viene dada por la </a:t>
            </a:r>
            <a:r>
              <a:rPr lang="es-ES" sz="2400" i="1" dirty="0">
                <a:latin typeface="Arial" panose="020B0604020202020204" pitchFamily="34" charset="0"/>
              </a:rPr>
              <a:t>suma vectorial </a:t>
            </a:r>
            <a:r>
              <a:rPr lang="es-ES" sz="2400" i="1" dirty="0">
                <a:solidFill>
                  <a:srgbClr val="000000"/>
                </a:solidFill>
                <a:latin typeface="Arial" panose="020B0604020202020204" pitchFamily="34" charset="0"/>
              </a:rPr>
              <a:t>de las fuerzas ejercidas sobre la carga por cada carga del conjunto </a:t>
            </a:r>
            <a:r>
              <a:rPr lang="es-ES" sz="2400" i="1" dirty="0">
                <a:solidFill>
                  <a:srgbClr val="FF0000"/>
                </a:solidFill>
                <a:latin typeface="Arial" panose="020B0604020202020204" pitchFamily="34" charset="0"/>
              </a:rPr>
              <a:t>por separado</a:t>
            </a:r>
            <a:endParaRPr lang="es-ES" sz="2400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772604" y="5231051"/>
            <a:ext cx="7922188" cy="1606428"/>
            <a:chOff x="1833564" y="5767253"/>
            <a:chExt cx="7922188" cy="1606428"/>
          </a:xfrm>
        </p:grpSpPr>
        <p:sp>
          <p:nvSpPr>
            <p:cNvPr id="4138" name="Text Box 19"/>
            <p:cNvSpPr txBox="1">
              <a:spLocks noChangeArrowheads="1"/>
            </p:cNvSpPr>
            <p:nvPr/>
          </p:nvSpPr>
          <p:spPr bwMode="auto">
            <a:xfrm>
              <a:off x="1833564" y="6120279"/>
              <a:ext cx="7922188" cy="125340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square" lIns="108000" tIns="72000" rIns="108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Esto quiere decir que </a:t>
              </a:r>
              <a:r>
                <a:rPr lang="es-ES" sz="2400" b="1" dirty="0">
                  <a:latin typeface="Arial" panose="020B0604020202020204" pitchFamily="34" charset="0"/>
                  <a:sym typeface="Symbol" panose="05050102010706020507" pitchFamily="18" charset="2"/>
                </a:rPr>
                <a:t>f</a:t>
              </a:r>
              <a:r>
                <a:rPr lang="es-ES" sz="2400" b="1" baseline="-25000" dirty="0">
                  <a:latin typeface="Arial" panose="020B0604020202020204" pitchFamily="34" charset="0"/>
                  <a:sym typeface="Symbol" panose="05050102010706020507" pitchFamily="18" charset="2"/>
                </a:rPr>
                <a:t>10</a:t>
              </a:r>
              <a:r>
                <a:rPr lang="es-ES" sz="2400" dirty="0">
                  <a:latin typeface="Arial" panose="020B0604020202020204" pitchFamily="34" charset="0"/>
                  <a:sym typeface="Symbol" panose="05050102010706020507" pitchFamily="18" charset="2"/>
                </a:rPr>
                <a:t> y </a:t>
              </a:r>
              <a:r>
                <a:rPr lang="es-ES" sz="2400" b="1" dirty="0">
                  <a:latin typeface="Arial" panose="020B0604020202020204" pitchFamily="34" charset="0"/>
                  <a:sym typeface="Symbol" panose="05050102010706020507" pitchFamily="18" charset="2"/>
                </a:rPr>
                <a:t>f</a:t>
              </a:r>
              <a:r>
                <a:rPr lang="es-ES" sz="2400" b="1" baseline="-25000" dirty="0">
                  <a:latin typeface="Arial" panose="020B0604020202020204" pitchFamily="34" charset="0"/>
                  <a:sym typeface="Symbol" panose="05050102010706020507" pitchFamily="18" charset="2"/>
                </a:rPr>
                <a:t>20</a:t>
              </a:r>
              <a:r>
                <a:rPr lang="es-ES" sz="2400" dirty="0"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se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obtienen "siempre" con</a:t>
              </a:r>
            </a:p>
            <a:p>
              <a:pPr algn="ctr" eaLnBrk="1" hangingPunct="1">
                <a:spcBef>
                  <a:spcPts val="0"/>
                </a:spcBef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la </a:t>
              </a:r>
              <a:r>
                <a:rPr lang="es-ES" sz="2400" b="1" dirty="0">
                  <a:latin typeface="Arial" panose="020B0604020202020204" pitchFamily="34" charset="0"/>
                  <a:sym typeface="Symbol" panose="05050102010706020507" pitchFamily="18" charset="2"/>
                </a:rPr>
                <a:t>Ley </a:t>
              </a:r>
              <a:r>
                <a:rPr lang="es-ES" sz="2400" b="1">
                  <a:latin typeface="Arial" panose="020B0604020202020204" pitchFamily="34" charset="0"/>
                  <a:sym typeface="Symbol" panose="05050102010706020507" pitchFamily="18" charset="2"/>
                </a:rPr>
                <a:t>de Coulomb</a:t>
              </a: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 (que es la que se usaría si solo estuviesen Q</a:t>
              </a:r>
              <a:r>
                <a:rPr lang="es-ES" sz="2400" baseline="-25000"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 y Q</a:t>
              </a:r>
              <a:r>
                <a:rPr lang="es-ES" sz="2400" baseline="-25000">
                  <a:latin typeface="Arial" panose="020B0604020202020204" pitchFamily="34" charset="0"/>
                  <a:sym typeface="Symbol" panose="05050102010706020507" pitchFamily="18" charset="2"/>
                </a:rPr>
                <a:t>0</a:t>
              </a: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, o Q</a:t>
              </a:r>
              <a:r>
                <a:rPr lang="es-ES" sz="2400" baseline="-25000"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 y Q</a:t>
              </a:r>
              <a:r>
                <a:rPr lang="es-ES" sz="2400" baseline="-25000">
                  <a:latin typeface="Arial" panose="020B0604020202020204" pitchFamily="34" charset="0"/>
                  <a:sym typeface="Symbol" panose="05050102010706020507" pitchFamily="18" charset="2"/>
                </a:rPr>
                <a:t>0</a:t>
              </a: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, respectivamente)</a:t>
              </a:r>
              <a:endPara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cxnSp>
          <p:nvCxnSpPr>
            <p:cNvPr id="23570" name="Conector recto 10"/>
            <p:cNvCxnSpPr>
              <a:cxnSpLocks noChangeShapeType="1"/>
            </p:cNvCxnSpPr>
            <p:nvPr/>
          </p:nvCxnSpPr>
          <p:spPr bwMode="auto">
            <a:xfrm>
              <a:off x="7240428" y="5767253"/>
              <a:ext cx="1704419" cy="0"/>
            </a:xfrm>
            <a:prstGeom prst="line">
              <a:avLst/>
            </a:prstGeom>
            <a:noFill/>
            <a:ln w="381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Conector recto de flecha 7"/>
            <p:cNvCxnSpPr>
              <a:cxnSpLocks/>
            </p:cNvCxnSpPr>
            <p:nvPr/>
          </p:nvCxnSpPr>
          <p:spPr bwMode="auto">
            <a:xfrm flipH="1">
              <a:off x="7843520" y="5787573"/>
              <a:ext cx="249117" cy="265509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grpSp>
        <p:nvGrpSpPr>
          <p:cNvPr id="38" name="Group 31">
            <a:extLst>
              <a:ext uri="{FF2B5EF4-FFF2-40B4-BE49-F238E27FC236}">
                <a16:creationId xmlns:a16="http://schemas.microsoft.com/office/drawing/2014/main" id="{EB4161B0-704D-47AC-BF21-EF1617910572}"/>
              </a:ext>
            </a:extLst>
          </p:cNvPr>
          <p:cNvGrpSpPr>
            <a:grpSpLocks/>
          </p:cNvGrpSpPr>
          <p:nvPr/>
        </p:nvGrpSpPr>
        <p:grpSpPr bwMode="auto">
          <a:xfrm>
            <a:off x="2573581" y="1248303"/>
            <a:ext cx="3714750" cy="1952625"/>
            <a:chOff x="1824" y="1104"/>
            <a:chExt cx="2340" cy="1230"/>
          </a:xfrm>
        </p:grpSpPr>
        <p:sp>
          <p:nvSpPr>
            <p:cNvPr id="39" name="Line 10">
              <a:extLst>
                <a:ext uri="{FF2B5EF4-FFF2-40B4-BE49-F238E27FC236}">
                  <a16:creationId xmlns:a16="http://schemas.microsoft.com/office/drawing/2014/main" id="{0D1B5DBB-9B2C-4366-9B21-EEA1254981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1255"/>
              <a:ext cx="2340" cy="107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s-ES" sz="2400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id="{07D061A7-98DA-4A57-A448-B476CFE619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560000">
              <a:off x="3052" y="1552"/>
              <a:ext cx="893" cy="2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s-ES" sz="2400"/>
            </a:p>
          </p:txBody>
        </p:sp>
        <p:graphicFrame>
          <p:nvGraphicFramePr>
            <p:cNvPr id="41" name="Object 26">
              <a:extLst>
                <a:ext uri="{FF2B5EF4-FFF2-40B4-BE49-F238E27FC236}">
                  <a16:creationId xmlns:a16="http://schemas.microsoft.com/office/drawing/2014/main" id="{1BB287F1-763A-4580-8C53-6D97FDDF9B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1" y="1104"/>
            <a:ext cx="29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70" name="Ecuación" r:id="rId4" imgW="177569" imgH="215619" progId="Equation.3">
                    <p:embed/>
                  </p:oleObj>
                </mc:Choice>
                <mc:Fallback>
                  <p:oleObj name="Ecuación" r:id="rId4" imgW="177569" imgH="215619" progId="Equation.3">
                    <p:embed/>
                    <p:pic>
                      <p:nvPicPr>
                        <p:cNvPr id="23592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1" y="1104"/>
                          <a:ext cx="29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Group 30">
            <a:extLst>
              <a:ext uri="{FF2B5EF4-FFF2-40B4-BE49-F238E27FC236}">
                <a16:creationId xmlns:a16="http://schemas.microsoft.com/office/drawing/2014/main" id="{0D44C8C7-4266-41B3-8BA1-05D08BC71488}"/>
              </a:ext>
            </a:extLst>
          </p:cNvPr>
          <p:cNvGrpSpPr>
            <a:grpSpLocks/>
          </p:cNvGrpSpPr>
          <p:nvPr/>
        </p:nvGrpSpPr>
        <p:grpSpPr bwMode="auto">
          <a:xfrm>
            <a:off x="2238618" y="2653241"/>
            <a:ext cx="885825" cy="615950"/>
            <a:chOff x="1613" y="1989"/>
            <a:chExt cx="558" cy="388"/>
          </a:xfrm>
        </p:grpSpPr>
        <p:pic>
          <p:nvPicPr>
            <p:cNvPr id="43" name="Picture 8">
              <a:extLst>
                <a:ext uri="{FF2B5EF4-FFF2-40B4-BE49-F238E27FC236}">
                  <a16:creationId xmlns:a16="http://schemas.microsoft.com/office/drawing/2014/main" id="{DAEFAB98-F71B-436D-8E95-5E73D479B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4" y="2100"/>
              <a:ext cx="27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 Box 22">
              <a:extLst>
                <a:ext uri="{FF2B5EF4-FFF2-40B4-BE49-F238E27FC236}">
                  <a16:creationId xmlns:a16="http://schemas.microsoft.com/office/drawing/2014/main" id="{4831F72E-46DF-4522-AE97-D4EE0CD03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3" y="1989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5" name="Line 9">
            <a:extLst>
              <a:ext uri="{FF2B5EF4-FFF2-40B4-BE49-F238E27FC236}">
                <a16:creationId xmlns:a16="http://schemas.microsoft.com/office/drawing/2014/main" id="{B341AE1F-B0E5-4981-955D-A137CD6CC0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293" y="1508653"/>
            <a:ext cx="4791075" cy="1527175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s-ES" sz="2400"/>
          </a:p>
        </p:txBody>
      </p:sp>
      <p:grpSp>
        <p:nvGrpSpPr>
          <p:cNvPr id="46" name="Group 61">
            <a:extLst>
              <a:ext uri="{FF2B5EF4-FFF2-40B4-BE49-F238E27FC236}">
                <a16:creationId xmlns:a16="http://schemas.microsoft.com/office/drawing/2014/main" id="{F7289F82-1691-4785-AEB1-C7F49CC706CC}"/>
              </a:ext>
            </a:extLst>
          </p:cNvPr>
          <p:cNvGrpSpPr>
            <a:grpSpLocks/>
          </p:cNvGrpSpPr>
          <p:nvPr/>
        </p:nvGrpSpPr>
        <p:grpSpPr bwMode="auto">
          <a:xfrm>
            <a:off x="4556368" y="2629428"/>
            <a:ext cx="1417638" cy="606425"/>
            <a:chOff x="3297" y="1878"/>
            <a:chExt cx="893" cy="382"/>
          </a:xfrm>
        </p:grpSpPr>
        <p:sp>
          <p:nvSpPr>
            <p:cNvPr id="47" name="Line 11">
              <a:extLst>
                <a:ext uri="{FF2B5EF4-FFF2-40B4-BE49-F238E27FC236}">
                  <a16:creationId xmlns:a16="http://schemas.microsoft.com/office/drawing/2014/main" id="{E7C2AE69-16BC-4B85-BD74-774D93950A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140000" flipV="1">
              <a:off x="3297" y="1878"/>
              <a:ext cx="893" cy="2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s-ES" sz="2400"/>
            </a:p>
          </p:txBody>
        </p:sp>
        <p:graphicFrame>
          <p:nvGraphicFramePr>
            <p:cNvPr id="48" name="Object 25">
              <a:extLst>
                <a:ext uri="{FF2B5EF4-FFF2-40B4-BE49-F238E27FC236}">
                  <a16:creationId xmlns:a16="http://schemas.microsoft.com/office/drawing/2014/main" id="{8BF3EAC7-FABB-471E-8D40-DCF9A1C0C7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7" y="1900"/>
            <a:ext cx="29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71" name="Ecuación" r:id="rId7" imgW="177569" imgH="215619" progId="Equation.3">
                    <p:embed/>
                  </p:oleObj>
                </mc:Choice>
                <mc:Fallback>
                  <p:oleObj name="Ecuación" r:id="rId7" imgW="177569" imgH="215619" progId="Equation.3">
                    <p:embed/>
                    <p:pic>
                      <p:nvPicPr>
                        <p:cNvPr id="23585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7" y="1900"/>
                          <a:ext cx="29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" name="Group 60">
            <a:extLst>
              <a:ext uri="{FF2B5EF4-FFF2-40B4-BE49-F238E27FC236}">
                <a16:creationId xmlns:a16="http://schemas.microsoft.com/office/drawing/2014/main" id="{D625AC28-AD92-4701-9914-B94E47180D4E}"/>
              </a:ext>
            </a:extLst>
          </p:cNvPr>
          <p:cNvGrpSpPr>
            <a:grpSpLocks/>
          </p:cNvGrpSpPr>
          <p:nvPr/>
        </p:nvGrpSpPr>
        <p:grpSpPr bwMode="auto">
          <a:xfrm>
            <a:off x="927343" y="1484841"/>
            <a:ext cx="3652838" cy="1751012"/>
            <a:chOff x="1011" y="1157"/>
            <a:chExt cx="2301" cy="1103"/>
          </a:xfrm>
        </p:grpSpPr>
        <p:grpSp>
          <p:nvGrpSpPr>
            <p:cNvPr id="54" name="Group 59">
              <a:extLst>
                <a:ext uri="{FF2B5EF4-FFF2-40B4-BE49-F238E27FC236}">
                  <a16:creationId xmlns:a16="http://schemas.microsoft.com/office/drawing/2014/main" id="{2BF7B3B9-56D7-45BA-B582-E92457F317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0" y="1157"/>
              <a:ext cx="1932" cy="683"/>
              <a:chOff x="1380" y="1157"/>
              <a:chExt cx="1932" cy="683"/>
            </a:xfrm>
          </p:grpSpPr>
          <p:pic>
            <p:nvPicPr>
              <p:cNvPr id="56" name="Picture 3">
                <a:extLst>
                  <a:ext uri="{FF2B5EF4-FFF2-40B4-BE49-F238E27FC236}">
                    <a16:creationId xmlns:a16="http://schemas.microsoft.com/office/drawing/2014/main" id="{45731A38-18BF-4B5C-9C61-7EB1CEFB5D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8" y="1157"/>
                <a:ext cx="277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7" name="Picture 7">
                <a:extLst>
                  <a:ext uri="{FF2B5EF4-FFF2-40B4-BE49-F238E27FC236}">
                    <a16:creationId xmlns:a16="http://schemas.microsoft.com/office/drawing/2014/main" id="{32405D6B-F5F8-43A8-8C04-0FAF6DABC7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32" y="1563"/>
                <a:ext cx="277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" name="Text Box 20">
                <a:extLst>
                  <a:ext uri="{FF2B5EF4-FFF2-40B4-BE49-F238E27FC236}">
                    <a16:creationId xmlns:a16="http://schemas.microsoft.com/office/drawing/2014/main" id="{10622FBC-D798-40DF-B5B6-2653A4BD4A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6" y="1212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s-ES" sz="2400" baseline="-25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9" name="Text Box 21">
                <a:extLst>
                  <a:ext uri="{FF2B5EF4-FFF2-40B4-BE49-F238E27FC236}">
                    <a16:creationId xmlns:a16="http://schemas.microsoft.com/office/drawing/2014/main" id="{C3125B1D-1920-4D54-A25B-CBB6CEC04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0" y="1356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s-ES" sz="2400" baseline="-25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  <a:endParaRPr lang="es-E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5" name="Text Box 38">
              <a:extLst>
                <a:ext uri="{FF2B5EF4-FFF2-40B4-BE49-F238E27FC236}">
                  <a16:creationId xmlns:a16="http://schemas.microsoft.com/office/drawing/2014/main" id="{668DF68C-CB1B-429E-80DA-534EE8970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1" y="2019"/>
              <a:ext cx="66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118800" rIns="90000" bIns="82800" anchor="b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endParaRPr lang="es-E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60" name="Group 62">
            <a:extLst>
              <a:ext uri="{FF2B5EF4-FFF2-40B4-BE49-F238E27FC236}">
                <a16:creationId xmlns:a16="http://schemas.microsoft.com/office/drawing/2014/main" id="{8C9AAFAE-1373-4B01-9F31-7ACE8419B5B7}"/>
              </a:ext>
            </a:extLst>
          </p:cNvPr>
          <p:cNvGrpSpPr>
            <a:grpSpLocks/>
          </p:cNvGrpSpPr>
          <p:nvPr/>
        </p:nvGrpSpPr>
        <p:grpSpPr bwMode="auto">
          <a:xfrm>
            <a:off x="5873993" y="2410353"/>
            <a:ext cx="1417638" cy="571500"/>
            <a:chOff x="4127" y="1740"/>
            <a:chExt cx="893" cy="360"/>
          </a:xfrm>
        </p:grpSpPr>
        <p:sp>
          <p:nvSpPr>
            <p:cNvPr id="61" name="Line 13">
              <a:extLst>
                <a:ext uri="{FF2B5EF4-FFF2-40B4-BE49-F238E27FC236}">
                  <a16:creationId xmlns:a16="http://schemas.microsoft.com/office/drawing/2014/main" id="{F889712F-4D9E-4A48-8BE5-8D64C6D7E7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560000">
              <a:off x="4127" y="1819"/>
              <a:ext cx="893" cy="24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s-ES" sz="2400"/>
            </a:p>
          </p:txBody>
        </p:sp>
        <p:graphicFrame>
          <p:nvGraphicFramePr>
            <p:cNvPr id="62" name="Object 43">
              <a:extLst>
                <a:ext uri="{FF2B5EF4-FFF2-40B4-BE49-F238E27FC236}">
                  <a16:creationId xmlns:a16="http://schemas.microsoft.com/office/drawing/2014/main" id="{4D1A2292-32CB-42C5-8DB8-81C94CA8C4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63" y="1740"/>
            <a:ext cx="29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72" name="Ecuación" r:id="rId9" imgW="177569" imgH="215619" progId="Equation.3">
                    <p:embed/>
                  </p:oleObj>
                </mc:Choice>
                <mc:Fallback>
                  <p:oleObj name="Ecuación" r:id="rId9" imgW="177569" imgH="215619" progId="Equation.3">
                    <p:embed/>
                    <p:pic>
                      <p:nvPicPr>
                        <p:cNvPr id="23574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3" y="1740"/>
                          <a:ext cx="29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" name="Group 63">
            <a:extLst>
              <a:ext uri="{FF2B5EF4-FFF2-40B4-BE49-F238E27FC236}">
                <a16:creationId xmlns:a16="http://schemas.microsoft.com/office/drawing/2014/main" id="{4FE5DD4A-C77D-4971-9984-4838238E9289}"/>
              </a:ext>
            </a:extLst>
          </p:cNvPr>
          <p:cNvGrpSpPr>
            <a:grpSpLocks/>
          </p:cNvGrpSpPr>
          <p:nvPr/>
        </p:nvGrpSpPr>
        <p:grpSpPr bwMode="auto">
          <a:xfrm>
            <a:off x="5861293" y="1246716"/>
            <a:ext cx="1417638" cy="688975"/>
            <a:chOff x="4119" y="1007"/>
            <a:chExt cx="893" cy="434"/>
          </a:xfrm>
        </p:grpSpPr>
        <p:sp>
          <p:nvSpPr>
            <p:cNvPr id="64" name="Line 14">
              <a:extLst>
                <a:ext uri="{FF2B5EF4-FFF2-40B4-BE49-F238E27FC236}">
                  <a16:creationId xmlns:a16="http://schemas.microsoft.com/office/drawing/2014/main" id="{F9B44B5A-77F4-4E35-8043-9DD2436F49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140000" flipV="1">
              <a:off x="4119" y="1417"/>
              <a:ext cx="893" cy="24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s-ES" sz="2400"/>
            </a:p>
          </p:txBody>
        </p:sp>
        <p:graphicFrame>
          <p:nvGraphicFramePr>
            <p:cNvPr id="65" name="Object 53">
              <a:extLst>
                <a:ext uri="{FF2B5EF4-FFF2-40B4-BE49-F238E27FC236}">
                  <a16:creationId xmlns:a16="http://schemas.microsoft.com/office/drawing/2014/main" id="{914A6609-21BC-4704-82C7-451F65125A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15" y="1007"/>
            <a:ext cx="29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73" name="Ecuación" r:id="rId10" imgW="177569" imgH="215619" progId="Equation.3">
                    <p:embed/>
                  </p:oleObj>
                </mc:Choice>
                <mc:Fallback>
                  <p:oleObj name="Ecuación" r:id="rId10" imgW="177569" imgH="215619" progId="Equation.3">
                    <p:embed/>
                    <p:pic>
                      <p:nvPicPr>
                        <p:cNvPr id="23572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5" y="1007"/>
                          <a:ext cx="29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7541491" y="568157"/>
            <a:ext cx="2740155" cy="88407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En este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caso el 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Ppo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. queda así:</a:t>
            </a:r>
            <a:endParaRPr lang="es-ES" sz="2400" dirty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66" name="Grupo 65">
            <a:extLst>
              <a:ext uri="{FF2B5EF4-FFF2-40B4-BE49-F238E27FC236}">
                <a16:creationId xmlns:a16="http://schemas.microsoft.com/office/drawing/2014/main" id="{8863C36B-62EA-4A8D-86EC-4DF280FCDB5F}"/>
              </a:ext>
            </a:extLst>
          </p:cNvPr>
          <p:cNvGrpSpPr/>
          <p:nvPr/>
        </p:nvGrpSpPr>
        <p:grpSpPr>
          <a:xfrm>
            <a:off x="7513352" y="1875366"/>
            <a:ext cx="1844675" cy="584200"/>
            <a:chOff x="7340632" y="2088726"/>
            <a:chExt cx="1844675" cy="584200"/>
          </a:xfrm>
        </p:grpSpPr>
        <p:graphicFrame>
          <p:nvGraphicFramePr>
            <p:cNvPr id="67" name="Object 23">
              <a:extLst>
                <a:ext uri="{FF2B5EF4-FFF2-40B4-BE49-F238E27FC236}">
                  <a16:creationId xmlns:a16="http://schemas.microsoft.com/office/drawing/2014/main" id="{FC13198E-ABF0-470F-9517-633BF7C9AE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873317"/>
                </p:ext>
              </p:extLst>
            </p:nvPr>
          </p:nvGraphicFramePr>
          <p:xfrm>
            <a:off x="7340632" y="2088726"/>
            <a:ext cx="403225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74" name="Ecuación" r:id="rId11" imgW="152268" imgH="215713" progId="Equation.3">
                    <p:embed/>
                  </p:oleObj>
                </mc:Choice>
                <mc:Fallback>
                  <p:oleObj name="Ecuación" r:id="rId11" imgW="152268" imgH="215713" progId="Equation.3">
                    <p:embed/>
                    <p:pic>
                      <p:nvPicPr>
                        <p:cNvPr id="38" name="Object 23">
                          <a:extLst>
                            <a:ext uri="{FF2B5EF4-FFF2-40B4-BE49-F238E27FC236}">
                              <a16:creationId xmlns:a16="http://schemas.microsoft.com/office/drawing/2014/main" id="{0408C12D-5898-4182-A21D-4BC3BECD64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0632" y="2088726"/>
                          <a:ext cx="403225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Object 27">
              <a:extLst>
                <a:ext uri="{FF2B5EF4-FFF2-40B4-BE49-F238E27FC236}">
                  <a16:creationId xmlns:a16="http://schemas.microsoft.com/office/drawing/2014/main" id="{D5741FEB-24F1-4C96-AAA6-B2EB985E27C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2210340"/>
                </p:ext>
              </p:extLst>
            </p:nvPr>
          </p:nvGraphicFramePr>
          <p:xfrm>
            <a:off x="7807357" y="2101426"/>
            <a:ext cx="137795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75" name="Ecuación" r:id="rId13" imgW="520474" imgH="215806" progId="Equation.3">
                    <p:embed/>
                  </p:oleObj>
                </mc:Choice>
                <mc:Fallback>
                  <p:oleObj name="Ecuación" r:id="rId13" imgW="520474" imgH="215806" progId="Equation.3">
                    <p:embed/>
                    <p:pic>
                      <p:nvPicPr>
                        <p:cNvPr id="39" name="Object 27">
                          <a:extLst>
                            <a:ext uri="{FF2B5EF4-FFF2-40B4-BE49-F238E27FC236}">
                              <a16:creationId xmlns:a16="http://schemas.microsoft.com/office/drawing/2014/main" id="{8E9E6FD7-4784-4949-97A0-88E2A9C75E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7357" y="2101426"/>
                          <a:ext cx="137795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" name="Line 16">
            <a:extLst>
              <a:ext uri="{FF2B5EF4-FFF2-40B4-BE49-F238E27FC236}">
                <a16:creationId xmlns:a16="http://schemas.microsoft.com/office/drawing/2014/main" id="{C59F9B65-D554-4E41-B0AA-07080B5E641F}"/>
              </a:ext>
            </a:extLst>
          </p:cNvPr>
          <p:cNvSpPr>
            <a:spLocks noChangeShapeType="1"/>
          </p:cNvSpPr>
          <p:nvPr/>
        </p:nvSpPr>
        <p:spPr bwMode="auto">
          <a:xfrm rot="1140000" flipV="1">
            <a:off x="4704006" y="1759478"/>
            <a:ext cx="2435225" cy="1025525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193589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9" grpId="0" animBg="1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05" name="Object 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70909495"/>
              </p:ext>
            </p:extLst>
          </p:nvPr>
        </p:nvGraphicFramePr>
        <p:xfrm>
          <a:off x="5847678" y="377786"/>
          <a:ext cx="222091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40" name="Ecuación" r:id="rId4" imgW="1041120" imgH="444240" progId="Equation.3">
                  <p:embed/>
                </p:oleObj>
              </mc:Choice>
              <mc:Fallback>
                <p:oleObj name="Ecuación" r:id="rId4" imgW="1041120" imgH="44424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7678" y="377786"/>
                        <a:ext cx="2220913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260362"/>
              </p:ext>
            </p:extLst>
          </p:nvPr>
        </p:nvGraphicFramePr>
        <p:xfrm>
          <a:off x="5838874" y="2707847"/>
          <a:ext cx="215106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41" name="Ecuación" r:id="rId6" imgW="965160" imgH="431640" progId="Equation.3">
                  <p:embed/>
                </p:oleObj>
              </mc:Choice>
              <mc:Fallback>
                <p:oleObj name="Ecuación" r:id="rId6" imgW="96516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74" y="2707847"/>
                        <a:ext cx="2151063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6" name="Text Box 3"/>
          <p:cNvSpPr txBox="1">
            <a:spLocks noChangeArrowheads="1"/>
          </p:cNvSpPr>
          <p:nvPr/>
        </p:nvSpPr>
        <p:spPr bwMode="auto">
          <a:xfrm>
            <a:off x="1237956" y="341788"/>
            <a:ext cx="2887004" cy="95677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000" tIns="108000" rIns="144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con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Distribución Discreta</a:t>
            </a:r>
          </a:p>
        </p:txBody>
      </p:sp>
      <p:sp>
        <p:nvSpPr>
          <p:cNvPr id="204831" name="Text Box 31"/>
          <p:cNvSpPr txBox="1">
            <a:spLocks noChangeArrowheads="1"/>
          </p:cNvSpPr>
          <p:nvPr/>
        </p:nvSpPr>
        <p:spPr bwMode="auto">
          <a:xfrm>
            <a:off x="2034767" y="4897546"/>
            <a:ext cx="3170909" cy="125340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</a:t>
            </a:r>
            <a:r>
              <a:rPr lang="es-ES" sz="2400">
                <a:latin typeface="Arial" panose="020B0604020202020204" pitchFamily="34" charset="0"/>
              </a:rPr>
              <a:t>K se puede sacar como factor común si el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medio </a:t>
            </a:r>
            <a:r>
              <a:rPr lang="es-ES" sz="2400">
                <a:latin typeface="Arial" panose="020B0604020202020204" pitchFamily="34" charset="0"/>
              </a:rPr>
              <a:t>es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isótropo</a:t>
            </a: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080177"/>
              </p:ext>
            </p:extLst>
          </p:nvPr>
        </p:nvGraphicFramePr>
        <p:xfrm>
          <a:off x="4316313" y="350398"/>
          <a:ext cx="1494790" cy="951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42" name="Ecuación" r:id="rId8" imgW="736600" imgH="469900" progId="Equation.3">
                  <p:embed/>
                </p:oleObj>
              </mc:Choice>
              <mc:Fallback>
                <p:oleObj name="Ecuación" r:id="rId8" imgW="7366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313" y="350398"/>
                        <a:ext cx="1494790" cy="951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721910"/>
              </p:ext>
            </p:extLst>
          </p:nvPr>
        </p:nvGraphicFramePr>
        <p:xfrm>
          <a:off x="4331018" y="2842785"/>
          <a:ext cx="1398587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43" name="Ecuación" r:id="rId10" imgW="609480" imgH="279360" progId="Equation.3">
                  <p:embed/>
                </p:oleObj>
              </mc:Choice>
              <mc:Fallback>
                <p:oleObj name="Ecuación" r:id="rId10" imgW="609480" imgH="2793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018" y="2842785"/>
                        <a:ext cx="1398587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6188290" y="4908049"/>
            <a:ext cx="3849561" cy="125340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Si K tiene el mismo valor en todas las direcciones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(ej.: el vacío)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" name="Flecha derecha 7"/>
          <p:cNvSpPr/>
          <p:nvPr/>
        </p:nvSpPr>
        <p:spPr bwMode="auto">
          <a:xfrm>
            <a:off x="5505247" y="5217142"/>
            <a:ext cx="501513" cy="675856"/>
          </a:xfrm>
          <a:prstGeom prst="rightArrow">
            <a:avLst>
              <a:gd name="adj1" fmla="val 50000"/>
              <a:gd name="adj2" fmla="val 59909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>
            <a:no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es-ES" sz="2400">
              <a:latin typeface="Arial" charset="0"/>
            </a:endParaRP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421575"/>
              </p:ext>
            </p:extLst>
          </p:nvPr>
        </p:nvGraphicFramePr>
        <p:xfrm>
          <a:off x="8105166" y="376199"/>
          <a:ext cx="23304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44" name="Ecuación" r:id="rId12" imgW="1091880" imgH="444240" progId="Equation.3">
                  <p:embed/>
                </p:oleObj>
              </mc:Choice>
              <mc:Fallback>
                <p:oleObj name="Ecuación" r:id="rId12" imgW="1091880" imgH="4442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5166" y="376199"/>
                        <a:ext cx="23304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913735"/>
              </p:ext>
            </p:extLst>
          </p:nvPr>
        </p:nvGraphicFramePr>
        <p:xfrm>
          <a:off x="8125486" y="2678885"/>
          <a:ext cx="21494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45" name="Ecuación" r:id="rId14" imgW="965160" imgH="431640" progId="Equation.3">
                  <p:embed/>
                </p:oleObj>
              </mc:Choice>
              <mc:Fallback>
                <p:oleObj name="Ecuación" r:id="rId14" imgW="965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5486" y="2678885"/>
                        <a:ext cx="21494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3787416" y="6140788"/>
            <a:ext cx="2205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</a:rPr>
              <a:t>(lo contrario de anisótropo)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A1022FC-9BD8-4737-ACC7-830C6D933A82}"/>
              </a:ext>
            </a:extLst>
          </p:cNvPr>
          <p:cNvCxnSpPr>
            <a:cxnSpLocks/>
          </p:cNvCxnSpPr>
          <p:nvPr/>
        </p:nvCxnSpPr>
        <p:spPr bwMode="auto">
          <a:xfrm flipV="1">
            <a:off x="5985886" y="1031521"/>
            <a:ext cx="0" cy="45851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421E2DC-47C6-430D-893D-FC485C351462}"/>
              </a:ext>
            </a:extLst>
          </p:cNvPr>
          <p:cNvCxnSpPr>
            <a:cxnSpLocks/>
          </p:cNvCxnSpPr>
          <p:nvPr/>
        </p:nvCxnSpPr>
        <p:spPr bwMode="auto">
          <a:xfrm>
            <a:off x="5985886" y="2504969"/>
            <a:ext cx="0" cy="45851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237956" y="2678389"/>
            <a:ext cx="2876844" cy="95677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000" tIns="108000" rIns="144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con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Distribución Continua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8280909-5787-476F-A16D-0DD85C19F4E1}"/>
              </a:ext>
            </a:extLst>
          </p:cNvPr>
          <p:cNvSpPr txBox="1"/>
          <p:nvPr/>
        </p:nvSpPr>
        <p:spPr>
          <a:xfrm>
            <a:off x="1615963" y="1588961"/>
            <a:ext cx="2223383" cy="830997"/>
          </a:xfrm>
          <a:prstGeom prst="rect">
            <a:avLst/>
          </a:prstGeom>
          <a:solidFill>
            <a:srgbClr val="66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rgbClr val="FFFFFF"/>
                </a:solidFill>
              </a:rPr>
              <a:t>Principio de Superposición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CDAA0203-80DA-425F-936A-31888C72A8B1}"/>
              </a:ext>
            </a:extLst>
          </p:cNvPr>
          <p:cNvGrpSpPr/>
          <p:nvPr/>
        </p:nvGrpSpPr>
        <p:grpSpPr>
          <a:xfrm>
            <a:off x="4010320" y="1590748"/>
            <a:ext cx="3335360" cy="830997"/>
            <a:chOff x="2801280" y="2119068"/>
            <a:chExt cx="3335360" cy="830997"/>
          </a:xfrm>
        </p:grpSpPr>
        <p:sp>
          <p:nvSpPr>
            <p:cNvPr id="5" name="CuadroTexto 4"/>
            <p:cNvSpPr txBox="1"/>
            <p:nvPr/>
          </p:nvSpPr>
          <p:spPr>
            <a:xfrm>
              <a:off x="3366311" y="2119068"/>
              <a:ext cx="27703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>
                  <a:solidFill>
                    <a:srgbClr val="FF0000"/>
                  </a:solidFill>
                </a:rPr>
                <a:t>Hay </a:t>
              </a:r>
              <a:r>
                <a:rPr lang="es-ES" sz="2400">
                  <a:solidFill>
                    <a:srgbClr val="FF0000"/>
                  </a:solidFill>
                </a:rPr>
                <a:t>que emplear </a:t>
              </a:r>
              <a:r>
                <a:rPr lang="es-ES" sz="2400" dirty="0">
                  <a:solidFill>
                    <a:srgbClr val="FF0000"/>
                  </a:solidFill>
                </a:rPr>
                <a:t>la Ley de Coulomb</a:t>
              </a:r>
            </a:p>
          </p:txBody>
        </p: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2D2AFE96-8775-45A0-8BB4-F439CB6650D5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V="1">
              <a:off x="3030538" y="2313912"/>
              <a:ext cx="0" cy="458516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F3309FF-DC03-45D6-8FD1-4F59F41D6736}"/>
              </a:ext>
            </a:extLst>
          </p:cNvPr>
          <p:cNvSpPr txBox="1"/>
          <p:nvPr/>
        </p:nvSpPr>
        <p:spPr>
          <a:xfrm>
            <a:off x="1237956" y="3873299"/>
            <a:ext cx="8800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>
                <a:solidFill>
                  <a:schemeClr val="tx1"/>
                </a:solidFill>
              </a:rPr>
              <a:t>Al </a:t>
            </a:r>
            <a:r>
              <a:rPr lang="es-ES" sz="2400" dirty="0">
                <a:solidFill>
                  <a:schemeClr val="tx1"/>
                </a:solidFill>
              </a:rPr>
              <a:t>considerar cada carga de </a:t>
            </a:r>
            <a:r>
              <a:rPr lang="es-ES" sz="2400">
                <a:solidFill>
                  <a:schemeClr val="tx1"/>
                </a:solidFill>
              </a:rPr>
              <a:t>la distribución, </a:t>
            </a:r>
            <a:r>
              <a:rPr lang="es-ES" sz="2400" dirty="0">
                <a:solidFill>
                  <a:schemeClr val="tx1"/>
                </a:solidFill>
              </a:rPr>
              <a:t>varía </a:t>
            </a:r>
            <a:r>
              <a:rPr lang="es-ES" sz="2400">
                <a:solidFill>
                  <a:schemeClr val="tx1"/>
                </a:solidFill>
              </a:rPr>
              <a:t>la dirección de aplicación de la fuerza, por tanto, ...</a:t>
            </a:r>
            <a:endParaRPr lang="es-E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6" grpId="0" animBg="1"/>
      <p:bldP spid="204831" grpId="0" animBg="1"/>
      <p:bldP spid="25" grpId="0" animBg="1"/>
      <p:bldP spid="8" grpId="0" animBg="1"/>
      <p:bldP spid="4" grpId="0"/>
      <p:bldP spid="3" grpId="0" animBg="1"/>
      <p:bldP spid="19" grpId="0" animBg="1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8" name="Text Box 17"/>
          <p:cNvSpPr txBox="1">
            <a:spLocks noChangeArrowheads="1"/>
          </p:cNvSpPr>
          <p:nvPr/>
        </p:nvSpPr>
        <p:spPr bwMode="auto">
          <a:xfrm>
            <a:off x="1755649" y="977796"/>
            <a:ext cx="7964423" cy="1622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i="1" dirty="0">
                <a:solidFill>
                  <a:srgbClr val="000000"/>
                </a:solidFill>
                <a:latin typeface="Arial" panose="020B0604020202020204" pitchFamily="34" charset="0"/>
              </a:rPr>
              <a:t>La </a:t>
            </a:r>
            <a:r>
              <a:rPr lang="es-ES" sz="2400" i="1" dirty="0">
                <a:solidFill>
                  <a:srgbClr val="0000FF"/>
                </a:solidFill>
                <a:latin typeface="Arial" panose="020B0604020202020204" pitchFamily="34" charset="0"/>
              </a:rPr>
              <a:t>fuerza eléctrica</a:t>
            </a:r>
            <a:r>
              <a:rPr lang="es-ES" sz="2400" i="1" dirty="0">
                <a:solidFill>
                  <a:srgbClr val="000000"/>
                </a:solidFill>
                <a:latin typeface="Arial" panose="020B0604020202020204" pitchFamily="34" charset="0"/>
              </a:rPr>
              <a:t> ejercida por una distribución de cargas fijas sobre </a:t>
            </a:r>
            <a:r>
              <a:rPr lang="es-ES" sz="2400" i="1" dirty="0">
                <a:latin typeface="Arial" panose="020B0604020202020204" pitchFamily="34" charset="0"/>
              </a:rPr>
              <a:t>otra, es la suma vectorial</a:t>
            </a:r>
            <a:r>
              <a:rPr lang="es-ES" sz="2400" i="1" dirty="0">
                <a:solidFill>
                  <a:srgbClr val="000000"/>
                </a:solidFill>
                <a:latin typeface="Arial" panose="020B0604020202020204" pitchFamily="34" charset="0"/>
              </a:rPr>
              <a:t> de las fuerzas ejercidas por la distribución sobre cada una de las cargas puntuales de la otra </a:t>
            </a:r>
            <a:r>
              <a:rPr lang="es-ES" sz="2400" i="1" dirty="0">
                <a:solidFill>
                  <a:srgbClr val="FF0000"/>
                </a:solidFill>
                <a:latin typeface="Arial" panose="020B0604020202020204" pitchFamily="34" charset="0"/>
              </a:rPr>
              <a:t>por separado</a:t>
            </a:r>
            <a:endParaRPr lang="es-ES" sz="2400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4841" name="Text Box 41"/>
          <p:cNvSpPr txBox="1">
            <a:spLocks noChangeArrowheads="1"/>
          </p:cNvSpPr>
          <p:nvPr/>
        </p:nvSpPr>
        <p:spPr bwMode="auto">
          <a:xfrm>
            <a:off x="3115560" y="338525"/>
            <a:ext cx="5302642" cy="514738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FFFFFF"/>
                </a:solidFill>
                <a:latin typeface="Arial" panose="020B0604020202020204" pitchFamily="34" charset="0"/>
              </a:rPr>
              <a:t>FUERZA ENTRE DISTRIBUCIONES</a:t>
            </a:r>
          </a:p>
        </p:txBody>
      </p:sp>
      <p:sp>
        <p:nvSpPr>
          <p:cNvPr id="204842" name="Text Box 42"/>
          <p:cNvSpPr txBox="1">
            <a:spLocks noChangeArrowheads="1"/>
          </p:cNvSpPr>
          <p:nvPr/>
        </p:nvSpPr>
        <p:spPr bwMode="auto">
          <a:xfrm>
            <a:off x="1807165" y="4929657"/>
            <a:ext cx="3170909" cy="120251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K se puede sacar factor común si el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medio </a:t>
            </a:r>
            <a:r>
              <a:rPr lang="es-ES" sz="2400">
                <a:latin typeface="Arial" panose="020B0604020202020204" pitchFamily="34" charset="0"/>
              </a:rPr>
              <a:t>es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homogéneo</a:t>
            </a:r>
            <a:endParaRPr lang="es-ES" sz="2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6104395" y="4920960"/>
            <a:ext cx="3626693" cy="125340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Si K tiene el mismo valor en todos los puntos   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(ej.: el vacío)</a:t>
            </a:r>
          </a:p>
        </p:txBody>
      </p:sp>
      <p:sp>
        <p:nvSpPr>
          <p:cNvPr id="29" name="Flecha derecha 28"/>
          <p:cNvSpPr/>
          <p:nvPr/>
        </p:nvSpPr>
        <p:spPr bwMode="auto">
          <a:xfrm>
            <a:off x="5335671" y="5184020"/>
            <a:ext cx="492366" cy="686187"/>
          </a:xfrm>
          <a:prstGeom prst="rightArrow">
            <a:avLst>
              <a:gd name="adj1" fmla="val 50000"/>
              <a:gd name="adj2" fmla="val 66149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>
            <a:no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es-ES" sz="2400">
              <a:latin typeface="Arial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755649" y="2709053"/>
            <a:ext cx="7964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Ahora aparece un nuevo sumatorio o integral en las expresiones anteriores, extendido a todas los cargas de la distribución que sufre la fuerza.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114187" y="6133152"/>
            <a:ext cx="2223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</a:rPr>
              <a:t>(lo contrario de heterogéneo)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D25FE64-D612-475E-9ACB-BEB8A52E97DE}"/>
              </a:ext>
            </a:extLst>
          </p:cNvPr>
          <p:cNvSpPr txBox="1"/>
          <p:nvPr/>
        </p:nvSpPr>
        <p:spPr>
          <a:xfrm>
            <a:off x="1807165" y="3988913"/>
            <a:ext cx="7912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solidFill>
                  <a:schemeClr val="tx1"/>
                </a:solidFill>
              </a:rPr>
              <a:t>Al considerar cada carga de esa distribución, varía el punto donde está, por tanto, ...</a:t>
            </a:r>
          </a:p>
        </p:txBody>
      </p:sp>
    </p:spTree>
    <p:extLst>
      <p:ext uri="{BB962C8B-B14F-4D97-AF65-F5344CB8AC3E}">
        <p14:creationId xmlns:p14="http://schemas.microsoft.com/office/powerpoint/2010/main" val="76480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0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8" grpId="0" animBg="1"/>
      <p:bldP spid="204841" grpId="0" animBg="1"/>
      <p:bldP spid="204842" grpId="0" animBg="1"/>
      <p:bldP spid="27" grpId="0" animBg="1"/>
      <p:bldP spid="29" grpId="0" animBg="1"/>
      <p:bldP spid="7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6" name="Text Box 64"/>
          <p:cNvSpPr txBox="1">
            <a:spLocks noChangeArrowheads="1"/>
          </p:cNvSpPr>
          <p:nvPr/>
        </p:nvSpPr>
        <p:spPr bwMode="auto">
          <a:xfrm>
            <a:off x="2266997" y="5509029"/>
            <a:ext cx="8450740" cy="1622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Puede que varíe el medio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sus propiedades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(el valor de K)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al cambiar la distribución de las cargas del medio,</a:t>
            </a:r>
          </a:p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según la pareja de cargas que esté presente en cada paso.</a:t>
            </a:r>
          </a:p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Esto modifica el </a:t>
            </a:r>
            <a:r>
              <a:rPr lang="es-ES" sz="2400" u="sng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valor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esperado de las fuerzas, al variar K.</a:t>
            </a:r>
          </a:p>
        </p:txBody>
      </p:sp>
      <p:sp>
        <p:nvSpPr>
          <p:cNvPr id="219157" name="Text Box 21"/>
          <p:cNvSpPr txBox="1">
            <a:spLocks noChangeArrowheads="1"/>
          </p:cNvSpPr>
          <p:nvPr/>
        </p:nvSpPr>
        <p:spPr bwMode="auto">
          <a:xfrm>
            <a:off x="2284309" y="343210"/>
            <a:ext cx="7325536" cy="125340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El 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Principio de Superposición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se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puede verificar siempre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teóricamente (es un principio),</a:t>
            </a:r>
          </a:p>
          <a:p>
            <a:pPr algn="ctr"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pero no siempre experimentalmente</a:t>
            </a:r>
          </a:p>
        </p:txBody>
      </p:sp>
      <p:sp>
        <p:nvSpPr>
          <p:cNvPr id="27664" name="Text Box 59"/>
          <p:cNvSpPr txBox="1">
            <a:spLocks noChangeArrowheads="1"/>
          </p:cNvSpPr>
          <p:nvPr/>
        </p:nvSpPr>
        <p:spPr bwMode="auto">
          <a:xfrm>
            <a:off x="2276968" y="3590348"/>
            <a:ext cx="8450741" cy="8840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Puede que no sea viable eliminar el resto de cargas de la distribución para </a:t>
            </a:r>
            <a:r>
              <a:rPr lang="es-ES" sz="2400" i="1" u="sng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medir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la fuerza entre cada carga y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la carga.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7662" name="Text Box 63"/>
          <p:cNvSpPr txBox="1">
            <a:spLocks noChangeArrowheads="1"/>
          </p:cNvSpPr>
          <p:nvPr/>
        </p:nvSpPr>
        <p:spPr bwMode="auto">
          <a:xfrm>
            <a:off x="2266997" y="4534776"/>
            <a:ext cx="8460712" cy="8840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Puede que cambie la posición o el estado de movimiento de una carga en ausencia del resto, y no se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pueda subsanar.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" name="Text Box 64"/>
          <p:cNvSpPr txBox="1">
            <a:spLocks noChangeArrowheads="1"/>
          </p:cNvSpPr>
          <p:nvPr/>
        </p:nvSpPr>
        <p:spPr bwMode="auto">
          <a:xfrm>
            <a:off x="2277272" y="1834082"/>
            <a:ext cx="8460000" cy="1622734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Si se tiene, p.ej., una 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distr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. discreta y una carga, todas fijas, basta con </a:t>
            </a:r>
            <a:r>
              <a:rPr lang="es-ES" sz="2400" i="1" u="sng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calcular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la fuerza entre cada una de las cargas y la carga con la Ley de Coulomb,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para el medio en que estén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y sumar. El resultado coincide con la fuerza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total medida.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0" name="Text Box 64">
            <a:extLst>
              <a:ext uri="{FF2B5EF4-FFF2-40B4-BE49-F238E27FC236}">
                <a16:creationId xmlns:a16="http://schemas.microsoft.com/office/drawing/2014/main" id="{4A7BE4B0-807D-4A8F-AED3-E4BE2233C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303" y="1835449"/>
            <a:ext cx="1260000" cy="16200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 nivel teórico:</a:t>
            </a:r>
          </a:p>
        </p:txBody>
      </p:sp>
      <p:sp>
        <p:nvSpPr>
          <p:cNvPr id="11" name="Text Box 64">
            <a:extLst>
              <a:ext uri="{FF2B5EF4-FFF2-40B4-BE49-F238E27FC236}">
                <a16:creationId xmlns:a16="http://schemas.microsoft.com/office/drawing/2014/main" id="{12C7627A-5069-4DD9-8DF8-6F8AF803D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304" y="3601636"/>
            <a:ext cx="1259999" cy="352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vert270" wrap="square" lIns="108000" tIns="72000" rIns="108000" bIns="72000" anchor="ctr" anchorCtr="0">
            <a:no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 nivel</a:t>
            </a:r>
          </a:p>
          <a:p>
            <a:pPr algn="ctr"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experimental:</a:t>
            </a:r>
          </a:p>
        </p:txBody>
      </p:sp>
    </p:spTree>
    <p:extLst>
      <p:ext uri="{BB962C8B-B14F-4D97-AF65-F5344CB8AC3E}">
        <p14:creationId xmlns:p14="http://schemas.microsoft.com/office/powerpoint/2010/main" val="118756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6" grpId="0" animBg="1"/>
      <p:bldP spid="219157" grpId="0" animBg="1"/>
      <p:bldP spid="27664" grpId="0" animBg="1"/>
      <p:bldP spid="27662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1333720" y="2172674"/>
            <a:ext cx="5334994" cy="162273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Si el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medio es lineal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, es decir, si el medio cambia, se altera, de manera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proporcional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en todas direcciones</a:t>
            </a:r>
          </a:p>
          <a:p>
            <a:pPr algn="ctr"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al variar la carga presente</a:t>
            </a:r>
          </a:p>
        </p:txBody>
      </p:sp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1312832" y="3992505"/>
            <a:ext cx="5406807" cy="16227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s-ES" sz="2400" u="sng" dirty="0">
                <a:latin typeface="Arial" panose="020B0604020202020204" pitchFamily="34" charset="0"/>
                <a:sym typeface="Symbol" panose="05050102010706020507" pitchFamily="18" charset="2"/>
              </a:rPr>
              <a:t>A nivel eléctrico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se sabe que el medio se comporta como lineal, si el valor de K, o , no depende de las cargas presentes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(Tema 3)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993136" y="5927333"/>
            <a:ext cx="7448096" cy="884070"/>
          </a:xfrm>
          <a:prstGeom prst="rect">
            <a:avLst/>
          </a:prstGeom>
          <a:solidFill>
            <a:srgbClr val="FFFF00"/>
          </a:solidFill>
        </p:spPr>
        <p:txBody>
          <a:bodyPr wrap="square" lIns="108000" tIns="72000" rIns="108000" bIns="72000" anchor="ctr" anchorCtr="0">
            <a:spAutoFit/>
          </a:bodyPr>
          <a:lstStyle/>
          <a:p>
            <a:pPr algn="ctr">
              <a:defRPr/>
            </a:pPr>
            <a:r>
              <a:rPr lang="es-ES" sz="2400" dirty="0"/>
              <a:t>En la asignatura consideraremos </a:t>
            </a:r>
            <a:r>
              <a:rPr lang="es-ES" sz="2400" dirty="0">
                <a:solidFill>
                  <a:srgbClr val="0000FF"/>
                </a:solidFill>
              </a:rPr>
              <a:t>medios ideales</a:t>
            </a:r>
            <a:r>
              <a:rPr lang="es-ES" sz="2400" dirty="0"/>
              <a:t>: homogéneos, isótropos y lineales (los más simples)</a:t>
            </a:r>
          </a:p>
        </p:txBody>
      </p:sp>
      <p:sp>
        <p:nvSpPr>
          <p:cNvPr id="14" name="Text Box 64"/>
          <p:cNvSpPr txBox="1">
            <a:spLocks noChangeArrowheads="1"/>
          </p:cNvSpPr>
          <p:nvPr/>
        </p:nvSpPr>
        <p:spPr bwMode="auto">
          <a:xfrm>
            <a:off x="1320561" y="1081769"/>
            <a:ext cx="6813079" cy="8840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Que cambie el medio, su distribución de cargas, según la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carga presente.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220925" y="461178"/>
            <a:ext cx="6182004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No obstante, si ocurre esto último, es decir: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484443" y="2177790"/>
            <a:ext cx="2906466" cy="3469393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Sí se verifica</a:t>
            </a:r>
          </a:p>
          <a:p>
            <a:pPr algn="ctr"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el </a:t>
            </a:r>
            <a:r>
              <a:rPr lang="es-ES" sz="2400" b="1" dirty="0" err="1">
                <a:latin typeface="Arial" panose="020B0604020202020204" pitchFamily="34" charset="0"/>
                <a:sym typeface="Symbol" panose="05050102010706020507" pitchFamily="18" charset="2"/>
              </a:rPr>
              <a:t>Ppo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. de Superposición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experimentalmente, porque no cambia el valor de las propiedades que caracterizan al medio</a:t>
            </a:r>
          </a:p>
        </p:txBody>
      </p:sp>
      <p:sp>
        <p:nvSpPr>
          <p:cNvPr id="3" name="Flecha derecha 2"/>
          <p:cNvSpPr/>
          <p:nvPr/>
        </p:nvSpPr>
        <p:spPr bwMode="auto">
          <a:xfrm>
            <a:off x="6870587" y="2629895"/>
            <a:ext cx="411983" cy="736670"/>
          </a:xfrm>
          <a:prstGeom prst="rightArrow">
            <a:avLst>
              <a:gd name="adj1" fmla="val 50000"/>
              <a:gd name="adj2" fmla="val 40126"/>
            </a:avLst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Flecha derecha 2">
            <a:extLst>
              <a:ext uri="{FF2B5EF4-FFF2-40B4-BE49-F238E27FC236}">
                <a16:creationId xmlns:a16="http://schemas.microsoft.com/office/drawing/2014/main" id="{DD42F58F-923C-4737-82CE-4B2AE9A537D6}"/>
              </a:ext>
            </a:extLst>
          </p:cNvPr>
          <p:cNvSpPr/>
          <p:nvPr/>
        </p:nvSpPr>
        <p:spPr bwMode="auto">
          <a:xfrm flipH="1">
            <a:off x="6870587" y="4466981"/>
            <a:ext cx="411983" cy="736670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0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" grpId="0" animBg="1"/>
      <p:bldP spid="14" grpId="0" animBg="1"/>
      <p:bldP spid="15" grpId="0"/>
      <p:bldP spid="7" grpId="0" animBg="1"/>
      <p:bldP spid="3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quina doblada 7"/>
          <p:cNvSpPr/>
          <p:nvPr/>
        </p:nvSpPr>
        <p:spPr bwMode="auto">
          <a:xfrm>
            <a:off x="1288777" y="3358599"/>
            <a:ext cx="3544721" cy="1675404"/>
          </a:xfrm>
          <a:prstGeom prst="foldedCorner">
            <a:avLst>
              <a:gd name="adj" fmla="val 13028"/>
            </a:avLst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1324551" y="496901"/>
            <a:ext cx="8751888" cy="46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Arial" panose="020B0604020202020204" pitchFamily="34" charset="0"/>
              </a:rPr>
              <a:t>1.1.3. CARGA PUNTUAL Y DISTRIBUCIONES DE CARGA</a:t>
            </a: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4499264" y="1168300"/>
            <a:ext cx="6182591" cy="514738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La carga contenida en un punto del espacio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1429905" y="1163260"/>
            <a:ext cx="2856977" cy="514738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none" lIns="90000" tIns="72000" rIns="90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FFFFFF"/>
                </a:solidFill>
                <a:latin typeface="Arial" panose="020B0604020202020204" pitchFamily="34" charset="0"/>
              </a:rPr>
              <a:t>CARGA PUNTUAL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78953" y="1893918"/>
            <a:ext cx="2657476" cy="1523997"/>
            <a:chOff x="854" y="2204"/>
            <a:chExt cx="1674" cy="960"/>
          </a:xfrm>
        </p:grpSpPr>
        <p:sp>
          <p:nvSpPr>
            <p:cNvPr id="35862" name="AutoShape 6"/>
            <p:cNvSpPr>
              <a:spLocks noChangeArrowheads="1"/>
            </p:cNvSpPr>
            <p:nvPr/>
          </p:nvSpPr>
          <p:spPr bwMode="auto">
            <a:xfrm>
              <a:off x="1450" y="2204"/>
              <a:ext cx="1078" cy="671"/>
            </a:xfrm>
            <a:prstGeom prst="cloudCallout">
              <a:avLst>
                <a:gd name="adj1" fmla="val -72272"/>
                <a:gd name="adj2" fmla="val 36085"/>
              </a:avLst>
            </a:prstGeom>
            <a:solidFill>
              <a:srgbClr val="FFCC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17" name="Text Box 7"/>
            <p:cNvSpPr txBox="1">
              <a:spLocks noChangeArrowheads="1"/>
            </p:cNvSpPr>
            <p:nvPr/>
          </p:nvSpPr>
          <p:spPr bwMode="auto">
            <a:xfrm>
              <a:off x="1502" y="2362"/>
              <a:ext cx="102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¿PUNTO?</a:t>
              </a:r>
            </a:p>
          </p:txBody>
        </p:sp>
        <p:sp>
          <p:nvSpPr>
            <p:cNvPr id="3" name="Text Box 8"/>
            <p:cNvSpPr txBox="1">
              <a:spLocks noChangeArrowheads="1"/>
            </p:cNvSpPr>
            <p:nvPr/>
          </p:nvSpPr>
          <p:spPr bwMode="auto">
            <a:xfrm>
              <a:off x="854" y="2639"/>
              <a:ext cx="502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4800">
                  <a:solidFill>
                    <a:srgbClr val="000000"/>
                  </a:solidFill>
                  <a:latin typeface="Arial" panose="020B0604020202020204" pitchFamily="34" charset="0"/>
                  <a:sym typeface="Webdings" panose="05030102010509060703" pitchFamily="18" charset="2"/>
                </a:rPr>
                <a:t></a:t>
              </a:r>
            </a:p>
          </p:txBody>
        </p:sp>
      </p:grpSp>
      <p:sp>
        <p:nvSpPr>
          <p:cNvPr id="18455" name="Text Box 11"/>
          <p:cNvSpPr txBox="1">
            <a:spLocks noChangeArrowheads="1"/>
          </p:cNvSpPr>
          <p:nvPr/>
        </p:nvSpPr>
        <p:spPr bwMode="auto">
          <a:xfrm>
            <a:off x="5120643" y="3918353"/>
            <a:ext cx="5079711" cy="90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El volumen de un punto es mucho menor que el volumen del sistema</a:t>
            </a:r>
          </a:p>
        </p:txBody>
      </p:sp>
      <p:sp>
        <p:nvSpPr>
          <p:cNvPr id="35860" name="Text Box 16"/>
          <p:cNvSpPr txBox="1">
            <a:spLocks noChangeArrowheads="1"/>
          </p:cNvSpPr>
          <p:nvPr/>
        </p:nvSpPr>
        <p:spPr bwMode="auto">
          <a:xfrm>
            <a:off x="4489104" y="1886115"/>
            <a:ext cx="6182591" cy="12534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Una porción del </a:t>
            </a:r>
            <a:r>
              <a:rPr lang="es-ES" sz="2400">
                <a:latin typeface="Arial" panose="020B0604020202020204" pitchFamily="34" charset="0"/>
              </a:rPr>
              <a:t>espacio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con dimensiones</a:t>
            </a:r>
          </a:p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</a:rPr>
              <a:t>infinitesimales (infinitamente pequeñas)</a:t>
            </a:r>
          </a:p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respecto a las del </a:t>
            </a:r>
            <a:r>
              <a:rPr lang="es-ES" sz="2400">
                <a:latin typeface="Arial" panose="020B0604020202020204" pitchFamily="34" charset="0"/>
              </a:rPr>
              <a:t>sistema considerado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273304" y="5576252"/>
            <a:ext cx="9273468" cy="536549"/>
            <a:chOff x="1335650" y="5789612"/>
            <a:chExt cx="9273468" cy="536549"/>
          </a:xfrm>
        </p:grpSpPr>
        <p:sp>
          <p:nvSpPr>
            <p:cNvPr id="33820" name="Rectangle 28"/>
            <p:cNvSpPr>
              <a:spLocks noChangeArrowheads="1"/>
            </p:cNvSpPr>
            <p:nvPr/>
          </p:nvSpPr>
          <p:spPr bwMode="auto">
            <a:xfrm>
              <a:off x="1335650" y="5837526"/>
              <a:ext cx="3194785" cy="44291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2400">
                <a:latin typeface="Trebuchet MS" panose="020B0603020202020204" pitchFamily="34" charset="0"/>
              </a:endParaRPr>
            </a:p>
          </p:txBody>
        </p:sp>
        <p:sp>
          <p:nvSpPr>
            <p:cNvPr id="18461" name="Text Box 29"/>
            <p:cNvSpPr txBox="1">
              <a:spLocks noChangeArrowheads="1"/>
            </p:cNvSpPr>
            <p:nvPr/>
          </p:nvSpPr>
          <p:spPr bwMode="auto">
            <a:xfrm>
              <a:off x="1379826" y="5789612"/>
              <a:ext cx="9229292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 err="1">
                  <a:latin typeface="Arial" panose="020B0604020202020204" pitchFamily="34" charset="0"/>
                </a:rPr>
                <a:t>dV</a:t>
              </a:r>
              <a:r>
                <a:rPr lang="es-ES" sz="2400" dirty="0">
                  <a:latin typeface="Arial" panose="020B0604020202020204" pitchFamily="34" charset="0"/>
                </a:rPr>
                <a:t> (diferencial de V)</a:t>
              </a:r>
              <a:r>
                <a:rPr lang="es-ES" sz="2000" dirty="0">
                  <a:latin typeface="Arial" panose="020B0604020202020204" pitchFamily="34" charset="0"/>
                </a:rPr>
                <a:t>  </a:t>
              </a:r>
              <a:r>
                <a:rPr lang="es-ES" sz="2400" dirty="0">
                  <a:latin typeface="Arial" panose="020B0604020202020204" pitchFamily="34" charset="0"/>
                </a:rPr>
                <a:t>:</a:t>
              </a:r>
              <a:endParaRPr lang="es-ES" sz="2400" dirty="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198669" name="Text Box 13"/>
          <p:cNvSpPr txBox="1">
            <a:spLocks noChangeArrowheads="1"/>
          </p:cNvSpPr>
          <p:nvPr/>
        </p:nvSpPr>
        <p:spPr bwMode="auto">
          <a:xfrm>
            <a:off x="1339578" y="3499256"/>
            <a:ext cx="3438938" cy="46384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¿La Tierra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es un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punto?</a:t>
            </a:r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1249095" y="6490639"/>
            <a:ext cx="1353553" cy="536549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olidFill>
                  <a:srgbClr val="FF0000"/>
                </a:solidFill>
                <a:sym typeface="Symbol" panose="05050102010706020507" pitchFamily="18" charset="2"/>
              </a:rPr>
              <a:t> =</a:t>
            </a:r>
            <a:r>
              <a:rPr lang="es-ES" sz="2400" b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s-ES" sz="2400">
                <a:solidFill>
                  <a:srgbClr val="FF0000"/>
                </a:solidFill>
                <a:sym typeface="Symbol" panose="05050102010706020507" pitchFamily="18" charset="2"/>
              </a:rPr>
              <a:t>elta</a:t>
            </a:r>
            <a:endParaRPr lang="es-ES" sz="2400">
              <a:solidFill>
                <a:srgbClr val="FF0000"/>
              </a:solidFill>
            </a:endParaRP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1531087" y="4030590"/>
            <a:ext cx="30834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Depende del sistema qué se considere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1283696" y="6081655"/>
            <a:ext cx="9263077" cy="536549"/>
            <a:chOff x="1346042" y="6345815"/>
            <a:chExt cx="9263077" cy="536549"/>
          </a:xfrm>
        </p:grpSpPr>
        <p:sp>
          <p:nvSpPr>
            <p:cNvPr id="33821" name="Rectangle 29"/>
            <p:cNvSpPr>
              <a:spLocks noChangeArrowheads="1"/>
            </p:cNvSpPr>
            <p:nvPr/>
          </p:nvSpPr>
          <p:spPr bwMode="auto">
            <a:xfrm>
              <a:off x="1346042" y="6371215"/>
              <a:ext cx="3184394" cy="44291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2400">
                <a:latin typeface="Trebuchet MS" panose="020B0603020202020204" pitchFamily="34" charset="0"/>
              </a:endParaRPr>
            </a:p>
          </p:txBody>
        </p:sp>
        <p:sp>
          <p:nvSpPr>
            <p:cNvPr id="5" name="Text Box 29"/>
            <p:cNvSpPr txBox="1">
              <a:spLocks noChangeArrowheads="1"/>
            </p:cNvSpPr>
            <p:nvPr/>
          </p:nvSpPr>
          <p:spPr bwMode="auto">
            <a:xfrm>
              <a:off x="1386177" y="6345815"/>
              <a:ext cx="9222942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  <a:sym typeface="Symbol" panose="05050102010706020507" pitchFamily="18" charset="2"/>
                </a:rPr>
                <a:t>V (incremento de V):</a:t>
              </a:r>
            </a:p>
          </p:txBody>
        </p:sp>
      </p:grpSp>
      <p:sp>
        <p:nvSpPr>
          <p:cNvPr id="33811" name="Text Box 11"/>
          <p:cNvSpPr txBox="1">
            <a:spLocks noChangeArrowheads="1"/>
          </p:cNvSpPr>
          <p:nvPr/>
        </p:nvSpPr>
        <p:spPr bwMode="auto">
          <a:xfrm>
            <a:off x="7069803" y="5017338"/>
            <a:ext cx="1308669" cy="536549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dV &lt;&lt; V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801030" y="5042603"/>
            <a:ext cx="4109235" cy="488355"/>
            <a:chOff x="5210822" y="5041910"/>
            <a:chExt cx="4109235" cy="488355"/>
          </a:xfrm>
        </p:grpSpPr>
        <p:sp>
          <p:nvSpPr>
            <p:cNvPr id="33812" name="CuadroTexto 8"/>
            <p:cNvSpPr txBox="1">
              <a:spLocks noChangeArrowheads="1"/>
            </p:cNvSpPr>
            <p:nvPr/>
          </p:nvSpPr>
          <p:spPr bwMode="auto">
            <a:xfrm>
              <a:off x="5210822" y="5041910"/>
              <a:ext cx="9797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>
                  <a:solidFill>
                    <a:srgbClr val="FF0000"/>
                  </a:solidFill>
                  <a:latin typeface="Trebuchet MS" panose="020B0603020202020204" pitchFamily="34" charset="0"/>
                </a:rPr>
                <a:t>punto</a:t>
              </a:r>
            </a:p>
          </p:txBody>
        </p:sp>
        <p:cxnSp>
          <p:nvCxnSpPr>
            <p:cNvPr id="33813" name="Conector recto de flecha 10"/>
            <p:cNvCxnSpPr>
              <a:cxnSpLocks noChangeShapeType="1"/>
            </p:cNvCxnSpPr>
            <p:nvPr/>
          </p:nvCxnSpPr>
          <p:spPr bwMode="auto">
            <a:xfrm>
              <a:off x="6155465" y="5303550"/>
              <a:ext cx="218347" cy="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4" name="Conector recto de flecha 30"/>
            <p:cNvCxnSpPr>
              <a:cxnSpLocks noChangeShapeType="1"/>
            </p:cNvCxnSpPr>
            <p:nvPr/>
          </p:nvCxnSpPr>
          <p:spPr bwMode="auto">
            <a:xfrm flipH="1">
              <a:off x="7860500" y="5303550"/>
              <a:ext cx="218347" cy="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15" name="CuadroTexto 31"/>
            <p:cNvSpPr txBox="1">
              <a:spLocks noChangeArrowheads="1"/>
            </p:cNvSpPr>
            <p:nvPr/>
          </p:nvSpPr>
          <p:spPr bwMode="auto">
            <a:xfrm>
              <a:off x="8090233" y="5068600"/>
              <a:ext cx="12298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>
                  <a:solidFill>
                    <a:srgbClr val="FF0000"/>
                  </a:solidFill>
                  <a:latin typeface="Trebuchet MS" panose="020B0603020202020204" pitchFamily="34" charset="0"/>
                </a:rPr>
                <a:t>sistema</a:t>
              </a: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5119846" y="3374292"/>
            <a:ext cx="2254143" cy="461665"/>
          </a:xfrm>
          <a:prstGeom prst="rect">
            <a:avLst/>
          </a:prstGeom>
          <a:solidFill>
            <a:srgbClr val="FFCC99"/>
          </a:solidFill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" sz="2400">
                <a:cs typeface="Arial" panose="020B0604020202020204" pitchFamily="34" charset="0"/>
              </a:rPr>
              <a:t>PROPIEDAD 1</a:t>
            </a: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3802AC10-116D-44C8-BE25-31DBC8450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442" y="5578886"/>
            <a:ext cx="5275793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Variación o porción infinitesimal de V</a:t>
            </a:r>
            <a:endParaRPr lang="es-ES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0" name="Text Box 29">
            <a:extLst>
              <a:ext uri="{FF2B5EF4-FFF2-40B4-BE49-F238E27FC236}">
                <a16:creationId xmlns:a16="http://schemas.microsoft.com/office/drawing/2014/main" id="{028827BC-52C1-425A-B799-0DA369C3F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845" y="6082359"/>
            <a:ext cx="6157946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Variación o porción finita (no muy pequeña)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8659" grpId="0" animBg="1"/>
      <p:bldP spid="198660" grpId="0" animBg="1"/>
      <p:bldP spid="18455" grpId="0" animBg="1"/>
      <p:bldP spid="35860" grpId="0" animBg="1"/>
      <p:bldP spid="198669" grpId="0"/>
      <p:bldP spid="18463" grpId="0"/>
      <p:bldP spid="33818" grpId="0"/>
      <p:bldP spid="33811" grpId="0" animBg="1"/>
      <p:bldP spid="13" grpId="0" animBg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8" name="Text Box 12"/>
          <p:cNvSpPr txBox="1">
            <a:spLocks noChangeArrowheads="1"/>
          </p:cNvSpPr>
          <p:nvPr/>
        </p:nvSpPr>
        <p:spPr bwMode="auto">
          <a:xfrm>
            <a:off x="3992878" y="3850197"/>
            <a:ext cx="6309362" cy="12025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Consideraremos puntos “macroscópicos”: puntos </a:t>
            </a:r>
            <a:r>
              <a:rPr lang="es-ES" sz="2400" dirty="0">
                <a:latin typeface="Arial" panose="020B0604020202020204" pitchFamily="34" charset="0"/>
              </a:rPr>
              <a:t>con un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s-ES" sz="2400" dirty="0">
                <a:latin typeface="Arial" panose="020B0604020202020204" pitchFamily="34" charset="0"/>
              </a:rPr>
              <a:t>exceso de carga», positivo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o negativo, debido a muchísimas partículas</a:t>
            </a:r>
            <a:endParaRPr lang="es-ES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7911" name="Text Box 16"/>
          <p:cNvSpPr txBox="1">
            <a:spLocks noChangeArrowheads="1"/>
          </p:cNvSpPr>
          <p:nvPr/>
        </p:nvSpPr>
        <p:spPr bwMode="auto">
          <a:xfrm>
            <a:off x="3992878" y="487996"/>
            <a:ext cx="6309362" cy="8840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Las magnitudes definidas en el punto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tienen el mismo valor en todo el punto</a:t>
            </a: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1818640" y="1549708"/>
            <a:ext cx="7914640" cy="206476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108000" tIns="108000" rIns="108000" bIns="1080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2400" u="sng" dirty="0"/>
              <a:t>Ejemplo</a:t>
            </a:r>
            <a:r>
              <a:rPr lang="es-ES" sz="2400" dirty="0"/>
              <a:t>: En un río, si se considera como magnitud la velocidad del agua, u</a:t>
            </a:r>
            <a:r>
              <a:rPr lang="es-ES" sz="2400" dirty="0">
                <a:solidFill>
                  <a:schemeClr val="tx1"/>
                </a:solidFill>
              </a:rPr>
              <a:t>na porción infinitesimal de agua valdrá como punto, si todas las moléculas de agua que haya en la porción se mueven a la misma velocidad. Si no, habrá que cogerla más pequeña hasta que  cumpla</a:t>
            </a:r>
          </a:p>
        </p:txBody>
      </p:sp>
      <p:grpSp>
        <p:nvGrpSpPr>
          <p:cNvPr id="51240" name="Group 40"/>
          <p:cNvGrpSpPr>
            <a:grpSpLocks/>
          </p:cNvGrpSpPr>
          <p:nvPr/>
        </p:nvGrpSpPr>
        <p:grpSpPr bwMode="auto">
          <a:xfrm>
            <a:off x="4026421" y="5630031"/>
            <a:ext cx="2901952" cy="1065213"/>
            <a:chOff x="2719" y="3575"/>
            <a:chExt cx="1828" cy="671"/>
          </a:xfrm>
        </p:grpSpPr>
        <p:sp>
          <p:nvSpPr>
            <p:cNvPr id="35860" name="Text Box 12"/>
            <p:cNvSpPr txBox="1">
              <a:spLocks noChangeArrowheads="1"/>
            </p:cNvSpPr>
            <p:nvPr/>
          </p:nvSpPr>
          <p:spPr bwMode="auto">
            <a:xfrm>
              <a:off x="3052" y="3644"/>
              <a:ext cx="1495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D60093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No se apreciará  cuantización</a:t>
              </a:r>
            </a:p>
          </p:txBody>
        </p:sp>
        <p:sp>
          <p:nvSpPr>
            <p:cNvPr id="35861" name="AutoShape 34"/>
            <p:cNvSpPr>
              <a:spLocks noChangeArrowheads="1"/>
            </p:cNvSpPr>
            <p:nvPr/>
          </p:nvSpPr>
          <p:spPr bwMode="auto">
            <a:xfrm>
              <a:off x="2719" y="3575"/>
              <a:ext cx="183" cy="671"/>
            </a:xfrm>
            <a:prstGeom prst="rightArrow">
              <a:avLst>
                <a:gd name="adj1" fmla="val 50000"/>
                <a:gd name="adj2" fmla="val 4320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2400">
                <a:latin typeface="Trebuchet MS" panose="020B0603020202020204" pitchFamily="34" charset="0"/>
              </a:endParaRPr>
            </a:p>
          </p:txBody>
        </p:sp>
      </p:grpSp>
      <p:grpSp>
        <p:nvGrpSpPr>
          <p:cNvPr id="51239" name="Group 39"/>
          <p:cNvGrpSpPr>
            <a:grpSpLocks/>
          </p:cNvGrpSpPr>
          <p:nvPr/>
        </p:nvGrpSpPr>
        <p:grpSpPr bwMode="auto">
          <a:xfrm>
            <a:off x="7170111" y="5504392"/>
            <a:ext cx="3128963" cy="1274763"/>
            <a:chOff x="4763" y="3819"/>
            <a:chExt cx="1971" cy="803"/>
          </a:xfrm>
        </p:grpSpPr>
        <p:sp>
          <p:nvSpPr>
            <p:cNvPr id="35858" name="Text Box 27"/>
            <p:cNvSpPr txBox="1">
              <a:spLocks noChangeArrowheads="1"/>
            </p:cNvSpPr>
            <p:nvPr/>
          </p:nvSpPr>
          <p:spPr bwMode="auto">
            <a:xfrm>
              <a:off x="5107" y="3819"/>
              <a:ext cx="1627" cy="80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</a:rPr>
                <a:t>La carga del punto podrá ser cualquier valor</a:t>
              </a:r>
            </a:p>
          </p:txBody>
        </p:sp>
        <p:sp>
          <p:nvSpPr>
            <p:cNvPr id="35859" name="AutoShape 35"/>
            <p:cNvSpPr>
              <a:spLocks noChangeArrowheads="1"/>
            </p:cNvSpPr>
            <p:nvPr/>
          </p:nvSpPr>
          <p:spPr bwMode="auto">
            <a:xfrm>
              <a:off x="4763" y="3885"/>
              <a:ext cx="157" cy="671"/>
            </a:xfrm>
            <a:prstGeom prst="rightArrow">
              <a:avLst>
                <a:gd name="adj1" fmla="val 50000"/>
                <a:gd name="adj2" fmla="val 4320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2400">
                <a:latin typeface="Trebuchet MS" panose="020B0603020202020204" pitchFamily="34" charset="0"/>
              </a:endParaRPr>
            </a:p>
          </p:txBody>
        </p:sp>
      </p:grpSp>
      <p:sp>
        <p:nvSpPr>
          <p:cNvPr id="25" name="CuadroTexto 24"/>
          <p:cNvSpPr txBox="1"/>
          <p:nvPr/>
        </p:nvSpPr>
        <p:spPr>
          <a:xfrm>
            <a:off x="1397688" y="487996"/>
            <a:ext cx="2254143" cy="461665"/>
          </a:xfrm>
          <a:prstGeom prst="rect">
            <a:avLst/>
          </a:prstGeom>
          <a:solidFill>
            <a:srgbClr val="FFCC99"/>
          </a:solidFill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" sz="2400">
                <a:cs typeface="Arial" panose="020B0604020202020204" pitchFamily="34" charset="0"/>
              </a:rPr>
              <a:t>PROPIEDAD 2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1397688" y="3853629"/>
            <a:ext cx="2254143" cy="461665"/>
          </a:xfrm>
          <a:prstGeom prst="rect">
            <a:avLst/>
          </a:prstGeom>
          <a:solidFill>
            <a:srgbClr val="FFCC99"/>
          </a:solidFill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" sz="2400">
                <a:cs typeface="Arial" panose="020B0604020202020204" pitchFamily="34" charset="0"/>
              </a:rPr>
              <a:t>PROPIEDAD 3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310076" y="4610917"/>
            <a:ext cx="2373313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Punto macroscópico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1750217" y="5495407"/>
            <a:ext cx="2124216" cy="881691"/>
            <a:chOff x="2026670" y="5363327"/>
            <a:chExt cx="2124216" cy="881691"/>
          </a:xfrm>
        </p:grpSpPr>
        <p:sp>
          <p:nvSpPr>
            <p:cNvPr id="35852" name="Text Box 12"/>
            <p:cNvSpPr txBox="1">
              <a:spLocks noChangeArrowheads="1"/>
            </p:cNvSpPr>
            <p:nvPr/>
          </p:nvSpPr>
          <p:spPr bwMode="auto">
            <a:xfrm>
              <a:off x="2026670" y="5781172"/>
              <a:ext cx="2124216" cy="4638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|Q</a:t>
              </a:r>
              <a:r>
                <a:rPr lang="es-ES" sz="2400" baseline="-25000">
                  <a:solidFill>
                    <a:srgbClr val="0000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PUNTO</a:t>
              </a:r>
              <a:r>
                <a:rPr lang="es-ES" sz="2400">
                  <a:solidFill>
                    <a:srgbClr val="0000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| &gt;&gt; e</a:t>
              </a:r>
            </a:p>
          </p:txBody>
        </p:sp>
        <p:sp>
          <p:nvSpPr>
            <p:cNvPr id="18" name="AutoShape 34"/>
            <p:cNvSpPr>
              <a:spLocks noChangeArrowheads="1"/>
            </p:cNvSpPr>
            <p:nvPr/>
          </p:nvSpPr>
          <p:spPr bwMode="auto">
            <a:xfrm rot="5400000">
              <a:off x="2600219" y="4975977"/>
              <a:ext cx="290513" cy="1065213"/>
            </a:xfrm>
            <a:prstGeom prst="rightArrow">
              <a:avLst>
                <a:gd name="adj1" fmla="val 50000"/>
                <a:gd name="adj2" fmla="val 4320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2400">
                <a:latin typeface="Trebuchet MS" panose="020B0603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8" grpId="0" animBg="1"/>
      <p:bldP spid="37911" grpId="0" animBg="1"/>
      <p:bldP spid="51232" grpId="0" animBg="1"/>
      <p:bldP spid="25" grpId="0" animBg="1"/>
      <p:bldP spid="2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21463" y="3848055"/>
            <a:ext cx="2973387" cy="1747838"/>
            <a:chOff x="4171" y="2698"/>
            <a:chExt cx="1873" cy="1101"/>
          </a:xfrm>
        </p:grpSpPr>
        <p:sp>
          <p:nvSpPr>
            <p:cNvPr id="39962" name="Rectangle 5"/>
            <p:cNvSpPr>
              <a:spLocks noChangeArrowheads="1"/>
            </p:cNvSpPr>
            <p:nvPr/>
          </p:nvSpPr>
          <p:spPr bwMode="auto">
            <a:xfrm>
              <a:off x="4171" y="2698"/>
              <a:ext cx="1873" cy="110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37915" name="Object 6"/>
            <p:cNvGraphicFramePr>
              <a:graphicFrameLocks noChangeAspect="1"/>
            </p:cNvGraphicFramePr>
            <p:nvPr/>
          </p:nvGraphicFramePr>
          <p:xfrm>
            <a:off x="4314" y="2802"/>
            <a:ext cx="1578" cy="8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95" name="Ecuación" r:id="rId4" imgW="469696" imgH="266584" progId="Equation.3">
                    <p:embed/>
                  </p:oleObj>
                </mc:Choice>
                <mc:Fallback>
                  <p:oleObj name="Ecuación" r:id="rId4" imgW="469696" imgH="266584" progId="Equation.3">
                    <p:embed/>
                    <p:pic>
                      <p:nvPicPr>
                        <p:cNvPr id="3791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4" y="2802"/>
                          <a:ext cx="1578" cy="8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12" name="Text Box 18"/>
          <p:cNvSpPr txBox="1">
            <a:spLocks noChangeArrowheads="1"/>
          </p:cNvSpPr>
          <p:nvPr/>
        </p:nvSpPr>
        <p:spPr bwMode="auto">
          <a:xfrm>
            <a:off x="2869261" y="426634"/>
            <a:ext cx="5794379" cy="51473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DISTRIBUCIÓN DISCRETA DE CARGA</a:t>
            </a:r>
          </a:p>
        </p:txBody>
      </p:sp>
      <p:sp>
        <p:nvSpPr>
          <p:cNvPr id="37913" name="Text Box 19"/>
          <p:cNvSpPr txBox="1">
            <a:spLocks noChangeArrowheads="1"/>
          </p:cNvSpPr>
          <p:nvPr/>
        </p:nvSpPr>
        <p:spPr bwMode="auto">
          <a:xfrm>
            <a:off x="3846369" y="920637"/>
            <a:ext cx="3848100" cy="46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3366FF"/>
                </a:solidFill>
                <a:latin typeface="Arial" panose="020B0604020202020204" pitchFamily="34" charset="0"/>
              </a:rPr>
              <a:t>(discontinua en el espacio)</a:t>
            </a:r>
          </a:p>
        </p:txBody>
      </p:sp>
      <p:sp>
        <p:nvSpPr>
          <p:cNvPr id="200724" name="Text Box 20"/>
          <p:cNvSpPr txBox="1">
            <a:spLocks noChangeArrowheads="1"/>
          </p:cNvSpPr>
          <p:nvPr/>
        </p:nvSpPr>
        <p:spPr bwMode="auto">
          <a:xfrm>
            <a:off x="1649629" y="1511886"/>
            <a:ext cx="8436119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latin typeface="Arial" panose="020B0604020202020204" pitchFamily="34" charset="0"/>
              </a:rPr>
              <a:t>Las cargas puntuales están separadas</a:t>
            </a:r>
            <a:endParaRPr lang="es-E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0725" name="Text Box 21"/>
          <p:cNvSpPr txBox="1">
            <a:spLocks noChangeArrowheads="1"/>
          </p:cNvSpPr>
          <p:nvPr/>
        </p:nvSpPr>
        <p:spPr bwMode="auto">
          <a:xfrm>
            <a:off x="6227763" y="2975303"/>
            <a:ext cx="3702644" cy="6237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144000" tIns="108000" rIns="144000" bIns="144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TOTAL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= 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+ 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+ 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+ 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s-E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37919" name="Group 31"/>
          <p:cNvGrpSpPr>
            <a:grpSpLocks/>
          </p:cNvGrpSpPr>
          <p:nvPr/>
        </p:nvGrpSpPr>
        <p:grpSpPr bwMode="auto">
          <a:xfrm>
            <a:off x="4960938" y="5106943"/>
            <a:ext cx="3235325" cy="1222375"/>
            <a:chOff x="3125" y="3471"/>
            <a:chExt cx="2038" cy="770"/>
          </a:xfrm>
        </p:grpSpPr>
        <p:sp>
          <p:nvSpPr>
            <p:cNvPr id="37910" name="Line 22"/>
            <p:cNvSpPr>
              <a:spLocks noChangeShapeType="1"/>
            </p:cNvSpPr>
            <p:nvPr/>
          </p:nvSpPr>
          <p:spPr bwMode="auto">
            <a:xfrm flipH="1">
              <a:off x="4553" y="3471"/>
              <a:ext cx="546" cy="35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  <p:sp>
          <p:nvSpPr>
            <p:cNvPr id="37911" name="Text Box 23"/>
            <p:cNvSpPr txBox="1">
              <a:spLocks noChangeArrowheads="1"/>
            </p:cNvSpPr>
            <p:nvPr/>
          </p:nvSpPr>
          <p:spPr bwMode="auto">
            <a:xfrm>
              <a:off x="3125" y="3813"/>
              <a:ext cx="2038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008000"/>
                  </a:solidFill>
                  <a:latin typeface="Arial" panose="020B0604020202020204" pitchFamily="34" charset="0"/>
                </a:rPr>
                <a:t>Sumatorio</a:t>
              </a:r>
            </a:p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008000"/>
                  </a:solidFill>
                  <a:latin typeface="Arial" panose="020B0604020202020204" pitchFamily="34" charset="0"/>
                </a:rPr>
                <a:t>de </a:t>
              </a:r>
              <a:r>
                <a:rPr lang="es-ES" sz="2400" dirty="0" err="1">
                  <a:solidFill>
                    <a:srgbClr val="008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-25000" dirty="0" err="1">
                  <a:solidFill>
                    <a:srgbClr val="008000"/>
                  </a:solidFill>
                  <a:latin typeface="Arial" panose="020B0604020202020204" pitchFamily="34" charset="0"/>
                </a:rPr>
                <a:t>i</a:t>
              </a:r>
              <a:r>
                <a:rPr lang="es-ES" sz="2400" dirty="0">
                  <a:solidFill>
                    <a:srgbClr val="008000"/>
                  </a:solidFill>
                  <a:latin typeface="Arial" panose="020B0604020202020204" pitchFamily="34" charset="0"/>
                </a:rPr>
                <a:t> con i de 1 a N</a:t>
              </a:r>
            </a:p>
            <a:p>
              <a:pPr algn="ctr" eaLnBrk="1" hangingPunct="1">
                <a:spcBef>
                  <a:spcPts val="0"/>
                </a:spcBef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(suma discreta)</a:t>
              </a:r>
            </a:p>
            <a:p>
              <a:pPr algn="ctr" eaLnBrk="1" hangingPunct="1">
                <a:spcBef>
                  <a:spcPts val="0"/>
                </a:spcBef>
                <a:buFontTx/>
                <a:buNone/>
              </a:pPr>
              <a:endParaRPr lang="es-ES" sz="2400" dirty="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0728" name="Text Box 24"/>
          <p:cNvSpPr txBox="1">
            <a:spLocks noChangeArrowheads="1"/>
          </p:cNvSpPr>
          <p:nvPr/>
        </p:nvSpPr>
        <p:spPr bwMode="auto">
          <a:xfrm>
            <a:off x="8218184" y="5687588"/>
            <a:ext cx="1287463" cy="396875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008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 = </a:t>
            </a:r>
            <a:r>
              <a:rPr lang="es-ES" sz="2400" b="1" dirty="0">
                <a:solidFill>
                  <a:srgbClr val="008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S</a:t>
            </a:r>
            <a:r>
              <a:rPr lang="es-ES" sz="2400" dirty="0">
                <a:solidFill>
                  <a:srgbClr val="008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igma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8281684" y="6066124"/>
            <a:ext cx="1125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008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i: índice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1879831" y="2974715"/>
            <a:ext cx="2693757" cy="1955549"/>
            <a:chOff x="1995442" y="3287964"/>
            <a:chExt cx="2693757" cy="1955549"/>
          </a:xfrm>
        </p:grpSpPr>
        <p:pic>
          <p:nvPicPr>
            <p:cNvPr id="3790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442" y="3455258"/>
              <a:ext cx="439737" cy="43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01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4050" y="4297363"/>
              <a:ext cx="449262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02" name="Picture 1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363" y="4813300"/>
              <a:ext cx="449262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03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7813" y="3287964"/>
              <a:ext cx="416910" cy="43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04" name="Text Box 12"/>
            <p:cNvSpPr txBox="1">
              <a:spLocks noChangeArrowheads="1"/>
            </p:cNvSpPr>
            <p:nvPr/>
          </p:nvSpPr>
          <p:spPr bwMode="auto">
            <a:xfrm>
              <a:off x="2346659" y="3609734"/>
              <a:ext cx="466725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s-ES" sz="2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05" name="Text Box 13"/>
            <p:cNvSpPr txBox="1">
              <a:spLocks noChangeArrowheads="1"/>
            </p:cNvSpPr>
            <p:nvPr/>
          </p:nvSpPr>
          <p:spPr bwMode="auto">
            <a:xfrm>
              <a:off x="3643312" y="4441287"/>
              <a:ext cx="466725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s-ES" sz="2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06" name="Text Box 14"/>
            <p:cNvSpPr txBox="1">
              <a:spLocks noChangeArrowheads="1"/>
            </p:cNvSpPr>
            <p:nvPr/>
          </p:nvSpPr>
          <p:spPr bwMode="auto">
            <a:xfrm>
              <a:off x="2511304" y="4779963"/>
              <a:ext cx="466725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s-ES" sz="2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07" name="Text Box 15"/>
            <p:cNvSpPr txBox="1">
              <a:spLocks noChangeArrowheads="1"/>
            </p:cNvSpPr>
            <p:nvPr/>
          </p:nvSpPr>
          <p:spPr bwMode="auto">
            <a:xfrm>
              <a:off x="4222474" y="3661948"/>
              <a:ext cx="466725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s-ES" sz="2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1945835" y="5293062"/>
            <a:ext cx="2622550" cy="1416209"/>
            <a:chOff x="3653549" y="5191126"/>
            <a:chExt cx="2622550" cy="1416209"/>
          </a:xfrm>
        </p:grpSpPr>
        <p:sp>
          <p:nvSpPr>
            <p:cNvPr id="37908" name="Text Box 16"/>
            <p:cNvSpPr txBox="1">
              <a:spLocks noChangeArrowheads="1"/>
            </p:cNvSpPr>
            <p:nvPr/>
          </p:nvSpPr>
          <p:spPr bwMode="auto">
            <a:xfrm>
              <a:off x="4519613" y="5191126"/>
              <a:ext cx="925512" cy="463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N = 4</a:t>
              </a:r>
            </a:p>
          </p:txBody>
        </p:sp>
        <p:sp>
          <p:nvSpPr>
            <p:cNvPr id="37909" name="Text Box 16"/>
            <p:cNvSpPr txBox="1">
              <a:spLocks noChangeArrowheads="1"/>
            </p:cNvSpPr>
            <p:nvPr/>
          </p:nvSpPr>
          <p:spPr bwMode="auto">
            <a:xfrm>
              <a:off x="3653549" y="5774157"/>
              <a:ext cx="2622550" cy="833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(número de cargas puntuales)</a:t>
              </a:r>
            </a:p>
          </p:txBody>
        </p:sp>
      </p:grp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1647821" y="2071734"/>
            <a:ext cx="8436119" cy="5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No se puede ir de una a otra pasando solo por las cargas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7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0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2" grpId="0" animBg="1"/>
      <p:bldP spid="37913" grpId="0"/>
      <p:bldP spid="200724" grpId="0"/>
      <p:bldP spid="200725" grpId="0" animBg="1"/>
      <p:bldP spid="200728" grpId="0"/>
      <p:bldP spid="28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A6285C6B-9C82-4529-8A1A-BE5765A1FAAD}"/>
              </a:ext>
            </a:extLst>
          </p:cNvPr>
          <p:cNvSpPr/>
          <p:nvPr/>
        </p:nvSpPr>
        <p:spPr bwMode="auto">
          <a:xfrm>
            <a:off x="6093685" y="5053466"/>
            <a:ext cx="4140000" cy="2016000"/>
          </a:xfrm>
          <a:prstGeom prst="rect">
            <a:avLst/>
          </a:prstGeom>
          <a:solidFill>
            <a:srgbClr val="FFFFFF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4" name="43 CuadroTexto"/>
          <p:cNvSpPr txBox="1">
            <a:spLocks noChangeArrowheads="1"/>
          </p:cNvSpPr>
          <p:nvPr/>
        </p:nvSpPr>
        <p:spPr bwMode="auto">
          <a:xfrm>
            <a:off x="6112585" y="5644834"/>
            <a:ext cx="4123068" cy="956773"/>
          </a:xfrm>
          <a:prstGeom prst="rect">
            <a:avLst/>
          </a:prstGeom>
          <a:noFill/>
          <a:ln>
            <a:noFill/>
          </a:ln>
        </p:spPr>
        <p:txBody>
          <a:bodyPr wrap="square" lIns="108000" tIns="108000" rIns="108000" bIns="108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distribuida uniformemente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(por igual en V)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2839945" y="330444"/>
            <a:ext cx="5868502" cy="51473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DISTRIBUCIÓN CONTINUA DE CARGA</a:t>
            </a:r>
          </a:p>
        </p:txBody>
      </p:sp>
      <p:grpSp>
        <p:nvGrpSpPr>
          <p:cNvPr id="2103" name="Group 55"/>
          <p:cNvGrpSpPr>
            <a:grpSpLocks/>
          </p:cNvGrpSpPr>
          <p:nvPr/>
        </p:nvGrpSpPr>
        <p:grpSpPr bwMode="auto">
          <a:xfrm>
            <a:off x="1301850" y="5489215"/>
            <a:ext cx="1609725" cy="1354138"/>
            <a:chOff x="980" y="3181"/>
            <a:chExt cx="1014" cy="853"/>
          </a:xfrm>
        </p:grpSpPr>
        <p:sp>
          <p:nvSpPr>
            <p:cNvPr id="2" name="Rectangle 11"/>
            <p:cNvSpPr>
              <a:spLocks noChangeArrowheads="1"/>
            </p:cNvSpPr>
            <p:nvPr/>
          </p:nvSpPr>
          <p:spPr bwMode="auto">
            <a:xfrm>
              <a:off x="980" y="3181"/>
              <a:ext cx="1014" cy="8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39989" name="Object 12"/>
            <p:cNvGraphicFramePr>
              <a:graphicFrameLocks noChangeAspect="1"/>
            </p:cNvGraphicFramePr>
            <p:nvPr/>
          </p:nvGraphicFramePr>
          <p:xfrm>
            <a:off x="1081" y="3288"/>
            <a:ext cx="784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8" name="Ecuación" r:id="rId4" imgW="444307" imgH="330057" progId="Equation.3">
                    <p:embed/>
                  </p:oleObj>
                </mc:Choice>
                <mc:Fallback>
                  <p:oleObj name="Ecuación" r:id="rId4" imgW="444307" imgH="330057" progId="Equation.3">
                    <p:embed/>
                    <p:pic>
                      <p:nvPicPr>
                        <p:cNvPr id="3998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" y="3288"/>
                          <a:ext cx="784" cy="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904501" y="2445885"/>
            <a:ext cx="3989387" cy="1400175"/>
            <a:chOff x="3843" y="3186"/>
            <a:chExt cx="2513" cy="882"/>
          </a:xfrm>
        </p:grpSpPr>
        <p:sp>
          <p:nvSpPr>
            <p:cNvPr id="42032" name="Rectangle 16"/>
            <p:cNvSpPr>
              <a:spLocks noChangeArrowheads="1"/>
            </p:cNvSpPr>
            <p:nvPr/>
          </p:nvSpPr>
          <p:spPr bwMode="auto">
            <a:xfrm>
              <a:off x="3843" y="3186"/>
              <a:ext cx="2513" cy="88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39987" name="Object 17"/>
            <p:cNvGraphicFramePr>
              <a:graphicFrameLocks noChangeAspect="1"/>
            </p:cNvGraphicFramePr>
            <p:nvPr/>
          </p:nvGraphicFramePr>
          <p:xfrm>
            <a:off x="3968" y="3385"/>
            <a:ext cx="851" cy="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9" name="Ecuación" r:id="rId6" imgW="558800" imgH="381000" progId="Equation.3">
                    <p:embed/>
                  </p:oleObj>
                </mc:Choice>
                <mc:Fallback>
                  <p:oleObj name="Ecuación" r:id="rId6" imgW="558800" imgH="381000" progId="Equation.3">
                    <p:embed/>
                    <p:pic>
                      <p:nvPicPr>
                        <p:cNvPr id="3998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8" y="3385"/>
                          <a:ext cx="851" cy="5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2770" name="Object 18"/>
          <p:cNvGraphicFramePr>
            <a:graphicFrameLocks noChangeAspect="1"/>
          </p:cNvGraphicFramePr>
          <p:nvPr/>
        </p:nvGraphicFramePr>
        <p:xfrm>
          <a:off x="7511051" y="2788621"/>
          <a:ext cx="139223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50" name="Ecuación" r:id="rId8" imgW="583947" imgH="380835" progId="Equation.3">
                  <p:embed/>
                </p:oleObj>
              </mc:Choice>
              <mc:Fallback>
                <p:oleObj name="Ecuación" r:id="rId8" imgW="583947" imgH="380835" progId="Equation.3">
                  <p:embed/>
                  <p:pic>
                    <p:nvPicPr>
                      <p:cNvPr id="20277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1051" y="2788621"/>
                        <a:ext cx="1392237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upo 6"/>
          <p:cNvGrpSpPr/>
          <p:nvPr/>
        </p:nvGrpSpPr>
        <p:grpSpPr>
          <a:xfrm>
            <a:off x="1511636" y="2102046"/>
            <a:ext cx="3414713" cy="1598608"/>
            <a:chOff x="1711326" y="2102046"/>
            <a:chExt cx="3414713" cy="1598608"/>
          </a:xfrm>
        </p:grpSpPr>
        <p:sp>
          <p:nvSpPr>
            <p:cNvPr id="39982" name="Oval 4"/>
            <p:cNvSpPr>
              <a:spLocks noChangeArrowheads="1"/>
            </p:cNvSpPr>
            <p:nvPr/>
          </p:nvSpPr>
          <p:spPr bwMode="auto">
            <a:xfrm>
              <a:off x="1711326" y="2576707"/>
              <a:ext cx="3414713" cy="1123947"/>
            </a:xfrm>
            <a:prstGeom prst="ellipse">
              <a:avLst/>
            </a:prstGeom>
            <a:gradFill rotWithShape="1">
              <a:gsLst>
                <a:gs pos="0">
                  <a:srgbClr val="FF5050"/>
                </a:gs>
                <a:gs pos="100000">
                  <a:srgbClr val="B33838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984" name="Text Box 6"/>
            <p:cNvSpPr txBox="1">
              <a:spLocks noChangeArrowheads="1"/>
            </p:cNvSpPr>
            <p:nvPr/>
          </p:nvSpPr>
          <p:spPr bwMode="auto">
            <a:xfrm>
              <a:off x="1711326" y="2102046"/>
              <a:ext cx="392113" cy="396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 </a:t>
              </a: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sp>
        <p:nvSpPr>
          <p:cNvPr id="39978" name="Text Box 8"/>
          <p:cNvSpPr txBox="1">
            <a:spLocks noChangeArrowheads="1"/>
          </p:cNvSpPr>
          <p:nvPr/>
        </p:nvSpPr>
        <p:spPr bwMode="auto">
          <a:xfrm>
            <a:off x="2590328" y="3778261"/>
            <a:ext cx="506504" cy="396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dV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dq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227474" y="3104339"/>
            <a:ext cx="2098535" cy="1101725"/>
            <a:chOff x="1427164" y="3104339"/>
            <a:chExt cx="2098535" cy="1101725"/>
          </a:xfrm>
        </p:grpSpPr>
        <p:sp>
          <p:nvSpPr>
            <p:cNvPr id="39977" name="AutoShape 7"/>
            <p:cNvSpPr>
              <a:spLocks noChangeArrowheads="1"/>
            </p:cNvSpPr>
            <p:nvPr/>
          </p:nvSpPr>
          <p:spPr bwMode="auto">
            <a:xfrm>
              <a:off x="3247837" y="3104339"/>
              <a:ext cx="277862" cy="277837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980" name="Line 27"/>
            <p:cNvSpPr>
              <a:spLocks noChangeShapeType="1"/>
            </p:cNvSpPr>
            <p:nvPr/>
          </p:nvSpPr>
          <p:spPr bwMode="auto">
            <a:xfrm flipV="1">
              <a:off x="2271866" y="3427920"/>
              <a:ext cx="795147" cy="40736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>
                <a:cs typeface="Arial" panose="020B0604020202020204" pitchFamily="34" charset="0"/>
              </a:endParaRPr>
            </a:p>
          </p:txBody>
        </p:sp>
        <p:sp>
          <p:nvSpPr>
            <p:cNvPr id="39981" name="Text Box 28"/>
            <p:cNvSpPr txBox="1">
              <a:spLocks noChangeArrowheads="1"/>
            </p:cNvSpPr>
            <p:nvPr/>
          </p:nvSpPr>
          <p:spPr bwMode="auto">
            <a:xfrm>
              <a:off x="1427164" y="3809154"/>
              <a:ext cx="844702" cy="396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Punto</a:t>
              </a:r>
            </a:p>
          </p:txBody>
        </p:sp>
      </p:grpSp>
      <p:grpSp>
        <p:nvGrpSpPr>
          <p:cNvPr id="39988" name="Group 52"/>
          <p:cNvGrpSpPr>
            <a:grpSpLocks/>
          </p:cNvGrpSpPr>
          <p:nvPr/>
        </p:nvGrpSpPr>
        <p:grpSpPr bwMode="auto">
          <a:xfrm>
            <a:off x="5667087" y="1490431"/>
            <a:ext cx="2390777" cy="1208089"/>
            <a:chOff x="3643" y="2524"/>
            <a:chExt cx="1506" cy="761"/>
          </a:xfrm>
        </p:grpSpPr>
        <p:sp>
          <p:nvSpPr>
            <p:cNvPr id="39975" name="Line 29"/>
            <p:cNvSpPr>
              <a:spLocks noChangeShapeType="1"/>
            </p:cNvSpPr>
            <p:nvPr/>
          </p:nvSpPr>
          <p:spPr bwMode="auto">
            <a:xfrm>
              <a:off x="4393" y="3031"/>
              <a:ext cx="0" cy="25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>
                <a:cs typeface="Arial" panose="020B0604020202020204" pitchFamily="34" charset="0"/>
              </a:endParaRPr>
            </a:p>
          </p:txBody>
        </p:sp>
        <p:sp>
          <p:nvSpPr>
            <p:cNvPr id="39976" name="Text Box 30"/>
            <p:cNvSpPr txBox="1">
              <a:spLocks noChangeArrowheads="1"/>
            </p:cNvSpPr>
            <p:nvPr/>
          </p:nvSpPr>
          <p:spPr bwMode="auto">
            <a:xfrm>
              <a:off x="3643" y="2524"/>
              <a:ext cx="1506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Integral </a:t>
              </a: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 dq</a:t>
              </a:r>
              <a:endParaRPr lang="es-ES" sz="2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(suma continua)</a:t>
              </a:r>
            </a:p>
          </p:txBody>
        </p:sp>
      </p:grpSp>
      <p:sp>
        <p:nvSpPr>
          <p:cNvPr id="2067" name="Text Box 32"/>
          <p:cNvSpPr txBox="1">
            <a:spLocks noChangeArrowheads="1"/>
          </p:cNvSpPr>
          <p:nvPr/>
        </p:nvSpPr>
        <p:spPr bwMode="auto">
          <a:xfrm>
            <a:off x="3669530" y="4951668"/>
            <a:ext cx="1532792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Char char="r"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 ; </a:t>
            </a: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ho</a:t>
            </a:r>
          </a:p>
        </p:txBody>
      </p:sp>
      <p:grpSp>
        <p:nvGrpSpPr>
          <p:cNvPr id="39997" name="Group 61"/>
          <p:cNvGrpSpPr>
            <a:grpSpLocks/>
          </p:cNvGrpSpPr>
          <p:nvPr/>
        </p:nvGrpSpPr>
        <p:grpSpPr bwMode="auto">
          <a:xfrm>
            <a:off x="8854076" y="2872759"/>
            <a:ext cx="917575" cy="484187"/>
            <a:chOff x="5701" y="3331"/>
            <a:chExt cx="578" cy="305"/>
          </a:xfrm>
        </p:grpSpPr>
        <p:graphicFrame>
          <p:nvGraphicFramePr>
            <p:cNvPr id="39973" name="Object 24"/>
            <p:cNvGraphicFramePr>
              <a:graphicFrameLocks noChangeAspect="1"/>
            </p:cNvGraphicFramePr>
            <p:nvPr/>
          </p:nvGraphicFramePr>
          <p:xfrm>
            <a:off x="5701" y="3431"/>
            <a:ext cx="19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51" name="Ecuación" r:id="rId10" imgW="126780" imgH="101424" progId="Equation.3">
                    <p:embed/>
                  </p:oleObj>
                </mc:Choice>
                <mc:Fallback>
                  <p:oleObj name="Ecuación" r:id="rId10" imgW="126780" imgH="101424" progId="Equation.3">
                    <p:embed/>
                    <p:pic>
                      <p:nvPicPr>
                        <p:cNvPr id="39973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1" y="3431"/>
                          <a:ext cx="19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4" name="Object 25"/>
            <p:cNvGraphicFramePr>
              <a:graphicFrameLocks noChangeAspect="1"/>
            </p:cNvGraphicFramePr>
            <p:nvPr/>
          </p:nvGraphicFramePr>
          <p:xfrm>
            <a:off x="5898" y="3331"/>
            <a:ext cx="381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52" name="Ecuación" r:id="rId12" imgW="253780" imgH="203024" progId="Equation.3">
                    <p:embed/>
                  </p:oleObj>
                </mc:Choice>
                <mc:Fallback>
                  <p:oleObj name="Ecuación" r:id="rId12" imgW="253780" imgH="203024" progId="Equation.3">
                    <p:embed/>
                    <p:pic>
                      <p:nvPicPr>
                        <p:cNvPr id="39974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8" y="3331"/>
                          <a:ext cx="381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68" name="Text Box 13"/>
          <p:cNvSpPr txBox="1">
            <a:spLocks noChangeArrowheads="1"/>
          </p:cNvSpPr>
          <p:nvPr/>
        </p:nvSpPr>
        <p:spPr bwMode="auto">
          <a:xfrm>
            <a:off x="3048146" y="5587823"/>
            <a:ext cx="2419350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None/>
            </a:pPr>
            <a:r>
              <a:rPr lang="es-ES" sz="240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DENSIDAD VOLUMÉTRICA DE CARGA</a:t>
            </a:r>
          </a:p>
        </p:txBody>
      </p:sp>
      <p:sp>
        <p:nvSpPr>
          <p:cNvPr id="2099" name="Text Box 51"/>
          <p:cNvSpPr txBox="1">
            <a:spLocks noChangeArrowheads="1"/>
          </p:cNvSpPr>
          <p:nvPr/>
        </p:nvSpPr>
        <p:spPr bwMode="auto">
          <a:xfrm>
            <a:off x="1227473" y="4422543"/>
            <a:ext cx="4095749" cy="90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olidFill>
                  <a:schemeClr val="tx1"/>
                </a:solidFill>
                <a:cs typeface="Arial" panose="020B0604020202020204" pitchFamily="34" charset="0"/>
              </a:rPr>
              <a:t>La magnitud que caracteriza cada punto es:</a:t>
            </a:r>
          </a:p>
        </p:txBody>
      </p:sp>
      <p:sp>
        <p:nvSpPr>
          <p:cNvPr id="39958" name="Text Box 64"/>
          <p:cNvSpPr txBox="1">
            <a:spLocks noChangeArrowheads="1"/>
          </p:cNvSpPr>
          <p:nvPr/>
        </p:nvSpPr>
        <p:spPr bwMode="auto">
          <a:xfrm>
            <a:off x="6552710" y="5180664"/>
            <a:ext cx="3233954" cy="461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>
                <a:cs typeface="Arial" panose="020B0604020202020204" pitchFamily="34" charset="0"/>
              </a:rPr>
              <a:t>Situación más simple</a:t>
            </a:r>
          </a:p>
        </p:txBody>
      </p:sp>
      <p:sp>
        <p:nvSpPr>
          <p:cNvPr id="39998" name="Text Box 62"/>
          <p:cNvSpPr txBox="1">
            <a:spLocks noChangeArrowheads="1"/>
          </p:cNvSpPr>
          <p:nvPr/>
        </p:nvSpPr>
        <p:spPr bwMode="auto">
          <a:xfrm>
            <a:off x="1395117" y="833648"/>
            <a:ext cx="87783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dirty="0">
                <a:solidFill>
                  <a:srgbClr val="3366FF"/>
                </a:solidFill>
                <a:cs typeface="Arial" panose="020B0604020202020204" pitchFamily="34" charset="0"/>
              </a:rPr>
              <a:t>(no separadas, se puede ir de una a otra a través del conjunto)</a:t>
            </a:r>
          </a:p>
        </p:txBody>
      </p:sp>
      <p:sp>
        <p:nvSpPr>
          <p:cNvPr id="39985" name="Text Box 26"/>
          <p:cNvSpPr txBox="1">
            <a:spLocks noChangeArrowheads="1"/>
          </p:cNvSpPr>
          <p:nvPr/>
        </p:nvSpPr>
        <p:spPr bwMode="auto">
          <a:xfrm>
            <a:off x="1262063" y="1438622"/>
            <a:ext cx="2217738" cy="51434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72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EN VOLUMEN</a:t>
            </a:r>
          </a:p>
        </p:txBody>
      </p:sp>
      <p:sp>
        <p:nvSpPr>
          <p:cNvPr id="53" name="Text Box 62"/>
          <p:cNvSpPr txBox="1">
            <a:spLocks noChangeArrowheads="1"/>
          </p:cNvSpPr>
          <p:nvPr/>
        </p:nvSpPr>
        <p:spPr bwMode="auto">
          <a:xfrm>
            <a:off x="3548034" y="1452621"/>
            <a:ext cx="19263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rgbClr val="008000"/>
                </a:solidFill>
                <a:cs typeface="Arial" panose="020B0604020202020204" pitchFamily="34" charset="0"/>
              </a:rPr>
              <a:t>Q ocupa un</a:t>
            </a:r>
          </a:p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rgbClr val="008000"/>
                </a:solidFill>
                <a:cs typeface="Arial" panose="020B0604020202020204" pitchFamily="34" charset="0"/>
              </a:rPr>
              <a:t>volumen V</a:t>
            </a:r>
          </a:p>
        </p:txBody>
      </p:sp>
      <p:sp>
        <p:nvSpPr>
          <p:cNvPr id="39971" name="Text Box 42"/>
          <p:cNvSpPr txBox="1">
            <a:spLocks noChangeArrowheads="1"/>
          </p:cNvSpPr>
          <p:nvPr/>
        </p:nvSpPr>
        <p:spPr bwMode="auto">
          <a:xfrm>
            <a:off x="8291201" y="1443141"/>
            <a:ext cx="2240884" cy="12025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sale factor común y suma de los dV es V</a:t>
            </a:r>
          </a:p>
        </p:txBody>
      </p:sp>
      <p:sp>
        <p:nvSpPr>
          <p:cNvPr id="54" name="43 CuadroTexto"/>
          <p:cNvSpPr txBox="1">
            <a:spLocks noChangeArrowheads="1"/>
          </p:cNvSpPr>
          <p:nvPr/>
        </p:nvSpPr>
        <p:spPr bwMode="auto">
          <a:xfrm>
            <a:off x="6015488" y="6475939"/>
            <a:ext cx="4376514" cy="587441"/>
          </a:xfrm>
          <a:prstGeom prst="rect">
            <a:avLst/>
          </a:prstGeom>
          <a:noFill/>
          <a:ln>
            <a:noFill/>
          </a:ln>
        </p:spPr>
        <p:txBody>
          <a:bodyPr wrap="square" lIns="108000" tIns="108000" rIns="108000" bIns="108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Así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 es cte.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en V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(uniforme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5677694" y="3652049"/>
            <a:ext cx="2362663" cy="1168206"/>
            <a:chOff x="5873956" y="3652049"/>
            <a:chExt cx="2362663" cy="1168206"/>
          </a:xfrm>
        </p:grpSpPr>
        <p:sp>
          <p:nvSpPr>
            <p:cNvPr id="202783" name="Text Box 31"/>
            <p:cNvSpPr txBox="1">
              <a:spLocks noChangeArrowheads="1"/>
            </p:cNvSpPr>
            <p:nvPr/>
          </p:nvSpPr>
          <p:spPr bwMode="auto">
            <a:xfrm>
              <a:off x="5873956" y="3987077"/>
              <a:ext cx="2362663" cy="833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extendida a todo punto de V</a:t>
              </a:r>
            </a:p>
          </p:txBody>
        </p:sp>
        <p:sp>
          <p:nvSpPr>
            <p:cNvPr id="45" name="Line 29"/>
            <p:cNvSpPr>
              <a:spLocks noChangeShapeType="1"/>
            </p:cNvSpPr>
            <p:nvPr/>
          </p:nvSpPr>
          <p:spPr bwMode="auto">
            <a:xfrm>
              <a:off x="7053888" y="3652049"/>
              <a:ext cx="0" cy="39691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>
                <a:cs typeface="Arial" panose="020B0604020202020204" pitchFamily="34" charset="0"/>
              </a:endParaRPr>
            </a:p>
          </p:txBody>
        </p:sp>
      </p:grpSp>
      <p:grpSp>
        <p:nvGrpSpPr>
          <p:cNvPr id="39959" name="Group 62"/>
          <p:cNvGrpSpPr>
            <a:grpSpLocks/>
          </p:cNvGrpSpPr>
          <p:nvPr/>
        </p:nvGrpSpPr>
        <p:grpSpPr bwMode="auto">
          <a:xfrm>
            <a:off x="8413732" y="3353959"/>
            <a:ext cx="1930401" cy="1276988"/>
            <a:chOff x="5463" y="3935"/>
            <a:chExt cx="1216" cy="804"/>
          </a:xfrm>
        </p:grpSpPr>
        <p:sp>
          <p:nvSpPr>
            <p:cNvPr id="39961" name="Text Box 36"/>
            <p:cNvSpPr txBox="1">
              <a:spLocks noChangeArrowheads="1"/>
            </p:cNvSpPr>
            <p:nvPr/>
          </p:nvSpPr>
          <p:spPr bwMode="auto">
            <a:xfrm>
              <a:off x="5552" y="3935"/>
              <a:ext cx="9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3333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 = Q/V = </a:t>
              </a:r>
            </a:p>
          </p:txBody>
        </p:sp>
        <p:sp>
          <p:nvSpPr>
            <p:cNvPr id="39962" name="Line 39"/>
            <p:cNvSpPr>
              <a:spLocks noChangeShapeType="1"/>
            </p:cNvSpPr>
            <p:nvPr/>
          </p:nvSpPr>
          <p:spPr bwMode="auto">
            <a:xfrm>
              <a:off x="6478" y="4036"/>
              <a:ext cx="9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>
                <a:cs typeface="Arial" panose="020B0604020202020204" pitchFamily="34" charset="0"/>
              </a:endParaRPr>
            </a:p>
          </p:txBody>
        </p:sp>
        <p:sp>
          <p:nvSpPr>
            <p:cNvPr id="39963" name="48 CuadroTexto"/>
            <p:cNvSpPr txBox="1">
              <a:spLocks noChangeArrowheads="1"/>
            </p:cNvSpPr>
            <p:nvPr/>
          </p:nvSpPr>
          <p:spPr bwMode="auto">
            <a:xfrm>
              <a:off x="5463" y="4216"/>
              <a:ext cx="121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Es </a:t>
              </a:r>
              <a:r>
                <a:rPr lang="es-ES" sz="2400" dirty="0">
                  <a:solidFill>
                    <a:srgbClr val="3333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igual a su  valor medio</a:t>
              </a:r>
            </a:p>
          </p:txBody>
        </p:sp>
      </p:grpSp>
      <p:sp>
        <p:nvSpPr>
          <p:cNvPr id="46" name="Line 21"/>
          <p:cNvSpPr>
            <a:spLocks noChangeShapeType="1"/>
          </p:cNvSpPr>
          <p:nvPr/>
        </p:nvSpPr>
        <p:spPr bwMode="auto">
          <a:xfrm flipH="1" flipV="1">
            <a:off x="8164212" y="3523676"/>
            <a:ext cx="0" cy="1368985"/>
          </a:xfrm>
          <a:prstGeom prst="line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 sz="2400">
              <a:cs typeface="Arial" panose="020B0604020202020204" pitchFamily="34" charset="0"/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DA4ED459-2CA9-448F-AE02-36EDD43D2380}"/>
              </a:ext>
            </a:extLst>
          </p:cNvPr>
          <p:cNvSpPr/>
          <p:nvPr/>
        </p:nvSpPr>
        <p:spPr bwMode="auto">
          <a:xfrm>
            <a:off x="7772400" y="2478355"/>
            <a:ext cx="391812" cy="447725"/>
          </a:xfrm>
          <a:custGeom>
            <a:avLst/>
            <a:gdLst>
              <a:gd name="connsiteX0" fmla="*/ 426720 w 426720"/>
              <a:gd name="connsiteY0" fmla="*/ 447725 h 447725"/>
              <a:gd name="connsiteX1" fmla="*/ 203200 w 426720"/>
              <a:gd name="connsiteY1" fmla="*/ 685 h 447725"/>
              <a:gd name="connsiteX2" fmla="*/ 0 w 426720"/>
              <a:gd name="connsiteY2" fmla="*/ 366445 h 4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720" h="447725">
                <a:moveTo>
                  <a:pt x="426720" y="447725"/>
                </a:moveTo>
                <a:cubicBezTo>
                  <a:pt x="350520" y="230978"/>
                  <a:pt x="274320" y="14232"/>
                  <a:pt x="203200" y="685"/>
                </a:cubicBezTo>
                <a:cubicBezTo>
                  <a:pt x="132080" y="-12862"/>
                  <a:pt x="66040" y="176791"/>
                  <a:pt x="0" y="366445"/>
                </a:cubicBezTo>
              </a:path>
            </a:pathLst>
          </a:custGeom>
          <a:noFill/>
          <a:ln w="381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84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4" grpId="0"/>
      <p:bldP spid="39940" grpId="0" animBg="1"/>
      <p:bldP spid="39978" grpId="0"/>
      <p:bldP spid="2067" grpId="0"/>
      <p:bldP spid="39968" grpId="0"/>
      <p:bldP spid="2099" grpId="0"/>
      <p:bldP spid="39958" grpId="0" animBg="1"/>
      <p:bldP spid="39998" grpId="0"/>
      <p:bldP spid="39985" grpId="0" animBg="1"/>
      <p:bldP spid="53" grpId="0"/>
      <p:bldP spid="39971" grpId="0" animBg="1"/>
      <p:bldP spid="54" grpId="0"/>
      <p:bldP spid="46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34"/>
          <p:cNvGrpSpPr>
            <a:grpSpLocks/>
          </p:cNvGrpSpPr>
          <p:nvPr/>
        </p:nvGrpSpPr>
        <p:grpSpPr bwMode="auto">
          <a:xfrm>
            <a:off x="1264425" y="5735638"/>
            <a:ext cx="3633788" cy="1089025"/>
            <a:chOff x="4005" y="3623"/>
            <a:chExt cx="2289" cy="686"/>
          </a:xfrm>
        </p:grpSpPr>
        <p:sp>
          <p:nvSpPr>
            <p:cNvPr id="185" name="Rectangle 35"/>
            <p:cNvSpPr>
              <a:spLocks noChangeArrowheads="1"/>
            </p:cNvSpPr>
            <p:nvPr/>
          </p:nvSpPr>
          <p:spPr bwMode="auto">
            <a:xfrm>
              <a:off x="4005" y="3623"/>
              <a:ext cx="2289" cy="68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42044" name="Object 36"/>
            <p:cNvGraphicFramePr>
              <a:graphicFrameLocks noChangeAspect="1"/>
            </p:cNvGraphicFramePr>
            <p:nvPr/>
          </p:nvGraphicFramePr>
          <p:xfrm>
            <a:off x="4070" y="3724"/>
            <a:ext cx="835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210" name="Ecuación" r:id="rId4" imgW="558800" imgH="381000" progId="Equation.3">
                    <p:embed/>
                  </p:oleObj>
                </mc:Choice>
                <mc:Fallback>
                  <p:oleObj name="Ecuación" r:id="rId4" imgW="558800" imgH="381000" progId="Equation.3">
                    <p:embed/>
                    <p:pic>
                      <p:nvPicPr>
                        <p:cNvPr id="42044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0" y="3724"/>
                          <a:ext cx="835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" name="Text Box 46"/>
          <p:cNvSpPr txBox="1">
            <a:spLocks noChangeArrowheads="1"/>
          </p:cNvSpPr>
          <p:nvPr/>
        </p:nvSpPr>
        <p:spPr bwMode="auto">
          <a:xfrm>
            <a:off x="7120132" y="878486"/>
            <a:ext cx="3340530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</a:rPr>
              <a:t>Q en </a:t>
            </a: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un volumen con solo el largo apreciable</a:t>
            </a:r>
          </a:p>
        </p:txBody>
      </p:sp>
      <p:grpSp>
        <p:nvGrpSpPr>
          <p:cNvPr id="54" name="Group 56"/>
          <p:cNvGrpSpPr>
            <a:grpSpLocks/>
          </p:cNvGrpSpPr>
          <p:nvPr/>
        </p:nvGrpSpPr>
        <p:grpSpPr bwMode="auto">
          <a:xfrm>
            <a:off x="6034486" y="396581"/>
            <a:ext cx="4278322" cy="2790836"/>
            <a:chOff x="3878" y="544"/>
            <a:chExt cx="2695" cy="1758"/>
          </a:xfrm>
        </p:grpSpPr>
        <p:sp>
          <p:nvSpPr>
            <p:cNvPr id="42038" name="Text Box 22"/>
            <p:cNvSpPr txBox="1">
              <a:spLocks noChangeArrowheads="1"/>
            </p:cNvSpPr>
            <p:nvPr/>
          </p:nvSpPr>
          <p:spPr bwMode="auto">
            <a:xfrm>
              <a:off x="3878" y="1369"/>
              <a:ext cx="603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Q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en </a:t>
              </a:r>
              <a:r>
                <a:rPr lang="es-ES" sz="2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42039" name="Oval 24"/>
            <p:cNvSpPr>
              <a:spLocks noChangeArrowheads="1"/>
            </p:cNvSpPr>
            <p:nvPr/>
          </p:nvSpPr>
          <p:spPr bwMode="auto">
            <a:xfrm>
              <a:off x="4253" y="1594"/>
              <a:ext cx="2151" cy="708"/>
            </a:xfrm>
            <a:prstGeom prst="ellipse">
              <a:avLst/>
            </a:prstGeom>
            <a:noFill/>
            <a:ln w="76200" algn="ctr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041" name="Text Box 44"/>
            <p:cNvSpPr txBox="1">
              <a:spLocks noChangeArrowheads="1"/>
            </p:cNvSpPr>
            <p:nvPr/>
          </p:nvSpPr>
          <p:spPr bwMode="auto">
            <a:xfrm>
              <a:off x="3935" y="544"/>
              <a:ext cx="1567" cy="2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4000" tIns="46800" rIns="54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EN UN CAMINO</a:t>
              </a:r>
            </a:p>
          </p:txBody>
        </p:sp>
        <p:sp>
          <p:nvSpPr>
            <p:cNvPr id="42042" name="50 Rectángulo"/>
            <p:cNvSpPr>
              <a:spLocks noChangeArrowheads="1"/>
            </p:cNvSpPr>
            <p:nvPr/>
          </p:nvSpPr>
          <p:spPr bwMode="auto">
            <a:xfrm>
              <a:off x="6010" y="1729"/>
              <a:ext cx="563" cy="348"/>
            </a:xfrm>
            <a:prstGeom prst="rect">
              <a:avLst/>
            </a:prstGeom>
            <a:solidFill>
              <a:srgbClr val="ED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0" name="Group 85"/>
          <p:cNvGrpSpPr>
            <a:grpSpLocks/>
          </p:cNvGrpSpPr>
          <p:nvPr/>
        </p:nvGrpSpPr>
        <p:grpSpPr bwMode="auto">
          <a:xfrm>
            <a:off x="1235074" y="395287"/>
            <a:ext cx="3606798" cy="2784479"/>
            <a:chOff x="897" y="398"/>
            <a:chExt cx="2272" cy="1754"/>
          </a:xfrm>
        </p:grpSpPr>
        <p:sp>
          <p:nvSpPr>
            <p:cNvPr id="42034" name="Oval 6"/>
            <p:cNvSpPr>
              <a:spLocks noChangeArrowheads="1"/>
            </p:cNvSpPr>
            <p:nvPr/>
          </p:nvSpPr>
          <p:spPr bwMode="auto">
            <a:xfrm>
              <a:off x="1018" y="1444"/>
              <a:ext cx="2151" cy="708"/>
            </a:xfrm>
            <a:prstGeom prst="ellipse">
              <a:avLst/>
            </a:prstGeom>
            <a:gradFill rotWithShape="1">
              <a:gsLst>
                <a:gs pos="0">
                  <a:srgbClr val="FF5050"/>
                </a:gs>
                <a:gs pos="100000">
                  <a:srgbClr val="B33838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035" name="Text Box 7"/>
            <p:cNvSpPr txBox="1">
              <a:spLocks noChangeArrowheads="1"/>
            </p:cNvSpPr>
            <p:nvPr/>
          </p:nvSpPr>
          <p:spPr bwMode="auto">
            <a:xfrm>
              <a:off x="928" y="1196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Q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en</a:t>
              </a: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 S</a:t>
              </a:r>
            </a:p>
          </p:txBody>
        </p:sp>
        <p:sp>
          <p:nvSpPr>
            <p:cNvPr id="42037" name="Text Box 41"/>
            <p:cNvSpPr txBox="1">
              <a:spLocks noChangeArrowheads="1"/>
            </p:cNvSpPr>
            <p:nvPr/>
          </p:nvSpPr>
          <p:spPr bwMode="auto">
            <a:xfrm>
              <a:off x="897" y="398"/>
              <a:ext cx="1548" cy="2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4000" tIns="46800" rIns="54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EN SUPERFICIE</a:t>
              </a:r>
            </a:p>
          </p:txBody>
        </p:sp>
      </p:grpSp>
      <p:sp>
        <p:nvSpPr>
          <p:cNvPr id="65" name="Text Box 45"/>
          <p:cNvSpPr txBox="1">
            <a:spLocks noChangeArrowheads="1"/>
          </p:cNvSpPr>
          <p:nvPr/>
        </p:nvSpPr>
        <p:spPr bwMode="auto">
          <a:xfrm>
            <a:off x="2573700" y="885188"/>
            <a:ext cx="3169119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46800" rIns="54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</a:rPr>
              <a:t>Q en </a:t>
            </a: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un volumen de espesor despreciable</a:t>
            </a:r>
          </a:p>
        </p:txBody>
      </p:sp>
      <p:grpSp>
        <p:nvGrpSpPr>
          <p:cNvPr id="66" name="Group 60"/>
          <p:cNvGrpSpPr>
            <a:grpSpLocks/>
          </p:cNvGrpSpPr>
          <p:nvPr/>
        </p:nvGrpSpPr>
        <p:grpSpPr bwMode="auto">
          <a:xfrm>
            <a:off x="7596190" y="2609410"/>
            <a:ext cx="1497013" cy="552450"/>
            <a:chOff x="4785" y="1753"/>
            <a:chExt cx="943" cy="348"/>
          </a:xfrm>
        </p:grpSpPr>
        <p:sp>
          <p:nvSpPr>
            <p:cNvPr id="42031" name="Text Box 23"/>
            <p:cNvSpPr txBox="1">
              <a:spLocks noChangeArrowheads="1"/>
            </p:cNvSpPr>
            <p:nvPr/>
          </p:nvSpPr>
          <p:spPr bwMode="auto">
            <a:xfrm>
              <a:off x="4785" y="1753"/>
              <a:ext cx="94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dl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con</a:t>
              </a: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 dq</a:t>
              </a:r>
            </a:p>
          </p:txBody>
        </p:sp>
        <p:sp>
          <p:nvSpPr>
            <p:cNvPr id="42033" name="Line 26"/>
            <p:cNvSpPr>
              <a:spLocks noChangeShapeType="1"/>
            </p:cNvSpPr>
            <p:nvPr/>
          </p:nvSpPr>
          <p:spPr bwMode="auto">
            <a:xfrm>
              <a:off x="4874" y="2101"/>
              <a:ext cx="7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</p:grpSp>
      <p:grpSp>
        <p:nvGrpSpPr>
          <p:cNvPr id="70" name="Group 58"/>
          <p:cNvGrpSpPr>
            <a:grpSpLocks/>
          </p:cNvGrpSpPr>
          <p:nvPr/>
        </p:nvGrpSpPr>
        <p:grpSpPr bwMode="auto">
          <a:xfrm>
            <a:off x="3969550" y="2652278"/>
            <a:ext cx="592138" cy="738188"/>
            <a:chOff x="1646" y="1838"/>
            <a:chExt cx="373" cy="465"/>
          </a:xfrm>
        </p:grpSpPr>
        <p:sp>
          <p:nvSpPr>
            <p:cNvPr id="42029" name="Text Box 10"/>
            <p:cNvSpPr txBox="1">
              <a:spLocks noChangeArrowheads="1"/>
            </p:cNvSpPr>
            <p:nvPr/>
          </p:nvSpPr>
          <p:spPr bwMode="auto">
            <a:xfrm>
              <a:off x="1700" y="2053"/>
              <a:ext cx="3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dS</a:t>
              </a:r>
              <a:r>
                <a:rPr lang="es-ES" sz="2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con</a:t>
              </a:r>
              <a:r>
                <a:rPr lang="es-ES" sz="2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 b="1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dq</a:t>
              </a:r>
              <a:endParaRPr lang="es-ES" sz="24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030" name="AutoShape 11"/>
            <p:cNvSpPr>
              <a:spLocks noChangeArrowheads="1"/>
            </p:cNvSpPr>
            <p:nvPr/>
          </p:nvSpPr>
          <p:spPr bwMode="auto">
            <a:xfrm rot="13399645" flipH="1" flipV="1">
              <a:off x="1646" y="1838"/>
              <a:ext cx="233" cy="124"/>
            </a:xfrm>
            <a:prstGeom prst="parallelogram">
              <a:avLst>
                <a:gd name="adj" fmla="val 46976"/>
              </a:avLst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8" name="Group 34"/>
          <p:cNvGrpSpPr>
            <a:grpSpLocks/>
          </p:cNvGrpSpPr>
          <p:nvPr/>
        </p:nvGrpSpPr>
        <p:grpSpPr bwMode="auto">
          <a:xfrm>
            <a:off x="6095188" y="5751513"/>
            <a:ext cx="3633787" cy="1089025"/>
            <a:chOff x="4005" y="3623"/>
            <a:chExt cx="2289" cy="686"/>
          </a:xfrm>
        </p:grpSpPr>
        <p:sp>
          <p:nvSpPr>
            <p:cNvPr id="119" name="Rectangle 35"/>
            <p:cNvSpPr>
              <a:spLocks noChangeArrowheads="1"/>
            </p:cNvSpPr>
            <p:nvPr/>
          </p:nvSpPr>
          <p:spPr bwMode="auto">
            <a:xfrm>
              <a:off x="4005" y="3623"/>
              <a:ext cx="2289" cy="68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42027" name="Object 36"/>
            <p:cNvGraphicFramePr>
              <a:graphicFrameLocks noChangeAspect="1"/>
            </p:cNvGraphicFramePr>
            <p:nvPr/>
          </p:nvGraphicFramePr>
          <p:xfrm>
            <a:off x="4070" y="3733"/>
            <a:ext cx="835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211" name="Ecuación" r:id="rId6" imgW="558800" imgH="368300" progId="Equation.3">
                    <p:embed/>
                  </p:oleObj>
                </mc:Choice>
                <mc:Fallback>
                  <p:oleObj name="Ecuación" r:id="rId6" imgW="558800" imgH="368300" progId="Equation.3">
                    <p:embed/>
                    <p:pic>
                      <p:nvPicPr>
                        <p:cNvPr id="42027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0" y="3733"/>
                          <a:ext cx="835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1" name="Object 40"/>
          <p:cNvGraphicFramePr>
            <a:graphicFrameLocks noChangeAspect="1"/>
          </p:cNvGraphicFramePr>
          <p:nvPr/>
        </p:nvGraphicFramePr>
        <p:xfrm>
          <a:off x="7489013" y="5948363"/>
          <a:ext cx="1206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12" name="Ecuación" r:id="rId8" imgW="508000" imgH="368300" progId="Equation.3">
                  <p:embed/>
                </p:oleObj>
              </mc:Choice>
              <mc:Fallback>
                <p:oleObj name="Ecuación" r:id="rId8" imgW="508000" imgH="368300" progId="Equation.3">
                  <p:embed/>
                  <p:pic>
                    <p:nvPicPr>
                      <p:cNvPr id="121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9013" y="5948363"/>
                        <a:ext cx="12065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upo 2">
            <a:extLst>
              <a:ext uri="{FF2B5EF4-FFF2-40B4-BE49-F238E27FC236}">
                <a16:creationId xmlns:a16="http://schemas.microsoft.com/office/drawing/2014/main" id="{F07AB072-7381-43B6-8EE6-34617C9DD9CC}"/>
              </a:ext>
            </a:extLst>
          </p:cNvPr>
          <p:cNvGrpSpPr/>
          <p:nvPr/>
        </p:nvGrpSpPr>
        <p:grpSpPr>
          <a:xfrm>
            <a:off x="8838393" y="5029199"/>
            <a:ext cx="1538288" cy="1117599"/>
            <a:chOff x="9101143" y="5029199"/>
            <a:chExt cx="1538288" cy="1117599"/>
          </a:xfrm>
        </p:grpSpPr>
        <p:sp>
          <p:nvSpPr>
            <p:cNvPr id="42023" name="Text Box 38"/>
            <p:cNvSpPr txBox="1">
              <a:spLocks noChangeArrowheads="1"/>
            </p:cNvSpPr>
            <p:nvPr/>
          </p:nvSpPr>
          <p:spPr bwMode="auto">
            <a:xfrm>
              <a:off x="9407530" y="5029199"/>
              <a:ext cx="1231901" cy="5508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1080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 = cte.</a:t>
              </a:r>
            </a:p>
          </p:txBody>
        </p:sp>
        <p:sp>
          <p:nvSpPr>
            <p:cNvPr id="42024" name="Line 39"/>
            <p:cNvSpPr>
              <a:spLocks noChangeShapeType="1"/>
            </p:cNvSpPr>
            <p:nvPr/>
          </p:nvSpPr>
          <p:spPr bwMode="auto">
            <a:xfrm flipH="1">
              <a:off x="9101143" y="5665786"/>
              <a:ext cx="266700" cy="481012"/>
            </a:xfrm>
            <a:prstGeom prst="line">
              <a:avLst/>
            </a:prstGeom>
            <a:noFill/>
            <a:ln w="38100">
              <a:solidFill>
                <a:schemeClr val="tx2">
                  <a:lumMod val="75000"/>
                  <a:lumOff val="25000"/>
                </a:schemeClr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</p:grpSp>
      <p:graphicFrame>
        <p:nvGraphicFramePr>
          <p:cNvPr id="42025" name="Object 65"/>
          <p:cNvGraphicFramePr>
            <a:graphicFrameLocks noChangeAspect="1"/>
          </p:cNvGraphicFramePr>
          <p:nvPr/>
        </p:nvGraphicFramePr>
        <p:xfrm>
          <a:off x="8671705" y="6043611"/>
          <a:ext cx="904876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13" name="Ecuación" r:id="rId10" imgW="380835" imgH="203112" progId="Equation.3">
                  <p:embed/>
                </p:oleObj>
              </mc:Choice>
              <mc:Fallback>
                <p:oleObj name="Ecuación" r:id="rId10" imgW="380835" imgH="203112" progId="Equation.3">
                  <p:embed/>
                  <p:pic>
                    <p:nvPicPr>
                      <p:cNvPr id="42025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1705" y="6043611"/>
                        <a:ext cx="904876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6" name="Group 60"/>
          <p:cNvGrpSpPr>
            <a:grpSpLocks/>
          </p:cNvGrpSpPr>
          <p:nvPr/>
        </p:nvGrpSpPr>
        <p:grpSpPr bwMode="auto">
          <a:xfrm>
            <a:off x="8663763" y="6361113"/>
            <a:ext cx="1712912" cy="536575"/>
            <a:chOff x="5455" y="4007"/>
            <a:chExt cx="1079" cy="338"/>
          </a:xfrm>
        </p:grpSpPr>
        <p:sp>
          <p:nvSpPr>
            <p:cNvPr id="42021" name="Text Box 108"/>
            <p:cNvSpPr txBox="1">
              <a:spLocks noChangeArrowheads="1"/>
            </p:cNvSpPr>
            <p:nvPr/>
          </p:nvSpPr>
          <p:spPr bwMode="auto">
            <a:xfrm>
              <a:off x="5455" y="4007"/>
              <a:ext cx="1079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 =  =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Q/L</a:t>
              </a:r>
            </a:p>
          </p:txBody>
        </p:sp>
        <p:sp>
          <p:nvSpPr>
            <p:cNvPr id="42022" name="Line 58"/>
            <p:cNvSpPr>
              <a:spLocks noChangeShapeType="1"/>
            </p:cNvSpPr>
            <p:nvPr/>
          </p:nvSpPr>
          <p:spPr bwMode="auto">
            <a:xfrm flipV="1">
              <a:off x="5822" y="4085"/>
              <a:ext cx="89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140" name="Group 28"/>
          <p:cNvGrpSpPr>
            <a:grpSpLocks/>
          </p:cNvGrpSpPr>
          <p:nvPr/>
        </p:nvGrpSpPr>
        <p:grpSpPr bwMode="auto">
          <a:xfrm>
            <a:off x="6114243" y="3611565"/>
            <a:ext cx="3825877" cy="1354138"/>
            <a:chOff x="4017" y="2461"/>
            <a:chExt cx="2410" cy="853"/>
          </a:xfrm>
        </p:grpSpPr>
        <p:grpSp>
          <p:nvGrpSpPr>
            <p:cNvPr id="42016" name="Group 29"/>
            <p:cNvGrpSpPr>
              <a:grpSpLocks/>
            </p:cNvGrpSpPr>
            <p:nvPr/>
          </p:nvGrpSpPr>
          <p:grpSpPr bwMode="auto">
            <a:xfrm>
              <a:off x="4017" y="2461"/>
              <a:ext cx="1014" cy="853"/>
              <a:chOff x="2829" y="2625"/>
              <a:chExt cx="1014" cy="853"/>
            </a:xfrm>
          </p:grpSpPr>
          <p:sp>
            <p:nvSpPr>
              <p:cNvPr id="42019" name="Rectangle 30"/>
              <p:cNvSpPr>
                <a:spLocks noChangeArrowheads="1"/>
              </p:cNvSpPr>
              <p:nvPr/>
            </p:nvSpPr>
            <p:spPr bwMode="auto">
              <a:xfrm>
                <a:off x="2829" y="2625"/>
                <a:ext cx="1014" cy="85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400">
                  <a:solidFill>
                    <a:srgbClr val="3333FF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42020" name="Object 31"/>
              <p:cNvGraphicFramePr>
                <a:graphicFrameLocks noChangeAspect="1"/>
              </p:cNvGraphicFramePr>
              <p:nvPr/>
            </p:nvGraphicFramePr>
            <p:xfrm>
              <a:off x="2961" y="2791"/>
              <a:ext cx="717" cy="5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214" name="Ecuación" r:id="rId12" imgW="406224" imgH="330057" progId="Equation.3">
                      <p:embed/>
                    </p:oleObj>
                  </mc:Choice>
                  <mc:Fallback>
                    <p:oleObj name="Ecuación" r:id="rId12" imgW="406224" imgH="330057" progId="Equation.3">
                      <p:embed/>
                      <p:pic>
                        <p:nvPicPr>
                          <p:cNvPr id="4202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61" y="2791"/>
                            <a:ext cx="717" cy="5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2018" name="Text Box 33"/>
            <p:cNvSpPr txBox="1">
              <a:spLocks noChangeArrowheads="1"/>
            </p:cNvSpPr>
            <p:nvPr/>
          </p:nvSpPr>
          <p:spPr bwMode="auto">
            <a:xfrm>
              <a:off x="5258" y="2531"/>
              <a:ext cx="1169" cy="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3366FF"/>
                  </a:solidFill>
                  <a:latin typeface="Arial" panose="020B0604020202020204" pitchFamily="34" charset="0"/>
                </a:rPr>
                <a:t>DENSIDAD LINEAL</a:t>
              </a:r>
            </a:p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3366FF"/>
                  </a:solidFill>
                  <a:latin typeface="Arial" panose="020B0604020202020204" pitchFamily="34" charset="0"/>
                </a:rPr>
                <a:t>DE CARGA</a:t>
              </a:r>
            </a:p>
          </p:txBody>
        </p:sp>
      </p:grpSp>
      <p:sp>
        <p:nvSpPr>
          <p:cNvPr id="146" name="Text Box 43"/>
          <p:cNvSpPr txBox="1">
            <a:spLocks noChangeArrowheads="1"/>
          </p:cNvSpPr>
          <p:nvPr/>
        </p:nvSpPr>
        <p:spPr bwMode="auto">
          <a:xfrm>
            <a:off x="6121897" y="5097162"/>
            <a:ext cx="2906565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 = </a:t>
            </a:r>
            <a:r>
              <a:rPr lang="es-ES" sz="2400" b="1" dirty="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l</a:t>
            </a:r>
            <a:r>
              <a:rPr lang="es-ES" sz="2400" dirty="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ambda o </a:t>
            </a:r>
            <a:r>
              <a:rPr lang="es-ES" sz="2400" dirty="0" err="1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lamda</a:t>
            </a:r>
            <a:endParaRPr lang="es-ES" sz="2400" dirty="0">
              <a:solidFill>
                <a:srgbClr val="FF0000"/>
              </a:solidFill>
              <a:latin typeface="Trebuchet MS" panose="020B0603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147" name="Group 12"/>
          <p:cNvGrpSpPr>
            <a:grpSpLocks/>
          </p:cNvGrpSpPr>
          <p:nvPr/>
        </p:nvGrpSpPr>
        <p:grpSpPr bwMode="auto">
          <a:xfrm>
            <a:off x="1259663" y="3602039"/>
            <a:ext cx="4089403" cy="1368425"/>
            <a:chOff x="1099" y="2501"/>
            <a:chExt cx="2576" cy="862"/>
          </a:xfrm>
        </p:grpSpPr>
        <p:grpSp>
          <p:nvGrpSpPr>
            <p:cNvPr id="42011" name="Group 13"/>
            <p:cNvGrpSpPr>
              <a:grpSpLocks/>
            </p:cNvGrpSpPr>
            <p:nvPr/>
          </p:nvGrpSpPr>
          <p:grpSpPr bwMode="auto">
            <a:xfrm>
              <a:off x="1099" y="2501"/>
              <a:ext cx="1014" cy="853"/>
              <a:chOff x="1099" y="2501"/>
              <a:chExt cx="1014" cy="853"/>
            </a:xfrm>
          </p:grpSpPr>
          <p:sp>
            <p:nvSpPr>
              <p:cNvPr id="42014" name="Rectangle 14"/>
              <p:cNvSpPr>
                <a:spLocks noChangeArrowheads="1"/>
              </p:cNvSpPr>
              <p:nvPr/>
            </p:nvSpPr>
            <p:spPr bwMode="auto">
              <a:xfrm>
                <a:off x="1099" y="2501"/>
                <a:ext cx="1014" cy="85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400">
                  <a:solidFill>
                    <a:srgbClr val="3333FF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42015" name="Object 15"/>
              <p:cNvGraphicFramePr>
                <a:graphicFrameLocks noChangeAspect="1"/>
              </p:cNvGraphicFramePr>
              <p:nvPr/>
            </p:nvGraphicFramePr>
            <p:xfrm>
              <a:off x="1225" y="2644"/>
              <a:ext cx="762" cy="5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215" name="Ecuación" r:id="rId14" imgW="431613" imgH="330057" progId="Equation.3">
                      <p:embed/>
                    </p:oleObj>
                  </mc:Choice>
                  <mc:Fallback>
                    <p:oleObj name="Ecuación" r:id="rId14" imgW="431613" imgH="330057" progId="Equation.3">
                      <p:embed/>
                      <p:pic>
                        <p:nvPicPr>
                          <p:cNvPr id="42015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5" y="2644"/>
                            <a:ext cx="762" cy="5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2012" name="Text Box 16"/>
            <p:cNvSpPr txBox="1">
              <a:spLocks noChangeArrowheads="1"/>
            </p:cNvSpPr>
            <p:nvPr/>
          </p:nvSpPr>
          <p:spPr bwMode="auto">
            <a:xfrm>
              <a:off x="2284" y="2606"/>
              <a:ext cx="1391" cy="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3366FF"/>
                  </a:solidFill>
                  <a:latin typeface="Arial" panose="020B0604020202020204" pitchFamily="34" charset="0"/>
                </a:rPr>
                <a:t>DENSIDAD SUPERFICIAL</a:t>
              </a:r>
            </a:p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3366FF"/>
                  </a:solidFill>
                  <a:latin typeface="Arial" panose="020B0604020202020204" pitchFamily="34" charset="0"/>
                </a:rPr>
                <a:t>DE CARGA</a:t>
              </a:r>
            </a:p>
          </p:txBody>
        </p:sp>
      </p:grpSp>
      <p:sp>
        <p:nvSpPr>
          <p:cNvPr id="153" name="Text Box 42"/>
          <p:cNvSpPr txBox="1">
            <a:spLocks noChangeArrowheads="1"/>
          </p:cNvSpPr>
          <p:nvPr/>
        </p:nvSpPr>
        <p:spPr bwMode="auto">
          <a:xfrm>
            <a:off x="1432700" y="5043488"/>
            <a:ext cx="1270000" cy="396875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 = </a:t>
            </a:r>
            <a:r>
              <a:rPr lang="es-ES" sz="2400" b="1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s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igma</a:t>
            </a:r>
          </a:p>
        </p:txBody>
      </p:sp>
      <p:graphicFrame>
        <p:nvGraphicFramePr>
          <p:cNvPr id="42008" name="Object 53"/>
          <p:cNvGraphicFramePr>
            <a:graphicFrameLocks noChangeAspect="1"/>
          </p:cNvGraphicFramePr>
          <p:nvPr/>
        </p:nvGraphicFramePr>
        <p:xfrm>
          <a:off x="3910792" y="6002336"/>
          <a:ext cx="908051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16" name="Ecuación" r:id="rId16" imgW="393529" imgH="203112" progId="Equation.3">
                  <p:embed/>
                </p:oleObj>
              </mc:Choice>
              <mc:Fallback>
                <p:oleObj name="Ecuación" r:id="rId16" imgW="393529" imgH="203112" progId="Equation.3">
                  <p:embed/>
                  <p:pic>
                    <p:nvPicPr>
                      <p:cNvPr id="42008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792" y="6002336"/>
                        <a:ext cx="908051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o 1">
            <a:extLst>
              <a:ext uri="{FF2B5EF4-FFF2-40B4-BE49-F238E27FC236}">
                <a16:creationId xmlns:a16="http://schemas.microsoft.com/office/drawing/2014/main" id="{122492E5-9EB1-4FB3-9C08-219B58A3ECF9}"/>
              </a:ext>
            </a:extLst>
          </p:cNvPr>
          <p:cNvGrpSpPr/>
          <p:nvPr/>
        </p:nvGrpSpPr>
        <p:grpSpPr>
          <a:xfrm>
            <a:off x="4087005" y="5051424"/>
            <a:ext cx="1435101" cy="1028699"/>
            <a:chOff x="4349755" y="5051424"/>
            <a:chExt cx="1435101" cy="1028699"/>
          </a:xfrm>
        </p:grpSpPr>
        <p:sp>
          <p:nvSpPr>
            <p:cNvPr id="42009" name="Line 20"/>
            <p:cNvSpPr>
              <a:spLocks noChangeShapeType="1"/>
            </p:cNvSpPr>
            <p:nvPr/>
          </p:nvSpPr>
          <p:spPr bwMode="auto">
            <a:xfrm flipH="1">
              <a:off x="4349755" y="5643561"/>
              <a:ext cx="185738" cy="436562"/>
            </a:xfrm>
            <a:prstGeom prst="line">
              <a:avLst/>
            </a:prstGeom>
            <a:noFill/>
            <a:ln w="38100">
              <a:solidFill>
                <a:schemeClr val="tx2">
                  <a:lumMod val="75000"/>
                  <a:lumOff val="25000"/>
                </a:schemeClr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/>
            </a:p>
          </p:txBody>
        </p:sp>
        <p:sp>
          <p:nvSpPr>
            <p:cNvPr id="42010" name="Text Box 21"/>
            <p:cNvSpPr txBox="1">
              <a:spLocks noChangeArrowheads="1"/>
            </p:cNvSpPr>
            <p:nvPr/>
          </p:nvSpPr>
          <p:spPr bwMode="auto">
            <a:xfrm>
              <a:off x="4535492" y="5051424"/>
              <a:ext cx="1249364" cy="5508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1080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 = cte.</a:t>
              </a:r>
            </a:p>
          </p:txBody>
        </p:sp>
      </p:grpSp>
      <p:grpSp>
        <p:nvGrpSpPr>
          <p:cNvPr id="169" name="Group 59"/>
          <p:cNvGrpSpPr>
            <a:grpSpLocks/>
          </p:cNvGrpSpPr>
          <p:nvPr/>
        </p:nvGrpSpPr>
        <p:grpSpPr bwMode="auto">
          <a:xfrm>
            <a:off x="3904437" y="6380163"/>
            <a:ext cx="1781174" cy="536575"/>
            <a:chOff x="2856" y="3991"/>
            <a:chExt cx="1122" cy="338"/>
          </a:xfrm>
        </p:grpSpPr>
        <p:sp>
          <p:nvSpPr>
            <p:cNvPr id="42006" name="Text Box 107"/>
            <p:cNvSpPr txBox="1">
              <a:spLocks noChangeArrowheads="1"/>
            </p:cNvSpPr>
            <p:nvPr/>
          </p:nvSpPr>
          <p:spPr bwMode="auto">
            <a:xfrm>
              <a:off x="2856" y="3991"/>
              <a:ext cx="1122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 =  = Q/S</a:t>
              </a:r>
            </a:p>
          </p:txBody>
        </p:sp>
        <p:sp>
          <p:nvSpPr>
            <p:cNvPr id="42007" name="Line 57"/>
            <p:cNvSpPr>
              <a:spLocks noChangeShapeType="1"/>
            </p:cNvSpPr>
            <p:nvPr/>
          </p:nvSpPr>
          <p:spPr bwMode="auto">
            <a:xfrm flipV="1">
              <a:off x="3259" y="4108"/>
              <a:ext cx="89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</p:grpSp>
      <p:graphicFrame>
        <p:nvGraphicFramePr>
          <p:cNvPr id="181" name="Object 19"/>
          <p:cNvGraphicFramePr>
            <a:graphicFrameLocks noChangeAspect="1"/>
          </p:cNvGraphicFramePr>
          <p:nvPr/>
        </p:nvGraphicFramePr>
        <p:xfrm>
          <a:off x="2669363" y="5902325"/>
          <a:ext cx="12890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17" name="Ecuación" r:id="rId18" imgW="558800" imgH="381000" progId="Equation.3">
                  <p:embed/>
                </p:oleObj>
              </mc:Choice>
              <mc:Fallback>
                <p:oleObj name="Ecuación" r:id="rId18" imgW="558800" imgH="381000" progId="Equation.3">
                  <p:embed/>
                  <p:pic>
                    <p:nvPicPr>
                      <p:cNvPr id="18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9363" y="5902325"/>
                        <a:ext cx="128905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46">
            <a:extLst>
              <a:ext uri="{FF2B5EF4-FFF2-40B4-BE49-F238E27FC236}">
                <a16:creationId xmlns:a16="http://schemas.microsoft.com/office/drawing/2014/main" id="{D454FBC7-16A7-4A00-9166-A6CE7AF00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1822" y="2157976"/>
            <a:ext cx="220574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L</a:t>
            </a:r>
            <a:r>
              <a:rPr lang="es-ES" sz="2400" dirty="0">
                <a:latin typeface="Arial" panose="020B0604020202020204" pitchFamily="34" charset="0"/>
              </a:rPr>
              <a:t>: Longitud</a:t>
            </a:r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37B05083-CD66-4DE5-B30D-D7D5B272FFB1}"/>
              </a:ext>
            </a:extLst>
          </p:cNvPr>
          <p:cNvGrpSpPr/>
          <p:nvPr/>
        </p:nvGrpSpPr>
        <p:grpSpPr>
          <a:xfrm>
            <a:off x="4294573" y="1725714"/>
            <a:ext cx="1234073" cy="788294"/>
            <a:chOff x="1037793" y="3809154"/>
            <a:chExt cx="1234073" cy="788294"/>
          </a:xfrm>
        </p:grpSpPr>
        <p:sp>
          <p:nvSpPr>
            <p:cNvPr id="58" name="Line 27">
              <a:extLst>
                <a:ext uri="{FF2B5EF4-FFF2-40B4-BE49-F238E27FC236}">
                  <a16:creationId xmlns:a16="http://schemas.microsoft.com/office/drawing/2014/main" id="{3ED3E584-8634-4ABD-ACF7-541DED3943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7793" y="4233701"/>
              <a:ext cx="418523" cy="36374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>
                <a:cs typeface="Arial" panose="020B0604020202020204" pitchFamily="34" charset="0"/>
              </a:endParaRPr>
            </a:p>
          </p:txBody>
        </p:sp>
        <p:sp>
          <p:nvSpPr>
            <p:cNvPr id="59" name="Text Box 28">
              <a:extLst>
                <a:ext uri="{FF2B5EF4-FFF2-40B4-BE49-F238E27FC236}">
                  <a16:creationId xmlns:a16="http://schemas.microsoft.com/office/drawing/2014/main" id="{A1C97E99-5CB4-45A3-B20D-BF49EBD0F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7164" y="3809154"/>
              <a:ext cx="844702" cy="396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Punto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32A8B267-855E-4700-A945-DB1770055C9C}"/>
              </a:ext>
            </a:extLst>
          </p:cNvPr>
          <p:cNvGrpSpPr/>
          <p:nvPr/>
        </p:nvGrpSpPr>
        <p:grpSpPr>
          <a:xfrm>
            <a:off x="6025864" y="2887225"/>
            <a:ext cx="1570326" cy="396910"/>
            <a:chOff x="1427164" y="3809154"/>
            <a:chExt cx="1570326" cy="396910"/>
          </a:xfrm>
        </p:grpSpPr>
        <p:sp>
          <p:nvSpPr>
            <p:cNvPr id="62" name="Line 27">
              <a:extLst>
                <a:ext uri="{FF2B5EF4-FFF2-40B4-BE49-F238E27FC236}">
                  <a16:creationId xmlns:a16="http://schemas.microsoft.com/office/drawing/2014/main" id="{F9DFF9C5-CCD9-4F73-BC88-663854DB9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3052" y="4065387"/>
              <a:ext cx="604438" cy="1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 sz="2400">
                <a:cs typeface="Arial" panose="020B0604020202020204" pitchFamily="34" charset="0"/>
              </a:endParaRPr>
            </a:p>
          </p:txBody>
        </p:sp>
        <p:sp>
          <p:nvSpPr>
            <p:cNvPr id="63" name="Text Box 28">
              <a:extLst>
                <a:ext uri="{FF2B5EF4-FFF2-40B4-BE49-F238E27FC236}">
                  <a16:creationId xmlns:a16="http://schemas.microsoft.com/office/drawing/2014/main" id="{64534B63-3579-43A0-9E35-AC2311FA4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7164" y="3809154"/>
              <a:ext cx="844702" cy="396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Punto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5" grpId="0"/>
      <p:bldP spid="146" grpId="0"/>
      <p:bldP spid="153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9"/>
          <p:cNvGrpSpPr>
            <a:grpSpLocks/>
          </p:cNvGrpSpPr>
          <p:nvPr/>
        </p:nvGrpSpPr>
        <p:grpSpPr bwMode="auto">
          <a:xfrm>
            <a:off x="1923990" y="2580504"/>
            <a:ext cx="4318000" cy="1866899"/>
            <a:chOff x="1130" y="2025"/>
            <a:chExt cx="2720" cy="1176"/>
          </a:xfrm>
        </p:grpSpPr>
        <p:sp>
          <p:nvSpPr>
            <p:cNvPr id="9302" name="Line 167"/>
            <p:cNvSpPr>
              <a:spLocks noChangeShapeType="1"/>
            </p:cNvSpPr>
            <p:nvPr/>
          </p:nvSpPr>
          <p:spPr bwMode="auto">
            <a:xfrm>
              <a:off x="1130" y="3201"/>
              <a:ext cx="2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s-ES" sz="2400"/>
            </a:p>
          </p:txBody>
        </p:sp>
        <p:sp>
          <p:nvSpPr>
            <p:cNvPr id="9303" name="Line 166"/>
            <p:cNvSpPr>
              <a:spLocks noChangeShapeType="1"/>
            </p:cNvSpPr>
            <p:nvPr/>
          </p:nvSpPr>
          <p:spPr bwMode="auto">
            <a:xfrm>
              <a:off x="1254" y="2596"/>
              <a:ext cx="247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s-ES" sz="2400"/>
            </a:p>
          </p:txBody>
        </p:sp>
        <p:sp>
          <p:nvSpPr>
            <p:cNvPr id="9304" name="Line 165"/>
            <p:cNvSpPr>
              <a:spLocks noChangeShapeType="1"/>
            </p:cNvSpPr>
            <p:nvPr/>
          </p:nvSpPr>
          <p:spPr bwMode="auto">
            <a:xfrm>
              <a:off x="1438" y="2025"/>
              <a:ext cx="204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s-ES" sz="2400"/>
            </a:p>
          </p:txBody>
        </p:sp>
      </p:grpSp>
      <p:sp>
        <p:nvSpPr>
          <p:cNvPr id="6" name="Line 175"/>
          <p:cNvSpPr>
            <a:spLocks noChangeShapeType="1"/>
          </p:cNvSpPr>
          <p:nvPr/>
        </p:nvSpPr>
        <p:spPr bwMode="auto">
          <a:xfrm>
            <a:off x="2149361" y="5258963"/>
            <a:ext cx="3925455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s-ES" sz="2400"/>
          </a:p>
        </p:txBody>
      </p:sp>
      <p:sp>
        <p:nvSpPr>
          <p:cNvPr id="9219" name="Rectangle 109"/>
          <p:cNvSpPr>
            <a:spLocks noChangeArrowheads="1"/>
          </p:cNvSpPr>
          <p:nvPr/>
        </p:nvSpPr>
        <p:spPr bwMode="auto">
          <a:xfrm>
            <a:off x="1258094" y="484996"/>
            <a:ext cx="6783387" cy="46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Arial" panose="020B0604020202020204" pitchFamily="34" charset="0"/>
              </a:rPr>
              <a:t>1.2.1. LEY DE COULOMB</a:t>
            </a:r>
          </a:p>
        </p:txBody>
      </p:sp>
      <p:grpSp>
        <p:nvGrpSpPr>
          <p:cNvPr id="3" name="Group 206"/>
          <p:cNvGrpSpPr>
            <a:grpSpLocks/>
          </p:cNvGrpSpPr>
          <p:nvPr/>
        </p:nvGrpSpPr>
        <p:grpSpPr bwMode="auto">
          <a:xfrm>
            <a:off x="2835214" y="1201397"/>
            <a:ext cx="2574925" cy="4332289"/>
            <a:chOff x="1704" y="1124"/>
            <a:chExt cx="1622" cy="2729"/>
          </a:xfrm>
        </p:grpSpPr>
        <p:sp>
          <p:nvSpPr>
            <p:cNvPr id="9292" name="Line 204"/>
            <p:cNvSpPr>
              <a:spLocks noChangeShapeType="1"/>
            </p:cNvSpPr>
            <p:nvPr/>
          </p:nvSpPr>
          <p:spPr bwMode="auto">
            <a:xfrm>
              <a:off x="3182" y="1124"/>
              <a:ext cx="0" cy="272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s-ES" sz="2400"/>
            </a:p>
          </p:txBody>
        </p:sp>
        <p:sp>
          <p:nvSpPr>
            <p:cNvPr id="9293" name="Line 203"/>
            <p:cNvSpPr>
              <a:spLocks noChangeShapeType="1"/>
            </p:cNvSpPr>
            <p:nvPr/>
          </p:nvSpPr>
          <p:spPr bwMode="auto">
            <a:xfrm>
              <a:off x="1831" y="1132"/>
              <a:ext cx="0" cy="272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s-ES" sz="2400" dirty="0"/>
            </a:p>
          </p:txBody>
        </p:sp>
        <p:pic>
          <p:nvPicPr>
            <p:cNvPr id="9294" name="Picture 15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" y="1867"/>
              <a:ext cx="27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95" name="Picture 15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3" y="1869"/>
              <a:ext cx="28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96" name="Picture 15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" y="2411"/>
              <a:ext cx="27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97" name="Picture 15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" y="3043"/>
              <a:ext cx="28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98" name="Picture 15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3" y="3041"/>
              <a:ext cx="28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99" name="Picture 16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3" y="2423"/>
              <a:ext cx="27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199"/>
          <p:cNvGrpSpPr>
            <a:grpSpLocks/>
          </p:cNvGrpSpPr>
          <p:nvPr/>
        </p:nvGrpSpPr>
        <p:grpSpPr bwMode="auto">
          <a:xfrm>
            <a:off x="3286065" y="2586787"/>
            <a:ext cx="1668463" cy="6350"/>
            <a:chOff x="1988" y="2048"/>
            <a:chExt cx="1051" cy="4"/>
          </a:xfrm>
        </p:grpSpPr>
        <p:sp>
          <p:nvSpPr>
            <p:cNvPr id="9290" name="Line 168"/>
            <p:cNvSpPr>
              <a:spLocks noChangeShapeType="1"/>
            </p:cNvSpPr>
            <p:nvPr/>
          </p:nvSpPr>
          <p:spPr bwMode="auto">
            <a:xfrm flipH="1">
              <a:off x="2586" y="2052"/>
              <a:ext cx="453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 sz="2400"/>
            </a:p>
          </p:txBody>
        </p:sp>
        <p:sp>
          <p:nvSpPr>
            <p:cNvPr id="9291" name="Line 171"/>
            <p:cNvSpPr>
              <a:spLocks noChangeShapeType="1"/>
            </p:cNvSpPr>
            <p:nvPr/>
          </p:nvSpPr>
          <p:spPr bwMode="auto">
            <a:xfrm>
              <a:off x="1988" y="2048"/>
              <a:ext cx="453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 sz="2400"/>
            </a:p>
          </p:txBody>
        </p:sp>
      </p:grpSp>
      <p:grpSp>
        <p:nvGrpSpPr>
          <p:cNvPr id="5" name="Group 207"/>
          <p:cNvGrpSpPr>
            <a:grpSpLocks/>
          </p:cNvGrpSpPr>
          <p:nvPr/>
        </p:nvGrpSpPr>
        <p:grpSpPr bwMode="auto">
          <a:xfrm>
            <a:off x="2090678" y="3485866"/>
            <a:ext cx="4110037" cy="962025"/>
            <a:chOff x="1235" y="2702"/>
            <a:chExt cx="2589" cy="606"/>
          </a:xfrm>
        </p:grpSpPr>
        <p:sp>
          <p:nvSpPr>
            <p:cNvPr id="9286" name="Line 169"/>
            <p:cNvSpPr>
              <a:spLocks noChangeShapeType="1"/>
            </p:cNvSpPr>
            <p:nvPr/>
          </p:nvSpPr>
          <p:spPr bwMode="auto">
            <a:xfrm flipH="1">
              <a:off x="1240" y="2702"/>
              <a:ext cx="453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 sz="2400"/>
            </a:p>
          </p:txBody>
        </p:sp>
        <p:sp>
          <p:nvSpPr>
            <p:cNvPr id="9287" name="Line 170"/>
            <p:cNvSpPr>
              <a:spLocks noChangeShapeType="1"/>
            </p:cNvSpPr>
            <p:nvPr/>
          </p:nvSpPr>
          <p:spPr bwMode="auto">
            <a:xfrm flipH="1">
              <a:off x="1235" y="3308"/>
              <a:ext cx="453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 sz="2400"/>
            </a:p>
          </p:txBody>
        </p:sp>
        <p:sp>
          <p:nvSpPr>
            <p:cNvPr id="9288" name="Line 172"/>
            <p:cNvSpPr>
              <a:spLocks noChangeShapeType="1"/>
            </p:cNvSpPr>
            <p:nvPr/>
          </p:nvSpPr>
          <p:spPr bwMode="auto">
            <a:xfrm>
              <a:off x="3362" y="2704"/>
              <a:ext cx="453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 sz="2400"/>
            </a:p>
          </p:txBody>
        </p:sp>
        <p:sp>
          <p:nvSpPr>
            <p:cNvPr id="9289" name="Line 173"/>
            <p:cNvSpPr>
              <a:spLocks noChangeShapeType="1"/>
            </p:cNvSpPr>
            <p:nvPr/>
          </p:nvSpPr>
          <p:spPr bwMode="auto">
            <a:xfrm>
              <a:off x="3371" y="3304"/>
              <a:ext cx="453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 sz="2400"/>
            </a:p>
          </p:txBody>
        </p:sp>
      </p:grpSp>
      <p:grpSp>
        <p:nvGrpSpPr>
          <p:cNvPr id="15" name="Grupo 14"/>
          <p:cNvGrpSpPr>
            <a:grpSpLocks/>
          </p:cNvGrpSpPr>
          <p:nvPr/>
        </p:nvGrpSpPr>
        <p:grpSpPr bwMode="auto">
          <a:xfrm>
            <a:off x="5227576" y="4599438"/>
            <a:ext cx="956353" cy="653937"/>
            <a:chOff x="4884215" y="5326176"/>
            <a:chExt cx="956354" cy="653937"/>
          </a:xfrm>
        </p:grpSpPr>
        <p:sp>
          <p:nvSpPr>
            <p:cNvPr id="9284" name="Line 181"/>
            <p:cNvSpPr>
              <a:spLocks noChangeShapeType="1"/>
            </p:cNvSpPr>
            <p:nvPr/>
          </p:nvSpPr>
          <p:spPr bwMode="auto">
            <a:xfrm>
              <a:off x="4884215" y="5980113"/>
              <a:ext cx="719138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 sz="2400"/>
            </a:p>
          </p:txBody>
        </p:sp>
        <p:graphicFrame>
          <p:nvGraphicFramePr>
            <p:cNvPr id="9285" name="Object 1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2768842"/>
                </p:ext>
              </p:extLst>
            </p:nvPr>
          </p:nvGraphicFramePr>
          <p:xfrm>
            <a:off x="5315628" y="5326176"/>
            <a:ext cx="524941" cy="6039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21" name="Ecuación" r:id="rId6" imgW="164957" imgH="190335" progId="Equation.3">
                    <p:embed/>
                  </p:oleObj>
                </mc:Choice>
                <mc:Fallback>
                  <p:oleObj name="Ecuación" r:id="rId6" imgW="164957" imgH="190335" progId="Equation.3">
                    <p:embed/>
                    <p:pic>
                      <p:nvPicPr>
                        <p:cNvPr id="0" name="Object 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5628" y="5326176"/>
                          <a:ext cx="524941" cy="6039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upo 15"/>
          <p:cNvGrpSpPr>
            <a:grpSpLocks/>
          </p:cNvGrpSpPr>
          <p:nvPr/>
        </p:nvGrpSpPr>
        <p:grpSpPr bwMode="auto">
          <a:xfrm>
            <a:off x="2032096" y="4605877"/>
            <a:ext cx="1020607" cy="645910"/>
            <a:chOff x="1689816" y="5332616"/>
            <a:chExt cx="1020607" cy="645910"/>
          </a:xfrm>
        </p:grpSpPr>
        <p:sp>
          <p:nvSpPr>
            <p:cNvPr id="9282" name="Line 182"/>
            <p:cNvSpPr>
              <a:spLocks noChangeShapeType="1"/>
            </p:cNvSpPr>
            <p:nvPr/>
          </p:nvSpPr>
          <p:spPr bwMode="auto">
            <a:xfrm flipH="1">
              <a:off x="1991285" y="5978526"/>
              <a:ext cx="719138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 sz="2400"/>
            </a:p>
          </p:txBody>
        </p:sp>
        <p:graphicFrame>
          <p:nvGraphicFramePr>
            <p:cNvPr id="9283" name="Object 1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5551100"/>
                </p:ext>
              </p:extLst>
            </p:nvPr>
          </p:nvGraphicFramePr>
          <p:xfrm>
            <a:off x="1689816" y="5332616"/>
            <a:ext cx="539592" cy="621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22" name="Ecuación" r:id="rId8" imgW="164957" imgH="190335" progId="Equation.3">
                    <p:embed/>
                  </p:oleObj>
                </mc:Choice>
                <mc:Fallback>
                  <p:oleObj name="Ecuación" r:id="rId8" imgW="164957" imgH="190335" progId="Equation.3">
                    <p:embed/>
                    <p:pic>
                      <p:nvPicPr>
                        <p:cNvPr id="0" name="Object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9816" y="5332616"/>
                          <a:ext cx="539592" cy="6216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30" name="Text Box 186"/>
          <p:cNvSpPr txBox="1">
            <a:spLocks noChangeArrowheads="1"/>
          </p:cNvSpPr>
          <p:nvPr/>
        </p:nvSpPr>
        <p:spPr bwMode="auto">
          <a:xfrm>
            <a:off x="7061475" y="488950"/>
            <a:ext cx="3302095" cy="514738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FFFFFF"/>
                </a:solidFill>
                <a:latin typeface="Arial" panose="020B0604020202020204" pitchFamily="34" charset="0"/>
              </a:rPr>
              <a:t>FUERZA ELÉCTRICA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9776BE9-4F53-4344-8F9E-55F7570E8B0F}"/>
              </a:ext>
            </a:extLst>
          </p:cNvPr>
          <p:cNvGrpSpPr/>
          <p:nvPr/>
        </p:nvGrpSpPr>
        <p:grpSpPr>
          <a:xfrm>
            <a:off x="2779653" y="1296649"/>
            <a:ext cx="2697162" cy="544513"/>
            <a:chOff x="2809797" y="1246397"/>
            <a:chExt cx="2697162" cy="544513"/>
          </a:xfrm>
        </p:grpSpPr>
        <p:sp>
          <p:nvSpPr>
            <p:cNvPr id="9274" name="Oval 202"/>
            <p:cNvSpPr>
              <a:spLocks noChangeAspect="1" noChangeArrowheads="1"/>
            </p:cNvSpPr>
            <p:nvPr/>
          </p:nvSpPr>
          <p:spPr bwMode="auto">
            <a:xfrm>
              <a:off x="4967209" y="1251160"/>
              <a:ext cx="539750" cy="53975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75" name="Oval 201"/>
            <p:cNvSpPr>
              <a:spLocks noChangeAspect="1" noChangeArrowheads="1"/>
            </p:cNvSpPr>
            <p:nvPr/>
          </p:nvSpPr>
          <p:spPr bwMode="auto">
            <a:xfrm>
              <a:off x="2809797" y="1246397"/>
              <a:ext cx="539750" cy="53975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76" name="Text Box 161"/>
            <p:cNvSpPr txBox="1">
              <a:spLocks noChangeArrowheads="1"/>
            </p:cNvSpPr>
            <p:nvPr/>
          </p:nvSpPr>
          <p:spPr bwMode="auto">
            <a:xfrm>
              <a:off x="2841547" y="1273385"/>
              <a:ext cx="4699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277" name="Text Box 162"/>
            <p:cNvSpPr txBox="1">
              <a:spLocks noChangeArrowheads="1"/>
            </p:cNvSpPr>
            <p:nvPr/>
          </p:nvSpPr>
          <p:spPr bwMode="auto">
            <a:xfrm>
              <a:off x="4989434" y="1270210"/>
              <a:ext cx="4699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D84799E-D29A-4D47-A524-753B5CC28597}"/>
              </a:ext>
            </a:extLst>
          </p:cNvPr>
          <p:cNvGrpSpPr/>
          <p:nvPr/>
        </p:nvGrpSpPr>
        <p:grpSpPr>
          <a:xfrm>
            <a:off x="3059053" y="1642724"/>
            <a:ext cx="2159000" cy="519113"/>
            <a:chOff x="3089197" y="1592472"/>
            <a:chExt cx="2159000" cy="519113"/>
          </a:xfrm>
        </p:grpSpPr>
        <p:sp>
          <p:nvSpPr>
            <p:cNvPr id="9278" name="Text Box 193"/>
            <p:cNvSpPr txBox="1">
              <a:spLocks noChangeArrowheads="1"/>
            </p:cNvSpPr>
            <p:nvPr/>
          </p:nvSpPr>
          <p:spPr bwMode="auto">
            <a:xfrm>
              <a:off x="4017884" y="1592472"/>
              <a:ext cx="3000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9279" name="Line 195"/>
            <p:cNvSpPr>
              <a:spLocks noChangeShapeType="1"/>
            </p:cNvSpPr>
            <p:nvPr/>
          </p:nvSpPr>
          <p:spPr bwMode="auto">
            <a:xfrm>
              <a:off x="3089197" y="2052847"/>
              <a:ext cx="2159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 sz="2400"/>
            </a:p>
          </p:txBody>
        </p:sp>
      </p:grpSp>
      <p:sp>
        <p:nvSpPr>
          <p:cNvPr id="6340" name="Text Box 196"/>
          <p:cNvSpPr txBox="1">
            <a:spLocks noChangeArrowheads="1"/>
          </p:cNvSpPr>
          <p:nvPr/>
        </p:nvSpPr>
        <p:spPr bwMode="auto">
          <a:xfrm>
            <a:off x="5309774" y="459479"/>
            <a:ext cx="904195" cy="5147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1784</a:t>
            </a:r>
          </a:p>
        </p:txBody>
      </p:sp>
      <p:sp>
        <p:nvSpPr>
          <p:cNvPr id="6409" name="Text Box 265"/>
          <p:cNvSpPr txBox="1">
            <a:spLocks noChangeArrowheads="1"/>
          </p:cNvSpPr>
          <p:nvPr/>
        </p:nvSpPr>
        <p:spPr bwMode="auto">
          <a:xfrm>
            <a:off x="7061475" y="1091282"/>
            <a:ext cx="3302095" cy="88407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ENTRE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latin typeface="Arial" panose="020B0604020202020204" pitchFamily="34" charset="0"/>
              </a:rPr>
              <a:t>2 CARGAS PUNTUALES </a:t>
            </a:r>
            <a:r>
              <a:rPr lang="es-ES" sz="2400" u="sng">
                <a:latin typeface="Arial" panose="020B0604020202020204" pitchFamily="34" charset="0"/>
              </a:rPr>
              <a:t>FIJAS</a:t>
            </a:r>
            <a:endParaRPr lang="es-ES" sz="2400" u="sng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410" name="Text Box 266"/>
          <p:cNvSpPr txBox="1">
            <a:spLocks noChangeArrowheads="1"/>
          </p:cNvSpPr>
          <p:nvPr/>
        </p:nvSpPr>
        <p:spPr bwMode="auto">
          <a:xfrm>
            <a:off x="7061476" y="2264686"/>
            <a:ext cx="3302094" cy="16445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</a:rPr>
              <a:t>Las fuerzas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entre las cargas se ejercen a lo largo de la recta que pasa por ellas</a:t>
            </a:r>
          </a:p>
        </p:txBody>
      </p:sp>
      <p:sp>
        <p:nvSpPr>
          <p:cNvPr id="9242" name="Text Box 269"/>
          <p:cNvSpPr txBox="1">
            <a:spLocks noChangeArrowheads="1"/>
          </p:cNvSpPr>
          <p:nvPr/>
        </p:nvSpPr>
        <p:spPr bwMode="auto">
          <a:xfrm>
            <a:off x="7051315" y="4510676"/>
            <a:ext cx="3342365" cy="236139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La dirección se caracteriza, para cada Q, con un </a:t>
            </a: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u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hacia fuera de la que ejerce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la fuerza, aplicado en la que la sufre</a:t>
            </a:r>
            <a:endParaRPr lang="es-ES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Flecha abajo 10"/>
          <p:cNvSpPr/>
          <p:nvPr/>
        </p:nvSpPr>
        <p:spPr bwMode="auto">
          <a:xfrm>
            <a:off x="8420188" y="4010689"/>
            <a:ext cx="584667" cy="414861"/>
          </a:xfrm>
          <a:prstGeom prst="down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45" name="Group 234">
            <a:extLst>
              <a:ext uri="{FF2B5EF4-FFF2-40B4-BE49-F238E27FC236}">
                <a16:creationId xmlns:a16="http://schemas.microsoft.com/office/drawing/2014/main" id="{6355DE23-A992-408B-840D-AC879677BCF0}"/>
              </a:ext>
            </a:extLst>
          </p:cNvPr>
          <p:cNvGrpSpPr>
            <a:grpSpLocks/>
          </p:cNvGrpSpPr>
          <p:nvPr/>
        </p:nvGrpSpPr>
        <p:grpSpPr bwMode="auto">
          <a:xfrm>
            <a:off x="1814456" y="2755130"/>
            <a:ext cx="2065343" cy="1522413"/>
            <a:chOff x="1061" y="2129"/>
            <a:chExt cx="1301" cy="959"/>
          </a:xfrm>
        </p:grpSpPr>
        <p:grpSp>
          <p:nvGrpSpPr>
            <p:cNvPr id="46" name="Group 215">
              <a:extLst>
                <a:ext uri="{FF2B5EF4-FFF2-40B4-BE49-F238E27FC236}">
                  <a16:creationId xmlns:a16="http://schemas.microsoft.com/office/drawing/2014/main" id="{35765918-FF46-4CA4-BADE-0562AAF385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8" y="2244"/>
              <a:ext cx="328" cy="250"/>
              <a:chOff x="2427" y="2129"/>
              <a:chExt cx="328" cy="250"/>
            </a:xfrm>
          </p:grpSpPr>
          <p:sp>
            <p:nvSpPr>
              <p:cNvPr id="53" name="Text Box 213">
                <a:extLst>
                  <a:ext uri="{FF2B5EF4-FFF2-40B4-BE49-F238E27FC236}">
                    <a16:creationId xmlns:a16="http://schemas.microsoft.com/office/drawing/2014/main" id="{05496022-66AE-417B-B74A-B82FCA696A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7" y="2129"/>
                <a:ext cx="3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</a:t>
                </a:r>
                <a:r>
                  <a:rPr lang="es-E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21</a:t>
                </a:r>
                <a:endParaRPr lang="es-ES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4" name="Line 214">
                <a:extLst>
                  <a:ext uri="{FF2B5EF4-FFF2-40B4-BE49-F238E27FC236}">
                    <a16:creationId xmlns:a16="http://schemas.microsoft.com/office/drawing/2014/main" id="{972A4C21-7778-428B-AD2A-B8F74B2C6B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2" y="2145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es-ES" sz="2400"/>
              </a:p>
            </p:txBody>
          </p:sp>
        </p:grpSp>
        <p:grpSp>
          <p:nvGrpSpPr>
            <p:cNvPr id="47" name="Group 225">
              <a:extLst>
                <a:ext uri="{FF2B5EF4-FFF2-40B4-BE49-F238E27FC236}">
                  <a16:creationId xmlns:a16="http://schemas.microsoft.com/office/drawing/2014/main" id="{547CCA30-AC7D-4B64-A0A7-AE5EDB1AA3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4" y="2129"/>
              <a:ext cx="328" cy="250"/>
              <a:chOff x="2650" y="2129"/>
              <a:chExt cx="328" cy="250"/>
            </a:xfrm>
          </p:grpSpPr>
          <p:sp>
            <p:nvSpPr>
              <p:cNvPr id="51" name="Text Box 226">
                <a:extLst>
                  <a:ext uri="{FF2B5EF4-FFF2-40B4-BE49-F238E27FC236}">
                    <a16:creationId xmlns:a16="http://schemas.microsoft.com/office/drawing/2014/main" id="{10BA51C0-66F2-41D7-96F2-3AD2BFACBA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0" y="2129"/>
                <a:ext cx="3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</a:t>
                </a:r>
                <a:r>
                  <a:rPr lang="es-E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21</a:t>
                </a:r>
                <a:endParaRPr lang="es-ES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" name="Line 227">
                <a:extLst>
                  <a:ext uri="{FF2B5EF4-FFF2-40B4-BE49-F238E27FC236}">
                    <a16:creationId xmlns:a16="http://schemas.microsoft.com/office/drawing/2014/main" id="{FEADD825-9E0B-4DD8-A808-EED235989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145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es-ES" sz="2400"/>
              </a:p>
            </p:txBody>
          </p:sp>
        </p:grpSp>
        <p:grpSp>
          <p:nvGrpSpPr>
            <p:cNvPr id="48" name="Group 228">
              <a:extLst>
                <a:ext uri="{FF2B5EF4-FFF2-40B4-BE49-F238E27FC236}">
                  <a16:creationId xmlns:a16="http://schemas.microsoft.com/office/drawing/2014/main" id="{5FD372AF-4EE0-4C8A-92E9-4EA0EBF804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1" y="2838"/>
              <a:ext cx="328" cy="250"/>
              <a:chOff x="2421" y="2005"/>
              <a:chExt cx="328" cy="250"/>
            </a:xfrm>
          </p:grpSpPr>
          <p:sp>
            <p:nvSpPr>
              <p:cNvPr id="49" name="Text Box 229">
                <a:extLst>
                  <a:ext uri="{FF2B5EF4-FFF2-40B4-BE49-F238E27FC236}">
                    <a16:creationId xmlns:a16="http://schemas.microsoft.com/office/drawing/2014/main" id="{A739F6A3-6112-4393-A315-CEE7E0A714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1" y="2005"/>
                <a:ext cx="3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</a:t>
                </a:r>
                <a:r>
                  <a:rPr lang="es-E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21</a:t>
                </a:r>
                <a:endParaRPr lang="es-ES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0" name="Line 230">
                <a:extLst>
                  <a:ext uri="{FF2B5EF4-FFF2-40B4-BE49-F238E27FC236}">
                    <a16:creationId xmlns:a16="http://schemas.microsoft.com/office/drawing/2014/main" id="{6E42B19B-E6C5-4D2D-9B5E-F98C20724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2" y="2038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es-ES" sz="2400"/>
              </a:p>
            </p:txBody>
          </p:sp>
        </p:grp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7FDCB0B7-4B33-4EBE-9A41-2B128070CD3A}"/>
              </a:ext>
            </a:extLst>
          </p:cNvPr>
          <p:cNvGrpSpPr/>
          <p:nvPr/>
        </p:nvGrpSpPr>
        <p:grpSpPr>
          <a:xfrm>
            <a:off x="5873359" y="5860379"/>
            <a:ext cx="654050" cy="495301"/>
            <a:chOff x="5805625" y="5860379"/>
            <a:chExt cx="654050" cy="495301"/>
          </a:xfrm>
        </p:grpSpPr>
        <p:sp>
          <p:nvSpPr>
            <p:cNvPr id="56" name="Rectangle 125">
              <a:extLst>
                <a:ext uri="{FF2B5EF4-FFF2-40B4-BE49-F238E27FC236}">
                  <a16:creationId xmlns:a16="http://schemas.microsoft.com/office/drawing/2014/main" id="{26265A65-3C2E-4EB7-8939-91DDBEE47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625" y="5860379"/>
              <a:ext cx="654050" cy="4953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7" name="Group 222">
              <a:extLst>
                <a:ext uri="{FF2B5EF4-FFF2-40B4-BE49-F238E27FC236}">
                  <a16:creationId xmlns:a16="http://schemas.microsoft.com/office/drawing/2014/main" id="{2620BA9A-3B2E-4DB3-94AF-B8F547326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30143" y="5901654"/>
              <a:ext cx="520700" cy="396876"/>
              <a:chOff x="2759" y="2117"/>
              <a:chExt cx="328" cy="250"/>
            </a:xfrm>
          </p:grpSpPr>
          <p:sp>
            <p:nvSpPr>
              <p:cNvPr id="58" name="Text Box 223">
                <a:extLst>
                  <a:ext uri="{FF2B5EF4-FFF2-40B4-BE49-F238E27FC236}">
                    <a16:creationId xmlns:a16="http://schemas.microsoft.com/office/drawing/2014/main" id="{BD89CC25-A75E-4F09-9EA2-E75F490795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9" y="2117"/>
                <a:ext cx="3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</a:t>
                </a:r>
                <a:r>
                  <a:rPr lang="es-E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12</a:t>
                </a:r>
                <a:endParaRPr lang="es-ES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9" name="Line 224">
                <a:extLst>
                  <a:ext uri="{FF2B5EF4-FFF2-40B4-BE49-F238E27FC236}">
                    <a16:creationId xmlns:a16="http://schemas.microsoft.com/office/drawing/2014/main" id="{1F2BF76C-CF91-4D02-B805-17D2BAC14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3" y="2133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es-ES" sz="2400"/>
              </a:p>
            </p:txBody>
          </p:sp>
        </p:grpSp>
      </p:grpSp>
      <p:sp>
        <p:nvSpPr>
          <p:cNvPr id="60" name="Text Box 267">
            <a:extLst>
              <a:ext uri="{FF2B5EF4-FFF2-40B4-BE49-F238E27FC236}">
                <a16:creationId xmlns:a16="http://schemas.microsoft.com/office/drawing/2014/main" id="{52D74716-046A-4954-9FF9-31618DC9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697" y="5836373"/>
            <a:ext cx="3568700" cy="51473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Ejercida por Q</a:t>
            </a:r>
            <a:r>
              <a:rPr lang="es-ES" sz="24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sobre Q</a:t>
            </a:r>
            <a:r>
              <a:rPr lang="es-ES" sz="24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1" name="Text Box 268">
            <a:extLst>
              <a:ext uri="{FF2B5EF4-FFF2-40B4-BE49-F238E27FC236}">
                <a16:creationId xmlns:a16="http://schemas.microsoft.com/office/drawing/2014/main" id="{BF7362F5-3835-4C0F-BFC6-E042FE602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3033" y="6353892"/>
            <a:ext cx="3575052" cy="51473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Ejercida por Q</a:t>
            </a:r>
            <a:r>
              <a:rPr lang="es-ES" sz="24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sobre Q</a:t>
            </a:r>
            <a:r>
              <a:rPr lang="es-ES" sz="24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6D582520-24E3-4928-9EFD-612C0CA15506}"/>
              </a:ext>
            </a:extLst>
          </p:cNvPr>
          <p:cNvGrpSpPr/>
          <p:nvPr/>
        </p:nvGrpSpPr>
        <p:grpSpPr>
          <a:xfrm>
            <a:off x="1761424" y="6342974"/>
            <a:ext cx="654050" cy="479425"/>
            <a:chOff x="1795291" y="6342974"/>
            <a:chExt cx="654050" cy="479425"/>
          </a:xfrm>
        </p:grpSpPr>
        <p:sp>
          <p:nvSpPr>
            <p:cNvPr id="63" name="Rectangle 124">
              <a:extLst>
                <a:ext uri="{FF2B5EF4-FFF2-40B4-BE49-F238E27FC236}">
                  <a16:creationId xmlns:a16="http://schemas.microsoft.com/office/drawing/2014/main" id="{31FE7D18-C87A-4B00-914F-5742201C4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291" y="6342974"/>
              <a:ext cx="654050" cy="479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64" name="Group 215">
              <a:extLst>
                <a:ext uri="{FF2B5EF4-FFF2-40B4-BE49-F238E27FC236}">
                  <a16:creationId xmlns:a16="http://schemas.microsoft.com/office/drawing/2014/main" id="{5BCA0684-2CDC-48FF-A1E9-11E5365271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2441" y="6373136"/>
              <a:ext cx="520700" cy="396875"/>
              <a:chOff x="2669" y="2093"/>
              <a:chExt cx="328" cy="250"/>
            </a:xfrm>
          </p:grpSpPr>
          <p:sp>
            <p:nvSpPr>
              <p:cNvPr id="65" name="Text Box 213">
                <a:extLst>
                  <a:ext uri="{FF2B5EF4-FFF2-40B4-BE49-F238E27FC236}">
                    <a16:creationId xmlns:a16="http://schemas.microsoft.com/office/drawing/2014/main" id="{D1E95F82-27F8-4490-B7F2-9F89462330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9" y="2093"/>
                <a:ext cx="3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</a:t>
                </a:r>
                <a:r>
                  <a:rPr lang="es-E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21</a:t>
                </a:r>
                <a:endParaRPr lang="es-ES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6" name="Line 214">
                <a:extLst>
                  <a:ext uri="{FF2B5EF4-FFF2-40B4-BE49-F238E27FC236}">
                    <a16:creationId xmlns:a16="http://schemas.microsoft.com/office/drawing/2014/main" id="{F36CFA0A-49B9-48D5-948F-8BD1ED536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109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es-ES" sz="2400"/>
              </a:p>
            </p:txBody>
          </p:sp>
        </p:grpSp>
      </p:grpSp>
      <p:grpSp>
        <p:nvGrpSpPr>
          <p:cNvPr id="67" name="Group 235">
            <a:extLst>
              <a:ext uri="{FF2B5EF4-FFF2-40B4-BE49-F238E27FC236}">
                <a16:creationId xmlns:a16="http://schemas.microsoft.com/office/drawing/2014/main" id="{F25DCDCD-FF91-4AA8-8E27-18982B4B019B}"/>
              </a:ext>
            </a:extLst>
          </p:cNvPr>
          <p:cNvGrpSpPr>
            <a:grpSpLocks/>
          </p:cNvGrpSpPr>
          <p:nvPr/>
        </p:nvGrpSpPr>
        <p:grpSpPr bwMode="auto">
          <a:xfrm>
            <a:off x="4354459" y="2761487"/>
            <a:ext cx="2081217" cy="1531940"/>
            <a:chOff x="2525" y="2157"/>
            <a:chExt cx="1311" cy="965"/>
          </a:xfrm>
        </p:grpSpPr>
        <p:grpSp>
          <p:nvGrpSpPr>
            <p:cNvPr id="68" name="Group 216">
              <a:extLst>
                <a:ext uri="{FF2B5EF4-FFF2-40B4-BE49-F238E27FC236}">
                  <a16:creationId xmlns:a16="http://schemas.microsoft.com/office/drawing/2014/main" id="{5D7A39A8-1C1E-4439-AEDF-27BC4DD76A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5" y="2872"/>
              <a:ext cx="328" cy="250"/>
              <a:chOff x="2710" y="2056"/>
              <a:chExt cx="328" cy="250"/>
            </a:xfrm>
          </p:grpSpPr>
          <p:sp>
            <p:nvSpPr>
              <p:cNvPr id="75" name="Text Box 217">
                <a:extLst>
                  <a:ext uri="{FF2B5EF4-FFF2-40B4-BE49-F238E27FC236}">
                    <a16:creationId xmlns:a16="http://schemas.microsoft.com/office/drawing/2014/main" id="{3078E779-9161-4B59-9B21-DC367BB0B9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0" y="2056"/>
                <a:ext cx="3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</a:t>
                </a:r>
                <a:r>
                  <a:rPr lang="es-E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12</a:t>
                </a:r>
                <a:endParaRPr lang="es-ES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53DFF0DD-122F-43DB-9CA6-16A1A1860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5" y="2084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es-ES" sz="2400"/>
              </a:p>
            </p:txBody>
          </p:sp>
        </p:grpSp>
        <p:grpSp>
          <p:nvGrpSpPr>
            <p:cNvPr id="69" name="Group 219">
              <a:extLst>
                <a:ext uri="{FF2B5EF4-FFF2-40B4-BE49-F238E27FC236}">
                  <a16:creationId xmlns:a16="http://schemas.microsoft.com/office/drawing/2014/main" id="{5A1EBFE0-A877-4B6D-80F8-5758087B5D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" y="2278"/>
              <a:ext cx="328" cy="250"/>
              <a:chOff x="2729" y="2167"/>
              <a:chExt cx="328" cy="250"/>
            </a:xfrm>
          </p:grpSpPr>
          <p:sp>
            <p:nvSpPr>
              <p:cNvPr id="73" name="Text Box 220">
                <a:extLst>
                  <a:ext uri="{FF2B5EF4-FFF2-40B4-BE49-F238E27FC236}">
                    <a16:creationId xmlns:a16="http://schemas.microsoft.com/office/drawing/2014/main" id="{FCB81388-0D36-4844-85D1-2990021334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9" y="2167"/>
                <a:ext cx="3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</a:t>
                </a:r>
                <a:r>
                  <a:rPr lang="es-E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12</a:t>
                </a:r>
                <a:endParaRPr lang="es-ES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4" name="Line 221">
                <a:extLst>
                  <a:ext uri="{FF2B5EF4-FFF2-40B4-BE49-F238E27FC236}">
                    <a16:creationId xmlns:a16="http://schemas.microsoft.com/office/drawing/2014/main" id="{CA1D413D-9201-4CDB-A4F6-1809E8C7A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4" y="2195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es-ES" sz="2400"/>
              </a:p>
            </p:txBody>
          </p:sp>
        </p:grpSp>
        <p:grpSp>
          <p:nvGrpSpPr>
            <p:cNvPr id="70" name="Group 222">
              <a:extLst>
                <a:ext uri="{FF2B5EF4-FFF2-40B4-BE49-F238E27FC236}">
                  <a16:creationId xmlns:a16="http://schemas.microsoft.com/office/drawing/2014/main" id="{5FBE3996-D44D-4A86-98FA-9D84F48098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5" y="2157"/>
              <a:ext cx="328" cy="250"/>
              <a:chOff x="2554" y="2152"/>
              <a:chExt cx="328" cy="250"/>
            </a:xfrm>
          </p:grpSpPr>
          <p:sp>
            <p:nvSpPr>
              <p:cNvPr id="71" name="Text Box 223">
                <a:extLst>
                  <a:ext uri="{FF2B5EF4-FFF2-40B4-BE49-F238E27FC236}">
                    <a16:creationId xmlns:a16="http://schemas.microsoft.com/office/drawing/2014/main" id="{1B580D24-BF08-49BB-84BC-2130DD8AA2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4" y="2152"/>
                <a:ext cx="3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</a:t>
                </a:r>
                <a:r>
                  <a:rPr lang="es-E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12</a:t>
                </a:r>
                <a:endParaRPr lang="es-ES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2" name="Line 224">
                <a:extLst>
                  <a:ext uri="{FF2B5EF4-FFF2-40B4-BE49-F238E27FC236}">
                    <a16:creationId xmlns:a16="http://schemas.microsoft.com/office/drawing/2014/main" id="{386DA9DA-7851-499A-93CC-6BF2E84E3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9" y="2168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es-ES" sz="24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330" grpId="0" animBg="1"/>
      <p:bldP spid="6340" grpId="0" animBg="1"/>
      <p:bldP spid="6409" grpId="0" animBg="1"/>
      <p:bldP spid="6410" grpId="0" animBg="1"/>
      <p:bldP spid="9242" grpId="0" animBg="1"/>
      <p:bldP spid="11" grpId="0" animBg="1"/>
      <p:bldP spid="60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9"/>
          <p:cNvGrpSpPr>
            <a:grpSpLocks/>
          </p:cNvGrpSpPr>
          <p:nvPr/>
        </p:nvGrpSpPr>
        <p:grpSpPr bwMode="auto">
          <a:xfrm>
            <a:off x="1923990" y="2580504"/>
            <a:ext cx="4318000" cy="1866899"/>
            <a:chOff x="1130" y="2025"/>
            <a:chExt cx="2720" cy="1176"/>
          </a:xfrm>
        </p:grpSpPr>
        <p:sp>
          <p:nvSpPr>
            <p:cNvPr id="9302" name="Line 167"/>
            <p:cNvSpPr>
              <a:spLocks noChangeShapeType="1"/>
            </p:cNvSpPr>
            <p:nvPr/>
          </p:nvSpPr>
          <p:spPr bwMode="auto">
            <a:xfrm>
              <a:off x="1130" y="3201"/>
              <a:ext cx="2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s-ES" sz="2400"/>
            </a:p>
          </p:txBody>
        </p:sp>
        <p:sp>
          <p:nvSpPr>
            <p:cNvPr id="9303" name="Line 166"/>
            <p:cNvSpPr>
              <a:spLocks noChangeShapeType="1"/>
            </p:cNvSpPr>
            <p:nvPr/>
          </p:nvSpPr>
          <p:spPr bwMode="auto">
            <a:xfrm>
              <a:off x="1254" y="2596"/>
              <a:ext cx="247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s-ES" sz="2400"/>
            </a:p>
          </p:txBody>
        </p:sp>
        <p:sp>
          <p:nvSpPr>
            <p:cNvPr id="9304" name="Line 165"/>
            <p:cNvSpPr>
              <a:spLocks noChangeShapeType="1"/>
            </p:cNvSpPr>
            <p:nvPr/>
          </p:nvSpPr>
          <p:spPr bwMode="auto">
            <a:xfrm>
              <a:off x="1438" y="2025"/>
              <a:ext cx="204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s-ES" sz="2400"/>
            </a:p>
          </p:txBody>
        </p:sp>
      </p:grpSp>
      <p:sp>
        <p:nvSpPr>
          <p:cNvPr id="6" name="Line 175"/>
          <p:cNvSpPr>
            <a:spLocks noChangeShapeType="1"/>
          </p:cNvSpPr>
          <p:nvPr/>
        </p:nvSpPr>
        <p:spPr bwMode="auto">
          <a:xfrm>
            <a:off x="2149361" y="5258963"/>
            <a:ext cx="3925455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s-ES" sz="2400"/>
          </a:p>
        </p:txBody>
      </p:sp>
      <p:sp>
        <p:nvSpPr>
          <p:cNvPr id="9219" name="Rectangle 109"/>
          <p:cNvSpPr>
            <a:spLocks noChangeArrowheads="1"/>
          </p:cNvSpPr>
          <p:nvPr/>
        </p:nvSpPr>
        <p:spPr bwMode="auto">
          <a:xfrm>
            <a:off x="1258094" y="484996"/>
            <a:ext cx="6783387" cy="46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Arial" panose="020B0604020202020204" pitchFamily="34" charset="0"/>
              </a:rPr>
              <a:t>1.2.1. LEY DE COULOMB</a:t>
            </a:r>
          </a:p>
        </p:txBody>
      </p:sp>
      <p:grpSp>
        <p:nvGrpSpPr>
          <p:cNvPr id="3" name="Group 206"/>
          <p:cNvGrpSpPr>
            <a:grpSpLocks/>
          </p:cNvGrpSpPr>
          <p:nvPr/>
        </p:nvGrpSpPr>
        <p:grpSpPr bwMode="auto">
          <a:xfrm>
            <a:off x="2835214" y="1201397"/>
            <a:ext cx="2574925" cy="4332289"/>
            <a:chOff x="1704" y="1124"/>
            <a:chExt cx="1622" cy="2729"/>
          </a:xfrm>
        </p:grpSpPr>
        <p:sp>
          <p:nvSpPr>
            <p:cNvPr id="9292" name="Line 204"/>
            <p:cNvSpPr>
              <a:spLocks noChangeShapeType="1"/>
            </p:cNvSpPr>
            <p:nvPr/>
          </p:nvSpPr>
          <p:spPr bwMode="auto">
            <a:xfrm>
              <a:off x="3182" y="1124"/>
              <a:ext cx="0" cy="272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s-ES" sz="2400"/>
            </a:p>
          </p:txBody>
        </p:sp>
        <p:sp>
          <p:nvSpPr>
            <p:cNvPr id="9293" name="Line 203"/>
            <p:cNvSpPr>
              <a:spLocks noChangeShapeType="1"/>
            </p:cNvSpPr>
            <p:nvPr/>
          </p:nvSpPr>
          <p:spPr bwMode="auto">
            <a:xfrm>
              <a:off x="1831" y="1132"/>
              <a:ext cx="0" cy="272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s-ES" sz="2400" dirty="0"/>
            </a:p>
          </p:txBody>
        </p:sp>
        <p:pic>
          <p:nvPicPr>
            <p:cNvPr id="9294" name="Picture 15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" y="1867"/>
              <a:ext cx="27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95" name="Picture 15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3" y="1869"/>
              <a:ext cx="28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96" name="Picture 15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" y="2411"/>
              <a:ext cx="27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97" name="Picture 15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" y="3043"/>
              <a:ext cx="28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98" name="Picture 15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3" y="3041"/>
              <a:ext cx="28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99" name="Picture 16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3" y="2423"/>
              <a:ext cx="27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199"/>
          <p:cNvGrpSpPr>
            <a:grpSpLocks/>
          </p:cNvGrpSpPr>
          <p:nvPr/>
        </p:nvGrpSpPr>
        <p:grpSpPr bwMode="auto">
          <a:xfrm>
            <a:off x="3286065" y="2586787"/>
            <a:ext cx="1668463" cy="6350"/>
            <a:chOff x="1988" y="2048"/>
            <a:chExt cx="1051" cy="4"/>
          </a:xfrm>
        </p:grpSpPr>
        <p:sp>
          <p:nvSpPr>
            <p:cNvPr id="9290" name="Line 168"/>
            <p:cNvSpPr>
              <a:spLocks noChangeShapeType="1"/>
            </p:cNvSpPr>
            <p:nvPr/>
          </p:nvSpPr>
          <p:spPr bwMode="auto">
            <a:xfrm flipH="1">
              <a:off x="2586" y="2052"/>
              <a:ext cx="453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 sz="2400"/>
            </a:p>
          </p:txBody>
        </p:sp>
        <p:sp>
          <p:nvSpPr>
            <p:cNvPr id="9291" name="Line 171"/>
            <p:cNvSpPr>
              <a:spLocks noChangeShapeType="1"/>
            </p:cNvSpPr>
            <p:nvPr/>
          </p:nvSpPr>
          <p:spPr bwMode="auto">
            <a:xfrm>
              <a:off x="1988" y="2048"/>
              <a:ext cx="453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 sz="2400"/>
            </a:p>
          </p:txBody>
        </p:sp>
      </p:grpSp>
      <p:grpSp>
        <p:nvGrpSpPr>
          <p:cNvPr id="5" name="Group 207"/>
          <p:cNvGrpSpPr>
            <a:grpSpLocks/>
          </p:cNvGrpSpPr>
          <p:nvPr/>
        </p:nvGrpSpPr>
        <p:grpSpPr bwMode="auto">
          <a:xfrm>
            <a:off x="2090678" y="3485866"/>
            <a:ext cx="4110037" cy="962025"/>
            <a:chOff x="1235" y="2702"/>
            <a:chExt cx="2589" cy="606"/>
          </a:xfrm>
        </p:grpSpPr>
        <p:sp>
          <p:nvSpPr>
            <p:cNvPr id="9286" name="Line 169"/>
            <p:cNvSpPr>
              <a:spLocks noChangeShapeType="1"/>
            </p:cNvSpPr>
            <p:nvPr/>
          </p:nvSpPr>
          <p:spPr bwMode="auto">
            <a:xfrm flipH="1">
              <a:off x="1240" y="2702"/>
              <a:ext cx="453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 sz="2400"/>
            </a:p>
          </p:txBody>
        </p:sp>
        <p:sp>
          <p:nvSpPr>
            <p:cNvPr id="9287" name="Line 170"/>
            <p:cNvSpPr>
              <a:spLocks noChangeShapeType="1"/>
            </p:cNvSpPr>
            <p:nvPr/>
          </p:nvSpPr>
          <p:spPr bwMode="auto">
            <a:xfrm flipH="1">
              <a:off x="1235" y="3308"/>
              <a:ext cx="453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 sz="2400"/>
            </a:p>
          </p:txBody>
        </p:sp>
        <p:sp>
          <p:nvSpPr>
            <p:cNvPr id="9288" name="Line 172"/>
            <p:cNvSpPr>
              <a:spLocks noChangeShapeType="1"/>
            </p:cNvSpPr>
            <p:nvPr/>
          </p:nvSpPr>
          <p:spPr bwMode="auto">
            <a:xfrm>
              <a:off x="3362" y="2704"/>
              <a:ext cx="453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 sz="2400"/>
            </a:p>
          </p:txBody>
        </p:sp>
        <p:sp>
          <p:nvSpPr>
            <p:cNvPr id="9289" name="Line 173"/>
            <p:cNvSpPr>
              <a:spLocks noChangeShapeType="1"/>
            </p:cNvSpPr>
            <p:nvPr/>
          </p:nvSpPr>
          <p:spPr bwMode="auto">
            <a:xfrm>
              <a:off x="3371" y="3304"/>
              <a:ext cx="453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 sz="2400"/>
            </a:p>
          </p:txBody>
        </p:sp>
      </p:grpSp>
      <p:grpSp>
        <p:nvGrpSpPr>
          <p:cNvPr id="15" name="Grupo 14"/>
          <p:cNvGrpSpPr>
            <a:grpSpLocks/>
          </p:cNvGrpSpPr>
          <p:nvPr/>
        </p:nvGrpSpPr>
        <p:grpSpPr bwMode="auto">
          <a:xfrm>
            <a:off x="5227576" y="4599438"/>
            <a:ext cx="956353" cy="653937"/>
            <a:chOff x="4884215" y="5326176"/>
            <a:chExt cx="956354" cy="653937"/>
          </a:xfrm>
        </p:grpSpPr>
        <p:sp>
          <p:nvSpPr>
            <p:cNvPr id="9284" name="Line 181"/>
            <p:cNvSpPr>
              <a:spLocks noChangeShapeType="1"/>
            </p:cNvSpPr>
            <p:nvPr/>
          </p:nvSpPr>
          <p:spPr bwMode="auto">
            <a:xfrm>
              <a:off x="4884215" y="5980113"/>
              <a:ext cx="719138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 sz="2400"/>
            </a:p>
          </p:txBody>
        </p:sp>
        <p:graphicFrame>
          <p:nvGraphicFramePr>
            <p:cNvPr id="9285" name="Object 183"/>
            <p:cNvGraphicFramePr>
              <a:graphicFrameLocks noChangeAspect="1"/>
            </p:cNvGraphicFramePr>
            <p:nvPr/>
          </p:nvGraphicFramePr>
          <p:xfrm>
            <a:off x="5315628" y="5326176"/>
            <a:ext cx="524941" cy="6039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62" name="Ecuación" r:id="rId6" imgW="164957" imgH="190335" progId="Equation.3">
                    <p:embed/>
                  </p:oleObj>
                </mc:Choice>
                <mc:Fallback>
                  <p:oleObj name="Ecuación" r:id="rId6" imgW="164957" imgH="190335" progId="Equation.3">
                    <p:embed/>
                    <p:pic>
                      <p:nvPicPr>
                        <p:cNvPr id="9285" name="Object 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5628" y="5326176"/>
                          <a:ext cx="524941" cy="6039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upo 15"/>
          <p:cNvGrpSpPr>
            <a:grpSpLocks/>
          </p:cNvGrpSpPr>
          <p:nvPr/>
        </p:nvGrpSpPr>
        <p:grpSpPr bwMode="auto">
          <a:xfrm>
            <a:off x="2032096" y="4605877"/>
            <a:ext cx="1020607" cy="645910"/>
            <a:chOff x="1689816" y="5332616"/>
            <a:chExt cx="1020607" cy="645910"/>
          </a:xfrm>
        </p:grpSpPr>
        <p:sp>
          <p:nvSpPr>
            <p:cNvPr id="9282" name="Line 182"/>
            <p:cNvSpPr>
              <a:spLocks noChangeShapeType="1"/>
            </p:cNvSpPr>
            <p:nvPr/>
          </p:nvSpPr>
          <p:spPr bwMode="auto">
            <a:xfrm flipH="1">
              <a:off x="1991285" y="5978526"/>
              <a:ext cx="719138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 sz="2400"/>
            </a:p>
          </p:txBody>
        </p:sp>
        <p:graphicFrame>
          <p:nvGraphicFramePr>
            <p:cNvPr id="9283" name="Object 185"/>
            <p:cNvGraphicFramePr>
              <a:graphicFrameLocks noChangeAspect="1"/>
            </p:cNvGraphicFramePr>
            <p:nvPr/>
          </p:nvGraphicFramePr>
          <p:xfrm>
            <a:off x="1689816" y="5332616"/>
            <a:ext cx="539592" cy="621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63" name="Ecuación" r:id="rId8" imgW="164957" imgH="190335" progId="Equation.3">
                    <p:embed/>
                  </p:oleObj>
                </mc:Choice>
                <mc:Fallback>
                  <p:oleObj name="Ecuación" r:id="rId8" imgW="164957" imgH="190335" progId="Equation.3">
                    <p:embed/>
                    <p:pic>
                      <p:nvPicPr>
                        <p:cNvPr id="9283" name="Object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9816" y="5332616"/>
                          <a:ext cx="539592" cy="6216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30" name="Text Box 186"/>
          <p:cNvSpPr txBox="1">
            <a:spLocks noChangeArrowheads="1"/>
          </p:cNvSpPr>
          <p:nvPr/>
        </p:nvSpPr>
        <p:spPr bwMode="auto">
          <a:xfrm>
            <a:off x="7061475" y="488950"/>
            <a:ext cx="3302095" cy="514738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FFFFFF"/>
                </a:solidFill>
                <a:latin typeface="Arial" panose="020B0604020202020204" pitchFamily="34" charset="0"/>
              </a:rPr>
              <a:t>FUERZA ELÉCTRICA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9776BE9-4F53-4344-8F9E-55F7570E8B0F}"/>
              </a:ext>
            </a:extLst>
          </p:cNvPr>
          <p:cNvGrpSpPr/>
          <p:nvPr/>
        </p:nvGrpSpPr>
        <p:grpSpPr>
          <a:xfrm>
            <a:off x="2779653" y="1296649"/>
            <a:ext cx="2697162" cy="544513"/>
            <a:chOff x="2809797" y="1246397"/>
            <a:chExt cx="2697162" cy="544513"/>
          </a:xfrm>
        </p:grpSpPr>
        <p:sp>
          <p:nvSpPr>
            <p:cNvPr id="9274" name="Oval 202"/>
            <p:cNvSpPr>
              <a:spLocks noChangeAspect="1" noChangeArrowheads="1"/>
            </p:cNvSpPr>
            <p:nvPr/>
          </p:nvSpPr>
          <p:spPr bwMode="auto">
            <a:xfrm>
              <a:off x="4967209" y="1251160"/>
              <a:ext cx="539750" cy="53975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75" name="Oval 201"/>
            <p:cNvSpPr>
              <a:spLocks noChangeAspect="1" noChangeArrowheads="1"/>
            </p:cNvSpPr>
            <p:nvPr/>
          </p:nvSpPr>
          <p:spPr bwMode="auto">
            <a:xfrm>
              <a:off x="2809797" y="1246397"/>
              <a:ext cx="539750" cy="53975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76" name="Text Box 161"/>
            <p:cNvSpPr txBox="1">
              <a:spLocks noChangeArrowheads="1"/>
            </p:cNvSpPr>
            <p:nvPr/>
          </p:nvSpPr>
          <p:spPr bwMode="auto">
            <a:xfrm>
              <a:off x="2841547" y="1273385"/>
              <a:ext cx="4699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277" name="Text Box 162"/>
            <p:cNvSpPr txBox="1">
              <a:spLocks noChangeArrowheads="1"/>
            </p:cNvSpPr>
            <p:nvPr/>
          </p:nvSpPr>
          <p:spPr bwMode="auto">
            <a:xfrm>
              <a:off x="4989434" y="1270210"/>
              <a:ext cx="4699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D84799E-D29A-4D47-A524-753B5CC28597}"/>
              </a:ext>
            </a:extLst>
          </p:cNvPr>
          <p:cNvGrpSpPr/>
          <p:nvPr/>
        </p:nvGrpSpPr>
        <p:grpSpPr>
          <a:xfrm>
            <a:off x="3059053" y="1642724"/>
            <a:ext cx="2159000" cy="519113"/>
            <a:chOff x="3089197" y="1592472"/>
            <a:chExt cx="2159000" cy="519113"/>
          </a:xfrm>
        </p:grpSpPr>
        <p:sp>
          <p:nvSpPr>
            <p:cNvPr id="9278" name="Text Box 193"/>
            <p:cNvSpPr txBox="1">
              <a:spLocks noChangeArrowheads="1"/>
            </p:cNvSpPr>
            <p:nvPr/>
          </p:nvSpPr>
          <p:spPr bwMode="auto">
            <a:xfrm>
              <a:off x="4017884" y="1592472"/>
              <a:ext cx="3000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9279" name="Line 195"/>
            <p:cNvSpPr>
              <a:spLocks noChangeShapeType="1"/>
            </p:cNvSpPr>
            <p:nvPr/>
          </p:nvSpPr>
          <p:spPr bwMode="auto">
            <a:xfrm>
              <a:off x="3089197" y="2052847"/>
              <a:ext cx="2159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s-ES" sz="2400"/>
            </a:p>
          </p:txBody>
        </p:sp>
      </p:grpSp>
      <p:sp>
        <p:nvSpPr>
          <p:cNvPr id="6340" name="Text Box 196"/>
          <p:cNvSpPr txBox="1">
            <a:spLocks noChangeArrowheads="1"/>
          </p:cNvSpPr>
          <p:nvPr/>
        </p:nvSpPr>
        <p:spPr bwMode="auto">
          <a:xfrm>
            <a:off x="5309774" y="459479"/>
            <a:ext cx="904195" cy="5147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1784</a:t>
            </a:r>
          </a:p>
        </p:txBody>
      </p:sp>
      <p:grpSp>
        <p:nvGrpSpPr>
          <p:cNvPr id="14" name="Group 234"/>
          <p:cNvGrpSpPr>
            <a:grpSpLocks/>
          </p:cNvGrpSpPr>
          <p:nvPr/>
        </p:nvGrpSpPr>
        <p:grpSpPr bwMode="auto">
          <a:xfrm>
            <a:off x="1814456" y="2755130"/>
            <a:ext cx="2065343" cy="1522413"/>
            <a:chOff x="1061" y="2129"/>
            <a:chExt cx="1301" cy="959"/>
          </a:xfrm>
        </p:grpSpPr>
        <p:grpSp>
          <p:nvGrpSpPr>
            <p:cNvPr id="9265" name="Group 215"/>
            <p:cNvGrpSpPr>
              <a:grpSpLocks/>
            </p:cNvGrpSpPr>
            <p:nvPr/>
          </p:nvGrpSpPr>
          <p:grpSpPr bwMode="auto">
            <a:xfrm>
              <a:off x="1068" y="2244"/>
              <a:ext cx="328" cy="250"/>
              <a:chOff x="2427" y="2129"/>
              <a:chExt cx="328" cy="250"/>
            </a:xfrm>
          </p:grpSpPr>
          <p:sp>
            <p:nvSpPr>
              <p:cNvPr id="9272" name="Text Box 213"/>
              <p:cNvSpPr txBox="1">
                <a:spLocks noChangeArrowheads="1"/>
              </p:cNvSpPr>
              <p:nvPr/>
            </p:nvSpPr>
            <p:spPr bwMode="auto">
              <a:xfrm>
                <a:off x="2427" y="2129"/>
                <a:ext cx="3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</a:t>
                </a:r>
                <a:r>
                  <a:rPr lang="es-E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21</a:t>
                </a:r>
                <a:endParaRPr lang="es-ES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73" name="Line 214"/>
              <p:cNvSpPr>
                <a:spLocks noChangeShapeType="1"/>
              </p:cNvSpPr>
              <p:nvPr/>
            </p:nvSpPr>
            <p:spPr bwMode="auto">
              <a:xfrm>
                <a:off x="2492" y="2145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es-ES" sz="2400"/>
              </a:p>
            </p:txBody>
          </p:sp>
        </p:grpSp>
        <p:grpSp>
          <p:nvGrpSpPr>
            <p:cNvPr id="9266" name="Group 225"/>
            <p:cNvGrpSpPr>
              <a:grpSpLocks/>
            </p:cNvGrpSpPr>
            <p:nvPr/>
          </p:nvGrpSpPr>
          <p:grpSpPr bwMode="auto">
            <a:xfrm>
              <a:off x="2034" y="2129"/>
              <a:ext cx="328" cy="250"/>
              <a:chOff x="2650" y="2129"/>
              <a:chExt cx="328" cy="250"/>
            </a:xfrm>
          </p:grpSpPr>
          <p:sp>
            <p:nvSpPr>
              <p:cNvPr id="9270" name="Text Box 226"/>
              <p:cNvSpPr txBox="1">
                <a:spLocks noChangeArrowheads="1"/>
              </p:cNvSpPr>
              <p:nvPr/>
            </p:nvSpPr>
            <p:spPr bwMode="auto">
              <a:xfrm>
                <a:off x="2650" y="2129"/>
                <a:ext cx="3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</a:t>
                </a:r>
                <a:r>
                  <a:rPr lang="es-E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21</a:t>
                </a:r>
                <a:endParaRPr lang="es-ES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71" name="Line 227"/>
              <p:cNvSpPr>
                <a:spLocks noChangeShapeType="1"/>
              </p:cNvSpPr>
              <p:nvPr/>
            </p:nvSpPr>
            <p:spPr bwMode="auto">
              <a:xfrm>
                <a:off x="2715" y="2145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es-ES" sz="2400"/>
              </a:p>
            </p:txBody>
          </p:sp>
        </p:grpSp>
        <p:grpSp>
          <p:nvGrpSpPr>
            <p:cNvPr id="9267" name="Group 228"/>
            <p:cNvGrpSpPr>
              <a:grpSpLocks/>
            </p:cNvGrpSpPr>
            <p:nvPr/>
          </p:nvGrpSpPr>
          <p:grpSpPr bwMode="auto">
            <a:xfrm>
              <a:off x="1061" y="2838"/>
              <a:ext cx="328" cy="250"/>
              <a:chOff x="2421" y="2005"/>
              <a:chExt cx="328" cy="250"/>
            </a:xfrm>
          </p:grpSpPr>
          <p:sp>
            <p:nvSpPr>
              <p:cNvPr id="9268" name="Text Box 229"/>
              <p:cNvSpPr txBox="1">
                <a:spLocks noChangeArrowheads="1"/>
              </p:cNvSpPr>
              <p:nvPr/>
            </p:nvSpPr>
            <p:spPr bwMode="auto">
              <a:xfrm>
                <a:off x="2421" y="2005"/>
                <a:ext cx="3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</a:t>
                </a:r>
                <a:r>
                  <a:rPr lang="es-E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21</a:t>
                </a:r>
                <a:endParaRPr lang="es-ES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69" name="Line 230"/>
              <p:cNvSpPr>
                <a:spLocks noChangeShapeType="1"/>
              </p:cNvSpPr>
              <p:nvPr/>
            </p:nvSpPr>
            <p:spPr bwMode="auto">
              <a:xfrm>
                <a:off x="2482" y="2038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es-ES" sz="2400"/>
              </a:p>
            </p:txBody>
          </p:sp>
        </p:grpSp>
      </p:grpSp>
      <p:sp>
        <p:nvSpPr>
          <p:cNvPr id="6409" name="Text Box 265"/>
          <p:cNvSpPr txBox="1">
            <a:spLocks noChangeArrowheads="1"/>
          </p:cNvSpPr>
          <p:nvPr/>
        </p:nvSpPr>
        <p:spPr bwMode="auto">
          <a:xfrm>
            <a:off x="7061475" y="1091282"/>
            <a:ext cx="3302095" cy="88407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ENTRE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latin typeface="Arial" panose="020B0604020202020204" pitchFamily="34" charset="0"/>
              </a:rPr>
              <a:t>2 CARGAS PUNTUALES </a:t>
            </a:r>
            <a:r>
              <a:rPr lang="es-ES" sz="2400" u="sng">
                <a:latin typeface="Arial" panose="020B0604020202020204" pitchFamily="34" charset="0"/>
              </a:rPr>
              <a:t>FIJAS</a:t>
            </a:r>
            <a:endParaRPr lang="es-ES" sz="2400" u="sng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C9A592C7-7639-4FE6-A26D-E7FF66757A3D}"/>
              </a:ext>
            </a:extLst>
          </p:cNvPr>
          <p:cNvGrpSpPr/>
          <p:nvPr/>
        </p:nvGrpSpPr>
        <p:grpSpPr>
          <a:xfrm>
            <a:off x="5873359" y="5860379"/>
            <a:ext cx="654050" cy="495301"/>
            <a:chOff x="5805625" y="5860379"/>
            <a:chExt cx="654050" cy="495301"/>
          </a:xfrm>
        </p:grpSpPr>
        <p:sp>
          <p:nvSpPr>
            <p:cNvPr id="9260" name="Rectangle 125"/>
            <p:cNvSpPr>
              <a:spLocks noChangeArrowheads="1"/>
            </p:cNvSpPr>
            <p:nvPr/>
          </p:nvSpPr>
          <p:spPr bwMode="auto">
            <a:xfrm>
              <a:off x="5805625" y="5860379"/>
              <a:ext cx="654050" cy="4953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9261" name="Group 222"/>
            <p:cNvGrpSpPr>
              <a:grpSpLocks/>
            </p:cNvGrpSpPr>
            <p:nvPr/>
          </p:nvGrpSpPr>
          <p:grpSpPr bwMode="auto">
            <a:xfrm>
              <a:off x="5830143" y="5901654"/>
              <a:ext cx="520700" cy="396876"/>
              <a:chOff x="2759" y="2117"/>
              <a:chExt cx="328" cy="250"/>
            </a:xfrm>
          </p:grpSpPr>
          <p:sp>
            <p:nvSpPr>
              <p:cNvPr id="9263" name="Text Box 223"/>
              <p:cNvSpPr txBox="1">
                <a:spLocks noChangeArrowheads="1"/>
              </p:cNvSpPr>
              <p:nvPr/>
            </p:nvSpPr>
            <p:spPr bwMode="auto">
              <a:xfrm>
                <a:off x="2759" y="2117"/>
                <a:ext cx="3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</a:t>
                </a:r>
                <a:r>
                  <a:rPr lang="es-E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12</a:t>
                </a:r>
                <a:endParaRPr lang="es-ES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64" name="Line 224"/>
              <p:cNvSpPr>
                <a:spLocks noChangeShapeType="1"/>
              </p:cNvSpPr>
              <p:nvPr/>
            </p:nvSpPr>
            <p:spPr bwMode="auto">
              <a:xfrm>
                <a:off x="2813" y="2133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es-ES" sz="2400"/>
              </a:p>
            </p:txBody>
          </p:sp>
        </p:grpSp>
      </p:grpSp>
      <p:sp>
        <p:nvSpPr>
          <p:cNvPr id="9262" name="Text Box 267"/>
          <p:cNvSpPr txBox="1">
            <a:spLocks noChangeArrowheads="1"/>
          </p:cNvSpPr>
          <p:nvPr/>
        </p:nvSpPr>
        <p:spPr bwMode="auto">
          <a:xfrm>
            <a:off x="2347697" y="5836373"/>
            <a:ext cx="3568700" cy="51473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Ejercida por Q</a:t>
            </a:r>
            <a:r>
              <a:rPr lang="es-ES" sz="24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sobre Q</a:t>
            </a:r>
            <a:r>
              <a:rPr lang="es-ES" sz="24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9256" name="Text Box 268"/>
          <p:cNvSpPr txBox="1">
            <a:spLocks noChangeArrowheads="1"/>
          </p:cNvSpPr>
          <p:nvPr/>
        </p:nvSpPr>
        <p:spPr bwMode="auto">
          <a:xfrm>
            <a:off x="2353033" y="6353892"/>
            <a:ext cx="3575052" cy="51473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Ejercida por Q</a:t>
            </a:r>
            <a:r>
              <a:rPr lang="es-ES" sz="24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sobre Q</a:t>
            </a:r>
            <a:r>
              <a:rPr lang="es-ES" sz="24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204B738-B821-484B-93E1-9AA6A44D1309}"/>
              </a:ext>
            </a:extLst>
          </p:cNvPr>
          <p:cNvGrpSpPr/>
          <p:nvPr/>
        </p:nvGrpSpPr>
        <p:grpSpPr>
          <a:xfrm>
            <a:off x="1761424" y="6342974"/>
            <a:ext cx="654050" cy="479425"/>
            <a:chOff x="1795291" y="6342974"/>
            <a:chExt cx="654050" cy="479425"/>
          </a:xfrm>
        </p:grpSpPr>
        <p:sp>
          <p:nvSpPr>
            <p:cNvPr id="9255" name="Rectangle 124"/>
            <p:cNvSpPr>
              <a:spLocks noChangeArrowheads="1"/>
            </p:cNvSpPr>
            <p:nvPr/>
          </p:nvSpPr>
          <p:spPr bwMode="auto">
            <a:xfrm>
              <a:off x="1795291" y="6342974"/>
              <a:ext cx="654050" cy="479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9257" name="Group 215"/>
            <p:cNvGrpSpPr>
              <a:grpSpLocks/>
            </p:cNvGrpSpPr>
            <p:nvPr/>
          </p:nvGrpSpPr>
          <p:grpSpPr bwMode="auto">
            <a:xfrm>
              <a:off x="1852441" y="6373136"/>
              <a:ext cx="520700" cy="396875"/>
              <a:chOff x="2669" y="2093"/>
              <a:chExt cx="328" cy="250"/>
            </a:xfrm>
          </p:grpSpPr>
          <p:sp>
            <p:nvSpPr>
              <p:cNvPr id="9258" name="Text Box 213"/>
              <p:cNvSpPr txBox="1">
                <a:spLocks noChangeArrowheads="1"/>
              </p:cNvSpPr>
              <p:nvPr/>
            </p:nvSpPr>
            <p:spPr bwMode="auto">
              <a:xfrm>
                <a:off x="2669" y="2093"/>
                <a:ext cx="3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</a:t>
                </a:r>
                <a:r>
                  <a:rPr lang="es-E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21</a:t>
                </a:r>
                <a:endParaRPr lang="es-ES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59" name="Line 214"/>
              <p:cNvSpPr>
                <a:spLocks noChangeShapeType="1"/>
              </p:cNvSpPr>
              <p:nvPr/>
            </p:nvSpPr>
            <p:spPr bwMode="auto">
              <a:xfrm>
                <a:off x="2734" y="2109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es-ES" sz="2400"/>
              </a:p>
            </p:txBody>
          </p:sp>
        </p:grpSp>
      </p:grpSp>
      <p:grpSp>
        <p:nvGrpSpPr>
          <p:cNvPr id="10" name="Group 235"/>
          <p:cNvGrpSpPr>
            <a:grpSpLocks/>
          </p:cNvGrpSpPr>
          <p:nvPr/>
        </p:nvGrpSpPr>
        <p:grpSpPr bwMode="auto">
          <a:xfrm>
            <a:off x="4354459" y="2761487"/>
            <a:ext cx="2081217" cy="1531940"/>
            <a:chOff x="2525" y="2157"/>
            <a:chExt cx="1311" cy="965"/>
          </a:xfrm>
        </p:grpSpPr>
        <p:grpSp>
          <p:nvGrpSpPr>
            <p:cNvPr id="9246" name="Group 216"/>
            <p:cNvGrpSpPr>
              <a:grpSpLocks/>
            </p:cNvGrpSpPr>
            <p:nvPr/>
          </p:nvGrpSpPr>
          <p:grpSpPr bwMode="auto">
            <a:xfrm>
              <a:off x="3495" y="2872"/>
              <a:ext cx="328" cy="250"/>
              <a:chOff x="2710" y="2056"/>
              <a:chExt cx="328" cy="250"/>
            </a:xfrm>
          </p:grpSpPr>
          <p:sp>
            <p:nvSpPr>
              <p:cNvPr id="9253" name="Text Box 217"/>
              <p:cNvSpPr txBox="1">
                <a:spLocks noChangeArrowheads="1"/>
              </p:cNvSpPr>
              <p:nvPr/>
            </p:nvSpPr>
            <p:spPr bwMode="auto">
              <a:xfrm>
                <a:off x="2710" y="2056"/>
                <a:ext cx="3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</a:t>
                </a:r>
                <a:r>
                  <a:rPr lang="es-E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12</a:t>
                </a:r>
                <a:endParaRPr lang="es-ES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54" name="Line 218"/>
              <p:cNvSpPr>
                <a:spLocks noChangeShapeType="1"/>
              </p:cNvSpPr>
              <p:nvPr/>
            </p:nvSpPr>
            <p:spPr bwMode="auto">
              <a:xfrm>
                <a:off x="2775" y="2084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es-ES" sz="2400"/>
              </a:p>
            </p:txBody>
          </p:sp>
        </p:grpSp>
        <p:grpSp>
          <p:nvGrpSpPr>
            <p:cNvPr id="9247" name="Group 219"/>
            <p:cNvGrpSpPr>
              <a:grpSpLocks/>
            </p:cNvGrpSpPr>
            <p:nvPr/>
          </p:nvGrpSpPr>
          <p:grpSpPr bwMode="auto">
            <a:xfrm>
              <a:off x="3508" y="2278"/>
              <a:ext cx="328" cy="250"/>
              <a:chOff x="2729" y="2167"/>
              <a:chExt cx="328" cy="250"/>
            </a:xfrm>
          </p:grpSpPr>
          <p:sp>
            <p:nvSpPr>
              <p:cNvPr id="9251" name="Text Box 220"/>
              <p:cNvSpPr txBox="1">
                <a:spLocks noChangeArrowheads="1"/>
              </p:cNvSpPr>
              <p:nvPr/>
            </p:nvSpPr>
            <p:spPr bwMode="auto">
              <a:xfrm>
                <a:off x="2729" y="2167"/>
                <a:ext cx="3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</a:t>
                </a:r>
                <a:r>
                  <a:rPr lang="es-E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12</a:t>
                </a:r>
                <a:endParaRPr lang="es-ES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52" name="Line 221"/>
              <p:cNvSpPr>
                <a:spLocks noChangeShapeType="1"/>
              </p:cNvSpPr>
              <p:nvPr/>
            </p:nvSpPr>
            <p:spPr bwMode="auto">
              <a:xfrm>
                <a:off x="2794" y="2195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es-ES" sz="2400"/>
              </a:p>
            </p:txBody>
          </p:sp>
        </p:grpSp>
        <p:grpSp>
          <p:nvGrpSpPr>
            <p:cNvPr id="9248" name="Group 222"/>
            <p:cNvGrpSpPr>
              <a:grpSpLocks/>
            </p:cNvGrpSpPr>
            <p:nvPr/>
          </p:nvGrpSpPr>
          <p:grpSpPr bwMode="auto">
            <a:xfrm>
              <a:off x="2525" y="2157"/>
              <a:ext cx="328" cy="250"/>
              <a:chOff x="2554" y="2152"/>
              <a:chExt cx="328" cy="250"/>
            </a:xfrm>
          </p:grpSpPr>
          <p:sp>
            <p:nvSpPr>
              <p:cNvPr id="9249" name="Text Box 223"/>
              <p:cNvSpPr txBox="1">
                <a:spLocks noChangeArrowheads="1"/>
              </p:cNvSpPr>
              <p:nvPr/>
            </p:nvSpPr>
            <p:spPr bwMode="auto">
              <a:xfrm>
                <a:off x="2554" y="2152"/>
                <a:ext cx="3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</a:t>
                </a:r>
                <a:r>
                  <a:rPr lang="es-E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12</a:t>
                </a:r>
                <a:endParaRPr lang="es-ES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50" name="Line 224"/>
              <p:cNvSpPr>
                <a:spLocks noChangeShapeType="1"/>
              </p:cNvSpPr>
              <p:nvPr/>
            </p:nvSpPr>
            <p:spPr bwMode="auto">
              <a:xfrm>
                <a:off x="2619" y="2168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es-ES" sz="2400"/>
              </a:p>
            </p:txBody>
          </p:sp>
        </p:grpSp>
      </p:grpSp>
      <p:grpSp>
        <p:nvGrpSpPr>
          <p:cNvPr id="77" name="Group 211">
            <a:extLst>
              <a:ext uri="{FF2B5EF4-FFF2-40B4-BE49-F238E27FC236}">
                <a16:creationId xmlns:a16="http://schemas.microsoft.com/office/drawing/2014/main" id="{A4FAADA3-84AB-416F-8C9F-D93069BFFBD3}"/>
              </a:ext>
            </a:extLst>
          </p:cNvPr>
          <p:cNvGrpSpPr>
            <a:grpSpLocks/>
          </p:cNvGrpSpPr>
          <p:nvPr/>
        </p:nvGrpSpPr>
        <p:grpSpPr bwMode="auto">
          <a:xfrm>
            <a:off x="7247784" y="2163560"/>
            <a:ext cx="2949575" cy="1458913"/>
            <a:chOff x="4252" y="1800"/>
            <a:chExt cx="1858" cy="919"/>
          </a:xfrm>
        </p:grpSpPr>
        <p:sp>
          <p:nvSpPr>
            <p:cNvPr id="78" name="Rectangle 191">
              <a:extLst>
                <a:ext uri="{FF2B5EF4-FFF2-40B4-BE49-F238E27FC236}">
                  <a16:creationId xmlns:a16="http://schemas.microsoft.com/office/drawing/2014/main" id="{13BB110B-9117-4049-91E2-72C7470FB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" y="1800"/>
              <a:ext cx="1858" cy="919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79" name="Object 187">
              <a:extLst>
                <a:ext uri="{FF2B5EF4-FFF2-40B4-BE49-F238E27FC236}">
                  <a16:creationId xmlns:a16="http://schemas.microsoft.com/office/drawing/2014/main" id="{D4B33FC8-262A-4DFB-94DB-AB9F9C397D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51" y="1974"/>
            <a:ext cx="15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64" name="Ecuación" r:id="rId10" imgW="838200" imgH="330200" progId="Equation.3">
                    <p:embed/>
                  </p:oleObj>
                </mc:Choice>
                <mc:Fallback>
                  <p:oleObj name="Ecuación" r:id="rId10" imgW="838200" imgH="330200" progId="Equation.3">
                    <p:embed/>
                    <p:pic>
                      <p:nvPicPr>
                        <p:cNvPr id="9281" name="Object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1" y="1974"/>
                          <a:ext cx="1577" cy="6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" name="Group 212">
            <a:extLst>
              <a:ext uri="{FF2B5EF4-FFF2-40B4-BE49-F238E27FC236}">
                <a16:creationId xmlns:a16="http://schemas.microsoft.com/office/drawing/2014/main" id="{23160E29-438A-43DB-8B18-AC902E097FE6}"/>
              </a:ext>
            </a:extLst>
          </p:cNvPr>
          <p:cNvGrpSpPr>
            <a:grpSpLocks/>
          </p:cNvGrpSpPr>
          <p:nvPr/>
        </p:nvGrpSpPr>
        <p:grpSpPr bwMode="auto">
          <a:xfrm>
            <a:off x="7242228" y="3791413"/>
            <a:ext cx="2960687" cy="1458912"/>
            <a:chOff x="4252" y="3167"/>
            <a:chExt cx="1865" cy="919"/>
          </a:xfrm>
        </p:grpSpPr>
        <p:sp>
          <p:nvSpPr>
            <p:cNvPr id="81" name="Rectangle 192">
              <a:extLst>
                <a:ext uri="{FF2B5EF4-FFF2-40B4-BE49-F238E27FC236}">
                  <a16:creationId xmlns:a16="http://schemas.microsoft.com/office/drawing/2014/main" id="{1380CF89-08D6-4441-8B7E-794D34F61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" y="3167"/>
              <a:ext cx="1865" cy="919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82" name="Object 190">
              <a:extLst>
                <a:ext uri="{FF2B5EF4-FFF2-40B4-BE49-F238E27FC236}">
                  <a16:creationId xmlns:a16="http://schemas.microsoft.com/office/drawing/2014/main" id="{86433AAB-1BB4-48F8-9BC2-5168009DE7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8" y="3307"/>
            <a:ext cx="15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65" name="Ecuación" r:id="rId12" imgW="838200" imgH="330200" progId="Equation.3">
                    <p:embed/>
                  </p:oleObj>
                </mc:Choice>
                <mc:Fallback>
                  <p:oleObj name="Ecuación" r:id="rId12" imgW="838200" imgH="330200" progId="Equation.3">
                    <p:embed/>
                    <p:pic>
                      <p:nvPicPr>
                        <p:cNvPr id="9245" name="Object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8" y="3307"/>
                          <a:ext cx="1577" cy="6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3865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NT_2012_TEMA1_1">
  <a:themeElements>
    <a:clrScheme name="FNT_2012_TEMA1_1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FNT_2012_TEMA1_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NT_2012_TEMA1_1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NT_2012_TEMA1_1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NT_2012_TEMA1_1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FNT_2012_TEMA1_1</Template>
  <TotalTime>8265</TotalTime>
  <Words>2756</Words>
  <Application>Microsoft Office PowerPoint</Application>
  <PresentationFormat>Personalizado</PresentationFormat>
  <Paragraphs>460</Paragraphs>
  <Slides>27</Slides>
  <Notes>26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Arial</vt:lpstr>
      <vt:lpstr>Comic Sans MS</vt:lpstr>
      <vt:lpstr>Symbol</vt:lpstr>
      <vt:lpstr>Times New Roman</vt:lpstr>
      <vt:lpstr>Trebuchet MS</vt:lpstr>
      <vt:lpstr>FNT_2012_TEMA1_1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FÍSICA</dc:creator>
  <cp:lastModifiedBy>JEMD</cp:lastModifiedBy>
  <cp:revision>1326</cp:revision>
  <dcterms:created xsi:type="dcterms:W3CDTF">2012-02-20T13:06:36Z</dcterms:created>
  <dcterms:modified xsi:type="dcterms:W3CDTF">2020-10-13T14:45:04Z</dcterms:modified>
</cp:coreProperties>
</file>