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387" r:id="rId2"/>
    <p:sldId id="388" r:id="rId3"/>
    <p:sldId id="427" r:id="rId4"/>
    <p:sldId id="428" r:id="rId5"/>
    <p:sldId id="429" r:id="rId6"/>
    <p:sldId id="430" r:id="rId7"/>
    <p:sldId id="442" r:id="rId8"/>
    <p:sldId id="424" r:id="rId9"/>
    <p:sldId id="417" r:id="rId10"/>
    <p:sldId id="412" r:id="rId11"/>
    <p:sldId id="413" r:id="rId12"/>
    <p:sldId id="439" r:id="rId13"/>
    <p:sldId id="425" r:id="rId14"/>
    <p:sldId id="410" r:id="rId15"/>
    <p:sldId id="405" r:id="rId16"/>
    <p:sldId id="440" r:id="rId17"/>
    <p:sldId id="432" r:id="rId18"/>
    <p:sldId id="257" r:id="rId19"/>
    <p:sldId id="434" r:id="rId20"/>
    <p:sldId id="419" r:id="rId21"/>
    <p:sldId id="437" r:id="rId22"/>
    <p:sldId id="441" r:id="rId23"/>
    <p:sldId id="443" r:id="rId24"/>
    <p:sldId id="414" r:id="rId25"/>
    <p:sldId id="336" r:id="rId26"/>
    <p:sldId id="327" r:id="rId27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0C0C0"/>
    <a:srgbClr val="3333FF"/>
    <a:srgbClr val="FFFFFF"/>
    <a:srgbClr val="EDE7E3"/>
    <a:srgbClr val="008000"/>
    <a:srgbClr val="99CCFF"/>
    <a:srgbClr val="FF00FF"/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7" autoAdjust="0"/>
    <p:restoredTop sz="96201" autoAdjust="0"/>
  </p:normalViewPr>
  <p:slideViewPr>
    <p:cSldViewPr snapToGrid="0" showGuides="1">
      <p:cViewPr varScale="1">
        <p:scale>
          <a:sx n="101" d="100"/>
          <a:sy n="101" d="100"/>
        </p:scale>
        <p:origin x="1500" y="102"/>
      </p:cViewPr>
      <p:guideLst>
        <p:guide orient="horz" pos="2268"/>
        <p:guide pos="36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41.wmf"/><Relationship Id="rId7" Type="http://schemas.openxmlformats.org/officeDocument/2006/relationships/image" Target="../media/image46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48.wmf"/><Relationship Id="rId4" Type="http://schemas.openxmlformats.org/officeDocument/2006/relationships/image" Target="../media/image13.wmf"/><Relationship Id="rId9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7.wmf"/><Relationship Id="rId5" Type="http://schemas.openxmlformats.org/officeDocument/2006/relationships/image" Target="../media/image53.wmf"/><Relationship Id="rId10" Type="http://schemas.openxmlformats.org/officeDocument/2006/relationships/image" Target="../media/image57.wmf"/><Relationship Id="rId4" Type="http://schemas.openxmlformats.org/officeDocument/2006/relationships/image" Target="../media/image52.wmf"/><Relationship Id="rId9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59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58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7.wmf"/><Relationship Id="rId5" Type="http://schemas.openxmlformats.org/officeDocument/2006/relationships/image" Target="../media/image53.wmf"/><Relationship Id="rId10" Type="http://schemas.openxmlformats.org/officeDocument/2006/relationships/image" Target="../media/image57.wmf"/><Relationship Id="rId4" Type="http://schemas.openxmlformats.org/officeDocument/2006/relationships/image" Target="../media/image52.wmf"/><Relationship Id="rId9" Type="http://schemas.openxmlformats.org/officeDocument/2006/relationships/image" Target="../media/image13.wmf"/><Relationship Id="rId1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3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73.wmf"/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6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8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3.wmf"/><Relationship Id="rId11" Type="http://schemas.openxmlformats.org/officeDocument/2006/relationships/image" Target="../media/image22.wmf"/><Relationship Id="rId5" Type="http://schemas.openxmlformats.org/officeDocument/2006/relationships/image" Target="../media/image10.wmf"/><Relationship Id="rId10" Type="http://schemas.openxmlformats.org/officeDocument/2006/relationships/image" Target="../media/image21.wmf"/><Relationship Id="rId4" Type="http://schemas.openxmlformats.org/officeDocument/2006/relationships/image" Target="../media/image9.wmf"/><Relationship Id="rId9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8.wmf"/><Relationship Id="rId7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image" Target="../media/image28.wmf"/><Relationship Id="rId4" Type="http://schemas.openxmlformats.org/officeDocument/2006/relationships/image" Target="../media/image9.wmf"/><Relationship Id="rId9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1.wmf"/><Relationship Id="rId7" Type="http://schemas.openxmlformats.org/officeDocument/2006/relationships/image" Target="../media/image13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34.wmf"/><Relationship Id="rId4" Type="http://schemas.openxmlformats.org/officeDocument/2006/relationships/image" Target="../media/image8.wmf"/><Relationship Id="rId9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7.wmf"/><Relationship Id="rId1" Type="http://schemas.openxmlformats.org/officeDocument/2006/relationships/image" Target="../media/image1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40.wmf"/><Relationship Id="rId7" Type="http://schemas.openxmlformats.org/officeDocument/2006/relationships/image" Target="../media/image13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39.wmf"/><Relationship Id="rId5" Type="http://schemas.openxmlformats.org/officeDocument/2006/relationships/image" Target="../media/image35.wmf"/><Relationship Id="rId4" Type="http://schemas.openxmlformats.org/officeDocument/2006/relationships/image" Target="../media/image41.wmf"/><Relationship Id="rId9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0D71DC-B9CC-42CB-8B00-17D66447D53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820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633F494-63EC-44EF-B0D2-AE6160553A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53958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614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614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EB39EEE-8B98-487F-B001-4A8B6757C26E}" type="slidenum">
              <a:rPr lang="es-ES"/>
              <a:pPr algn="r" eaLnBrk="1" hangingPunct="1">
                <a:spcBef>
                  <a:spcPct val="0"/>
                </a:spcBef>
              </a:pPr>
              <a:t>1</a:t>
            </a:fld>
            <a:endParaRPr lang="es-ES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1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5A21EC-3545-4EB8-9513-EB3AA9813EAC}" type="slidenum">
              <a:rPr lang="es-ES" smtClean="0"/>
              <a:pPr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09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3B39FCD-CEBD-4C07-89D3-5CD1F3CC6E71}" type="slidenum">
              <a:rPr lang="es-ES"/>
              <a:pPr algn="r" eaLnBrk="1" hangingPunct="1">
                <a:spcBef>
                  <a:spcPct val="0"/>
                </a:spcBef>
              </a:pPr>
              <a:t>11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6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7D7722-7CAE-4B09-964C-CACC5C775A5A}" type="slidenum">
              <a:rPr lang="es-ES" smtClean="0"/>
              <a:pPr>
                <a:spcBef>
                  <a:spcPct val="0"/>
                </a:spcBef>
              </a:pPr>
              <a:t>12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94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7D7722-7CAE-4B09-964C-CACC5C775A5A}" type="slidenum">
              <a:rPr lang="es-ES" smtClean="0"/>
              <a:pPr>
                <a:spcBef>
                  <a:spcPct val="0"/>
                </a:spcBef>
              </a:pPr>
              <a:t>13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9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74D102-550D-4B98-BD6B-CA25A6327FCB}" type="slidenum">
              <a:rPr lang="es-ES" smtClean="0"/>
              <a:pPr>
                <a:spcBef>
                  <a:spcPct val="0"/>
                </a:spcBef>
              </a:pPr>
              <a:t>14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9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1D96B6-FEBE-4DF0-8F47-AC1C01DE0118}" type="slidenum">
              <a:rPr lang="es-ES" smtClean="0"/>
              <a:pPr>
                <a:spcBef>
                  <a:spcPct val="0"/>
                </a:spcBef>
              </a:pPr>
              <a:t>15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47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1D96B6-FEBE-4DF0-8F47-AC1C01DE0118}" type="slidenum">
              <a:rPr lang="es-ES" smtClean="0"/>
              <a:pPr>
                <a:spcBef>
                  <a:spcPct val="0"/>
                </a:spcBef>
              </a:pPr>
              <a:t>16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31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8997D9-E3E8-4CDD-B01E-A05F3AC60FEF}" type="slidenum">
              <a:rPr lang="es-ES" smtClean="0"/>
              <a:pPr>
                <a:spcBef>
                  <a:spcPct val="0"/>
                </a:spcBef>
              </a:pPr>
              <a:t>17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1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F4B50D-84BB-4F7F-8791-80623BA07007}" type="slidenum">
              <a:rPr lang="es-ES" smtClean="0"/>
              <a:pPr>
                <a:spcBef>
                  <a:spcPct val="0"/>
                </a:spcBef>
              </a:pPr>
              <a:t>18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48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F4B50D-84BB-4F7F-8791-80623BA07007}" type="slidenum">
              <a:rPr lang="es-ES" smtClean="0"/>
              <a:pPr>
                <a:spcBef>
                  <a:spcPct val="0"/>
                </a:spcBef>
              </a:pPr>
              <a:t>19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1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819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819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C58C10-1E3C-47C7-9120-325DDF102998}" type="slidenum">
              <a:rPr lang="es-ES"/>
              <a:pPr algn="r" eaLnBrk="1" hangingPunct="1">
                <a:spcBef>
                  <a:spcPct val="0"/>
                </a:spcBef>
              </a:pPr>
              <a:t>2</a:t>
            </a:fld>
            <a:endParaRPr lang="es-ES"/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b="0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04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B45FF4-055C-436C-893C-3EEFC682141E}" type="slidenum">
              <a:rPr lang="es-ES"/>
              <a:pPr algn="r" eaLnBrk="1" hangingPunct="1">
                <a:spcBef>
                  <a:spcPct val="0"/>
                </a:spcBef>
              </a:pPr>
              <a:t>20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08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B45FF4-055C-436C-893C-3EEFC682141E}" type="slidenum">
              <a:rPr lang="es-ES"/>
              <a:pPr algn="r" eaLnBrk="1" hangingPunct="1">
                <a:spcBef>
                  <a:spcPct val="0"/>
                </a:spcBef>
              </a:pPr>
              <a:t>21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67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F4B50D-84BB-4F7F-8791-80623BA07007}" type="slidenum">
              <a:rPr lang="es-ES" smtClean="0"/>
              <a:pPr>
                <a:spcBef>
                  <a:spcPct val="0"/>
                </a:spcBef>
              </a:pPr>
              <a:t>22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19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9F1F357-99E5-480D-B3A0-C225F1BD8AEE}" type="slidenum">
              <a:rPr lang="es-ES"/>
              <a:pPr algn="r" eaLnBrk="1" hangingPunct="1">
                <a:spcBef>
                  <a:spcPct val="0"/>
                </a:spcBef>
              </a:pPr>
              <a:t>23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92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9F1F357-99E5-480D-B3A0-C225F1BD8AEE}" type="slidenum">
              <a:rPr lang="es-ES"/>
              <a:pPr algn="r" eaLnBrk="1" hangingPunct="1">
                <a:spcBef>
                  <a:spcPct val="0"/>
                </a:spcBef>
              </a:pPr>
              <a:t>24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82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32A159-CC07-4894-A91B-73238183B00C}" type="slidenum">
              <a:rPr lang="es-ES" smtClean="0"/>
              <a:pPr>
                <a:spcBef>
                  <a:spcPct val="0"/>
                </a:spcBef>
              </a:pPr>
              <a:t>25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4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545F77-8A6E-4FB0-9136-9B1F7922AD51}" type="slidenum">
              <a:rPr lang="es-ES" smtClean="0"/>
              <a:pPr>
                <a:spcBef>
                  <a:spcPct val="0"/>
                </a:spcBef>
              </a:pPr>
              <a:t>3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9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545F77-8A6E-4FB0-9136-9B1F7922AD51}" type="slidenum">
              <a:rPr lang="es-ES" smtClean="0"/>
              <a:pPr>
                <a:spcBef>
                  <a:spcPct val="0"/>
                </a:spcBef>
              </a:pPr>
              <a:t>4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9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9CE5EC-C8BB-423B-8172-EAF5CD46DF70}" type="slidenum">
              <a:rPr lang="es-ES" smtClean="0"/>
              <a:pPr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2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9CE5EC-C8BB-423B-8172-EAF5CD46DF70}" type="slidenum">
              <a:rPr lang="es-ES" smtClean="0"/>
              <a:pPr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92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4A370B-24B2-4395-A8C1-2456DA654AD2}" type="slidenum">
              <a:rPr lang="es-ES" smtClean="0"/>
              <a:pPr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64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4A370B-24B2-4395-A8C1-2456DA654AD2}" type="slidenum">
              <a:rPr lang="es-ES" smtClean="0"/>
              <a:pPr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92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4A370B-24B2-4395-A8C1-2456DA654AD2}" type="slidenum">
              <a:rPr lang="es-ES" smtClean="0"/>
              <a:pPr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6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611D7-BFE3-4345-A73C-185D7063A2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22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BA463-9A41-449C-B601-1AB02AE81A6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60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27159-9EA5-4ED1-B70D-6E45CEE199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44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BBFDB-D06E-488C-841E-5B205822C0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15CEF-2CF7-4677-BD9A-020207EA73C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59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C673-2108-456C-816B-07EC76698A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96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8078E-E7DA-49B8-88FE-59A56E00E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00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50218-E9C3-4723-8300-DCD25AF68C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27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3C25F-9658-473F-89F3-23B2B85A75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01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CAC5A-1FC6-476C-8BEE-9D8D370835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36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F30AE-C91D-45C9-814F-9AD69F3575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78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3BD7B-51E5-492C-BE50-6A54216B6B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8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E403674-BFD5-4F5D-BE74-169F53C0A7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1.bin"/><Relationship Id="rId26" Type="http://schemas.openxmlformats.org/officeDocument/2006/relationships/image" Target="../media/image15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40.bin"/><Relationship Id="rId25" Type="http://schemas.openxmlformats.org/officeDocument/2006/relationships/image" Target="../media/image28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.wmf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37.bin"/><Relationship Id="rId24" Type="http://schemas.openxmlformats.org/officeDocument/2006/relationships/oleObject" Target="../embeddings/oleObject44.bin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39.bin"/><Relationship Id="rId23" Type="http://schemas.openxmlformats.org/officeDocument/2006/relationships/image" Target="../media/image20.wmf"/><Relationship Id="rId10" Type="http://schemas.openxmlformats.org/officeDocument/2006/relationships/image" Target="../media/image8.wmf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13.wmf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51.bin"/><Relationship Id="rId25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8.bin"/><Relationship Id="rId24" Type="http://schemas.openxmlformats.org/officeDocument/2006/relationships/oleObject" Target="../embeddings/oleObject54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image" Target="../media/image15.png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9.wmf"/><Relationship Id="rId22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39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wmf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58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35.wmf"/><Relationship Id="rId19" Type="http://schemas.openxmlformats.org/officeDocument/2006/relationships/image" Target="../media/image15.png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15.png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7.w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41.wmf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image" Target="../media/image35.wmf"/><Relationship Id="rId23" Type="http://schemas.openxmlformats.org/officeDocument/2006/relationships/image" Target="../media/image38.wmf"/><Relationship Id="rId10" Type="http://schemas.openxmlformats.org/officeDocument/2006/relationships/image" Target="../media/image40.wmf"/><Relationship Id="rId19" Type="http://schemas.openxmlformats.org/officeDocument/2006/relationships/image" Target="../media/image13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46.wmf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76.bin"/><Relationship Id="rId7" Type="http://schemas.openxmlformats.org/officeDocument/2006/relationships/image" Target="../media/image43.wmf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5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48.wmf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75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44.wmf"/><Relationship Id="rId22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55.wmf"/><Relationship Id="rId26" Type="http://schemas.openxmlformats.org/officeDocument/2006/relationships/image" Target="../media/image7.wmf"/><Relationship Id="rId3" Type="http://schemas.openxmlformats.org/officeDocument/2006/relationships/notesSlide" Target="../notesSlides/notesSlide15.xml"/><Relationship Id="rId21" Type="http://schemas.openxmlformats.org/officeDocument/2006/relationships/oleObject" Target="../embeddings/oleObject86.bin"/><Relationship Id="rId7" Type="http://schemas.openxmlformats.org/officeDocument/2006/relationships/image" Target="../media/image50.wmf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9.bin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57.wmf"/><Relationship Id="rId5" Type="http://schemas.openxmlformats.org/officeDocument/2006/relationships/image" Target="../media/image49.wmf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85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53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89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2.bin"/><Relationship Id="rId18" Type="http://schemas.openxmlformats.org/officeDocument/2006/relationships/image" Target="../media/image55.wmf"/><Relationship Id="rId26" Type="http://schemas.openxmlformats.org/officeDocument/2006/relationships/image" Target="../media/image7.wmf"/><Relationship Id="rId3" Type="http://schemas.openxmlformats.org/officeDocument/2006/relationships/notesSlide" Target="../notesSlides/notesSlide16.xml"/><Relationship Id="rId21" Type="http://schemas.openxmlformats.org/officeDocument/2006/relationships/oleObject" Target="../embeddings/oleObject86.bin"/><Relationship Id="rId34" Type="http://schemas.openxmlformats.org/officeDocument/2006/relationships/oleObject" Target="../embeddings/oleObject94.bin"/><Relationship Id="rId7" Type="http://schemas.openxmlformats.org/officeDocument/2006/relationships/image" Target="../media/image50.wmf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33" Type="http://schemas.openxmlformats.org/officeDocument/2006/relationships/image" Target="../media/image6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image" Target="../media/image58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9.bin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57.wmf"/><Relationship Id="rId32" Type="http://schemas.openxmlformats.org/officeDocument/2006/relationships/oleObject" Target="../embeddings/oleObject93.bin"/><Relationship Id="rId5" Type="http://schemas.openxmlformats.org/officeDocument/2006/relationships/image" Target="../media/image49.wmf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oleObject" Target="../embeddings/oleObject91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85.bin"/><Relationship Id="rId31" Type="http://schemas.openxmlformats.org/officeDocument/2006/relationships/image" Target="../media/image59.wmf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53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90.bin"/><Relationship Id="rId30" Type="http://schemas.openxmlformats.org/officeDocument/2006/relationships/oleObject" Target="../embeddings/oleObject92.bin"/><Relationship Id="rId8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oleObject" Target="../embeddings/oleObject9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1.wmf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97.bin"/><Relationship Id="rId5" Type="http://schemas.openxmlformats.org/officeDocument/2006/relationships/image" Target="../media/image60.wmf"/><Relationship Id="rId10" Type="http://schemas.openxmlformats.org/officeDocument/2006/relationships/image" Target="../media/image62.wmf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6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105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72.wmf"/><Relationship Id="rId7" Type="http://schemas.openxmlformats.org/officeDocument/2006/relationships/image" Target="../media/image3.png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4.png"/><Relationship Id="rId11" Type="http://schemas.openxmlformats.org/officeDocument/2006/relationships/image" Target="../media/image67.wmf"/><Relationship Id="rId5" Type="http://schemas.openxmlformats.org/officeDocument/2006/relationships/image" Target="../media/image65.wmf"/><Relationship Id="rId15" Type="http://schemas.openxmlformats.org/officeDocument/2006/relationships/image" Target="../media/image69.wmf"/><Relationship Id="rId23" Type="http://schemas.openxmlformats.org/officeDocument/2006/relationships/image" Target="../media/image73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10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78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77.wmf"/><Relationship Id="rId5" Type="http://schemas.openxmlformats.org/officeDocument/2006/relationships/image" Target="../media/image3.png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110.bin"/><Relationship Id="rId4" Type="http://schemas.openxmlformats.org/officeDocument/2006/relationships/image" Target="../media/image74.png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1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116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5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77.wmf"/><Relationship Id="rId5" Type="http://schemas.openxmlformats.org/officeDocument/2006/relationships/image" Target="../media/image3.png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83.wmf"/><Relationship Id="rId4" Type="http://schemas.openxmlformats.org/officeDocument/2006/relationships/image" Target="../media/image74.png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1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66.wmf"/><Relationship Id="rId10" Type="http://schemas.openxmlformats.org/officeDocument/2006/relationships/image" Target="../media/image84.wmf"/><Relationship Id="rId4" Type="http://schemas.openxmlformats.org/officeDocument/2006/relationships/oleObject" Target="../embeddings/oleObject117.bin"/><Relationship Id="rId9" Type="http://schemas.openxmlformats.org/officeDocument/2006/relationships/oleObject" Target="../embeddings/oleObject11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8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91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9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9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12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6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wmf"/><Relationship Id="rId20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5" Type="http://schemas.openxmlformats.org/officeDocument/2006/relationships/image" Target="../media/image3.png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png"/><Relationship Id="rId9" Type="http://schemas.openxmlformats.org/officeDocument/2006/relationships/image" Target="../media/image9.wmf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12" Type="http://schemas.openxmlformats.org/officeDocument/2006/relationships/image" Target="../media/image15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0.wmf"/><Relationship Id="rId5" Type="http://schemas.openxmlformats.org/officeDocument/2006/relationships/image" Target="../media/image14.png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3.png"/><Relationship Id="rId9" Type="http://schemas.openxmlformats.org/officeDocument/2006/relationships/image" Target="../media/image9.wmf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4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170.png"/><Relationship Id="rId10" Type="http://schemas.openxmlformats.org/officeDocument/2006/relationships/image" Target="../media/image10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18.wmf"/><Relationship Id="rId26" Type="http://schemas.openxmlformats.org/officeDocument/2006/relationships/oleObject" Target="../embeddings/oleObject32.bin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.wmf"/><Relationship Id="rId20" Type="http://schemas.openxmlformats.org/officeDocument/2006/relationships/image" Target="../media/image19.wmf"/><Relationship Id="rId29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21.wmf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oleObject" Target="../embeddings/oleObject33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10.wmf"/><Relationship Id="rId22" Type="http://schemas.openxmlformats.org/officeDocument/2006/relationships/image" Target="../media/image20.wmf"/><Relationship Id="rId27" Type="http://schemas.openxmlformats.org/officeDocument/2006/relationships/image" Target="../media/image22.wmf"/><Relationship Id="rId3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30"/>
          <p:cNvSpPr txBox="1">
            <a:spLocks noChangeArrowheads="1"/>
          </p:cNvSpPr>
          <p:nvPr/>
        </p:nvSpPr>
        <p:spPr bwMode="auto">
          <a:xfrm>
            <a:off x="1624013" y="3221038"/>
            <a:ext cx="82391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CARGA ELÉCTRICA Y MATERIA. CAMPO ELÉCTRICO</a:t>
            </a:r>
          </a:p>
        </p:txBody>
      </p:sp>
      <p:sp>
        <p:nvSpPr>
          <p:cNvPr id="5123" name="Text Box 1031"/>
          <p:cNvSpPr txBox="1">
            <a:spLocks noChangeArrowheads="1"/>
          </p:cNvSpPr>
          <p:nvPr/>
        </p:nvSpPr>
        <p:spPr bwMode="auto">
          <a:xfrm>
            <a:off x="5278438" y="4105275"/>
            <a:ext cx="933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(3/5)</a:t>
            </a:r>
          </a:p>
        </p:txBody>
      </p:sp>
      <p:sp>
        <p:nvSpPr>
          <p:cNvPr id="5124" name="Text Box 1032"/>
          <p:cNvSpPr txBox="1">
            <a:spLocks noChangeArrowheads="1"/>
          </p:cNvSpPr>
          <p:nvPr/>
        </p:nvSpPr>
        <p:spPr bwMode="auto">
          <a:xfrm>
            <a:off x="5065713" y="234315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TEMA 1</a:t>
            </a:r>
          </a:p>
        </p:txBody>
      </p: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7772400" y="398463"/>
            <a:ext cx="2571750" cy="2159000"/>
            <a:chOff x="4896" y="276"/>
            <a:chExt cx="1620" cy="1360"/>
          </a:xfrm>
        </p:grpSpPr>
        <p:sp>
          <p:nvSpPr>
            <p:cNvPr id="11" name="AutoShape 1067"/>
            <p:cNvSpPr>
              <a:spLocks noChangeArrowheads="1"/>
            </p:cNvSpPr>
            <p:nvPr/>
          </p:nvSpPr>
          <p:spPr bwMode="auto">
            <a:xfrm>
              <a:off x="4896" y="276"/>
              <a:ext cx="1620" cy="1360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1068"/>
            <p:cNvSpPr txBox="1">
              <a:spLocks noChangeArrowheads="1"/>
            </p:cNvSpPr>
            <p:nvPr/>
          </p:nvSpPr>
          <p:spPr bwMode="auto">
            <a:xfrm>
              <a:off x="5037" y="450"/>
              <a:ext cx="1336" cy="52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GRUPOS DE PRÁCTICAS</a:t>
              </a:r>
            </a:p>
          </p:txBody>
        </p:sp>
        <p:sp>
          <p:nvSpPr>
            <p:cNvPr id="13" name="Text Box 1069"/>
            <p:cNvSpPr txBox="1">
              <a:spLocks noChangeArrowheads="1"/>
            </p:cNvSpPr>
            <p:nvPr/>
          </p:nvSpPr>
          <p:spPr bwMode="auto">
            <a:xfrm>
              <a:off x="5037" y="1036"/>
              <a:ext cx="1336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FFFFFF"/>
                  </a:solidFill>
                  <a:latin typeface="Trebuchet MS" panose="020B0603020202020204" pitchFamily="34" charset="0"/>
                </a:rPr>
                <a:t>HASTA 02/11</a:t>
              </a:r>
              <a:endParaRPr lang="es-ES" sz="2400" b="1" dirty="0">
                <a:solidFill>
                  <a:srgbClr val="FFFFFF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" name="Text Box 1062"/>
            <p:cNvSpPr txBox="1">
              <a:spLocks noChangeArrowheads="1"/>
            </p:cNvSpPr>
            <p:nvPr/>
          </p:nvSpPr>
          <p:spPr bwMode="auto">
            <a:xfrm>
              <a:off x="5266" y="1320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En Moodle</a:t>
              </a:r>
            </a:p>
          </p:txBody>
        </p:sp>
      </p:grpSp>
      <p:grpSp>
        <p:nvGrpSpPr>
          <p:cNvPr id="14" name="Group 23">
            <a:extLst>
              <a:ext uri="{FF2B5EF4-FFF2-40B4-BE49-F238E27FC236}">
                <a16:creationId xmlns:a16="http://schemas.microsoft.com/office/drawing/2014/main" id="{1E00A44B-3C64-438A-8C8C-2CC45B803C70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098926"/>
            <a:ext cx="2571750" cy="2703512"/>
            <a:chOff x="4896" y="276"/>
            <a:chExt cx="1620" cy="1360"/>
          </a:xfrm>
        </p:grpSpPr>
        <p:sp>
          <p:nvSpPr>
            <p:cNvPr id="16" name="AutoShape 1067">
              <a:extLst>
                <a:ext uri="{FF2B5EF4-FFF2-40B4-BE49-F238E27FC236}">
                  <a16:creationId xmlns:a16="http://schemas.microsoft.com/office/drawing/2014/main" id="{64340636-92EE-4560-A4BE-15E890225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6"/>
              <a:ext cx="1620" cy="1360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Text Box 1068">
              <a:extLst>
                <a:ext uri="{FF2B5EF4-FFF2-40B4-BE49-F238E27FC236}">
                  <a16:creationId xmlns:a16="http://schemas.microsoft.com/office/drawing/2014/main" id="{10AECBAF-0094-48FA-B972-6B0F5A9EB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7" y="395"/>
              <a:ext cx="1336" cy="41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1</a:t>
              </a:r>
              <a:r>
                <a:rPr lang="es-ES" sz="2400" b="1" baseline="30000">
                  <a:latin typeface="Trebuchet MS" panose="020B0603020202020204" pitchFamily="34" charset="0"/>
                </a:rPr>
                <a:t>er</a:t>
              </a:r>
              <a:r>
                <a:rPr lang="es-ES" sz="2400" b="1">
                  <a:latin typeface="Trebuchet MS" panose="020B0603020202020204" pitchFamily="34" charset="0"/>
                </a:rPr>
                <a:t> TEST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Temas 1 y 2</a:t>
              </a:r>
            </a:p>
          </p:txBody>
        </p:sp>
        <p:sp>
          <p:nvSpPr>
            <p:cNvPr id="18" name="Text Box 1069">
              <a:extLst>
                <a:ext uri="{FF2B5EF4-FFF2-40B4-BE49-F238E27FC236}">
                  <a16:creationId xmlns:a16="http://schemas.microsoft.com/office/drawing/2014/main" id="{B3DE868B-255B-40B8-BC4D-491FBE72B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7" y="868"/>
              <a:ext cx="1336" cy="4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FFFFFF"/>
                  </a:solidFill>
                  <a:latin typeface="Trebuchet MS" panose="020B0603020202020204" pitchFamily="34" charset="0"/>
                </a:rPr>
                <a:t>     T1: 13/11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FFFFFF"/>
                  </a:solidFill>
                  <a:latin typeface="Trebuchet MS" panose="020B0603020202020204" pitchFamily="34" charset="0"/>
                </a:rPr>
                <a:t>T2-T3: 11/11</a:t>
              </a:r>
              <a:endParaRPr lang="es-ES" sz="2400" b="1" dirty="0">
                <a:solidFill>
                  <a:srgbClr val="FFFFFF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9" name="Text Box 1062">
              <a:extLst>
                <a:ext uri="{FF2B5EF4-FFF2-40B4-BE49-F238E27FC236}">
                  <a16:creationId xmlns:a16="http://schemas.microsoft.com/office/drawing/2014/main" id="{7BE89EAE-10E2-47E9-908F-DAA433F4D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6" y="1320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En Clase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upo 66"/>
          <p:cNvGrpSpPr>
            <a:grpSpLocks/>
          </p:cNvGrpSpPr>
          <p:nvPr/>
        </p:nvGrpSpPr>
        <p:grpSpPr bwMode="auto">
          <a:xfrm rot="18000731" flipV="1">
            <a:off x="1969042" y="1602907"/>
            <a:ext cx="1208088" cy="1535113"/>
            <a:chOff x="2776418" y="3157849"/>
            <a:chExt cx="1208457" cy="1535113"/>
          </a:xfrm>
        </p:grpSpPr>
        <p:sp>
          <p:nvSpPr>
            <p:cNvPr id="37942" name="AutoShape 91"/>
            <p:cNvSpPr>
              <a:spLocks noChangeArrowheads="1"/>
            </p:cNvSpPr>
            <p:nvPr/>
          </p:nvSpPr>
          <p:spPr bwMode="auto">
            <a:xfrm rot="3459830" flipH="1" flipV="1">
              <a:off x="2490667" y="3443600"/>
              <a:ext cx="1535113" cy="963612"/>
            </a:xfrm>
            <a:prstGeom prst="rtTriangle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43" name="Rectangle 89"/>
            <p:cNvSpPr>
              <a:spLocks noChangeArrowheads="1"/>
            </p:cNvSpPr>
            <p:nvPr/>
          </p:nvSpPr>
          <p:spPr bwMode="auto">
            <a:xfrm rot="3480000">
              <a:off x="3778500" y="4187843"/>
              <a:ext cx="217488" cy="19526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7891" name="Grupo 9"/>
          <p:cNvGrpSpPr>
            <a:grpSpLocks/>
          </p:cNvGrpSpPr>
          <p:nvPr/>
        </p:nvGrpSpPr>
        <p:grpSpPr bwMode="auto">
          <a:xfrm>
            <a:off x="2756442" y="3057058"/>
            <a:ext cx="1208087" cy="1535112"/>
            <a:chOff x="2776418" y="3157849"/>
            <a:chExt cx="1208457" cy="1535113"/>
          </a:xfrm>
        </p:grpSpPr>
        <p:sp>
          <p:nvSpPr>
            <p:cNvPr id="37940" name="AutoShape 91"/>
            <p:cNvSpPr>
              <a:spLocks noChangeArrowheads="1"/>
            </p:cNvSpPr>
            <p:nvPr/>
          </p:nvSpPr>
          <p:spPr bwMode="auto">
            <a:xfrm rot="3459830" flipH="1" flipV="1">
              <a:off x="2490667" y="3443600"/>
              <a:ext cx="1535113" cy="963612"/>
            </a:xfrm>
            <a:prstGeom prst="rtTriangle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41" name="Rectangle 89"/>
            <p:cNvSpPr>
              <a:spLocks noChangeArrowheads="1"/>
            </p:cNvSpPr>
            <p:nvPr/>
          </p:nvSpPr>
          <p:spPr bwMode="auto">
            <a:xfrm rot="3480000">
              <a:off x="3778500" y="4187843"/>
              <a:ext cx="217488" cy="19526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7892" name="Group 112"/>
          <p:cNvGrpSpPr>
            <a:grpSpLocks/>
          </p:cNvGrpSpPr>
          <p:nvPr/>
        </p:nvGrpSpPr>
        <p:grpSpPr bwMode="auto">
          <a:xfrm>
            <a:off x="930813" y="813920"/>
            <a:ext cx="4770439" cy="4143375"/>
            <a:chOff x="602" y="578"/>
            <a:chExt cx="3006" cy="2610"/>
          </a:xfrm>
        </p:grpSpPr>
        <p:sp>
          <p:nvSpPr>
            <p:cNvPr id="37938" name="Line 24"/>
            <p:cNvSpPr>
              <a:spLocks noChangeShapeType="1"/>
            </p:cNvSpPr>
            <p:nvPr/>
          </p:nvSpPr>
          <p:spPr bwMode="auto">
            <a:xfrm rot="3600000" flipH="1" flipV="1">
              <a:off x="2095" y="409"/>
              <a:ext cx="19" cy="3006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37939" name="Line 23"/>
            <p:cNvSpPr>
              <a:spLocks noChangeShapeType="1"/>
            </p:cNvSpPr>
            <p:nvPr/>
          </p:nvSpPr>
          <p:spPr bwMode="auto">
            <a:xfrm rot="19800000" flipV="1">
              <a:off x="2043" y="578"/>
              <a:ext cx="39" cy="261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</p:grpSp>
      <p:graphicFrame>
        <p:nvGraphicFramePr>
          <p:cNvPr id="196643" name="Object 3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4731141"/>
              </p:ext>
            </p:extLst>
          </p:nvPr>
        </p:nvGraphicFramePr>
        <p:xfrm>
          <a:off x="7054731" y="2371559"/>
          <a:ext cx="2474760" cy="84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4" name="Ecuación" r:id="rId4" imgW="1231366" imgH="418918" progId="Equation.3">
                  <p:embed/>
                </p:oleObj>
              </mc:Choice>
              <mc:Fallback>
                <p:oleObj name="Ecuación" r:id="rId4" imgW="1231366" imgH="418918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731" y="2371559"/>
                        <a:ext cx="2474760" cy="841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Line 6"/>
          <p:cNvSpPr>
            <a:spLocks noChangeAspect="1" noChangeShapeType="1"/>
          </p:cNvSpPr>
          <p:nvPr/>
        </p:nvSpPr>
        <p:spPr bwMode="auto">
          <a:xfrm rot="14400000">
            <a:off x="2940592" y="1802933"/>
            <a:ext cx="0" cy="26924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7895" name="AutoShape 9"/>
          <p:cNvSpPr>
            <a:spLocks noChangeAspect="1" noChangeArrowheads="1"/>
          </p:cNvSpPr>
          <p:nvPr/>
        </p:nvSpPr>
        <p:spPr bwMode="auto">
          <a:xfrm>
            <a:off x="1707104" y="1028233"/>
            <a:ext cx="3159125" cy="2882900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7896" name="Picture 59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92" y="3561883"/>
            <a:ext cx="69056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7"/>
          <p:cNvSpPr>
            <a:spLocks noChangeAspect="1" noChangeShapeType="1"/>
          </p:cNvSpPr>
          <p:nvPr/>
        </p:nvSpPr>
        <p:spPr bwMode="auto">
          <a:xfrm rot="7200000">
            <a:off x="3651792" y="1809283"/>
            <a:ext cx="0" cy="269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7898" name="Line 8"/>
          <p:cNvSpPr>
            <a:spLocks noChangeAspect="1" noChangeShapeType="1"/>
          </p:cNvSpPr>
          <p:nvPr/>
        </p:nvSpPr>
        <p:spPr bwMode="auto">
          <a:xfrm>
            <a:off x="3283492" y="1069508"/>
            <a:ext cx="0" cy="28321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7899" name="Text Box 10"/>
          <p:cNvSpPr txBox="1">
            <a:spLocks noChangeAspect="1" noChangeArrowheads="1"/>
          </p:cNvSpPr>
          <p:nvPr/>
        </p:nvSpPr>
        <p:spPr bwMode="auto">
          <a:xfrm>
            <a:off x="3127375" y="347663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7901" name="Line 17"/>
          <p:cNvSpPr>
            <a:spLocks noChangeAspect="1" noChangeShapeType="1"/>
          </p:cNvSpPr>
          <p:nvPr/>
        </p:nvSpPr>
        <p:spPr bwMode="auto">
          <a:xfrm rot="7200000">
            <a:off x="2388142" y="1737845"/>
            <a:ext cx="6350" cy="131762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7902" name="Line 19"/>
          <p:cNvSpPr>
            <a:spLocks noChangeAspect="1" noChangeShapeType="1"/>
          </p:cNvSpPr>
          <p:nvPr/>
        </p:nvSpPr>
        <p:spPr bwMode="auto">
          <a:xfrm rot="14400000">
            <a:off x="4178394" y="1756170"/>
            <a:ext cx="7937" cy="131762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7903" name="Text Box 21"/>
          <p:cNvSpPr txBox="1">
            <a:spLocks noChangeAspect="1" noChangeArrowheads="1"/>
          </p:cNvSpPr>
          <p:nvPr/>
        </p:nvSpPr>
        <p:spPr bwMode="auto">
          <a:xfrm>
            <a:off x="3324767" y="2156326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grpSp>
        <p:nvGrpSpPr>
          <p:cNvPr id="37904" name="Group 85"/>
          <p:cNvGrpSpPr>
            <a:grpSpLocks/>
          </p:cNvGrpSpPr>
          <p:nvPr/>
        </p:nvGrpSpPr>
        <p:grpSpPr bwMode="auto">
          <a:xfrm>
            <a:off x="1719804" y="1775945"/>
            <a:ext cx="2395538" cy="2686050"/>
            <a:chOff x="1096" y="2260"/>
            <a:chExt cx="1509" cy="1692"/>
          </a:xfrm>
        </p:grpSpPr>
        <p:sp>
          <p:nvSpPr>
            <p:cNvPr id="37936" name="Line 25"/>
            <p:cNvSpPr>
              <a:spLocks noChangeShapeType="1"/>
            </p:cNvSpPr>
            <p:nvPr/>
          </p:nvSpPr>
          <p:spPr bwMode="auto">
            <a:xfrm rot="3600000">
              <a:off x="1373" y="1983"/>
              <a:ext cx="13" cy="568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37937" name="Line 26"/>
            <p:cNvSpPr>
              <a:spLocks noChangeShapeType="1"/>
            </p:cNvSpPr>
            <p:nvPr/>
          </p:nvSpPr>
          <p:spPr bwMode="auto">
            <a:xfrm rot="3600000">
              <a:off x="2314" y="3662"/>
              <a:ext cx="13" cy="568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</p:grpSp>
      <p:sp>
        <p:nvSpPr>
          <p:cNvPr id="37905" name="Line 27"/>
          <p:cNvSpPr>
            <a:spLocks noChangeShapeType="1"/>
          </p:cNvSpPr>
          <p:nvPr/>
        </p:nvSpPr>
        <p:spPr bwMode="auto">
          <a:xfrm>
            <a:off x="1799179" y="2056933"/>
            <a:ext cx="1504950" cy="2682875"/>
          </a:xfrm>
          <a:prstGeom prst="line">
            <a:avLst/>
          </a:prstGeom>
          <a:noFill/>
          <a:ln w="25400">
            <a:solidFill>
              <a:srgbClr val="CC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pic>
        <p:nvPicPr>
          <p:cNvPr id="37907" name="Picture 58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067" y="739308"/>
            <a:ext cx="69215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Picture 60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04" y="3546008"/>
            <a:ext cx="69056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711" name="Text Box 103"/>
          <p:cNvSpPr txBox="1">
            <a:spLocks noChangeArrowheads="1"/>
          </p:cNvSpPr>
          <p:nvPr/>
        </p:nvSpPr>
        <p:spPr bwMode="auto">
          <a:xfrm>
            <a:off x="5426060" y="5936668"/>
            <a:ext cx="4913310" cy="90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Son iguales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en todo: su suma vale el doble de cualquiera de ellas</a:t>
            </a:r>
          </a:p>
        </p:txBody>
      </p:sp>
      <p:graphicFrame>
        <p:nvGraphicFramePr>
          <p:cNvPr id="196717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406925"/>
              </p:ext>
            </p:extLst>
          </p:nvPr>
        </p:nvGraphicFramePr>
        <p:xfrm>
          <a:off x="6246813" y="1595271"/>
          <a:ext cx="2663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5" name="Ecuación" r:id="rId7" imgW="1218960" imgH="304560" progId="Equation.3">
                  <p:embed/>
                </p:oleObj>
              </mc:Choice>
              <mc:Fallback>
                <p:oleObj name="Ecuación" r:id="rId7" imgW="1218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1595271"/>
                        <a:ext cx="26638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034477"/>
              </p:ext>
            </p:extLst>
          </p:nvPr>
        </p:nvGraphicFramePr>
        <p:xfrm>
          <a:off x="2959397" y="4661948"/>
          <a:ext cx="6016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6" name="Ecuación" r:id="rId9" imgW="228501" imgH="215806" progId="Equation.3">
                  <p:embed/>
                </p:oleObj>
              </mc:Choice>
              <mc:Fallback>
                <p:oleObj name="Ecuación" r:id="rId9" imgW="22850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397" y="4661948"/>
                        <a:ext cx="6016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345669"/>
              </p:ext>
            </p:extLst>
          </p:nvPr>
        </p:nvGraphicFramePr>
        <p:xfrm>
          <a:off x="1231919" y="1746620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7" name="Ecuación" r:id="rId11" imgW="215619" imgH="215619" progId="Equation.3">
                  <p:embed/>
                </p:oleObj>
              </mc:Choice>
              <mc:Fallback>
                <p:oleObj name="Ecuación" r:id="rId11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19" y="1746620"/>
                        <a:ext cx="568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172631"/>
              </p:ext>
            </p:extLst>
          </p:nvPr>
        </p:nvGraphicFramePr>
        <p:xfrm>
          <a:off x="4386804" y="1298108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8" name="Ecuación" r:id="rId13" imgW="215619" imgH="215619" progId="Equation.3">
                  <p:embed/>
                </p:oleObj>
              </mc:Choice>
              <mc:Fallback>
                <p:oleObj name="Ecuación" r:id="rId13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804" y="1298108"/>
                        <a:ext cx="568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Line 18"/>
          <p:cNvSpPr>
            <a:spLocks noChangeAspect="1" noChangeShapeType="1"/>
          </p:cNvSpPr>
          <p:nvPr/>
        </p:nvSpPr>
        <p:spPr bwMode="auto">
          <a:xfrm>
            <a:off x="3286667" y="3309470"/>
            <a:ext cx="6350" cy="138747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grpSp>
        <p:nvGrpSpPr>
          <p:cNvPr id="37916" name="Group 97"/>
          <p:cNvGrpSpPr>
            <a:grpSpLocks/>
          </p:cNvGrpSpPr>
          <p:nvPr/>
        </p:nvGrpSpPr>
        <p:grpSpPr bwMode="auto">
          <a:xfrm>
            <a:off x="1998663" y="5453063"/>
            <a:ext cx="2533650" cy="1284287"/>
            <a:chOff x="1259" y="3435"/>
            <a:chExt cx="1596" cy="809"/>
          </a:xfrm>
        </p:grpSpPr>
        <p:sp>
          <p:nvSpPr>
            <p:cNvPr id="37934" name="Rectangle 51"/>
            <p:cNvSpPr>
              <a:spLocks noChangeArrowheads="1"/>
            </p:cNvSpPr>
            <p:nvPr/>
          </p:nvSpPr>
          <p:spPr bwMode="auto">
            <a:xfrm>
              <a:off x="1259" y="3435"/>
              <a:ext cx="1596" cy="809"/>
            </a:xfrm>
            <a:prstGeom prst="rect">
              <a:avLst/>
            </a:prstGeom>
            <a:noFill/>
            <a:ln w="38100" algn="ctr">
              <a:solidFill>
                <a:srgbClr val="99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7935" name="Object 60"/>
            <p:cNvGraphicFramePr>
              <a:graphicFrameLocks noChangeAspect="1"/>
            </p:cNvGraphicFramePr>
            <p:nvPr/>
          </p:nvGraphicFramePr>
          <p:xfrm>
            <a:off x="1343" y="3552"/>
            <a:ext cx="1411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69" name="Ecuación" r:id="rId15" imgW="1117600" imgH="469900" progId="Equation.3">
                    <p:embed/>
                  </p:oleObj>
                </mc:Choice>
                <mc:Fallback>
                  <p:oleObj name="Ecuación" r:id="rId15" imgW="11176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3552"/>
                          <a:ext cx="1411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900" name="Group 108"/>
          <p:cNvGrpSpPr>
            <a:grpSpLocks/>
          </p:cNvGrpSpPr>
          <p:nvPr/>
        </p:nvGrpSpPr>
        <p:grpSpPr bwMode="auto">
          <a:xfrm>
            <a:off x="6264405" y="393633"/>
            <a:ext cx="3376858" cy="608013"/>
            <a:chOff x="3276" y="839"/>
            <a:chExt cx="2126" cy="383"/>
          </a:xfrm>
        </p:grpSpPr>
        <p:sp>
          <p:nvSpPr>
            <p:cNvPr id="37930" name="Rectangle 105"/>
            <p:cNvSpPr>
              <a:spLocks noChangeArrowheads="1"/>
            </p:cNvSpPr>
            <p:nvPr/>
          </p:nvSpPr>
          <p:spPr bwMode="auto">
            <a:xfrm>
              <a:off x="3276" y="858"/>
              <a:ext cx="2126" cy="36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7931" name="Group 100"/>
            <p:cNvGrpSpPr>
              <a:grpSpLocks/>
            </p:cNvGrpSpPr>
            <p:nvPr/>
          </p:nvGrpSpPr>
          <p:grpSpPr bwMode="auto">
            <a:xfrm>
              <a:off x="3276" y="839"/>
              <a:ext cx="2126" cy="358"/>
              <a:chOff x="2825" y="573"/>
              <a:chExt cx="2126" cy="358"/>
            </a:xfrm>
          </p:grpSpPr>
          <p:graphicFrame>
            <p:nvGraphicFramePr>
              <p:cNvPr id="37932" name="Object 80"/>
              <p:cNvGraphicFramePr>
                <a:graphicFrameLocks noChangeAspect="1"/>
              </p:cNvGraphicFramePr>
              <p:nvPr/>
            </p:nvGraphicFramePr>
            <p:xfrm>
              <a:off x="4520" y="573"/>
              <a:ext cx="35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670" name="Ecuación" r:id="rId17" imgW="215619" imgH="215619" progId="Equation.3">
                      <p:embed/>
                    </p:oleObj>
                  </mc:Choice>
                  <mc:Fallback>
                    <p:oleObj name="Ecuación" r:id="rId17" imgW="215619" imgH="21561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573"/>
                            <a:ext cx="358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33" name="Text Box 99"/>
              <p:cNvSpPr txBox="1">
                <a:spLocks noChangeArrowheads="1"/>
              </p:cNvSpPr>
              <p:nvPr/>
            </p:nvSpPr>
            <p:spPr bwMode="auto">
              <a:xfrm>
                <a:off x="2825" y="625"/>
                <a:ext cx="2126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Componentes  </a:t>
                </a: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// a        </a:t>
                </a:r>
              </a:p>
            </p:txBody>
          </p:sp>
        </p:grpSp>
      </p:grpSp>
      <p:graphicFrame>
        <p:nvGraphicFramePr>
          <p:cNvPr id="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792128"/>
              </p:ext>
            </p:extLst>
          </p:nvPr>
        </p:nvGraphicFramePr>
        <p:xfrm>
          <a:off x="7033044" y="4090058"/>
          <a:ext cx="2511091" cy="86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1" name="Ecuación" r:id="rId18" imgW="1219200" imgH="419100" progId="Equation.3">
                  <p:embed/>
                </p:oleObj>
              </mc:Choice>
              <mc:Fallback>
                <p:oleObj name="Ecuación" r:id="rId18" imgW="1219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044" y="4090058"/>
                        <a:ext cx="2511091" cy="861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834844"/>
              </p:ext>
            </p:extLst>
          </p:nvPr>
        </p:nvGraphicFramePr>
        <p:xfrm>
          <a:off x="6263211" y="3320921"/>
          <a:ext cx="26511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2" name="Ecuación" r:id="rId20" imgW="1206360" imgH="304560" progId="Equation.3">
                  <p:embed/>
                </p:oleObj>
              </mc:Choice>
              <mc:Fallback>
                <p:oleObj name="Ecuación" r:id="rId20" imgW="1206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211" y="3320921"/>
                        <a:ext cx="26511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993796"/>
              </p:ext>
            </p:extLst>
          </p:nvPr>
        </p:nvGraphicFramePr>
        <p:xfrm>
          <a:off x="6175183" y="5218586"/>
          <a:ext cx="1250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3" name="Ecuación" r:id="rId22" imgW="634725" imgH="241195" progId="Equation.3">
                  <p:embed/>
                </p:oleObj>
              </mc:Choice>
              <mc:Fallback>
                <p:oleObj name="Ecuación" r:id="rId22" imgW="6347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183" y="5218586"/>
                        <a:ext cx="1250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279324"/>
              </p:ext>
            </p:extLst>
          </p:nvPr>
        </p:nvGraphicFramePr>
        <p:xfrm>
          <a:off x="7550674" y="5154594"/>
          <a:ext cx="21336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4" name="Ecuación" r:id="rId24" imgW="1066680" imgH="304560" progId="Equation.3">
                  <p:embed/>
                </p:oleObj>
              </mc:Choice>
              <mc:Fallback>
                <p:oleObj name="Ecuación" r:id="rId24" imgW="10666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674" y="5154594"/>
                        <a:ext cx="21336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22" name="Group 90"/>
          <p:cNvGrpSpPr>
            <a:grpSpLocks/>
          </p:cNvGrpSpPr>
          <p:nvPr/>
        </p:nvGrpSpPr>
        <p:grpSpPr bwMode="auto">
          <a:xfrm>
            <a:off x="2296067" y="2047408"/>
            <a:ext cx="1506537" cy="2054225"/>
            <a:chOff x="1451" y="593"/>
            <a:chExt cx="949" cy="1294"/>
          </a:xfrm>
        </p:grpSpPr>
        <p:sp>
          <p:nvSpPr>
            <p:cNvPr id="37928" name="Text Box 87"/>
            <p:cNvSpPr txBox="1">
              <a:spLocks noChangeArrowheads="1"/>
            </p:cNvSpPr>
            <p:nvPr/>
          </p:nvSpPr>
          <p:spPr bwMode="auto">
            <a:xfrm>
              <a:off x="2050" y="1637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30º</a:t>
              </a:r>
            </a:p>
          </p:txBody>
        </p:sp>
        <p:sp>
          <p:nvSpPr>
            <p:cNvPr id="37929" name="Text Box 87"/>
            <p:cNvSpPr txBox="1">
              <a:spLocks noChangeArrowheads="1"/>
            </p:cNvSpPr>
            <p:nvPr/>
          </p:nvSpPr>
          <p:spPr bwMode="auto">
            <a:xfrm>
              <a:off x="1451" y="593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30º</a:t>
              </a:r>
            </a:p>
          </p:txBody>
        </p:sp>
      </p:grpSp>
      <p:sp>
        <p:nvSpPr>
          <p:cNvPr id="37924" name="Text Box 21"/>
          <p:cNvSpPr txBox="1">
            <a:spLocks noChangeAspect="1" noChangeArrowheads="1"/>
          </p:cNvSpPr>
          <p:nvPr/>
        </p:nvSpPr>
        <p:spPr bwMode="auto">
          <a:xfrm>
            <a:off x="3928017" y="2920533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 flipH="1">
            <a:off x="2514798" y="2934753"/>
            <a:ext cx="717550" cy="4492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67" name="Line 30"/>
          <p:cNvSpPr>
            <a:spLocks noChangeShapeType="1"/>
          </p:cNvSpPr>
          <p:nvPr/>
        </p:nvSpPr>
        <p:spPr bwMode="auto">
          <a:xfrm flipH="1">
            <a:off x="2509091" y="2927893"/>
            <a:ext cx="717550" cy="4492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74" name="Line 31"/>
          <p:cNvSpPr>
            <a:spLocks noChangeShapeType="1"/>
          </p:cNvSpPr>
          <p:nvPr/>
        </p:nvSpPr>
        <p:spPr bwMode="auto">
          <a:xfrm flipH="1">
            <a:off x="1881028" y="3071559"/>
            <a:ext cx="1127125" cy="6762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69" y="2556642"/>
            <a:ext cx="705162" cy="714823"/>
          </a:xfrm>
          <a:prstGeom prst="rect">
            <a:avLst/>
          </a:prstGeom>
        </p:spPr>
      </p:pic>
      <p:sp>
        <p:nvSpPr>
          <p:cNvPr id="56" name="Line 30"/>
          <p:cNvSpPr>
            <a:spLocks noChangeShapeType="1"/>
          </p:cNvSpPr>
          <p:nvPr/>
        </p:nvSpPr>
        <p:spPr bwMode="auto">
          <a:xfrm flipH="1">
            <a:off x="3296864" y="4269020"/>
            <a:ext cx="680315" cy="43562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H="1">
            <a:off x="1831935" y="1618777"/>
            <a:ext cx="680315" cy="43562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70" name="Line 30"/>
          <p:cNvSpPr>
            <a:spLocks noChangeShapeType="1"/>
          </p:cNvSpPr>
          <p:nvPr/>
        </p:nvSpPr>
        <p:spPr bwMode="auto">
          <a:xfrm flipH="1">
            <a:off x="2490192" y="3070459"/>
            <a:ext cx="501650" cy="3175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>
            <a:off x="7292588" y="903563"/>
            <a:ext cx="2360737" cy="703181"/>
            <a:chOff x="8237125" y="903563"/>
            <a:chExt cx="2360737" cy="703181"/>
          </a:xfrm>
        </p:grpSpPr>
        <p:sp>
          <p:nvSpPr>
            <p:cNvPr id="59" name="Text Box 103"/>
            <p:cNvSpPr txBox="1">
              <a:spLocks noChangeArrowheads="1"/>
            </p:cNvSpPr>
            <p:nvPr/>
          </p:nvSpPr>
          <p:spPr bwMode="auto">
            <a:xfrm>
              <a:off x="8237125" y="1142898"/>
              <a:ext cx="236073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paralelas</a:t>
              </a:r>
            </a:p>
          </p:txBody>
        </p:sp>
        <p:cxnSp>
          <p:nvCxnSpPr>
            <p:cNvPr id="60" name="Conector recto de flecha 59"/>
            <p:cNvCxnSpPr>
              <a:cxnSpLocks/>
            </p:cNvCxnSpPr>
            <p:nvPr/>
          </p:nvCxnSpPr>
          <p:spPr bwMode="auto">
            <a:xfrm>
              <a:off x="9420970" y="903563"/>
              <a:ext cx="0" cy="270474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1" name="Text Box 12">
            <a:extLst>
              <a:ext uri="{FF2B5EF4-FFF2-40B4-BE49-F238E27FC236}">
                <a16:creationId xmlns:a16="http://schemas.microsoft.com/office/drawing/2014/main" id="{9603CE79-3541-4AB1-9E1F-A246B0FA28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37661" y="4269902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2" name="Text Box 11">
            <a:extLst>
              <a:ext uri="{FF2B5EF4-FFF2-40B4-BE49-F238E27FC236}">
                <a16:creationId xmlns:a16="http://schemas.microsoft.com/office/drawing/2014/main" id="{C6350A50-A3E3-48FB-A350-2D3B8FD5098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93636" y="4243598"/>
            <a:ext cx="350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" name="Freeform 86">
            <a:extLst>
              <a:ext uri="{FF2B5EF4-FFF2-40B4-BE49-F238E27FC236}">
                <a16:creationId xmlns:a16="http://schemas.microsoft.com/office/drawing/2014/main" id="{CC85AF3F-99D7-4EA4-BEDA-0AE2A7BA9FAF}"/>
              </a:ext>
            </a:extLst>
          </p:cNvPr>
          <p:cNvSpPr>
            <a:spLocks/>
          </p:cNvSpPr>
          <p:nvPr/>
        </p:nvSpPr>
        <p:spPr bwMode="auto">
          <a:xfrm rot="7462918">
            <a:off x="2724808" y="2485223"/>
            <a:ext cx="307200" cy="95127"/>
          </a:xfrm>
          <a:custGeom>
            <a:avLst/>
            <a:gdLst>
              <a:gd name="T0" fmla="*/ 2147483646 w 611"/>
              <a:gd name="T1" fmla="*/ 0 h 153"/>
              <a:gd name="T2" fmla="*/ 2147483646 w 611"/>
              <a:gd name="T3" fmla="*/ 2147483646 h 153"/>
              <a:gd name="T4" fmla="*/ 0 w 611"/>
              <a:gd name="T5" fmla="*/ 2147483646 h 1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1" h="153">
                <a:moveTo>
                  <a:pt x="611" y="0"/>
                </a:moveTo>
                <a:cubicBezTo>
                  <a:pt x="511" y="74"/>
                  <a:pt x="411" y="149"/>
                  <a:pt x="309" y="151"/>
                </a:cubicBezTo>
                <a:cubicBezTo>
                  <a:pt x="207" y="153"/>
                  <a:pt x="103" y="83"/>
                  <a:pt x="0" y="1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46800" rIns="90000" bIns="46800"/>
          <a:lstStyle/>
          <a:p>
            <a:endParaRPr lang="en-GB" sz="2400"/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id="{857DE918-F91A-4D9C-B08D-9503530CCC0D}"/>
              </a:ext>
            </a:extLst>
          </p:cNvPr>
          <p:cNvSpPr>
            <a:spLocks/>
          </p:cNvSpPr>
          <p:nvPr/>
        </p:nvSpPr>
        <p:spPr bwMode="auto">
          <a:xfrm rot="20892203">
            <a:off x="3282457" y="3437724"/>
            <a:ext cx="307200" cy="95127"/>
          </a:xfrm>
          <a:custGeom>
            <a:avLst/>
            <a:gdLst>
              <a:gd name="T0" fmla="*/ 2147483646 w 611"/>
              <a:gd name="T1" fmla="*/ 0 h 153"/>
              <a:gd name="T2" fmla="*/ 2147483646 w 611"/>
              <a:gd name="T3" fmla="*/ 2147483646 h 153"/>
              <a:gd name="T4" fmla="*/ 0 w 611"/>
              <a:gd name="T5" fmla="*/ 2147483646 h 1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1" h="153">
                <a:moveTo>
                  <a:pt x="611" y="0"/>
                </a:moveTo>
                <a:cubicBezTo>
                  <a:pt x="511" y="74"/>
                  <a:pt x="411" y="149"/>
                  <a:pt x="309" y="151"/>
                </a:cubicBezTo>
                <a:cubicBezTo>
                  <a:pt x="207" y="153"/>
                  <a:pt x="103" y="83"/>
                  <a:pt x="0" y="1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46800" rIns="90000" bIns="46800"/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0243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7578E-8 -2.52205E-6 L 0.07055 0.18254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7" y="9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4 -0.00397 L -0.06511 -0.18232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5" y="-89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711" grpId="0"/>
      <p:bldP spid="73" grpId="1" animBg="1"/>
      <p:bldP spid="73" grpId="2" animBg="1"/>
      <p:bldP spid="67" grpId="0" animBg="1"/>
      <p:bldP spid="67" grpId="1" animBg="1"/>
      <p:bldP spid="74" grpId="0" animBg="1"/>
      <p:bldP spid="56" grpId="0" animBg="1"/>
      <p:bldP spid="57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9"/>
          <p:cNvSpPr>
            <a:spLocks noChangeAspect="1" noChangeArrowheads="1"/>
          </p:cNvSpPr>
          <p:nvPr/>
        </p:nvSpPr>
        <p:spPr bwMode="auto">
          <a:xfrm>
            <a:off x="1727200" y="1289481"/>
            <a:ext cx="3159125" cy="2882900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Line 6"/>
          <p:cNvSpPr>
            <a:spLocks noChangeAspect="1" noChangeShapeType="1"/>
          </p:cNvSpPr>
          <p:nvPr/>
        </p:nvSpPr>
        <p:spPr bwMode="auto">
          <a:xfrm rot="14400000">
            <a:off x="2960688" y="2064181"/>
            <a:ext cx="0" cy="2692400"/>
          </a:xfrm>
          <a:prstGeom prst="line">
            <a:avLst/>
          </a:prstGeom>
          <a:noFill/>
          <a:ln w="25400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grpSp>
        <p:nvGrpSpPr>
          <p:cNvPr id="39940" name="Group 76"/>
          <p:cNvGrpSpPr>
            <a:grpSpLocks/>
          </p:cNvGrpSpPr>
          <p:nvPr/>
        </p:nvGrpSpPr>
        <p:grpSpPr bwMode="auto">
          <a:xfrm>
            <a:off x="900113" y="1089456"/>
            <a:ext cx="4776787" cy="4143375"/>
            <a:chOff x="567" y="578"/>
            <a:chExt cx="3009" cy="2610"/>
          </a:xfrm>
        </p:grpSpPr>
        <p:sp>
          <p:nvSpPr>
            <p:cNvPr id="39972" name="Line 24"/>
            <p:cNvSpPr>
              <a:spLocks noChangeShapeType="1"/>
            </p:cNvSpPr>
            <p:nvPr/>
          </p:nvSpPr>
          <p:spPr bwMode="auto">
            <a:xfrm rot="3600000" flipH="1" flipV="1">
              <a:off x="2070" y="400"/>
              <a:ext cx="4" cy="3009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39973" name="Line 23"/>
            <p:cNvSpPr>
              <a:spLocks noChangeShapeType="1"/>
            </p:cNvSpPr>
            <p:nvPr/>
          </p:nvSpPr>
          <p:spPr bwMode="auto">
            <a:xfrm rot="19800000" flipV="1">
              <a:off x="2043" y="578"/>
              <a:ext cx="39" cy="261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</p:grpSp>
      <p:pic>
        <p:nvPicPr>
          <p:cNvPr id="39941" name="Picture 59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3826306"/>
            <a:ext cx="69056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Line 31"/>
          <p:cNvSpPr>
            <a:spLocks noChangeShapeType="1"/>
          </p:cNvSpPr>
          <p:nvPr/>
        </p:nvSpPr>
        <p:spPr bwMode="auto">
          <a:xfrm flipH="1">
            <a:off x="1816099" y="3362360"/>
            <a:ext cx="1186202" cy="71477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graphicFrame>
        <p:nvGraphicFramePr>
          <p:cNvPr id="196643" name="Object 3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47554365"/>
              </p:ext>
            </p:extLst>
          </p:nvPr>
        </p:nvGraphicFramePr>
        <p:xfrm>
          <a:off x="5595507" y="2841487"/>
          <a:ext cx="16065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6" name="Ecuación" r:id="rId5" imgW="685800" imgH="419100" progId="Equation.3">
                  <p:embed/>
                </p:oleObj>
              </mc:Choice>
              <mc:Fallback>
                <p:oleObj name="Ecuación" r:id="rId5" imgW="685800" imgH="4191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07" y="2841487"/>
                        <a:ext cx="16065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9195957" y="2936737"/>
            <a:ext cx="749300" cy="1397000"/>
            <a:chOff x="5849" y="2155"/>
            <a:chExt cx="472" cy="880"/>
          </a:xfrm>
        </p:grpSpPr>
        <p:sp>
          <p:nvSpPr>
            <p:cNvPr id="39970" name="Line 39"/>
            <p:cNvSpPr>
              <a:spLocks noChangeShapeType="1"/>
            </p:cNvSpPr>
            <p:nvPr/>
          </p:nvSpPr>
          <p:spPr bwMode="auto">
            <a:xfrm flipH="1">
              <a:off x="6037" y="2155"/>
              <a:ext cx="284" cy="5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  <p:sp>
          <p:nvSpPr>
            <p:cNvPr id="39971" name="Text Box 40"/>
            <p:cNvSpPr txBox="1">
              <a:spLocks noChangeArrowheads="1"/>
            </p:cNvSpPr>
            <p:nvPr/>
          </p:nvSpPr>
          <p:spPr bwMode="auto">
            <a:xfrm>
              <a:off x="5849" y="2743"/>
              <a:ext cx="27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½</a:t>
              </a:r>
            </a:p>
          </p:txBody>
        </p:sp>
      </p:grpSp>
      <p:sp>
        <p:nvSpPr>
          <p:cNvPr id="53258" name="Text Box 41"/>
          <p:cNvSpPr txBox="1">
            <a:spLocks noChangeArrowheads="1"/>
          </p:cNvSpPr>
          <p:nvPr/>
        </p:nvSpPr>
        <p:spPr bwMode="auto">
          <a:xfrm>
            <a:off x="5660528" y="6222169"/>
            <a:ext cx="3217200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966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732130"/>
              </p:ext>
            </p:extLst>
          </p:nvPr>
        </p:nvGraphicFramePr>
        <p:xfrm>
          <a:off x="7152845" y="2827200"/>
          <a:ext cx="31464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7" name="Ecuación" r:id="rId7" imgW="1308100" imgH="419100" progId="Equation.3">
                  <p:embed/>
                </p:oleObj>
              </mc:Choice>
              <mc:Fallback>
                <p:oleObj name="Ecuación" r:id="rId7" imgW="130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2845" y="2827200"/>
                        <a:ext cx="31464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Line 7"/>
          <p:cNvSpPr>
            <a:spLocks noChangeAspect="1" noChangeShapeType="1"/>
          </p:cNvSpPr>
          <p:nvPr/>
        </p:nvSpPr>
        <p:spPr bwMode="auto">
          <a:xfrm rot="7200000">
            <a:off x="3649663" y="2054656"/>
            <a:ext cx="0" cy="2692400"/>
          </a:xfrm>
          <a:prstGeom prst="line">
            <a:avLst/>
          </a:prstGeom>
          <a:noFill/>
          <a:ln w="25400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9948" name="Line 8"/>
          <p:cNvSpPr>
            <a:spLocks noChangeAspect="1" noChangeShapeType="1"/>
          </p:cNvSpPr>
          <p:nvPr/>
        </p:nvSpPr>
        <p:spPr bwMode="auto">
          <a:xfrm>
            <a:off x="3303588" y="1330756"/>
            <a:ext cx="0" cy="2832100"/>
          </a:xfrm>
          <a:prstGeom prst="line">
            <a:avLst/>
          </a:prstGeom>
          <a:noFill/>
          <a:ln w="25400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9949" name="Text Box 10"/>
          <p:cNvSpPr txBox="1">
            <a:spLocks noChangeAspect="1" noChangeArrowheads="1"/>
          </p:cNvSpPr>
          <p:nvPr/>
        </p:nvSpPr>
        <p:spPr bwMode="auto">
          <a:xfrm>
            <a:off x="3127375" y="508431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9951" name="Line 17"/>
          <p:cNvSpPr>
            <a:spLocks noChangeAspect="1" noChangeShapeType="1"/>
          </p:cNvSpPr>
          <p:nvPr/>
        </p:nvSpPr>
        <p:spPr bwMode="auto">
          <a:xfrm rot="7200000">
            <a:off x="2408238" y="1999093"/>
            <a:ext cx="6350" cy="131762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9952" name="Line 19"/>
          <p:cNvSpPr>
            <a:spLocks noChangeAspect="1" noChangeShapeType="1"/>
          </p:cNvSpPr>
          <p:nvPr/>
        </p:nvSpPr>
        <p:spPr bwMode="auto">
          <a:xfrm rot="14400000">
            <a:off x="4228307" y="1977662"/>
            <a:ext cx="7937" cy="131762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9953" name="Text Box 21"/>
          <p:cNvSpPr txBox="1">
            <a:spLocks noChangeAspect="1" noChangeArrowheads="1"/>
          </p:cNvSpPr>
          <p:nvPr/>
        </p:nvSpPr>
        <p:spPr bwMode="auto">
          <a:xfrm>
            <a:off x="3344863" y="2427513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pic>
        <p:nvPicPr>
          <p:cNvPr id="39955" name="Picture 5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1000556"/>
            <a:ext cx="69215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6" name="Picture 6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3807256"/>
            <a:ext cx="69056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701" name="Text Box 93"/>
          <p:cNvSpPr txBox="1">
            <a:spLocks noChangeArrowheads="1"/>
          </p:cNvSpPr>
          <p:nvPr/>
        </p:nvSpPr>
        <p:spPr bwMode="auto">
          <a:xfrm>
            <a:off x="6500688" y="4066001"/>
            <a:ext cx="1649591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|Q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| = |Q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|</a:t>
            </a:r>
          </a:p>
        </p:txBody>
      </p:sp>
      <p:graphicFrame>
        <p:nvGraphicFramePr>
          <p:cNvPr id="196717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665332"/>
              </p:ext>
            </p:extLst>
          </p:nvPr>
        </p:nvGraphicFramePr>
        <p:xfrm>
          <a:off x="5718916" y="1757904"/>
          <a:ext cx="22129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8" name="Ecuación" r:id="rId9" imgW="888840" imgH="304560" progId="Equation.3">
                  <p:embed/>
                </p:oleObj>
              </mc:Choice>
              <mc:Fallback>
                <p:oleObj name="Ecuación" r:id="rId9" imgW="8888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916" y="1757904"/>
                        <a:ext cx="22129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726" name="Text Box 118"/>
          <p:cNvSpPr txBox="1">
            <a:spLocks noChangeArrowheads="1"/>
          </p:cNvSpPr>
          <p:nvPr/>
        </p:nvSpPr>
        <p:spPr bwMode="auto">
          <a:xfrm>
            <a:off x="8847584" y="5495454"/>
            <a:ext cx="1588677" cy="125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Para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simplificar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= Q</a:t>
            </a:r>
          </a:p>
        </p:txBody>
      </p:sp>
      <p:graphicFrame>
        <p:nvGraphicFramePr>
          <p:cNvPr id="3996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663572"/>
              </p:ext>
            </p:extLst>
          </p:nvPr>
        </p:nvGraphicFramePr>
        <p:xfrm>
          <a:off x="2571227" y="4752092"/>
          <a:ext cx="6016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9" name="Ecuación" r:id="rId11" imgW="228501" imgH="215806" progId="Equation.3">
                  <p:embed/>
                </p:oleObj>
              </mc:Choice>
              <mc:Fallback>
                <p:oleObj name="Ecuación" r:id="rId11" imgW="22850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227" y="4752092"/>
                        <a:ext cx="6016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920075"/>
              </p:ext>
            </p:extLst>
          </p:nvPr>
        </p:nvGraphicFramePr>
        <p:xfrm>
          <a:off x="1262063" y="1626031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0" name="Ecuación" r:id="rId13" imgW="215619" imgH="215619" progId="Equation.3">
                  <p:embed/>
                </p:oleObj>
              </mc:Choice>
              <mc:Fallback>
                <p:oleObj name="Ecuación" r:id="rId13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626031"/>
                        <a:ext cx="568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728781"/>
              </p:ext>
            </p:extLst>
          </p:nvPr>
        </p:nvGraphicFramePr>
        <p:xfrm>
          <a:off x="4406900" y="1559356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1" name="Ecuación" r:id="rId15" imgW="215619" imgH="215619" progId="Equation.3">
                  <p:embed/>
                </p:oleObj>
              </mc:Choice>
              <mc:Fallback>
                <p:oleObj name="Ecuación" r:id="rId15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559356"/>
                        <a:ext cx="568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Line 18"/>
          <p:cNvSpPr>
            <a:spLocks noChangeAspect="1" noChangeShapeType="1"/>
          </p:cNvSpPr>
          <p:nvPr/>
        </p:nvSpPr>
        <p:spPr bwMode="auto">
          <a:xfrm>
            <a:off x="3306763" y="3570718"/>
            <a:ext cx="6350" cy="138747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grpSp>
        <p:nvGrpSpPr>
          <p:cNvPr id="39966" name="Group 59"/>
          <p:cNvGrpSpPr>
            <a:grpSpLocks/>
          </p:cNvGrpSpPr>
          <p:nvPr/>
        </p:nvGrpSpPr>
        <p:grpSpPr bwMode="auto">
          <a:xfrm>
            <a:off x="1998663" y="5513351"/>
            <a:ext cx="2533650" cy="1284287"/>
            <a:chOff x="1259" y="3435"/>
            <a:chExt cx="1596" cy="809"/>
          </a:xfrm>
        </p:grpSpPr>
        <p:sp>
          <p:nvSpPr>
            <p:cNvPr id="39968" name="Rectangle 51"/>
            <p:cNvSpPr>
              <a:spLocks noChangeArrowheads="1"/>
            </p:cNvSpPr>
            <p:nvPr/>
          </p:nvSpPr>
          <p:spPr bwMode="auto">
            <a:xfrm>
              <a:off x="1259" y="3435"/>
              <a:ext cx="1596" cy="809"/>
            </a:xfrm>
            <a:prstGeom prst="rect">
              <a:avLst/>
            </a:prstGeom>
            <a:noFill/>
            <a:ln w="38100" algn="ctr">
              <a:solidFill>
                <a:srgbClr val="99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9969" name="Object 60"/>
            <p:cNvGraphicFramePr>
              <a:graphicFrameLocks noChangeAspect="1"/>
            </p:cNvGraphicFramePr>
            <p:nvPr/>
          </p:nvGraphicFramePr>
          <p:xfrm>
            <a:off x="1343" y="3552"/>
            <a:ext cx="1411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72" name="Ecuación" r:id="rId17" imgW="1117600" imgH="469900" progId="Equation.3">
                    <p:embed/>
                  </p:oleObj>
                </mc:Choice>
                <mc:Fallback>
                  <p:oleObj name="Ecuación" r:id="rId17" imgW="11176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3552"/>
                          <a:ext cx="1411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5610119" y="4860183"/>
            <a:ext cx="2724534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Antes 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&lt; 0,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y 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 Box 21"/>
          <p:cNvSpPr txBox="1">
            <a:spLocks noChangeAspect="1" noChangeArrowheads="1"/>
          </p:cNvSpPr>
          <p:nvPr/>
        </p:nvSpPr>
        <p:spPr bwMode="auto">
          <a:xfrm>
            <a:off x="3948113" y="3181781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445738" y="447261"/>
            <a:ext cx="4136855" cy="931449"/>
            <a:chOff x="6003235" y="447261"/>
            <a:chExt cx="4136855" cy="931449"/>
          </a:xfrm>
        </p:grpSpPr>
        <p:graphicFrame>
          <p:nvGraphicFramePr>
            <p:cNvPr id="37917" name="Object 1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562314"/>
                </p:ext>
              </p:extLst>
            </p:nvPr>
          </p:nvGraphicFramePr>
          <p:xfrm>
            <a:off x="6110288" y="578750"/>
            <a:ext cx="3930650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73" name="Ecuación" r:id="rId19" imgW="1663700" imgH="304800" progId="Equation.3">
                    <p:embed/>
                  </p:oleObj>
                </mc:Choice>
                <mc:Fallback>
                  <p:oleObj name="Ecuación" r:id="rId19" imgW="1663700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0288" y="578750"/>
                          <a:ext cx="3930650" cy="717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ángulo 2"/>
            <p:cNvSpPr/>
            <p:nvPr/>
          </p:nvSpPr>
          <p:spPr bwMode="auto">
            <a:xfrm>
              <a:off x="6003235" y="447261"/>
              <a:ext cx="4136855" cy="931449"/>
            </a:xfrm>
            <a:prstGeom prst="rect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41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155048"/>
              </p:ext>
            </p:extLst>
          </p:nvPr>
        </p:nvGraphicFramePr>
        <p:xfrm>
          <a:off x="7766029" y="1752816"/>
          <a:ext cx="24971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4" name="Ecuación" r:id="rId21" imgW="1002960" imgH="304560" progId="Equation.3">
                  <p:embed/>
                </p:oleObj>
              </mc:Choice>
              <mc:Fallback>
                <p:oleObj name="Ecuación" r:id="rId21" imgW="1002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29" y="1752816"/>
                        <a:ext cx="24971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3255962" y="3964418"/>
            <a:ext cx="785109" cy="1015862"/>
            <a:chOff x="3255962" y="3803650"/>
            <a:chExt cx="785109" cy="1015862"/>
          </a:xfrm>
        </p:grpSpPr>
        <p:sp>
          <p:nvSpPr>
            <p:cNvPr id="42" name="Line 30"/>
            <p:cNvSpPr>
              <a:spLocks noChangeShapeType="1"/>
            </p:cNvSpPr>
            <p:nvPr/>
          </p:nvSpPr>
          <p:spPr bwMode="auto">
            <a:xfrm flipH="1">
              <a:off x="3323521" y="4370250"/>
              <a:ext cx="717550" cy="44926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43" name="Text Box 87"/>
            <p:cNvSpPr txBox="1">
              <a:spLocks noChangeArrowheads="1"/>
            </p:cNvSpPr>
            <p:nvPr/>
          </p:nvSpPr>
          <p:spPr bwMode="auto">
            <a:xfrm>
              <a:off x="3255962" y="3803650"/>
              <a:ext cx="5556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30º</a:t>
              </a:r>
            </a:p>
          </p:txBody>
        </p:sp>
      </p:grpSp>
      <p:sp>
        <p:nvSpPr>
          <p:cNvPr id="46" name="Line 30"/>
          <p:cNvSpPr>
            <a:spLocks noChangeShapeType="1"/>
          </p:cNvSpPr>
          <p:nvPr/>
        </p:nvSpPr>
        <p:spPr bwMode="auto">
          <a:xfrm flipH="1">
            <a:off x="2532784" y="3205197"/>
            <a:ext cx="717550" cy="4492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65" y="2817890"/>
            <a:ext cx="705162" cy="714823"/>
          </a:xfrm>
          <a:prstGeom prst="rect">
            <a:avLst/>
          </a:prstGeom>
        </p:spPr>
      </p:pic>
      <p:graphicFrame>
        <p:nvGraphicFramePr>
          <p:cNvPr id="48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539841"/>
              </p:ext>
            </p:extLst>
          </p:nvPr>
        </p:nvGraphicFramePr>
        <p:xfrm>
          <a:off x="8775058" y="513304"/>
          <a:ext cx="14843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5" name="Ecuación" r:id="rId24" imgW="596880" imgH="304560" progId="Equation.3">
                  <p:embed/>
                </p:oleObj>
              </mc:Choice>
              <mc:Fallback>
                <p:oleObj name="Ecuación" r:id="rId24" imgW="596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058" y="513304"/>
                        <a:ext cx="14843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2">
            <a:extLst>
              <a:ext uri="{FF2B5EF4-FFF2-40B4-BE49-F238E27FC236}">
                <a16:creationId xmlns:a16="http://schemas.microsoft.com/office/drawing/2014/main" id="{487469F1-DD58-45F2-827E-F3F8BFD5EA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37661" y="4490958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3E3CCF0A-182B-4187-A027-F97434C925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93636" y="4464654"/>
            <a:ext cx="350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id="{E23CFC7D-A866-4BCA-978F-65A13DE0B397}"/>
              </a:ext>
            </a:extLst>
          </p:cNvPr>
          <p:cNvSpPr>
            <a:spLocks/>
          </p:cNvSpPr>
          <p:nvPr/>
        </p:nvSpPr>
        <p:spPr bwMode="auto">
          <a:xfrm rot="20892203">
            <a:off x="3282457" y="3770236"/>
            <a:ext cx="307200" cy="95127"/>
          </a:xfrm>
          <a:custGeom>
            <a:avLst/>
            <a:gdLst>
              <a:gd name="T0" fmla="*/ 2147483646 w 611"/>
              <a:gd name="T1" fmla="*/ 0 h 153"/>
              <a:gd name="T2" fmla="*/ 2147483646 w 611"/>
              <a:gd name="T3" fmla="*/ 2147483646 h 153"/>
              <a:gd name="T4" fmla="*/ 0 w 611"/>
              <a:gd name="T5" fmla="*/ 2147483646 h 1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1" h="153">
                <a:moveTo>
                  <a:pt x="611" y="0"/>
                </a:moveTo>
                <a:cubicBezTo>
                  <a:pt x="511" y="74"/>
                  <a:pt x="411" y="149"/>
                  <a:pt x="309" y="151"/>
                </a:cubicBezTo>
                <a:cubicBezTo>
                  <a:pt x="207" y="153"/>
                  <a:pt x="103" y="83"/>
                  <a:pt x="0" y="1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46800" rIns="90000" bIns="46800"/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82710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 animBg="1"/>
      <p:bldP spid="196701" grpId="0" animBg="1"/>
      <p:bldP spid="196726" grpId="0"/>
      <p:bldP spid="79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2722C11-0A43-4C38-996F-4A62D4D96631}"/>
              </a:ext>
            </a:extLst>
          </p:cNvPr>
          <p:cNvGrpSpPr/>
          <p:nvPr/>
        </p:nvGrpSpPr>
        <p:grpSpPr>
          <a:xfrm>
            <a:off x="1335729" y="1254748"/>
            <a:ext cx="4702175" cy="1143000"/>
            <a:chOff x="1335729" y="1254748"/>
            <a:chExt cx="4702175" cy="1143000"/>
          </a:xfrm>
        </p:grpSpPr>
        <p:sp>
          <p:nvSpPr>
            <p:cNvPr id="9287" name="Rectangle 51"/>
            <p:cNvSpPr>
              <a:spLocks noChangeArrowheads="1"/>
            </p:cNvSpPr>
            <p:nvPr/>
          </p:nvSpPr>
          <p:spPr bwMode="auto">
            <a:xfrm>
              <a:off x="1335729" y="1254748"/>
              <a:ext cx="4702175" cy="1143000"/>
            </a:xfrm>
            <a:prstGeom prst="rect">
              <a:avLst/>
            </a:prstGeom>
            <a:solidFill>
              <a:srgbClr val="EDE7E3"/>
            </a:solidFill>
            <a:ln w="381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9286" name="Conector recto 2"/>
            <p:cNvCxnSpPr>
              <a:cxnSpLocks noChangeShapeType="1"/>
            </p:cNvCxnSpPr>
            <p:nvPr/>
          </p:nvCxnSpPr>
          <p:spPr bwMode="auto">
            <a:xfrm>
              <a:off x="3739204" y="1254748"/>
              <a:ext cx="0" cy="1143000"/>
            </a:xfrm>
            <a:prstGeom prst="line">
              <a:avLst/>
            </a:prstGeom>
            <a:noFill/>
            <a:ln w="25400" algn="ctr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9288" name="Object 60"/>
          <p:cNvGraphicFramePr>
            <a:graphicFrameLocks noChangeAspect="1"/>
          </p:cNvGraphicFramePr>
          <p:nvPr/>
        </p:nvGraphicFramePr>
        <p:xfrm>
          <a:off x="3945579" y="1434136"/>
          <a:ext cx="19827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1" name="Ecuación" r:id="rId4" imgW="1117600" imgH="469900" progId="Equation.3">
                  <p:embed/>
                </p:oleObj>
              </mc:Choice>
              <mc:Fallback>
                <p:oleObj name="Ecuación" r:id="rId4" imgW="1117600" imgH="469900" progId="Equation.3">
                  <p:embed/>
                  <p:pic>
                    <p:nvPicPr>
                      <p:cNvPr id="928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579" y="1434136"/>
                        <a:ext cx="198278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9" name="Object 54"/>
          <p:cNvGraphicFramePr>
            <a:graphicFrameLocks noChangeAspect="1"/>
          </p:cNvGraphicFramePr>
          <p:nvPr/>
        </p:nvGraphicFramePr>
        <p:xfrm>
          <a:off x="1463278" y="1441243"/>
          <a:ext cx="21510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" name="Ecuación" r:id="rId6" imgW="1180588" imgH="444307" progId="Equation.3">
                  <p:embed/>
                </p:oleObj>
              </mc:Choice>
              <mc:Fallback>
                <p:oleObj name="Ecuación" r:id="rId6" imgW="1180588" imgH="444307" progId="Equation.3">
                  <p:embed/>
                  <p:pic>
                    <p:nvPicPr>
                      <p:cNvPr id="9289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278" y="1441243"/>
                        <a:ext cx="21510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919" name="Group 79"/>
          <p:cNvGrpSpPr>
            <a:grpSpLocks/>
          </p:cNvGrpSpPr>
          <p:nvPr/>
        </p:nvGrpSpPr>
        <p:grpSpPr bwMode="auto">
          <a:xfrm>
            <a:off x="6822523" y="200025"/>
            <a:ext cx="3224212" cy="4618038"/>
            <a:chOff x="1107" y="126"/>
            <a:chExt cx="2031" cy="2909"/>
          </a:xfrm>
        </p:grpSpPr>
        <p:sp>
          <p:nvSpPr>
            <p:cNvPr id="9277" name="Line 23"/>
            <p:cNvSpPr>
              <a:spLocks noChangeShapeType="1"/>
            </p:cNvSpPr>
            <p:nvPr/>
          </p:nvSpPr>
          <p:spPr bwMode="auto">
            <a:xfrm rot="10800000" flipH="1">
              <a:off x="2015" y="176"/>
              <a:ext cx="14" cy="285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9278" name="Line 23"/>
            <p:cNvSpPr>
              <a:spLocks noChangeShapeType="1"/>
            </p:cNvSpPr>
            <p:nvPr/>
          </p:nvSpPr>
          <p:spPr bwMode="auto">
            <a:xfrm rot="16200000" flipH="1">
              <a:off x="2016" y="931"/>
              <a:ext cx="0" cy="18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9279" name="Text Box 88"/>
            <p:cNvSpPr txBox="1">
              <a:spLocks noChangeArrowheads="1"/>
            </p:cNvSpPr>
            <p:nvPr/>
          </p:nvSpPr>
          <p:spPr bwMode="auto">
            <a:xfrm>
              <a:off x="2944" y="170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9280" name="Text Box 89"/>
            <p:cNvSpPr txBox="1">
              <a:spLocks noChangeArrowheads="1"/>
            </p:cNvSpPr>
            <p:nvPr/>
          </p:nvSpPr>
          <p:spPr bwMode="auto">
            <a:xfrm>
              <a:off x="2055" y="12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9223" name="Text Box 2"/>
          <p:cNvSpPr txBox="1">
            <a:spLocks noChangeArrowheads="1"/>
          </p:cNvSpPr>
          <p:nvPr/>
        </p:nvSpPr>
        <p:spPr bwMode="auto">
          <a:xfrm>
            <a:off x="1227357" y="394736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b)</a:t>
            </a:r>
          </a:p>
        </p:txBody>
      </p:sp>
      <p:sp>
        <p:nvSpPr>
          <p:cNvPr id="9224" name="AutoShape 9"/>
          <p:cNvSpPr>
            <a:spLocks noChangeArrowheads="1"/>
          </p:cNvSpPr>
          <p:nvPr/>
        </p:nvSpPr>
        <p:spPr bwMode="auto">
          <a:xfrm>
            <a:off x="6914598" y="2913063"/>
            <a:ext cx="2743200" cy="2379662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8080616" y="3347534"/>
            <a:ext cx="349250" cy="396875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9868935" y="5381625"/>
            <a:ext cx="3508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6379610" y="5391150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98676" name="Line 20"/>
          <p:cNvSpPr>
            <a:spLocks noChangeShapeType="1"/>
          </p:cNvSpPr>
          <p:nvPr/>
        </p:nvSpPr>
        <p:spPr bwMode="auto">
          <a:xfrm rot="1800000" flipH="1" flipV="1">
            <a:off x="8749748" y="1590675"/>
            <a:ext cx="6350" cy="1144588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198680" name="Line 24"/>
          <p:cNvSpPr>
            <a:spLocks noChangeShapeType="1"/>
          </p:cNvSpPr>
          <p:nvPr/>
        </p:nvSpPr>
        <p:spPr bwMode="auto">
          <a:xfrm rot="19800000" flipV="1">
            <a:off x="7787723" y="1601788"/>
            <a:ext cx="6350" cy="11445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1329229" y="3660765"/>
            <a:ext cx="190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BA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CA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L</a:t>
            </a:r>
          </a:p>
        </p:txBody>
      </p:sp>
      <p:sp>
        <p:nvSpPr>
          <p:cNvPr id="9233" name="Text Box 29"/>
          <p:cNvSpPr txBox="1">
            <a:spLocks noChangeArrowheads="1"/>
          </p:cNvSpPr>
          <p:nvPr/>
        </p:nvSpPr>
        <p:spPr bwMode="auto">
          <a:xfrm>
            <a:off x="9137098" y="374491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9234" name="Text Box 30"/>
          <p:cNvSpPr txBox="1">
            <a:spLocks noChangeArrowheads="1"/>
          </p:cNvSpPr>
          <p:nvPr/>
        </p:nvSpPr>
        <p:spPr bwMode="auto">
          <a:xfrm>
            <a:off x="7059060" y="3740150"/>
            <a:ext cx="3238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9235" name="Text Box 31"/>
          <p:cNvSpPr txBox="1">
            <a:spLocks noChangeArrowheads="1"/>
          </p:cNvSpPr>
          <p:nvPr/>
        </p:nvSpPr>
        <p:spPr bwMode="auto">
          <a:xfrm>
            <a:off x="8129035" y="5292725"/>
            <a:ext cx="3222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pic>
        <p:nvPicPr>
          <p:cNvPr id="9238" name="Picture 62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610" y="5002213"/>
            <a:ext cx="5715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9" name="Picture 63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123" y="5033963"/>
            <a:ext cx="5715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8740" name="Object 84"/>
          <p:cNvGraphicFramePr>
            <a:graphicFrameLocks noChangeAspect="1"/>
          </p:cNvGraphicFramePr>
          <p:nvPr/>
        </p:nvGraphicFramePr>
        <p:xfrm>
          <a:off x="1792507" y="401086"/>
          <a:ext cx="4413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3" name="Ecuación" r:id="rId9" imgW="190417" imgH="241195" progId="Equation.3">
                  <p:embed/>
                </p:oleObj>
              </mc:Choice>
              <mc:Fallback>
                <p:oleObj name="Ecuación" r:id="rId9" imgW="190417" imgH="241195" progId="Equation.3">
                  <p:embed/>
                  <p:pic>
                    <p:nvPicPr>
                      <p:cNvPr id="19874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507" y="401086"/>
                        <a:ext cx="441325" cy="558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42" name="Object 86"/>
          <p:cNvGraphicFramePr>
            <a:graphicFrameLocks noChangeAspect="1"/>
          </p:cNvGraphicFramePr>
          <p:nvPr/>
        </p:nvGraphicFramePr>
        <p:xfrm>
          <a:off x="6916185" y="1009650"/>
          <a:ext cx="5603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4" name="Ecuación" r:id="rId11" imgW="215619" imgH="215619" progId="Equation.3">
                  <p:embed/>
                </p:oleObj>
              </mc:Choice>
              <mc:Fallback>
                <p:oleObj name="Ecuación" r:id="rId11" imgW="215619" imgH="215619" progId="Equation.3">
                  <p:embed/>
                  <p:pic>
                    <p:nvPicPr>
                      <p:cNvPr id="19874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185" y="1009650"/>
                        <a:ext cx="5603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43" name="Object 87"/>
          <p:cNvGraphicFramePr>
            <a:graphicFrameLocks noChangeAspect="1"/>
          </p:cNvGraphicFramePr>
          <p:nvPr/>
        </p:nvGraphicFramePr>
        <p:xfrm>
          <a:off x="9079948" y="993775"/>
          <a:ext cx="5603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5" name="Ecuación" r:id="rId13" imgW="215619" imgH="215619" progId="Equation.3">
                  <p:embed/>
                </p:oleObj>
              </mc:Choice>
              <mc:Fallback>
                <p:oleObj name="Ecuación" r:id="rId13" imgW="215619" imgH="215619" progId="Equation.3">
                  <p:embed/>
                  <p:pic>
                    <p:nvPicPr>
                      <p:cNvPr id="198743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9948" y="993775"/>
                        <a:ext cx="56038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1372091" y="2892308"/>
            <a:ext cx="27813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= 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= Q</a:t>
            </a:r>
          </a:p>
        </p:txBody>
      </p:sp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4036796" y="2945073"/>
            <a:ext cx="1887091" cy="1325404"/>
            <a:chOff x="8682890" y="1359971"/>
            <a:chExt cx="1886560" cy="1326639"/>
          </a:xfrm>
        </p:grpSpPr>
        <p:graphicFrame>
          <p:nvGraphicFramePr>
            <p:cNvPr id="9263" name="Object 109"/>
            <p:cNvGraphicFramePr>
              <a:graphicFrameLocks noChangeAspect="1"/>
            </p:cNvGraphicFramePr>
            <p:nvPr/>
          </p:nvGraphicFramePr>
          <p:xfrm>
            <a:off x="9116887" y="1744270"/>
            <a:ext cx="1452563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56" name="Ecuación" r:id="rId15" imgW="774364" imgH="317362" progId="Equation.3">
                    <p:embed/>
                  </p:oleObj>
                </mc:Choice>
                <mc:Fallback>
                  <p:oleObj name="Ecuación" r:id="rId15" imgW="774364" imgH="317362" progId="Equation.3">
                    <p:embed/>
                    <p:pic>
                      <p:nvPicPr>
                        <p:cNvPr id="9263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6887" y="1744270"/>
                          <a:ext cx="1452563" cy="593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4" name="Cerrar llave 11"/>
            <p:cNvSpPr>
              <a:spLocks/>
            </p:cNvSpPr>
            <p:nvPr/>
          </p:nvSpPr>
          <p:spPr bwMode="auto">
            <a:xfrm>
              <a:off x="8682890" y="1359971"/>
              <a:ext cx="291094" cy="1326639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no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82" name="Text Box 88"/>
          <p:cNvSpPr txBox="1">
            <a:spLocks noChangeArrowheads="1"/>
          </p:cNvSpPr>
          <p:nvPr/>
        </p:nvSpPr>
        <p:spPr bwMode="auto">
          <a:xfrm>
            <a:off x="1007921" y="4714028"/>
            <a:ext cx="5246513" cy="231050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Si se gira el dibujo 180º respecto a un eje vertical que pase por A, el dibujo no cambia. Esta simetría hace que el mejor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sistema de referencia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para descomponer, buscando cuantificar así, sea el indicado</a:t>
            </a:r>
          </a:p>
        </p:txBody>
      </p:sp>
      <p:graphicFrame>
        <p:nvGraphicFramePr>
          <p:cNvPr id="70" name="Object 84"/>
          <p:cNvGraphicFramePr>
            <a:graphicFrameLocks noChangeAspect="1"/>
          </p:cNvGraphicFramePr>
          <p:nvPr/>
        </p:nvGraphicFramePr>
        <p:xfrm>
          <a:off x="2252340" y="391038"/>
          <a:ext cx="1745490" cy="62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7" name="Ecuación" r:id="rId17" imgW="711000" imgH="253800" progId="Equation.3">
                  <p:embed/>
                </p:oleObj>
              </mc:Choice>
              <mc:Fallback>
                <p:oleObj name="Ecuación" r:id="rId17" imgW="711000" imgH="253800" progId="Equation.3">
                  <p:embed/>
                  <p:pic>
                    <p:nvPicPr>
                      <p:cNvPr id="7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340" y="391038"/>
                        <a:ext cx="1745490" cy="622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" name="Imagen 7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66" y="2679396"/>
            <a:ext cx="582778" cy="590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8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8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8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8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3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6" grpId="0" animBg="1"/>
      <p:bldP spid="198680" grpId="0" animBg="1"/>
      <p:bldP spid="198684" grpId="0"/>
      <p:bldP spid="5" grpId="0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>
            <a:grpSpLocks/>
          </p:cNvGrpSpPr>
          <p:nvPr/>
        </p:nvGrpSpPr>
        <p:grpSpPr bwMode="auto">
          <a:xfrm flipH="1">
            <a:off x="7543246" y="1673225"/>
            <a:ext cx="706437" cy="1277938"/>
            <a:chOff x="3213102" y="1686939"/>
            <a:chExt cx="705755" cy="1277325"/>
          </a:xfrm>
        </p:grpSpPr>
        <p:sp>
          <p:nvSpPr>
            <p:cNvPr id="9283" name="Forma libre 86"/>
            <p:cNvSpPr>
              <a:spLocks/>
            </p:cNvSpPr>
            <p:nvPr/>
          </p:nvSpPr>
          <p:spPr bwMode="auto">
            <a:xfrm>
              <a:off x="3215473" y="1688123"/>
              <a:ext cx="703384" cy="1276141"/>
            </a:xfrm>
            <a:custGeom>
              <a:avLst/>
              <a:gdLst>
                <a:gd name="T0" fmla="*/ 703384 w 703384"/>
                <a:gd name="T1" fmla="*/ 0 h 1276141"/>
                <a:gd name="T2" fmla="*/ 0 w 703384"/>
                <a:gd name="T3" fmla="*/ 1276141 h 1276141"/>
                <a:gd name="T4" fmla="*/ 0 w 703384"/>
                <a:gd name="T5" fmla="*/ 0 h 12761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3384" h="1276141">
                  <a:moveTo>
                    <a:pt x="703384" y="0"/>
                  </a:moveTo>
                  <a:lnTo>
                    <a:pt x="0" y="1276141"/>
                  </a:ln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9284" name="Rectángulo 87"/>
            <p:cNvSpPr>
              <a:spLocks noChangeArrowheads="1"/>
            </p:cNvSpPr>
            <p:nvPr/>
          </p:nvSpPr>
          <p:spPr bwMode="auto">
            <a:xfrm>
              <a:off x="3213102" y="1686939"/>
              <a:ext cx="161951" cy="2012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19" name="Grupo 18"/>
          <p:cNvGrpSpPr>
            <a:grpSpLocks/>
          </p:cNvGrpSpPr>
          <p:nvPr/>
        </p:nvGrpSpPr>
        <p:grpSpPr bwMode="auto">
          <a:xfrm>
            <a:off x="8278258" y="1687513"/>
            <a:ext cx="706438" cy="1276350"/>
            <a:chOff x="3213102" y="1686939"/>
            <a:chExt cx="705755" cy="1277325"/>
          </a:xfrm>
        </p:grpSpPr>
        <p:sp>
          <p:nvSpPr>
            <p:cNvPr id="9281" name="Forma libre 15"/>
            <p:cNvSpPr>
              <a:spLocks/>
            </p:cNvSpPr>
            <p:nvPr/>
          </p:nvSpPr>
          <p:spPr bwMode="auto">
            <a:xfrm>
              <a:off x="3215473" y="1688123"/>
              <a:ext cx="703384" cy="1276141"/>
            </a:xfrm>
            <a:custGeom>
              <a:avLst/>
              <a:gdLst>
                <a:gd name="T0" fmla="*/ 703384 w 703384"/>
                <a:gd name="T1" fmla="*/ 0 h 1276141"/>
                <a:gd name="T2" fmla="*/ 0 w 703384"/>
                <a:gd name="T3" fmla="*/ 1276141 h 1276141"/>
                <a:gd name="T4" fmla="*/ 0 w 703384"/>
                <a:gd name="T5" fmla="*/ 0 h 12761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3384" h="1276141">
                  <a:moveTo>
                    <a:pt x="703384" y="0"/>
                  </a:moveTo>
                  <a:lnTo>
                    <a:pt x="0" y="1276141"/>
                  </a:ln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9282" name="Rectángulo 16"/>
            <p:cNvSpPr>
              <a:spLocks noChangeArrowheads="1"/>
            </p:cNvSpPr>
            <p:nvPr/>
          </p:nvSpPr>
          <p:spPr bwMode="auto">
            <a:xfrm>
              <a:off x="3213102" y="1686939"/>
              <a:ext cx="161951" cy="2012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35919" name="Group 79"/>
          <p:cNvGrpSpPr>
            <a:grpSpLocks/>
          </p:cNvGrpSpPr>
          <p:nvPr/>
        </p:nvGrpSpPr>
        <p:grpSpPr bwMode="auto">
          <a:xfrm>
            <a:off x="6822521" y="200025"/>
            <a:ext cx="3224212" cy="4618038"/>
            <a:chOff x="1107" y="126"/>
            <a:chExt cx="2031" cy="2909"/>
          </a:xfrm>
        </p:grpSpPr>
        <p:sp>
          <p:nvSpPr>
            <p:cNvPr id="9277" name="Line 23"/>
            <p:cNvSpPr>
              <a:spLocks noChangeShapeType="1"/>
            </p:cNvSpPr>
            <p:nvPr/>
          </p:nvSpPr>
          <p:spPr bwMode="auto">
            <a:xfrm rot="10800000" flipH="1">
              <a:off x="2015" y="176"/>
              <a:ext cx="14" cy="285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9278" name="Line 23"/>
            <p:cNvSpPr>
              <a:spLocks noChangeShapeType="1"/>
            </p:cNvSpPr>
            <p:nvPr/>
          </p:nvSpPr>
          <p:spPr bwMode="auto">
            <a:xfrm rot="16200000" flipH="1">
              <a:off x="2016" y="931"/>
              <a:ext cx="0" cy="18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9279" name="Text Box 88"/>
            <p:cNvSpPr txBox="1">
              <a:spLocks noChangeArrowheads="1"/>
            </p:cNvSpPr>
            <p:nvPr/>
          </p:nvSpPr>
          <p:spPr bwMode="auto">
            <a:xfrm>
              <a:off x="2944" y="170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9280" name="Text Box 89"/>
            <p:cNvSpPr txBox="1">
              <a:spLocks noChangeArrowheads="1"/>
            </p:cNvSpPr>
            <p:nvPr/>
          </p:nvSpPr>
          <p:spPr bwMode="auto">
            <a:xfrm>
              <a:off x="2055" y="12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198728" name="Line 72"/>
          <p:cNvSpPr>
            <a:spLocks noChangeShapeType="1"/>
          </p:cNvSpPr>
          <p:nvPr/>
        </p:nvSpPr>
        <p:spPr bwMode="auto">
          <a:xfrm flipV="1">
            <a:off x="8268733" y="561975"/>
            <a:ext cx="22225" cy="2130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9224" name="AutoShape 9"/>
          <p:cNvSpPr>
            <a:spLocks noChangeArrowheads="1"/>
          </p:cNvSpPr>
          <p:nvPr/>
        </p:nvSpPr>
        <p:spPr bwMode="auto">
          <a:xfrm>
            <a:off x="6914596" y="2913063"/>
            <a:ext cx="2743200" cy="2379662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9868933" y="5381625"/>
            <a:ext cx="3508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6379608" y="5391150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98676" name="Line 20"/>
          <p:cNvSpPr>
            <a:spLocks noChangeShapeType="1"/>
          </p:cNvSpPr>
          <p:nvPr/>
        </p:nvSpPr>
        <p:spPr bwMode="auto">
          <a:xfrm rot="1800000" flipH="1" flipV="1">
            <a:off x="8749746" y="1590675"/>
            <a:ext cx="6350" cy="1144588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198680" name="Line 24"/>
          <p:cNvSpPr>
            <a:spLocks noChangeShapeType="1"/>
          </p:cNvSpPr>
          <p:nvPr/>
        </p:nvSpPr>
        <p:spPr bwMode="auto">
          <a:xfrm rot="19800000" flipV="1">
            <a:off x="7787721" y="1601788"/>
            <a:ext cx="6350" cy="11445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grpSp>
        <p:nvGrpSpPr>
          <p:cNvPr id="9" name="Group 103"/>
          <p:cNvGrpSpPr>
            <a:grpSpLocks/>
          </p:cNvGrpSpPr>
          <p:nvPr/>
        </p:nvGrpSpPr>
        <p:grpSpPr bwMode="auto">
          <a:xfrm>
            <a:off x="7482921" y="1643063"/>
            <a:ext cx="1563687" cy="1309687"/>
            <a:chOff x="1523" y="1728"/>
            <a:chExt cx="985" cy="825"/>
          </a:xfrm>
        </p:grpSpPr>
        <p:sp>
          <p:nvSpPr>
            <p:cNvPr id="9275" name="Line 25"/>
            <p:cNvSpPr>
              <a:spLocks noChangeShapeType="1"/>
            </p:cNvSpPr>
            <p:nvPr/>
          </p:nvSpPr>
          <p:spPr bwMode="auto">
            <a:xfrm>
              <a:off x="2508" y="1728"/>
              <a:ext cx="0" cy="825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9276" name="Line 26"/>
            <p:cNvSpPr>
              <a:spLocks noChangeShapeType="1"/>
            </p:cNvSpPr>
            <p:nvPr/>
          </p:nvSpPr>
          <p:spPr bwMode="auto">
            <a:xfrm>
              <a:off x="1523" y="1728"/>
              <a:ext cx="0" cy="825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</p:grpSp>
      <p:sp>
        <p:nvSpPr>
          <p:cNvPr id="198683" name="Line 27"/>
          <p:cNvSpPr>
            <a:spLocks noChangeShapeType="1"/>
          </p:cNvSpPr>
          <p:nvPr/>
        </p:nvSpPr>
        <p:spPr bwMode="auto">
          <a:xfrm rot="16200000" flipV="1">
            <a:off x="8247302" y="888206"/>
            <a:ext cx="15875" cy="1560513"/>
          </a:xfrm>
          <a:prstGeom prst="line">
            <a:avLst/>
          </a:prstGeom>
          <a:noFill/>
          <a:ln w="25400">
            <a:solidFill>
              <a:srgbClr val="CC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9233" name="Text Box 29"/>
          <p:cNvSpPr txBox="1">
            <a:spLocks noChangeArrowheads="1"/>
          </p:cNvSpPr>
          <p:nvPr/>
        </p:nvSpPr>
        <p:spPr bwMode="auto">
          <a:xfrm>
            <a:off x="9137096" y="374491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9234" name="Text Box 30"/>
          <p:cNvSpPr txBox="1">
            <a:spLocks noChangeArrowheads="1"/>
          </p:cNvSpPr>
          <p:nvPr/>
        </p:nvSpPr>
        <p:spPr bwMode="auto">
          <a:xfrm>
            <a:off x="7059058" y="3740150"/>
            <a:ext cx="3238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9235" name="Text Box 31"/>
          <p:cNvSpPr txBox="1">
            <a:spLocks noChangeArrowheads="1"/>
          </p:cNvSpPr>
          <p:nvPr/>
        </p:nvSpPr>
        <p:spPr bwMode="auto">
          <a:xfrm>
            <a:off x="8129033" y="5292725"/>
            <a:ext cx="3222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7559121" y="2689225"/>
            <a:ext cx="1409700" cy="449263"/>
            <a:chOff x="1795" y="2387"/>
            <a:chExt cx="888" cy="283"/>
          </a:xfrm>
        </p:grpSpPr>
        <p:grpSp>
          <p:nvGrpSpPr>
            <p:cNvPr id="9269" name="Group 34"/>
            <p:cNvGrpSpPr>
              <a:grpSpLocks/>
            </p:cNvGrpSpPr>
            <p:nvPr/>
          </p:nvGrpSpPr>
          <p:grpSpPr bwMode="auto">
            <a:xfrm>
              <a:off x="1795" y="2387"/>
              <a:ext cx="199" cy="271"/>
              <a:chOff x="1881" y="2370"/>
              <a:chExt cx="156" cy="213"/>
            </a:xfrm>
          </p:grpSpPr>
          <p:sp>
            <p:nvSpPr>
              <p:cNvPr id="9273" name="Line 32"/>
              <p:cNvSpPr>
                <a:spLocks noChangeShapeType="1"/>
              </p:cNvSpPr>
              <p:nvPr/>
            </p:nvSpPr>
            <p:spPr bwMode="auto">
              <a:xfrm flipH="1">
                <a:off x="1881" y="2370"/>
                <a:ext cx="139" cy="18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  <p:sp>
            <p:nvSpPr>
              <p:cNvPr id="9274" name="Line 33"/>
              <p:cNvSpPr>
                <a:spLocks noChangeShapeType="1"/>
              </p:cNvSpPr>
              <p:nvPr/>
            </p:nvSpPr>
            <p:spPr bwMode="auto">
              <a:xfrm flipH="1">
                <a:off x="1898" y="2401"/>
                <a:ext cx="139" cy="18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  <p:grpSp>
          <p:nvGrpSpPr>
            <p:cNvPr id="9270" name="Group 35"/>
            <p:cNvGrpSpPr>
              <a:grpSpLocks/>
            </p:cNvGrpSpPr>
            <p:nvPr/>
          </p:nvGrpSpPr>
          <p:grpSpPr bwMode="auto">
            <a:xfrm>
              <a:off x="2484" y="2399"/>
              <a:ext cx="199" cy="271"/>
              <a:chOff x="1881" y="2370"/>
              <a:chExt cx="156" cy="213"/>
            </a:xfrm>
          </p:grpSpPr>
          <p:sp>
            <p:nvSpPr>
              <p:cNvPr id="9271" name="Line 36"/>
              <p:cNvSpPr>
                <a:spLocks noChangeShapeType="1"/>
              </p:cNvSpPr>
              <p:nvPr/>
            </p:nvSpPr>
            <p:spPr bwMode="auto">
              <a:xfrm flipH="1">
                <a:off x="1881" y="2370"/>
                <a:ext cx="139" cy="18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  <p:sp>
            <p:nvSpPr>
              <p:cNvPr id="9272" name="Line 37"/>
              <p:cNvSpPr>
                <a:spLocks noChangeShapeType="1"/>
              </p:cNvSpPr>
              <p:nvPr/>
            </p:nvSpPr>
            <p:spPr bwMode="auto">
              <a:xfrm flipH="1">
                <a:off x="1898" y="2401"/>
                <a:ext cx="139" cy="18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</p:grpSp>
      <p:pic>
        <p:nvPicPr>
          <p:cNvPr id="9238" name="Picture 62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608" y="5002213"/>
            <a:ext cx="5715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9" name="Picture 6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121" y="5033963"/>
            <a:ext cx="5715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7473396" y="2911475"/>
            <a:ext cx="1612900" cy="12700"/>
            <a:chOff x="1741" y="2527"/>
            <a:chExt cx="1016" cy="8"/>
          </a:xfrm>
        </p:grpSpPr>
        <p:sp>
          <p:nvSpPr>
            <p:cNvPr id="9267" name="Line 69"/>
            <p:cNvSpPr>
              <a:spLocks noChangeShapeType="1"/>
            </p:cNvSpPr>
            <p:nvPr/>
          </p:nvSpPr>
          <p:spPr bwMode="auto">
            <a:xfrm flipH="1" flipV="1">
              <a:off x="1741" y="2527"/>
              <a:ext cx="3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9268" name="Line 70"/>
            <p:cNvSpPr>
              <a:spLocks noChangeShapeType="1"/>
            </p:cNvSpPr>
            <p:nvPr/>
          </p:nvSpPr>
          <p:spPr bwMode="auto">
            <a:xfrm flipV="1">
              <a:off x="2417" y="2535"/>
              <a:ext cx="3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</p:grpSp>
      <p:sp>
        <p:nvSpPr>
          <p:cNvPr id="198733" name="Line 77"/>
          <p:cNvSpPr>
            <a:spLocks noChangeShapeType="1"/>
          </p:cNvSpPr>
          <p:nvPr/>
        </p:nvSpPr>
        <p:spPr bwMode="auto">
          <a:xfrm flipH="1" flipV="1">
            <a:off x="8273496" y="1635125"/>
            <a:ext cx="0" cy="10953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graphicFrame>
        <p:nvGraphicFramePr>
          <p:cNvPr id="198742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86653"/>
              </p:ext>
            </p:extLst>
          </p:nvPr>
        </p:nvGraphicFramePr>
        <p:xfrm>
          <a:off x="6916183" y="1009650"/>
          <a:ext cx="5603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6" name="Ecuación" r:id="rId5" imgW="215619" imgH="215619" progId="Equation.3">
                  <p:embed/>
                </p:oleObj>
              </mc:Choice>
              <mc:Fallback>
                <p:oleObj name="Ecuación" r:id="rId5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183" y="1009650"/>
                        <a:ext cx="5603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43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031006"/>
              </p:ext>
            </p:extLst>
          </p:nvPr>
        </p:nvGraphicFramePr>
        <p:xfrm>
          <a:off x="9079946" y="993775"/>
          <a:ext cx="5603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7" name="Ecuación" r:id="rId7" imgW="215619" imgH="215619" progId="Equation.3">
                  <p:embed/>
                </p:oleObj>
              </mc:Choice>
              <mc:Fallback>
                <p:oleObj name="Ecuación" r:id="rId7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9946" y="993775"/>
                        <a:ext cx="56038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46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178291"/>
              </p:ext>
            </p:extLst>
          </p:nvPr>
        </p:nvGraphicFramePr>
        <p:xfrm>
          <a:off x="1802957" y="4697413"/>
          <a:ext cx="31115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8" name="Ecuación" r:id="rId9" imgW="1218960" imgH="266400" progId="Equation.3">
                  <p:embed/>
                </p:oleObj>
              </mc:Choice>
              <mc:Fallback>
                <p:oleObj name="Ecuación" r:id="rId9" imgW="12189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957" y="4697413"/>
                        <a:ext cx="31115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927" name="Group 87"/>
          <p:cNvGrpSpPr>
            <a:grpSpLocks/>
          </p:cNvGrpSpPr>
          <p:nvPr/>
        </p:nvGrpSpPr>
        <p:grpSpPr bwMode="auto">
          <a:xfrm>
            <a:off x="7786133" y="3787775"/>
            <a:ext cx="969963" cy="396875"/>
            <a:chOff x="1714" y="2386"/>
            <a:chExt cx="611" cy="250"/>
          </a:xfrm>
        </p:grpSpPr>
        <p:sp>
          <p:nvSpPr>
            <p:cNvPr id="9265" name="Freeform 86"/>
            <p:cNvSpPr>
              <a:spLocks/>
            </p:cNvSpPr>
            <p:nvPr/>
          </p:nvSpPr>
          <p:spPr bwMode="auto">
            <a:xfrm>
              <a:off x="1714" y="2393"/>
              <a:ext cx="611" cy="153"/>
            </a:xfrm>
            <a:custGeom>
              <a:avLst/>
              <a:gdLst>
                <a:gd name="T0" fmla="*/ 611 w 611"/>
                <a:gd name="T1" fmla="*/ 0 h 153"/>
                <a:gd name="T2" fmla="*/ 309 w 611"/>
                <a:gd name="T3" fmla="*/ 151 h 153"/>
                <a:gd name="T4" fmla="*/ 0 w 611"/>
                <a:gd name="T5" fmla="*/ 14 h 1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1" h="153">
                  <a:moveTo>
                    <a:pt x="611" y="0"/>
                  </a:moveTo>
                  <a:cubicBezTo>
                    <a:pt x="511" y="74"/>
                    <a:pt x="411" y="149"/>
                    <a:pt x="309" y="151"/>
                  </a:cubicBezTo>
                  <a:cubicBezTo>
                    <a:pt x="207" y="153"/>
                    <a:pt x="103" y="83"/>
                    <a:pt x="0" y="1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9266" name="Text Box 104"/>
            <p:cNvSpPr txBox="1">
              <a:spLocks noChangeArrowheads="1"/>
            </p:cNvSpPr>
            <p:nvPr/>
          </p:nvSpPr>
          <p:spPr bwMode="auto">
            <a:xfrm>
              <a:off x="1839" y="2386"/>
              <a:ext cx="350" cy="250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60º</a:t>
              </a:r>
            </a:p>
          </p:txBody>
        </p:sp>
      </p:grpSp>
      <p:sp>
        <p:nvSpPr>
          <p:cNvPr id="35928" name="Text Box 88"/>
          <p:cNvSpPr txBox="1">
            <a:spLocks noChangeArrowheads="1"/>
          </p:cNvSpPr>
          <p:nvPr/>
        </p:nvSpPr>
        <p:spPr bwMode="auto">
          <a:xfrm>
            <a:off x="1600209" y="5589309"/>
            <a:ext cx="4129868" cy="120251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Está en el eje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Y.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Era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algo esperable teniendo en cuenta la </a:t>
            </a:r>
            <a:r>
              <a:rPr lang="es-ES" sz="2400" dirty="0">
                <a:latin typeface="Arial" panose="020B0604020202020204" pitchFamily="34" charset="0"/>
              </a:rPr>
              <a:t>simetría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246848"/>
              </p:ext>
            </p:extLst>
          </p:nvPr>
        </p:nvGraphicFramePr>
        <p:xfrm>
          <a:off x="8451296" y="633413"/>
          <a:ext cx="4000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9" name="Ecuación" r:id="rId11" imgW="203024" imgH="266469" progId="Equation.3">
                  <p:embed/>
                </p:oleObj>
              </mc:Choice>
              <mc:Fallback>
                <p:oleObj name="Ecuación" r:id="rId11" imgW="203024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296" y="633413"/>
                        <a:ext cx="4000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7752903" y="1891087"/>
            <a:ext cx="1036637" cy="533400"/>
            <a:chOff x="2693988" y="1951038"/>
            <a:chExt cx="1036637" cy="533237"/>
          </a:xfrm>
        </p:grpSpPr>
        <p:grpSp>
          <p:nvGrpSpPr>
            <p:cNvPr id="9258" name="Group 80"/>
            <p:cNvGrpSpPr>
              <a:grpSpLocks/>
            </p:cNvGrpSpPr>
            <p:nvPr/>
          </p:nvGrpSpPr>
          <p:grpSpPr bwMode="auto">
            <a:xfrm>
              <a:off x="2693988" y="1951038"/>
              <a:ext cx="1036637" cy="403225"/>
              <a:chOff x="1697" y="1229"/>
              <a:chExt cx="653" cy="254"/>
            </a:xfrm>
          </p:grpSpPr>
          <p:sp>
            <p:nvSpPr>
              <p:cNvPr id="9261" name="Text Box 38"/>
              <p:cNvSpPr txBox="1">
                <a:spLocks noChangeArrowheads="1"/>
              </p:cNvSpPr>
              <p:nvPr/>
            </p:nvSpPr>
            <p:spPr bwMode="auto">
              <a:xfrm>
                <a:off x="1697" y="1229"/>
                <a:ext cx="35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30º</a:t>
                </a:r>
              </a:p>
            </p:txBody>
          </p:sp>
          <p:sp>
            <p:nvSpPr>
              <p:cNvPr id="9262" name="Text Box 39"/>
              <p:cNvSpPr txBox="1">
                <a:spLocks noChangeArrowheads="1"/>
              </p:cNvSpPr>
              <p:nvPr/>
            </p:nvSpPr>
            <p:spPr bwMode="auto">
              <a:xfrm>
                <a:off x="2000" y="1233"/>
                <a:ext cx="35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30º</a:t>
                </a:r>
              </a:p>
            </p:txBody>
          </p:sp>
        </p:grpSp>
        <p:sp>
          <p:nvSpPr>
            <p:cNvPr id="9259" name="Freeform 86"/>
            <p:cNvSpPr>
              <a:spLocks/>
            </p:cNvSpPr>
            <p:nvPr/>
          </p:nvSpPr>
          <p:spPr bwMode="auto">
            <a:xfrm rot="-8877409">
              <a:off x="3214638" y="2389177"/>
              <a:ext cx="307200" cy="95098"/>
            </a:xfrm>
            <a:custGeom>
              <a:avLst/>
              <a:gdLst>
                <a:gd name="T0" fmla="*/ 2147483646 w 611"/>
                <a:gd name="T1" fmla="*/ 0 h 153"/>
                <a:gd name="T2" fmla="*/ 2147483646 w 611"/>
                <a:gd name="T3" fmla="*/ 2147483646 h 153"/>
                <a:gd name="T4" fmla="*/ 0 w 611"/>
                <a:gd name="T5" fmla="*/ 2147483646 h 1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1" h="153">
                  <a:moveTo>
                    <a:pt x="611" y="0"/>
                  </a:moveTo>
                  <a:cubicBezTo>
                    <a:pt x="511" y="74"/>
                    <a:pt x="411" y="149"/>
                    <a:pt x="309" y="151"/>
                  </a:cubicBezTo>
                  <a:cubicBezTo>
                    <a:pt x="207" y="153"/>
                    <a:pt x="103" y="83"/>
                    <a:pt x="0" y="1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  <p:sp>
          <p:nvSpPr>
            <p:cNvPr id="9260" name="Freeform 86"/>
            <p:cNvSpPr>
              <a:spLocks/>
            </p:cNvSpPr>
            <p:nvPr/>
          </p:nvSpPr>
          <p:spPr bwMode="auto">
            <a:xfrm rot="8877409" flipH="1">
              <a:off x="2893853" y="2380699"/>
              <a:ext cx="307200" cy="95098"/>
            </a:xfrm>
            <a:custGeom>
              <a:avLst/>
              <a:gdLst>
                <a:gd name="T0" fmla="*/ 2147483646 w 611"/>
                <a:gd name="T1" fmla="*/ 0 h 153"/>
                <a:gd name="T2" fmla="*/ 2147483646 w 611"/>
                <a:gd name="T3" fmla="*/ 2147483646 h 153"/>
                <a:gd name="T4" fmla="*/ 0 w 611"/>
                <a:gd name="T5" fmla="*/ 2147483646 h 1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1" h="153">
                  <a:moveTo>
                    <a:pt x="611" y="0"/>
                  </a:moveTo>
                  <a:cubicBezTo>
                    <a:pt x="511" y="74"/>
                    <a:pt x="411" y="149"/>
                    <a:pt x="309" y="151"/>
                  </a:cubicBezTo>
                  <a:cubicBezTo>
                    <a:pt x="207" y="153"/>
                    <a:pt x="103" y="83"/>
                    <a:pt x="0" y="1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</p:grpSp>
      <p:pic>
        <p:nvPicPr>
          <p:cNvPr id="71" name="Imagen 7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64" y="2679396"/>
            <a:ext cx="582778" cy="590763"/>
          </a:xfrm>
          <a:prstGeom prst="rect">
            <a:avLst/>
          </a:prstGeom>
        </p:spPr>
      </p:pic>
      <p:sp>
        <p:nvSpPr>
          <p:cNvPr id="69" name="Text Box 2">
            <a:extLst>
              <a:ext uri="{FF2B5EF4-FFF2-40B4-BE49-F238E27FC236}">
                <a16:creationId xmlns:a16="http://schemas.microsoft.com/office/drawing/2014/main" id="{84CB9580-36E3-42A3-B357-93A9FA3BA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357" y="394736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b)</a:t>
            </a:r>
          </a:p>
        </p:txBody>
      </p:sp>
      <p:graphicFrame>
        <p:nvGraphicFramePr>
          <p:cNvPr id="72" name="Object 84">
            <a:extLst>
              <a:ext uri="{FF2B5EF4-FFF2-40B4-BE49-F238E27FC236}">
                <a16:creationId xmlns:a16="http://schemas.microsoft.com/office/drawing/2014/main" id="{661DF32F-3764-4026-A13B-1023C2CC9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76860"/>
              </p:ext>
            </p:extLst>
          </p:nvPr>
        </p:nvGraphicFramePr>
        <p:xfrm>
          <a:off x="1792507" y="401086"/>
          <a:ext cx="4413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0" name="Ecuación" r:id="rId14" imgW="190417" imgH="241195" progId="Equation.3">
                  <p:embed/>
                </p:oleObj>
              </mc:Choice>
              <mc:Fallback>
                <p:oleObj name="Ecuación" r:id="rId14" imgW="190417" imgH="241195" progId="Equation.3">
                  <p:embed/>
                  <p:pic>
                    <p:nvPicPr>
                      <p:cNvPr id="19874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507" y="401086"/>
                        <a:ext cx="441325" cy="558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84">
            <a:extLst>
              <a:ext uri="{FF2B5EF4-FFF2-40B4-BE49-F238E27FC236}">
                <a16:creationId xmlns:a16="http://schemas.microsoft.com/office/drawing/2014/main" id="{54F8C7F0-1ACC-49EE-BC4F-D538800FB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19899"/>
              </p:ext>
            </p:extLst>
          </p:nvPr>
        </p:nvGraphicFramePr>
        <p:xfrm>
          <a:off x="2252340" y="391038"/>
          <a:ext cx="1745490" cy="62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1" name="Ecuación" r:id="rId16" imgW="711000" imgH="253800" progId="Equation.3">
                  <p:embed/>
                </p:oleObj>
              </mc:Choice>
              <mc:Fallback>
                <p:oleObj name="Ecuación" r:id="rId16" imgW="711000" imgH="253800" progId="Equation.3">
                  <p:embed/>
                  <p:pic>
                    <p:nvPicPr>
                      <p:cNvPr id="7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340" y="391038"/>
                        <a:ext cx="1745490" cy="622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Grupo 67">
            <a:extLst>
              <a:ext uri="{FF2B5EF4-FFF2-40B4-BE49-F238E27FC236}">
                <a16:creationId xmlns:a16="http://schemas.microsoft.com/office/drawing/2014/main" id="{0BE64DB0-929D-45AB-BADC-3143E8116D07}"/>
              </a:ext>
            </a:extLst>
          </p:cNvPr>
          <p:cNvGrpSpPr/>
          <p:nvPr/>
        </p:nvGrpSpPr>
        <p:grpSpPr>
          <a:xfrm>
            <a:off x="1335729" y="1254748"/>
            <a:ext cx="4702175" cy="1143000"/>
            <a:chOff x="1335729" y="1254748"/>
            <a:chExt cx="4702175" cy="1143000"/>
          </a:xfrm>
        </p:grpSpPr>
        <p:sp>
          <p:nvSpPr>
            <p:cNvPr id="79" name="Rectangle 51">
              <a:extLst>
                <a:ext uri="{FF2B5EF4-FFF2-40B4-BE49-F238E27FC236}">
                  <a16:creationId xmlns:a16="http://schemas.microsoft.com/office/drawing/2014/main" id="{1B6283D0-0223-4908-B24C-B5E1F45F4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729" y="1254748"/>
              <a:ext cx="4702175" cy="1143000"/>
            </a:xfrm>
            <a:prstGeom prst="rect">
              <a:avLst/>
            </a:prstGeom>
            <a:solidFill>
              <a:srgbClr val="EDE7E3"/>
            </a:solidFill>
            <a:ln w="381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80" name="Conector recto 2">
              <a:extLst>
                <a:ext uri="{FF2B5EF4-FFF2-40B4-BE49-F238E27FC236}">
                  <a16:creationId xmlns:a16="http://schemas.microsoft.com/office/drawing/2014/main" id="{3B4FD0EA-CED2-4661-9BBC-4FAEDE63A5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9204" y="1254748"/>
              <a:ext cx="0" cy="1143000"/>
            </a:xfrm>
            <a:prstGeom prst="line">
              <a:avLst/>
            </a:prstGeom>
            <a:noFill/>
            <a:ln w="25400" algn="ctr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81" name="Object 60">
            <a:extLst>
              <a:ext uri="{FF2B5EF4-FFF2-40B4-BE49-F238E27FC236}">
                <a16:creationId xmlns:a16="http://schemas.microsoft.com/office/drawing/2014/main" id="{86C76CB8-A7AF-43FC-A0B1-5B3F15C33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5579" y="1434136"/>
          <a:ext cx="19827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2" name="Ecuación" r:id="rId18" imgW="1117600" imgH="469900" progId="Equation.3">
                  <p:embed/>
                </p:oleObj>
              </mc:Choice>
              <mc:Fallback>
                <p:oleObj name="Ecuación" r:id="rId18" imgW="1117600" imgH="469900" progId="Equation.3">
                  <p:embed/>
                  <p:pic>
                    <p:nvPicPr>
                      <p:cNvPr id="928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579" y="1434136"/>
                        <a:ext cx="198278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54">
            <a:extLst>
              <a:ext uri="{FF2B5EF4-FFF2-40B4-BE49-F238E27FC236}">
                <a16:creationId xmlns:a16="http://schemas.microsoft.com/office/drawing/2014/main" id="{26772018-F00B-4823-A257-6598698B0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278" y="1441243"/>
          <a:ext cx="21510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3" name="Ecuación" r:id="rId20" imgW="1180588" imgH="444307" progId="Equation.3">
                  <p:embed/>
                </p:oleObj>
              </mc:Choice>
              <mc:Fallback>
                <p:oleObj name="Ecuación" r:id="rId20" imgW="1180588" imgH="444307" progId="Equation.3">
                  <p:embed/>
                  <p:pic>
                    <p:nvPicPr>
                      <p:cNvPr id="9289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278" y="1441243"/>
                        <a:ext cx="21510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28">
            <a:extLst>
              <a:ext uri="{FF2B5EF4-FFF2-40B4-BE49-F238E27FC236}">
                <a16:creationId xmlns:a16="http://schemas.microsoft.com/office/drawing/2014/main" id="{2F9DAF3E-7801-4922-B139-AF364B88E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229" y="3660765"/>
            <a:ext cx="190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BA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CA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L</a:t>
            </a:r>
          </a:p>
        </p:txBody>
      </p:sp>
      <p:sp>
        <p:nvSpPr>
          <p:cNvPr id="84" name="Text Box 28">
            <a:extLst>
              <a:ext uri="{FF2B5EF4-FFF2-40B4-BE49-F238E27FC236}">
                <a16:creationId xmlns:a16="http://schemas.microsoft.com/office/drawing/2014/main" id="{A4B25CBB-EB04-4667-9B4C-86B187F7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091" y="2892308"/>
            <a:ext cx="27813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= 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= Q</a:t>
            </a:r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34F8CD6-CE31-422B-8B5E-870384E9BD4D}"/>
              </a:ext>
            </a:extLst>
          </p:cNvPr>
          <p:cNvGrpSpPr>
            <a:grpSpLocks/>
          </p:cNvGrpSpPr>
          <p:nvPr/>
        </p:nvGrpSpPr>
        <p:grpSpPr bwMode="auto">
          <a:xfrm>
            <a:off x="4036796" y="2945073"/>
            <a:ext cx="1887091" cy="1325404"/>
            <a:chOff x="8682890" y="1359971"/>
            <a:chExt cx="1886560" cy="1326639"/>
          </a:xfrm>
        </p:grpSpPr>
        <p:graphicFrame>
          <p:nvGraphicFramePr>
            <p:cNvPr id="87" name="Object 109">
              <a:extLst>
                <a:ext uri="{FF2B5EF4-FFF2-40B4-BE49-F238E27FC236}">
                  <a16:creationId xmlns:a16="http://schemas.microsoft.com/office/drawing/2014/main" id="{32EF0207-620B-41D1-8AA8-3B7E747F8D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16887" y="1744270"/>
            <a:ext cx="1452563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84" name="Ecuación" r:id="rId22" imgW="774364" imgH="317362" progId="Equation.3">
                    <p:embed/>
                  </p:oleObj>
                </mc:Choice>
                <mc:Fallback>
                  <p:oleObj name="Ecuación" r:id="rId22" imgW="774364" imgH="317362" progId="Equation.3">
                    <p:embed/>
                    <p:pic>
                      <p:nvPicPr>
                        <p:cNvPr id="9263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6887" y="1744270"/>
                          <a:ext cx="1452563" cy="593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Cerrar llave 11">
              <a:extLst>
                <a:ext uri="{FF2B5EF4-FFF2-40B4-BE49-F238E27FC236}">
                  <a16:creationId xmlns:a16="http://schemas.microsoft.com/office/drawing/2014/main" id="{9ED57A8C-9B2E-4A94-82D3-C1C74FF4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2890" y="1359971"/>
              <a:ext cx="291094" cy="1326639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no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2" name="Text Box 10">
            <a:extLst>
              <a:ext uri="{FF2B5EF4-FFF2-40B4-BE49-F238E27FC236}">
                <a16:creationId xmlns:a16="http://schemas.microsoft.com/office/drawing/2014/main" id="{7762394D-073B-4F00-8218-DA4814FB6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616" y="3347534"/>
            <a:ext cx="349250" cy="396875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6945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28" grpId="0" animBg="1"/>
      <p:bldP spid="198683" grpId="0" animBg="1"/>
      <p:bldP spid="198733" grpId="0" animBg="1"/>
      <p:bldP spid="359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/>
          <p:cNvGrpSpPr>
            <a:grpSpLocks/>
          </p:cNvGrpSpPr>
          <p:nvPr/>
        </p:nvGrpSpPr>
        <p:grpSpPr bwMode="auto">
          <a:xfrm flipH="1">
            <a:off x="2500781" y="1687068"/>
            <a:ext cx="706438" cy="1276350"/>
            <a:chOff x="3213102" y="1686939"/>
            <a:chExt cx="705755" cy="1277325"/>
          </a:xfrm>
        </p:grpSpPr>
        <p:sp>
          <p:nvSpPr>
            <p:cNvPr id="57" name="Forma libre 15"/>
            <p:cNvSpPr>
              <a:spLocks/>
            </p:cNvSpPr>
            <p:nvPr/>
          </p:nvSpPr>
          <p:spPr bwMode="auto">
            <a:xfrm>
              <a:off x="3215473" y="1688123"/>
              <a:ext cx="703384" cy="1276141"/>
            </a:xfrm>
            <a:custGeom>
              <a:avLst/>
              <a:gdLst>
                <a:gd name="T0" fmla="*/ 703384 w 703384"/>
                <a:gd name="T1" fmla="*/ 0 h 1276141"/>
                <a:gd name="T2" fmla="*/ 0 w 703384"/>
                <a:gd name="T3" fmla="*/ 1276141 h 1276141"/>
                <a:gd name="T4" fmla="*/ 0 w 703384"/>
                <a:gd name="T5" fmla="*/ 0 h 12761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3384" h="1276141">
                  <a:moveTo>
                    <a:pt x="703384" y="0"/>
                  </a:moveTo>
                  <a:lnTo>
                    <a:pt x="0" y="1276141"/>
                  </a:ln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58" name="Rectángulo 16"/>
            <p:cNvSpPr>
              <a:spLocks noChangeArrowheads="1"/>
            </p:cNvSpPr>
            <p:nvPr/>
          </p:nvSpPr>
          <p:spPr bwMode="auto">
            <a:xfrm>
              <a:off x="3213102" y="1686939"/>
              <a:ext cx="161951" cy="2012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11266" name="Group 79"/>
          <p:cNvGrpSpPr>
            <a:grpSpLocks/>
          </p:cNvGrpSpPr>
          <p:nvPr/>
        </p:nvGrpSpPr>
        <p:grpSpPr bwMode="auto">
          <a:xfrm>
            <a:off x="1757363" y="200025"/>
            <a:ext cx="3224212" cy="4618038"/>
            <a:chOff x="1107" y="126"/>
            <a:chExt cx="2031" cy="2909"/>
          </a:xfrm>
        </p:grpSpPr>
        <p:sp>
          <p:nvSpPr>
            <p:cNvPr id="11305" name="Line 23"/>
            <p:cNvSpPr>
              <a:spLocks noChangeShapeType="1"/>
            </p:cNvSpPr>
            <p:nvPr/>
          </p:nvSpPr>
          <p:spPr bwMode="auto">
            <a:xfrm rot="10800000" flipH="1">
              <a:off x="2015" y="176"/>
              <a:ext cx="14" cy="285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1306" name="Line 23"/>
            <p:cNvSpPr>
              <a:spLocks noChangeShapeType="1"/>
            </p:cNvSpPr>
            <p:nvPr/>
          </p:nvSpPr>
          <p:spPr bwMode="auto">
            <a:xfrm rot="16200000" flipH="1">
              <a:off x="2016" y="931"/>
              <a:ext cx="0" cy="18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1307" name="Text Box 88"/>
            <p:cNvSpPr txBox="1">
              <a:spLocks noChangeArrowheads="1"/>
            </p:cNvSpPr>
            <p:nvPr/>
          </p:nvSpPr>
          <p:spPr bwMode="auto">
            <a:xfrm>
              <a:off x="2944" y="170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1308" name="Text Box 89"/>
            <p:cNvSpPr txBox="1">
              <a:spLocks noChangeArrowheads="1"/>
            </p:cNvSpPr>
            <p:nvPr/>
          </p:nvSpPr>
          <p:spPr bwMode="auto">
            <a:xfrm>
              <a:off x="2055" y="12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11267" name="Line 72"/>
          <p:cNvSpPr>
            <a:spLocks noChangeShapeType="1"/>
          </p:cNvSpPr>
          <p:nvPr/>
        </p:nvSpPr>
        <p:spPr bwMode="auto">
          <a:xfrm flipV="1">
            <a:off x="3203575" y="561975"/>
            <a:ext cx="22225" cy="2130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graphicFrame>
        <p:nvGraphicFramePr>
          <p:cNvPr id="19869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03506"/>
              </p:ext>
            </p:extLst>
          </p:nvPr>
        </p:nvGraphicFramePr>
        <p:xfrm>
          <a:off x="6528323" y="2126276"/>
          <a:ext cx="33004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2" name="Ecuación" r:id="rId4" imgW="1308100" imgH="419100" progId="Equation.3">
                  <p:embed/>
                </p:oleObj>
              </mc:Choice>
              <mc:Fallback>
                <p:oleObj name="Ecuación" r:id="rId4" imgW="1308100" imgH="4191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323" y="2126276"/>
                        <a:ext cx="33004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7958663" y="2902566"/>
            <a:ext cx="2528888" cy="933451"/>
            <a:chOff x="4881" y="3073"/>
            <a:chExt cx="1593" cy="588"/>
          </a:xfrm>
        </p:grpSpPr>
        <p:sp>
          <p:nvSpPr>
            <p:cNvPr id="11303" name="Line 42"/>
            <p:cNvSpPr>
              <a:spLocks noChangeShapeType="1"/>
            </p:cNvSpPr>
            <p:nvPr/>
          </p:nvSpPr>
          <p:spPr bwMode="auto">
            <a:xfrm>
              <a:off x="4881" y="3073"/>
              <a:ext cx="329" cy="28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1304" name="Text Box 43"/>
            <p:cNvSpPr txBox="1">
              <a:spLocks noChangeArrowheads="1"/>
            </p:cNvSpPr>
            <p:nvPr/>
          </p:nvSpPr>
          <p:spPr bwMode="auto">
            <a:xfrm>
              <a:off x="5019" y="3369"/>
              <a:ext cx="145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27 cm = 0,27 m</a:t>
              </a:r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5753624" y="1924667"/>
            <a:ext cx="2544762" cy="592138"/>
            <a:chOff x="3492" y="2457"/>
            <a:chExt cx="1603" cy="373"/>
          </a:xfrm>
        </p:grpSpPr>
        <p:sp>
          <p:nvSpPr>
            <p:cNvPr id="11301" name="Line 41"/>
            <p:cNvSpPr>
              <a:spLocks noChangeShapeType="1"/>
            </p:cNvSpPr>
            <p:nvPr/>
          </p:nvSpPr>
          <p:spPr bwMode="auto">
            <a:xfrm flipH="1" flipV="1">
              <a:off x="4320" y="2690"/>
              <a:ext cx="775" cy="1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1302" name="Text Box 44"/>
            <p:cNvSpPr txBox="1">
              <a:spLocks noChangeArrowheads="1"/>
            </p:cNvSpPr>
            <p:nvPr/>
          </p:nvSpPr>
          <p:spPr bwMode="auto">
            <a:xfrm>
              <a:off x="3492" y="2457"/>
              <a:ext cx="8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2 10</a:t>
              </a:r>
              <a:r>
                <a:rPr lang="es-ES" sz="2400" baseline="300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6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C</a:t>
              </a:r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8554768" y="2436945"/>
            <a:ext cx="1555751" cy="1000125"/>
            <a:chOff x="5336" y="2791"/>
            <a:chExt cx="980" cy="630"/>
          </a:xfrm>
        </p:grpSpPr>
        <p:sp>
          <p:nvSpPr>
            <p:cNvPr id="11297" name="Line 45"/>
            <p:cNvSpPr>
              <a:spLocks noChangeShapeType="1"/>
            </p:cNvSpPr>
            <p:nvPr/>
          </p:nvSpPr>
          <p:spPr bwMode="auto">
            <a:xfrm>
              <a:off x="5336" y="2791"/>
              <a:ext cx="501" cy="3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GB" sz="2400"/>
            </a:p>
          </p:txBody>
        </p:sp>
        <p:grpSp>
          <p:nvGrpSpPr>
            <p:cNvPr id="11298" name="Group 49"/>
            <p:cNvGrpSpPr>
              <a:grpSpLocks/>
            </p:cNvGrpSpPr>
            <p:nvPr/>
          </p:nvGrpSpPr>
          <p:grpSpPr bwMode="auto">
            <a:xfrm>
              <a:off x="5826" y="3129"/>
              <a:ext cx="490" cy="292"/>
              <a:chOff x="5826" y="3353"/>
              <a:chExt cx="490" cy="292"/>
            </a:xfrm>
          </p:grpSpPr>
          <p:sp>
            <p:nvSpPr>
              <p:cNvPr id="11299" name="Text Box 47"/>
              <p:cNvSpPr txBox="1">
                <a:spLocks noChangeArrowheads="1"/>
              </p:cNvSpPr>
              <p:nvPr/>
            </p:nvSpPr>
            <p:spPr bwMode="auto">
              <a:xfrm>
                <a:off x="5826" y="3353"/>
                <a:ext cx="49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3/2</a:t>
                </a:r>
              </a:p>
            </p:txBody>
          </p:sp>
          <p:sp>
            <p:nvSpPr>
              <p:cNvPr id="11300" name="Line 48"/>
              <p:cNvSpPr>
                <a:spLocks noChangeShapeType="1"/>
              </p:cNvSpPr>
              <p:nvPr/>
            </p:nvSpPr>
            <p:spPr bwMode="auto">
              <a:xfrm>
                <a:off x="5979" y="3386"/>
                <a:ext cx="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6346339" y="5651510"/>
            <a:ext cx="4305300" cy="752475"/>
            <a:chOff x="3741" y="3693"/>
            <a:chExt cx="2712" cy="474"/>
          </a:xfrm>
        </p:grpSpPr>
        <p:sp>
          <p:nvSpPr>
            <p:cNvPr id="11295" name="Rectangle 51"/>
            <p:cNvSpPr>
              <a:spLocks noChangeArrowheads="1"/>
            </p:cNvSpPr>
            <p:nvPr/>
          </p:nvSpPr>
          <p:spPr bwMode="auto">
            <a:xfrm>
              <a:off x="3741" y="3693"/>
              <a:ext cx="2712" cy="4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296" name="Object 50"/>
            <p:cNvGraphicFramePr>
              <a:graphicFrameLocks noChangeAspect="1"/>
            </p:cNvGraphicFramePr>
            <p:nvPr/>
          </p:nvGraphicFramePr>
          <p:xfrm>
            <a:off x="3848" y="3762"/>
            <a:ext cx="253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53" name="Ecuación" r:id="rId6" imgW="1739900" imgH="241300" progId="Equation.3">
                    <p:embed/>
                  </p:oleObj>
                </mc:Choice>
                <mc:Fallback>
                  <p:oleObj name="Ecuación" r:id="rId6" imgW="1739900" imgH="2413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8" y="3762"/>
                          <a:ext cx="253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1849438" y="2913063"/>
            <a:ext cx="2743200" cy="2379662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020253" y="3327158"/>
            <a:ext cx="349250" cy="396875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803775" y="5381625"/>
            <a:ext cx="3508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314450" y="5391150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1277" name="Text Box 29"/>
          <p:cNvSpPr txBox="1">
            <a:spLocks noChangeArrowheads="1"/>
          </p:cNvSpPr>
          <p:nvPr/>
        </p:nvSpPr>
        <p:spPr bwMode="auto">
          <a:xfrm>
            <a:off x="4071938" y="374491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1278" name="Text Box 30"/>
          <p:cNvSpPr txBox="1">
            <a:spLocks noChangeArrowheads="1"/>
          </p:cNvSpPr>
          <p:nvPr/>
        </p:nvSpPr>
        <p:spPr bwMode="auto">
          <a:xfrm>
            <a:off x="1993900" y="3740150"/>
            <a:ext cx="3238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1279" name="Text Box 31"/>
          <p:cNvSpPr txBox="1">
            <a:spLocks noChangeArrowheads="1"/>
          </p:cNvSpPr>
          <p:nvPr/>
        </p:nvSpPr>
        <p:spPr bwMode="auto">
          <a:xfrm>
            <a:off x="3063875" y="5292725"/>
            <a:ext cx="3222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pic>
        <p:nvPicPr>
          <p:cNvPr id="11281" name="Picture 62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5002213"/>
            <a:ext cx="5715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63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5033963"/>
            <a:ext cx="5715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5732986" y="2516801"/>
            <a:ext cx="2206626" cy="1014412"/>
            <a:chOff x="3479" y="2830"/>
            <a:chExt cx="1390" cy="639"/>
          </a:xfrm>
        </p:grpSpPr>
        <p:sp>
          <p:nvSpPr>
            <p:cNvPr id="11293" name="Line 79"/>
            <p:cNvSpPr>
              <a:spLocks noChangeShapeType="1"/>
            </p:cNvSpPr>
            <p:nvPr/>
          </p:nvSpPr>
          <p:spPr bwMode="auto">
            <a:xfrm flipH="1">
              <a:off x="4514" y="2830"/>
              <a:ext cx="259" cy="29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1294" name="Text Box 80"/>
            <p:cNvSpPr txBox="1">
              <a:spLocks noChangeArrowheads="1"/>
            </p:cNvSpPr>
            <p:nvPr/>
          </p:nvSpPr>
          <p:spPr bwMode="auto">
            <a:xfrm>
              <a:off x="3479" y="3177"/>
              <a:ext cx="13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9 10</a:t>
              </a:r>
              <a:r>
                <a:rPr lang="es-ES" sz="2400" baseline="30000">
                  <a:latin typeface="Arial" panose="020B0604020202020204" pitchFamily="34" charset="0"/>
                </a:rPr>
                <a:t>9</a:t>
              </a:r>
              <a:r>
                <a:rPr lang="es-ES" sz="2400">
                  <a:latin typeface="Arial" panose="020B0604020202020204" pitchFamily="34" charset="0"/>
                </a:rPr>
                <a:t> N m</a:t>
              </a:r>
              <a:r>
                <a:rPr lang="es-ES" sz="2400" baseline="30000">
                  <a:latin typeface="Arial" panose="020B0604020202020204" pitchFamily="34" charset="0"/>
                </a:rPr>
                <a:t>2 </a:t>
              </a:r>
              <a:r>
                <a:rPr lang="es-ES" sz="2400">
                  <a:latin typeface="Arial" panose="020B0604020202020204" pitchFamily="34" charset="0"/>
                </a:rPr>
                <a:t>C</a:t>
              </a:r>
              <a:r>
                <a:rPr lang="es-ES" sz="2400" baseline="30000">
                  <a:latin typeface="Arial" panose="020B0604020202020204" pitchFamily="34" charset="0"/>
                </a:rPr>
                <a:t>-2</a:t>
              </a:r>
              <a:r>
                <a:rPr lang="es-ES" sz="2400">
                  <a:latin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8" name="78 Grupo"/>
          <p:cNvGrpSpPr>
            <a:grpSpLocks/>
          </p:cNvGrpSpPr>
          <p:nvPr/>
        </p:nvGrpSpPr>
        <p:grpSpPr bwMode="auto">
          <a:xfrm>
            <a:off x="6961797" y="6259892"/>
            <a:ext cx="3259571" cy="674851"/>
            <a:chOff x="7310706" y="6162124"/>
            <a:chExt cx="3258850" cy="676680"/>
          </a:xfrm>
        </p:grpSpPr>
        <p:sp>
          <p:nvSpPr>
            <p:cNvPr id="11291" name="Text Box 97"/>
            <p:cNvSpPr txBox="1">
              <a:spLocks noChangeArrowheads="1"/>
            </p:cNvSpPr>
            <p:nvPr/>
          </p:nvSpPr>
          <p:spPr bwMode="auto">
            <a:xfrm>
              <a:off x="7310706" y="6373702"/>
              <a:ext cx="3037637" cy="465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Se lee: ... en Newton</a:t>
              </a:r>
            </a:p>
          </p:txBody>
        </p:sp>
        <p:cxnSp>
          <p:nvCxnSpPr>
            <p:cNvPr id="11292" name="77 Conector recto de flecha"/>
            <p:cNvCxnSpPr>
              <a:cxnSpLocks noChangeShapeType="1"/>
            </p:cNvCxnSpPr>
            <p:nvPr/>
          </p:nvCxnSpPr>
          <p:spPr bwMode="auto">
            <a:xfrm flipH="1">
              <a:off x="10296117" y="6162124"/>
              <a:ext cx="273439" cy="268907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1285" name="Object 87"/>
          <p:cNvGraphicFramePr>
            <a:graphicFrameLocks noChangeAspect="1"/>
          </p:cNvGraphicFramePr>
          <p:nvPr/>
        </p:nvGraphicFramePr>
        <p:xfrm>
          <a:off x="3386138" y="633413"/>
          <a:ext cx="4000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4" name="Ecuación" r:id="rId9" imgW="203024" imgH="266469" progId="Equation.3">
                  <p:embed/>
                </p:oleObj>
              </mc:Choice>
              <mc:Fallback>
                <p:oleObj name="Ecuación" r:id="rId9" imgW="203024" imgH="266469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633413"/>
                        <a:ext cx="4000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15" name="Text Box 79"/>
          <p:cNvSpPr txBox="1">
            <a:spLocks noChangeArrowheads="1"/>
          </p:cNvSpPr>
          <p:nvPr/>
        </p:nvSpPr>
        <p:spPr bwMode="auto">
          <a:xfrm>
            <a:off x="5686425" y="3921336"/>
            <a:ext cx="4958384" cy="157184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</a:rPr>
              <a:t>El error en K afecta a su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3ª cifra. Por ello, se deben tomar como máximo 3 o 4 del resultado desde la 1ª no nula. Redondearemos a 2</a:t>
            </a: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827454" y="5931965"/>
            <a:ext cx="4702175" cy="1143000"/>
          </a:xfrm>
          <a:prstGeom prst="rect">
            <a:avLst/>
          </a:prstGeom>
          <a:solidFill>
            <a:srgbClr val="EDE7E3"/>
          </a:solidFill>
          <a:ln w="38100" algn="ctr">
            <a:solidFill>
              <a:srgbClr val="99CC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9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806520"/>
              </p:ext>
            </p:extLst>
          </p:nvPr>
        </p:nvGraphicFramePr>
        <p:xfrm>
          <a:off x="3448417" y="6111353"/>
          <a:ext cx="19827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5" name="Ecuación" r:id="rId11" imgW="1117600" imgH="469900" progId="Equation.3">
                  <p:embed/>
                </p:oleObj>
              </mc:Choice>
              <mc:Fallback>
                <p:oleObj name="Ecuación" r:id="rId11" imgW="1117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417" y="6111353"/>
                        <a:ext cx="198278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Conector recto 2"/>
          <p:cNvCxnSpPr>
            <a:cxnSpLocks noChangeShapeType="1"/>
          </p:cNvCxnSpPr>
          <p:nvPr/>
        </p:nvCxnSpPr>
        <p:spPr bwMode="auto">
          <a:xfrm>
            <a:off x="3220782" y="5931965"/>
            <a:ext cx="0" cy="1143000"/>
          </a:xfrm>
          <a:prstGeom prst="line">
            <a:avLst/>
          </a:prstGeom>
          <a:noFill/>
          <a:ln w="25400" algn="ctr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91688"/>
              </p:ext>
            </p:extLst>
          </p:nvPr>
        </p:nvGraphicFramePr>
        <p:xfrm>
          <a:off x="1358905" y="6214025"/>
          <a:ext cx="1443661" cy="69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6" name="Ecuación" r:id="rId13" imgW="634680" imgH="304560" progId="Equation.3">
                  <p:embed/>
                </p:oleObj>
              </mc:Choice>
              <mc:Fallback>
                <p:oleObj name="Ecuación" r:id="rId13" imgW="6346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5" y="6214025"/>
                        <a:ext cx="1443661" cy="69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Line 20"/>
          <p:cNvSpPr>
            <a:spLocks noChangeShapeType="1"/>
          </p:cNvSpPr>
          <p:nvPr/>
        </p:nvSpPr>
        <p:spPr bwMode="auto">
          <a:xfrm rot="19800000" flipV="1">
            <a:off x="2729381" y="1590230"/>
            <a:ext cx="6350" cy="1144588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60" name="Line 77"/>
          <p:cNvSpPr>
            <a:spLocks noChangeShapeType="1"/>
          </p:cNvSpPr>
          <p:nvPr/>
        </p:nvSpPr>
        <p:spPr bwMode="auto">
          <a:xfrm flipV="1">
            <a:off x="3211981" y="1634680"/>
            <a:ext cx="0" cy="10953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grpSp>
        <p:nvGrpSpPr>
          <p:cNvPr id="61" name="Grupo 60"/>
          <p:cNvGrpSpPr>
            <a:grpSpLocks/>
          </p:cNvGrpSpPr>
          <p:nvPr/>
        </p:nvGrpSpPr>
        <p:grpSpPr bwMode="auto">
          <a:xfrm flipH="1">
            <a:off x="2695935" y="1896994"/>
            <a:ext cx="555625" cy="527048"/>
            <a:chOff x="3175002" y="1957388"/>
            <a:chExt cx="555625" cy="526887"/>
          </a:xfrm>
        </p:grpSpPr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3175002" y="1957388"/>
              <a:ext cx="5556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30º</a:t>
              </a:r>
            </a:p>
          </p:txBody>
        </p:sp>
        <p:sp>
          <p:nvSpPr>
            <p:cNvPr id="63" name="Freeform 86"/>
            <p:cNvSpPr>
              <a:spLocks/>
            </p:cNvSpPr>
            <p:nvPr/>
          </p:nvSpPr>
          <p:spPr bwMode="auto">
            <a:xfrm rot="-8877409">
              <a:off x="3214638" y="2389177"/>
              <a:ext cx="307200" cy="95098"/>
            </a:xfrm>
            <a:custGeom>
              <a:avLst/>
              <a:gdLst>
                <a:gd name="T0" fmla="*/ 2147483646 w 611"/>
                <a:gd name="T1" fmla="*/ 0 h 153"/>
                <a:gd name="T2" fmla="*/ 2147483646 w 611"/>
                <a:gd name="T3" fmla="*/ 2147483646 h 153"/>
                <a:gd name="T4" fmla="*/ 0 w 611"/>
                <a:gd name="T5" fmla="*/ 2147483646 h 1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1" h="153">
                  <a:moveTo>
                    <a:pt x="611" y="0"/>
                  </a:moveTo>
                  <a:cubicBezTo>
                    <a:pt x="511" y="74"/>
                    <a:pt x="411" y="149"/>
                    <a:pt x="309" y="151"/>
                  </a:cubicBezTo>
                  <a:cubicBezTo>
                    <a:pt x="207" y="153"/>
                    <a:pt x="103" y="83"/>
                    <a:pt x="0" y="1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</p:grpSp>
      <p:graphicFrame>
        <p:nvGraphicFramePr>
          <p:cNvPr id="67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501007"/>
              </p:ext>
            </p:extLst>
          </p:nvPr>
        </p:nvGraphicFramePr>
        <p:xfrm>
          <a:off x="3928938" y="407498"/>
          <a:ext cx="1782216" cy="67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7" name="Ecuación" r:id="rId15" imgW="698197" imgH="266584" progId="Equation.3">
                  <p:embed/>
                </p:oleObj>
              </mc:Choice>
              <mc:Fallback>
                <p:oleObj name="Ecuación" r:id="rId15" imgW="69819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938" y="407498"/>
                        <a:ext cx="1782216" cy="67822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648937"/>
              </p:ext>
            </p:extLst>
          </p:nvPr>
        </p:nvGraphicFramePr>
        <p:xfrm>
          <a:off x="3442427" y="1839912"/>
          <a:ext cx="7461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8" name="Ecuación" r:id="rId17" imgW="291960" imgH="266400" progId="Equation.3">
                  <p:embed/>
                </p:oleObj>
              </mc:Choice>
              <mc:Fallback>
                <p:oleObj name="Ecuación" r:id="rId17" imgW="2919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427" y="1839912"/>
                        <a:ext cx="7461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0" name="Picture 61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68588"/>
            <a:ext cx="5715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23367"/>
              </p:ext>
            </p:extLst>
          </p:nvPr>
        </p:nvGraphicFramePr>
        <p:xfrm>
          <a:off x="1823006" y="981631"/>
          <a:ext cx="616427" cy="616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9" name="Ecuación" r:id="rId19" imgW="215619" imgH="215619" progId="Equation.3">
                  <p:embed/>
                </p:oleObj>
              </mc:Choice>
              <mc:Fallback>
                <p:oleObj name="Ecuación" r:id="rId19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006" y="981631"/>
                        <a:ext cx="616427" cy="616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5944425" y="335523"/>
            <a:ext cx="2957479" cy="749300"/>
            <a:chOff x="6014761" y="375715"/>
            <a:chExt cx="2957479" cy="749300"/>
          </a:xfrm>
        </p:grpSpPr>
        <p:graphicFrame>
          <p:nvGraphicFramePr>
            <p:cNvPr id="55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5258576"/>
                </p:ext>
              </p:extLst>
            </p:nvPr>
          </p:nvGraphicFramePr>
          <p:xfrm>
            <a:off x="6598928" y="375715"/>
            <a:ext cx="237331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60" name="Ecuación" r:id="rId21" imgW="965160" imgH="304560" progId="Equation.3">
                    <p:embed/>
                  </p:oleObj>
                </mc:Choice>
                <mc:Fallback>
                  <p:oleObj name="Ecuación" r:id="rId21" imgW="9651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8928" y="375715"/>
                          <a:ext cx="2373312" cy="749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uadroTexto 6"/>
            <p:cNvSpPr txBox="1"/>
            <p:nvPr/>
          </p:nvSpPr>
          <p:spPr>
            <a:xfrm>
              <a:off x="6014761" y="495789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>
                  <a:sym typeface="Symbol" panose="05050102010706020507" pitchFamily="18" charset="2"/>
                </a:rPr>
                <a:t></a:t>
              </a:r>
              <a:endParaRPr lang="es-ES" sz="2400" dirty="0"/>
            </a:p>
          </p:txBody>
        </p:sp>
      </p:grpSp>
      <p:graphicFrame>
        <p:nvGraphicFramePr>
          <p:cNvPr id="62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004379"/>
              </p:ext>
            </p:extLst>
          </p:nvPr>
        </p:nvGraphicFramePr>
        <p:xfrm>
          <a:off x="6543524" y="1138779"/>
          <a:ext cx="3276459" cy="74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61" name="Ecuación" r:id="rId23" imgW="1333500" imgH="304800" progId="Equation.3">
                  <p:embed/>
                </p:oleObj>
              </mc:Choice>
              <mc:Fallback>
                <p:oleObj name="Ecuación" r:id="rId23" imgW="13335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524" y="1138779"/>
                        <a:ext cx="3276459" cy="748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15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6D0D17BF-5CE5-4949-881B-8425A54E2E6D}"/>
              </a:ext>
            </a:extLst>
          </p:cNvPr>
          <p:cNvGrpSpPr/>
          <p:nvPr/>
        </p:nvGrpSpPr>
        <p:grpSpPr>
          <a:xfrm>
            <a:off x="392045" y="5710237"/>
            <a:ext cx="6446149" cy="1153048"/>
            <a:chOff x="392045" y="5710237"/>
            <a:chExt cx="6446149" cy="1153048"/>
          </a:xfrm>
        </p:grpSpPr>
        <p:sp>
          <p:nvSpPr>
            <p:cNvPr id="13344" name="Rectangle 51"/>
            <p:cNvSpPr>
              <a:spLocks noChangeArrowheads="1"/>
            </p:cNvSpPr>
            <p:nvPr/>
          </p:nvSpPr>
          <p:spPr bwMode="auto">
            <a:xfrm>
              <a:off x="2712970" y="5720176"/>
              <a:ext cx="4125224" cy="1143000"/>
            </a:xfrm>
            <a:prstGeom prst="rect">
              <a:avLst/>
            </a:prstGeom>
            <a:solidFill>
              <a:srgbClr val="EDE7E3"/>
            </a:solidFill>
            <a:ln w="381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54" name="Rectangle 51"/>
            <p:cNvSpPr>
              <a:spLocks noChangeArrowheads="1"/>
            </p:cNvSpPr>
            <p:nvPr/>
          </p:nvSpPr>
          <p:spPr bwMode="auto">
            <a:xfrm>
              <a:off x="392045" y="5720285"/>
              <a:ext cx="2320925" cy="1143000"/>
            </a:xfrm>
            <a:prstGeom prst="rect">
              <a:avLst/>
            </a:prstGeom>
            <a:solidFill>
              <a:srgbClr val="EDE7E3"/>
            </a:solidFill>
            <a:ln w="381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2" name="Conector recto 2"/>
            <p:cNvCxnSpPr>
              <a:cxnSpLocks noChangeShapeType="1"/>
            </p:cNvCxnSpPr>
            <p:nvPr/>
          </p:nvCxnSpPr>
          <p:spPr bwMode="auto">
            <a:xfrm>
              <a:off x="4557911" y="5710237"/>
              <a:ext cx="0" cy="1143000"/>
            </a:xfrm>
            <a:prstGeom prst="line">
              <a:avLst/>
            </a:prstGeom>
            <a:noFill/>
            <a:ln w="25400" algn="ctr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Rectángulo 7"/>
          <p:cNvSpPr/>
          <p:nvPr/>
        </p:nvSpPr>
        <p:spPr bwMode="auto">
          <a:xfrm>
            <a:off x="7266375" y="4072840"/>
            <a:ext cx="1451113" cy="568325"/>
          </a:xfrm>
          <a:prstGeom prst="rect">
            <a:avLst/>
          </a:prstGeom>
          <a:solidFill>
            <a:srgbClr val="CC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Forma libre 12"/>
          <p:cNvSpPr/>
          <p:nvPr/>
        </p:nvSpPr>
        <p:spPr bwMode="auto">
          <a:xfrm>
            <a:off x="5142804" y="3890793"/>
            <a:ext cx="2052000" cy="864000"/>
          </a:xfrm>
          <a:custGeom>
            <a:avLst/>
            <a:gdLst>
              <a:gd name="connsiteX0" fmla="*/ 0 w 1868993"/>
              <a:gd name="connsiteY0" fmla="*/ 0 h 1638327"/>
              <a:gd name="connsiteX1" fmla="*/ 211015 w 1868993"/>
              <a:gd name="connsiteY1" fmla="*/ 984739 h 1638327"/>
              <a:gd name="connsiteX2" fmla="*/ 633046 w 1868993"/>
              <a:gd name="connsiteY2" fmla="*/ 1497205 h 1638327"/>
              <a:gd name="connsiteX3" fmla="*/ 1396721 w 1868993"/>
              <a:gd name="connsiteY3" fmla="*/ 1637882 h 1638327"/>
              <a:gd name="connsiteX4" fmla="*/ 1868993 w 1868993"/>
              <a:gd name="connsiteY4" fmla="*/ 1467060 h 1638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8993" h="1638327">
                <a:moveTo>
                  <a:pt x="0" y="0"/>
                </a:moveTo>
                <a:cubicBezTo>
                  <a:pt x="52753" y="367602"/>
                  <a:pt x="105507" y="735205"/>
                  <a:pt x="211015" y="984739"/>
                </a:cubicBezTo>
                <a:cubicBezTo>
                  <a:pt x="316523" y="1234273"/>
                  <a:pt x="435428" y="1388348"/>
                  <a:pt x="633046" y="1497205"/>
                </a:cubicBezTo>
                <a:cubicBezTo>
                  <a:pt x="830664" y="1606062"/>
                  <a:pt x="1190730" y="1642906"/>
                  <a:pt x="1396721" y="1637882"/>
                </a:cubicBezTo>
                <a:cubicBezTo>
                  <a:pt x="1602712" y="1632858"/>
                  <a:pt x="1735852" y="1549959"/>
                  <a:pt x="1868993" y="1467060"/>
                </a:cubicBezTo>
              </a:path>
            </a:pathLst>
          </a:custGeom>
          <a:noFill/>
          <a:ln w="38100" cap="flat" cmpd="sng" algn="ctr">
            <a:solidFill>
              <a:srgbClr val="3333FF"/>
            </a:solidFill>
            <a:prstDash val="dash"/>
            <a:round/>
            <a:headEnd type="triangle" w="med" len="lg"/>
            <a:tailEnd type="none" w="med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1" name="Rectángulo 60"/>
          <p:cNvSpPr/>
          <p:nvPr/>
        </p:nvSpPr>
        <p:spPr bwMode="auto">
          <a:xfrm>
            <a:off x="8139159" y="5867761"/>
            <a:ext cx="2380519" cy="1038500"/>
          </a:xfrm>
          <a:prstGeom prst="rect">
            <a:avLst/>
          </a:prstGeom>
          <a:solidFill>
            <a:srgbClr val="FF999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8965967" y="4062786"/>
            <a:ext cx="606286" cy="568325"/>
          </a:xfrm>
          <a:prstGeom prst="rect">
            <a:avLst/>
          </a:prstGeom>
          <a:solidFill>
            <a:srgbClr val="FF999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6" name="Rectángulo 65"/>
          <p:cNvSpPr/>
          <p:nvPr/>
        </p:nvSpPr>
        <p:spPr bwMode="auto">
          <a:xfrm>
            <a:off x="7266374" y="4811773"/>
            <a:ext cx="3253297" cy="915294"/>
          </a:xfrm>
          <a:prstGeom prst="rect">
            <a:avLst/>
          </a:prstGeom>
          <a:solidFill>
            <a:srgbClr val="CC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0" name="Grupo 69"/>
          <p:cNvGrpSpPr>
            <a:grpSpLocks/>
          </p:cNvGrpSpPr>
          <p:nvPr/>
        </p:nvGrpSpPr>
        <p:grpSpPr bwMode="auto">
          <a:xfrm flipH="1">
            <a:off x="3590882" y="3784432"/>
            <a:ext cx="606425" cy="1022350"/>
            <a:chOff x="3213102" y="1686939"/>
            <a:chExt cx="705755" cy="1277325"/>
          </a:xfrm>
        </p:grpSpPr>
        <p:sp>
          <p:nvSpPr>
            <p:cNvPr id="13370" name="Forma libre 70"/>
            <p:cNvSpPr>
              <a:spLocks/>
            </p:cNvSpPr>
            <p:nvPr/>
          </p:nvSpPr>
          <p:spPr bwMode="auto">
            <a:xfrm>
              <a:off x="3215473" y="1688123"/>
              <a:ext cx="703384" cy="1276141"/>
            </a:xfrm>
            <a:custGeom>
              <a:avLst/>
              <a:gdLst>
                <a:gd name="T0" fmla="*/ 703384 w 703384"/>
                <a:gd name="T1" fmla="*/ 0 h 1276141"/>
                <a:gd name="T2" fmla="*/ 0 w 703384"/>
                <a:gd name="T3" fmla="*/ 1276141 h 1276141"/>
                <a:gd name="T4" fmla="*/ 0 w 703384"/>
                <a:gd name="T5" fmla="*/ 0 h 12761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3384" h="1276141">
                  <a:moveTo>
                    <a:pt x="703384" y="0"/>
                  </a:moveTo>
                  <a:lnTo>
                    <a:pt x="0" y="1276141"/>
                  </a:ln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3371" name="Rectángulo 71"/>
            <p:cNvSpPr>
              <a:spLocks noChangeArrowheads="1"/>
            </p:cNvSpPr>
            <p:nvPr/>
          </p:nvSpPr>
          <p:spPr bwMode="auto">
            <a:xfrm>
              <a:off x="3213102" y="1686939"/>
              <a:ext cx="161951" cy="2012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37958" name="Group 70"/>
          <p:cNvGrpSpPr>
            <a:grpSpLocks/>
          </p:cNvGrpSpPr>
          <p:nvPr/>
        </p:nvGrpSpPr>
        <p:grpSpPr bwMode="auto">
          <a:xfrm>
            <a:off x="3587707" y="2347744"/>
            <a:ext cx="2182812" cy="2833688"/>
            <a:chOff x="2549" y="732"/>
            <a:chExt cx="1375" cy="1785"/>
          </a:xfrm>
        </p:grpSpPr>
        <p:sp>
          <p:nvSpPr>
            <p:cNvPr id="13366" name="Line 47"/>
            <p:cNvSpPr>
              <a:spLocks noChangeShapeType="1"/>
            </p:cNvSpPr>
            <p:nvPr/>
          </p:nvSpPr>
          <p:spPr bwMode="auto">
            <a:xfrm flipV="1">
              <a:off x="2591" y="802"/>
              <a:ext cx="0" cy="17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3367" name="Line 45"/>
            <p:cNvSpPr>
              <a:spLocks noChangeShapeType="1"/>
            </p:cNvSpPr>
            <p:nvPr/>
          </p:nvSpPr>
          <p:spPr bwMode="auto">
            <a:xfrm rot="16200000" flipH="1">
              <a:off x="3143" y="1038"/>
              <a:ext cx="0" cy="11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3368" name="Text Box 97"/>
            <p:cNvSpPr txBox="1">
              <a:spLocks noChangeArrowheads="1"/>
            </p:cNvSpPr>
            <p:nvPr/>
          </p:nvSpPr>
          <p:spPr bwMode="auto">
            <a:xfrm>
              <a:off x="3730" y="148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3369" name="Text Box 98"/>
            <p:cNvSpPr txBox="1">
              <a:spLocks noChangeArrowheads="1"/>
            </p:cNvSpPr>
            <p:nvPr/>
          </p:nvSpPr>
          <p:spPr bwMode="auto">
            <a:xfrm>
              <a:off x="2645" y="73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211031" name="Line 87"/>
          <p:cNvSpPr>
            <a:spLocks noChangeShapeType="1"/>
          </p:cNvSpPr>
          <p:nvPr/>
        </p:nvSpPr>
        <p:spPr bwMode="auto">
          <a:xfrm rot="10800000" flipH="1" flipV="1">
            <a:off x="3637333" y="3873332"/>
            <a:ext cx="12700" cy="8620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210993" name="Line 49"/>
          <p:cNvSpPr>
            <a:spLocks noChangeShapeType="1"/>
          </p:cNvSpPr>
          <p:nvPr/>
        </p:nvSpPr>
        <p:spPr bwMode="auto">
          <a:xfrm rot="5400000" flipV="1">
            <a:off x="4567988" y="3050213"/>
            <a:ext cx="4762" cy="142875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13318" name="AutoShape 8"/>
          <p:cNvSpPr>
            <a:spLocks noChangeArrowheads="1"/>
          </p:cNvSpPr>
          <p:nvPr/>
        </p:nvSpPr>
        <p:spPr bwMode="auto">
          <a:xfrm>
            <a:off x="1463632" y="1890544"/>
            <a:ext cx="2159000" cy="1871663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2348933" y="1211249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3017794" y="3266907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1285972" y="403284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322" name="Text Box 23"/>
          <p:cNvSpPr txBox="1">
            <a:spLocks noChangeArrowheads="1"/>
          </p:cNvSpPr>
          <p:nvPr/>
        </p:nvSpPr>
        <p:spPr bwMode="auto">
          <a:xfrm>
            <a:off x="3213057" y="2544594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3323" name="Text Box 24"/>
          <p:cNvSpPr txBox="1">
            <a:spLocks noChangeArrowheads="1"/>
          </p:cNvSpPr>
          <p:nvPr/>
        </p:nvSpPr>
        <p:spPr bwMode="auto">
          <a:xfrm>
            <a:off x="1577932" y="2541419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3324" name="Text Box 25"/>
          <p:cNvSpPr txBox="1">
            <a:spLocks noChangeArrowheads="1"/>
          </p:cNvSpPr>
          <p:nvPr/>
        </p:nvSpPr>
        <p:spPr bwMode="auto">
          <a:xfrm>
            <a:off x="2419307" y="38669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graphicFrame>
        <p:nvGraphicFramePr>
          <p:cNvPr id="21097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926586"/>
              </p:ext>
            </p:extLst>
          </p:nvPr>
        </p:nvGraphicFramePr>
        <p:xfrm>
          <a:off x="7034699" y="4812709"/>
          <a:ext cx="12446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6" name="Ecuación" r:id="rId4" imgW="596900" imgH="419100" progId="Equation.3">
                  <p:embed/>
                </p:oleObj>
              </mc:Choice>
              <mc:Fallback>
                <p:oleObj name="Ecuación" r:id="rId4" imgW="596900" imgH="419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699" y="4812709"/>
                        <a:ext cx="12446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90" name="Line 46"/>
          <p:cNvSpPr>
            <a:spLocks noChangeShapeType="1"/>
          </p:cNvSpPr>
          <p:nvPr/>
        </p:nvSpPr>
        <p:spPr bwMode="auto">
          <a:xfrm rot="9000000" flipH="1" flipV="1">
            <a:off x="3978232" y="3943182"/>
            <a:ext cx="4762" cy="900112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2" name="Line 49"/>
          <p:cNvSpPr>
            <a:spLocks noChangeShapeType="1"/>
          </p:cNvSpPr>
          <p:nvPr/>
        </p:nvSpPr>
        <p:spPr bwMode="auto">
          <a:xfrm rot="5400000" flipV="1">
            <a:off x="4276681" y="3309770"/>
            <a:ext cx="4763" cy="900112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210994" name="Line 50"/>
          <p:cNvSpPr>
            <a:spLocks noChangeShapeType="1"/>
          </p:cNvSpPr>
          <p:nvPr/>
        </p:nvSpPr>
        <p:spPr bwMode="auto">
          <a:xfrm>
            <a:off x="4200482" y="3743157"/>
            <a:ext cx="0" cy="1030287"/>
          </a:xfrm>
          <a:prstGeom prst="line">
            <a:avLst/>
          </a:prstGeom>
          <a:noFill/>
          <a:ln w="25400">
            <a:solidFill>
              <a:srgbClr val="CC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211007" name="Line 63"/>
          <p:cNvSpPr>
            <a:spLocks noChangeShapeType="1"/>
          </p:cNvSpPr>
          <p:nvPr/>
        </p:nvSpPr>
        <p:spPr bwMode="auto">
          <a:xfrm rot="5400000">
            <a:off x="3925844" y="4506744"/>
            <a:ext cx="0" cy="533400"/>
          </a:xfrm>
          <a:prstGeom prst="line">
            <a:avLst/>
          </a:prstGeom>
          <a:noFill/>
          <a:ln w="25400">
            <a:solidFill>
              <a:srgbClr val="CC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graphicFrame>
        <p:nvGraphicFramePr>
          <p:cNvPr id="211012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31552"/>
              </p:ext>
            </p:extLst>
          </p:nvPr>
        </p:nvGraphicFramePr>
        <p:xfrm>
          <a:off x="8237316" y="5945785"/>
          <a:ext cx="21939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7" name="Ecuación" r:id="rId6" imgW="1002865" imgH="418918" progId="Equation.3">
                  <p:embed/>
                </p:oleObj>
              </mc:Choice>
              <mc:Fallback>
                <p:oleObj name="Ecuación" r:id="rId6" imgW="1002865" imgH="418918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316" y="5945785"/>
                        <a:ext cx="219392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3" name="Picture 80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769" y="1677819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Picture 81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57" y="3543132"/>
            <a:ext cx="4492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82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69" y="3544719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030" name="Line 86"/>
          <p:cNvSpPr>
            <a:spLocks noChangeShapeType="1"/>
          </p:cNvSpPr>
          <p:nvPr/>
        </p:nvSpPr>
        <p:spPr bwMode="auto">
          <a:xfrm rot="5400000" flipV="1">
            <a:off x="4033001" y="3547100"/>
            <a:ext cx="0" cy="4302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graphicFrame>
        <p:nvGraphicFramePr>
          <p:cNvPr id="211038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73226"/>
              </p:ext>
            </p:extLst>
          </p:nvPr>
        </p:nvGraphicFramePr>
        <p:xfrm>
          <a:off x="1995758" y="428288"/>
          <a:ext cx="1560039" cy="56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8" name="Ecuación" r:id="rId9" imgW="698400" imgH="253800" progId="Equation.3">
                  <p:embed/>
                </p:oleObj>
              </mc:Choice>
              <mc:Fallback>
                <p:oleObj name="Ecuación" r:id="rId9" imgW="698400" imgH="2538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758" y="428288"/>
                        <a:ext cx="1560039" cy="566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039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989297"/>
              </p:ext>
            </p:extLst>
          </p:nvPr>
        </p:nvGraphicFramePr>
        <p:xfrm>
          <a:off x="4075069" y="4781382"/>
          <a:ext cx="6270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9" name="Ecuación" r:id="rId11" imgW="228501" imgH="215806" progId="Equation.3">
                  <p:embed/>
                </p:oleObj>
              </mc:Choice>
              <mc:Fallback>
                <p:oleObj name="Ecuación" r:id="rId11" imgW="228501" imgH="215806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069" y="4781382"/>
                        <a:ext cx="62706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040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98758"/>
              </p:ext>
            </p:extLst>
          </p:nvPr>
        </p:nvGraphicFramePr>
        <p:xfrm>
          <a:off x="4293617" y="2932486"/>
          <a:ext cx="6270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0" name="Ecuación" r:id="rId13" imgW="228501" imgH="215806" progId="Equation.3">
                  <p:embed/>
                </p:oleObj>
              </mc:Choice>
              <mc:Fallback>
                <p:oleObj name="Ecuación" r:id="rId13" imgW="228501" imgH="215806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3617" y="2932486"/>
                        <a:ext cx="62706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60" name="Group 72"/>
          <p:cNvGrpSpPr>
            <a:grpSpLocks/>
          </p:cNvGrpSpPr>
          <p:nvPr/>
        </p:nvGrpSpPr>
        <p:grpSpPr bwMode="auto">
          <a:xfrm>
            <a:off x="2478050" y="2857339"/>
            <a:ext cx="588963" cy="903291"/>
            <a:chOff x="1850" y="1053"/>
            <a:chExt cx="371" cy="569"/>
          </a:xfrm>
        </p:grpSpPr>
        <p:sp>
          <p:nvSpPr>
            <p:cNvPr id="13362" name="Freeform 71"/>
            <p:cNvSpPr>
              <a:spLocks/>
            </p:cNvSpPr>
            <p:nvPr/>
          </p:nvSpPr>
          <p:spPr bwMode="auto">
            <a:xfrm>
              <a:off x="1893" y="1053"/>
              <a:ext cx="328" cy="569"/>
            </a:xfrm>
            <a:custGeom>
              <a:avLst/>
              <a:gdLst>
                <a:gd name="T0" fmla="*/ 0 w 425"/>
                <a:gd name="T1" fmla="*/ 501 h 501"/>
                <a:gd name="T2" fmla="*/ 158 w 425"/>
                <a:gd name="T3" fmla="*/ 199 h 501"/>
                <a:gd name="T4" fmla="*/ 425 w 425"/>
                <a:gd name="T5" fmla="*/ 0 h 5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5" h="501">
                  <a:moveTo>
                    <a:pt x="0" y="501"/>
                  </a:moveTo>
                  <a:cubicBezTo>
                    <a:pt x="43" y="391"/>
                    <a:pt x="87" y="282"/>
                    <a:pt x="158" y="199"/>
                  </a:cubicBezTo>
                  <a:cubicBezTo>
                    <a:pt x="229" y="116"/>
                    <a:pt x="327" y="58"/>
                    <a:pt x="425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3363" name="Text Box 120"/>
            <p:cNvSpPr txBox="1">
              <a:spLocks noChangeArrowheads="1"/>
            </p:cNvSpPr>
            <p:nvPr/>
          </p:nvSpPr>
          <p:spPr bwMode="auto">
            <a:xfrm>
              <a:off x="1850" y="1166"/>
              <a:ext cx="350" cy="250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60º</a:t>
              </a:r>
            </a:p>
          </p:txBody>
        </p:sp>
      </p:grpSp>
      <p:graphicFrame>
        <p:nvGraphicFramePr>
          <p:cNvPr id="3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754755"/>
              </p:ext>
            </p:extLst>
          </p:nvPr>
        </p:nvGraphicFramePr>
        <p:xfrm>
          <a:off x="7006093" y="4062786"/>
          <a:ext cx="25860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1" name="Ecuación" r:id="rId15" imgW="1270000" imgH="279400" progId="Equation.3">
                  <p:embed/>
                </p:oleObj>
              </mc:Choice>
              <mc:Fallback>
                <p:oleObj name="Ecuación" r:id="rId15" imgW="1270000" imgH="2794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093" y="4062786"/>
                        <a:ext cx="25860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88"/>
          <p:cNvSpPr txBox="1">
            <a:spLocks noChangeArrowheads="1"/>
          </p:cNvSpPr>
          <p:nvPr/>
        </p:nvSpPr>
        <p:spPr bwMode="auto">
          <a:xfrm>
            <a:off x="5225932" y="482144"/>
            <a:ext cx="5076550" cy="199206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Hay que mantener el sistema 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referencia de antes para expresar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las fuerzas en el mismo sistema.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No hay problema en desplazarlo,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las componentes no cambian</a:t>
            </a:r>
          </a:p>
        </p:txBody>
      </p: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5018810" y="2682480"/>
            <a:ext cx="5187942" cy="830997"/>
            <a:chOff x="4736134" y="2917646"/>
            <a:chExt cx="5187394" cy="830990"/>
          </a:xfrm>
        </p:grpSpPr>
        <p:sp>
          <p:nvSpPr>
            <p:cNvPr id="13358" name="CuadroTexto 3"/>
            <p:cNvSpPr txBox="1">
              <a:spLocks noChangeArrowheads="1"/>
            </p:cNvSpPr>
            <p:nvPr/>
          </p:nvSpPr>
          <p:spPr bwMode="auto">
            <a:xfrm>
              <a:off x="5886878" y="2917646"/>
              <a:ext cx="4036650" cy="830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rgbClr val="FF0000"/>
                  </a:solidFill>
                </a:rPr>
                <a:t>No hay que descomponerla, ya lo está</a:t>
              </a:r>
            </a:p>
          </p:txBody>
        </p:sp>
        <p:cxnSp>
          <p:nvCxnSpPr>
            <p:cNvPr id="13359" name="Conector recto de flecha 5"/>
            <p:cNvCxnSpPr>
              <a:cxnSpLocks noChangeShapeType="1"/>
            </p:cNvCxnSpPr>
            <p:nvPr/>
          </p:nvCxnSpPr>
          <p:spPr bwMode="auto">
            <a:xfrm flipV="1">
              <a:off x="4736134" y="3203911"/>
              <a:ext cx="1031693" cy="259806"/>
            </a:xfrm>
            <a:prstGeom prst="straightConnector1">
              <a:avLst/>
            </a:prstGeom>
            <a:noFill/>
            <a:ln w="34925" algn="ctr">
              <a:solidFill>
                <a:srgbClr val="FF0000"/>
              </a:solidFill>
              <a:round/>
              <a:headEnd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7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693255"/>
              </p:ext>
            </p:extLst>
          </p:nvPr>
        </p:nvGraphicFramePr>
        <p:xfrm>
          <a:off x="8302551" y="4801597"/>
          <a:ext cx="21431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2" name="Ecuación" r:id="rId17" imgW="1028700" imgH="419100" progId="Equation.3">
                  <p:embed/>
                </p:oleObj>
              </mc:Choice>
              <mc:Fallback>
                <p:oleObj name="Ecuación" r:id="rId17" imgW="1028700" imgH="419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551" y="4801597"/>
                        <a:ext cx="214312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256586"/>
              </p:ext>
            </p:extLst>
          </p:nvPr>
        </p:nvGraphicFramePr>
        <p:xfrm>
          <a:off x="1370996" y="425866"/>
          <a:ext cx="4254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3" name="Ecuación" r:id="rId19" imgW="177646" imgH="241091" progId="Equation.3">
                  <p:embed/>
                </p:oleObj>
              </mc:Choice>
              <mc:Fallback>
                <p:oleObj name="Ecuación" r:id="rId19" imgW="177646" imgH="241091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996" y="425866"/>
                        <a:ext cx="425450" cy="574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4113693" y="3812916"/>
            <a:ext cx="997123" cy="732275"/>
            <a:chOff x="4572249" y="2627647"/>
            <a:chExt cx="997046" cy="732276"/>
          </a:xfrm>
        </p:grpSpPr>
        <p:sp>
          <p:nvSpPr>
            <p:cNvPr id="13356" name="Text Box 120"/>
            <p:cNvSpPr txBox="1">
              <a:spLocks noChangeArrowheads="1"/>
            </p:cNvSpPr>
            <p:nvPr/>
          </p:nvSpPr>
          <p:spPr bwMode="auto">
            <a:xfrm>
              <a:off x="5013670" y="2941488"/>
              <a:ext cx="5556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60º</a:t>
              </a:r>
            </a:p>
          </p:txBody>
        </p:sp>
        <p:sp>
          <p:nvSpPr>
            <p:cNvPr id="13357" name="Freeform 71"/>
            <p:cNvSpPr>
              <a:spLocks/>
            </p:cNvSpPr>
            <p:nvPr/>
          </p:nvSpPr>
          <p:spPr bwMode="auto">
            <a:xfrm rot="21089517" flipH="1" flipV="1">
              <a:off x="4572249" y="2627647"/>
              <a:ext cx="568254" cy="732276"/>
            </a:xfrm>
            <a:custGeom>
              <a:avLst/>
              <a:gdLst>
                <a:gd name="T0" fmla="*/ 0 w 425"/>
                <a:gd name="T1" fmla="*/ 2147483646 h 501"/>
                <a:gd name="T2" fmla="*/ 2147483646 w 425"/>
                <a:gd name="T3" fmla="*/ 2147483646 h 501"/>
                <a:gd name="T4" fmla="*/ 2147483646 w 425"/>
                <a:gd name="T5" fmla="*/ 0 h 5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5" h="501">
                  <a:moveTo>
                    <a:pt x="0" y="501"/>
                  </a:moveTo>
                  <a:cubicBezTo>
                    <a:pt x="43" y="391"/>
                    <a:pt x="87" y="282"/>
                    <a:pt x="158" y="199"/>
                  </a:cubicBezTo>
                  <a:cubicBezTo>
                    <a:pt x="229" y="116"/>
                    <a:pt x="327" y="58"/>
                    <a:pt x="425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13355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648016"/>
              </p:ext>
            </p:extLst>
          </p:nvPr>
        </p:nvGraphicFramePr>
        <p:xfrm>
          <a:off x="4726674" y="5886495"/>
          <a:ext cx="19827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4" name="Ecuación" r:id="rId21" imgW="1117600" imgH="469900" progId="Equation.3">
                  <p:embed/>
                </p:oleObj>
              </mc:Choice>
              <mc:Fallback>
                <p:oleObj name="Ecuación" r:id="rId21" imgW="1117600" imgH="4699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674" y="5886495"/>
                        <a:ext cx="198278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041822"/>
              </p:ext>
            </p:extLst>
          </p:nvPr>
        </p:nvGraphicFramePr>
        <p:xfrm>
          <a:off x="2937313" y="5979944"/>
          <a:ext cx="1443661" cy="69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5" name="Ecuación" r:id="rId23" imgW="634680" imgH="304560" progId="Equation.3">
                  <p:embed/>
                </p:oleObj>
              </mc:Choice>
              <mc:Fallback>
                <p:oleObj name="Ecuación" r:id="rId23" imgW="6346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313" y="5979944"/>
                        <a:ext cx="1443661" cy="69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320602"/>
              </p:ext>
            </p:extLst>
          </p:nvPr>
        </p:nvGraphicFramePr>
        <p:xfrm>
          <a:off x="478946" y="5876447"/>
          <a:ext cx="21510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6" name="Ecuación" r:id="rId25" imgW="1180588" imgH="444307" progId="Equation.3">
                  <p:embed/>
                </p:oleObj>
              </mc:Choice>
              <mc:Fallback>
                <p:oleObj name="Ecuación" r:id="rId25" imgW="1180588" imgH="444307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6" y="5876447"/>
                        <a:ext cx="21510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94">
            <a:extLst>
              <a:ext uri="{FF2B5EF4-FFF2-40B4-BE49-F238E27FC236}">
                <a16:creationId xmlns:a16="http://schemas.microsoft.com/office/drawing/2014/main" id="{1895CB56-8071-4971-BDEB-EAE87B0F4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688603"/>
              </p:ext>
            </p:extLst>
          </p:nvPr>
        </p:nvGraphicFramePr>
        <p:xfrm>
          <a:off x="6412744" y="4027465"/>
          <a:ext cx="4254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7" name="Ecuación" r:id="rId27" imgW="177646" imgH="241091" progId="Equation.3">
                  <p:embed/>
                </p:oleObj>
              </mc:Choice>
              <mc:Fallback>
                <p:oleObj name="Ecuación" r:id="rId27" imgW="177646" imgH="241091" progId="Equation.3">
                  <p:embed/>
                  <p:pic>
                    <p:nvPicPr>
                      <p:cNvPr id="56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2744" y="4027465"/>
                        <a:ext cx="4254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4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1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61" grpId="0" animBg="1"/>
      <p:bldP spid="5" grpId="0" animBg="1"/>
      <p:bldP spid="66" grpId="0" animBg="1"/>
      <p:bldP spid="211031" grpId="0" animBg="1"/>
      <p:bldP spid="210993" grpId="0" animBg="1"/>
      <p:bldP spid="210990" grpId="0" animBg="1"/>
      <p:bldP spid="2" grpId="0" animBg="1"/>
      <p:bldP spid="210994" grpId="0" animBg="1"/>
      <p:bldP spid="211007" grpId="0" animBg="1"/>
      <p:bldP spid="211030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6D0D17BF-5CE5-4949-881B-8425A54E2E6D}"/>
              </a:ext>
            </a:extLst>
          </p:cNvPr>
          <p:cNvGrpSpPr/>
          <p:nvPr/>
        </p:nvGrpSpPr>
        <p:grpSpPr>
          <a:xfrm>
            <a:off x="392045" y="5710237"/>
            <a:ext cx="6446149" cy="1153048"/>
            <a:chOff x="392045" y="5710237"/>
            <a:chExt cx="6446149" cy="1153048"/>
          </a:xfrm>
        </p:grpSpPr>
        <p:sp>
          <p:nvSpPr>
            <p:cNvPr id="13344" name="Rectangle 51"/>
            <p:cNvSpPr>
              <a:spLocks noChangeArrowheads="1"/>
            </p:cNvSpPr>
            <p:nvPr/>
          </p:nvSpPr>
          <p:spPr bwMode="auto">
            <a:xfrm>
              <a:off x="2712970" y="5720176"/>
              <a:ext cx="4125224" cy="1143000"/>
            </a:xfrm>
            <a:prstGeom prst="rect">
              <a:avLst/>
            </a:prstGeom>
            <a:solidFill>
              <a:srgbClr val="EDE7E3"/>
            </a:solidFill>
            <a:ln w="381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54" name="Rectangle 51"/>
            <p:cNvSpPr>
              <a:spLocks noChangeArrowheads="1"/>
            </p:cNvSpPr>
            <p:nvPr/>
          </p:nvSpPr>
          <p:spPr bwMode="auto">
            <a:xfrm>
              <a:off x="392045" y="5720285"/>
              <a:ext cx="2320925" cy="1143000"/>
            </a:xfrm>
            <a:prstGeom prst="rect">
              <a:avLst/>
            </a:prstGeom>
            <a:solidFill>
              <a:srgbClr val="EDE7E3"/>
            </a:solidFill>
            <a:ln w="381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2" name="Conector recto 2"/>
            <p:cNvCxnSpPr>
              <a:cxnSpLocks noChangeShapeType="1"/>
            </p:cNvCxnSpPr>
            <p:nvPr/>
          </p:nvCxnSpPr>
          <p:spPr bwMode="auto">
            <a:xfrm>
              <a:off x="4557911" y="5710237"/>
              <a:ext cx="0" cy="1143000"/>
            </a:xfrm>
            <a:prstGeom prst="line">
              <a:avLst/>
            </a:prstGeom>
            <a:noFill/>
            <a:ln w="25400" algn="ctr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Rectángulo 7"/>
          <p:cNvSpPr/>
          <p:nvPr/>
        </p:nvSpPr>
        <p:spPr bwMode="auto">
          <a:xfrm>
            <a:off x="7266375" y="4072840"/>
            <a:ext cx="1451113" cy="568325"/>
          </a:xfrm>
          <a:prstGeom prst="rect">
            <a:avLst/>
          </a:prstGeom>
          <a:solidFill>
            <a:srgbClr val="CC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1" name="Rectángulo 60"/>
          <p:cNvSpPr/>
          <p:nvPr/>
        </p:nvSpPr>
        <p:spPr bwMode="auto">
          <a:xfrm>
            <a:off x="8139159" y="5867761"/>
            <a:ext cx="2380519" cy="1038500"/>
          </a:xfrm>
          <a:prstGeom prst="rect">
            <a:avLst/>
          </a:prstGeom>
          <a:solidFill>
            <a:srgbClr val="FF999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8965967" y="4062786"/>
            <a:ext cx="606286" cy="568325"/>
          </a:xfrm>
          <a:prstGeom prst="rect">
            <a:avLst/>
          </a:prstGeom>
          <a:solidFill>
            <a:srgbClr val="FF999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6" name="Rectángulo 65"/>
          <p:cNvSpPr/>
          <p:nvPr/>
        </p:nvSpPr>
        <p:spPr bwMode="auto">
          <a:xfrm>
            <a:off x="7266374" y="4811773"/>
            <a:ext cx="3253297" cy="915294"/>
          </a:xfrm>
          <a:prstGeom prst="rect">
            <a:avLst/>
          </a:prstGeom>
          <a:solidFill>
            <a:srgbClr val="CC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0" name="Grupo 69"/>
          <p:cNvGrpSpPr>
            <a:grpSpLocks/>
          </p:cNvGrpSpPr>
          <p:nvPr/>
        </p:nvGrpSpPr>
        <p:grpSpPr bwMode="auto">
          <a:xfrm flipH="1">
            <a:off x="3590882" y="3784432"/>
            <a:ext cx="606425" cy="1022350"/>
            <a:chOff x="3213102" y="1686939"/>
            <a:chExt cx="705755" cy="1277325"/>
          </a:xfrm>
        </p:grpSpPr>
        <p:sp>
          <p:nvSpPr>
            <p:cNvPr id="13370" name="Forma libre 70"/>
            <p:cNvSpPr>
              <a:spLocks/>
            </p:cNvSpPr>
            <p:nvPr/>
          </p:nvSpPr>
          <p:spPr bwMode="auto">
            <a:xfrm>
              <a:off x="3215473" y="1688123"/>
              <a:ext cx="703384" cy="1276141"/>
            </a:xfrm>
            <a:custGeom>
              <a:avLst/>
              <a:gdLst>
                <a:gd name="T0" fmla="*/ 703384 w 703384"/>
                <a:gd name="T1" fmla="*/ 0 h 1276141"/>
                <a:gd name="T2" fmla="*/ 0 w 703384"/>
                <a:gd name="T3" fmla="*/ 1276141 h 1276141"/>
                <a:gd name="T4" fmla="*/ 0 w 703384"/>
                <a:gd name="T5" fmla="*/ 0 h 12761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3384" h="1276141">
                  <a:moveTo>
                    <a:pt x="703384" y="0"/>
                  </a:moveTo>
                  <a:lnTo>
                    <a:pt x="0" y="1276141"/>
                  </a:ln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3371" name="Rectángulo 71"/>
            <p:cNvSpPr>
              <a:spLocks noChangeArrowheads="1"/>
            </p:cNvSpPr>
            <p:nvPr/>
          </p:nvSpPr>
          <p:spPr bwMode="auto">
            <a:xfrm>
              <a:off x="3213102" y="1686939"/>
              <a:ext cx="161951" cy="2012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37958" name="Group 70"/>
          <p:cNvGrpSpPr>
            <a:grpSpLocks/>
          </p:cNvGrpSpPr>
          <p:nvPr/>
        </p:nvGrpSpPr>
        <p:grpSpPr bwMode="auto">
          <a:xfrm>
            <a:off x="3587707" y="2347744"/>
            <a:ext cx="2182812" cy="2833688"/>
            <a:chOff x="2549" y="732"/>
            <a:chExt cx="1375" cy="1785"/>
          </a:xfrm>
        </p:grpSpPr>
        <p:sp>
          <p:nvSpPr>
            <p:cNvPr id="13366" name="Line 47"/>
            <p:cNvSpPr>
              <a:spLocks noChangeShapeType="1"/>
            </p:cNvSpPr>
            <p:nvPr/>
          </p:nvSpPr>
          <p:spPr bwMode="auto">
            <a:xfrm flipV="1">
              <a:off x="2591" y="802"/>
              <a:ext cx="0" cy="17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3367" name="Line 45"/>
            <p:cNvSpPr>
              <a:spLocks noChangeShapeType="1"/>
            </p:cNvSpPr>
            <p:nvPr/>
          </p:nvSpPr>
          <p:spPr bwMode="auto">
            <a:xfrm rot="16200000" flipH="1">
              <a:off x="3143" y="1038"/>
              <a:ext cx="0" cy="11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13368" name="Text Box 97"/>
            <p:cNvSpPr txBox="1">
              <a:spLocks noChangeArrowheads="1"/>
            </p:cNvSpPr>
            <p:nvPr/>
          </p:nvSpPr>
          <p:spPr bwMode="auto">
            <a:xfrm>
              <a:off x="3730" y="148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3369" name="Text Box 98"/>
            <p:cNvSpPr txBox="1">
              <a:spLocks noChangeArrowheads="1"/>
            </p:cNvSpPr>
            <p:nvPr/>
          </p:nvSpPr>
          <p:spPr bwMode="auto">
            <a:xfrm>
              <a:off x="2645" y="73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211031" name="Line 87"/>
          <p:cNvSpPr>
            <a:spLocks noChangeShapeType="1"/>
          </p:cNvSpPr>
          <p:nvPr/>
        </p:nvSpPr>
        <p:spPr bwMode="auto">
          <a:xfrm rot="10800000" flipH="1" flipV="1">
            <a:off x="3637333" y="3873332"/>
            <a:ext cx="12700" cy="8620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210993" name="Line 49"/>
          <p:cNvSpPr>
            <a:spLocks noChangeShapeType="1"/>
          </p:cNvSpPr>
          <p:nvPr/>
        </p:nvSpPr>
        <p:spPr bwMode="auto">
          <a:xfrm rot="5400000" flipV="1">
            <a:off x="4567988" y="3050213"/>
            <a:ext cx="4762" cy="142875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13318" name="AutoShape 8"/>
          <p:cNvSpPr>
            <a:spLocks noChangeArrowheads="1"/>
          </p:cNvSpPr>
          <p:nvPr/>
        </p:nvSpPr>
        <p:spPr bwMode="auto">
          <a:xfrm>
            <a:off x="1463632" y="1890544"/>
            <a:ext cx="2159000" cy="1871663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2348933" y="1211249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3017794" y="3266907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1285972" y="403284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322" name="Text Box 23"/>
          <p:cNvSpPr txBox="1">
            <a:spLocks noChangeArrowheads="1"/>
          </p:cNvSpPr>
          <p:nvPr/>
        </p:nvSpPr>
        <p:spPr bwMode="auto">
          <a:xfrm>
            <a:off x="3213057" y="2544594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3323" name="Text Box 24"/>
          <p:cNvSpPr txBox="1">
            <a:spLocks noChangeArrowheads="1"/>
          </p:cNvSpPr>
          <p:nvPr/>
        </p:nvSpPr>
        <p:spPr bwMode="auto">
          <a:xfrm>
            <a:off x="1577932" y="2541419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3324" name="Text Box 25"/>
          <p:cNvSpPr txBox="1">
            <a:spLocks noChangeArrowheads="1"/>
          </p:cNvSpPr>
          <p:nvPr/>
        </p:nvSpPr>
        <p:spPr bwMode="auto">
          <a:xfrm>
            <a:off x="2419307" y="38669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graphicFrame>
        <p:nvGraphicFramePr>
          <p:cNvPr id="210978" name="Object 34"/>
          <p:cNvGraphicFramePr>
            <a:graphicFrameLocks noChangeAspect="1"/>
          </p:cNvGraphicFramePr>
          <p:nvPr/>
        </p:nvGraphicFramePr>
        <p:xfrm>
          <a:off x="7034699" y="4812709"/>
          <a:ext cx="12446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4" name="Ecuación" r:id="rId4" imgW="596900" imgH="419100" progId="Equation.3">
                  <p:embed/>
                </p:oleObj>
              </mc:Choice>
              <mc:Fallback>
                <p:oleObj name="Ecuación" r:id="rId4" imgW="596900" imgH="419100" progId="Equation.3">
                  <p:embed/>
                  <p:pic>
                    <p:nvPicPr>
                      <p:cNvPr id="21097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699" y="4812709"/>
                        <a:ext cx="12446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90" name="Line 46"/>
          <p:cNvSpPr>
            <a:spLocks noChangeShapeType="1"/>
          </p:cNvSpPr>
          <p:nvPr/>
        </p:nvSpPr>
        <p:spPr bwMode="auto">
          <a:xfrm rot="9000000" flipH="1" flipV="1">
            <a:off x="3978232" y="3943182"/>
            <a:ext cx="4762" cy="900112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2" name="Line 49"/>
          <p:cNvSpPr>
            <a:spLocks noChangeShapeType="1"/>
          </p:cNvSpPr>
          <p:nvPr/>
        </p:nvSpPr>
        <p:spPr bwMode="auto">
          <a:xfrm rot="5400000" flipV="1">
            <a:off x="4276681" y="3309770"/>
            <a:ext cx="4763" cy="900112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210994" name="Line 50"/>
          <p:cNvSpPr>
            <a:spLocks noChangeShapeType="1"/>
          </p:cNvSpPr>
          <p:nvPr/>
        </p:nvSpPr>
        <p:spPr bwMode="auto">
          <a:xfrm>
            <a:off x="4200482" y="3743157"/>
            <a:ext cx="0" cy="1030287"/>
          </a:xfrm>
          <a:prstGeom prst="line">
            <a:avLst/>
          </a:prstGeom>
          <a:noFill/>
          <a:ln w="25400">
            <a:solidFill>
              <a:srgbClr val="CC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211007" name="Line 63"/>
          <p:cNvSpPr>
            <a:spLocks noChangeShapeType="1"/>
          </p:cNvSpPr>
          <p:nvPr/>
        </p:nvSpPr>
        <p:spPr bwMode="auto">
          <a:xfrm rot="5400000">
            <a:off x="3925844" y="4506744"/>
            <a:ext cx="0" cy="533400"/>
          </a:xfrm>
          <a:prstGeom prst="line">
            <a:avLst/>
          </a:prstGeom>
          <a:noFill/>
          <a:ln w="25400">
            <a:solidFill>
              <a:srgbClr val="CC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graphicFrame>
        <p:nvGraphicFramePr>
          <p:cNvPr id="211012" name="Object 68"/>
          <p:cNvGraphicFramePr>
            <a:graphicFrameLocks noChangeAspect="1"/>
          </p:cNvGraphicFramePr>
          <p:nvPr/>
        </p:nvGraphicFramePr>
        <p:xfrm>
          <a:off x="8237316" y="5945785"/>
          <a:ext cx="21939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5" name="Ecuación" r:id="rId6" imgW="1002865" imgH="418918" progId="Equation.3">
                  <p:embed/>
                </p:oleObj>
              </mc:Choice>
              <mc:Fallback>
                <p:oleObj name="Ecuación" r:id="rId6" imgW="1002865" imgH="418918" progId="Equation.3">
                  <p:embed/>
                  <p:pic>
                    <p:nvPicPr>
                      <p:cNvPr id="211012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316" y="5945785"/>
                        <a:ext cx="219392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3" name="Picture 80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769" y="1677819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Picture 81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57" y="3543132"/>
            <a:ext cx="4492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82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69" y="3544719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030" name="Line 86"/>
          <p:cNvSpPr>
            <a:spLocks noChangeShapeType="1"/>
          </p:cNvSpPr>
          <p:nvPr/>
        </p:nvSpPr>
        <p:spPr bwMode="auto">
          <a:xfrm rot="5400000" flipV="1">
            <a:off x="4033001" y="3547100"/>
            <a:ext cx="0" cy="4302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graphicFrame>
        <p:nvGraphicFramePr>
          <p:cNvPr id="211038" name="Object 94"/>
          <p:cNvGraphicFramePr>
            <a:graphicFrameLocks noChangeAspect="1"/>
          </p:cNvGraphicFramePr>
          <p:nvPr/>
        </p:nvGraphicFramePr>
        <p:xfrm>
          <a:off x="1995758" y="428288"/>
          <a:ext cx="1560039" cy="56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6" name="Ecuación" r:id="rId9" imgW="698400" imgH="253800" progId="Equation.3">
                  <p:embed/>
                </p:oleObj>
              </mc:Choice>
              <mc:Fallback>
                <p:oleObj name="Ecuación" r:id="rId9" imgW="698400" imgH="253800" progId="Equation.3">
                  <p:embed/>
                  <p:pic>
                    <p:nvPicPr>
                      <p:cNvPr id="211038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758" y="428288"/>
                        <a:ext cx="1560039" cy="566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039" name="Object 95"/>
          <p:cNvGraphicFramePr>
            <a:graphicFrameLocks noChangeAspect="1"/>
          </p:cNvGraphicFramePr>
          <p:nvPr/>
        </p:nvGraphicFramePr>
        <p:xfrm>
          <a:off x="4075069" y="4781382"/>
          <a:ext cx="6270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7" name="Ecuación" r:id="rId11" imgW="228501" imgH="215806" progId="Equation.3">
                  <p:embed/>
                </p:oleObj>
              </mc:Choice>
              <mc:Fallback>
                <p:oleObj name="Ecuación" r:id="rId11" imgW="228501" imgH="215806" progId="Equation.3">
                  <p:embed/>
                  <p:pic>
                    <p:nvPicPr>
                      <p:cNvPr id="211039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069" y="4781382"/>
                        <a:ext cx="62706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040" name="Object 96"/>
          <p:cNvGraphicFramePr>
            <a:graphicFrameLocks noChangeAspect="1"/>
          </p:cNvGraphicFramePr>
          <p:nvPr/>
        </p:nvGraphicFramePr>
        <p:xfrm>
          <a:off x="4293617" y="2932486"/>
          <a:ext cx="6270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8" name="Ecuación" r:id="rId13" imgW="228501" imgH="215806" progId="Equation.3">
                  <p:embed/>
                </p:oleObj>
              </mc:Choice>
              <mc:Fallback>
                <p:oleObj name="Ecuación" r:id="rId13" imgW="228501" imgH="215806" progId="Equation.3">
                  <p:embed/>
                  <p:pic>
                    <p:nvPicPr>
                      <p:cNvPr id="21104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3617" y="2932486"/>
                        <a:ext cx="62706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60" name="Group 72"/>
          <p:cNvGrpSpPr>
            <a:grpSpLocks/>
          </p:cNvGrpSpPr>
          <p:nvPr/>
        </p:nvGrpSpPr>
        <p:grpSpPr bwMode="auto">
          <a:xfrm>
            <a:off x="2478050" y="2857339"/>
            <a:ext cx="588963" cy="903291"/>
            <a:chOff x="1850" y="1053"/>
            <a:chExt cx="371" cy="569"/>
          </a:xfrm>
        </p:grpSpPr>
        <p:sp>
          <p:nvSpPr>
            <p:cNvPr id="13362" name="Freeform 71"/>
            <p:cNvSpPr>
              <a:spLocks/>
            </p:cNvSpPr>
            <p:nvPr/>
          </p:nvSpPr>
          <p:spPr bwMode="auto">
            <a:xfrm>
              <a:off x="1893" y="1053"/>
              <a:ext cx="328" cy="569"/>
            </a:xfrm>
            <a:custGeom>
              <a:avLst/>
              <a:gdLst>
                <a:gd name="T0" fmla="*/ 0 w 425"/>
                <a:gd name="T1" fmla="*/ 501 h 501"/>
                <a:gd name="T2" fmla="*/ 158 w 425"/>
                <a:gd name="T3" fmla="*/ 199 h 501"/>
                <a:gd name="T4" fmla="*/ 425 w 425"/>
                <a:gd name="T5" fmla="*/ 0 h 5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5" h="501">
                  <a:moveTo>
                    <a:pt x="0" y="501"/>
                  </a:moveTo>
                  <a:cubicBezTo>
                    <a:pt x="43" y="391"/>
                    <a:pt x="87" y="282"/>
                    <a:pt x="158" y="199"/>
                  </a:cubicBezTo>
                  <a:cubicBezTo>
                    <a:pt x="229" y="116"/>
                    <a:pt x="327" y="58"/>
                    <a:pt x="425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3363" name="Text Box 120"/>
            <p:cNvSpPr txBox="1">
              <a:spLocks noChangeArrowheads="1"/>
            </p:cNvSpPr>
            <p:nvPr/>
          </p:nvSpPr>
          <p:spPr bwMode="auto">
            <a:xfrm>
              <a:off x="1850" y="1166"/>
              <a:ext cx="350" cy="250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60º</a:t>
              </a:r>
            </a:p>
          </p:txBody>
        </p:sp>
      </p:grpSp>
      <p:graphicFrame>
        <p:nvGraphicFramePr>
          <p:cNvPr id="3" name="Object 94"/>
          <p:cNvGraphicFramePr>
            <a:graphicFrameLocks noChangeAspect="1"/>
          </p:cNvGraphicFramePr>
          <p:nvPr/>
        </p:nvGraphicFramePr>
        <p:xfrm>
          <a:off x="7006093" y="4062786"/>
          <a:ext cx="25860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9" name="Ecuación" r:id="rId15" imgW="1270000" imgH="279400" progId="Equation.3">
                  <p:embed/>
                </p:oleObj>
              </mc:Choice>
              <mc:Fallback>
                <p:oleObj name="Ecuación" r:id="rId15" imgW="1270000" imgH="279400" progId="Equation.3">
                  <p:embed/>
                  <p:pic>
                    <p:nvPicPr>
                      <p:cNvPr id="3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093" y="4062786"/>
                        <a:ext cx="25860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34"/>
          <p:cNvGraphicFramePr>
            <a:graphicFrameLocks noChangeAspect="1"/>
          </p:cNvGraphicFramePr>
          <p:nvPr/>
        </p:nvGraphicFramePr>
        <p:xfrm>
          <a:off x="8302551" y="4801597"/>
          <a:ext cx="21431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0" name="Ecuación" r:id="rId17" imgW="1028700" imgH="419100" progId="Equation.3">
                  <p:embed/>
                </p:oleObj>
              </mc:Choice>
              <mc:Fallback>
                <p:oleObj name="Ecuación" r:id="rId17" imgW="1028700" imgH="419100" progId="Equation.3">
                  <p:embed/>
                  <p:pic>
                    <p:nvPicPr>
                      <p:cNvPr id="7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551" y="4801597"/>
                        <a:ext cx="214312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94"/>
          <p:cNvGraphicFramePr>
            <a:graphicFrameLocks noChangeAspect="1"/>
          </p:cNvGraphicFramePr>
          <p:nvPr/>
        </p:nvGraphicFramePr>
        <p:xfrm>
          <a:off x="1370996" y="425866"/>
          <a:ext cx="4254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1" name="Ecuación" r:id="rId19" imgW="177646" imgH="241091" progId="Equation.3">
                  <p:embed/>
                </p:oleObj>
              </mc:Choice>
              <mc:Fallback>
                <p:oleObj name="Ecuación" r:id="rId19" imgW="177646" imgH="241091" progId="Equation.3">
                  <p:embed/>
                  <p:pic>
                    <p:nvPicPr>
                      <p:cNvPr id="56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996" y="425866"/>
                        <a:ext cx="425450" cy="574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4113693" y="3812916"/>
            <a:ext cx="997123" cy="732275"/>
            <a:chOff x="4572249" y="2627647"/>
            <a:chExt cx="997046" cy="732276"/>
          </a:xfrm>
        </p:grpSpPr>
        <p:sp>
          <p:nvSpPr>
            <p:cNvPr id="13356" name="Text Box 120"/>
            <p:cNvSpPr txBox="1">
              <a:spLocks noChangeArrowheads="1"/>
            </p:cNvSpPr>
            <p:nvPr/>
          </p:nvSpPr>
          <p:spPr bwMode="auto">
            <a:xfrm>
              <a:off x="5013670" y="2941488"/>
              <a:ext cx="5556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60º</a:t>
              </a:r>
            </a:p>
          </p:txBody>
        </p:sp>
        <p:sp>
          <p:nvSpPr>
            <p:cNvPr id="13357" name="Freeform 71"/>
            <p:cNvSpPr>
              <a:spLocks/>
            </p:cNvSpPr>
            <p:nvPr/>
          </p:nvSpPr>
          <p:spPr bwMode="auto">
            <a:xfrm rot="21089517" flipH="1" flipV="1">
              <a:off x="4572249" y="2627647"/>
              <a:ext cx="568254" cy="732276"/>
            </a:xfrm>
            <a:custGeom>
              <a:avLst/>
              <a:gdLst>
                <a:gd name="T0" fmla="*/ 0 w 425"/>
                <a:gd name="T1" fmla="*/ 2147483646 h 501"/>
                <a:gd name="T2" fmla="*/ 2147483646 w 425"/>
                <a:gd name="T3" fmla="*/ 2147483646 h 501"/>
                <a:gd name="T4" fmla="*/ 2147483646 w 425"/>
                <a:gd name="T5" fmla="*/ 0 h 5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5" h="501">
                  <a:moveTo>
                    <a:pt x="0" y="501"/>
                  </a:moveTo>
                  <a:cubicBezTo>
                    <a:pt x="43" y="391"/>
                    <a:pt x="87" y="282"/>
                    <a:pt x="158" y="199"/>
                  </a:cubicBezTo>
                  <a:cubicBezTo>
                    <a:pt x="229" y="116"/>
                    <a:pt x="327" y="58"/>
                    <a:pt x="425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13355" name="Object 60"/>
          <p:cNvGraphicFramePr>
            <a:graphicFrameLocks noChangeAspect="1"/>
          </p:cNvGraphicFramePr>
          <p:nvPr/>
        </p:nvGraphicFramePr>
        <p:xfrm>
          <a:off x="4726674" y="5886495"/>
          <a:ext cx="19827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2" name="Ecuación" r:id="rId21" imgW="1117600" imgH="469900" progId="Equation.3">
                  <p:embed/>
                </p:oleObj>
              </mc:Choice>
              <mc:Fallback>
                <p:oleObj name="Ecuación" r:id="rId21" imgW="1117600" imgH="469900" progId="Equation.3">
                  <p:embed/>
                  <p:pic>
                    <p:nvPicPr>
                      <p:cNvPr id="13355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674" y="5886495"/>
                        <a:ext cx="198278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4"/>
          <p:cNvGraphicFramePr>
            <a:graphicFrameLocks noChangeAspect="1"/>
          </p:cNvGraphicFramePr>
          <p:nvPr/>
        </p:nvGraphicFramePr>
        <p:xfrm>
          <a:off x="2937313" y="5979944"/>
          <a:ext cx="1443661" cy="69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3" name="Ecuación" r:id="rId23" imgW="634680" imgH="304560" progId="Equation.3">
                  <p:embed/>
                </p:oleObj>
              </mc:Choice>
              <mc:Fallback>
                <p:oleObj name="Ecuación" r:id="rId23" imgW="634680" imgH="304560" progId="Equation.3">
                  <p:embed/>
                  <p:pic>
                    <p:nvPicPr>
                      <p:cNvPr id="6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313" y="5979944"/>
                        <a:ext cx="1443661" cy="69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5" name="Object 54"/>
          <p:cNvGraphicFramePr>
            <a:graphicFrameLocks noChangeAspect="1"/>
          </p:cNvGraphicFramePr>
          <p:nvPr/>
        </p:nvGraphicFramePr>
        <p:xfrm>
          <a:off x="478946" y="5876447"/>
          <a:ext cx="21510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4" name="Ecuación" r:id="rId25" imgW="1180588" imgH="444307" progId="Equation.3">
                  <p:embed/>
                </p:oleObj>
              </mc:Choice>
              <mc:Fallback>
                <p:oleObj name="Ecuación" r:id="rId25" imgW="1180588" imgH="444307" progId="Equation.3">
                  <p:embed/>
                  <p:pic>
                    <p:nvPicPr>
                      <p:cNvPr id="1334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6" y="5876447"/>
                        <a:ext cx="21510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upo 56">
            <a:extLst>
              <a:ext uri="{FF2B5EF4-FFF2-40B4-BE49-F238E27FC236}">
                <a16:creationId xmlns:a16="http://schemas.microsoft.com/office/drawing/2014/main" id="{BF0CC86E-1156-4A0E-87C9-AAD2A0268C66}"/>
              </a:ext>
            </a:extLst>
          </p:cNvPr>
          <p:cNvGrpSpPr/>
          <p:nvPr/>
        </p:nvGrpSpPr>
        <p:grpSpPr>
          <a:xfrm>
            <a:off x="4365731" y="565661"/>
            <a:ext cx="5595053" cy="958691"/>
            <a:chOff x="7001174" y="218914"/>
            <a:chExt cx="5595053" cy="958691"/>
          </a:xfrm>
        </p:grpSpPr>
        <p:graphicFrame>
          <p:nvGraphicFramePr>
            <p:cNvPr id="58" name="Object 68">
              <a:extLst>
                <a:ext uri="{FF2B5EF4-FFF2-40B4-BE49-F238E27FC236}">
                  <a16:creationId xmlns:a16="http://schemas.microsoft.com/office/drawing/2014/main" id="{F44FECA7-3FF5-4BF9-B545-B65C6DF763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260837"/>
                </p:ext>
              </p:extLst>
            </p:nvPr>
          </p:nvGraphicFramePr>
          <p:xfrm>
            <a:off x="10402302" y="218914"/>
            <a:ext cx="2193925" cy="915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05" name="Ecuación" r:id="rId27" imgW="1002865" imgH="418918" progId="Equation.3">
                    <p:embed/>
                  </p:oleObj>
                </mc:Choice>
                <mc:Fallback>
                  <p:oleObj name="Ecuación" r:id="rId27" imgW="1002865" imgH="418918" progId="Equation.3">
                    <p:embed/>
                    <p:pic>
                      <p:nvPicPr>
                        <p:cNvPr id="58" name="Object 68">
                          <a:extLst>
                            <a:ext uri="{FF2B5EF4-FFF2-40B4-BE49-F238E27FC236}">
                              <a16:creationId xmlns:a16="http://schemas.microsoft.com/office/drawing/2014/main" id="{B8E99FFF-FF7F-47C0-9DCF-DADBAFFAB3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2302" y="218914"/>
                          <a:ext cx="2193925" cy="915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34">
              <a:extLst>
                <a:ext uri="{FF2B5EF4-FFF2-40B4-BE49-F238E27FC236}">
                  <a16:creationId xmlns:a16="http://schemas.microsoft.com/office/drawing/2014/main" id="{8171D33F-B3E0-4B33-8002-770C91FFBA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5704989"/>
                </p:ext>
              </p:extLst>
            </p:nvPr>
          </p:nvGraphicFramePr>
          <p:xfrm>
            <a:off x="7695614" y="218914"/>
            <a:ext cx="2706688" cy="958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06" name="Ecuación" r:id="rId28" imgW="1180800" imgH="419040" progId="Equation.3">
                    <p:embed/>
                  </p:oleObj>
                </mc:Choice>
                <mc:Fallback>
                  <p:oleObj name="Ecuación" r:id="rId28" imgW="1180800" imgH="419040" progId="Equation.3">
                    <p:embed/>
                    <p:pic>
                      <p:nvPicPr>
                        <p:cNvPr id="59" name="Object 34">
                          <a:extLst>
                            <a:ext uri="{FF2B5EF4-FFF2-40B4-BE49-F238E27FC236}">
                              <a16:creationId xmlns:a16="http://schemas.microsoft.com/office/drawing/2014/main" id="{99591961-CE65-4960-AEF9-11E67B972D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5614" y="218914"/>
                          <a:ext cx="2706688" cy="958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94">
              <a:extLst>
                <a:ext uri="{FF2B5EF4-FFF2-40B4-BE49-F238E27FC236}">
                  <a16:creationId xmlns:a16="http://schemas.microsoft.com/office/drawing/2014/main" id="{5494F0FD-980F-4B4C-B7C8-16B45A9F83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5376000"/>
                </p:ext>
              </p:extLst>
            </p:nvPr>
          </p:nvGraphicFramePr>
          <p:xfrm>
            <a:off x="7001174" y="411540"/>
            <a:ext cx="729933" cy="553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07" name="Ecuación" r:id="rId30" imgW="317160" imgH="241200" progId="Equation.3">
                    <p:embed/>
                  </p:oleObj>
                </mc:Choice>
                <mc:Fallback>
                  <p:oleObj name="Ecuación" r:id="rId30" imgW="317160" imgH="241200" progId="Equation.3">
                    <p:embed/>
                    <p:pic>
                      <p:nvPicPr>
                        <p:cNvPr id="63" name="Object 94">
                          <a:extLst>
                            <a:ext uri="{FF2B5EF4-FFF2-40B4-BE49-F238E27FC236}">
                              <a16:creationId xmlns:a16="http://schemas.microsoft.com/office/drawing/2014/main" id="{A9390E6A-A3D1-4733-ABE6-4EE7CB971F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1174" y="411540"/>
                          <a:ext cx="729933" cy="553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Group 82">
            <a:extLst>
              <a:ext uri="{FF2B5EF4-FFF2-40B4-BE49-F238E27FC236}">
                <a16:creationId xmlns:a16="http://schemas.microsoft.com/office/drawing/2014/main" id="{45AB8021-1D4A-4D9F-A83B-B6C0014056E1}"/>
              </a:ext>
            </a:extLst>
          </p:cNvPr>
          <p:cNvGrpSpPr>
            <a:grpSpLocks/>
          </p:cNvGrpSpPr>
          <p:nvPr/>
        </p:nvGrpSpPr>
        <p:grpSpPr bwMode="auto">
          <a:xfrm>
            <a:off x="5123652" y="1781831"/>
            <a:ext cx="4392612" cy="703262"/>
            <a:chOff x="3713" y="3819"/>
            <a:chExt cx="2767" cy="443"/>
          </a:xfrm>
        </p:grpSpPr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09607D7C-593D-4FEE-A6FF-FCCB84C61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3819"/>
              <a:ext cx="2757" cy="4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67" name="Object 43">
              <a:extLst>
                <a:ext uri="{FF2B5EF4-FFF2-40B4-BE49-F238E27FC236}">
                  <a16:creationId xmlns:a16="http://schemas.microsoft.com/office/drawing/2014/main" id="{EF38E8D8-C1A8-470D-9073-3643A0338F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0" y="3854"/>
            <a:ext cx="276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08" name="Ecuación" r:id="rId32" imgW="1459866" imgH="215806" progId="Equation.3">
                    <p:embed/>
                  </p:oleObj>
                </mc:Choice>
                <mc:Fallback>
                  <p:oleObj name="Ecuación" r:id="rId32" imgW="1459866" imgH="215806" progId="Equation.3">
                    <p:embed/>
                    <p:pic>
                      <p:nvPicPr>
                        <p:cNvPr id="69" name="Object 43">
                          <a:extLst>
                            <a:ext uri="{FF2B5EF4-FFF2-40B4-BE49-F238E27FC236}">
                              <a16:creationId xmlns:a16="http://schemas.microsoft.com/office/drawing/2014/main" id="{9E2EED7E-FFA0-40CB-A077-F65A1E7EEF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854"/>
                          <a:ext cx="276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A5F4D68-5E9E-4EB8-B159-E16D1E33AE62}"/>
              </a:ext>
            </a:extLst>
          </p:cNvPr>
          <p:cNvSpPr/>
          <p:nvPr/>
        </p:nvSpPr>
        <p:spPr bwMode="auto">
          <a:xfrm>
            <a:off x="10141527" y="1007918"/>
            <a:ext cx="519546" cy="5870864"/>
          </a:xfrm>
          <a:custGeom>
            <a:avLst/>
            <a:gdLst>
              <a:gd name="connsiteX0" fmla="*/ 519546 w 519546"/>
              <a:gd name="connsiteY0" fmla="*/ 5870864 h 5870864"/>
              <a:gd name="connsiteX1" fmla="*/ 457200 w 519546"/>
              <a:gd name="connsiteY1" fmla="*/ 0 h 5870864"/>
              <a:gd name="connsiteX2" fmla="*/ 0 w 519546"/>
              <a:gd name="connsiteY2" fmla="*/ 10391 h 587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546" h="5870864">
                <a:moveTo>
                  <a:pt x="519546" y="5870864"/>
                </a:moveTo>
                <a:lnTo>
                  <a:pt x="457200" y="0"/>
                </a:lnTo>
                <a:lnTo>
                  <a:pt x="0" y="10391"/>
                </a:ln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776681A-955A-40B6-ADB8-F36421337301}"/>
              </a:ext>
            </a:extLst>
          </p:cNvPr>
          <p:cNvCxnSpPr>
            <a:cxnSpLocks/>
          </p:cNvCxnSpPr>
          <p:nvPr/>
        </p:nvCxnSpPr>
        <p:spPr bwMode="auto">
          <a:xfrm>
            <a:off x="10588336" y="4811988"/>
            <a:ext cx="0" cy="2077185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8" name="Object 94">
            <a:extLst>
              <a:ext uri="{FF2B5EF4-FFF2-40B4-BE49-F238E27FC236}">
                <a16:creationId xmlns:a16="http://schemas.microsoft.com/office/drawing/2014/main" id="{A112CD67-D036-4337-B520-CA731F53BF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166076"/>
              </p:ext>
            </p:extLst>
          </p:nvPr>
        </p:nvGraphicFramePr>
        <p:xfrm>
          <a:off x="6412744" y="4027465"/>
          <a:ext cx="4254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9" name="Ecuación" r:id="rId34" imgW="177646" imgH="241091" progId="Equation.3">
                  <p:embed/>
                </p:oleObj>
              </mc:Choice>
              <mc:Fallback>
                <p:oleObj name="Ecuación" r:id="rId34" imgW="177646" imgH="241091" progId="Equation.3">
                  <p:embed/>
                  <p:pic>
                    <p:nvPicPr>
                      <p:cNvPr id="57" name="Object 94">
                        <a:extLst>
                          <a:ext uri="{FF2B5EF4-FFF2-40B4-BE49-F238E27FC236}">
                            <a16:creationId xmlns:a16="http://schemas.microsoft.com/office/drawing/2014/main" id="{1895CB56-8071-4971-BDEB-EAE87B0F4F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2744" y="4027465"/>
                        <a:ext cx="4254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Forma libre 12">
            <a:extLst>
              <a:ext uri="{FF2B5EF4-FFF2-40B4-BE49-F238E27FC236}">
                <a16:creationId xmlns:a16="http://schemas.microsoft.com/office/drawing/2014/main" id="{94EC60DA-F04B-4177-A866-92979442E35C}"/>
              </a:ext>
            </a:extLst>
          </p:cNvPr>
          <p:cNvSpPr/>
          <p:nvPr/>
        </p:nvSpPr>
        <p:spPr bwMode="auto">
          <a:xfrm>
            <a:off x="5142804" y="3890793"/>
            <a:ext cx="2052000" cy="864000"/>
          </a:xfrm>
          <a:custGeom>
            <a:avLst/>
            <a:gdLst>
              <a:gd name="connsiteX0" fmla="*/ 0 w 1868993"/>
              <a:gd name="connsiteY0" fmla="*/ 0 h 1638327"/>
              <a:gd name="connsiteX1" fmla="*/ 211015 w 1868993"/>
              <a:gd name="connsiteY1" fmla="*/ 984739 h 1638327"/>
              <a:gd name="connsiteX2" fmla="*/ 633046 w 1868993"/>
              <a:gd name="connsiteY2" fmla="*/ 1497205 h 1638327"/>
              <a:gd name="connsiteX3" fmla="*/ 1396721 w 1868993"/>
              <a:gd name="connsiteY3" fmla="*/ 1637882 h 1638327"/>
              <a:gd name="connsiteX4" fmla="*/ 1868993 w 1868993"/>
              <a:gd name="connsiteY4" fmla="*/ 1467060 h 1638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8993" h="1638327">
                <a:moveTo>
                  <a:pt x="0" y="0"/>
                </a:moveTo>
                <a:cubicBezTo>
                  <a:pt x="52753" y="367602"/>
                  <a:pt x="105507" y="735205"/>
                  <a:pt x="211015" y="984739"/>
                </a:cubicBezTo>
                <a:cubicBezTo>
                  <a:pt x="316523" y="1234273"/>
                  <a:pt x="435428" y="1388348"/>
                  <a:pt x="633046" y="1497205"/>
                </a:cubicBezTo>
                <a:cubicBezTo>
                  <a:pt x="830664" y="1606062"/>
                  <a:pt x="1190730" y="1642906"/>
                  <a:pt x="1396721" y="1637882"/>
                </a:cubicBezTo>
                <a:cubicBezTo>
                  <a:pt x="1602712" y="1632858"/>
                  <a:pt x="1735852" y="1549959"/>
                  <a:pt x="1868993" y="1467060"/>
                </a:cubicBezTo>
              </a:path>
            </a:pathLst>
          </a:custGeom>
          <a:noFill/>
          <a:ln w="38100" cap="flat" cmpd="sng" algn="ctr">
            <a:solidFill>
              <a:srgbClr val="3333FF"/>
            </a:solidFill>
            <a:prstDash val="dash"/>
            <a:round/>
            <a:headEnd type="triangle" w="med" len="lg"/>
            <a:tailEnd type="none" w="med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07"/>
          <p:cNvSpPr>
            <a:spLocks noChangeShapeType="1"/>
          </p:cNvSpPr>
          <p:nvPr/>
        </p:nvSpPr>
        <p:spPr bwMode="auto">
          <a:xfrm rot="10800000" flipH="1" flipV="1">
            <a:off x="6891625" y="2834965"/>
            <a:ext cx="12700" cy="8620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73" name="Line 47"/>
          <p:cNvSpPr>
            <a:spLocks noChangeShapeType="1"/>
          </p:cNvSpPr>
          <p:nvPr/>
        </p:nvSpPr>
        <p:spPr bwMode="auto">
          <a:xfrm flipV="1">
            <a:off x="5784633" y="361034"/>
            <a:ext cx="26988" cy="334096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15364" name="Line 49"/>
          <p:cNvSpPr>
            <a:spLocks noChangeShapeType="1"/>
          </p:cNvSpPr>
          <p:nvPr/>
        </p:nvSpPr>
        <p:spPr bwMode="auto">
          <a:xfrm rot="5400000" flipV="1">
            <a:off x="7821324" y="2025294"/>
            <a:ext cx="4762" cy="142875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211051" name="Line 107"/>
          <p:cNvSpPr>
            <a:spLocks noChangeShapeType="1"/>
          </p:cNvSpPr>
          <p:nvPr/>
        </p:nvSpPr>
        <p:spPr bwMode="auto">
          <a:xfrm rot="10800000" flipH="1" flipV="1">
            <a:off x="4758242" y="2803963"/>
            <a:ext cx="12700" cy="8620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211052" name="Line 108"/>
          <p:cNvSpPr>
            <a:spLocks noChangeShapeType="1"/>
          </p:cNvSpPr>
          <p:nvPr/>
        </p:nvSpPr>
        <p:spPr bwMode="auto">
          <a:xfrm rot="5400000" flipH="1">
            <a:off x="3929567" y="1973700"/>
            <a:ext cx="0" cy="147320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211048" name="Line 104"/>
          <p:cNvSpPr>
            <a:spLocks noChangeShapeType="1"/>
          </p:cNvSpPr>
          <p:nvPr/>
        </p:nvSpPr>
        <p:spPr bwMode="auto">
          <a:xfrm rot="14400000" flipH="1" flipV="1">
            <a:off x="3855748" y="2431694"/>
            <a:ext cx="60325" cy="16081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4716967" y="865625"/>
            <a:ext cx="2159000" cy="1871663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625811" y="1276339"/>
            <a:ext cx="350837" cy="396875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271130" y="2241988"/>
            <a:ext cx="350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034467" y="2232463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372" name="Text Box 23"/>
          <p:cNvSpPr txBox="1">
            <a:spLocks noChangeArrowheads="1"/>
          </p:cNvSpPr>
          <p:nvPr/>
        </p:nvSpPr>
        <p:spPr bwMode="auto">
          <a:xfrm>
            <a:off x="6466392" y="151967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5373" name="Text Box 24"/>
          <p:cNvSpPr txBox="1">
            <a:spLocks noChangeArrowheads="1"/>
          </p:cNvSpPr>
          <p:nvPr/>
        </p:nvSpPr>
        <p:spPr bwMode="auto">
          <a:xfrm>
            <a:off x="4831267" y="15165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5374" name="Text Box 25"/>
          <p:cNvSpPr txBox="1">
            <a:spLocks noChangeArrowheads="1"/>
          </p:cNvSpPr>
          <p:nvPr/>
        </p:nvSpPr>
        <p:spPr bwMode="auto">
          <a:xfrm>
            <a:off x="5632286" y="2837021"/>
            <a:ext cx="322262" cy="396875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grpSp>
        <p:nvGrpSpPr>
          <p:cNvPr id="15375" name="Group 82"/>
          <p:cNvGrpSpPr>
            <a:grpSpLocks/>
          </p:cNvGrpSpPr>
          <p:nvPr/>
        </p:nvGrpSpPr>
        <p:grpSpPr bwMode="auto">
          <a:xfrm>
            <a:off x="5894388" y="5939918"/>
            <a:ext cx="4392612" cy="703262"/>
            <a:chOff x="3713" y="3819"/>
            <a:chExt cx="2767" cy="443"/>
          </a:xfrm>
        </p:grpSpPr>
        <p:sp>
          <p:nvSpPr>
            <p:cNvPr id="15404" name="Rectangle 2"/>
            <p:cNvSpPr>
              <a:spLocks noChangeArrowheads="1"/>
            </p:cNvSpPr>
            <p:nvPr/>
          </p:nvSpPr>
          <p:spPr bwMode="auto">
            <a:xfrm>
              <a:off x="3713" y="3819"/>
              <a:ext cx="2757" cy="4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5405" name="Object 43"/>
            <p:cNvGraphicFramePr>
              <a:graphicFrameLocks noChangeAspect="1"/>
            </p:cNvGraphicFramePr>
            <p:nvPr/>
          </p:nvGraphicFramePr>
          <p:xfrm>
            <a:off x="3720" y="3854"/>
            <a:ext cx="276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33" name="Ecuación" r:id="rId4" imgW="1459866" imgH="215806" progId="Equation.3">
                    <p:embed/>
                  </p:oleObj>
                </mc:Choice>
                <mc:Fallback>
                  <p:oleObj name="Ecuación" r:id="rId4" imgW="1459866" imgH="215806" progId="Equation.3">
                    <p:embed/>
                    <p:pic>
                      <p:nvPicPr>
                        <p:cNvPr id="1540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854"/>
                          <a:ext cx="276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007" name="Group 71"/>
          <p:cNvGrpSpPr>
            <a:grpSpLocks/>
          </p:cNvGrpSpPr>
          <p:nvPr/>
        </p:nvGrpSpPr>
        <p:grpSpPr bwMode="auto">
          <a:xfrm>
            <a:off x="1328738" y="5917693"/>
            <a:ext cx="4340225" cy="727075"/>
            <a:chOff x="837" y="3805"/>
            <a:chExt cx="2734" cy="458"/>
          </a:xfrm>
        </p:grpSpPr>
        <p:sp>
          <p:nvSpPr>
            <p:cNvPr id="15402" name="Rectangle 71"/>
            <p:cNvSpPr>
              <a:spLocks noChangeArrowheads="1"/>
            </p:cNvSpPr>
            <p:nvPr/>
          </p:nvSpPr>
          <p:spPr bwMode="auto">
            <a:xfrm>
              <a:off x="837" y="3805"/>
              <a:ext cx="2699" cy="4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5403" name="Object 72"/>
            <p:cNvGraphicFramePr>
              <a:graphicFrameLocks noChangeAspect="1"/>
            </p:cNvGraphicFramePr>
            <p:nvPr/>
          </p:nvGraphicFramePr>
          <p:xfrm>
            <a:off x="883" y="3855"/>
            <a:ext cx="268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34" name="Ecuación" r:id="rId6" imgW="1422400" imgH="215900" progId="Equation.3">
                    <p:embed/>
                  </p:oleObj>
                </mc:Choice>
                <mc:Fallback>
                  <p:oleObj name="Ecuación" r:id="rId6" imgW="1422400" imgH="215900" progId="Equation.3">
                    <p:embed/>
                    <p:pic>
                      <p:nvPicPr>
                        <p:cNvPr id="15403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3855"/>
                          <a:ext cx="268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379" name="Picture 80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105" y="652900"/>
            <a:ext cx="4492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81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2" y="2518213"/>
            <a:ext cx="4492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82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73746"/>
              </p:ext>
            </p:extLst>
          </p:nvPr>
        </p:nvGraphicFramePr>
        <p:xfrm>
          <a:off x="8705069" y="3162030"/>
          <a:ext cx="4889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5" name="Ecuación" r:id="rId9" imgW="177569" imgH="215619" progId="Equation.3">
                  <p:embed/>
                </p:oleObj>
              </mc:Choice>
              <mc:Fallback>
                <p:oleObj name="Ecuación" r:id="rId9" imgW="177569" imgH="215619" progId="Equation.3">
                  <p:embed/>
                  <p:pic>
                    <p:nvPicPr>
                      <p:cNvPr id="15382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5069" y="3162030"/>
                        <a:ext cx="4889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27"/>
          <p:cNvGrpSpPr>
            <a:grpSpLocks/>
          </p:cNvGrpSpPr>
          <p:nvPr/>
        </p:nvGrpSpPr>
        <p:grpSpPr bwMode="auto">
          <a:xfrm>
            <a:off x="2334671" y="5771606"/>
            <a:ext cx="4572000" cy="360000"/>
            <a:chOff x="1458" y="3675"/>
            <a:chExt cx="2880" cy="291"/>
          </a:xfrm>
        </p:grpSpPr>
        <p:sp>
          <p:nvSpPr>
            <p:cNvPr id="15399" name="Line 105"/>
            <p:cNvSpPr>
              <a:spLocks noChangeShapeType="1"/>
            </p:cNvSpPr>
            <p:nvPr/>
          </p:nvSpPr>
          <p:spPr bwMode="auto">
            <a:xfrm>
              <a:off x="1466" y="3689"/>
              <a:ext cx="0" cy="277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5400" name="Line 112"/>
            <p:cNvSpPr>
              <a:spLocks noChangeShapeType="1"/>
            </p:cNvSpPr>
            <p:nvPr/>
          </p:nvSpPr>
          <p:spPr bwMode="auto">
            <a:xfrm>
              <a:off x="4335" y="3686"/>
              <a:ext cx="0" cy="277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5401" name="Line 113"/>
            <p:cNvSpPr>
              <a:spLocks noChangeShapeType="1"/>
            </p:cNvSpPr>
            <p:nvPr/>
          </p:nvSpPr>
          <p:spPr bwMode="auto">
            <a:xfrm>
              <a:off x="1458" y="3675"/>
              <a:ext cx="2880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12" name="Group 128"/>
          <p:cNvGrpSpPr>
            <a:grpSpLocks/>
          </p:cNvGrpSpPr>
          <p:nvPr/>
        </p:nvGrpSpPr>
        <p:grpSpPr bwMode="auto">
          <a:xfrm flipV="1">
            <a:off x="3505219" y="6496607"/>
            <a:ext cx="4644000" cy="360000"/>
            <a:chOff x="1458" y="3675"/>
            <a:chExt cx="2880" cy="291"/>
          </a:xfrm>
        </p:grpSpPr>
        <p:sp>
          <p:nvSpPr>
            <p:cNvPr id="15396" name="Line 129"/>
            <p:cNvSpPr>
              <a:spLocks noChangeShapeType="1"/>
            </p:cNvSpPr>
            <p:nvPr/>
          </p:nvSpPr>
          <p:spPr bwMode="auto">
            <a:xfrm>
              <a:off x="1466" y="3689"/>
              <a:ext cx="0" cy="2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5397" name="Line 130"/>
            <p:cNvSpPr>
              <a:spLocks noChangeShapeType="1"/>
            </p:cNvSpPr>
            <p:nvPr/>
          </p:nvSpPr>
          <p:spPr bwMode="auto">
            <a:xfrm>
              <a:off x="4335" y="3686"/>
              <a:ext cx="0" cy="2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5398" name="Line 131"/>
            <p:cNvSpPr>
              <a:spLocks noChangeShapeType="1"/>
            </p:cNvSpPr>
            <p:nvPr/>
          </p:nvSpPr>
          <p:spPr bwMode="auto">
            <a:xfrm>
              <a:off x="1458" y="3675"/>
              <a:ext cx="28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sp>
        <p:nvSpPr>
          <p:cNvPr id="37971" name="Text Box 83"/>
          <p:cNvSpPr txBox="1">
            <a:spLocks noChangeArrowheads="1"/>
          </p:cNvSpPr>
          <p:nvPr/>
        </p:nvSpPr>
        <p:spPr bwMode="auto">
          <a:xfrm>
            <a:off x="1501757" y="3986038"/>
            <a:ext cx="8578850" cy="157184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F</a:t>
            </a:r>
            <a:r>
              <a:rPr lang="es-ES" sz="2400" b="1" baseline="-25000">
                <a:latin typeface="Arial" panose="020B0604020202020204" pitchFamily="34" charset="0"/>
              </a:rPr>
              <a:t>C</a:t>
            </a:r>
            <a:r>
              <a:rPr lang="es-ES" sz="2400" b="1"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se puede calcular de la misma manera que </a:t>
            </a:r>
            <a:r>
              <a:rPr lang="es-ES" sz="2400" b="1">
                <a:latin typeface="Arial" panose="020B0604020202020204" pitchFamily="34" charset="0"/>
              </a:rPr>
              <a:t>F</a:t>
            </a:r>
            <a:r>
              <a:rPr lang="es-ES" sz="2400" b="1" baseline="-25000">
                <a:latin typeface="Arial" panose="020B0604020202020204" pitchFamily="34" charset="0"/>
              </a:rPr>
              <a:t>B</a:t>
            </a:r>
            <a:r>
              <a:rPr lang="es-ES" sz="2400">
                <a:latin typeface="Arial" panose="020B0604020202020204" pitchFamily="34" charset="0"/>
              </a:rPr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Pero se puede deducir el resultado teniendo en cuenta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la simetría existente: Todo queda igual si se hace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un giro de 180º respecto a un eje vertical que pase por A</a:t>
            </a:r>
          </a:p>
        </p:txBody>
      </p:sp>
      <p:graphicFrame>
        <p:nvGraphicFramePr>
          <p:cNvPr id="1538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843907"/>
              </p:ext>
            </p:extLst>
          </p:nvPr>
        </p:nvGraphicFramePr>
        <p:xfrm>
          <a:off x="1800785" y="447208"/>
          <a:ext cx="3889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6" name="Ecuación" r:id="rId11" imgW="177569" imgH="253670" progId="Equation.3">
                  <p:embed/>
                </p:oleObj>
              </mc:Choice>
              <mc:Fallback>
                <p:oleObj name="Ecuación" r:id="rId11" imgW="177569" imgH="253670" progId="Equation.3">
                  <p:embed/>
                  <p:pic>
                    <p:nvPicPr>
                      <p:cNvPr id="15387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785" y="447208"/>
                        <a:ext cx="388938" cy="5556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320688"/>
              </p:ext>
            </p:extLst>
          </p:nvPr>
        </p:nvGraphicFramePr>
        <p:xfrm>
          <a:off x="2550823" y="3098443"/>
          <a:ext cx="4889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7" name="Ecuación" r:id="rId13" imgW="177569" imgH="215619" progId="Equation.3">
                  <p:embed/>
                </p:oleObj>
              </mc:Choice>
              <mc:Fallback>
                <p:oleObj name="Ecuación" r:id="rId13" imgW="177569" imgH="215619" progId="Equation.3">
                  <p:embed/>
                  <p:pic>
                    <p:nvPicPr>
                      <p:cNvPr id="15388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823" y="3098443"/>
                        <a:ext cx="4889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o 3"/>
          <p:cNvGrpSpPr>
            <a:grpSpLocks/>
          </p:cNvGrpSpPr>
          <p:nvPr/>
        </p:nvGrpSpPr>
        <p:grpSpPr bwMode="auto">
          <a:xfrm flipH="1">
            <a:off x="3151692" y="2680138"/>
            <a:ext cx="1625600" cy="1030287"/>
            <a:chOff x="2570243" y="646911"/>
            <a:chExt cx="1625600" cy="1030287"/>
          </a:xfrm>
        </p:grpSpPr>
        <p:sp>
          <p:nvSpPr>
            <p:cNvPr id="15390" name="Line 63"/>
            <p:cNvSpPr>
              <a:spLocks noChangeShapeType="1"/>
            </p:cNvSpPr>
            <p:nvPr/>
          </p:nvSpPr>
          <p:spPr bwMode="auto">
            <a:xfrm rot="5400000">
              <a:off x="2836943" y="1384232"/>
              <a:ext cx="0" cy="53340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grpSp>
          <p:nvGrpSpPr>
            <p:cNvPr id="15391" name="Group 69"/>
            <p:cNvGrpSpPr>
              <a:grpSpLocks/>
            </p:cNvGrpSpPr>
            <p:nvPr/>
          </p:nvGrpSpPr>
          <p:grpSpPr bwMode="auto">
            <a:xfrm>
              <a:off x="3130631" y="646911"/>
              <a:ext cx="1065212" cy="1030287"/>
              <a:chOff x="2947" y="1621"/>
              <a:chExt cx="671" cy="649"/>
            </a:xfrm>
          </p:grpSpPr>
          <p:sp>
            <p:nvSpPr>
              <p:cNvPr id="15392" name="Line 63"/>
              <p:cNvSpPr>
                <a:spLocks noChangeShapeType="1"/>
              </p:cNvSpPr>
              <p:nvPr/>
            </p:nvSpPr>
            <p:spPr bwMode="auto">
              <a:xfrm rot="16200000" flipV="1">
                <a:off x="3281" y="1922"/>
                <a:ext cx="4" cy="671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  <p:sp>
            <p:nvSpPr>
              <p:cNvPr id="15393" name="Line 50"/>
              <p:cNvSpPr>
                <a:spLocks noChangeShapeType="1"/>
              </p:cNvSpPr>
              <p:nvPr/>
            </p:nvSpPr>
            <p:spPr bwMode="auto">
              <a:xfrm>
                <a:off x="3610" y="1621"/>
                <a:ext cx="0" cy="649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</p:grpSp>
      </p:grpSp>
      <p:sp>
        <p:nvSpPr>
          <p:cNvPr id="50" name="Line 87"/>
          <p:cNvSpPr>
            <a:spLocks noChangeShapeType="1"/>
          </p:cNvSpPr>
          <p:nvPr/>
        </p:nvSpPr>
        <p:spPr bwMode="auto">
          <a:xfrm rot="10800000" flipH="1" flipV="1">
            <a:off x="6897802" y="2826748"/>
            <a:ext cx="12700" cy="8620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sp>
        <p:nvSpPr>
          <p:cNvPr id="51" name="Line 61"/>
          <p:cNvSpPr>
            <a:spLocks noChangeShapeType="1"/>
          </p:cNvSpPr>
          <p:nvPr/>
        </p:nvSpPr>
        <p:spPr bwMode="auto">
          <a:xfrm rot="7200000" flipH="1" flipV="1">
            <a:off x="7710982" y="2369782"/>
            <a:ext cx="1587" cy="1841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pic>
        <p:nvPicPr>
          <p:cNvPr id="15381" name="Picture 82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05" y="2519800"/>
            <a:ext cx="4492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1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3 0.00772 L 0.15212 0.000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4" y="-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1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11051" grpId="0" animBg="1"/>
      <p:bldP spid="211052" grpId="0" animBg="1"/>
      <p:bldP spid="211048" grpId="0" animBg="1"/>
      <p:bldP spid="37971" grpId="0" animBg="1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1" name="Line 156"/>
          <p:cNvSpPr>
            <a:spLocks noChangeShapeType="1"/>
          </p:cNvSpPr>
          <p:nvPr/>
        </p:nvSpPr>
        <p:spPr bwMode="auto">
          <a:xfrm>
            <a:off x="1372015" y="2896447"/>
            <a:ext cx="4318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E3335E4-78E4-4F58-90B2-E085CE00FE40}"/>
              </a:ext>
            </a:extLst>
          </p:cNvPr>
          <p:cNvGrpSpPr/>
          <p:nvPr/>
        </p:nvGrpSpPr>
        <p:grpSpPr>
          <a:xfrm>
            <a:off x="1372015" y="3607647"/>
            <a:ext cx="4318000" cy="2179638"/>
            <a:chOff x="1372015" y="3576474"/>
            <a:chExt cx="4318000" cy="2179638"/>
          </a:xfrm>
        </p:grpSpPr>
        <p:sp>
          <p:nvSpPr>
            <p:cNvPr id="17462" name="Line 155"/>
            <p:cNvSpPr>
              <a:spLocks noChangeShapeType="1"/>
            </p:cNvSpPr>
            <p:nvPr/>
          </p:nvSpPr>
          <p:spPr bwMode="auto">
            <a:xfrm>
              <a:off x="1372015" y="5005224"/>
              <a:ext cx="431800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7463" name="Line 157"/>
            <p:cNvSpPr>
              <a:spLocks noChangeShapeType="1"/>
            </p:cNvSpPr>
            <p:nvPr/>
          </p:nvSpPr>
          <p:spPr bwMode="auto">
            <a:xfrm>
              <a:off x="1372015" y="3576474"/>
              <a:ext cx="431800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7464" name="Line 173"/>
            <p:cNvSpPr>
              <a:spLocks noChangeShapeType="1"/>
            </p:cNvSpPr>
            <p:nvPr/>
          </p:nvSpPr>
          <p:spPr bwMode="auto">
            <a:xfrm>
              <a:off x="1372015" y="5756112"/>
              <a:ext cx="431800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7465" name="Line 196"/>
            <p:cNvSpPr>
              <a:spLocks noChangeShapeType="1"/>
            </p:cNvSpPr>
            <p:nvPr/>
          </p:nvSpPr>
          <p:spPr bwMode="auto">
            <a:xfrm>
              <a:off x="1372015" y="4294024"/>
              <a:ext cx="431800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sp>
        <p:nvSpPr>
          <p:cNvPr id="17459" name="Line 174"/>
          <p:cNvSpPr>
            <a:spLocks noChangeShapeType="1"/>
          </p:cNvSpPr>
          <p:nvPr/>
        </p:nvSpPr>
        <p:spPr bwMode="auto">
          <a:xfrm>
            <a:off x="4432712" y="2908159"/>
            <a:ext cx="719138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graphicFrame>
        <p:nvGraphicFramePr>
          <p:cNvPr id="17460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61898"/>
              </p:ext>
            </p:extLst>
          </p:nvPr>
        </p:nvGraphicFramePr>
        <p:xfrm>
          <a:off x="3623087" y="2225534"/>
          <a:ext cx="603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7" name="Ecuación" r:id="rId4" imgW="228600" imgH="241200" progId="Equation.3">
                  <p:embed/>
                </p:oleObj>
              </mc:Choice>
              <mc:Fallback>
                <p:oleObj name="Ecuación" r:id="rId4" imgW="228600" imgH="241200" progId="Equation.3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087" y="2225534"/>
                        <a:ext cx="6032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3" name="Group 95"/>
          <p:cNvGrpSpPr>
            <a:grpSpLocks/>
          </p:cNvGrpSpPr>
          <p:nvPr/>
        </p:nvGrpSpPr>
        <p:grpSpPr bwMode="auto">
          <a:xfrm>
            <a:off x="2032415" y="1710749"/>
            <a:ext cx="2633663" cy="4305301"/>
            <a:chOff x="1562" y="1121"/>
            <a:chExt cx="1659" cy="2712"/>
          </a:xfrm>
        </p:grpSpPr>
        <p:sp>
          <p:nvSpPr>
            <p:cNvPr id="17449" name="Line 217"/>
            <p:cNvSpPr>
              <a:spLocks noChangeShapeType="1"/>
            </p:cNvSpPr>
            <p:nvPr/>
          </p:nvSpPr>
          <p:spPr bwMode="auto">
            <a:xfrm flipH="1">
              <a:off x="1704" y="1137"/>
              <a:ext cx="0" cy="269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dirty="0"/>
            </a:p>
          </p:txBody>
        </p:sp>
        <p:sp>
          <p:nvSpPr>
            <p:cNvPr id="17450" name="Line 218"/>
            <p:cNvSpPr>
              <a:spLocks noChangeShapeType="1"/>
            </p:cNvSpPr>
            <p:nvPr/>
          </p:nvSpPr>
          <p:spPr bwMode="auto">
            <a:xfrm flipH="1">
              <a:off x="3080" y="1121"/>
              <a:ext cx="0" cy="269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pic>
          <p:nvPicPr>
            <p:cNvPr id="17451" name="Picture 1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2643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2" name="Picture 1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" y="2633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3" name="Picture 16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2190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4" name="Picture 16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" y="3562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5" name="Picture 16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" y="3560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6" name="Picture 16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" y="2202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7" name="Picture 19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" y="3093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8" name="Picture 2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3" y="3095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6323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410151"/>
              </p:ext>
            </p:extLst>
          </p:nvPr>
        </p:nvGraphicFramePr>
        <p:xfrm>
          <a:off x="7231623" y="3686328"/>
          <a:ext cx="18589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8" name="Ecuación" r:id="rId8" imgW="723600" imgH="393480" progId="Equation.3">
                  <p:embed/>
                </p:oleObj>
              </mc:Choice>
              <mc:Fallback>
                <p:oleObj name="Ecuación" r:id="rId8" imgW="723600" imgH="393480" progId="Equation.3">
                  <p:embed/>
                  <p:pic>
                    <p:nvPicPr>
                      <p:cNvPr id="0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623" y="3686328"/>
                        <a:ext cx="185896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2" name="Group 94"/>
          <p:cNvGrpSpPr>
            <a:grpSpLocks/>
          </p:cNvGrpSpPr>
          <p:nvPr/>
        </p:nvGrpSpPr>
        <p:grpSpPr bwMode="auto">
          <a:xfrm>
            <a:off x="1656183" y="1182560"/>
            <a:ext cx="3417887" cy="1052513"/>
            <a:chOff x="1325" y="706"/>
            <a:chExt cx="2153" cy="663"/>
          </a:xfrm>
        </p:grpSpPr>
        <p:sp>
          <p:nvSpPr>
            <p:cNvPr id="17443" name="Text Box 164"/>
            <p:cNvSpPr txBox="1">
              <a:spLocks noChangeArrowheads="1"/>
            </p:cNvSpPr>
            <p:nvPr/>
          </p:nvSpPr>
          <p:spPr bwMode="auto">
            <a:xfrm>
              <a:off x="1594" y="1045"/>
              <a:ext cx="288" cy="3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endParaRPr lang="es-ES" sz="2400" baseline="-25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4" name="Text Box 165"/>
            <p:cNvSpPr txBox="1">
              <a:spLocks noChangeArrowheads="1"/>
            </p:cNvSpPr>
            <p:nvPr/>
          </p:nvSpPr>
          <p:spPr bwMode="auto">
            <a:xfrm>
              <a:off x="2955" y="1015"/>
              <a:ext cx="245" cy="3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endParaRPr lang="es-ES" sz="2400" baseline="-25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5" name="Text Box 166"/>
            <p:cNvSpPr txBox="1">
              <a:spLocks noChangeArrowheads="1"/>
            </p:cNvSpPr>
            <p:nvPr/>
          </p:nvSpPr>
          <p:spPr bwMode="auto">
            <a:xfrm>
              <a:off x="1325" y="706"/>
              <a:ext cx="2153" cy="292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2 cargas puntuales fijas</a:t>
              </a:r>
              <a:endParaRPr lang="es-ES" sz="2400" b="1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6" name="Text Box 180"/>
            <p:cNvSpPr txBox="1">
              <a:spLocks noChangeArrowheads="1"/>
            </p:cNvSpPr>
            <p:nvPr/>
          </p:nvSpPr>
          <p:spPr bwMode="auto">
            <a:xfrm>
              <a:off x="2301" y="1006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7447" name="Line 181"/>
            <p:cNvSpPr>
              <a:spLocks noChangeShapeType="1"/>
            </p:cNvSpPr>
            <p:nvPr/>
          </p:nvSpPr>
          <p:spPr bwMode="auto">
            <a:xfrm flipH="1">
              <a:off x="1863" y="1190"/>
              <a:ext cx="40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7448" name="Line 182"/>
            <p:cNvSpPr>
              <a:spLocks noChangeShapeType="1"/>
            </p:cNvSpPr>
            <p:nvPr/>
          </p:nvSpPr>
          <p:spPr bwMode="auto">
            <a:xfrm>
              <a:off x="2520" y="1186"/>
              <a:ext cx="40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2136" name="Group 88"/>
          <p:cNvGrpSpPr>
            <a:grpSpLocks/>
          </p:cNvGrpSpPr>
          <p:nvPr/>
        </p:nvGrpSpPr>
        <p:grpSpPr bwMode="auto">
          <a:xfrm>
            <a:off x="6957657" y="1912240"/>
            <a:ext cx="2654300" cy="1255713"/>
            <a:chOff x="4393" y="327"/>
            <a:chExt cx="1672" cy="791"/>
          </a:xfrm>
        </p:grpSpPr>
        <p:sp>
          <p:nvSpPr>
            <p:cNvPr id="17441" name="Rectangle 154"/>
            <p:cNvSpPr>
              <a:spLocks noChangeArrowheads="1"/>
            </p:cNvSpPr>
            <p:nvPr/>
          </p:nvSpPr>
          <p:spPr bwMode="auto">
            <a:xfrm>
              <a:off x="4393" y="327"/>
              <a:ext cx="1672" cy="791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7442" name="Object 1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4474525"/>
                </p:ext>
              </p:extLst>
            </p:nvPr>
          </p:nvGraphicFramePr>
          <p:xfrm>
            <a:off x="4477" y="411"/>
            <a:ext cx="1521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29" name="Ecuación" r:id="rId10" imgW="977760" imgH="393480" progId="Equation.3">
                    <p:embed/>
                  </p:oleObj>
                </mc:Choice>
                <mc:Fallback>
                  <p:oleObj name="Ecuación" r:id="rId10" imgW="977760" imgH="393480" progId="Equation.3">
                    <p:embed/>
                    <p:pic>
                      <p:nvPicPr>
                        <p:cNvPr id="0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411"/>
                          <a:ext cx="1521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48" name="Group 100"/>
          <p:cNvGrpSpPr>
            <a:grpSpLocks/>
          </p:cNvGrpSpPr>
          <p:nvPr/>
        </p:nvGrpSpPr>
        <p:grpSpPr bwMode="auto">
          <a:xfrm>
            <a:off x="3177013" y="3581302"/>
            <a:ext cx="1033465" cy="1465263"/>
            <a:chOff x="2283" y="2255"/>
            <a:chExt cx="651" cy="923"/>
          </a:xfrm>
        </p:grpSpPr>
        <p:sp>
          <p:nvSpPr>
            <p:cNvPr id="17437" name="Line 167"/>
            <p:cNvSpPr>
              <a:spLocks noChangeShapeType="1"/>
            </p:cNvSpPr>
            <p:nvPr/>
          </p:nvSpPr>
          <p:spPr bwMode="auto">
            <a:xfrm flipH="1">
              <a:off x="2481" y="2721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7438" name="Line 195"/>
            <p:cNvSpPr>
              <a:spLocks noChangeShapeType="1"/>
            </p:cNvSpPr>
            <p:nvPr/>
          </p:nvSpPr>
          <p:spPr bwMode="auto">
            <a:xfrm flipH="1">
              <a:off x="2460" y="3178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graphicFrame>
          <p:nvGraphicFramePr>
            <p:cNvPr id="17439" name="Object 2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54945"/>
                </p:ext>
              </p:extLst>
            </p:nvPr>
          </p:nvGraphicFramePr>
          <p:xfrm>
            <a:off x="2293" y="2255"/>
            <a:ext cx="375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30" name="Ecuación" r:id="rId12" imgW="241200" imgH="266400" progId="Equation.3">
                    <p:embed/>
                  </p:oleObj>
                </mc:Choice>
                <mc:Fallback>
                  <p:oleObj name="Ecuación" r:id="rId12" imgW="241200" imgH="266400" progId="Equation.3">
                    <p:embed/>
                    <p:pic>
                      <p:nvPicPr>
                        <p:cNvPr id="0" name="Object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3" y="2255"/>
                          <a:ext cx="375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0" name="Object 2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711493"/>
                </p:ext>
              </p:extLst>
            </p:nvPr>
          </p:nvGraphicFramePr>
          <p:xfrm>
            <a:off x="2283" y="2734"/>
            <a:ext cx="376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31" name="Ecuación" r:id="rId14" imgW="241200" imgH="266400" progId="Equation.3">
                    <p:embed/>
                  </p:oleObj>
                </mc:Choice>
                <mc:Fallback>
                  <p:oleObj name="Ecuación" r:id="rId14" imgW="241200" imgH="266400" progId="Equation.3">
                    <p:embed/>
                    <p:pic>
                      <p:nvPicPr>
                        <p:cNvPr id="0" name="Object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3" y="2734"/>
                          <a:ext cx="376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47" name="Group 99"/>
          <p:cNvGrpSpPr>
            <a:grpSpLocks/>
          </p:cNvGrpSpPr>
          <p:nvPr/>
        </p:nvGrpSpPr>
        <p:grpSpPr bwMode="auto">
          <a:xfrm>
            <a:off x="4654987" y="2949483"/>
            <a:ext cx="1016005" cy="2844805"/>
            <a:chOff x="3214" y="1857"/>
            <a:chExt cx="640" cy="1792"/>
          </a:xfrm>
        </p:grpSpPr>
        <p:sp>
          <p:nvSpPr>
            <p:cNvPr id="17433" name="Line 171"/>
            <p:cNvSpPr>
              <a:spLocks noChangeShapeType="1"/>
            </p:cNvSpPr>
            <p:nvPr/>
          </p:nvSpPr>
          <p:spPr bwMode="auto">
            <a:xfrm>
              <a:off x="3236" y="2281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7434" name="Line 172"/>
            <p:cNvSpPr>
              <a:spLocks noChangeShapeType="1"/>
            </p:cNvSpPr>
            <p:nvPr/>
          </p:nvSpPr>
          <p:spPr bwMode="auto">
            <a:xfrm>
              <a:off x="3214" y="3648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graphicFrame>
          <p:nvGraphicFramePr>
            <p:cNvPr id="17435" name="Object 2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3751072"/>
                </p:ext>
              </p:extLst>
            </p:nvPr>
          </p:nvGraphicFramePr>
          <p:xfrm>
            <a:off x="3474" y="1857"/>
            <a:ext cx="376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32" name="Ecuación" r:id="rId16" imgW="241200" imgH="266400" progId="Equation.3">
                    <p:embed/>
                  </p:oleObj>
                </mc:Choice>
                <mc:Fallback>
                  <p:oleObj name="Ecuación" r:id="rId16" imgW="241200" imgH="266400" progId="Equation.3">
                    <p:embed/>
                    <p:pic>
                      <p:nvPicPr>
                        <p:cNvPr id="0" name="Object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4" y="1857"/>
                          <a:ext cx="376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6" name="Object 2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578041"/>
                </p:ext>
              </p:extLst>
            </p:nvPr>
          </p:nvGraphicFramePr>
          <p:xfrm>
            <a:off x="3479" y="3235"/>
            <a:ext cx="375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33" name="Ecuación" r:id="rId18" imgW="241200" imgH="266400" progId="Equation.3">
                    <p:embed/>
                  </p:oleObj>
                </mc:Choice>
                <mc:Fallback>
                  <p:oleObj name="Ecuación" r:id="rId18" imgW="241200" imgH="266400" progId="Equation.3">
                    <p:embed/>
                    <p:pic>
                      <p:nvPicPr>
                        <p:cNvPr id="0" name="Object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9" y="3235"/>
                          <a:ext cx="375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71" name="Text Box 227"/>
          <p:cNvSpPr txBox="1">
            <a:spLocks noChangeArrowheads="1"/>
          </p:cNvSpPr>
          <p:nvPr/>
        </p:nvSpPr>
        <p:spPr bwMode="auto">
          <a:xfrm>
            <a:off x="6505977" y="5312396"/>
            <a:ext cx="3557660" cy="1398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44000" tIns="144000" rIns="144000" bIns="144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Campo eléctrico</a:t>
            </a:r>
            <a:r>
              <a:rPr lang="es-ES" sz="2400">
                <a:latin typeface="Arial" panose="020B0604020202020204" pitchFamily="34" charset="0"/>
              </a:rPr>
              <a:t> creado por la carga puntual Q en el punto P</a:t>
            </a:r>
          </a:p>
        </p:txBody>
      </p:sp>
      <p:sp>
        <p:nvSpPr>
          <p:cNvPr id="2104" name="Text Box 250"/>
          <p:cNvSpPr txBox="1">
            <a:spLocks noChangeArrowheads="1"/>
          </p:cNvSpPr>
          <p:nvPr/>
        </p:nvSpPr>
        <p:spPr bwMode="auto">
          <a:xfrm>
            <a:off x="4648616" y="1726942"/>
            <a:ext cx="131403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en un punto P</a:t>
            </a:r>
          </a:p>
        </p:txBody>
      </p:sp>
      <p:sp>
        <p:nvSpPr>
          <p:cNvPr id="17430" name="Text Box 268"/>
          <p:cNvSpPr txBox="1">
            <a:spLocks noChangeArrowheads="1"/>
          </p:cNvSpPr>
          <p:nvPr/>
        </p:nvSpPr>
        <p:spPr bwMode="auto">
          <a:xfrm>
            <a:off x="6489907" y="1157596"/>
            <a:ext cx="3589801" cy="5147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F</a:t>
            </a:r>
            <a:r>
              <a:rPr lang="es-ES" sz="2400">
                <a:latin typeface="Arial" panose="020B0604020202020204" pitchFamily="34" charset="0"/>
              </a:rPr>
              <a:t> ejercida por Q sobre q</a:t>
            </a:r>
          </a:p>
        </p:txBody>
      </p:sp>
      <p:graphicFrame>
        <p:nvGraphicFramePr>
          <p:cNvPr id="2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149258"/>
              </p:ext>
            </p:extLst>
          </p:nvPr>
        </p:nvGraphicFramePr>
        <p:xfrm>
          <a:off x="8688388" y="3849840"/>
          <a:ext cx="13255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4" name="Ecuación" r:id="rId20" imgW="545760" imgH="266400" progId="Equation.3">
                  <p:embed/>
                </p:oleObj>
              </mc:Choice>
              <mc:Fallback>
                <p:oleObj name="Ecuación" r:id="rId20" imgW="545760" imgH="266400" progId="Equation.3">
                  <p:embed/>
                  <p:pic>
                    <p:nvPicPr>
                      <p:cNvPr id="0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8" y="3849840"/>
                        <a:ext cx="13255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09919"/>
              </p:ext>
            </p:extLst>
          </p:nvPr>
        </p:nvGraphicFramePr>
        <p:xfrm>
          <a:off x="6315465" y="3616985"/>
          <a:ext cx="888841" cy="113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5" name="Ecuación" r:id="rId22" imgW="368280" imgH="469800" progId="Equation.3">
                  <p:embed/>
                </p:oleObj>
              </mc:Choice>
              <mc:Fallback>
                <p:oleObj name="Ecuación" r:id="rId22" imgW="368280" imgH="469800" progId="Equation.3">
                  <p:embed/>
                  <p:pic>
                    <p:nvPicPr>
                      <p:cNvPr id="0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465" y="3616985"/>
                        <a:ext cx="888841" cy="113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109"/>
          <p:cNvSpPr>
            <a:spLocks noChangeArrowheads="1"/>
          </p:cNvSpPr>
          <p:nvPr/>
        </p:nvSpPr>
        <p:spPr bwMode="auto">
          <a:xfrm>
            <a:off x="1264444" y="490539"/>
            <a:ext cx="67833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1.3.1. CAMPO ELÉCTRICO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4E0DC7-E29A-4ED6-B271-F3E229D7BB7B}"/>
              </a:ext>
            </a:extLst>
          </p:cNvPr>
          <p:cNvSpPr/>
          <p:nvPr/>
        </p:nvSpPr>
        <p:spPr bwMode="auto">
          <a:xfrm>
            <a:off x="7668491" y="3616985"/>
            <a:ext cx="2395146" cy="11201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1" grpId="0" animBg="1"/>
      <p:bldP spid="17459" grpId="0" animBg="1"/>
      <p:bldP spid="6371" grpId="0" animBg="1"/>
      <p:bldP spid="2104" grpId="0"/>
      <p:bldP spid="17430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36">
            <a:extLst>
              <a:ext uri="{FF2B5EF4-FFF2-40B4-BE49-F238E27FC236}">
                <a16:creationId xmlns:a16="http://schemas.microsoft.com/office/drawing/2014/main" id="{407B0F78-954C-46C8-B861-9C578C630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695" y="2354200"/>
            <a:ext cx="4128839" cy="51473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72000" tIns="72000" rIns="72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es una </a:t>
            </a:r>
            <a:r>
              <a:rPr lang="es-ES" sz="2400" dirty="0">
                <a:latin typeface="Arial" panose="020B0604020202020204" pitchFamily="34" charset="0"/>
              </a:rPr>
              <a:t>magnitud vectorial</a:t>
            </a:r>
            <a:endParaRPr lang="es-ES" sz="2400" b="1" dirty="0">
              <a:latin typeface="Arial" panose="020B0604020202020204" pitchFamily="34" charset="0"/>
            </a:endParaRPr>
          </a:p>
        </p:txBody>
      </p:sp>
      <p:sp>
        <p:nvSpPr>
          <p:cNvPr id="55" name="Text Box 227">
            <a:extLst>
              <a:ext uri="{FF2B5EF4-FFF2-40B4-BE49-F238E27FC236}">
                <a16:creationId xmlns:a16="http://schemas.microsoft.com/office/drawing/2014/main" id="{3AC9E7DE-2F35-47E3-8EFF-DFC3295CE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690" y="415104"/>
            <a:ext cx="4117839" cy="1398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44000" tIns="144000" rIns="144000" bIns="144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Campo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eléctrico</a:t>
            </a:r>
            <a:r>
              <a:rPr lang="es-ES" sz="2400">
                <a:latin typeface="Arial" panose="020B0604020202020204" pitchFamily="34" charset="0"/>
              </a:rPr>
              <a:t> creado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por </a:t>
            </a:r>
            <a:r>
              <a:rPr lang="es-ES" sz="2400" dirty="0">
                <a:latin typeface="Arial" panose="020B0604020202020204" pitchFamily="34" charset="0"/>
              </a:rPr>
              <a:t>la carga </a:t>
            </a:r>
            <a:r>
              <a:rPr lang="es-ES" sz="2400">
                <a:latin typeface="Arial" panose="020B0604020202020204" pitchFamily="34" charset="0"/>
              </a:rPr>
              <a:t>puntual Q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en </a:t>
            </a:r>
            <a:r>
              <a:rPr lang="es-ES" sz="2400" dirty="0">
                <a:latin typeface="Arial" panose="020B0604020202020204" pitchFamily="34" charset="0"/>
              </a:rPr>
              <a:t>el punto P</a:t>
            </a:r>
          </a:p>
        </p:txBody>
      </p:sp>
      <p:sp>
        <p:nvSpPr>
          <p:cNvPr id="58" name="CuadroTexto 3">
            <a:extLst>
              <a:ext uri="{FF2B5EF4-FFF2-40B4-BE49-F238E27FC236}">
                <a16:creationId xmlns:a16="http://schemas.microsoft.com/office/drawing/2014/main" id="{28749F1E-B352-46D2-ADBD-EB879D023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55" y="2810136"/>
            <a:ext cx="3687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rgbClr val="FF0000"/>
                </a:solidFill>
              </a:rPr>
              <a:t>número 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 vector = vector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52" name="Text Box 236">
            <a:extLst>
              <a:ext uri="{FF2B5EF4-FFF2-40B4-BE49-F238E27FC236}">
                <a16:creationId xmlns:a16="http://schemas.microsoft.com/office/drawing/2014/main" id="{E24066EC-03C2-4621-8D96-3E98C3F4D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143" y="2343416"/>
            <a:ext cx="3057197" cy="514738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q</a:t>
            </a:r>
            <a:r>
              <a:rPr lang="es-ES" sz="2400" baseline="30000" dirty="0">
                <a:latin typeface="Arial" panose="020B0604020202020204" pitchFamily="34" charset="0"/>
              </a:rPr>
              <a:t>-1</a:t>
            </a:r>
            <a:r>
              <a:rPr lang="es-ES" sz="2400" dirty="0">
                <a:latin typeface="Arial" panose="020B0604020202020204" pitchFamily="34" charset="0"/>
              </a:rPr>
              <a:t>  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     </a:t>
            </a:r>
            <a:r>
              <a:rPr lang="es-ES" sz="2400" b="1" dirty="0">
                <a:latin typeface="Arial" panose="020B0604020202020204" pitchFamily="34" charset="0"/>
              </a:rPr>
              <a:t>F </a:t>
            </a:r>
            <a:r>
              <a:rPr lang="es-ES" sz="2400" dirty="0">
                <a:latin typeface="Arial" panose="020B0604020202020204" pitchFamily="34" charset="0"/>
              </a:rPr>
              <a:t>    =   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511B3099-9C75-4478-B53F-4D6475EF5566}"/>
              </a:ext>
            </a:extLst>
          </p:cNvPr>
          <p:cNvSpPr/>
          <p:nvPr/>
        </p:nvSpPr>
        <p:spPr bwMode="auto">
          <a:xfrm>
            <a:off x="6044113" y="397038"/>
            <a:ext cx="4128838" cy="141006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59" name="Object 179">
            <a:extLst>
              <a:ext uri="{FF2B5EF4-FFF2-40B4-BE49-F238E27FC236}">
                <a16:creationId xmlns:a16="http://schemas.microsoft.com/office/drawing/2014/main" id="{3DD00F39-C6AC-4152-96A3-EB6E68838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125679"/>
              </p:ext>
            </p:extLst>
          </p:nvPr>
        </p:nvGraphicFramePr>
        <p:xfrm>
          <a:off x="8095904" y="587430"/>
          <a:ext cx="18589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39" name="Ecuación" r:id="rId4" imgW="723600" imgH="393480" progId="Equation.3">
                  <p:embed/>
                </p:oleObj>
              </mc:Choice>
              <mc:Fallback>
                <p:oleObj name="Ecuación" r:id="rId4" imgW="723600" imgH="393480" progId="Equation.3">
                  <p:embed/>
                  <p:pic>
                    <p:nvPicPr>
                      <p:cNvPr id="6323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5904" y="587430"/>
                        <a:ext cx="185896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79">
            <a:extLst>
              <a:ext uri="{FF2B5EF4-FFF2-40B4-BE49-F238E27FC236}">
                <a16:creationId xmlns:a16="http://schemas.microsoft.com/office/drawing/2014/main" id="{50A7A597-DBEB-417B-B443-A2235627A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657807"/>
              </p:ext>
            </p:extLst>
          </p:nvPr>
        </p:nvGraphicFramePr>
        <p:xfrm>
          <a:off x="7179746" y="518087"/>
          <a:ext cx="888841" cy="113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0" name="Ecuación" r:id="rId6" imgW="368280" imgH="469800" progId="Equation.3">
                  <p:embed/>
                </p:oleObj>
              </mc:Choice>
              <mc:Fallback>
                <p:oleObj name="Ecuación" r:id="rId6" imgW="368280" imgH="469800" progId="Equation.3">
                  <p:embed/>
                  <p:pic>
                    <p:nvPicPr>
                      <p:cNvPr id="57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746" y="518087"/>
                        <a:ext cx="888841" cy="113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18965A48-61F6-4A5F-872D-67325CC4E2F5}"/>
                  </a:ext>
                </a:extLst>
              </p:cNvPr>
              <p:cNvSpPr/>
              <p:nvPr/>
            </p:nvSpPr>
            <p:spPr>
              <a:xfrm>
                <a:off x="6217626" y="783976"/>
                <a:ext cx="1179960" cy="618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𝑄𝑞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18965A48-61F6-4A5F-872D-67325CC4E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626" y="783976"/>
                <a:ext cx="1179960" cy="618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 Box 236">
            <a:extLst>
              <a:ext uri="{FF2B5EF4-FFF2-40B4-BE49-F238E27FC236}">
                <a16:creationId xmlns:a16="http://schemas.microsoft.com/office/drawing/2014/main" id="{3F43F100-CCFA-4F0E-A8C5-332B192F2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695" y="3920401"/>
            <a:ext cx="4128835" cy="51473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72000" tIns="72000" rIns="72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está aplicado en P como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endParaRPr lang="es-ES" sz="2400" baseline="-25000">
              <a:latin typeface="Arial" panose="020B0604020202020204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B0AB000-E157-4EBF-AF71-51ADEE8C52EA}"/>
              </a:ext>
            </a:extLst>
          </p:cNvPr>
          <p:cNvSpPr txBox="1"/>
          <p:nvPr/>
        </p:nvSpPr>
        <p:spPr>
          <a:xfrm>
            <a:off x="5965784" y="4780831"/>
            <a:ext cx="442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Por eso se pone P en vez de q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F044229-6785-4875-8C94-A13571F5F51C}"/>
              </a:ext>
            </a:extLst>
          </p:cNvPr>
          <p:cNvSpPr txBox="1"/>
          <p:nvPr/>
        </p:nvSpPr>
        <p:spPr>
          <a:xfrm>
            <a:off x="6013166" y="3959091"/>
            <a:ext cx="4319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Lo está, a diferencia de </a:t>
            </a:r>
            <a:r>
              <a:rPr lang="es-ES" sz="2400" b="1" dirty="0">
                <a:solidFill>
                  <a:schemeClr val="tx1"/>
                </a:solidFill>
              </a:rPr>
              <a:t>F</a:t>
            </a:r>
            <a:r>
              <a:rPr lang="es-ES" sz="2400" dirty="0">
                <a:solidFill>
                  <a:schemeClr val="tx1"/>
                </a:solidFill>
              </a:rPr>
              <a:t>, con q o sin q, al no estar q en </a:t>
            </a:r>
            <a:r>
              <a:rPr lang="es-ES" sz="2400" b="1" dirty="0">
                <a:solidFill>
                  <a:schemeClr val="tx1"/>
                </a:solidFill>
              </a:rPr>
              <a:t>E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65" name="Text Box 266">
            <a:extLst>
              <a:ext uri="{FF2B5EF4-FFF2-40B4-BE49-F238E27FC236}">
                <a16:creationId xmlns:a16="http://schemas.microsoft.com/office/drawing/2014/main" id="{0871C9AC-FC59-46EE-873A-78185B2BA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913" y="5759464"/>
            <a:ext cx="7850950" cy="90588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>
                <a:latin typeface="Arial" panose="020B0604020202020204" pitchFamily="34" charset="0"/>
              </a:rPr>
              <a:t>Al ser un número por </a:t>
            </a:r>
            <a:r>
              <a:rPr lang="es-ES" sz="2400" b="1">
                <a:latin typeface="Arial" panose="020B0604020202020204" pitchFamily="34" charset="0"/>
              </a:rPr>
              <a:t>F</a:t>
            </a:r>
            <a:r>
              <a:rPr lang="es-ES" sz="2400">
                <a:latin typeface="Arial" panose="020B0604020202020204" pitchFamily="34" charset="0"/>
              </a:rPr>
              <a:t>, </a:t>
            </a:r>
            <a:r>
              <a:rPr lang="es-ES" sz="2400" b="1">
                <a:latin typeface="Arial" panose="020B0604020202020204" pitchFamily="34" charset="0"/>
              </a:rPr>
              <a:t>E</a:t>
            </a:r>
            <a:r>
              <a:rPr lang="es-ES" sz="2400">
                <a:latin typeface="Arial" panose="020B0604020202020204" pitchFamily="34" charset="0"/>
              </a:rPr>
              <a:t> se aplica en la dirección de </a:t>
            </a:r>
            <a:r>
              <a:rPr lang="es-ES" sz="2400" b="1">
                <a:latin typeface="Arial" panose="020B0604020202020204" pitchFamily="34" charset="0"/>
              </a:rPr>
              <a:t>F</a:t>
            </a:r>
            <a:r>
              <a:rPr lang="es-ES" sz="2400">
                <a:latin typeface="Arial" panose="020B0604020202020204" pitchFamily="34" charset="0"/>
              </a:rPr>
              <a:t>, en la que contiene a Q y P, la de </a:t>
            </a:r>
            <a:r>
              <a:rPr lang="es-ES" sz="2400" b="1">
                <a:latin typeface="Arial" panose="020B0604020202020204" pitchFamily="34" charset="0"/>
              </a:rPr>
              <a:t>u</a:t>
            </a:r>
            <a:endParaRPr lang="es-ES" sz="2400" baseline="-25000" dirty="0">
              <a:latin typeface="Arial" panose="020B0604020202020204" pitchFamily="34" charset="0"/>
            </a:endParaRPr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E6530C6F-017B-4847-AFAE-47F7DCA7CEDF}"/>
              </a:ext>
            </a:extLst>
          </p:cNvPr>
          <p:cNvGrpSpPr/>
          <p:nvPr/>
        </p:nvGrpSpPr>
        <p:grpSpPr>
          <a:xfrm>
            <a:off x="9656856" y="836083"/>
            <a:ext cx="631508" cy="644471"/>
            <a:chOff x="9823115" y="2536185"/>
            <a:chExt cx="631508" cy="644471"/>
          </a:xfrm>
        </p:grpSpPr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91536C67-25A5-4400-809A-CD630C35A9C1}"/>
                </a:ext>
              </a:extLst>
            </p:cNvPr>
            <p:cNvCxnSpPr/>
            <p:nvPr/>
          </p:nvCxnSpPr>
          <p:spPr bwMode="auto">
            <a:xfrm flipV="1">
              <a:off x="9823115" y="2826282"/>
              <a:ext cx="298010" cy="354374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2CFEECE5-6556-4BA0-B0AA-69924373149B}"/>
                </a:ext>
              </a:extLst>
            </p:cNvPr>
            <p:cNvSpPr txBox="1"/>
            <p:nvPr/>
          </p:nvSpPr>
          <p:spPr>
            <a:xfrm>
              <a:off x="10039927" y="2536185"/>
              <a:ext cx="4146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FF0000"/>
                  </a:solidFill>
                </a:rPr>
                <a:t>P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28D208DF-8B61-4A75-8504-750C0C0E7ECA}"/>
              </a:ext>
            </a:extLst>
          </p:cNvPr>
          <p:cNvGrpSpPr/>
          <p:nvPr/>
        </p:nvGrpSpPr>
        <p:grpSpPr>
          <a:xfrm>
            <a:off x="6669437" y="766458"/>
            <a:ext cx="631508" cy="644471"/>
            <a:chOff x="9823115" y="2536185"/>
            <a:chExt cx="631508" cy="644471"/>
          </a:xfrm>
        </p:grpSpPr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9CBA86B6-BD2B-4877-9571-DD8BDB439794}"/>
                </a:ext>
              </a:extLst>
            </p:cNvPr>
            <p:cNvCxnSpPr/>
            <p:nvPr/>
          </p:nvCxnSpPr>
          <p:spPr bwMode="auto">
            <a:xfrm flipV="1">
              <a:off x="9823115" y="2826282"/>
              <a:ext cx="298010" cy="354374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8A540798-6DBA-48B2-94A0-313D785F0858}"/>
                </a:ext>
              </a:extLst>
            </p:cNvPr>
            <p:cNvSpPr txBox="1"/>
            <p:nvPr/>
          </p:nvSpPr>
          <p:spPr>
            <a:xfrm>
              <a:off x="10039927" y="2536185"/>
              <a:ext cx="4146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FF0000"/>
                  </a:solidFill>
                </a:rPr>
                <a:t>P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29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8" grpId="0"/>
      <p:bldP spid="52" grpId="0"/>
      <p:bldP spid="62" grpId="0" animBg="1"/>
      <p:bldP spid="63" grpId="0"/>
      <p:bldP spid="64" grpId="0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825625" y="6042025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825625" y="3479800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825625" y="4581525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825625" y="2000250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443038" y="566738"/>
            <a:ext cx="744696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TEMA 1: CARGA ELÉCTRICA Y MATERIA.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               CAMPO ELÉCTRICO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1781175" y="1974850"/>
            <a:ext cx="70802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1.1.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1.2.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1.3.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1.4.</a:t>
            </a:r>
          </a:p>
        </p:txBody>
      </p:sp>
      <p:sp>
        <p:nvSpPr>
          <p:cNvPr id="7180" name="Rectangle 15"/>
          <p:cNvSpPr>
            <a:spLocks noChangeArrowheads="1"/>
          </p:cNvSpPr>
          <p:nvPr/>
        </p:nvSpPr>
        <p:spPr bwMode="auto">
          <a:xfrm>
            <a:off x="2533650" y="4559461"/>
            <a:ext cx="6602413" cy="78779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2586038" y="1982788"/>
            <a:ext cx="7850187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Carga Eléctrica.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Cuantización y Conservación.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Carga Puntual y Distribuciones de Carga.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Ley de Coulomb.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Principio de Superposición.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Campo Eléctrico.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Campos debidos a Distribuciones de Carga.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Campo Eléctrico: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1">
                <a:latin typeface="Arial" panose="020B0604020202020204" pitchFamily="34" charset="0"/>
              </a:rPr>
              <a:t>Líneas de Campo.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Conductores y Aislantes.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Cargas Inducidas.</a:t>
            </a:r>
            <a:endParaRPr lang="es-ES" sz="2000" b="1">
              <a:latin typeface="Arial" panose="020B0604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690580" y="1266024"/>
            <a:ext cx="2059960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19/10/20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19/10/20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19/10/20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156"/>
          <p:cNvSpPr>
            <a:spLocks noChangeShapeType="1"/>
          </p:cNvSpPr>
          <p:nvPr/>
        </p:nvSpPr>
        <p:spPr bwMode="auto">
          <a:xfrm>
            <a:off x="1919760" y="3415048"/>
            <a:ext cx="4318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459" name="Line 217"/>
          <p:cNvSpPr>
            <a:spLocks noChangeShapeType="1"/>
          </p:cNvSpPr>
          <p:nvPr/>
        </p:nvSpPr>
        <p:spPr bwMode="auto">
          <a:xfrm flipH="1">
            <a:off x="2794473" y="2340236"/>
            <a:ext cx="11112" cy="43180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460" name="Line 218"/>
          <p:cNvSpPr>
            <a:spLocks noChangeShapeType="1"/>
          </p:cNvSpPr>
          <p:nvPr/>
        </p:nvSpPr>
        <p:spPr bwMode="auto">
          <a:xfrm flipH="1">
            <a:off x="5755848" y="2314836"/>
            <a:ext cx="0" cy="43180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462" name="Line 155"/>
          <p:cNvSpPr>
            <a:spLocks noChangeShapeType="1"/>
          </p:cNvSpPr>
          <p:nvPr/>
        </p:nvSpPr>
        <p:spPr bwMode="auto">
          <a:xfrm>
            <a:off x="1919760" y="6483817"/>
            <a:ext cx="4318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463" name="Line 157"/>
          <p:cNvSpPr>
            <a:spLocks noChangeShapeType="1"/>
          </p:cNvSpPr>
          <p:nvPr/>
        </p:nvSpPr>
        <p:spPr bwMode="auto">
          <a:xfrm>
            <a:off x="1919760" y="4625684"/>
            <a:ext cx="4318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pic>
        <p:nvPicPr>
          <p:cNvPr id="19464" name="Picture 1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23" y="4381209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5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23" y="4384384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23" y="3175336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6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60" y="6256804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6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23" y="6253629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186" y="3194386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0" name="Line 173"/>
          <p:cNvSpPr>
            <a:spLocks noChangeShapeType="1"/>
          </p:cNvSpPr>
          <p:nvPr/>
        </p:nvSpPr>
        <p:spPr bwMode="auto">
          <a:xfrm>
            <a:off x="1919760" y="2379857"/>
            <a:ext cx="4318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471" name="Line 174"/>
          <p:cNvSpPr>
            <a:spLocks noChangeShapeType="1"/>
          </p:cNvSpPr>
          <p:nvPr/>
        </p:nvSpPr>
        <p:spPr bwMode="auto">
          <a:xfrm>
            <a:off x="5965792" y="2379857"/>
            <a:ext cx="719137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graphicFrame>
        <p:nvGraphicFramePr>
          <p:cNvPr id="19472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757805"/>
              </p:ext>
            </p:extLst>
          </p:nvPr>
        </p:nvGraphicFramePr>
        <p:xfrm>
          <a:off x="6286437" y="1687687"/>
          <a:ext cx="637624" cy="6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99" name="Ecuación" r:id="rId6" imgW="241200" imgH="241200" progId="Equation.3">
                  <p:embed/>
                </p:oleObj>
              </mc:Choice>
              <mc:Fallback>
                <p:oleObj name="Ecuación" r:id="rId6" imgW="241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437" y="1687687"/>
                        <a:ext cx="637624" cy="63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Line 196"/>
          <p:cNvSpPr>
            <a:spLocks noChangeShapeType="1"/>
          </p:cNvSpPr>
          <p:nvPr/>
        </p:nvSpPr>
        <p:spPr bwMode="auto">
          <a:xfrm>
            <a:off x="1919760" y="5327983"/>
            <a:ext cx="4318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pic>
        <p:nvPicPr>
          <p:cNvPr id="19474" name="Picture 19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60" y="5100970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86" y="5091445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0" name="Text Box 164"/>
          <p:cNvSpPr txBox="1">
            <a:spLocks noChangeArrowheads="1"/>
          </p:cNvSpPr>
          <p:nvPr/>
        </p:nvSpPr>
        <p:spPr bwMode="auto">
          <a:xfrm>
            <a:off x="2630960" y="2141525"/>
            <a:ext cx="420606" cy="46384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s-ES" sz="2400" baseline="-25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1" name="Text Box 165"/>
          <p:cNvSpPr txBox="1">
            <a:spLocks noChangeArrowheads="1"/>
          </p:cNvSpPr>
          <p:nvPr/>
        </p:nvSpPr>
        <p:spPr bwMode="auto">
          <a:xfrm>
            <a:off x="5598409" y="2154225"/>
            <a:ext cx="353280" cy="46384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s-ES" sz="2400" baseline="-25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2" name="Text Box 180"/>
          <p:cNvSpPr txBox="1">
            <a:spLocks noChangeArrowheads="1"/>
          </p:cNvSpPr>
          <p:nvPr/>
        </p:nvSpPr>
        <p:spPr bwMode="auto">
          <a:xfrm>
            <a:off x="4174323" y="2149520"/>
            <a:ext cx="372028" cy="463846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9483" name="Line 181"/>
          <p:cNvSpPr>
            <a:spLocks noChangeShapeType="1"/>
          </p:cNvSpPr>
          <p:nvPr/>
        </p:nvSpPr>
        <p:spPr bwMode="auto">
          <a:xfrm flipH="1">
            <a:off x="3030431" y="2381650"/>
            <a:ext cx="1168323" cy="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484" name="Line 182"/>
          <p:cNvSpPr>
            <a:spLocks noChangeShapeType="1"/>
          </p:cNvSpPr>
          <p:nvPr/>
        </p:nvSpPr>
        <p:spPr bwMode="auto">
          <a:xfrm>
            <a:off x="4575663" y="2385243"/>
            <a:ext cx="104312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5993450" y="3409158"/>
            <a:ext cx="539750" cy="1223968"/>
            <a:chOff x="3236" y="1661"/>
            <a:chExt cx="340" cy="771"/>
          </a:xfrm>
        </p:grpSpPr>
        <p:sp>
          <p:nvSpPr>
            <p:cNvPr id="19532" name="Line 185"/>
            <p:cNvSpPr>
              <a:spLocks noChangeShapeType="1"/>
            </p:cNvSpPr>
            <p:nvPr/>
          </p:nvSpPr>
          <p:spPr bwMode="auto">
            <a:xfrm>
              <a:off x="3236" y="2432"/>
              <a:ext cx="340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9533" name="Line 186"/>
            <p:cNvSpPr>
              <a:spLocks noChangeShapeType="1"/>
            </p:cNvSpPr>
            <p:nvPr/>
          </p:nvSpPr>
          <p:spPr bwMode="auto">
            <a:xfrm>
              <a:off x="3236" y="1661"/>
              <a:ext cx="340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4" name="Group 203"/>
          <p:cNvGrpSpPr>
            <a:grpSpLocks/>
          </p:cNvGrpSpPr>
          <p:nvPr/>
        </p:nvGrpSpPr>
        <p:grpSpPr bwMode="auto">
          <a:xfrm>
            <a:off x="4943048" y="5319974"/>
            <a:ext cx="549275" cy="1162050"/>
            <a:chOff x="2568" y="2871"/>
            <a:chExt cx="346" cy="732"/>
          </a:xfrm>
        </p:grpSpPr>
        <p:sp>
          <p:nvSpPr>
            <p:cNvPr id="19526" name="Line 187"/>
            <p:cNvSpPr>
              <a:spLocks noChangeShapeType="1"/>
            </p:cNvSpPr>
            <p:nvPr/>
          </p:nvSpPr>
          <p:spPr bwMode="auto">
            <a:xfrm flipH="1">
              <a:off x="2568" y="3603"/>
              <a:ext cx="340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9527" name="Line 199"/>
            <p:cNvSpPr>
              <a:spLocks noChangeShapeType="1"/>
            </p:cNvSpPr>
            <p:nvPr/>
          </p:nvSpPr>
          <p:spPr bwMode="auto">
            <a:xfrm flipH="1">
              <a:off x="2574" y="2871"/>
              <a:ext cx="340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6372" name="Objec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512297"/>
              </p:ext>
            </p:extLst>
          </p:nvPr>
        </p:nvGraphicFramePr>
        <p:xfrm>
          <a:off x="6219056" y="3663932"/>
          <a:ext cx="6619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0" name="Ecuación" r:id="rId8" imgW="266400" imgH="266400" progId="Equation.3">
                  <p:embed/>
                </p:oleObj>
              </mc:Choice>
              <mc:Fallback>
                <p:oleObj name="Ecuación" r:id="rId8" imgW="266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056" y="3663932"/>
                        <a:ext cx="6619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3" name="Objec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884295"/>
              </p:ext>
            </p:extLst>
          </p:nvPr>
        </p:nvGraphicFramePr>
        <p:xfrm>
          <a:off x="4595536" y="5566317"/>
          <a:ext cx="6619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1" name="Ecuación" r:id="rId10" imgW="266400" imgH="266400" progId="Equation.3">
                  <p:embed/>
                </p:oleObj>
              </mc:Choice>
              <mc:Fallback>
                <p:oleObj name="Ecuación" r:id="rId10" imgW="266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536" y="5566317"/>
                        <a:ext cx="66198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90" name="Text Box 246"/>
          <p:cNvSpPr txBox="1">
            <a:spLocks noChangeArrowheads="1"/>
          </p:cNvSpPr>
          <p:nvPr/>
        </p:nvSpPr>
        <p:spPr bwMode="auto">
          <a:xfrm>
            <a:off x="7568506" y="4068915"/>
            <a:ext cx="2420937" cy="833178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Apunta hacia fuera de Q</a:t>
            </a:r>
          </a:p>
        </p:txBody>
      </p:sp>
      <p:sp>
        <p:nvSpPr>
          <p:cNvPr id="6391" name="Text Box 247"/>
          <p:cNvSpPr txBox="1">
            <a:spLocks noChangeArrowheads="1"/>
          </p:cNvSpPr>
          <p:nvPr/>
        </p:nvSpPr>
        <p:spPr bwMode="auto">
          <a:xfrm>
            <a:off x="7568505" y="6015649"/>
            <a:ext cx="2420936" cy="463846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Apunta hacia Q</a:t>
            </a:r>
          </a:p>
        </p:txBody>
      </p:sp>
      <p:sp>
        <p:nvSpPr>
          <p:cNvPr id="19498" name="Text Box 250"/>
          <p:cNvSpPr txBox="1">
            <a:spLocks noChangeArrowheads="1"/>
          </p:cNvSpPr>
          <p:nvPr/>
        </p:nvSpPr>
        <p:spPr bwMode="auto">
          <a:xfrm>
            <a:off x="5592417" y="1679522"/>
            <a:ext cx="38990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9518" name="Text Box 79"/>
          <p:cNvSpPr txBox="1">
            <a:spLocks noChangeArrowheads="1"/>
          </p:cNvSpPr>
          <p:nvPr/>
        </p:nvSpPr>
        <p:spPr bwMode="auto">
          <a:xfrm>
            <a:off x="4502901" y="806342"/>
            <a:ext cx="889000" cy="463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K</a:t>
            </a:r>
            <a:r>
              <a:rPr lang="es-ES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 0</a:t>
            </a:r>
          </a:p>
        </p:txBody>
      </p:sp>
      <p:sp>
        <p:nvSpPr>
          <p:cNvPr id="19519" name="Text Box 80"/>
          <p:cNvSpPr txBox="1">
            <a:spLocks noChangeArrowheads="1"/>
          </p:cNvSpPr>
          <p:nvPr/>
        </p:nvSpPr>
        <p:spPr bwMode="auto">
          <a:xfrm>
            <a:off x="5642488" y="800387"/>
            <a:ext cx="873125" cy="463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</a:rPr>
              <a:t>r</a:t>
            </a:r>
            <a:r>
              <a:rPr lang="es-ES" sz="240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&gt; 0</a:t>
            </a:r>
          </a:p>
        </p:txBody>
      </p:sp>
      <p:sp>
        <p:nvSpPr>
          <p:cNvPr id="19523" name="Text Box 85"/>
          <p:cNvSpPr txBox="1">
            <a:spLocks noChangeArrowheads="1"/>
          </p:cNvSpPr>
          <p:nvPr/>
        </p:nvSpPr>
        <p:spPr bwMode="auto">
          <a:xfrm>
            <a:off x="7578905" y="633102"/>
            <a:ext cx="2420939" cy="8334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/>
              <a:t>El sentido de </a:t>
            </a:r>
            <a:r>
              <a:rPr lang="es-ES" sz="2400" b="1"/>
              <a:t>E</a:t>
            </a:r>
            <a:r>
              <a:rPr lang="es-ES" sz="2400"/>
              <a:t> depende de Q</a:t>
            </a:r>
          </a:p>
        </p:txBody>
      </p:sp>
      <p:grpSp>
        <p:nvGrpSpPr>
          <p:cNvPr id="11346" name="Group 82"/>
          <p:cNvGrpSpPr>
            <a:grpSpLocks/>
          </p:cNvGrpSpPr>
          <p:nvPr/>
        </p:nvGrpSpPr>
        <p:grpSpPr bwMode="auto">
          <a:xfrm>
            <a:off x="1324448" y="3397099"/>
            <a:ext cx="439737" cy="1235075"/>
            <a:chOff x="771" y="1698"/>
            <a:chExt cx="277" cy="778"/>
          </a:xfrm>
        </p:grpSpPr>
        <p:sp>
          <p:nvSpPr>
            <p:cNvPr id="19510" name="AutoShape 245"/>
            <p:cNvSpPr>
              <a:spLocks/>
            </p:cNvSpPr>
            <p:nvPr/>
          </p:nvSpPr>
          <p:spPr bwMode="auto">
            <a:xfrm>
              <a:off x="906" y="1698"/>
              <a:ext cx="56" cy="778"/>
            </a:xfrm>
            <a:prstGeom prst="leftBracket">
              <a:avLst>
                <a:gd name="adj" fmla="val 115774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9511" name="Picture 16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" y="1940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47" name="Group 83"/>
          <p:cNvGrpSpPr>
            <a:grpSpLocks/>
          </p:cNvGrpSpPr>
          <p:nvPr/>
        </p:nvGrpSpPr>
        <p:grpSpPr bwMode="auto">
          <a:xfrm>
            <a:off x="1299048" y="5300924"/>
            <a:ext cx="449262" cy="1235075"/>
            <a:chOff x="755" y="2747"/>
            <a:chExt cx="283" cy="778"/>
          </a:xfrm>
        </p:grpSpPr>
        <p:sp>
          <p:nvSpPr>
            <p:cNvPr id="19508" name="AutoShape 244"/>
            <p:cNvSpPr>
              <a:spLocks/>
            </p:cNvSpPr>
            <p:nvPr/>
          </p:nvSpPr>
          <p:spPr bwMode="auto">
            <a:xfrm>
              <a:off x="898" y="2747"/>
              <a:ext cx="56" cy="778"/>
            </a:xfrm>
            <a:prstGeom prst="leftBracket">
              <a:avLst>
                <a:gd name="adj" fmla="val 115774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9509" name="Picture 19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" y="3004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94"/>
          <p:cNvGrpSpPr>
            <a:grpSpLocks/>
          </p:cNvGrpSpPr>
          <p:nvPr/>
        </p:nvGrpSpPr>
        <p:grpSpPr bwMode="auto">
          <a:xfrm>
            <a:off x="1364266" y="452209"/>
            <a:ext cx="2654301" cy="1141413"/>
            <a:chOff x="4393" y="254"/>
            <a:chExt cx="1672" cy="719"/>
          </a:xfrm>
        </p:grpSpPr>
        <p:graphicFrame>
          <p:nvGraphicFramePr>
            <p:cNvPr id="67" name="Object 178"/>
            <p:cNvGraphicFramePr>
              <a:graphicFrameLocks noChangeAspect="1"/>
            </p:cNvGraphicFramePr>
            <p:nvPr/>
          </p:nvGraphicFramePr>
          <p:xfrm>
            <a:off x="4526" y="307"/>
            <a:ext cx="1386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202" name="Ecuación" r:id="rId12" imgW="736600" imgH="330200" progId="Equation.3">
                    <p:embed/>
                  </p:oleObj>
                </mc:Choice>
                <mc:Fallback>
                  <p:oleObj name="Ecuación" r:id="rId12" imgW="7366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6" y="307"/>
                          <a:ext cx="1386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" name="Group 241"/>
            <p:cNvGrpSpPr>
              <a:grpSpLocks/>
            </p:cNvGrpSpPr>
            <p:nvPr/>
          </p:nvGrpSpPr>
          <p:grpSpPr bwMode="auto">
            <a:xfrm>
              <a:off x="4393" y="254"/>
              <a:ext cx="1672" cy="719"/>
              <a:chOff x="3011" y="120"/>
              <a:chExt cx="1672" cy="719"/>
            </a:xfrm>
          </p:grpSpPr>
          <p:sp>
            <p:nvSpPr>
              <p:cNvPr id="69" name="Rectangle 153"/>
              <p:cNvSpPr>
                <a:spLocks noChangeArrowheads="1"/>
              </p:cNvSpPr>
              <p:nvPr/>
            </p:nvSpPr>
            <p:spPr bwMode="auto">
              <a:xfrm>
                <a:off x="3011" y="120"/>
                <a:ext cx="1672" cy="719"/>
              </a:xfrm>
              <a:prstGeom prst="rect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70" name="Object 1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5650060"/>
                  </p:ext>
                </p:extLst>
              </p:nvPr>
            </p:nvGraphicFramePr>
            <p:xfrm>
              <a:off x="3115" y="179"/>
              <a:ext cx="1482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203" name="Ecuación" r:id="rId14" imgW="952200" imgH="393480" progId="Equation.3">
                      <p:embed/>
                    </p:oleObj>
                  </mc:Choice>
                  <mc:Fallback>
                    <p:oleObj name="Ecuación" r:id="rId14" imgW="95220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5" y="179"/>
                            <a:ext cx="1482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" name="Flecha derecha 5"/>
          <p:cNvSpPr/>
          <p:nvPr/>
        </p:nvSpPr>
        <p:spPr bwMode="auto">
          <a:xfrm>
            <a:off x="6836173" y="829114"/>
            <a:ext cx="386218" cy="463550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9" name="Text Box 80"/>
          <p:cNvSpPr txBox="1">
            <a:spLocks noChangeArrowheads="1"/>
          </p:cNvSpPr>
          <p:nvPr/>
        </p:nvSpPr>
        <p:spPr bwMode="auto">
          <a:xfrm>
            <a:off x="8042328" y="3448302"/>
            <a:ext cx="143683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</a:rPr>
              <a:t>Si  Q</a:t>
            </a:r>
            <a:r>
              <a:rPr lang="es-ES" sz="240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&gt; 0</a:t>
            </a:r>
          </a:p>
        </p:txBody>
      </p:sp>
      <p:sp>
        <p:nvSpPr>
          <p:cNvPr id="60" name="Text Box 80"/>
          <p:cNvSpPr txBox="1">
            <a:spLocks noChangeArrowheads="1"/>
          </p:cNvSpPr>
          <p:nvPr/>
        </p:nvSpPr>
        <p:spPr bwMode="auto">
          <a:xfrm>
            <a:off x="8074180" y="5414509"/>
            <a:ext cx="1373126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</a:rPr>
              <a:t>Si  Q</a:t>
            </a:r>
            <a:r>
              <a:rPr lang="es-ES" sz="240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&lt; 0</a:t>
            </a:r>
          </a:p>
        </p:txBody>
      </p:sp>
      <p:sp>
        <p:nvSpPr>
          <p:cNvPr id="52" name="CuadroTexto 2">
            <a:extLst>
              <a:ext uri="{FF2B5EF4-FFF2-40B4-BE49-F238E27FC236}">
                <a16:creationId xmlns:a16="http://schemas.microsoft.com/office/drawing/2014/main" id="{D30FD194-59B0-489E-966A-08CF5A50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0081" y="133400"/>
            <a:ext cx="1552028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SENTIDO</a:t>
            </a:r>
          </a:p>
        </p:txBody>
      </p:sp>
    </p:spTree>
    <p:extLst>
      <p:ext uri="{BB962C8B-B14F-4D97-AF65-F5344CB8AC3E}">
        <p14:creationId xmlns:p14="http://schemas.microsoft.com/office/powerpoint/2010/main" val="77307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" grpId="0" animBg="1"/>
      <p:bldP spid="6391" grpId="0" animBg="1"/>
      <p:bldP spid="19518" grpId="0" animBg="1"/>
      <p:bldP spid="19519" grpId="0" animBg="1"/>
      <p:bldP spid="19523" grpId="0" animBg="1"/>
      <p:bldP spid="6" grpId="0" animBg="1"/>
      <p:bldP spid="59" grpId="0" animBg="1"/>
      <p:bldP spid="60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156"/>
          <p:cNvSpPr>
            <a:spLocks noChangeShapeType="1"/>
          </p:cNvSpPr>
          <p:nvPr/>
        </p:nvSpPr>
        <p:spPr bwMode="auto">
          <a:xfrm>
            <a:off x="1919760" y="3415048"/>
            <a:ext cx="4318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459" name="Line 217"/>
          <p:cNvSpPr>
            <a:spLocks noChangeShapeType="1"/>
          </p:cNvSpPr>
          <p:nvPr/>
        </p:nvSpPr>
        <p:spPr bwMode="auto">
          <a:xfrm flipH="1">
            <a:off x="2794473" y="2340236"/>
            <a:ext cx="11112" cy="43180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460" name="Line 218"/>
          <p:cNvSpPr>
            <a:spLocks noChangeShapeType="1"/>
          </p:cNvSpPr>
          <p:nvPr/>
        </p:nvSpPr>
        <p:spPr bwMode="auto">
          <a:xfrm flipH="1">
            <a:off x="5755848" y="2314836"/>
            <a:ext cx="0" cy="43180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462" name="Line 155"/>
          <p:cNvSpPr>
            <a:spLocks noChangeShapeType="1"/>
          </p:cNvSpPr>
          <p:nvPr/>
        </p:nvSpPr>
        <p:spPr bwMode="auto">
          <a:xfrm>
            <a:off x="1919760" y="6483817"/>
            <a:ext cx="4318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463" name="Line 157"/>
          <p:cNvSpPr>
            <a:spLocks noChangeShapeType="1"/>
          </p:cNvSpPr>
          <p:nvPr/>
        </p:nvSpPr>
        <p:spPr bwMode="auto">
          <a:xfrm>
            <a:off x="1919760" y="4625684"/>
            <a:ext cx="4318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pic>
        <p:nvPicPr>
          <p:cNvPr id="19464" name="Picture 1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23" y="4381209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5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23" y="4384384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23" y="3175336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6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60" y="6256804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6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23" y="6253629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186" y="3194386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0" name="Line 173"/>
          <p:cNvSpPr>
            <a:spLocks noChangeShapeType="1"/>
          </p:cNvSpPr>
          <p:nvPr/>
        </p:nvSpPr>
        <p:spPr bwMode="auto">
          <a:xfrm>
            <a:off x="1919760" y="2379857"/>
            <a:ext cx="4318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471" name="Line 174"/>
          <p:cNvSpPr>
            <a:spLocks noChangeShapeType="1"/>
          </p:cNvSpPr>
          <p:nvPr/>
        </p:nvSpPr>
        <p:spPr bwMode="auto">
          <a:xfrm>
            <a:off x="5965792" y="2379857"/>
            <a:ext cx="719137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graphicFrame>
        <p:nvGraphicFramePr>
          <p:cNvPr id="19472" name="Object 176"/>
          <p:cNvGraphicFramePr>
            <a:graphicFrameLocks noChangeAspect="1"/>
          </p:cNvGraphicFramePr>
          <p:nvPr/>
        </p:nvGraphicFramePr>
        <p:xfrm>
          <a:off x="6286437" y="1687687"/>
          <a:ext cx="637624" cy="6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6" name="Ecuación" r:id="rId6" imgW="241200" imgH="241200" progId="Equation.3">
                  <p:embed/>
                </p:oleObj>
              </mc:Choice>
              <mc:Fallback>
                <p:oleObj name="Ecuación" r:id="rId6" imgW="241200" imgH="241200" progId="Equation.3">
                  <p:embed/>
                  <p:pic>
                    <p:nvPicPr>
                      <p:cNvPr id="19472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437" y="1687687"/>
                        <a:ext cx="637624" cy="63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Line 196"/>
          <p:cNvSpPr>
            <a:spLocks noChangeShapeType="1"/>
          </p:cNvSpPr>
          <p:nvPr/>
        </p:nvSpPr>
        <p:spPr bwMode="auto">
          <a:xfrm>
            <a:off x="1919760" y="5327983"/>
            <a:ext cx="4318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pic>
        <p:nvPicPr>
          <p:cNvPr id="19474" name="Picture 19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60" y="5100970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86" y="5091445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0" name="Text Box 164"/>
          <p:cNvSpPr txBox="1">
            <a:spLocks noChangeArrowheads="1"/>
          </p:cNvSpPr>
          <p:nvPr/>
        </p:nvSpPr>
        <p:spPr bwMode="auto">
          <a:xfrm>
            <a:off x="2630960" y="2141525"/>
            <a:ext cx="420606" cy="46384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s-ES" sz="2400" baseline="-25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1" name="Text Box 165"/>
          <p:cNvSpPr txBox="1">
            <a:spLocks noChangeArrowheads="1"/>
          </p:cNvSpPr>
          <p:nvPr/>
        </p:nvSpPr>
        <p:spPr bwMode="auto">
          <a:xfrm>
            <a:off x="5598409" y="2154225"/>
            <a:ext cx="353280" cy="46384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s-ES" sz="2400" baseline="-25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2" name="Text Box 180"/>
          <p:cNvSpPr txBox="1">
            <a:spLocks noChangeArrowheads="1"/>
          </p:cNvSpPr>
          <p:nvPr/>
        </p:nvSpPr>
        <p:spPr bwMode="auto">
          <a:xfrm>
            <a:off x="4174323" y="2149520"/>
            <a:ext cx="372028" cy="463846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9483" name="Line 181"/>
          <p:cNvSpPr>
            <a:spLocks noChangeShapeType="1"/>
          </p:cNvSpPr>
          <p:nvPr/>
        </p:nvSpPr>
        <p:spPr bwMode="auto">
          <a:xfrm flipH="1">
            <a:off x="3030431" y="2381650"/>
            <a:ext cx="1168323" cy="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484" name="Line 182"/>
          <p:cNvSpPr>
            <a:spLocks noChangeShapeType="1"/>
          </p:cNvSpPr>
          <p:nvPr/>
        </p:nvSpPr>
        <p:spPr bwMode="auto">
          <a:xfrm>
            <a:off x="4575663" y="2385243"/>
            <a:ext cx="104312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5993450" y="3409158"/>
            <a:ext cx="539750" cy="1223968"/>
            <a:chOff x="3236" y="1661"/>
            <a:chExt cx="340" cy="771"/>
          </a:xfrm>
        </p:grpSpPr>
        <p:sp>
          <p:nvSpPr>
            <p:cNvPr id="19532" name="Line 185"/>
            <p:cNvSpPr>
              <a:spLocks noChangeShapeType="1"/>
            </p:cNvSpPr>
            <p:nvPr/>
          </p:nvSpPr>
          <p:spPr bwMode="auto">
            <a:xfrm>
              <a:off x="3236" y="2432"/>
              <a:ext cx="340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9533" name="Line 186"/>
            <p:cNvSpPr>
              <a:spLocks noChangeShapeType="1"/>
            </p:cNvSpPr>
            <p:nvPr/>
          </p:nvSpPr>
          <p:spPr bwMode="auto">
            <a:xfrm>
              <a:off x="3236" y="1661"/>
              <a:ext cx="340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4" name="Group 203"/>
          <p:cNvGrpSpPr>
            <a:grpSpLocks/>
          </p:cNvGrpSpPr>
          <p:nvPr/>
        </p:nvGrpSpPr>
        <p:grpSpPr bwMode="auto">
          <a:xfrm>
            <a:off x="4943048" y="5319974"/>
            <a:ext cx="549275" cy="1162050"/>
            <a:chOff x="2568" y="2871"/>
            <a:chExt cx="346" cy="732"/>
          </a:xfrm>
        </p:grpSpPr>
        <p:sp>
          <p:nvSpPr>
            <p:cNvPr id="19526" name="Line 187"/>
            <p:cNvSpPr>
              <a:spLocks noChangeShapeType="1"/>
            </p:cNvSpPr>
            <p:nvPr/>
          </p:nvSpPr>
          <p:spPr bwMode="auto">
            <a:xfrm flipH="1">
              <a:off x="2568" y="3603"/>
              <a:ext cx="340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9527" name="Line 199"/>
            <p:cNvSpPr>
              <a:spLocks noChangeShapeType="1"/>
            </p:cNvSpPr>
            <p:nvPr/>
          </p:nvSpPr>
          <p:spPr bwMode="auto">
            <a:xfrm flipH="1">
              <a:off x="2574" y="2871"/>
              <a:ext cx="340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6372" name="Object 228"/>
          <p:cNvGraphicFramePr>
            <a:graphicFrameLocks noChangeAspect="1"/>
          </p:cNvGraphicFramePr>
          <p:nvPr/>
        </p:nvGraphicFramePr>
        <p:xfrm>
          <a:off x="6219056" y="3663932"/>
          <a:ext cx="6619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7" name="Ecuación" r:id="rId8" imgW="266400" imgH="266400" progId="Equation.3">
                  <p:embed/>
                </p:oleObj>
              </mc:Choice>
              <mc:Fallback>
                <p:oleObj name="Ecuación" r:id="rId8" imgW="266400" imgH="266400" progId="Equation.3">
                  <p:embed/>
                  <p:pic>
                    <p:nvPicPr>
                      <p:cNvPr id="6372" name="Objec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056" y="3663932"/>
                        <a:ext cx="6619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3" name="Object 229"/>
          <p:cNvGraphicFramePr>
            <a:graphicFrameLocks noChangeAspect="1"/>
          </p:cNvGraphicFramePr>
          <p:nvPr/>
        </p:nvGraphicFramePr>
        <p:xfrm>
          <a:off x="4595536" y="5566317"/>
          <a:ext cx="6619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8" name="Ecuación" r:id="rId10" imgW="266400" imgH="266400" progId="Equation.3">
                  <p:embed/>
                </p:oleObj>
              </mc:Choice>
              <mc:Fallback>
                <p:oleObj name="Ecuación" r:id="rId10" imgW="266400" imgH="266400" progId="Equation.3">
                  <p:embed/>
                  <p:pic>
                    <p:nvPicPr>
                      <p:cNvPr id="6373" name="Objec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536" y="5566317"/>
                        <a:ext cx="66198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8" name="Text Box 250"/>
          <p:cNvSpPr txBox="1">
            <a:spLocks noChangeArrowheads="1"/>
          </p:cNvSpPr>
          <p:nvPr/>
        </p:nvSpPr>
        <p:spPr bwMode="auto">
          <a:xfrm>
            <a:off x="5592417" y="1679522"/>
            <a:ext cx="38990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9523" name="Text Box 85"/>
          <p:cNvSpPr txBox="1">
            <a:spLocks noChangeArrowheads="1"/>
          </p:cNvSpPr>
          <p:nvPr/>
        </p:nvSpPr>
        <p:spPr bwMode="auto">
          <a:xfrm>
            <a:off x="7568506" y="629377"/>
            <a:ext cx="2420939" cy="67911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/>
              <a:t>Relación con </a:t>
            </a:r>
            <a:r>
              <a:rPr lang="es-ES" sz="2400" b="1"/>
              <a:t>F</a:t>
            </a:r>
          </a:p>
        </p:txBody>
      </p:sp>
      <p:grpSp>
        <p:nvGrpSpPr>
          <p:cNvPr id="11346" name="Group 82"/>
          <p:cNvGrpSpPr>
            <a:grpSpLocks/>
          </p:cNvGrpSpPr>
          <p:nvPr/>
        </p:nvGrpSpPr>
        <p:grpSpPr bwMode="auto">
          <a:xfrm>
            <a:off x="1324448" y="3397099"/>
            <a:ext cx="439737" cy="1235075"/>
            <a:chOff x="771" y="1698"/>
            <a:chExt cx="277" cy="778"/>
          </a:xfrm>
        </p:grpSpPr>
        <p:sp>
          <p:nvSpPr>
            <p:cNvPr id="19510" name="AutoShape 245"/>
            <p:cNvSpPr>
              <a:spLocks/>
            </p:cNvSpPr>
            <p:nvPr/>
          </p:nvSpPr>
          <p:spPr bwMode="auto">
            <a:xfrm>
              <a:off x="906" y="1698"/>
              <a:ext cx="56" cy="778"/>
            </a:xfrm>
            <a:prstGeom prst="leftBracket">
              <a:avLst>
                <a:gd name="adj" fmla="val 115774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9511" name="Picture 16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" y="1940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47" name="Group 83"/>
          <p:cNvGrpSpPr>
            <a:grpSpLocks/>
          </p:cNvGrpSpPr>
          <p:nvPr/>
        </p:nvGrpSpPr>
        <p:grpSpPr bwMode="auto">
          <a:xfrm>
            <a:off x="1299048" y="5300924"/>
            <a:ext cx="449262" cy="1235075"/>
            <a:chOff x="755" y="2747"/>
            <a:chExt cx="283" cy="778"/>
          </a:xfrm>
        </p:grpSpPr>
        <p:sp>
          <p:nvSpPr>
            <p:cNvPr id="19508" name="AutoShape 244"/>
            <p:cNvSpPr>
              <a:spLocks/>
            </p:cNvSpPr>
            <p:nvPr/>
          </p:nvSpPr>
          <p:spPr bwMode="auto">
            <a:xfrm>
              <a:off x="898" y="2747"/>
              <a:ext cx="56" cy="778"/>
            </a:xfrm>
            <a:prstGeom prst="leftBracket">
              <a:avLst>
                <a:gd name="adj" fmla="val 115774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9509" name="Picture 19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" y="3004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Line 171">
            <a:extLst>
              <a:ext uri="{FF2B5EF4-FFF2-40B4-BE49-F238E27FC236}">
                <a16:creationId xmlns:a16="http://schemas.microsoft.com/office/drawing/2014/main" id="{FF085C8F-3556-48B7-A969-3E74658D2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3498" y="3397586"/>
            <a:ext cx="7191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54" name="Line 172">
            <a:extLst>
              <a:ext uri="{FF2B5EF4-FFF2-40B4-BE49-F238E27FC236}">
                <a16:creationId xmlns:a16="http://schemas.microsoft.com/office/drawing/2014/main" id="{5BED0E2B-2C16-4241-B429-37AA9A3DC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8573" y="6483057"/>
            <a:ext cx="7191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53" name="Line 167">
            <a:extLst>
              <a:ext uri="{FF2B5EF4-FFF2-40B4-BE49-F238E27FC236}">
                <a16:creationId xmlns:a16="http://schemas.microsoft.com/office/drawing/2014/main" id="{207757E1-ED18-4D4B-ABD8-C3BEA82EA6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4936" y="4609809"/>
            <a:ext cx="71913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55" name="Line 195">
            <a:extLst>
              <a:ext uri="{FF2B5EF4-FFF2-40B4-BE49-F238E27FC236}">
                <a16:creationId xmlns:a16="http://schemas.microsoft.com/office/drawing/2014/main" id="{BC047AD1-5854-419C-99B2-3C2948090D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1598" y="5323220"/>
            <a:ext cx="7191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graphicFrame>
        <p:nvGraphicFramePr>
          <p:cNvPr id="56" name="Object 219">
            <a:extLst>
              <a:ext uri="{FF2B5EF4-FFF2-40B4-BE49-F238E27FC236}">
                <a16:creationId xmlns:a16="http://schemas.microsoft.com/office/drawing/2014/main" id="{4478C452-E3AF-466B-86FB-EF5472589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098347"/>
              </p:ext>
            </p:extLst>
          </p:nvPr>
        </p:nvGraphicFramePr>
        <p:xfrm>
          <a:off x="6261303" y="2680790"/>
          <a:ext cx="595641" cy="65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9" name="Ecuación" r:id="rId12" imgW="241200" imgH="266400" progId="Equation.3">
                  <p:embed/>
                </p:oleObj>
              </mc:Choice>
              <mc:Fallback>
                <p:oleObj name="Ecuación" r:id="rId12" imgW="241200" imgH="266400" progId="Equation.3">
                  <p:embed/>
                  <p:pic>
                    <p:nvPicPr>
                      <p:cNvPr id="19488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303" y="2680790"/>
                        <a:ext cx="595641" cy="657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21">
            <a:extLst>
              <a:ext uri="{FF2B5EF4-FFF2-40B4-BE49-F238E27FC236}">
                <a16:creationId xmlns:a16="http://schemas.microsoft.com/office/drawing/2014/main" id="{B7702DC0-12E6-457D-A671-9D64879174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839156"/>
              </p:ext>
            </p:extLst>
          </p:nvPr>
        </p:nvGraphicFramePr>
        <p:xfrm>
          <a:off x="4349026" y="3896387"/>
          <a:ext cx="595641" cy="65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0" name="Ecuación" r:id="rId14" imgW="241200" imgH="266400" progId="Equation.3">
                  <p:embed/>
                </p:oleObj>
              </mc:Choice>
              <mc:Fallback>
                <p:oleObj name="Ecuación" r:id="rId14" imgW="241200" imgH="266400" progId="Equation.3">
                  <p:embed/>
                  <p:pic>
                    <p:nvPicPr>
                      <p:cNvPr id="19490" name="Object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026" y="3896387"/>
                        <a:ext cx="595641" cy="657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22">
            <a:extLst>
              <a:ext uri="{FF2B5EF4-FFF2-40B4-BE49-F238E27FC236}">
                <a16:creationId xmlns:a16="http://schemas.microsoft.com/office/drawing/2014/main" id="{7BC8C8B9-E5C0-4490-A89C-35AB434FC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154902"/>
              </p:ext>
            </p:extLst>
          </p:nvPr>
        </p:nvGraphicFramePr>
        <p:xfrm>
          <a:off x="6286771" y="5755978"/>
          <a:ext cx="595641" cy="65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1" name="Ecuación" r:id="rId16" imgW="241200" imgH="266400" progId="Equation.3">
                  <p:embed/>
                </p:oleObj>
              </mc:Choice>
              <mc:Fallback>
                <p:oleObj name="Ecuación" r:id="rId16" imgW="241200" imgH="266400" progId="Equation.3">
                  <p:embed/>
                  <p:pic>
                    <p:nvPicPr>
                      <p:cNvPr id="19491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771" y="5755978"/>
                        <a:ext cx="595641" cy="65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CuadroTexto 4">
            <a:extLst>
              <a:ext uri="{FF2B5EF4-FFF2-40B4-BE49-F238E27FC236}">
                <a16:creationId xmlns:a16="http://schemas.microsoft.com/office/drawing/2014/main" id="{46DAC725-82CD-4172-B589-A74A4332E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818" y="3909699"/>
            <a:ext cx="1273488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</a:pPr>
            <a:r>
              <a:rPr lang="es-ES" sz="2400">
                <a:solidFill>
                  <a:srgbClr val="FF0000"/>
                </a:solidFill>
              </a:rPr>
              <a:t>Si q &gt; 0</a:t>
            </a:r>
            <a:endParaRPr lang="es-ES" sz="2400" dirty="0"/>
          </a:p>
        </p:txBody>
      </p:sp>
      <p:sp>
        <p:nvSpPr>
          <p:cNvPr id="62" name="CuadroTexto 77">
            <a:extLst>
              <a:ext uri="{FF2B5EF4-FFF2-40B4-BE49-F238E27FC236}">
                <a16:creationId xmlns:a16="http://schemas.microsoft.com/office/drawing/2014/main" id="{DDE396CC-A5B5-474D-AD56-A71E97BEE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818" y="5164178"/>
            <a:ext cx="1273488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</a:pPr>
            <a:r>
              <a:rPr lang="es-ES" sz="2400">
                <a:solidFill>
                  <a:srgbClr val="FF0000"/>
                </a:solidFill>
              </a:rPr>
              <a:t>Si q &lt; 0</a:t>
            </a:r>
            <a:endParaRPr lang="es-ES" sz="2400" dirty="0"/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1CCEA81D-6749-49A0-B63D-ADD6BADB992F}"/>
              </a:ext>
            </a:extLst>
          </p:cNvPr>
          <p:cNvGrpSpPr/>
          <p:nvPr/>
        </p:nvGrpSpPr>
        <p:grpSpPr>
          <a:xfrm>
            <a:off x="7578554" y="2010474"/>
            <a:ext cx="2188985" cy="725200"/>
            <a:chOff x="7568506" y="1834169"/>
            <a:chExt cx="2188985" cy="725200"/>
          </a:xfrm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82038DD0-4BF4-4C44-9BD5-60B1A9FE03BF}"/>
                </a:ext>
              </a:extLst>
            </p:cNvPr>
            <p:cNvSpPr/>
            <p:nvPr/>
          </p:nvSpPr>
          <p:spPr bwMode="auto">
            <a:xfrm>
              <a:off x="7735770" y="1834169"/>
              <a:ext cx="2021721" cy="725200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65" name="Object 179">
              <a:extLst>
                <a:ext uri="{FF2B5EF4-FFF2-40B4-BE49-F238E27FC236}">
                  <a16:creationId xmlns:a16="http://schemas.microsoft.com/office/drawing/2014/main" id="{88849699-8887-4165-B6A2-AE4BA1B205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3984528"/>
                </p:ext>
              </p:extLst>
            </p:nvPr>
          </p:nvGraphicFramePr>
          <p:xfrm>
            <a:off x="7568506" y="1862816"/>
            <a:ext cx="2097088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42" name="Ecuación" r:id="rId18" imgW="863280" imgH="266400" progId="Equation.3">
                    <p:embed/>
                  </p:oleObj>
                </mc:Choice>
                <mc:Fallback>
                  <p:oleObj name="Ecuación" r:id="rId18" imgW="863280" imgH="266400" progId="Equation.3">
                    <p:embed/>
                    <p:pic>
                      <p:nvPicPr>
                        <p:cNvPr id="58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8506" y="1862816"/>
                          <a:ext cx="2097088" cy="64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" name="Object 221">
            <a:extLst>
              <a:ext uri="{FF2B5EF4-FFF2-40B4-BE49-F238E27FC236}">
                <a16:creationId xmlns:a16="http://schemas.microsoft.com/office/drawing/2014/main" id="{2151D7F2-3904-4F5F-A6E6-7275673B8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43327"/>
              </p:ext>
            </p:extLst>
          </p:nvPr>
        </p:nvGraphicFramePr>
        <p:xfrm>
          <a:off x="4350701" y="4641637"/>
          <a:ext cx="595641" cy="65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3" name="Ecuación" r:id="rId14" imgW="241200" imgH="266400" progId="Equation.3">
                  <p:embed/>
                </p:oleObj>
              </mc:Choice>
              <mc:Fallback>
                <p:oleObj name="Ecuación" r:id="rId14" imgW="241200" imgH="266400" progId="Equation.3">
                  <p:embed/>
                  <p:pic>
                    <p:nvPicPr>
                      <p:cNvPr id="57" name="Object 221">
                        <a:extLst>
                          <a:ext uri="{FF2B5EF4-FFF2-40B4-BE49-F238E27FC236}">
                            <a16:creationId xmlns:a16="http://schemas.microsoft.com/office/drawing/2014/main" id="{B7702DC0-12E6-457D-A671-9D64879174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701" y="4641637"/>
                        <a:ext cx="595641" cy="657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CuadroTexto 4">
            <a:extLst>
              <a:ext uri="{FF2B5EF4-FFF2-40B4-BE49-F238E27FC236}">
                <a16:creationId xmlns:a16="http://schemas.microsoft.com/office/drawing/2014/main" id="{DE80836F-A2E8-4A5F-B8D9-A619813EC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35" y="4520179"/>
            <a:ext cx="2815820" cy="46166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b="1">
                <a:sym typeface="Symbol" panose="05050102010706020507" pitchFamily="18" charset="2"/>
              </a:rPr>
              <a:t> F</a:t>
            </a:r>
            <a:r>
              <a:rPr lang="es-ES" sz="2400">
                <a:sym typeface="Symbol" panose="05050102010706020507" pitchFamily="18" charset="2"/>
              </a:rPr>
              <a:t> </a:t>
            </a:r>
            <a:r>
              <a:rPr lang="es-ES" sz="2400" dirty="0">
                <a:sym typeface="Symbol" panose="05050102010706020507" pitchFamily="18" charset="2"/>
              </a:rPr>
              <a:t>y </a:t>
            </a:r>
            <a:r>
              <a:rPr lang="es-ES" sz="2400" b="1">
                <a:sym typeface="Symbol" panose="05050102010706020507" pitchFamily="18" charset="2"/>
              </a:rPr>
              <a:t>E </a:t>
            </a:r>
            <a:r>
              <a:rPr lang="es-ES" sz="2400">
                <a:sym typeface="Symbol" panose="05050102010706020507" pitchFamily="18" charset="2"/>
              </a:rPr>
              <a:t>paralelos</a:t>
            </a:r>
            <a:endParaRPr lang="es-ES" sz="2400" dirty="0"/>
          </a:p>
        </p:txBody>
      </p:sp>
      <p:sp>
        <p:nvSpPr>
          <p:cNvPr id="73" name="CuadroTexto 77">
            <a:extLst>
              <a:ext uri="{FF2B5EF4-FFF2-40B4-BE49-F238E27FC236}">
                <a16:creationId xmlns:a16="http://schemas.microsoft.com/office/drawing/2014/main" id="{864B0758-2755-4024-AA42-DB7B35F0D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818" y="5854452"/>
            <a:ext cx="2821737" cy="46166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b="1">
                <a:sym typeface="Symbol" panose="05050102010706020507" pitchFamily="18" charset="2"/>
              </a:rPr>
              <a:t> F</a:t>
            </a:r>
            <a:r>
              <a:rPr lang="es-ES" sz="2400">
                <a:sym typeface="Symbol" panose="05050102010706020507" pitchFamily="18" charset="2"/>
              </a:rPr>
              <a:t> </a:t>
            </a:r>
            <a:r>
              <a:rPr lang="es-ES" sz="2400" dirty="0">
                <a:sym typeface="Symbol" panose="05050102010706020507" pitchFamily="18" charset="2"/>
              </a:rPr>
              <a:t>y </a:t>
            </a:r>
            <a:r>
              <a:rPr lang="es-ES" sz="2400" b="1">
                <a:sym typeface="Symbol" panose="05050102010706020507" pitchFamily="18" charset="2"/>
              </a:rPr>
              <a:t>E </a:t>
            </a:r>
            <a:r>
              <a:rPr lang="es-ES" sz="2400">
                <a:sym typeface="Symbol" panose="05050102010706020507" pitchFamily="18" charset="2"/>
              </a:rPr>
              <a:t>antiparalelos</a:t>
            </a:r>
            <a:endParaRPr lang="es-ES" sz="2400" dirty="0"/>
          </a:p>
        </p:txBody>
      </p:sp>
      <p:sp>
        <p:nvSpPr>
          <p:cNvPr id="3" name="Text Box 227">
            <a:extLst>
              <a:ext uri="{FF2B5EF4-FFF2-40B4-BE49-F238E27FC236}">
                <a16:creationId xmlns:a16="http://schemas.microsoft.com/office/drawing/2014/main" id="{FFE7C62C-303D-4157-AE27-558D52FE6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691" y="433514"/>
            <a:ext cx="4649946" cy="10294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44000" tIns="144000" rIns="144000" bIns="144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Campo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eléctrico</a:t>
            </a:r>
            <a:r>
              <a:rPr lang="es-ES" sz="2400">
                <a:latin typeface="Arial" panose="020B0604020202020204" pitchFamily="34" charset="0"/>
              </a:rPr>
              <a:t> creado por la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carga puntual Q en </a:t>
            </a:r>
            <a:r>
              <a:rPr lang="es-ES" sz="2400" dirty="0">
                <a:latin typeface="Arial" panose="020B0604020202020204" pitchFamily="34" charset="0"/>
              </a:rPr>
              <a:t>el punto P</a:t>
            </a:r>
          </a:p>
        </p:txBody>
      </p:sp>
      <p:sp>
        <p:nvSpPr>
          <p:cNvPr id="75" name="Flecha derecha 5">
            <a:extLst>
              <a:ext uri="{FF2B5EF4-FFF2-40B4-BE49-F238E27FC236}">
                <a16:creationId xmlns:a16="http://schemas.microsoft.com/office/drawing/2014/main" id="{B2D2DA3F-3230-42AA-8825-9FB3029105D3}"/>
              </a:ext>
            </a:extLst>
          </p:cNvPr>
          <p:cNvSpPr/>
          <p:nvPr/>
        </p:nvSpPr>
        <p:spPr bwMode="auto">
          <a:xfrm>
            <a:off x="6465921" y="745986"/>
            <a:ext cx="752630" cy="463550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55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3" grpId="0" animBg="1"/>
      <p:bldP spid="52" grpId="0" animBg="1"/>
      <p:bldP spid="54" grpId="0" animBg="1"/>
      <p:bldP spid="53" grpId="0" animBg="1"/>
      <p:bldP spid="55" grpId="0" animBg="1"/>
      <p:bldP spid="61" grpId="0" animBg="1"/>
      <p:bldP spid="62" grpId="0" animBg="1"/>
      <p:bldP spid="72" grpId="0" animBg="1"/>
      <p:bldP spid="73" grpId="0" animBg="1"/>
      <p:bldP spid="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227">
            <a:extLst>
              <a:ext uri="{FF2B5EF4-FFF2-40B4-BE49-F238E27FC236}">
                <a16:creationId xmlns:a16="http://schemas.microsoft.com/office/drawing/2014/main" id="{3AC9E7DE-2F35-47E3-8EFF-DFC3295CE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690" y="415104"/>
            <a:ext cx="4117839" cy="1398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44000" tIns="144000" rIns="144000" bIns="144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Campo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eléctrico</a:t>
            </a:r>
            <a:r>
              <a:rPr lang="es-ES" sz="2400">
                <a:latin typeface="Arial" panose="020B0604020202020204" pitchFamily="34" charset="0"/>
              </a:rPr>
              <a:t> creado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por </a:t>
            </a:r>
            <a:r>
              <a:rPr lang="es-ES" sz="2400" dirty="0">
                <a:latin typeface="Arial" panose="020B0604020202020204" pitchFamily="34" charset="0"/>
              </a:rPr>
              <a:t>la carga </a:t>
            </a:r>
            <a:r>
              <a:rPr lang="es-ES" sz="2400">
                <a:latin typeface="Arial" panose="020B0604020202020204" pitchFamily="34" charset="0"/>
              </a:rPr>
              <a:t>puntual Q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en </a:t>
            </a:r>
            <a:r>
              <a:rPr lang="es-ES" sz="2400" dirty="0">
                <a:latin typeface="Arial" panose="020B0604020202020204" pitchFamily="34" charset="0"/>
              </a:rPr>
              <a:t>el punto P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511B3099-9C75-4478-B53F-4D6475EF5566}"/>
              </a:ext>
            </a:extLst>
          </p:cNvPr>
          <p:cNvSpPr/>
          <p:nvPr/>
        </p:nvSpPr>
        <p:spPr bwMode="auto">
          <a:xfrm>
            <a:off x="6044113" y="397038"/>
            <a:ext cx="4128838" cy="141006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59" name="Object 179">
            <a:extLst>
              <a:ext uri="{FF2B5EF4-FFF2-40B4-BE49-F238E27FC236}">
                <a16:creationId xmlns:a16="http://schemas.microsoft.com/office/drawing/2014/main" id="{3DD00F39-C6AC-4152-96A3-EB6E68838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5904" y="587430"/>
          <a:ext cx="18589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3" name="Ecuación" r:id="rId4" imgW="723600" imgH="393480" progId="Equation.3">
                  <p:embed/>
                </p:oleObj>
              </mc:Choice>
              <mc:Fallback>
                <p:oleObj name="Ecuación" r:id="rId4" imgW="723600" imgH="393480" progId="Equation.3">
                  <p:embed/>
                  <p:pic>
                    <p:nvPicPr>
                      <p:cNvPr id="59" name="Object 179">
                        <a:extLst>
                          <a:ext uri="{FF2B5EF4-FFF2-40B4-BE49-F238E27FC236}">
                            <a16:creationId xmlns:a16="http://schemas.microsoft.com/office/drawing/2014/main" id="{3DD00F39-C6AC-4152-96A3-EB6E68838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5904" y="587430"/>
                        <a:ext cx="185896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79">
            <a:extLst>
              <a:ext uri="{FF2B5EF4-FFF2-40B4-BE49-F238E27FC236}">
                <a16:creationId xmlns:a16="http://schemas.microsoft.com/office/drawing/2014/main" id="{50A7A597-DBEB-417B-B443-A2235627A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9746" y="518087"/>
          <a:ext cx="888841" cy="113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4" name="Ecuación" r:id="rId6" imgW="368280" imgH="469800" progId="Equation.3">
                  <p:embed/>
                </p:oleObj>
              </mc:Choice>
              <mc:Fallback>
                <p:oleObj name="Ecuación" r:id="rId6" imgW="368280" imgH="469800" progId="Equation.3">
                  <p:embed/>
                  <p:pic>
                    <p:nvPicPr>
                      <p:cNvPr id="60" name="Object 179">
                        <a:extLst>
                          <a:ext uri="{FF2B5EF4-FFF2-40B4-BE49-F238E27FC236}">
                            <a16:creationId xmlns:a16="http://schemas.microsoft.com/office/drawing/2014/main" id="{50A7A597-DBEB-417B-B443-A2235627A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746" y="518087"/>
                        <a:ext cx="888841" cy="113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18965A48-61F6-4A5F-872D-67325CC4E2F5}"/>
                  </a:ext>
                </a:extLst>
              </p:cNvPr>
              <p:cNvSpPr/>
              <p:nvPr/>
            </p:nvSpPr>
            <p:spPr>
              <a:xfrm>
                <a:off x="6217626" y="783976"/>
                <a:ext cx="1179960" cy="618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𝑄𝑞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18965A48-61F6-4A5F-872D-67325CC4E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626" y="783976"/>
                <a:ext cx="1179960" cy="618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upo 65">
            <a:extLst>
              <a:ext uri="{FF2B5EF4-FFF2-40B4-BE49-F238E27FC236}">
                <a16:creationId xmlns:a16="http://schemas.microsoft.com/office/drawing/2014/main" id="{E6530C6F-017B-4847-AFAE-47F7DCA7CEDF}"/>
              </a:ext>
            </a:extLst>
          </p:cNvPr>
          <p:cNvGrpSpPr/>
          <p:nvPr/>
        </p:nvGrpSpPr>
        <p:grpSpPr>
          <a:xfrm>
            <a:off x="9656856" y="836083"/>
            <a:ext cx="631508" cy="644471"/>
            <a:chOff x="9823115" y="2536185"/>
            <a:chExt cx="631508" cy="644471"/>
          </a:xfrm>
        </p:grpSpPr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91536C67-25A5-4400-809A-CD630C35A9C1}"/>
                </a:ext>
              </a:extLst>
            </p:cNvPr>
            <p:cNvCxnSpPr/>
            <p:nvPr/>
          </p:nvCxnSpPr>
          <p:spPr bwMode="auto">
            <a:xfrm flipV="1">
              <a:off x="9823115" y="2826282"/>
              <a:ext cx="298010" cy="354374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2CFEECE5-6556-4BA0-B0AA-69924373149B}"/>
                </a:ext>
              </a:extLst>
            </p:cNvPr>
            <p:cNvSpPr txBox="1"/>
            <p:nvPr/>
          </p:nvSpPr>
          <p:spPr>
            <a:xfrm>
              <a:off x="10039927" y="2536185"/>
              <a:ext cx="4146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FF0000"/>
                  </a:solidFill>
                </a:rPr>
                <a:t>P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28D208DF-8B61-4A75-8504-750C0C0E7ECA}"/>
              </a:ext>
            </a:extLst>
          </p:cNvPr>
          <p:cNvGrpSpPr/>
          <p:nvPr/>
        </p:nvGrpSpPr>
        <p:grpSpPr>
          <a:xfrm>
            <a:off x="6669437" y="766458"/>
            <a:ext cx="631508" cy="644471"/>
            <a:chOff x="9823115" y="2536185"/>
            <a:chExt cx="631508" cy="644471"/>
          </a:xfrm>
        </p:grpSpPr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9CBA86B6-BD2B-4877-9571-DD8BDB439794}"/>
                </a:ext>
              </a:extLst>
            </p:cNvPr>
            <p:cNvCxnSpPr/>
            <p:nvPr/>
          </p:nvCxnSpPr>
          <p:spPr bwMode="auto">
            <a:xfrm flipV="1">
              <a:off x="9823115" y="2826282"/>
              <a:ext cx="298010" cy="354374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8A540798-6DBA-48B2-94A0-313D785F0858}"/>
                </a:ext>
              </a:extLst>
            </p:cNvPr>
            <p:cNvSpPr txBox="1"/>
            <p:nvPr/>
          </p:nvSpPr>
          <p:spPr>
            <a:xfrm>
              <a:off x="10039927" y="2536185"/>
              <a:ext cx="4146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FF0000"/>
                  </a:solidFill>
                </a:rPr>
                <a:t>P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 Box 232">
            <a:extLst>
              <a:ext uri="{FF2B5EF4-FFF2-40B4-BE49-F238E27FC236}">
                <a16:creationId xmlns:a16="http://schemas.microsoft.com/office/drawing/2014/main" id="{AC023611-187C-4100-B2AE-E58501861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690" y="3619490"/>
            <a:ext cx="4117839" cy="88407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72000" tIns="72000" rIns="72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E</a:t>
            </a:r>
            <a:r>
              <a:rPr lang="es-ES" sz="2400">
                <a:latin typeface="Arial" panose="020B0604020202020204" pitchFamily="34" charset="0"/>
              </a:rPr>
              <a:t> es la fuerza por unidad de carga que ejerce Q en P</a:t>
            </a:r>
          </a:p>
        </p:txBody>
      </p:sp>
      <p:sp>
        <p:nvSpPr>
          <p:cNvPr id="22" name="Text Box 226">
            <a:extLst>
              <a:ext uri="{FF2B5EF4-FFF2-40B4-BE49-F238E27FC236}">
                <a16:creationId xmlns:a16="http://schemas.microsoft.com/office/drawing/2014/main" id="{FCE912ED-05F6-4F3E-8640-06CDE3AD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166" y="6022454"/>
            <a:ext cx="1158875" cy="463550"/>
          </a:xfrm>
          <a:prstGeom prst="rect">
            <a:avLst/>
          </a:prstGeom>
          <a:solidFill>
            <a:srgbClr val="CC33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Unidad</a:t>
            </a:r>
          </a:p>
        </p:txBody>
      </p:sp>
      <p:grpSp>
        <p:nvGrpSpPr>
          <p:cNvPr id="23" name="Group 93">
            <a:extLst>
              <a:ext uri="{FF2B5EF4-FFF2-40B4-BE49-F238E27FC236}">
                <a16:creationId xmlns:a16="http://schemas.microsoft.com/office/drawing/2014/main" id="{A9076F1D-D860-4E3A-BA4F-E1ADC77549DA}"/>
              </a:ext>
            </a:extLst>
          </p:cNvPr>
          <p:cNvGrpSpPr>
            <a:grpSpLocks/>
          </p:cNvGrpSpPr>
          <p:nvPr/>
        </p:nvGrpSpPr>
        <p:grpSpPr bwMode="auto">
          <a:xfrm>
            <a:off x="9106465" y="5770657"/>
            <a:ext cx="544513" cy="914401"/>
            <a:chOff x="6248" y="3390"/>
            <a:chExt cx="343" cy="576"/>
          </a:xfrm>
        </p:grpSpPr>
        <p:sp>
          <p:nvSpPr>
            <p:cNvPr id="24" name="Rectangle 92">
              <a:extLst>
                <a:ext uri="{FF2B5EF4-FFF2-40B4-BE49-F238E27FC236}">
                  <a16:creationId xmlns:a16="http://schemas.microsoft.com/office/drawing/2014/main" id="{FC7BA585-5655-4069-835B-5307E6D8D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" y="3390"/>
              <a:ext cx="343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graphicFrame>
          <p:nvGraphicFramePr>
            <p:cNvPr id="26" name="Object 189">
              <a:extLst>
                <a:ext uri="{FF2B5EF4-FFF2-40B4-BE49-F238E27FC236}">
                  <a16:creationId xmlns:a16="http://schemas.microsoft.com/office/drawing/2014/main" id="{B9723106-22F8-42A2-A9F9-F1475650C2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370796"/>
                </p:ext>
              </p:extLst>
            </p:nvPr>
          </p:nvGraphicFramePr>
          <p:xfrm>
            <a:off x="6286" y="3442"/>
            <a:ext cx="253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15" name="Ecuación" r:id="rId9" imgW="203040" imgH="393480" progId="Equation.3">
                    <p:embed/>
                  </p:oleObj>
                </mc:Choice>
                <mc:Fallback>
                  <p:oleObj name="Ecuación" r:id="rId9" imgW="203040" imgH="393480" progId="Equation.3">
                    <p:embed/>
                    <p:pic>
                      <p:nvPicPr>
                        <p:cNvPr id="63" name="Object 189">
                          <a:extLst>
                            <a:ext uri="{FF2B5EF4-FFF2-40B4-BE49-F238E27FC236}">
                              <a16:creationId xmlns:a16="http://schemas.microsoft.com/office/drawing/2014/main" id="{8856E51C-7DCD-4990-AAC2-E9069F9070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" y="3442"/>
                          <a:ext cx="253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CuadroTexto 3">
            <a:extLst>
              <a:ext uri="{FF2B5EF4-FFF2-40B4-BE49-F238E27FC236}">
                <a16:creationId xmlns:a16="http://schemas.microsoft.com/office/drawing/2014/main" id="{5823039E-56AB-4925-B796-1A2E09791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683" y="3837414"/>
            <a:ext cx="464101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s-ES" sz="2400" dirty="0">
                <a:solidFill>
                  <a:srgbClr val="FF0000"/>
                </a:solidFill>
              </a:rPr>
              <a:t>     Ej</a:t>
            </a:r>
            <a:r>
              <a:rPr lang="es-ES" sz="2400">
                <a:solidFill>
                  <a:srgbClr val="FF0000"/>
                </a:solidFill>
              </a:rPr>
              <a:t>.: Si se ejercen 10 newtons</a:t>
            </a:r>
          </a:p>
          <a:p>
            <a:pPr algn="r"/>
            <a:r>
              <a:rPr lang="es-ES" sz="2400">
                <a:solidFill>
                  <a:srgbClr val="FF0000"/>
                </a:solidFill>
              </a:rPr>
              <a:t>                      </a:t>
            </a:r>
            <a:r>
              <a:rPr lang="es-ES" sz="2400" dirty="0">
                <a:solidFill>
                  <a:srgbClr val="FF0000"/>
                </a:solidFill>
              </a:rPr>
              <a:t>sobre 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5 culombios</a:t>
            </a:r>
          </a:p>
          <a:p>
            <a:pPr algn="r"/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             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Se ejercen 2 newtons</a:t>
            </a:r>
          </a:p>
          <a:p>
            <a:pPr algn="r"/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                      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por cada culombio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29" name="Text Box 237">
            <a:extLst>
              <a:ext uri="{FF2B5EF4-FFF2-40B4-BE49-F238E27FC236}">
                <a16:creationId xmlns:a16="http://schemas.microsoft.com/office/drawing/2014/main" id="{368E2FEB-8840-41BB-A5DF-87DC1B52B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695" y="2229249"/>
            <a:ext cx="8703256" cy="88407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las cargas se mueven,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, como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, varía en el tiempo, y el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en P, como la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 que sufre q, tiene una </a:t>
            </a:r>
            <a:r>
              <a:rPr lang="es-ES" sz="2400">
                <a:latin typeface="Arial" panose="020B0604020202020204" pitchFamily="34" charset="0"/>
              </a:rPr>
              <a:t>contribución adicional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Flecha derecha 5">
            <a:extLst>
              <a:ext uri="{FF2B5EF4-FFF2-40B4-BE49-F238E27FC236}">
                <a16:creationId xmlns:a16="http://schemas.microsoft.com/office/drawing/2014/main" id="{08C3EED5-0D6F-413D-97F5-CC925D5B4F27}"/>
              </a:ext>
            </a:extLst>
          </p:cNvPr>
          <p:cNvSpPr/>
          <p:nvPr/>
        </p:nvSpPr>
        <p:spPr bwMode="auto">
          <a:xfrm>
            <a:off x="8496976" y="6016864"/>
            <a:ext cx="386218" cy="463550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8" grpId="0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26" name="Group 34"/>
          <p:cNvGrpSpPr>
            <a:grpSpLocks/>
          </p:cNvGrpSpPr>
          <p:nvPr/>
        </p:nvGrpSpPr>
        <p:grpSpPr bwMode="auto">
          <a:xfrm>
            <a:off x="7517928" y="351686"/>
            <a:ext cx="2200275" cy="1255712"/>
            <a:chOff x="5030" y="218"/>
            <a:chExt cx="1386" cy="791"/>
          </a:xfrm>
        </p:grpSpPr>
        <p:graphicFrame>
          <p:nvGraphicFramePr>
            <p:cNvPr id="21531" name="Object 178"/>
            <p:cNvGraphicFramePr>
              <a:graphicFrameLocks noChangeAspect="1"/>
            </p:cNvGraphicFramePr>
            <p:nvPr/>
          </p:nvGraphicFramePr>
          <p:xfrm>
            <a:off x="5030" y="307"/>
            <a:ext cx="1386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31" name="Ecuación" r:id="rId4" imgW="736600" imgH="330200" progId="Equation.3">
                    <p:embed/>
                  </p:oleObj>
                </mc:Choice>
                <mc:Fallback>
                  <p:oleObj name="Ecuación" r:id="rId4" imgW="736600" imgH="330200" progId="Equation.3">
                    <p:embed/>
                    <p:pic>
                      <p:nvPicPr>
                        <p:cNvPr id="21531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0" y="307"/>
                          <a:ext cx="1386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2" name="Rectangle 153"/>
            <p:cNvSpPr>
              <a:spLocks noChangeArrowheads="1"/>
            </p:cNvSpPr>
            <p:nvPr/>
          </p:nvSpPr>
          <p:spPr bwMode="auto">
            <a:xfrm>
              <a:off x="5079" y="218"/>
              <a:ext cx="1329" cy="791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1533" name="Object 188"/>
            <p:cNvGraphicFramePr>
              <a:graphicFrameLocks noChangeAspect="1"/>
            </p:cNvGraphicFramePr>
            <p:nvPr/>
          </p:nvGraphicFramePr>
          <p:xfrm>
            <a:off x="5218" y="256"/>
            <a:ext cx="1073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32" name="Ecuación" r:id="rId6" imgW="749300" imgH="469900" progId="Equation.3">
                    <p:embed/>
                  </p:oleObj>
                </mc:Choice>
                <mc:Fallback>
                  <p:oleObj name="Ecuación" r:id="rId6" imgW="749300" imgH="469900" progId="Equation.3">
                    <p:embed/>
                    <p:pic>
                      <p:nvPicPr>
                        <p:cNvPr id="21533" name="Object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8" y="256"/>
                          <a:ext cx="1073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940385" y="5663353"/>
            <a:ext cx="2551113" cy="477838"/>
            <a:chOff x="3772" y="1664"/>
            <a:chExt cx="1607" cy="301"/>
          </a:xfrm>
        </p:grpSpPr>
        <p:sp>
          <p:nvSpPr>
            <p:cNvPr id="21529" name="Text Box 6"/>
            <p:cNvSpPr txBox="1">
              <a:spLocks noChangeArrowheads="1"/>
            </p:cNvSpPr>
            <p:nvPr/>
          </p:nvSpPr>
          <p:spPr bwMode="auto">
            <a:xfrm>
              <a:off x="3772" y="1673"/>
              <a:ext cx="2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21530" name="Text Box 8"/>
            <p:cNvSpPr txBox="1">
              <a:spLocks noChangeArrowheads="1"/>
            </p:cNvSpPr>
            <p:nvPr/>
          </p:nvSpPr>
          <p:spPr bwMode="auto">
            <a:xfrm>
              <a:off x="3957" y="1664"/>
              <a:ext cx="142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|</a:t>
              </a:r>
              <a:r>
                <a:rPr lang="es-ES" sz="24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|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  1/r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r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2</a:t>
              </a:r>
              <a:endPara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940385" y="4944907"/>
            <a:ext cx="1641475" cy="490538"/>
            <a:chOff x="3531" y="1053"/>
            <a:chExt cx="1034" cy="309"/>
          </a:xfrm>
        </p:grpSpPr>
        <p:sp>
          <p:nvSpPr>
            <p:cNvPr id="21527" name="Text Box 5"/>
            <p:cNvSpPr txBox="1">
              <a:spLocks noChangeArrowheads="1"/>
            </p:cNvSpPr>
            <p:nvPr/>
          </p:nvSpPr>
          <p:spPr bwMode="auto">
            <a:xfrm>
              <a:off x="3531" y="1070"/>
              <a:ext cx="2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21528" name="Text Box 7"/>
            <p:cNvSpPr txBox="1">
              <a:spLocks noChangeArrowheads="1"/>
            </p:cNvSpPr>
            <p:nvPr/>
          </p:nvSpPr>
          <p:spPr bwMode="auto">
            <a:xfrm>
              <a:off x="3717" y="1053"/>
              <a:ext cx="84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|</a:t>
              </a:r>
              <a:r>
                <a:rPr lang="es-ES" sz="24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|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  Q</a:t>
              </a:r>
            </a:p>
          </p:txBody>
        </p:sp>
      </p:grpSp>
      <p:sp>
        <p:nvSpPr>
          <p:cNvPr id="186388" name="Text Box 20"/>
          <p:cNvSpPr txBox="1">
            <a:spLocks noChangeArrowheads="1"/>
          </p:cNvSpPr>
          <p:nvPr/>
        </p:nvSpPr>
        <p:spPr bwMode="auto">
          <a:xfrm>
            <a:off x="4753187" y="4971599"/>
            <a:ext cx="2288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  2    E  2</a:t>
            </a:r>
          </a:p>
        </p:txBody>
      </p:sp>
      <p:sp>
        <p:nvSpPr>
          <p:cNvPr id="186408" name="Text Box 40"/>
          <p:cNvSpPr txBox="1">
            <a:spLocks noChangeArrowheads="1"/>
          </p:cNvSpPr>
          <p:nvPr/>
        </p:nvSpPr>
        <p:spPr bwMode="auto">
          <a:xfrm>
            <a:off x="4839896" y="5670677"/>
            <a:ext cx="223841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  2     E / 4 </a:t>
            </a:r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1941973" y="6381309"/>
            <a:ext cx="2767014" cy="477838"/>
            <a:chOff x="3772" y="1673"/>
            <a:chExt cx="1743" cy="301"/>
          </a:xfrm>
        </p:grpSpPr>
        <p:sp>
          <p:nvSpPr>
            <p:cNvPr id="21525" name="Text Box 70"/>
            <p:cNvSpPr txBox="1">
              <a:spLocks noChangeArrowheads="1"/>
            </p:cNvSpPr>
            <p:nvPr/>
          </p:nvSpPr>
          <p:spPr bwMode="auto">
            <a:xfrm>
              <a:off x="3772" y="1673"/>
              <a:ext cx="2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21526" name="Text Box 71"/>
            <p:cNvSpPr txBox="1">
              <a:spLocks noChangeArrowheads="1"/>
            </p:cNvSpPr>
            <p:nvPr/>
          </p:nvSpPr>
          <p:spPr bwMode="auto">
            <a:xfrm>
              <a:off x="3963" y="1682"/>
              <a:ext cx="155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i="1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|</a:t>
              </a:r>
              <a:r>
                <a:rPr lang="es-ES" sz="2400" b="1" i="1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</a:t>
              </a:r>
              <a:r>
                <a:rPr lang="es-ES" sz="2400" i="1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|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 0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 si r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 </a:t>
              </a:r>
            </a:p>
          </p:txBody>
        </p:sp>
      </p:grpSp>
      <p:sp>
        <p:nvSpPr>
          <p:cNvPr id="186440" name="Text Box 72"/>
          <p:cNvSpPr txBox="1">
            <a:spLocks noChangeArrowheads="1"/>
          </p:cNvSpPr>
          <p:nvPr/>
        </p:nvSpPr>
        <p:spPr bwMode="auto">
          <a:xfrm>
            <a:off x="4809409" y="6377748"/>
            <a:ext cx="544933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Alcance   (Q crea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en todas partes)</a:t>
            </a:r>
          </a:p>
        </p:txBody>
      </p:sp>
      <p:sp>
        <p:nvSpPr>
          <p:cNvPr id="2" name="Flecha derecha 1"/>
          <p:cNvSpPr/>
          <p:nvPr/>
        </p:nvSpPr>
        <p:spPr bwMode="auto">
          <a:xfrm>
            <a:off x="4428156" y="861760"/>
            <a:ext cx="2733054" cy="280527"/>
          </a:xfrm>
          <a:prstGeom prst="rightArrow">
            <a:avLst>
              <a:gd name="adj1" fmla="val 50000"/>
              <a:gd name="adj2" fmla="val 12794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9442" name="CuadroTexto 2"/>
          <p:cNvSpPr txBox="1">
            <a:spLocks noChangeArrowheads="1"/>
          </p:cNvSpPr>
          <p:nvPr/>
        </p:nvSpPr>
        <p:spPr bwMode="auto">
          <a:xfrm>
            <a:off x="5026684" y="765066"/>
            <a:ext cx="1535998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MÓDULO</a:t>
            </a:r>
          </a:p>
        </p:txBody>
      </p:sp>
      <p:sp>
        <p:nvSpPr>
          <p:cNvPr id="21520" name="CuadroTexto 4"/>
          <p:cNvSpPr txBox="1">
            <a:spLocks noChangeArrowheads="1"/>
          </p:cNvSpPr>
          <p:nvPr/>
        </p:nvSpPr>
        <p:spPr bwMode="auto">
          <a:xfrm>
            <a:off x="1820589" y="1886871"/>
            <a:ext cx="7895306" cy="514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</a:rPr>
              <a:t>No hace falta q para que haya </a:t>
            </a:r>
            <a:r>
              <a:rPr lang="es-ES" sz="2400" b="1" dirty="0">
                <a:solidFill>
                  <a:schemeClr val="tx1"/>
                </a:solidFill>
              </a:rPr>
              <a:t>E</a:t>
            </a:r>
            <a:r>
              <a:rPr lang="es-ES" sz="2400" dirty="0">
                <a:solidFill>
                  <a:schemeClr val="tx1"/>
                </a:solidFill>
              </a:rPr>
              <a:t>, pero sí hace falta Q</a:t>
            </a: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1860037" y="2547954"/>
            <a:ext cx="23105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 = 0    E = 0</a:t>
            </a:r>
          </a:p>
        </p:txBody>
      </p:sp>
      <p:sp>
        <p:nvSpPr>
          <p:cNvPr id="34" name="CuadroTexto 4"/>
          <p:cNvSpPr txBox="1">
            <a:spLocks noChangeArrowheads="1"/>
          </p:cNvSpPr>
          <p:nvPr/>
        </p:nvSpPr>
        <p:spPr bwMode="auto">
          <a:xfrm>
            <a:off x="1832230" y="3529741"/>
            <a:ext cx="7893370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</a:rPr>
              <a:t>Si el medio </a:t>
            </a:r>
            <a:r>
              <a:rPr lang="es-ES" sz="2400">
                <a:solidFill>
                  <a:schemeClr val="tx1"/>
                </a:solidFill>
              </a:rPr>
              <a:t>es ideal</a:t>
            </a:r>
            <a:r>
              <a:rPr lang="es-ES" sz="2400" dirty="0">
                <a:solidFill>
                  <a:schemeClr val="tx1"/>
                </a:solidFill>
              </a:rPr>
              <a:t>, como suponemos en la asignatura,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 el valor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de </a:t>
            </a:r>
            <a:r>
              <a:rPr lang="es-ES" sz="2400">
                <a:solidFill>
                  <a:schemeClr val="tx1"/>
                </a:solidFill>
              </a:rPr>
              <a:t>K no depende de los valores de q, Q y r.</a:t>
            </a:r>
          </a:p>
          <a:p>
            <a:r>
              <a:rPr lang="es-ES" sz="2400">
                <a:solidFill>
                  <a:schemeClr val="tx1"/>
                </a:solidFill>
              </a:rPr>
              <a:t>Y se </a:t>
            </a:r>
            <a:r>
              <a:rPr lang="es-ES" sz="2400" dirty="0">
                <a:solidFill>
                  <a:schemeClr val="tx1"/>
                </a:solidFill>
              </a:rPr>
              <a:t>tiene que:</a:t>
            </a:r>
            <a:endParaRPr lang="es-ES" sz="2400" b="1" dirty="0">
              <a:solidFill>
                <a:schemeClr val="tx1"/>
              </a:solidFill>
            </a:endParaRPr>
          </a:p>
        </p:txBody>
      </p:sp>
      <p:grpSp>
        <p:nvGrpSpPr>
          <p:cNvPr id="33" name="Group 241"/>
          <p:cNvGrpSpPr>
            <a:grpSpLocks/>
          </p:cNvGrpSpPr>
          <p:nvPr/>
        </p:nvGrpSpPr>
        <p:grpSpPr bwMode="auto">
          <a:xfrm>
            <a:off x="1512710" y="425163"/>
            <a:ext cx="2366963" cy="1141413"/>
            <a:chOff x="3172" y="137"/>
            <a:chExt cx="1491" cy="719"/>
          </a:xfrm>
        </p:grpSpPr>
        <p:sp>
          <p:nvSpPr>
            <p:cNvPr id="35" name="Rectangle 153"/>
            <p:cNvSpPr>
              <a:spLocks noChangeArrowheads="1"/>
            </p:cNvSpPr>
            <p:nvPr/>
          </p:nvSpPr>
          <p:spPr bwMode="auto">
            <a:xfrm>
              <a:off x="3172" y="137"/>
              <a:ext cx="1491" cy="719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6" name="Object 188"/>
            <p:cNvGraphicFramePr>
              <a:graphicFrameLocks noChangeAspect="1"/>
            </p:cNvGraphicFramePr>
            <p:nvPr/>
          </p:nvGraphicFramePr>
          <p:xfrm>
            <a:off x="3333" y="179"/>
            <a:ext cx="1106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33" name="Ecuación" r:id="rId8" imgW="711000" imgH="393480" progId="Equation.3">
                    <p:embed/>
                  </p:oleObj>
                </mc:Choice>
                <mc:Fallback>
                  <p:oleObj name="Ecuación" r:id="rId8" imgW="711000" imgH="393480" progId="Equation.3">
                    <p:embed/>
                    <p:pic>
                      <p:nvPicPr>
                        <p:cNvPr id="36" name="Object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3" y="179"/>
                          <a:ext cx="1106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20">
            <a:extLst>
              <a:ext uri="{FF2B5EF4-FFF2-40B4-BE49-F238E27FC236}">
                <a16:creationId xmlns:a16="http://schemas.microsoft.com/office/drawing/2014/main" id="{10799230-4327-42C9-8C08-8067A97DC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704" y="2539915"/>
            <a:ext cx="578265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Si en el problema hubiésemos calculado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en vez de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no hubiera hecho falta Q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1240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8" grpId="0"/>
      <p:bldP spid="186408" grpId="0"/>
      <p:bldP spid="186440" grpId="0"/>
      <p:bldP spid="2" grpId="0" animBg="1"/>
      <p:bldP spid="59442" grpId="0" animBg="1"/>
      <p:bldP spid="21520" grpId="0" animBg="1"/>
      <p:bldP spid="32" grpId="0"/>
      <p:bldP spid="34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4" name="AutoShape 60"/>
          <p:cNvSpPr>
            <a:spLocks noChangeArrowheads="1"/>
          </p:cNvSpPr>
          <p:nvPr/>
        </p:nvSpPr>
        <p:spPr bwMode="auto">
          <a:xfrm>
            <a:off x="1362835" y="2744923"/>
            <a:ext cx="8944943" cy="4140000"/>
          </a:xfrm>
          <a:prstGeom prst="foldedCorner">
            <a:avLst>
              <a:gd name="adj" fmla="val 15290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5" name="Text Box 59"/>
          <p:cNvSpPr txBox="1">
            <a:spLocks noChangeArrowheads="1"/>
          </p:cNvSpPr>
          <p:nvPr/>
        </p:nvSpPr>
        <p:spPr bwMode="auto">
          <a:xfrm>
            <a:off x="1350731" y="1420395"/>
            <a:ext cx="4607394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Esta dependencia se ve mucho en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la Naturaleza, recuerda, p.ej., a lo que sucede con un sonido</a:t>
            </a:r>
          </a:p>
        </p:txBody>
      </p:sp>
      <p:sp>
        <p:nvSpPr>
          <p:cNvPr id="21530" name="Text Box 8"/>
          <p:cNvSpPr txBox="1">
            <a:spLocks noChangeArrowheads="1"/>
          </p:cNvSpPr>
          <p:nvPr/>
        </p:nvSpPr>
        <p:spPr bwMode="auto">
          <a:xfrm>
            <a:off x="1404161" y="414244"/>
            <a:ext cx="4178095" cy="895218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144000" tIns="108000" rIns="144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4400" i="1">
                <a:solidFill>
                  <a:srgbClr val="000000"/>
                </a:solidFill>
                <a:latin typeface="Arial" panose="020B0604020202020204" pitchFamily="34" charset="0"/>
              </a:rPr>
              <a:t>|</a:t>
            </a:r>
            <a:r>
              <a:rPr lang="es-ES" sz="4400" b="1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s-ES" sz="4400" i="1">
                <a:solidFill>
                  <a:srgbClr val="000000"/>
                </a:solidFill>
                <a:latin typeface="Arial" panose="020B0604020202020204" pitchFamily="34" charset="0"/>
              </a:rPr>
              <a:t>|</a:t>
            </a:r>
            <a:r>
              <a:rPr lang="es-ES" sz="44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s-ES" sz="4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  1/r</a:t>
            </a:r>
            <a:r>
              <a:rPr lang="es-ES" sz="4400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4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r</a:t>
            </a:r>
            <a:r>
              <a:rPr lang="es-ES" sz="2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4400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2</a:t>
            </a:r>
            <a:endParaRPr lang="es-ES" sz="44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7BCC5294-478E-4702-9682-9D2A56952021}"/>
              </a:ext>
            </a:extLst>
          </p:cNvPr>
          <p:cNvGrpSpPr/>
          <p:nvPr/>
        </p:nvGrpSpPr>
        <p:grpSpPr>
          <a:xfrm>
            <a:off x="8761078" y="496332"/>
            <a:ext cx="1295021" cy="985917"/>
            <a:chOff x="8761078" y="496332"/>
            <a:chExt cx="1295021" cy="985917"/>
          </a:xfrm>
        </p:grpSpPr>
        <p:sp>
          <p:nvSpPr>
            <p:cNvPr id="21" name="CuadroTexto 20"/>
            <p:cNvSpPr txBox="1"/>
            <p:nvPr/>
          </p:nvSpPr>
          <p:spPr>
            <a:xfrm>
              <a:off x="8763952" y="496332"/>
              <a:ext cx="1292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S = 4</a:t>
              </a:r>
              <a:r>
                <a:rPr lang="es-ES" sz="2400" dirty="0">
                  <a:sym typeface="Symbol" panose="05050102010706020507" pitchFamily="18" charset="2"/>
                </a:rPr>
                <a:t>r</a:t>
              </a:r>
              <a:r>
                <a:rPr lang="es-ES" sz="2400" baseline="30000" dirty="0">
                  <a:sym typeface="Symbol" panose="05050102010706020507" pitchFamily="18" charset="2"/>
                </a:rPr>
                <a:t>2</a:t>
              </a:r>
              <a:endParaRPr lang="es-ES" sz="2400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8761078" y="1020584"/>
              <a:ext cx="1292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S </a:t>
              </a:r>
              <a:r>
                <a:rPr lang="es-ES" sz="2400" dirty="0">
                  <a:sym typeface="Symbol" panose="05050102010706020507" pitchFamily="18" charset="2"/>
                </a:rPr>
                <a:t></a:t>
              </a:r>
              <a:r>
                <a:rPr lang="es-ES" sz="2400" dirty="0"/>
                <a:t> </a:t>
              </a:r>
              <a:r>
                <a:rPr lang="es-ES" sz="2400" dirty="0">
                  <a:sym typeface="Symbol" panose="05050102010706020507" pitchFamily="18" charset="2"/>
                </a:rPr>
                <a:t>r</a:t>
              </a:r>
              <a:r>
                <a:rPr lang="es-ES" sz="2400" baseline="30000" dirty="0">
                  <a:sym typeface="Symbol" panose="05050102010706020507" pitchFamily="18" charset="2"/>
                </a:rPr>
                <a:t>2</a:t>
              </a:r>
              <a:endParaRPr lang="es-ES" sz="2400" dirty="0"/>
            </a:p>
          </p:txBody>
        </p:sp>
      </p:grpSp>
      <p:sp>
        <p:nvSpPr>
          <p:cNvPr id="25" name="CuadroTexto 24"/>
          <p:cNvSpPr txBox="1"/>
          <p:nvPr/>
        </p:nvSpPr>
        <p:spPr>
          <a:xfrm>
            <a:off x="8752084" y="1719461"/>
            <a:ext cx="1672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Sonido</a:t>
            </a:r>
          </a:p>
          <a:p>
            <a:r>
              <a:rPr lang="es-ES" sz="2400" dirty="0"/>
              <a:t>en P </a:t>
            </a:r>
            <a:r>
              <a:rPr lang="es-ES" sz="2400" dirty="0">
                <a:sym typeface="Symbol" panose="05050102010706020507" pitchFamily="18" charset="2"/>
              </a:rPr>
              <a:t></a:t>
            </a:r>
            <a:r>
              <a:rPr lang="es-ES" sz="2400" dirty="0"/>
              <a:t> 1/</a:t>
            </a:r>
            <a:r>
              <a:rPr lang="es-ES" sz="2400" dirty="0">
                <a:sym typeface="Symbol" panose="05050102010706020507" pitchFamily="18" charset="2"/>
              </a:rPr>
              <a:t>r</a:t>
            </a:r>
            <a:r>
              <a:rPr lang="es-ES" sz="2400" baseline="30000" dirty="0">
                <a:sym typeface="Symbol" panose="05050102010706020507" pitchFamily="18" charset="2"/>
              </a:rPr>
              <a:t>2</a:t>
            </a:r>
            <a:endParaRPr lang="es-ES" sz="2400" dirty="0"/>
          </a:p>
        </p:txBody>
      </p:sp>
      <p:sp>
        <p:nvSpPr>
          <p:cNvPr id="23" name="Text Box 59"/>
          <p:cNvSpPr txBox="1">
            <a:spLocks noChangeArrowheads="1"/>
          </p:cNvSpPr>
          <p:nvPr/>
        </p:nvSpPr>
        <p:spPr bwMode="auto">
          <a:xfrm>
            <a:off x="1486148" y="2841339"/>
            <a:ext cx="8740775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Si consideramos un punto P que pertenece a una superficie esférica S con centro en Q. Cuanto más lejos está P de Q, mayor es la superficie a la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que pertenece y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más puntos tiene.</a:t>
            </a:r>
          </a:p>
        </p:txBody>
      </p:sp>
      <p:sp>
        <p:nvSpPr>
          <p:cNvPr id="27" name="Text Box 59"/>
          <p:cNvSpPr txBox="1">
            <a:spLocks noChangeArrowheads="1"/>
          </p:cNvSpPr>
          <p:nvPr/>
        </p:nvSpPr>
        <p:spPr bwMode="auto">
          <a:xfrm>
            <a:off x="1486148" y="4204039"/>
            <a:ext cx="8740768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Como el área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de una esfera crece con r, es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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energía que le toca a P de un sonido emitido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en Q, que se propaga y reparte por igual (medio ideal), decrece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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1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/r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al crecer r.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 Box 59"/>
          <p:cNvSpPr txBox="1">
            <a:spLocks noChangeArrowheads="1"/>
          </p:cNvSpPr>
          <p:nvPr/>
        </p:nvSpPr>
        <p:spPr bwMode="auto">
          <a:xfrm>
            <a:off x="1486148" y="5566739"/>
            <a:ext cx="8740775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misma dependencia muestra el efecto de Q,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caracterizado con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o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sobre lo que le rodea,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reflejando que se va debilitando como un sonido.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4E99920-8203-4E77-A1C3-994387466982}"/>
              </a:ext>
            </a:extLst>
          </p:cNvPr>
          <p:cNvGrpSpPr/>
          <p:nvPr/>
        </p:nvGrpSpPr>
        <p:grpSpPr>
          <a:xfrm>
            <a:off x="6222429" y="550314"/>
            <a:ext cx="2187792" cy="1800000"/>
            <a:chOff x="6222429" y="550314"/>
            <a:chExt cx="2187792" cy="1800000"/>
          </a:xfrm>
        </p:grpSpPr>
        <p:sp>
          <p:nvSpPr>
            <p:cNvPr id="2" name="Elipse 1"/>
            <p:cNvSpPr/>
            <p:nvPr/>
          </p:nvSpPr>
          <p:spPr bwMode="auto">
            <a:xfrm>
              <a:off x="6606684" y="550314"/>
              <a:ext cx="1800000" cy="1800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7" name="Elipse 6"/>
            <p:cNvSpPr/>
            <p:nvPr/>
          </p:nvSpPr>
          <p:spPr bwMode="auto">
            <a:xfrm>
              <a:off x="7056684" y="1000314"/>
              <a:ext cx="900000" cy="900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" name="Elipse 2"/>
            <p:cNvSpPr/>
            <p:nvPr/>
          </p:nvSpPr>
          <p:spPr bwMode="auto">
            <a:xfrm>
              <a:off x="6602924" y="1695899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" name="Elipse 8"/>
            <p:cNvSpPr/>
            <p:nvPr/>
          </p:nvSpPr>
          <p:spPr bwMode="auto">
            <a:xfrm>
              <a:off x="7012732" y="1535122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6222429" y="148224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P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709339" y="122762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P</a:t>
              </a:r>
            </a:p>
          </p:txBody>
        </p:sp>
        <p:sp>
          <p:nvSpPr>
            <p:cNvPr id="12" name="Elipse 11"/>
            <p:cNvSpPr/>
            <p:nvPr/>
          </p:nvSpPr>
          <p:spPr bwMode="auto">
            <a:xfrm>
              <a:off x="7468189" y="1384402"/>
              <a:ext cx="108000" cy="1080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314508" y="977892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Q</a:t>
              </a:r>
            </a:p>
          </p:txBody>
        </p:sp>
        <p:cxnSp>
          <p:nvCxnSpPr>
            <p:cNvPr id="20" name="Conector recto de flecha 19"/>
            <p:cNvCxnSpPr>
              <a:stCxn id="12" idx="4"/>
              <a:endCxn id="7" idx="4"/>
            </p:cNvCxnSpPr>
            <p:nvPr/>
          </p:nvCxnSpPr>
          <p:spPr bwMode="auto">
            <a:xfrm flipH="1">
              <a:off x="7506684" y="1492402"/>
              <a:ext cx="15505" cy="40791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Conector recto de flecha 23"/>
            <p:cNvCxnSpPr>
              <a:cxnSpLocks/>
            </p:cNvCxnSpPr>
            <p:nvPr/>
          </p:nvCxnSpPr>
          <p:spPr bwMode="auto">
            <a:xfrm>
              <a:off x="7608458" y="1461979"/>
              <a:ext cx="801763" cy="15525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CuadroTexto 29"/>
            <p:cNvSpPr txBox="1"/>
            <p:nvPr/>
          </p:nvSpPr>
          <p:spPr>
            <a:xfrm>
              <a:off x="7159035" y="1352225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r</a:t>
              </a:r>
              <a:r>
                <a:rPr lang="es-ES" sz="2400" baseline="-25000" dirty="0"/>
                <a:t>1</a:t>
              </a:r>
              <a:endParaRPr lang="es-ES" sz="2400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7881468" y="1455976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r</a:t>
              </a:r>
              <a:r>
                <a:rPr lang="es-ES" sz="2400" baseline="-25000" dirty="0"/>
                <a:t>2</a:t>
              </a:r>
              <a:endParaRPr lang="es-ES" sz="2400"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3F7E14D-521B-451A-B1EF-88BE60B8EA23}"/>
              </a:ext>
            </a:extLst>
          </p:cNvPr>
          <p:cNvGrpSpPr/>
          <p:nvPr/>
        </p:nvGrpSpPr>
        <p:grpSpPr>
          <a:xfrm>
            <a:off x="6328290" y="301176"/>
            <a:ext cx="2230276" cy="2249282"/>
            <a:chOff x="6384642" y="317962"/>
            <a:chExt cx="2230276" cy="2249282"/>
          </a:xfrm>
        </p:grpSpPr>
        <p:cxnSp>
          <p:nvCxnSpPr>
            <p:cNvPr id="17" name="Conector recto de flecha 16"/>
            <p:cNvCxnSpPr>
              <a:cxnSpLocks/>
            </p:cNvCxnSpPr>
            <p:nvPr/>
          </p:nvCxnSpPr>
          <p:spPr bwMode="auto">
            <a:xfrm flipH="1">
              <a:off x="6665085" y="1973889"/>
              <a:ext cx="296394" cy="19840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E4A3EB80-307F-4C89-9CFE-1A0746B0FB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02351" y="2231160"/>
              <a:ext cx="0" cy="33608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2BDEE86A-6D41-4E1F-A292-47F702E7E5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16108" y="317962"/>
              <a:ext cx="0" cy="33608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8D447CE8-E4EC-4007-B3EC-082CD477BA8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665085" y="688909"/>
              <a:ext cx="296394" cy="19840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769DEE73-C3DE-450C-9BAC-951F31E87F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63476" y="1995660"/>
              <a:ext cx="296394" cy="19840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9B24CCB7-CE07-4E74-A369-B05A56193C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63476" y="710680"/>
              <a:ext cx="296394" cy="19840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3BBB8174-2A43-4E7B-8B64-D12430D3E824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8446876" y="1273439"/>
              <a:ext cx="0" cy="33608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20B18D64-9771-4C3A-A4AA-1DEDCDD3048D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6552684" y="1273841"/>
              <a:ext cx="0" cy="33608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43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" grpId="0" animBg="1"/>
      <p:bldP spid="21535" grpId="0"/>
      <p:bldP spid="25" grpId="0"/>
      <p:bldP spid="23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310482" y="496888"/>
            <a:ext cx="89011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1.3.2. CAMPOS DEBIDOS A DISTRIBUCIONES DE CARGA</a:t>
            </a:r>
          </a:p>
        </p:txBody>
      </p:sp>
      <p:grpSp>
        <p:nvGrpSpPr>
          <p:cNvPr id="3105" name="Group 33"/>
          <p:cNvGrpSpPr>
            <a:grpSpLocks/>
          </p:cNvGrpSpPr>
          <p:nvPr/>
        </p:nvGrpSpPr>
        <p:grpSpPr bwMode="auto">
          <a:xfrm>
            <a:off x="1754204" y="1074222"/>
            <a:ext cx="8245463" cy="473075"/>
            <a:chOff x="723" y="1057"/>
            <a:chExt cx="5194" cy="298"/>
          </a:xfrm>
        </p:grpSpPr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723" y="1057"/>
              <a:ext cx="1895" cy="2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Distribución Discreta</a:t>
              </a:r>
            </a:p>
          </p:txBody>
        </p:sp>
        <p:sp>
          <p:nvSpPr>
            <p:cNvPr id="23590" name="Text Box 5"/>
            <p:cNvSpPr txBox="1">
              <a:spLocks noChangeArrowheads="1"/>
            </p:cNvSpPr>
            <p:nvPr/>
          </p:nvSpPr>
          <p:spPr bwMode="auto">
            <a:xfrm>
              <a:off x="3957" y="1063"/>
              <a:ext cx="1960" cy="2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Distribución Continua</a:t>
              </a:r>
            </a:p>
          </p:txBody>
        </p:sp>
      </p:grpSp>
      <p:graphicFrame>
        <p:nvGraphicFramePr>
          <p:cNvPr id="235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37655"/>
              </p:ext>
            </p:extLst>
          </p:nvPr>
        </p:nvGraphicFramePr>
        <p:xfrm>
          <a:off x="1314570" y="1833454"/>
          <a:ext cx="3873501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3" name="Ecuación" r:id="rId4" imgW="1663560" imgH="444240" progId="Equation.3">
                  <p:embed/>
                </p:oleObj>
              </mc:Choice>
              <mc:Fallback>
                <p:oleObj name="Ecuación" r:id="rId4" imgW="16635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570" y="1833454"/>
                        <a:ext cx="3873501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364135"/>
              </p:ext>
            </p:extLst>
          </p:nvPr>
        </p:nvGraphicFramePr>
        <p:xfrm>
          <a:off x="6615410" y="1863617"/>
          <a:ext cx="3636964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4" name="Ecuación" r:id="rId6" imgW="1498320" imgH="393480" progId="Equation.3">
                  <p:embed/>
                </p:oleObj>
              </mc:Choice>
              <mc:Fallback>
                <p:oleObj name="Ecuación" r:id="rId6" imgW="14983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410" y="1863617"/>
                        <a:ext cx="3636964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360123" y="3581778"/>
            <a:ext cx="3671889" cy="1185864"/>
            <a:chOff x="1001" y="2461"/>
            <a:chExt cx="2313" cy="747"/>
          </a:xfrm>
        </p:grpSpPr>
        <p:sp>
          <p:nvSpPr>
            <p:cNvPr id="23591" name="Rectangle 12"/>
            <p:cNvSpPr>
              <a:spLocks noChangeArrowheads="1"/>
            </p:cNvSpPr>
            <p:nvPr/>
          </p:nvSpPr>
          <p:spPr bwMode="auto">
            <a:xfrm>
              <a:off x="1001" y="2461"/>
              <a:ext cx="2313" cy="747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358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0950306"/>
                </p:ext>
              </p:extLst>
            </p:nvPr>
          </p:nvGraphicFramePr>
          <p:xfrm>
            <a:off x="1021" y="2521"/>
            <a:ext cx="1639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95" name="Ecuación" r:id="rId8" imgW="1117440" imgH="444240" progId="Equation.3">
                    <p:embed/>
                  </p:oleObj>
                </mc:Choice>
                <mc:Fallback>
                  <p:oleObj name="Ecuación" r:id="rId8" imgW="1117440" imgH="4442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2521"/>
                          <a:ext cx="1639" cy="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675236" y="3610071"/>
            <a:ext cx="3500438" cy="1185864"/>
            <a:chOff x="3789" y="3134"/>
            <a:chExt cx="2205" cy="747"/>
          </a:xfrm>
        </p:grpSpPr>
        <p:sp>
          <p:nvSpPr>
            <p:cNvPr id="23589" name="Rectangle 13"/>
            <p:cNvSpPr>
              <a:spLocks noChangeArrowheads="1"/>
            </p:cNvSpPr>
            <p:nvPr/>
          </p:nvSpPr>
          <p:spPr bwMode="auto">
            <a:xfrm>
              <a:off x="3789" y="3134"/>
              <a:ext cx="2205" cy="747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358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9875523"/>
                </p:ext>
              </p:extLst>
            </p:nvPr>
          </p:nvGraphicFramePr>
          <p:xfrm>
            <a:off x="3810" y="3213"/>
            <a:ext cx="1553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68" name="Ecuación" r:id="rId10" imgW="1015920" imgH="393480" progId="Equation.3">
                    <p:embed/>
                  </p:oleObj>
                </mc:Choice>
                <mc:Fallback>
                  <p:oleObj name="Ecuación" r:id="rId10" imgW="1015920" imgH="393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3213"/>
                          <a:ext cx="1553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9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648263"/>
              </p:ext>
            </p:extLst>
          </p:nvPr>
        </p:nvGraphicFramePr>
        <p:xfrm>
          <a:off x="3902379" y="3744983"/>
          <a:ext cx="1210935" cy="895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9" name="Ecuación" r:id="rId12" imgW="583920" imgH="431640" progId="Equation.3">
                  <p:embed/>
                </p:oleObj>
              </mc:Choice>
              <mc:Fallback>
                <p:oleObj name="Ecuación" r:id="rId12" imgW="58392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379" y="3744983"/>
                        <a:ext cx="1210935" cy="895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759369"/>
              </p:ext>
            </p:extLst>
          </p:nvPr>
        </p:nvGraphicFramePr>
        <p:xfrm>
          <a:off x="9104904" y="3912316"/>
          <a:ext cx="11414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0" name="Ecuación" r:id="rId14" imgW="507960" imgH="279360" progId="Equation.3">
                  <p:embed/>
                </p:oleObj>
              </mc:Choice>
              <mc:Fallback>
                <p:oleObj name="Ecuación" r:id="rId14" imgW="50796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4904" y="3912316"/>
                        <a:ext cx="11414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0" name="Text Box 25"/>
          <p:cNvSpPr txBox="1">
            <a:spLocks noChangeArrowheads="1"/>
          </p:cNvSpPr>
          <p:nvPr/>
        </p:nvSpPr>
        <p:spPr bwMode="auto">
          <a:xfrm>
            <a:off x="1810369" y="5991223"/>
            <a:ext cx="7976359" cy="514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El campo eléctrico</a:t>
            </a:r>
            <a:r>
              <a:rPr lang="es-ES" sz="2400" b="1" dirty="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verifica el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Principio de Superposición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23572" name="Rectangle 26"/>
          <p:cNvSpPr>
            <a:spLocks noChangeArrowheads="1"/>
          </p:cNvSpPr>
          <p:nvPr/>
        </p:nvSpPr>
        <p:spPr bwMode="auto">
          <a:xfrm>
            <a:off x="2589894" y="3661816"/>
            <a:ext cx="1308103" cy="1017585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73" name="Rectangle 27"/>
          <p:cNvSpPr>
            <a:spLocks noChangeArrowheads="1"/>
          </p:cNvSpPr>
          <p:nvPr/>
        </p:nvSpPr>
        <p:spPr bwMode="auto">
          <a:xfrm>
            <a:off x="7711180" y="3676103"/>
            <a:ext cx="1368428" cy="1017585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74" name="Text Box 29"/>
          <p:cNvSpPr txBox="1">
            <a:spLocks noChangeArrowheads="1"/>
          </p:cNvSpPr>
          <p:nvPr/>
        </p:nvSpPr>
        <p:spPr bwMode="auto">
          <a:xfrm>
            <a:off x="3917047" y="4816791"/>
            <a:ext cx="4035434" cy="120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Campo creado por cada carga puntual donde está q, en P,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por separado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FB43689-F64D-4938-B751-E7237ADA5503}"/>
              </a:ext>
            </a:extLst>
          </p:cNvPr>
          <p:cNvGrpSpPr/>
          <p:nvPr/>
        </p:nvGrpSpPr>
        <p:grpSpPr>
          <a:xfrm>
            <a:off x="3174627" y="4690369"/>
            <a:ext cx="5249342" cy="797428"/>
            <a:chOff x="3174627" y="4690369"/>
            <a:chExt cx="5249342" cy="797428"/>
          </a:xfrm>
        </p:grpSpPr>
        <p:sp>
          <p:nvSpPr>
            <p:cNvPr id="23575" name="Line 46"/>
            <p:cNvSpPr>
              <a:spLocks noChangeShapeType="1"/>
            </p:cNvSpPr>
            <p:nvPr/>
          </p:nvSpPr>
          <p:spPr bwMode="auto">
            <a:xfrm flipH="1">
              <a:off x="3183620" y="4690369"/>
              <a:ext cx="4763" cy="7937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3576" name="Line 47"/>
            <p:cNvSpPr>
              <a:spLocks noChangeShapeType="1"/>
            </p:cNvSpPr>
            <p:nvPr/>
          </p:nvSpPr>
          <p:spPr bwMode="auto">
            <a:xfrm flipH="1">
              <a:off x="8423969" y="4704151"/>
              <a:ext cx="0" cy="7836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cxnSp>
          <p:nvCxnSpPr>
            <p:cNvPr id="23570" name="Conector recto 5"/>
            <p:cNvCxnSpPr>
              <a:cxnSpLocks noChangeShapeType="1"/>
            </p:cNvCxnSpPr>
            <p:nvPr/>
          </p:nvCxnSpPr>
          <p:spPr bwMode="auto">
            <a:xfrm>
              <a:off x="3174627" y="5465037"/>
              <a:ext cx="679089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Conector recto 48"/>
            <p:cNvCxnSpPr>
              <a:cxnSpLocks noChangeShapeType="1"/>
            </p:cNvCxnSpPr>
            <p:nvPr/>
          </p:nvCxnSpPr>
          <p:spPr bwMode="auto">
            <a:xfrm>
              <a:off x="7942602" y="5464989"/>
              <a:ext cx="463829" cy="1766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Forma libre 2"/>
          <p:cNvSpPr/>
          <p:nvPr/>
        </p:nvSpPr>
        <p:spPr bwMode="auto">
          <a:xfrm>
            <a:off x="3190003" y="1709577"/>
            <a:ext cx="1292994" cy="310139"/>
          </a:xfrm>
          <a:custGeom>
            <a:avLst/>
            <a:gdLst>
              <a:gd name="connsiteX0" fmla="*/ 1331753 w 1331753"/>
              <a:gd name="connsiteY0" fmla="*/ 259897 h 310139"/>
              <a:gd name="connsiteX1" fmla="*/ 789142 w 1331753"/>
              <a:gd name="connsiteY1" fmla="*/ 18737 h 310139"/>
              <a:gd name="connsiteX2" fmla="*/ 115902 w 1331753"/>
              <a:gd name="connsiteY2" fmla="*/ 48882 h 310139"/>
              <a:gd name="connsiteX3" fmla="*/ 5371 w 1331753"/>
              <a:gd name="connsiteY3" fmla="*/ 310139 h 31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1753" h="310139">
                <a:moveTo>
                  <a:pt x="1331753" y="259897"/>
                </a:moveTo>
                <a:cubicBezTo>
                  <a:pt x="1161768" y="156901"/>
                  <a:pt x="991784" y="53906"/>
                  <a:pt x="789142" y="18737"/>
                </a:cubicBezTo>
                <a:cubicBezTo>
                  <a:pt x="586500" y="-16432"/>
                  <a:pt x="246530" y="315"/>
                  <a:pt x="115902" y="48882"/>
                </a:cubicBezTo>
                <a:cubicBezTo>
                  <a:pt x="-14726" y="97449"/>
                  <a:pt x="-4678" y="203794"/>
                  <a:pt x="5371" y="310139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Forma libre 32"/>
          <p:cNvSpPr/>
          <p:nvPr/>
        </p:nvSpPr>
        <p:spPr bwMode="auto">
          <a:xfrm>
            <a:off x="8296254" y="1711250"/>
            <a:ext cx="1292994" cy="310139"/>
          </a:xfrm>
          <a:custGeom>
            <a:avLst/>
            <a:gdLst>
              <a:gd name="connsiteX0" fmla="*/ 1331753 w 1331753"/>
              <a:gd name="connsiteY0" fmla="*/ 259897 h 310139"/>
              <a:gd name="connsiteX1" fmla="*/ 789142 w 1331753"/>
              <a:gd name="connsiteY1" fmla="*/ 18737 h 310139"/>
              <a:gd name="connsiteX2" fmla="*/ 115902 w 1331753"/>
              <a:gd name="connsiteY2" fmla="*/ 48882 h 310139"/>
              <a:gd name="connsiteX3" fmla="*/ 5371 w 1331753"/>
              <a:gd name="connsiteY3" fmla="*/ 310139 h 31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1753" h="310139">
                <a:moveTo>
                  <a:pt x="1331753" y="259897"/>
                </a:moveTo>
                <a:cubicBezTo>
                  <a:pt x="1161768" y="156901"/>
                  <a:pt x="991784" y="53906"/>
                  <a:pt x="789142" y="18737"/>
                </a:cubicBezTo>
                <a:cubicBezTo>
                  <a:pt x="586500" y="-16432"/>
                  <a:pt x="246530" y="315"/>
                  <a:pt x="115902" y="48882"/>
                </a:cubicBezTo>
                <a:cubicBezTo>
                  <a:pt x="-14726" y="97449"/>
                  <a:pt x="-4678" y="203794"/>
                  <a:pt x="5371" y="310139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49591DA-C100-444C-B118-4664864E01E3}"/>
              </a:ext>
            </a:extLst>
          </p:cNvPr>
          <p:cNvSpPr/>
          <p:nvPr/>
        </p:nvSpPr>
        <p:spPr bwMode="auto">
          <a:xfrm>
            <a:off x="5221376" y="2344917"/>
            <a:ext cx="432079" cy="1908000"/>
          </a:xfrm>
          <a:custGeom>
            <a:avLst/>
            <a:gdLst>
              <a:gd name="connsiteX0" fmla="*/ 0 w 432079"/>
              <a:gd name="connsiteY0" fmla="*/ 0 h 2069960"/>
              <a:gd name="connsiteX1" fmla="*/ 432079 w 432079"/>
              <a:gd name="connsiteY1" fmla="*/ 0 h 2069960"/>
              <a:gd name="connsiteX2" fmla="*/ 422031 w 432079"/>
              <a:gd name="connsiteY2" fmla="*/ 2069960 h 2069960"/>
              <a:gd name="connsiteX3" fmla="*/ 0 w 432079"/>
              <a:gd name="connsiteY3" fmla="*/ 2069960 h 206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79" h="2069960">
                <a:moveTo>
                  <a:pt x="0" y="0"/>
                </a:moveTo>
                <a:lnTo>
                  <a:pt x="432079" y="0"/>
                </a:lnTo>
                <a:cubicBezTo>
                  <a:pt x="428730" y="689987"/>
                  <a:pt x="425380" y="1379973"/>
                  <a:pt x="422031" y="2069960"/>
                </a:cubicBezTo>
                <a:lnTo>
                  <a:pt x="0" y="206996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F70ED22F-098A-4F10-AF79-0BA3E4510311}"/>
              </a:ext>
            </a:extLst>
          </p:cNvPr>
          <p:cNvSpPr/>
          <p:nvPr/>
        </p:nvSpPr>
        <p:spPr bwMode="auto">
          <a:xfrm flipH="1">
            <a:off x="5960347" y="2346594"/>
            <a:ext cx="432079" cy="1908000"/>
          </a:xfrm>
          <a:custGeom>
            <a:avLst/>
            <a:gdLst>
              <a:gd name="connsiteX0" fmla="*/ 0 w 432079"/>
              <a:gd name="connsiteY0" fmla="*/ 0 h 2069960"/>
              <a:gd name="connsiteX1" fmla="*/ 432079 w 432079"/>
              <a:gd name="connsiteY1" fmla="*/ 0 h 2069960"/>
              <a:gd name="connsiteX2" fmla="*/ 422031 w 432079"/>
              <a:gd name="connsiteY2" fmla="*/ 2069960 h 2069960"/>
              <a:gd name="connsiteX3" fmla="*/ 0 w 432079"/>
              <a:gd name="connsiteY3" fmla="*/ 2069960 h 206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79" h="2069960">
                <a:moveTo>
                  <a:pt x="0" y="0"/>
                </a:moveTo>
                <a:lnTo>
                  <a:pt x="432079" y="0"/>
                </a:lnTo>
                <a:cubicBezTo>
                  <a:pt x="428730" y="689987"/>
                  <a:pt x="425380" y="1379973"/>
                  <a:pt x="422031" y="2069960"/>
                </a:cubicBezTo>
                <a:lnTo>
                  <a:pt x="0" y="206996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5203843" y="2647604"/>
            <a:ext cx="1327150" cy="1161259"/>
            <a:chOff x="965476" y="4043571"/>
            <a:chExt cx="1327150" cy="1161259"/>
          </a:xfrm>
        </p:grpSpPr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971214" y="4057543"/>
              <a:ext cx="1313879" cy="1147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graphicFrame>
          <p:nvGraphicFramePr>
            <p:cNvPr id="12" name="Object 1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4106425"/>
                </p:ext>
              </p:extLst>
            </p:nvPr>
          </p:nvGraphicFramePr>
          <p:xfrm>
            <a:off x="965476" y="4043571"/>
            <a:ext cx="1327150" cy="1116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1" name="Ecuación" r:id="rId16" imgW="558720" imgH="469800" progId="Equation.3">
                    <p:embed/>
                  </p:oleObj>
                </mc:Choice>
                <mc:Fallback>
                  <p:oleObj name="Ecuación" r:id="rId16" imgW="558720" imgH="469800" progId="Equation.3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476" y="4043571"/>
                          <a:ext cx="1327150" cy="1116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 Box 29">
            <a:extLst>
              <a:ext uri="{FF2B5EF4-FFF2-40B4-BE49-F238E27FC236}">
                <a16:creationId xmlns:a16="http://schemas.microsoft.com/office/drawing/2014/main" id="{399F1D64-2D85-47AC-B686-CC1C330F2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370" y="6494654"/>
            <a:ext cx="797635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Algo esperable al ser una "fuerza" por unidad de carga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0" grpId="0" animBg="1"/>
      <p:bldP spid="23572" grpId="0" animBg="1"/>
      <p:bldP spid="23573" grpId="0" animBg="1"/>
      <p:bldP spid="23574" grpId="0"/>
      <p:bldP spid="3" grpId="0" animBg="1"/>
      <p:bldP spid="33" grpId="0" animBg="1"/>
      <p:bldP spid="8" grpId="0" animBg="1"/>
      <p:bldP spid="35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 Box 39"/>
          <p:cNvSpPr txBox="1">
            <a:spLocks noChangeArrowheads="1"/>
          </p:cNvSpPr>
          <p:nvPr/>
        </p:nvSpPr>
        <p:spPr bwMode="auto">
          <a:xfrm>
            <a:off x="1471106" y="960657"/>
            <a:ext cx="8043004" cy="56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En los vértices A, B y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 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un triángulo equilátero 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lado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L = 27 cm,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hay puestas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3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cargas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puntuales. Se sabe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que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= Q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= 2 C.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Obtener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a) El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valor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de Q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si la fuerza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eléctrica es nula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en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O,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en el centro del triángulo.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b) La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fuerza eléctrica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que actúa sobre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cada carga.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u="sng" dirty="0">
                <a:latin typeface="Arial" panose="020B0604020202020204" pitchFamily="34" charset="0"/>
                <a:sym typeface="Symbol" panose="05050102010706020507" pitchFamily="18" charset="2"/>
              </a:rPr>
              <a:t>Datos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: K = 9 10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N m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/ C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        sin 30º = cos 60º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= 1/2  |  cos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30º = sin 60º = 3/2</a:t>
            </a:r>
          </a:p>
        </p:txBody>
      </p:sp>
      <p:sp>
        <p:nvSpPr>
          <p:cNvPr id="31750" name="Line 110"/>
          <p:cNvSpPr>
            <a:spLocks noChangeShapeType="1"/>
          </p:cNvSpPr>
          <p:nvPr/>
        </p:nvSpPr>
        <p:spPr bwMode="auto">
          <a:xfrm>
            <a:off x="8769631" y="6196010"/>
            <a:ext cx="200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noAutofit/>
          </a:bodyPr>
          <a:lstStyle/>
          <a:p>
            <a:endParaRPr lang="es-ES" sz="2400"/>
          </a:p>
        </p:txBody>
      </p:sp>
      <p:grpSp>
        <p:nvGrpSpPr>
          <p:cNvPr id="31751" name="Group 161"/>
          <p:cNvGrpSpPr>
            <a:grpSpLocks/>
          </p:cNvGrpSpPr>
          <p:nvPr/>
        </p:nvGrpSpPr>
        <p:grpSpPr bwMode="auto">
          <a:xfrm>
            <a:off x="6692406" y="1072552"/>
            <a:ext cx="3160713" cy="2952751"/>
            <a:chOff x="1236" y="2331"/>
            <a:chExt cx="1991" cy="1860"/>
          </a:xfrm>
        </p:grpSpPr>
        <p:sp>
          <p:nvSpPr>
            <p:cNvPr id="31788" name="AutoShape 111"/>
            <p:cNvSpPr>
              <a:spLocks noChangeArrowheads="1"/>
            </p:cNvSpPr>
            <p:nvPr/>
          </p:nvSpPr>
          <p:spPr bwMode="auto">
            <a:xfrm>
              <a:off x="1575" y="2740"/>
              <a:ext cx="1360" cy="117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89" name="Text Box 112"/>
            <p:cNvSpPr txBox="1">
              <a:spLocks noChangeArrowheads="1"/>
            </p:cNvSpPr>
            <p:nvPr/>
          </p:nvSpPr>
          <p:spPr bwMode="auto">
            <a:xfrm>
              <a:off x="2136" y="2331"/>
              <a:ext cx="2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1790" name="Text Box 113"/>
            <p:cNvSpPr txBox="1">
              <a:spLocks noChangeArrowheads="1"/>
            </p:cNvSpPr>
            <p:nvPr/>
          </p:nvSpPr>
          <p:spPr bwMode="auto">
            <a:xfrm>
              <a:off x="3006" y="3941"/>
              <a:ext cx="2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1791" name="Text Box 114"/>
            <p:cNvSpPr txBox="1">
              <a:spLocks noChangeArrowheads="1"/>
            </p:cNvSpPr>
            <p:nvPr/>
          </p:nvSpPr>
          <p:spPr bwMode="auto">
            <a:xfrm>
              <a:off x="1236" y="3934"/>
              <a:ext cx="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pic>
          <p:nvPicPr>
            <p:cNvPr id="31792" name="Picture 15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" y="2595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3" name="Picture 15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" y="3782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1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" y="3774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6" name="Text Box 168"/>
          <p:cNvSpPr txBox="1">
            <a:spLocks noChangeArrowheads="1"/>
          </p:cNvSpPr>
          <p:nvPr/>
        </p:nvSpPr>
        <p:spPr bwMode="auto">
          <a:xfrm>
            <a:off x="3923336" y="2895555"/>
            <a:ext cx="2193527" cy="833178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: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i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o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u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    micro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= 10</a:t>
            </a:r>
            <a:r>
              <a:rPr lang="es-ES" sz="2400" baseline="30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baseline="300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9727" name="Group 31"/>
          <p:cNvGrpSpPr>
            <a:grpSpLocks/>
          </p:cNvGrpSpPr>
          <p:nvPr/>
        </p:nvGrpSpPr>
        <p:grpSpPr bwMode="auto">
          <a:xfrm>
            <a:off x="7382987" y="2296519"/>
            <a:ext cx="1803408" cy="414338"/>
            <a:chOff x="2570" y="3126"/>
            <a:chExt cx="1136" cy="261"/>
          </a:xfrm>
        </p:grpSpPr>
        <p:sp>
          <p:nvSpPr>
            <p:cNvPr id="31786" name="Text Box 171"/>
            <p:cNvSpPr txBox="1">
              <a:spLocks noChangeArrowheads="1"/>
            </p:cNvSpPr>
            <p:nvPr/>
          </p:nvSpPr>
          <p:spPr bwMode="auto">
            <a:xfrm>
              <a:off x="2570" y="3126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31787" name="Text Box 172"/>
            <p:cNvSpPr txBox="1">
              <a:spLocks noChangeArrowheads="1"/>
            </p:cNvSpPr>
            <p:nvPr/>
          </p:nvSpPr>
          <p:spPr bwMode="auto">
            <a:xfrm>
              <a:off x="3503" y="3137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</p:grpSp>
      <p:sp>
        <p:nvSpPr>
          <p:cNvPr id="31754" name="Text Box 173"/>
          <p:cNvSpPr txBox="1">
            <a:spLocks noChangeArrowheads="1"/>
          </p:cNvSpPr>
          <p:nvPr/>
        </p:nvSpPr>
        <p:spPr bwMode="auto">
          <a:xfrm>
            <a:off x="8149731" y="36316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31758" name="Text Box 173"/>
          <p:cNvSpPr txBox="1">
            <a:spLocks noChangeArrowheads="1"/>
          </p:cNvSpPr>
          <p:nvPr/>
        </p:nvSpPr>
        <p:spPr bwMode="auto">
          <a:xfrm>
            <a:off x="8106145" y="2470849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31759" name="Text Box 31"/>
          <p:cNvSpPr txBox="1">
            <a:spLocks noChangeArrowheads="1"/>
          </p:cNvSpPr>
          <p:nvPr/>
        </p:nvSpPr>
        <p:spPr bwMode="auto">
          <a:xfrm>
            <a:off x="8145314" y="2729901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31761" name="Text Box 44"/>
          <p:cNvSpPr txBox="1">
            <a:spLocks noChangeArrowheads="1"/>
          </p:cNvSpPr>
          <p:nvPr/>
        </p:nvSpPr>
        <p:spPr bwMode="auto">
          <a:xfrm>
            <a:off x="3712778" y="112096"/>
            <a:ext cx="4070153" cy="46166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BOLETÍN 1 - PROBLEMA 5</a:t>
            </a:r>
          </a:p>
        </p:txBody>
      </p:sp>
      <p:sp>
        <p:nvSpPr>
          <p:cNvPr id="20" name="66 CuadroTexto">
            <a:extLst>
              <a:ext uri="{FF2B5EF4-FFF2-40B4-BE49-F238E27FC236}">
                <a16:creationId xmlns:a16="http://schemas.microsoft.com/office/drawing/2014/main" id="{B78DF513-667F-41E4-8065-E83FB82D7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350" y="107549"/>
            <a:ext cx="1930200" cy="120032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Distribución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discreta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de cargas</a:t>
            </a:r>
          </a:p>
        </p:txBody>
      </p:sp>
    </p:spTree>
    <p:extLst>
      <p:ext uri="{BB962C8B-B14F-4D97-AF65-F5344CB8AC3E}">
        <p14:creationId xmlns:p14="http://schemas.microsoft.com/office/powerpoint/2010/main" val="235422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5"/>
          <p:cNvSpPr>
            <a:spLocks noChangeShapeType="1"/>
          </p:cNvSpPr>
          <p:nvPr/>
        </p:nvSpPr>
        <p:spPr bwMode="auto">
          <a:xfrm flipH="1">
            <a:off x="7986042" y="954297"/>
            <a:ext cx="15875" cy="18446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 sz="2400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 rot="7200000" flipH="1">
            <a:off x="8211467" y="1427372"/>
            <a:ext cx="11113" cy="177641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 sz="2400"/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auto">
          <a:xfrm rot="-7200000">
            <a:off x="7732836" y="1432928"/>
            <a:ext cx="7938" cy="18065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 sz="2400"/>
          </a:p>
        </p:txBody>
      </p:sp>
      <p:grpSp>
        <p:nvGrpSpPr>
          <p:cNvPr id="31751" name="Group 161"/>
          <p:cNvGrpSpPr>
            <a:grpSpLocks/>
          </p:cNvGrpSpPr>
          <p:nvPr/>
        </p:nvGrpSpPr>
        <p:grpSpPr bwMode="auto">
          <a:xfrm>
            <a:off x="6369967" y="357397"/>
            <a:ext cx="3160713" cy="3000375"/>
            <a:chOff x="1236" y="2361"/>
            <a:chExt cx="1991" cy="1890"/>
          </a:xfrm>
        </p:grpSpPr>
        <p:sp>
          <p:nvSpPr>
            <p:cNvPr id="31788" name="AutoShape 111"/>
            <p:cNvSpPr>
              <a:spLocks noChangeArrowheads="1"/>
            </p:cNvSpPr>
            <p:nvPr/>
          </p:nvSpPr>
          <p:spPr bwMode="auto">
            <a:xfrm>
              <a:off x="1575" y="2740"/>
              <a:ext cx="1360" cy="117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89" name="Text Box 112"/>
            <p:cNvSpPr txBox="1">
              <a:spLocks noChangeArrowheads="1"/>
            </p:cNvSpPr>
            <p:nvPr/>
          </p:nvSpPr>
          <p:spPr bwMode="auto">
            <a:xfrm>
              <a:off x="2142" y="2361"/>
              <a:ext cx="2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1790" name="Text Box 113"/>
            <p:cNvSpPr txBox="1">
              <a:spLocks noChangeArrowheads="1"/>
            </p:cNvSpPr>
            <p:nvPr/>
          </p:nvSpPr>
          <p:spPr bwMode="auto">
            <a:xfrm>
              <a:off x="3006" y="4001"/>
              <a:ext cx="2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1791" name="Text Box 114"/>
            <p:cNvSpPr txBox="1">
              <a:spLocks noChangeArrowheads="1"/>
            </p:cNvSpPr>
            <p:nvPr/>
          </p:nvSpPr>
          <p:spPr bwMode="auto">
            <a:xfrm>
              <a:off x="1236" y="3980"/>
              <a:ext cx="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pic>
          <p:nvPicPr>
            <p:cNvPr id="31792" name="Picture 15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" y="2595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3" name="Picture 15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" y="3782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1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" y="3774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27" name="Group 31"/>
          <p:cNvGrpSpPr>
            <a:grpSpLocks/>
          </p:cNvGrpSpPr>
          <p:nvPr/>
        </p:nvGrpSpPr>
        <p:grpSpPr bwMode="auto">
          <a:xfrm>
            <a:off x="7093871" y="1544847"/>
            <a:ext cx="1784352" cy="403225"/>
            <a:chOff x="2591" y="3133"/>
            <a:chExt cx="1124" cy="254"/>
          </a:xfrm>
        </p:grpSpPr>
        <p:sp>
          <p:nvSpPr>
            <p:cNvPr id="31786" name="Text Box 171"/>
            <p:cNvSpPr txBox="1">
              <a:spLocks noChangeArrowheads="1"/>
            </p:cNvSpPr>
            <p:nvPr/>
          </p:nvSpPr>
          <p:spPr bwMode="auto">
            <a:xfrm>
              <a:off x="2591" y="3133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31787" name="Text Box 172"/>
            <p:cNvSpPr txBox="1">
              <a:spLocks noChangeArrowheads="1"/>
            </p:cNvSpPr>
            <p:nvPr/>
          </p:nvSpPr>
          <p:spPr bwMode="auto">
            <a:xfrm>
              <a:off x="3512" y="3137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</p:grpSp>
      <p:sp>
        <p:nvSpPr>
          <p:cNvPr id="31754" name="Text Box 173"/>
          <p:cNvSpPr txBox="1">
            <a:spLocks noChangeArrowheads="1"/>
          </p:cNvSpPr>
          <p:nvPr/>
        </p:nvSpPr>
        <p:spPr bwMode="auto">
          <a:xfrm>
            <a:off x="7827292" y="286882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7160542" y="1282910"/>
            <a:ext cx="1612900" cy="1530350"/>
            <a:chOff x="4213225" y="4711700"/>
            <a:chExt cx="1612900" cy="1530350"/>
          </a:xfrm>
        </p:grpSpPr>
        <p:sp>
          <p:nvSpPr>
            <p:cNvPr id="31780" name="Freeform 169"/>
            <p:cNvSpPr>
              <a:spLocks/>
            </p:cNvSpPr>
            <p:nvPr/>
          </p:nvSpPr>
          <p:spPr bwMode="auto">
            <a:xfrm>
              <a:off x="4213225" y="5822950"/>
              <a:ext cx="177800" cy="419100"/>
            </a:xfrm>
            <a:custGeom>
              <a:avLst/>
              <a:gdLst>
                <a:gd name="T0" fmla="*/ 0 w 248"/>
                <a:gd name="T1" fmla="*/ 0 h 456"/>
                <a:gd name="T2" fmla="*/ 2147483646 w 248"/>
                <a:gd name="T3" fmla="*/ 2147483646 h 456"/>
                <a:gd name="T4" fmla="*/ 2147483646 w 248"/>
                <a:gd name="T5" fmla="*/ 2147483646 h 456"/>
                <a:gd name="T6" fmla="*/ 0 60000 65536"/>
                <a:gd name="T7" fmla="*/ 0 60000 65536"/>
                <a:gd name="T8" fmla="*/ 0 60000 65536"/>
                <a:gd name="T9" fmla="*/ 0 w 248"/>
                <a:gd name="T10" fmla="*/ 0 h 456"/>
                <a:gd name="T11" fmla="*/ 248 w 248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456">
                  <a:moveTo>
                    <a:pt x="0" y="0"/>
                  </a:moveTo>
                  <a:cubicBezTo>
                    <a:pt x="79" y="62"/>
                    <a:pt x="159" y="124"/>
                    <a:pt x="200" y="200"/>
                  </a:cubicBezTo>
                  <a:cubicBezTo>
                    <a:pt x="241" y="276"/>
                    <a:pt x="244" y="366"/>
                    <a:pt x="248" y="45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sp>
          <p:nvSpPr>
            <p:cNvPr id="31781" name="Text Box 170"/>
            <p:cNvSpPr txBox="1">
              <a:spLocks noChangeArrowheads="1"/>
            </p:cNvSpPr>
            <p:nvPr/>
          </p:nvSpPr>
          <p:spPr bwMode="auto">
            <a:xfrm>
              <a:off x="4389438" y="5662613"/>
              <a:ext cx="5556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60º</a:t>
              </a:r>
            </a:p>
          </p:txBody>
        </p:sp>
        <p:sp>
          <p:nvSpPr>
            <p:cNvPr id="31782" name="Text Box 174"/>
            <p:cNvSpPr txBox="1">
              <a:spLocks noChangeArrowheads="1"/>
            </p:cNvSpPr>
            <p:nvPr/>
          </p:nvSpPr>
          <p:spPr bwMode="auto">
            <a:xfrm>
              <a:off x="4783138" y="4926013"/>
              <a:ext cx="5556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60º</a:t>
              </a:r>
            </a:p>
          </p:txBody>
        </p:sp>
        <p:sp>
          <p:nvSpPr>
            <p:cNvPr id="31783" name="Text Box 175"/>
            <p:cNvSpPr txBox="1">
              <a:spLocks noChangeArrowheads="1"/>
            </p:cNvSpPr>
            <p:nvPr/>
          </p:nvSpPr>
          <p:spPr bwMode="auto">
            <a:xfrm>
              <a:off x="5187950" y="5660974"/>
              <a:ext cx="5556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60º</a:t>
              </a:r>
            </a:p>
          </p:txBody>
        </p:sp>
        <p:sp>
          <p:nvSpPr>
            <p:cNvPr id="31784" name="Freeform 176"/>
            <p:cNvSpPr>
              <a:spLocks/>
            </p:cNvSpPr>
            <p:nvPr/>
          </p:nvSpPr>
          <p:spPr bwMode="auto">
            <a:xfrm flipH="1">
              <a:off x="5648325" y="5797550"/>
              <a:ext cx="177800" cy="419100"/>
            </a:xfrm>
            <a:custGeom>
              <a:avLst/>
              <a:gdLst>
                <a:gd name="T0" fmla="*/ 0 w 248"/>
                <a:gd name="T1" fmla="*/ 0 h 456"/>
                <a:gd name="T2" fmla="*/ 2147483646 w 248"/>
                <a:gd name="T3" fmla="*/ 2147483646 h 456"/>
                <a:gd name="T4" fmla="*/ 2147483646 w 248"/>
                <a:gd name="T5" fmla="*/ 2147483646 h 456"/>
                <a:gd name="T6" fmla="*/ 0 60000 65536"/>
                <a:gd name="T7" fmla="*/ 0 60000 65536"/>
                <a:gd name="T8" fmla="*/ 0 60000 65536"/>
                <a:gd name="T9" fmla="*/ 0 w 248"/>
                <a:gd name="T10" fmla="*/ 0 h 456"/>
                <a:gd name="T11" fmla="*/ 248 w 248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456">
                  <a:moveTo>
                    <a:pt x="0" y="0"/>
                  </a:moveTo>
                  <a:cubicBezTo>
                    <a:pt x="79" y="62"/>
                    <a:pt x="159" y="124"/>
                    <a:pt x="200" y="200"/>
                  </a:cubicBezTo>
                  <a:cubicBezTo>
                    <a:pt x="241" y="276"/>
                    <a:pt x="244" y="366"/>
                    <a:pt x="248" y="45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sp>
          <p:nvSpPr>
            <p:cNvPr id="31785" name="Freeform 177"/>
            <p:cNvSpPr>
              <a:spLocks/>
            </p:cNvSpPr>
            <p:nvPr/>
          </p:nvSpPr>
          <p:spPr bwMode="auto">
            <a:xfrm rot="15055341" flipH="1">
              <a:off x="4965700" y="4591050"/>
              <a:ext cx="177800" cy="419100"/>
            </a:xfrm>
            <a:custGeom>
              <a:avLst/>
              <a:gdLst>
                <a:gd name="T0" fmla="*/ 0 w 248"/>
                <a:gd name="T1" fmla="*/ 0 h 456"/>
                <a:gd name="T2" fmla="*/ 2147483646 w 248"/>
                <a:gd name="T3" fmla="*/ 2147483646 h 456"/>
                <a:gd name="T4" fmla="*/ 2147483646 w 248"/>
                <a:gd name="T5" fmla="*/ 2147483646 h 456"/>
                <a:gd name="T6" fmla="*/ 0 60000 65536"/>
                <a:gd name="T7" fmla="*/ 0 60000 65536"/>
                <a:gd name="T8" fmla="*/ 0 60000 65536"/>
                <a:gd name="T9" fmla="*/ 0 w 248"/>
                <a:gd name="T10" fmla="*/ 0 h 456"/>
                <a:gd name="T11" fmla="*/ 248 w 248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456">
                  <a:moveTo>
                    <a:pt x="0" y="0"/>
                  </a:moveTo>
                  <a:cubicBezTo>
                    <a:pt x="79" y="62"/>
                    <a:pt x="159" y="124"/>
                    <a:pt x="200" y="200"/>
                  </a:cubicBezTo>
                  <a:cubicBezTo>
                    <a:pt x="241" y="276"/>
                    <a:pt x="244" y="366"/>
                    <a:pt x="248" y="45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</p:grpSp>
      <p:sp>
        <p:nvSpPr>
          <p:cNvPr id="27668" name="Text Box 178"/>
          <p:cNvSpPr txBox="1">
            <a:spLocks noChangeArrowheads="1"/>
          </p:cNvSpPr>
          <p:nvPr/>
        </p:nvSpPr>
        <p:spPr bwMode="auto">
          <a:xfrm>
            <a:off x="1339793" y="3462696"/>
            <a:ext cx="4347692" cy="3390874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216000" rIns="108000" bIns="216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El dibujo </a:t>
            </a:r>
            <a:r>
              <a:rPr lang="es-ES" sz="2400" dirty="0">
                <a:latin typeface="Arial" panose="020B0604020202020204" pitchFamily="34" charset="0"/>
              </a:rPr>
              <a:t>queda igual si se gira 120º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respecto a un eje perpendicular que pase por O.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Como: </a:t>
            </a:r>
            <a:r>
              <a:rPr lang="es-ES" sz="2400" dirty="0">
                <a:latin typeface="Arial" panose="020B0604020202020204" pitchFamily="34" charset="0"/>
              </a:rPr>
              <a:t>Q</a:t>
            </a:r>
            <a:r>
              <a:rPr lang="es-ES" sz="2400" baseline="-25000" dirty="0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= Q</a:t>
            </a:r>
            <a:r>
              <a:rPr lang="es-ES" sz="2400" baseline="-25000" dirty="0">
                <a:latin typeface="Arial" panose="020B0604020202020204" pitchFamily="34" charset="0"/>
              </a:rPr>
              <a:t>B</a:t>
            </a:r>
            <a:r>
              <a:rPr lang="es-ES" sz="2400" dirty="0">
                <a:latin typeface="Arial" panose="020B0604020202020204" pitchFamily="34" charset="0"/>
              </a:rPr>
              <a:t>  y 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b="1" baseline="-25000" dirty="0">
                <a:latin typeface="Arial" panose="020B0604020202020204" pitchFamily="34" charset="0"/>
              </a:rPr>
              <a:t>O</a:t>
            </a:r>
            <a:r>
              <a:rPr lang="es-ES" sz="2400" baseline="-25000" dirty="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= </a:t>
            </a:r>
            <a:r>
              <a:rPr lang="es-ES" sz="2400" b="1" dirty="0">
                <a:latin typeface="Arial" panose="020B0604020202020204" pitchFamily="34" charset="0"/>
              </a:rPr>
              <a:t>0</a:t>
            </a:r>
            <a:r>
              <a:rPr lang="es-ES" sz="240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Es esperable,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por la simetría anterior</a:t>
            </a:r>
            <a:r>
              <a:rPr lang="es-ES" sz="2400">
                <a:latin typeface="Arial" panose="020B0604020202020204" pitchFamily="34" charset="0"/>
              </a:rPr>
              <a:t>,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que lleguemos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 que:          Q</a:t>
            </a:r>
            <a:r>
              <a:rPr lang="es-ES" sz="2400" baseline="-25000">
                <a:latin typeface="Arial" panose="020B0604020202020204" pitchFamily="34" charset="0"/>
              </a:rPr>
              <a:t>C</a:t>
            </a:r>
            <a:r>
              <a:rPr lang="es-ES" sz="240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= Q</a:t>
            </a:r>
            <a:r>
              <a:rPr lang="es-ES" sz="2400" baseline="-25000" dirty="0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= Q</a:t>
            </a:r>
            <a:r>
              <a:rPr lang="es-ES" sz="2400" baseline="-250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1313794" y="354254"/>
            <a:ext cx="4347692" cy="166999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Triángulo Equilatero: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      </a:t>
            </a:r>
            <a:r>
              <a:rPr lang="es-ES" sz="2400">
                <a:latin typeface="Arial" panose="020B0604020202020204" pitchFamily="34" charset="0"/>
              </a:rPr>
              <a:t>Lados iguales</a:t>
            </a:r>
            <a:endParaRPr lang="es-ES" sz="240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      </a:t>
            </a:r>
            <a:r>
              <a:rPr lang="es-ES" sz="2400">
                <a:latin typeface="Arial" panose="020B0604020202020204" pitchFamily="34" charset="0"/>
              </a:rPr>
              <a:t>Ángulos internos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        y</a:t>
            </a:r>
            <a:r>
              <a:rPr lang="es-ES" sz="2400">
                <a:latin typeface="Arial" panose="020B0604020202020204" pitchFamily="34" charset="0"/>
              </a:rPr>
              <a:t> externos iguales</a:t>
            </a:r>
            <a:endParaRPr lang="es-ES" sz="240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1758" name="Text Box 173"/>
          <p:cNvSpPr txBox="1">
            <a:spLocks noChangeArrowheads="1"/>
          </p:cNvSpPr>
          <p:nvPr/>
        </p:nvSpPr>
        <p:spPr bwMode="auto">
          <a:xfrm>
            <a:off x="8001917" y="1822371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31759" name="Text Box 31"/>
          <p:cNvSpPr txBox="1">
            <a:spLocks noChangeArrowheads="1"/>
          </p:cNvSpPr>
          <p:nvPr/>
        </p:nvSpPr>
        <p:spPr bwMode="auto">
          <a:xfrm>
            <a:off x="7846162" y="1947026"/>
            <a:ext cx="27131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577960" y="5881096"/>
            <a:ext cx="279884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s-ES" sz="2400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AO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= 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s-ES" sz="2400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BO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= 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s-ES" sz="2400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CO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111"/>
          <p:cNvSpPr txBox="1">
            <a:spLocks noChangeArrowheads="1"/>
          </p:cNvSpPr>
          <p:nvPr/>
        </p:nvSpPr>
        <p:spPr bwMode="auto">
          <a:xfrm>
            <a:off x="6601183" y="6397911"/>
            <a:ext cx="279884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Las llamaremos “d”</a:t>
            </a:r>
          </a:p>
        </p:txBody>
      </p:sp>
      <p:sp>
        <p:nvSpPr>
          <p:cNvPr id="34" name="Freeform 102"/>
          <p:cNvSpPr>
            <a:spLocks/>
          </p:cNvSpPr>
          <p:nvPr/>
        </p:nvSpPr>
        <p:spPr bwMode="auto">
          <a:xfrm>
            <a:off x="8005092" y="2681497"/>
            <a:ext cx="142875" cy="144463"/>
          </a:xfrm>
          <a:custGeom>
            <a:avLst/>
            <a:gdLst>
              <a:gd name="T0" fmla="*/ 0 w 168"/>
              <a:gd name="T1" fmla="*/ 0 h 160"/>
              <a:gd name="T2" fmla="*/ 2147483646 w 168"/>
              <a:gd name="T3" fmla="*/ 0 h 160"/>
              <a:gd name="T4" fmla="*/ 2147483646 w 168"/>
              <a:gd name="T5" fmla="*/ 2147483646 h 160"/>
              <a:gd name="T6" fmla="*/ 0 60000 65536"/>
              <a:gd name="T7" fmla="*/ 0 60000 65536"/>
              <a:gd name="T8" fmla="*/ 0 60000 65536"/>
              <a:gd name="T9" fmla="*/ 0 w 168"/>
              <a:gd name="T10" fmla="*/ 0 h 160"/>
              <a:gd name="T11" fmla="*/ 168 w 168"/>
              <a:gd name="T12" fmla="*/ 160 h 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160">
                <a:moveTo>
                  <a:pt x="0" y="0"/>
                </a:moveTo>
                <a:lnTo>
                  <a:pt x="168" y="0"/>
                </a:lnTo>
                <a:lnTo>
                  <a:pt x="168" y="16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/>
          <a:lstStyle/>
          <a:p>
            <a:endParaRPr lang="es-ES" sz="2400"/>
          </a:p>
        </p:txBody>
      </p:sp>
      <p:sp>
        <p:nvSpPr>
          <p:cNvPr id="35" name="Freeform 103"/>
          <p:cNvSpPr>
            <a:spLocks/>
          </p:cNvSpPr>
          <p:nvPr/>
        </p:nvSpPr>
        <p:spPr bwMode="auto">
          <a:xfrm rot="7200000">
            <a:off x="7435180" y="1911560"/>
            <a:ext cx="144462" cy="144462"/>
          </a:xfrm>
          <a:custGeom>
            <a:avLst/>
            <a:gdLst>
              <a:gd name="T0" fmla="*/ 0 w 168"/>
              <a:gd name="T1" fmla="*/ 0 h 160"/>
              <a:gd name="T2" fmla="*/ 2147483646 w 168"/>
              <a:gd name="T3" fmla="*/ 0 h 160"/>
              <a:gd name="T4" fmla="*/ 2147483646 w 168"/>
              <a:gd name="T5" fmla="*/ 2147483646 h 160"/>
              <a:gd name="T6" fmla="*/ 0 60000 65536"/>
              <a:gd name="T7" fmla="*/ 0 60000 65536"/>
              <a:gd name="T8" fmla="*/ 0 60000 65536"/>
              <a:gd name="T9" fmla="*/ 0 w 168"/>
              <a:gd name="T10" fmla="*/ 0 h 160"/>
              <a:gd name="T11" fmla="*/ 168 w 168"/>
              <a:gd name="T12" fmla="*/ 160 h 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160">
                <a:moveTo>
                  <a:pt x="0" y="0"/>
                </a:moveTo>
                <a:lnTo>
                  <a:pt x="168" y="0"/>
                </a:lnTo>
                <a:lnTo>
                  <a:pt x="168" y="16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/>
          <a:lstStyle/>
          <a:p>
            <a:endParaRPr lang="es-ES" sz="2400"/>
          </a:p>
        </p:txBody>
      </p:sp>
      <p:sp>
        <p:nvSpPr>
          <p:cNvPr id="36" name="Freeform 104"/>
          <p:cNvSpPr>
            <a:spLocks noChangeAspect="1"/>
          </p:cNvSpPr>
          <p:nvPr/>
        </p:nvSpPr>
        <p:spPr bwMode="auto">
          <a:xfrm rot="14400000" flipH="1">
            <a:off x="8409905" y="1927435"/>
            <a:ext cx="144462" cy="144462"/>
          </a:xfrm>
          <a:custGeom>
            <a:avLst/>
            <a:gdLst>
              <a:gd name="T0" fmla="*/ 0 w 168"/>
              <a:gd name="T1" fmla="*/ 0 h 160"/>
              <a:gd name="T2" fmla="*/ 2147483646 w 168"/>
              <a:gd name="T3" fmla="*/ 0 h 160"/>
              <a:gd name="T4" fmla="*/ 2147483646 w 168"/>
              <a:gd name="T5" fmla="*/ 2147483646 h 160"/>
              <a:gd name="T6" fmla="*/ 0 60000 65536"/>
              <a:gd name="T7" fmla="*/ 0 60000 65536"/>
              <a:gd name="T8" fmla="*/ 0 60000 65536"/>
              <a:gd name="T9" fmla="*/ 0 w 168"/>
              <a:gd name="T10" fmla="*/ 0 h 160"/>
              <a:gd name="T11" fmla="*/ 168 w 168"/>
              <a:gd name="T12" fmla="*/ 160 h 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160">
                <a:moveTo>
                  <a:pt x="0" y="0"/>
                </a:moveTo>
                <a:lnTo>
                  <a:pt x="168" y="0"/>
                </a:lnTo>
                <a:lnTo>
                  <a:pt x="168" y="16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/>
          <a:lstStyle/>
          <a:p>
            <a:endParaRPr lang="es-E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1319011" y="2158543"/>
            <a:ext cx="4347693" cy="1200329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pPr marL="108000"/>
            <a:r>
              <a:rPr lang="es-ES" sz="2400"/>
              <a:t>O: Donde se cruzan</a:t>
            </a:r>
          </a:p>
          <a:p>
            <a:pPr marL="108000"/>
            <a:r>
              <a:rPr lang="es-ES" sz="2400"/>
              <a:t>     las bisectrices</a:t>
            </a:r>
          </a:p>
          <a:p>
            <a:pPr marL="108000"/>
            <a:r>
              <a:rPr lang="es-ES" sz="2400"/>
              <a:t>     (coinciden con las alturas)</a:t>
            </a:r>
            <a:endParaRPr lang="en-GB" sz="240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A3AECD7-2C6F-40AD-9B02-8C47AE4E5C83}"/>
              </a:ext>
            </a:extLst>
          </p:cNvPr>
          <p:cNvGrpSpPr/>
          <p:nvPr/>
        </p:nvGrpSpPr>
        <p:grpSpPr>
          <a:xfrm>
            <a:off x="7024763" y="3569783"/>
            <a:ext cx="1871663" cy="1991260"/>
            <a:chOff x="5272087" y="3104024"/>
            <a:chExt cx="1871663" cy="1991260"/>
          </a:xfrm>
        </p:grpSpPr>
        <p:grpSp>
          <p:nvGrpSpPr>
            <p:cNvPr id="6" name="Grupo 5"/>
            <p:cNvGrpSpPr>
              <a:grpSpLocks/>
            </p:cNvGrpSpPr>
            <p:nvPr/>
          </p:nvGrpSpPr>
          <p:grpSpPr bwMode="auto">
            <a:xfrm>
              <a:off x="5272087" y="3104024"/>
              <a:ext cx="1871663" cy="1991260"/>
              <a:chOff x="5904049" y="3421063"/>
              <a:chExt cx="1871339" cy="1991406"/>
            </a:xfrm>
          </p:grpSpPr>
          <p:grpSp>
            <p:nvGrpSpPr>
              <p:cNvPr id="31768" name="Grupo 4"/>
              <p:cNvGrpSpPr>
                <a:grpSpLocks/>
              </p:cNvGrpSpPr>
              <p:nvPr/>
            </p:nvGrpSpPr>
            <p:grpSpPr bwMode="auto">
              <a:xfrm>
                <a:off x="5904049" y="3421063"/>
                <a:ext cx="1871339" cy="1991406"/>
                <a:chOff x="5904049" y="3421063"/>
                <a:chExt cx="1871339" cy="1991406"/>
              </a:xfrm>
            </p:grpSpPr>
            <p:sp>
              <p:nvSpPr>
                <p:cNvPr id="31770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6855908" y="3827565"/>
                  <a:ext cx="0" cy="720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/>
                <a:lstStyle/>
                <a:p>
                  <a:endParaRPr lang="es-ES" sz="2400"/>
                </a:p>
              </p:txBody>
            </p:sp>
            <p:sp>
              <p:nvSpPr>
                <p:cNvPr id="31771" name="Line 5"/>
                <p:cNvSpPr>
                  <a:spLocks noChangeShapeType="1"/>
                </p:cNvSpPr>
                <p:nvPr/>
              </p:nvSpPr>
              <p:spPr bwMode="auto">
                <a:xfrm rot="7200000" flipH="1">
                  <a:off x="7154777" y="4370172"/>
                  <a:ext cx="0" cy="720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/>
                <a:lstStyle/>
                <a:p>
                  <a:endParaRPr lang="es-ES" sz="2400"/>
                </a:p>
              </p:txBody>
            </p:sp>
            <p:sp>
              <p:nvSpPr>
                <p:cNvPr id="31772" name="Line 5"/>
                <p:cNvSpPr>
                  <a:spLocks noChangeShapeType="1"/>
                </p:cNvSpPr>
                <p:nvPr/>
              </p:nvSpPr>
              <p:spPr bwMode="auto">
                <a:xfrm rot="-7200000">
                  <a:off x="6546780" y="4397447"/>
                  <a:ext cx="0" cy="720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/>
                <a:lstStyle/>
                <a:p>
                  <a:endParaRPr lang="es-ES" sz="2400"/>
                </a:p>
              </p:txBody>
            </p:sp>
            <p:sp>
              <p:nvSpPr>
                <p:cNvPr id="31773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6683681" y="3421063"/>
                  <a:ext cx="350838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3177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7424550" y="4773880"/>
                  <a:ext cx="350838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31775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5904049" y="4795837"/>
                  <a:ext cx="365125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3" name="Arco 2"/>
                <p:cNvSpPr/>
                <p:nvPr/>
              </p:nvSpPr>
              <p:spPr bwMode="auto">
                <a:xfrm>
                  <a:off x="6486090" y="4204971"/>
                  <a:ext cx="759381" cy="747084"/>
                </a:xfrm>
                <a:prstGeom prst="arc">
                  <a:avLst>
                    <a:gd name="adj1" fmla="val 1501782"/>
                    <a:gd name="adj2" fmla="val 1280751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endParaRPr lang="es-ES" sz="2400">
                    <a:latin typeface="Arial" charset="0"/>
                  </a:endParaRPr>
                </a:p>
              </p:txBody>
            </p:sp>
            <p:sp>
              <p:nvSpPr>
                <p:cNvPr id="31777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5963558" y="3888061"/>
                  <a:ext cx="555625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120º</a:t>
                  </a:r>
                </a:p>
              </p:txBody>
            </p:sp>
            <p:sp>
              <p:nvSpPr>
                <p:cNvPr id="31778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6500980" y="5015594"/>
                  <a:ext cx="555625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120º</a:t>
                  </a:r>
                </a:p>
              </p:txBody>
            </p:sp>
            <p:sp>
              <p:nvSpPr>
                <p:cNvPr id="31779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7110623" y="3888061"/>
                  <a:ext cx="555625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120º</a:t>
                  </a:r>
                </a:p>
              </p:txBody>
            </p:sp>
          </p:grpSp>
          <p:sp>
            <p:nvSpPr>
              <p:cNvPr id="31769" name="Text Box 114"/>
              <p:cNvSpPr txBox="1">
                <a:spLocks noChangeArrowheads="1"/>
              </p:cNvSpPr>
              <p:nvPr/>
            </p:nvSpPr>
            <p:spPr bwMode="auto">
              <a:xfrm>
                <a:off x="6846301" y="4217844"/>
                <a:ext cx="36512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O</a:t>
                </a:r>
              </a:p>
            </p:txBody>
          </p:sp>
        </p:grpSp>
        <p:sp>
          <p:nvSpPr>
            <p:cNvPr id="50" name="Text Box 31">
              <a:extLst>
                <a:ext uri="{FF2B5EF4-FFF2-40B4-BE49-F238E27FC236}">
                  <a16:creationId xmlns:a16="http://schemas.microsoft.com/office/drawing/2014/main" id="{621319C6-E5DE-4870-9AA0-447691B59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1336" y="3998814"/>
              <a:ext cx="27131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46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8" grpId="0" animBg="1"/>
      <p:bldP spid="27668" grpId="0" animBg="1"/>
      <p:bldP spid="27677" grpId="0" animBg="1"/>
      <p:bldP spid="30" grpId="0"/>
      <p:bldP spid="31" grpId="0"/>
      <p:bldP spid="34" grpId="0" animBg="1"/>
      <p:bldP spid="35" grpId="0" animBg="1"/>
      <p:bldP spid="36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"/>
          <p:cNvSpPr>
            <a:spLocks noChangeShapeType="1"/>
          </p:cNvSpPr>
          <p:nvPr/>
        </p:nvSpPr>
        <p:spPr bwMode="auto">
          <a:xfrm rot="14400000">
            <a:off x="2982912" y="2363138"/>
            <a:ext cx="3175" cy="29400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 rot="7200000">
            <a:off x="3736975" y="2358375"/>
            <a:ext cx="3175" cy="29400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>
            <a:off x="3359150" y="1717025"/>
            <a:ext cx="3175" cy="28797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3797" name="AutoShape 10"/>
          <p:cNvSpPr>
            <a:spLocks noChangeArrowheads="1"/>
          </p:cNvSpPr>
          <p:nvPr/>
        </p:nvSpPr>
        <p:spPr bwMode="auto">
          <a:xfrm>
            <a:off x="1639888" y="1677337"/>
            <a:ext cx="3449637" cy="2930525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8" name="Text Box 11"/>
          <p:cNvSpPr txBox="1">
            <a:spLocks noChangeArrowheads="1"/>
          </p:cNvSpPr>
          <p:nvPr/>
        </p:nvSpPr>
        <p:spPr bwMode="auto">
          <a:xfrm>
            <a:off x="3159125" y="971832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3799" name="Text Box 12"/>
          <p:cNvSpPr txBox="1">
            <a:spLocks noChangeArrowheads="1"/>
          </p:cNvSpPr>
          <p:nvPr/>
        </p:nvSpPr>
        <p:spPr bwMode="auto">
          <a:xfrm>
            <a:off x="4910138" y="5069249"/>
            <a:ext cx="350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3800" name="Text Box 13"/>
          <p:cNvSpPr txBox="1">
            <a:spLocks noChangeArrowheads="1"/>
          </p:cNvSpPr>
          <p:nvPr/>
        </p:nvSpPr>
        <p:spPr bwMode="auto">
          <a:xfrm>
            <a:off x="1398451" y="5033658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pic>
        <p:nvPicPr>
          <p:cNvPr id="33801" name="Picture 16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247500"/>
            <a:ext cx="7175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5" name="Text Box 23"/>
          <p:cNvSpPr txBox="1">
            <a:spLocks noChangeArrowheads="1"/>
          </p:cNvSpPr>
          <p:nvPr/>
        </p:nvSpPr>
        <p:spPr bwMode="auto">
          <a:xfrm>
            <a:off x="3409950" y="2920350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pic>
        <p:nvPicPr>
          <p:cNvPr id="33806" name="Picture 40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416987"/>
            <a:ext cx="7175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7" name="Picture 41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4261787"/>
            <a:ext cx="7175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130" name="Picture 42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3263250"/>
            <a:ext cx="7175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715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464412"/>
              </p:ext>
            </p:extLst>
          </p:nvPr>
        </p:nvGraphicFramePr>
        <p:xfrm>
          <a:off x="6132802" y="1694037"/>
          <a:ext cx="39576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8" name="Ecuación" r:id="rId6" imgW="1562100" imgH="254000" progId="Equation.3">
                  <p:embed/>
                </p:oleObj>
              </mc:Choice>
              <mc:Fallback>
                <p:oleObj name="Ecuación" r:id="rId6" imgW="1562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802" y="1694037"/>
                        <a:ext cx="395763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232602" y="6070521"/>
            <a:ext cx="3903662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Supongamos,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p.ej., que es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negativa (no es relevante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217202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713043"/>
              </p:ext>
            </p:extLst>
          </p:nvPr>
        </p:nvGraphicFramePr>
        <p:xfrm>
          <a:off x="6512214" y="2472958"/>
          <a:ext cx="31765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9" name="Ecuación" r:id="rId8" imgW="1396394" imgH="266584" progId="Equation.3">
                  <p:embed/>
                </p:oleObj>
              </mc:Choice>
              <mc:Fallback>
                <p:oleObj name="Ecuación" r:id="rId8" imgW="1396394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2214" y="2472958"/>
                        <a:ext cx="31765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07" name="Group 63"/>
          <p:cNvGrpSpPr>
            <a:grpSpLocks/>
          </p:cNvGrpSpPr>
          <p:nvPr/>
        </p:nvGrpSpPr>
        <p:grpSpPr bwMode="auto">
          <a:xfrm>
            <a:off x="7528010" y="3316681"/>
            <a:ext cx="2730500" cy="1143000"/>
            <a:chOff x="1267" y="3365"/>
            <a:chExt cx="1720" cy="720"/>
          </a:xfrm>
        </p:grpSpPr>
        <p:sp>
          <p:nvSpPr>
            <p:cNvPr id="33833" name="Rectangle 51"/>
            <p:cNvSpPr>
              <a:spLocks noChangeArrowheads="1"/>
            </p:cNvSpPr>
            <p:nvPr/>
          </p:nvSpPr>
          <p:spPr bwMode="auto">
            <a:xfrm>
              <a:off x="1267" y="3365"/>
              <a:ext cx="1720" cy="720"/>
            </a:xfrm>
            <a:prstGeom prst="rect">
              <a:avLst/>
            </a:prstGeom>
            <a:noFill/>
            <a:ln w="38100" algn="ctr">
              <a:solidFill>
                <a:srgbClr val="99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3834" name="Object 54"/>
            <p:cNvGraphicFramePr>
              <a:graphicFrameLocks noChangeAspect="1"/>
            </p:cNvGraphicFramePr>
            <p:nvPr/>
          </p:nvGraphicFramePr>
          <p:xfrm>
            <a:off x="1374" y="3438"/>
            <a:ext cx="1483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040" name="Ecuación" r:id="rId10" imgW="1180588" imgH="444307" progId="Equation.3">
                    <p:embed/>
                  </p:oleObj>
                </mc:Choice>
                <mc:Fallback>
                  <p:oleObj name="Ecuación" r:id="rId10" imgW="118058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3438"/>
                          <a:ext cx="1483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4514850" y="591617"/>
            <a:ext cx="6157693" cy="8309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Trabajemos 1º con vectores y con su suma. Nos dará un resultado cualitativo</a:t>
            </a:r>
          </a:p>
        </p:txBody>
      </p:sp>
      <p:sp>
        <p:nvSpPr>
          <p:cNvPr id="217165" name="Text Box 77"/>
          <p:cNvSpPr txBox="1">
            <a:spLocks noChangeArrowheads="1"/>
          </p:cNvSpPr>
          <p:nvPr/>
        </p:nvSpPr>
        <p:spPr bwMode="auto">
          <a:xfrm>
            <a:off x="6142169" y="4738142"/>
            <a:ext cx="4137128" cy="125340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Para dibujar o evaluar            las fuerzas hace falta       una Q</a:t>
            </a:r>
            <a:r>
              <a:rPr lang="es-ES" sz="2400" baseline="-25000" dirty="0">
                <a:latin typeface="Arial" panose="020B0604020202020204" pitchFamily="34" charset="0"/>
              </a:rPr>
              <a:t>O</a:t>
            </a:r>
            <a:r>
              <a:rPr lang="es-ES" sz="2400" dirty="0">
                <a:latin typeface="Arial" panose="020B0604020202020204" pitchFamily="34" charset="0"/>
              </a:rPr>
              <a:t> en O que las sufra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599966" y="51062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a)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1321933" y="1145327"/>
            <a:ext cx="963506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¿Q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8" name="Text Box 78">
            <a:extLst>
              <a:ext uri="{FF2B5EF4-FFF2-40B4-BE49-F238E27FC236}">
                <a16:creationId xmlns:a16="http://schemas.microsoft.com/office/drawing/2014/main" id="{BACA5F2C-DC61-41A9-A987-0DB34EB7E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098" y="3616148"/>
            <a:ext cx="137318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Como:</a:t>
            </a:r>
          </a:p>
        </p:txBody>
      </p:sp>
    </p:spTree>
    <p:extLst>
      <p:ext uri="{BB962C8B-B14F-4D97-AF65-F5344CB8AC3E}">
        <p14:creationId xmlns:p14="http://schemas.microsoft.com/office/powerpoint/2010/main" val="586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66" grpId="0"/>
      <p:bldP spid="5" grpId="0" animBg="1"/>
      <p:bldP spid="217165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"/>
          <p:cNvSpPr>
            <a:spLocks noChangeShapeType="1"/>
          </p:cNvSpPr>
          <p:nvPr/>
        </p:nvSpPr>
        <p:spPr bwMode="auto">
          <a:xfrm rot="14400000">
            <a:off x="2982912" y="2363136"/>
            <a:ext cx="3175" cy="29400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 rot="7200000">
            <a:off x="3736975" y="2358373"/>
            <a:ext cx="3175" cy="29400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>
            <a:off x="3359150" y="1717023"/>
            <a:ext cx="3175" cy="28797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3797" name="AutoShape 10"/>
          <p:cNvSpPr>
            <a:spLocks noChangeArrowheads="1"/>
          </p:cNvSpPr>
          <p:nvPr/>
        </p:nvSpPr>
        <p:spPr bwMode="auto">
          <a:xfrm>
            <a:off x="1639888" y="1677335"/>
            <a:ext cx="3449637" cy="2930525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3801" name="Picture 16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247498"/>
            <a:ext cx="7175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06" name="Line 18"/>
          <p:cNvSpPr>
            <a:spLocks noChangeShapeType="1"/>
          </p:cNvSpPr>
          <p:nvPr/>
        </p:nvSpPr>
        <p:spPr bwMode="auto">
          <a:xfrm rot="7200000">
            <a:off x="2382838" y="2336147"/>
            <a:ext cx="6350" cy="143827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217107" name="Line 19"/>
          <p:cNvSpPr>
            <a:spLocks noChangeShapeType="1"/>
          </p:cNvSpPr>
          <p:nvPr/>
        </p:nvSpPr>
        <p:spPr bwMode="auto">
          <a:xfrm>
            <a:off x="3375025" y="3979210"/>
            <a:ext cx="6350" cy="14097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217109" name="Line 21"/>
          <p:cNvSpPr>
            <a:spLocks noChangeShapeType="1"/>
          </p:cNvSpPr>
          <p:nvPr/>
        </p:nvSpPr>
        <p:spPr bwMode="auto">
          <a:xfrm rot="14400000">
            <a:off x="4358482" y="2313129"/>
            <a:ext cx="7937" cy="143827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3805" name="Text Box 23"/>
          <p:cNvSpPr txBox="1">
            <a:spLocks noChangeArrowheads="1"/>
          </p:cNvSpPr>
          <p:nvPr/>
        </p:nvSpPr>
        <p:spPr bwMode="auto">
          <a:xfrm>
            <a:off x="3409950" y="2920348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pic>
        <p:nvPicPr>
          <p:cNvPr id="33806" name="Picture 40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416985"/>
            <a:ext cx="7175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7" name="Picture 41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4261785"/>
            <a:ext cx="7175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130" name="Picture 42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3263248"/>
            <a:ext cx="7175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7164" name="Object 76"/>
          <p:cNvGraphicFramePr>
            <a:graphicFrameLocks noChangeAspect="1"/>
          </p:cNvGraphicFramePr>
          <p:nvPr/>
        </p:nvGraphicFramePr>
        <p:xfrm>
          <a:off x="3638550" y="4906522"/>
          <a:ext cx="6016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94" name="Ecuación" r:id="rId6" imgW="228501" imgH="215806" progId="Equation.3">
                  <p:embed/>
                </p:oleObj>
              </mc:Choice>
              <mc:Fallback>
                <p:oleObj name="Ecuación" r:id="rId6" imgW="22850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906522"/>
                        <a:ext cx="6016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67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334004"/>
              </p:ext>
            </p:extLst>
          </p:nvPr>
        </p:nvGraphicFramePr>
        <p:xfrm>
          <a:off x="1790736" y="1985310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95" name="Ecuación" r:id="rId8" imgW="215619" imgH="215619" progId="Equation.3">
                  <p:embed/>
                </p:oleObj>
              </mc:Choice>
              <mc:Fallback>
                <p:oleObj name="Ecuación" r:id="rId8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36" y="1985310"/>
                        <a:ext cx="568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68" name="Object 80"/>
          <p:cNvGraphicFramePr>
            <a:graphicFrameLocks noChangeAspect="1"/>
          </p:cNvGraphicFramePr>
          <p:nvPr/>
        </p:nvGraphicFramePr>
        <p:xfrm>
          <a:off x="4162425" y="1985310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96" name="Ecuación" r:id="rId10" imgW="215619" imgH="215619" progId="Equation.3">
                  <p:embed/>
                </p:oleObj>
              </mc:Choice>
              <mc:Fallback>
                <p:oleObj name="Ecuación" r:id="rId10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1985310"/>
                        <a:ext cx="568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92" name="Text Box 25"/>
          <p:cNvSpPr txBox="1">
            <a:spLocks noChangeArrowheads="1"/>
          </p:cNvSpPr>
          <p:nvPr/>
        </p:nvSpPr>
        <p:spPr bwMode="auto">
          <a:xfrm>
            <a:off x="8851471" y="5719139"/>
            <a:ext cx="1125409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&lt; 0</a:t>
            </a:r>
          </a:p>
        </p:txBody>
      </p:sp>
      <p:sp>
        <p:nvSpPr>
          <p:cNvPr id="217195" name="Line 107"/>
          <p:cNvSpPr>
            <a:spLocks noChangeShapeType="1"/>
          </p:cNvSpPr>
          <p:nvPr/>
        </p:nvSpPr>
        <p:spPr bwMode="auto">
          <a:xfrm rot="14400000" flipH="1" flipV="1">
            <a:off x="2397919" y="3441841"/>
            <a:ext cx="7938" cy="1438275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217197" name="Line 109"/>
          <p:cNvSpPr>
            <a:spLocks noChangeShapeType="1"/>
          </p:cNvSpPr>
          <p:nvPr/>
        </p:nvSpPr>
        <p:spPr bwMode="auto">
          <a:xfrm rot="7200000">
            <a:off x="2562226" y="4035041"/>
            <a:ext cx="25400" cy="185102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graphicFrame>
        <p:nvGraphicFramePr>
          <p:cNvPr id="217198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41434"/>
              </p:ext>
            </p:extLst>
          </p:nvPr>
        </p:nvGraphicFramePr>
        <p:xfrm>
          <a:off x="1889665" y="4963308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97" name="Ecuación" r:id="rId12" imgW="215619" imgH="215619" progId="Equation.3">
                  <p:embed/>
                </p:oleObj>
              </mc:Choice>
              <mc:Fallback>
                <p:oleObj name="Ecuación" r:id="rId12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665" y="4963308"/>
                        <a:ext cx="568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66 CuadroTexto"/>
          <p:cNvSpPr txBox="1">
            <a:spLocks noChangeArrowheads="1"/>
          </p:cNvSpPr>
          <p:nvPr/>
        </p:nvSpPr>
        <p:spPr bwMode="auto">
          <a:xfrm>
            <a:off x="5669850" y="1889697"/>
            <a:ext cx="4779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Como</a:t>
            </a:r>
            <a:r>
              <a:rPr lang="es-ES" sz="2400" b="1" dirty="0">
                <a:latin typeface="Arial" panose="020B0604020202020204" pitchFamily="34" charset="0"/>
              </a:rPr>
              <a:t> F</a:t>
            </a:r>
            <a:r>
              <a:rPr lang="es-ES" sz="2400" b="1" baseline="-25000" dirty="0">
                <a:latin typeface="Arial" panose="020B0604020202020204" pitchFamily="34" charset="0"/>
              </a:rPr>
              <a:t>CO</a:t>
            </a:r>
            <a:r>
              <a:rPr lang="es-ES" sz="2400" dirty="0">
                <a:latin typeface="Arial" panose="020B0604020202020204" pitchFamily="34" charset="0"/>
              </a:rPr>
              <a:t> debe estar en la recta que une las cargas Q</a:t>
            </a:r>
            <a:r>
              <a:rPr lang="es-ES" sz="2400" baseline="-25000" dirty="0">
                <a:latin typeface="Arial" panose="020B0604020202020204" pitchFamily="34" charset="0"/>
              </a:rPr>
              <a:t>C</a:t>
            </a:r>
            <a:r>
              <a:rPr lang="es-ES" sz="2400" dirty="0">
                <a:latin typeface="Arial" panose="020B0604020202020204" pitchFamily="34" charset="0"/>
              </a:rPr>
              <a:t> y Q</a:t>
            </a:r>
            <a:r>
              <a:rPr lang="es-ES" sz="2400" baseline="-25000" dirty="0">
                <a:latin typeface="Arial" panose="020B0604020202020204" pitchFamily="34" charset="0"/>
              </a:rPr>
              <a:t>O</a:t>
            </a:r>
            <a:r>
              <a:rPr lang="es-ES" sz="24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66 CuadroTexto"/>
          <p:cNvSpPr txBox="1">
            <a:spLocks noChangeArrowheads="1"/>
          </p:cNvSpPr>
          <p:nvPr/>
        </p:nvSpPr>
        <p:spPr bwMode="auto">
          <a:xfrm>
            <a:off x="5673108" y="3780563"/>
            <a:ext cx="4779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</a:t>
            </a:r>
            <a:r>
              <a:rPr lang="es-ES" sz="2400" dirty="0">
                <a:solidFill>
                  <a:srgbClr val="FF00FF"/>
                </a:solidFill>
                <a:latin typeface="Arial" panose="020B0604020202020204" pitchFamily="34" charset="0"/>
              </a:rPr>
              <a:t>suma de </a:t>
            </a:r>
            <a:r>
              <a:rPr lang="es-ES" sz="2400" b="1" dirty="0">
                <a:solidFill>
                  <a:srgbClr val="FF00FF"/>
                </a:solidFill>
                <a:latin typeface="Arial" panose="020B0604020202020204" pitchFamily="34" charset="0"/>
              </a:rPr>
              <a:t>F</a:t>
            </a:r>
            <a:r>
              <a:rPr lang="es-ES" sz="2400" b="1" baseline="-25000" dirty="0">
                <a:solidFill>
                  <a:srgbClr val="FF00FF"/>
                </a:solidFill>
                <a:latin typeface="Arial" panose="020B0604020202020204" pitchFamily="34" charset="0"/>
              </a:rPr>
              <a:t>AO</a:t>
            </a:r>
            <a:r>
              <a:rPr lang="es-ES" sz="2400" dirty="0">
                <a:solidFill>
                  <a:srgbClr val="FF00FF"/>
                </a:solidFill>
                <a:latin typeface="Arial" panose="020B0604020202020204" pitchFamily="34" charset="0"/>
              </a:rPr>
              <a:t> y </a:t>
            </a:r>
            <a:r>
              <a:rPr lang="es-ES" sz="2400" b="1" dirty="0">
                <a:solidFill>
                  <a:srgbClr val="FF00FF"/>
                </a:solidFill>
                <a:latin typeface="Arial" panose="020B0604020202020204" pitchFamily="34" charset="0"/>
              </a:rPr>
              <a:t>F</a:t>
            </a:r>
            <a:r>
              <a:rPr lang="es-ES" sz="2400" b="1" baseline="-25000" dirty="0">
                <a:solidFill>
                  <a:srgbClr val="FF00FF"/>
                </a:solidFill>
                <a:latin typeface="Arial" panose="020B0604020202020204" pitchFamily="34" charset="0"/>
              </a:rPr>
              <a:t>BO</a:t>
            </a:r>
            <a:r>
              <a:rPr lang="es-ES" sz="2400" dirty="0">
                <a:solidFill>
                  <a:srgbClr val="FF00FF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también,                 al ser opuesta a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b="1" baseline="-25000" dirty="0">
                <a:latin typeface="Arial" panose="020B0604020202020204" pitchFamily="34" charset="0"/>
              </a:rPr>
              <a:t>CO</a:t>
            </a:r>
            <a:r>
              <a:rPr lang="es-ES" sz="2400" b="1" dirty="0">
                <a:latin typeface="Arial" panose="020B0604020202020204" pitchFamily="34" charset="0"/>
              </a:rPr>
              <a:t>.</a:t>
            </a:r>
            <a:endParaRPr lang="es-ES" sz="2400" dirty="0">
              <a:latin typeface="Arial" panose="020B0604020202020204" pitchFamily="34" charset="0"/>
            </a:endParaRPr>
          </a:p>
        </p:txBody>
      </p:sp>
      <p:grpSp>
        <p:nvGrpSpPr>
          <p:cNvPr id="31811" name="Group 67"/>
          <p:cNvGrpSpPr>
            <a:grpSpLocks/>
          </p:cNvGrpSpPr>
          <p:nvPr/>
        </p:nvGrpSpPr>
        <p:grpSpPr bwMode="auto">
          <a:xfrm>
            <a:off x="5711413" y="5663577"/>
            <a:ext cx="3065471" cy="568325"/>
            <a:chOff x="3471" y="3988"/>
            <a:chExt cx="1931" cy="358"/>
          </a:xfrm>
        </p:grpSpPr>
        <p:graphicFrame>
          <p:nvGraphicFramePr>
            <p:cNvPr id="33830" name="Object 83"/>
            <p:cNvGraphicFramePr>
              <a:graphicFrameLocks noChangeAspect="1"/>
            </p:cNvGraphicFramePr>
            <p:nvPr/>
          </p:nvGraphicFramePr>
          <p:xfrm>
            <a:off x="4726" y="3988"/>
            <a:ext cx="35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98" name="Ecuación" r:id="rId13" imgW="215619" imgH="215619" progId="Equation.3">
                    <p:embed/>
                  </p:oleObj>
                </mc:Choice>
                <mc:Fallback>
                  <p:oleObj name="Ecuación" r:id="rId13" imgW="21561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3988"/>
                          <a:ext cx="35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1" name="Text Box 84"/>
            <p:cNvSpPr txBox="1">
              <a:spLocks noChangeArrowheads="1"/>
            </p:cNvSpPr>
            <p:nvPr/>
          </p:nvSpPr>
          <p:spPr bwMode="auto">
            <a:xfrm>
              <a:off x="5097" y="4023"/>
              <a:ext cx="30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</a:t>
              </a:r>
            </a:p>
          </p:txBody>
        </p:sp>
        <p:sp>
          <p:nvSpPr>
            <p:cNvPr id="33832" name="Text Box 65"/>
            <p:cNvSpPr txBox="1">
              <a:spLocks noChangeArrowheads="1"/>
            </p:cNvSpPr>
            <p:nvPr/>
          </p:nvSpPr>
          <p:spPr bwMode="auto">
            <a:xfrm>
              <a:off x="3471" y="4028"/>
              <a:ext cx="123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El sentido de</a:t>
              </a:r>
            </a:p>
          </p:txBody>
        </p:sp>
      </p:grpSp>
      <p:graphicFrame>
        <p:nvGraphicFramePr>
          <p:cNvPr id="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95940"/>
              </p:ext>
            </p:extLst>
          </p:nvPr>
        </p:nvGraphicFramePr>
        <p:xfrm>
          <a:off x="1373180" y="3455561"/>
          <a:ext cx="1328746" cy="51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99" name="Ecuación" r:id="rId15" imgW="685502" imgH="266584" progId="Equation.3">
                  <p:embed/>
                </p:oleObj>
              </mc:Choice>
              <mc:Fallback>
                <p:oleObj name="Ecuación" r:id="rId15" imgW="685502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0" y="3455561"/>
                        <a:ext cx="1328746" cy="517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15" name="Text Box 71"/>
          <p:cNvSpPr txBox="1">
            <a:spLocks noChangeArrowheads="1"/>
          </p:cNvSpPr>
          <p:nvPr/>
        </p:nvSpPr>
        <p:spPr bwMode="auto">
          <a:xfrm>
            <a:off x="6590167" y="6345889"/>
            <a:ext cx="3419307" cy="51473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Pero, ¿qué valor tiene?</a:t>
            </a:r>
          </a:p>
        </p:txBody>
      </p:sp>
      <p:sp>
        <p:nvSpPr>
          <p:cNvPr id="41" name="66 CuadroTexto"/>
          <p:cNvSpPr txBox="1">
            <a:spLocks noChangeArrowheads="1"/>
          </p:cNvSpPr>
          <p:nvPr/>
        </p:nvSpPr>
        <p:spPr bwMode="auto">
          <a:xfrm>
            <a:off x="5676320" y="4730427"/>
            <a:ext cx="39709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Y viceversa: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r>
              <a:rPr lang="es-ES" sz="2400" b="1" baseline="-25000" dirty="0">
                <a:solidFill>
                  <a:srgbClr val="3333FF"/>
                </a:solidFill>
                <a:latin typeface="Arial" panose="020B0604020202020204" pitchFamily="34" charset="0"/>
              </a:rPr>
              <a:t>CO</a:t>
            </a:r>
            <a:r>
              <a:rPr lang="es-ES" sz="2400" dirty="0">
                <a:latin typeface="Arial" panose="020B0604020202020204" pitchFamily="34" charset="0"/>
              </a:rPr>
              <a:t> debe ser opuesta a esa suma.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1599966" y="51062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a)</a:t>
            </a: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1321933" y="1145327"/>
            <a:ext cx="963506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¿Q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5612820" y="2975386"/>
            <a:ext cx="4034418" cy="606425"/>
            <a:chOff x="5612820" y="3166301"/>
            <a:chExt cx="4034418" cy="606425"/>
          </a:xfrm>
        </p:grpSpPr>
        <p:graphicFrame>
          <p:nvGraphicFramePr>
            <p:cNvPr id="217202" name="Object 114"/>
            <p:cNvGraphicFramePr>
              <a:graphicFrameLocks noChangeAspect="1"/>
            </p:cNvGraphicFramePr>
            <p:nvPr/>
          </p:nvGraphicFramePr>
          <p:xfrm>
            <a:off x="6470650" y="3166301"/>
            <a:ext cx="3176588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00" name="Ecuación" r:id="rId17" imgW="1396394" imgH="266584" progId="Equation.3">
                    <p:embed/>
                  </p:oleObj>
                </mc:Choice>
                <mc:Fallback>
                  <p:oleObj name="Ecuación" r:id="rId17" imgW="1396394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650" y="3166301"/>
                          <a:ext cx="3176588" cy="606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66 CuadroTexto"/>
            <p:cNvSpPr txBox="1">
              <a:spLocks noChangeArrowheads="1"/>
            </p:cNvSpPr>
            <p:nvPr/>
          </p:nvSpPr>
          <p:spPr bwMode="auto">
            <a:xfrm>
              <a:off x="5612820" y="3264741"/>
              <a:ext cx="6816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Si:</a:t>
              </a:r>
            </a:p>
          </p:txBody>
        </p:sp>
      </p:grpSp>
      <p:grpSp>
        <p:nvGrpSpPr>
          <p:cNvPr id="50" name="Group 63"/>
          <p:cNvGrpSpPr>
            <a:grpSpLocks/>
          </p:cNvGrpSpPr>
          <p:nvPr/>
        </p:nvGrpSpPr>
        <p:grpSpPr bwMode="auto">
          <a:xfrm>
            <a:off x="5797007" y="448278"/>
            <a:ext cx="2730500" cy="1143000"/>
            <a:chOff x="1267" y="3365"/>
            <a:chExt cx="1720" cy="720"/>
          </a:xfrm>
        </p:grpSpPr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267" y="3365"/>
              <a:ext cx="1720" cy="720"/>
            </a:xfrm>
            <a:prstGeom prst="rect">
              <a:avLst/>
            </a:prstGeom>
            <a:noFill/>
            <a:ln w="38100" algn="ctr">
              <a:solidFill>
                <a:srgbClr val="99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52" name="Object 54"/>
            <p:cNvGraphicFramePr>
              <a:graphicFrameLocks noChangeAspect="1"/>
            </p:cNvGraphicFramePr>
            <p:nvPr/>
          </p:nvGraphicFramePr>
          <p:xfrm>
            <a:off x="1374" y="3438"/>
            <a:ext cx="1483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01" name="Ecuación" r:id="rId19" imgW="1180588" imgH="444307" progId="Equation.3">
                    <p:embed/>
                  </p:oleObj>
                </mc:Choice>
                <mc:Fallback>
                  <p:oleObj name="Ecuación" r:id="rId19" imgW="118058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3438"/>
                          <a:ext cx="1483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66 CuadroTexto">
            <a:extLst>
              <a:ext uri="{FF2B5EF4-FFF2-40B4-BE49-F238E27FC236}">
                <a16:creationId xmlns:a16="http://schemas.microsoft.com/office/drawing/2014/main" id="{773C36E3-70AE-434B-B12B-28EB0FEEC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810" y="419772"/>
            <a:ext cx="1681958" cy="120032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Pintemos</a:t>
            </a:r>
            <a:r>
              <a:rPr lang="es-ES" sz="2400" b="1" dirty="0">
                <a:latin typeface="Arial" panose="020B0604020202020204" pitchFamily="34" charset="0"/>
              </a:rPr>
              <a:t> F</a:t>
            </a:r>
            <a:r>
              <a:rPr lang="es-ES" sz="2400" b="1" baseline="-25000" dirty="0">
                <a:latin typeface="Arial" panose="020B0604020202020204" pitchFamily="34" charset="0"/>
              </a:rPr>
              <a:t>AO </a:t>
            </a:r>
            <a:r>
              <a:rPr lang="es-ES" sz="2400" dirty="0">
                <a:latin typeface="Arial" panose="020B0604020202020204" pitchFamily="34" charset="0"/>
              </a:rPr>
              <a:t>y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b="1" baseline="-25000" dirty="0">
                <a:latin typeface="Arial" panose="020B0604020202020204" pitchFamily="34" charset="0"/>
              </a:rPr>
              <a:t>BO</a:t>
            </a:r>
            <a:r>
              <a:rPr lang="es-ES" sz="2400" dirty="0">
                <a:latin typeface="Arial" panose="020B0604020202020204" pitchFamily="34" charset="0"/>
              </a:rPr>
              <a:t>, y su suma</a:t>
            </a: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21C8CEB-2E8F-49DF-891E-C23040DA8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971832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4" name="Text Box 12">
            <a:extLst>
              <a:ext uri="{FF2B5EF4-FFF2-40B4-BE49-F238E27FC236}">
                <a16:creationId xmlns:a16="http://schemas.microsoft.com/office/drawing/2014/main" id="{F1336215-4720-4D81-9FD5-68FA46F1D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5027685"/>
            <a:ext cx="350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6759FF05-A21A-4B79-85F3-C43D77C0C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451" y="5033658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3148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7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7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7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7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7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7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6" grpId="0" animBg="1"/>
      <p:bldP spid="217107" grpId="0" animBg="1"/>
      <p:bldP spid="217109" grpId="0" animBg="1"/>
      <p:bldP spid="31792" grpId="0" animBg="1"/>
      <p:bldP spid="217195" grpId="0" animBg="1"/>
      <p:bldP spid="217197" grpId="0" animBg="1"/>
      <p:bldP spid="67" grpId="0"/>
      <p:bldP spid="2" grpId="0"/>
      <p:bldP spid="31815" grpId="0" animBg="1"/>
      <p:bldP spid="41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>
            <a:spLocks noChangeArrowheads="1"/>
          </p:cNvSpPr>
          <p:nvPr/>
        </p:nvSpPr>
        <p:spPr bwMode="auto">
          <a:xfrm>
            <a:off x="973456" y="5511011"/>
            <a:ext cx="4581521" cy="1622734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Como no hay que descomponer </a:t>
            </a:r>
            <a:r>
              <a:rPr lang="es-ES" sz="2400" b="1" dirty="0"/>
              <a:t>F</a:t>
            </a:r>
            <a:r>
              <a:rPr lang="es-ES" sz="2400" b="1" baseline="-25000" dirty="0"/>
              <a:t>CO</a:t>
            </a:r>
            <a:r>
              <a:rPr lang="es-ES" sz="2400" dirty="0"/>
              <a:t>, el mejor </a:t>
            </a:r>
            <a:r>
              <a:rPr lang="es-ES" sz="2400" dirty="0">
                <a:solidFill>
                  <a:srgbClr val="3333FF"/>
                </a:solidFill>
              </a:rPr>
              <a:t>sistema de referencia</a:t>
            </a:r>
            <a:r>
              <a:rPr lang="es-ES" sz="2400" dirty="0"/>
              <a:t> es el que se indica</a:t>
            </a:r>
          </a:p>
          <a:p>
            <a:pPr algn="ctr"/>
            <a:r>
              <a:rPr lang="es-ES" sz="2400" dirty="0"/>
              <a:t>(</a:t>
            </a:r>
            <a:r>
              <a:rPr lang="es-ES" sz="2400" b="1" dirty="0"/>
              <a:t>F</a:t>
            </a:r>
            <a:r>
              <a:rPr lang="es-ES" sz="2400" b="1" baseline="-25000" dirty="0"/>
              <a:t>C0</a:t>
            </a:r>
            <a:r>
              <a:rPr lang="es-ES" sz="2400" dirty="0"/>
              <a:t> estaría descompuesta)</a:t>
            </a:r>
          </a:p>
        </p:txBody>
      </p:sp>
      <p:grpSp>
        <p:nvGrpSpPr>
          <p:cNvPr id="33904" name="Group 112"/>
          <p:cNvGrpSpPr>
            <a:grpSpLocks/>
          </p:cNvGrpSpPr>
          <p:nvPr/>
        </p:nvGrpSpPr>
        <p:grpSpPr bwMode="auto">
          <a:xfrm>
            <a:off x="964001" y="1543954"/>
            <a:ext cx="4718069" cy="4143375"/>
            <a:chOff x="637" y="578"/>
            <a:chExt cx="2973" cy="2610"/>
          </a:xfrm>
        </p:grpSpPr>
        <p:sp>
          <p:nvSpPr>
            <p:cNvPr id="35907" name="Line 24"/>
            <p:cNvSpPr>
              <a:spLocks noChangeShapeType="1"/>
            </p:cNvSpPr>
            <p:nvPr/>
          </p:nvSpPr>
          <p:spPr bwMode="auto">
            <a:xfrm rot="3600000" flipH="1" flipV="1">
              <a:off x="2104" y="426"/>
              <a:ext cx="40" cy="2973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35908" name="Line 23"/>
            <p:cNvSpPr>
              <a:spLocks noChangeShapeType="1"/>
            </p:cNvSpPr>
            <p:nvPr/>
          </p:nvSpPr>
          <p:spPr bwMode="auto">
            <a:xfrm rot="19800000" flipV="1">
              <a:off x="2043" y="578"/>
              <a:ext cx="39" cy="261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</p:grpSp>
      <p:sp>
        <p:nvSpPr>
          <p:cNvPr id="35849" name="Line 6"/>
          <p:cNvSpPr>
            <a:spLocks noChangeAspect="1" noChangeShapeType="1"/>
          </p:cNvSpPr>
          <p:nvPr/>
        </p:nvSpPr>
        <p:spPr bwMode="auto">
          <a:xfrm rot="14400000">
            <a:off x="2872713" y="2549557"/>
            <a:ext cx="0" cy="2751976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0" name="AutoShape 9"/>
          <p:cNvSpPr>
            <a:spLocks noChangeAspect="1" noChangeArrowheads="1"/>
          </p:cNvSpPr>
          <p:nvPr/>
        </p:nvSpPr>
        <p:spPr bwMode="auto">
          <a:xfrm>
            <a:off x="1684748" y="1758267"/>
            <a:ext cx="3159125" cy="2882900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5851" name="Picture 59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24" y="4292532"/>
            <a:ext cx="69056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2" name="Line 7"/>
          <p:cNvSpPr>
            <a:spLocks noChangeAspect="1" noChangeShapeType="1"/>
          </p:cNvSpPr>
          <p:nvPr/>
        </p:nvSpPr>
        <p:spPr bwMode="auto">
          <a:xfrm rot="7200000">
            <a:off x="3629436" y="2539317"/>
            <a:ext cx="0" cy="269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3" name="Line 8"/>
          <p:cNvSpPr>
            <a:spLocks noChangeAspect="1" noChangeShapeType="1"/>
          </p:cNvSpPr>
          <p:nvPr/>
        </p:nvSpPr>
        <p:spPr bwMode="auto">
          <a:xfrm>
            <a:off x="3261136" y="1799542"/>
            <a:ext cx="0" cy="28321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4" name="Text Box 10"/>
          <p:cNvSpPr txBox="1">
            <a:spLocks noChangeAspect="1" noChangeArrowheads="1"/>
          </p:cNvSpPr>
          <p:nvPr/>
        </p:nvSpPr>
        <p:spPr bwMode="auto">
          <a:xfrm>
            <a:off x="3046869" y="1065348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5855" name="Text Box 12"/>
          <p:cNvSpPr txBox="1">
            <a:spLocks noChangeAspect="1" noChangeArrowheads="1"/>
          </p:cNvSpPr>
          <p:nvPr/>
        </p:nvSpPr>
        <p:spPr bwMode="auto">
          <a:xfrm>
            <a:off x="1507517" y="4993383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5856" name="Line 17"/>
          <p:cNvSpPr>
            <a:spLocks noChangeAspect="1" noChangeShapeType="1"/>
          </p:cNvSpPr>
          <p:nvPr/>
        </p:nvSpPr>
        <p:spPr bwMode="auto">
          <a:xfrm rot="7200000">
            <a:off x="2365786" y="2467879"/>
            <a:ext cx="6350" cy="131762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7" name="Line 19"/>
          <p:cNvSpPr>
            <a:spLocks noChangeAspect="1" noChangeShapeType="1"/>
          </p:cNvSpPr>
          <p:nvPr/>
        </p:nvSpPr>
        <p:spPr bwMode="auto">
          <a:xfrm rot="14400000">
            <a:off x="4189521" y="2478038"/>
            <a:ext cx="7937" cy="131762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8" name="Text Box 21"/>
          <p:cNvSpPr txBox="1">
            <a:spLocks noChangeAspect="1" noChangeArrowheads="1"/>
          </p:cNvSpPr>
          <p:nvPr/>
        </p:nvSpPr>
        <p:spPr bwMode="auto">
          <a:xfrm>
            <a:off x="3302411" y="2896299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35861" name="Text Box 11"/>
          <p:cNvSpPr txBox="1">
            <a:spLocks noChangeAspect="1" noChangeArrowheads="1"/>
          </p:cNvSpPr>
          <p:nvPr/>
        </p:nvSpPr>
        <p:spPr bwMode="auto">
          <a:xfrm>
            <a:off x="4663492" y="4967079"/>
            <a:ext cx="350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pic>
        <p:nvPicPr>
          <p:cNvPr id="35863" name="Picture 5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11" y="1469342"/>
            <a:ext cx="69215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6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48" y="4276042"/>
            <a:ext cx="69056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6709" name="Object 101"/>
              <p:cNvSpPr txBox="1"/>
              <p:nvPr/>
            </p:nvSpPr>
            <p:spPr bwMode="auto">
              <a:xfrm>
                <a:off x="5487579" y="1703250"/>
                <a:ext cx="1987592" cy="5683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</m:acc>
                        </m:e>
                        <m:sub>
                          <m:r>
                            <a:rPr lang="es-E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= </m:t>
                      </m:r>
                      <m:acc>
                        <m:accPr>
                          <m:chr m:val="⃗"/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s-E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 ⇒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96709" name="Object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7579" y="1703250"/>
                <a:ext cx="1987592" cy="568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870" name="Object 76"/>
          <p:cNvGraphicFramePr>
            <a:graphicFrameLocks noChangeAspect="1"/>
          </p:cNvGraphicFramePr>
          <p:nvPr/>
        </p:nvGraphicFramePr>
        <p:xfrm>
          <a:off x="2478499" y="4944607"/>
          <a:ext cx="6016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0" name="Ecuación" r:id="rId6" imgW="228501" imgH="215806" progId="Equation.3">
                  <p:embed/>
                </p:oleObj>
              </mc:Choice>
              <mc:Fallback>
                <p:oleObj name="Ecuación" r:id="rId6" imgW="228501" imgH="215806" progId="Equation.3">
                  <p:embed/>
                  <p:pic>
                    <p:nvPicPr>
                      <p:cNvPr id="3587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499" y="4944607"/>
                        <a:ext cx="6016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79"/>
          <p:cNvGraphicFramePr>
            <a:graphicFrameLocks noChangeAspect="1"/>
          </p:cNvGraphicFramePr>
          <p:nvPr/>
        </p:nvGraphicFramePr>
        <p:xfrm>
          <a:off x="1219611" y="2094817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1" name="Ecuación" r:id="rId8" imgW="215619" imgH="215619" progId="Equation.3">
                  <p:embed/>
                </p:oleObj>
              </mc:Choice>
              <mc:Fallback>
                <p:oleObj name="Ecuación" r:id="rId8" imgW="215619" imgH="215619" progId="Equation.3">
                  <p:embed/>
                  <p:pic>
                    <p:nvPicPr>
                      <p:cNvPr id="35871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611" y="2094817"/>
                        <a:ext cx="568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2" name="Object 80"/>
          <p:cNvGraphicFramePr>
            <a:graphicFrameLocks noChangeAspect="1"/>
          </p:cNvGraphicFramePr>
          <p:nvPr/>
        </p:nvGraphicFramePr>
        <p:xfrm>
          <a:off x="4364448" y="2028142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2" name="Ecuación" r:id="rId10" imgW="215619" imgH="215619" progId="Equation.3">
                  <p:embed/>
                </p:oleObj>
              </mc:Choice>
              <mc:Fallback>
                <p:oleObj name="Ecuación" r:id="rId10" imgW="215619" imgH="215619" progId="Equation.3">
                  <p:embed/>
                  <p:pic>
                    <p:nvPicPr>
                      <p:cNvPr id="35872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448" y="2028142"/>
                        <a:ext cx="568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4" name="Line 18"/>
          <p:cNvSpPr>
            <a:spLocks noChangeAspect="1" noChangeShapeType="1"/>
          </p:cNvSpPr>
          <p:nvPr/>
        </p:nvSpPr>
        <p:spPr bwMode="auto">
          <a:xfrm>
            <a:off x="3264311" y="4039504"/>
            <a:ext cx="6350" cy="138747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70" name="CuadroTexto 69"/>
          <p:cNvSpPr txBox="1">
            <a:spLocks noChangeArrowheads="1"/>
          </p:cNvSpPr>
          <p:nvPr/>
        </p:nvSpPr>
        <p:spPr bwMode="auto">
          <a:xfrm>
            <a:off x="3959886" y="328055"/>
            <a:ext cx="6352352" cy="125340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/>
              <a:t>Para tener un resultado cuantitativo,</a:t>
            </a:r>
          </a:p>
          <a:p>
            <a:pPr algn="ctr"/>
            <a:r>
              <a:rPr lang="es-ES" sz="2400"/>
              <a:t>trabajemos con módulos y antes de sumar descompongamos en componentes</a:t>
            </a:r>
          </a:p>
        </p:txBody>
      </p:sp>
      <p:sp>
        <p:nvSpPr>
          <p:cNvPr id="35885" name="Text Box 21"/>
          <p:cNvSpPr txBox="1">
            <a:spLocks noChangeAspect="1" noChangeArrowheads="1"/>
          </p:cNvSpPr>
          <p:nvPr/>
        </p:nvSpPr>
        <p:spPr bwMode="auto">
          <a:xfrm>
            <a:off x="3905661" y="3650567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02" y="3306548"/>
            <a:ext cx="705162" cy="714823"/>
          </a:xfrm>
          <a:prstGeom prst="rect">
            <a:avLst/>
          </a:prstGeom>
        </p:spPr>
      </p:pic>
      <p:sp>
        <p:nvSpPr>
          <p:cNvPr id="76" name="CuadroTexto 75"/>
          <p:cNvSpPr txBox="1"/>
          <p:nvPr/>
        </p:nvSpPr>
        <p:spPr>
          <a:xfrm>
            <a:off x="1599966" y="51062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a)</a:t>
            </a: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1321933" y="1145327"/>
            <a:ext cx="963506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¿Q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78" name="CuadroTexto 77"/>
          <p:cNvSpPr txBox="1">
            <a:spLocks noChangeArrowheads="1"/>
          </p:cNvSpPr>
          <p:nvPr/>
        </p:nvSpPr>
        <p:spPr bwMode="auto">
          <a:xfrm>
            <a:off x="5984804" y="4465500"/>
            <a:ext cx="4334858" cy="2361398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Para obtener el módulo del</a:t>
            </a:r>
          </a:p>
          <a:p>
            <a:pPr algn="ctr"/>
            <a:r>
              <a:rPr lang="es-ES" sz="2400" dirty="0"/>
              <a:t>2º miembro, hay que obtener las componentes del vector suma antes. Hay que sumar las correspondientes de los vectores tras descomponerlos</a:t>
            </a:r>
          </a:p>
        </p:txBody>
      </p:sp>
      <p:grpSp>
        <p:nvGrpSpPr>
          <p:cNvPr id="79" name="Group 97"/>
          <p:cNvGrpSpPr>
            <a:grpSpLocks/>
          </p:cNvGrpSpPr>
          <p:nvPr/>
        </p:nvGrpSpPr>
        <p:grpSpPr bwMode="auto">
          <a:xfrm>
            <a:off x="7748526" y="2894140"/>
            <a:ext cx="2533650" cy="1284287"/>
            <a:chOff x="1259" y="3435"/>
            <a:chExt cx="1596" cy="809"/>
          </a:xfrm>
        </p:grpSpPr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1259" y="3435"/>
              <a:ext cx="1596" cy="809"/>
            </a:xfrm>
            <a:prstGeom prst="rect">
              <a:avLst/>
            </a:prstGeom>
            <a:noFill/>
            <a:ln w="38100" algn="ctr">
              <a:solidFill>
                <a:srgbClr val="99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81" name="Object 60"/>
            <p:cNvGraphicFramePr>
              <a:graphicFrameLocks noChangeAspect="1"/>
            </p:cNvGraphicFramePr>
            <p:nvPr/>
          </p:nvGraphicFramePr>
          <p:xfrm>
            <a:off x="1343" y="3552"/>
            <a:ext cx="1411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03" name="Ecuación" r:id="rId13" imgW="1117600" imgH="469900" progId="Equation.3">
                    <p:embed/>
                  </p:oleObj>
                </mc:Choice>
                <mc:Fallback>
                  <p:oleObj name="Ecuación" r:id="rId13" imgW="1117600" imgH="469900" progId="Equation.3">
                    <p:embed/>
                    <p:pic>
                      <p:nvPicPr>
                        <p:cNvPr id="81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3552"/>
                          <a:ext cx="1411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 Box 78">
            <a:extLst>
              <a:ext uri="{FF2B5EF4-FFF2-40B4-BE49-F238E27FC236}">
                <a16:creationId xmlns:a16="http://schemas.microsoft.com/office/drawing/2014/main" id="{DC13ECDA-BBF9-4E41-B69C-294EE98CC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625" y="2962149"/>
            <a:ext cx="1705314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Para |</a:t>
            </a:r>
            <a:r>
              <a:rPr lang="es-ES" sz="2400" b="1">
                <a:latin typeface="Arial" panose="020B0604020202020204" pitchFamily="34" charset="0"/>
              </a:rPr>
              <a:t>F</a:t>
            </a:r>
            <a:r>
              <a:rPr lang="es-ES" sz="2400" b="1" baseline="-25000">
                <a:latin typeface="Arial" panose="020B0604020202020204" pitchFamily="34" charset="0"/>
              </a:rPr>
              <a:t>C0</a:t>
            </a:r>
            <a:r>
              <a:rPr lang="es-ES" sz="2400">
                <a:latin typeface="Arial" panose="020B0604020202020204" pitchFamily="34" charset="0"/>
              </a:rPr>
              <a:t>| tenemos: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40" name="Line 107">
            <a:extLst>
              <a:ext uri="{FF2B5EF4-FFF2-40B4-BE49-F238E27FC236}">
                <a16:creationId xmlns:a16="http://schemas.microsoft.com/office/drawing/2014/main" id="{7A988AA9-3372-48ED-B4DD-EC8F43957872}"/>
              </a:ext>
            </a:extLst>
          </p:cNvPr>
          <p:cNvSpPr>
            <a:spLocks noChangeShapeType="1"/>
          </p:cNvSpPr>
          <p:nvPr/>
        </p:nvSpPr>
        <p:spPr bwMode="auto">
          <a:xfrm rot="14400000" flipH="1" flipV="1">
            <a:off x="2397919" y="3482033"/>
            <a:ext cx="7938" cy="1438275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graphicFrame>
        <p:nvGraphicFramePr>
          <p:cNvPr id="41" name="Object 76">
            <a:extLst>
              <a:ext uri="{FF2B5EF4-FFF2-40B4-BE49-F238E27FC236}">
                <a16:creationId xmlns:a16="http://schemas.microsoft.com/office/drawing/2014/main" id="{809BF84A-694C-4BEF-8871-A08D0BFD8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0" y="3495753"/>
          <a:ext cx="1328746" cy="51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4" name="Ecuación" r:id="rId15" imgW="685502" imgH="266584" progId="Equation.3">
                  <p:embed/>
                </p:oleObj>
              </mc:Choice>
              <mc:Fallback>
                <p:oleObj name="Ecuación" r:id="rId15" imgW="685502" imgH="266584" progId="Equation.3">
                  <p:embed/>
                  <p:pic>
                    <p:nvPicPr>
                      <p:cNvPr id="41" name="Object 76">
                        <a:extLst>
                          <a:ext uri="{FF2B5EF4-FFF2-40B4-BE49-F238E27FC236}">
                            <a16:creationId xmlns:a16="http://schemas.microsoft.com/office/drawing/2014/main" id="{809BF84A-694C-4BEF-8871-A08D0BFD8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0" y="3495753"/>
                        <a:ext cx="1328746" cy="517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80295B0C-DDAB-4C23-9396-A33E814633F2}"/>
              </a:ext>
            </a:extLst>
          </p:cNvPr>
          <p:cNvSpPr/>
          <p:nvPr/>
        </p:nvSpPr>
        <p:spPr bwMode="auto">
          <a:xfrm flipH="1">
            <a:off x="5600699" y="5547943"/>
            <a:ext cx="325010" cy="904628"/>
          </a:xfrm>
          <a:prstGeom prst="rightArrow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101">
                <a:extLst>
                  <a:ext uri="{FF2B5EF4-FFF2-40B4-BE49-F238E27FC236}">
                    <a16:creationId xmlns:a16="http://schemas.microsoft.com/office/drawing/2014/main" id="{1FBD673C-7C7C-4233-87B8-BAA04B4765C2}"/>
                  </a:ext>
                </a:extLst>
              </p:cNvPr>
              <p:cNvSpPr txBox="1"/>
              <p:nvPr/>
            </p:nvSpPr>
            <p:spPr bwMode="auto">
              <a:xfrm>
                <a:off x="7617247" y="2237875"/>
                <a:ext cx="2955059" cy="6138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</m:sub>
                          </m:sSub>
                        </m:e>
                      </m:d>
                      <m:r>
                        <a:rPr lang="es-E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AO</m:t>
                              </m:r>
                            </m:sub>
                          </m:sSub>
                          <m:r>
                            <a:rPr lang="es-E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BO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7" name="Object 101">
                <a:extLst>
                  <a:ext uri="{FF2B5EF4-FFF2-40B4-BE49-F238E27FC236}">
                    <a16:creationId xmlns:a16="http://schemas.microsoft.com/office/drawing/2014/main" id="{1FBD673C-7C7C-4233-87B8-BAA04B476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7247" y="2237875"/>
                <a:ext cx="2955059" cy="6138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114">
                <a:extLst>
                  <a:ext uri="{FF2B5EF4-FFF2-40B4-BE49-F238E27FC236}">
                    <a16:creationId xmlns:a16="http://schemas.microsoft.com/office/drawing/2014/main" id="{E4C3BCE3-76DA-4852-988A-F2C5742D5D5B}"/>
                  </a:ext>
                </a:extLst>
              </p:cNvPr>
              <p:cNvSpPr txBox="1"/>
              <p:nvPr/>
            </p:nvSpPr>
            <p:spPr bwMode="auto">
              <a:xfrm>
                <a:off x="7101804" y="1699632"/>
                <a:ext cx="3315824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s-E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  <m:r>
                        <a:rPr lang="es-E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AO</m:t>
                              </m:r>
                            </m:sub>
                          </m:sSub>
                          <m:r>
                            <a:rPr lang="es-E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BO</m:t>
                              </m:r>
                            </m:sub>
                          </m:sSub>
                        </m:e>
                      </m:d>
                      <m:r>
                        <a:rPr lang="es-ES" sz="240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8" name="Object 114">
                <a:extLst>
                  <a:ext uri="{FF2B5EF4-FFF2-40B4-BE49-F238E27FC236}">
                    <a16:creationId xmlns:a16="http://schemas.microsoft.com/office/drawing/2014/main" id="{E4C3BCE3-76DA-4852-988A-F2C5742D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1804" y="1699632"/>
                <a:ext cx="3315824" cy="6064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3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6709" grpId="0"/>
      <p:bldP spid="70" grpId="0" animBg="1"/>
      <p:bldP spid="78" grpId="0" animBg="1"/>
      <p:bldP spid="35" grpId="0"/>
      <p:bldP spid="2" grpId="0" animBg="1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4" name="Group 112"/>
          <p:cNvGrpSpPr>
            <a:grpSpLocks/>
          </p:cNvGrpSpPr>
          <p:nvPr/>
        </p:nvGrpSpPr>
        <p:grpSpPr bwMode="auto">
          <a:xfrm>
            <a:off x="910044" y="1543954"/>
            <a:ext cx="4773613" cy="4143375"/>
            <a:chOff x="603" y="578"/>
            <a:chExt cx="3008" cy="2610"/>
          </a:xfrm>
        </p:grpSpPr>
        <p:sp>
          <p:nvSpPr>
            <p:cNvPr id="35907" name="Line 24"/>
            <p:cNvSpPr>
              <a:spLocks noChangeShapeType="1"/>
            </p:cNvSpPr>
            <p:nvPr/>
          </p:nvSpPr>
          <p:spPr bwMode="auto">
            <a:xfrm rot="3600000" flipH="1" flipV="1">
              <a:off x="2090" y="414"/>
              <a:ext cx="34" cy="3008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35908" name="Line 23"/>
            <p:cNvSpPr>
              <a:spLocks noChangeShapeType="1"/>
            </p:cNvSpPr>
            <p:nvPr/>
          </p:nvSpPr>
          <p:spPr bwMode="auto">
            <a:xfrm rot="19800000" flipV="1">
              <a:off x="2043" y="578"/>
              <a:ext cx="39" cy="261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</p:grpSp>
      <p:sp>
        <p:nvSpPr>
          <p:cNvPr id="33884" name="Rectangle 92"/>
          <p:cNvSpPr>
            <a:spLocks noChangeArrowheads="1"/>
          </p:cNvSpPr>
          <p:nvPr/>
        </p:nvSpPr>
        <p:spPr bwMode="auto">
          <a:xfrm rot="1800000">
            <a:off x="2418173" y="3258454"/>
            <a:ext cx="171450" cy="1635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47" name="Rectangle 89"/>
          <p:cNvSpPr>
            <a:spLocks noChangeArrowheads="1"/>
          </p:cNvSpPr>
          <p:nvPr/>
        </p:nvSpPr>
        <p:spPr bwMode="auto">
          <a:xfrm>
            <a:off x="3018248" y="4441142"/>
            <a:ext cx="217488" cy="1952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9" name="Line 6"/>
          <p:cNvSpPr>
            <a:spLocks noChangeAspect="1" noChangeShapeType="1"/>
          </p:cNvSpPr>
          <p:nvPr/>
        </p:nvSpPr>
        <p:spPr bwMode="auto">
          <a:xfrm rot="14340000">
            <a:off x="2885516" y="2516927"/>
            <a:ext cx="0" cy="2791679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0" name="AutoShape 9"/>
          <p:cNvSpPr>
            <a:spLocks noChangeAspect="1" noChangeArrowheads="1"/>
          </p:cNvSpPr>
          <p:nvPr/>
        </p:nvSpPr>
        <p:spPr bwMode="auto">
          <a:xfrm>
            <a:off x="1684748" y="1758267"/>
            <a:ext cx="3159125" cy="2882900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5851" name="Picture 59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11" y="4301523"/>
            <a:ext cx="69056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2" name="Line 7"/>
          <p:cNvSpPr>
            <a:spLocks noChangeAspect="1" noChangeShapeType="1"/>
          </p:cNvSpPr>
          <p:nvPr/>
        </p:nvSpPr>
        <p:spPr bwMode="auto">
          <a:xfrm rot="7200000">
            <a:off x="3629436" y="2539317"/>
            <a:ext cx="0" cy="269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3" name="Line 8"/>
          <p:cNvSpPr>
            <a:spLocks noChangeAspect="1" noChangeShapeType="1"/>
          </p:cNvSpPr>
          <p:nvPr/>
        </p:nvSpPr>
        <p:spPr bwMode="auto">
          <a:xfrm>
            <a:off x="3261136" y="1799542"/>
            <a:ext cx="0" cy="28321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4" name="Text Box 10"/>
          <p:cNvSpPr txBox="1">
            <a:spLocks noChangeAspect="1" noChangeArrowheads="1"/>
          </p:cNvSpPr>
          <p:nvPr/>
        </p:nvSpPr>
        <p:spPr bwMode="auto">
          <a:xfrm>
            <a:off x="3049204" y="1064548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5855" name="Text Box 12"/>
          <p:cNvSpPr txBox="1">
            <a:spLocks noChangeAspect="1" noChangeArrowheads="1"/>
          </p:cNvSpPr>
          <p:nvPr/>
        </p:nvSpPr>
        <p:spPr bwMode="auto">
          <a:xfrm>
            <a:off x="1507517" y="4993383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5856" name="Line 17"/>
          <p:cNvSpPr>
            <a:spLocks noChangeAspect="1" noChangeShapeType="1"/>
          </p:cNvSpPr>
          <p:nvPr/>
        </p:nvSpPr>
        <p:spPr bwMode="auto">
          <a:xfrm rot="7200000">
            <a:off x="2365786" y="2467879"/>
            <a:ext cx="6350" cy="131762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7" name="Line 19"/>
          <p:cNvSpPr>
            <a:spLocks noChangeAspect="1" noChangeShapeType="1"/>
          </p:cNvSpPr>
          <p:nvPr/>
        </p:nvSpPr>
        <p:spPr bwMode="auto">
          <a:xfrm rot="14400000">
            <a:off x="4185855" y="2476592"/>
            <a:ext cx="7937" cy="131762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8" name="Text Box 21"/>
          <p:cNvSpPr txBox="1">
            <a:spLocks noChangeAspect="1" noChangeArrowheads="1"/>
          </p:cNvSpPr>
          <p:nvPr/>
        </p:nvSpPr>
        <p:spPr bwMode="auto">
          <a:xfrm>
            <a:off x="3302411" y="2896299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1697448" y="2505979"/>
            <a:ext cx="2395538" cy="2686050"/>
            <a:chOff x="1096" y="2260"/>
            <a:chExt cx="1509" cy="1692"/>
          </a:xfrm>
        </p:grpSpPr>
        <p:sp>
          <p:nvSpPr>
            <p:cNvPr id="35905" name="Line 25"/>
            <p:cNvSpPr>
              <a:spLocks noChangeShapeType="1"/>
            </p:cNvSpPr>
            <p:nvPr/>
          </p:nvSpPr>
          <p:spPr bwMode="auto">
            <a:xfrm rot="3600000">
              <a:off x="1373" y="1983"/>
              <a:ext cx="13" cy="568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35906" name="Line 26"/>
            <p:cNvSpPr>
              <a:spLocks noChangeShapeType="1"/>
            </p:cNvSpPr>
            <p:nvPr/>
          </p:nvSpPr>
          <p:spPr bwMode="auto">
            <a:xfrm rot="3600000">
              <a:off x="2314" y="3662"/>
              <a:ext cx="13" cy="568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</p:grpSp>
      <p:sp>
        <p:nvSpPr>
          <p:cNvPr id="196635" name="Line 27"/>
          <p:cNvSpPr>
            <a:spLocks noChangeShapeType="1"/>
          </p:cNvSpPr>
          <p:nvPr/>
        </p:nvSpPr>
        <p:spPr bwMode="auto">
          <a:xfrm>
            <a:off x="1776823" y="2786967"/>
            <a:ext cx="1504950" cy="2682875"/>
          </a:xfrm>
          <a:prstGeom prst="line">
            <a:avLst/>
          </a:prstGeom>
          <a:noFill/>
          <a:ln w="25400">
            <a:solidFill>
              <a:srgbClr val="CC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61" name="Text Box 11"/>
          <p:cNvSpPr txBox="1">
            <a:spLocks noChangeAspect="1" noChangeArrowheads="1"/>
          </p:cNvSpPr>
          <p:nvPr/>
        </p:nvSpPr>
        <p:spPr bwMode="auto">
          <a:xfrm>
            <a:off x="4663492" y="4967079"/>
            <a:ext cx="350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pic>
        <p:nvPicPr>
          <p:cNvPr id="35863" name="Picture 5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11" y="1469342"/>
            <a:ext cx="69215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6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48" y="4276042"/>
            <a:ext cx="69056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411823" y="3477529"/>
            <a:ext cx="800100" cy="908050"/>
            <a:chOff x="1525" y="2851"/>
            <a:chExt cx="504" cy="572"/>
          </a:xfrm>
        </p:grpSpPr>
        <p:sp>
          <p:nvSpPr>
            <p:cNvPr id="35899" name="Text Box 38"/>
            <p:cNvSpPr txBox="1">
              <a:spLocks noChangeArrowheads="1"/>
            </p:cNvSpPr>
            <p:nvPr/>
          </p:nvSpPr>
          <p:spPr bwMode="auto">
            <a:xfrm>
              <a:off x="1679" y="3173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60º</a:t>
              </a:r>
            </a:p>
          </p:txBody>
        </p:sp>
        <p:sp>
          <p:nvSpPr>
            <p:cNvPr id="35900" name="Text Box 86"/>
            <p:cNvSpPr txBox="1">
              <a:spLocks noChangeArrowheads="1"/>
            </p:cNvSpPr>
            <p:nvPr/>
          </p:nvSpPr>
          <p:spPr bwMode="auto">
            <a:xfrm>
              <a:off x="1525" y="2851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60º</a:t>
              </a:r>
            </a:p>
          </p:txBody>
        </p:sp>
      </p:grpSp>
      <p:graphicFrame>
        <p:nvGraphicFramePr>
          <p:cNvPr id="35870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256829"/>
              </p:ext>
            </p:extLst>
          </p:nvPr>
        </p:nvGraphicFramePr>
        <p:xfrm>
          <a:off x="2478499" y="4953399"/>
          <a:ext cx="6016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3" name="Ecuación" r:id="rId5" imgW="228501" imgH="215806" progId="Equation.3">
                  <p:embed/>
                </p:oleObj>
              </mc:Choice>
              <mc:Fallback>
                <p:oleObj name="Ecuación" r:id="rId5" imgW="22850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499" y="4953399"/>
                        <a:ext cx="6016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942711"/>
              </p:ext>
            </p:extLst>
          </p:nvPr>
        </p:nvGraphicFramePr>
        <p:xfrm>
          <a:off x="1219611" y="2094817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4" name="Ecuación" r:id="rId7" imgW="215619" imgH="215619" progId="Equation.3">
                  <p:embed/>
                </p:oleObj>
              </mc:Choice>
              <mc:Fallback>
                <p:oleObj name="Ecuación" r:id="rId7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611" y="2094817"/>
                        <a:ext cx="568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2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938186"/>
              </p:ext>
            </p:extLst>
          </p:nvPr>
        </p:nvGraphicFramePr>
        <p:xfrm>
          <a:off x="4364448" y="2028142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5" name="Ecuación" r:id="rId9" imgW="215619" imgH="215619" progId="Equation.3">
                  <p:embed/>
                </p:oleObj>
              </mc:Choice>
              <mc:Fallback>
                <p:oleObj name="Ecuación" r:id="rId9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448" y="2028142"/>
                        <a:ext cx="568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82" name="Group 90"/>
          <p:cNvGrpSpPr>
            <a:grpSpLocks/>
          </p:cNvGrpSpPr>
          <p:nvPr/>
        </p:nvGrpSpPr>
        <p:grpSpPr bwMode="auto">
          <a:xfrm>
            <a:off x="1980023" y="3818842"/>
            <a:ext cx="666750" cy="806450"/>
            <a:chOff x="1274" y="2030"/>
            <a:chExt cx="420" cy="508"/>
          </a:xfrm>
        </p:grpSpPr>
        <p:sp>
          <p:nvSpPr>
            <p:cNvPr id="35897" name="Text Box 87"/>
            <p:cNvSpPr txBox="1">
              <a:spLocks noChangeArrowheads="1"/>
            </p:cNvSpPr>
            <p:nvPr/>
          </p:nvSpPr>
          <p:spPr bwMode="auto">
            <a:xfrm>
              <a:off x="1344" y="2288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30º</a:t>
              </a:r>
            </a:p>
          </p:txBody>
        </p:sp>
        <p:sp>
          <p:nvSpPr>
            <p:cNvPr id="35898" name="Text Box 87"/>
            <p:cNvSpPr txBox="1">
              <a:spLocks noChangeArrowheads="1"/>
            </p:cNvSpPr>
            <p:nvPr/>
          </p:nvSpPr>
          <p:spPr bwMode="auto">
            <a:xfrm>
              <a:off x="1274" y="2030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30º</a:t>
              </a:r>
            </a:p>
          </p:txBody>
        </p:sp>
      </p:grpSp>
      <p:sp>
        <p:nvSpPr>
          <p:cNvPr id="35874" name="Line 18"/>
          <p:cNvSpPr>
            <a:spLocks noChangeAspect="1" noChangeShapeType="1"/>
          </p:cNvSpPr>
          <p:nvPr/>
        </p:nvSpPr>
        <p:spPr bwMode="auto">
          <a:xfrm>
            <a:off x="3264311" y="4039504"/>
            <a:ext cx="6350" cy="138747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93" name="Text Box 87"/>
          <p:cNvSpPr txBox="1">
            <a:spLocks noChangeArrowheads="1"/>
          </p:cNvSpPr>
          <p:nvPr/>
        </p:nvSpPr>
        <p:spPr bwMode="auto">
          <a:xfrm>
            <a:off x="3224623" y="4472892"/>
            <a:ext cx="55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30º</a:t>
            </a:r>
          </a:p>
        </p:txBody>
      </p:sp>
      <p:sp>
        <p:nvSpPr>
          <p:cNvPr id="35894" name="Text Box 87"/>
          <p:cNvSpPr txBox="1">
            <a:spLocks noChangeArrowheads="1"/>
          </p:cNvSpPr>
          <p:nvPr/>
        </p:nvSpPr>
        <p:spPr bwMode="auto">
          <a:xfrm>
            <a:off x="2245136" y="2748867"/>
            <a:ext cx="55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30º</a:t>
            </a:r>
          </a:p>
        </p:txBody>
      </p:sp>
      <p:sp>
        <p:nvSpPr>
          <p:cNvPr id="35885" name="Text Box 21"/>
          <p:cNvSpPr txBox="1">
            <a:spLocks noChangeAspect="1" noChangeArrowheads="1"/>
          </p:cNvSpPr>
          <p:nvPr/>
        </p:nvSpPr>
        <p:spPr bwMode="auto">
          <a:xfrm>
            <a:off x="3905661" y="3650567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02" y="3306548"/>
            <a:ext cx="705162" cy="714823"/>
          </a:xfrm>
          <a:prstGeom prst="rect">
            <a:avLst/>
          </a:prstGeom>
        </p:spPr>
      </p:pic>
      <p:sp>
        <p:nvSpPr>
          <p:cNvPr id="76" name="CuadroTexto 75"/>
          <p:cNvSpPr txBox="1"/>
          <p:nvPr/>
        </p:nvSpPr>
        <p:spPr>
          <a:xfrm>
            <a:off x="1599966" y="51062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a)</a:t>
            </a: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1321933" y="1145327"/>
            <a:ext cx="963506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¿Q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DC0656F-13B0-4A0D-821F-7E7135676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6" y="5511011"/>
            <a:ext cx="4581521" cy="1622734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Como no hay que descomponer </a:t>
            </a:r>
            <a:r>
              <a:rPr lang="es-ES" sz="2400" b="1" dirty="0"/>
              <a:t>F</a:t>
            </a:r>
            <a:r>
              <a:rPr lang="es-ES" sz="2400" b="1" baseline="-25000" dirty="0"/>
              <a:t>CO</a:t>
            </a:r>
            <a:r>
              <a:rPr lang="es-ES" sz="2400" dirty="0"/>
              <a:t>, el mejor </a:t>
            </a:r>
            <a:r>
              <a:rPr lang="es-ES" sz="2400" dirty="0">
                <a:solidFill>
                  <a:srgbClr val="3333FF"/>
                </a:solidFill>
              </a:rPr>
              <a:t>sistema de referencia</a:t>
            </a:r>
            <a:r>
              <a:rPr lang="es-ES" sz="2400" dirty="0"/>
              <a:t> es el que se indica</a:t>
            </a:r>
          </a:p>
          <a:p>
            <a:pPr algn="ctr"/>
            <a:r>
              <a:rPr lang="es-ES" sz="2400" dirty="0"/>
              <a:t>(</a:t>
            </a:r>
            <a:r>
              <a:rPr lang="es-ES" sz="2400" b="1" dirty="0"/>
              <a:t>F</a:t>
            </a:r>
            <a:r>
              <a:rPr lang="es-ES" sz="2400" b="1" baseline="-25000" dirty="0"/>
              <a:t>C0</a:t>
            </a:r>
            <a:r>
              <a:rPr lang="es-ES" sz="2400" dirty="0"/>
              <a:t> estaría descompuesta)</a:t>
            </a:r>
          </a:p>
        </p:txBody>
      </p:sp>
      <p:sp>
        <p:nvSpPr>
          <p:cNvPr id="64" name="Flecha: a la derecha 63">
            <a:extLst>
              <a:ext uri="{FF2B5EF4-FFF2-40B4-BE49-F238E27FC236}">
                <a16:creationId xmlns:a16="http://schemas.microsoft.com/office/drawing/2014/main" id="{B764B334-EC6F-4500-967C-B67B7C2009F0}"/>
              </a:ext>
            </a:extLst>
          </p:cNvPr>
          <p:cNvSpPr/>
          <p:nvPr/>
        </p:nvSpPr>
        <p:spPr bwMode="auto">
          <a:xfrm flipH="1">
            <a:off x="5600699" y="5547943"/>
            <a:ext cx="325010" cy="904628"/>
          </a:xfrm>
          <a:prstGeom prst="rightArrow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101">
                <a:extLst>
                  <a:ext uri="{FF2B5EF4-FFF2-40B4-BE49-F238E27FC236}">
                    <a16:creationId xmlns:a16="http://schemas.microsoft.com/office/drawing/2014/main" id="{121855D0-1C48-4FCF-B9B7-8EAD64883A82}"/>
                  </a:ext>
                </a:extLst>
              </p:cNvPr>
              <p:cNvSpPr txBox="1"/>
              <p:nvPr/>
            </p:nvSpPr>
            <p:spPr bwMode="auto">
              <a:xfrm>
                <a:off x="5931853" y="1939087"/>
                <a:ext cx="1987592" cy="5683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</m:acc>
                        </m:e>
                        <m:sub>
                          <m:r>
                            <a:rPr lang="es-E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= </m:t>
                      </m:r>
                      <m:acc>
                        <m:accPr>
                          <m:chr m:val="⃗"/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s-E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  ⇒</m:t>
                      </m:r>
                    </m:oMath>
                  </m:oMathPara>
                </a14:m>
                <a:endParaRPr lang="es-ES" sz="2400"/>
              </a:p>
            </p:txBody>
          </p:sp>
        </mc:Choice>
        <mc:Fallback xmlns="">
          <p:sp>
            <p:nvSpPr>
              <p:cNvPr id="50" name="Object 101">
                <a:extLst>
                  <a:ext uri="{FF2B5EF4-FFF2-40B4-BE49-F238E27FC236}">
                    <a16:creationId xmlns:a16="http://schemas.microsoft.com/office/drawing/2014/main" id="{121855D0-1C48-4FCF-B9B7-8EAD64883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1853" y="1939087"/>
                <a:ext cx="1987592" cy="5683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adroTexto 50">
            <a:extLst>
              <a:ext uri="{FF2B5EF4-FFF2-40B4-BE49-F238E27FC236}">
                <a16:creationId xmlns:a16="http://schemas.microsoft.com/office/drawing/2014/main" id="{2BB27B20-6EA8-48C7-BA11-291D1329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886" y="328055"/>
            <a:ext cx="6352352" cy="125340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/>
              <a:t>Para tener un resultado cuantitativo,</a:t>
            </a:r>
          </a:p>
          <a:p>
            <a:pPr algn="ctr"/>
            <a:r>
              <a:rPr lang="es-ES" sz="2400"/>
              <a:t>trabajemos con módulos y antes de sumar descompongamos en componentes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21FE358-62BE-4F41-8E73-0967B4349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04" y="4465497"/>
            <a:ext cx="4334858" cy="2361398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Para obtener el módulo del</a:t>
            </a:r>
          </a:p>
          <a:p>
            <a:pPr algn="ctr"/>
            <a:r>
              <a:rPr lang="es-ES" sz="2400" dirty="0"/>
              <a:t>2º miembro, hay que obtener las componentes del vector suma antes. Hay que sumar las correspondientes de los vectores tras descomponerlos</a:t>
            </a:r>
          </a:p>
        </p:txBody>
      </p:sp>
      <p:grpSp>
        <p:nvGrpSpPr>
          <p:cNvPr id="53" name="Group 97">
            <a:extLst>
              <a:ext uri="{FF2B5EF4-FFF2-40B4-BE49-F238E27FC236}">
                <a16:creationId xmlns:a16="http://schemas.microsoft.com/office/drawing/2014/main" id="{3B93B4E5-4B10-4F95-A54F-6B427CEEB277}"/>
              </a:ext>
            </a:extLst>
          </p:cNvPr>
          <p:cNvGrpSpPr>
            <a:grpSpLocks/>
          </p:cNvGrpSpPr>
          <p:nvPr/>
        </p:nvGrpSpPr>
        <p:grpSpPr bwMode="auto">
          <a:xfrm>
            <a:off x="7748526" y="2894140"/>
            <a:ext cx="2533650" cy="1284287"/>
            <a:chOff x="1259" y="3435"/>
            <a:chExt cx="1596" cy="809"/>
          </a:xfrm>
        </p:grpSpPr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5F1C5DDF-3B88-4C37-842C-39F6AFE5E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3435"/>
              <a:ext cx="1596" cy="809"/>
            </a:xfrm>
            <a:prstGeom prst="rect">
              <a:avLst/>
            </a:prstGeom>
            <a:noFill/>
            <a:ln w="38100" algn="ctr">
              <a:solidFill>
                <a:srgbClr val="99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55" name="Object 60">
              <a:extLst>
                <a:ext uri="{FF2B5EF4-FFF2-40B4-BE49-F238E27FC236}">
                  <a16:creationId xmlns:a16="http://schemas.microsoft.com/office/drawing/2014/main" id="{1E74E17E-47A1-4D94-86BF-FB813947B3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3" y="3552"/>
            <a:ext cx="1411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16" name="Ecuación" r:id="rId13" imgW="1117600" imgH="469900" progId="Equation.3">
                    <p:embed/>
                  </p:oleObj>
                </mc:Choice>
                <mc:Fallback>
                  <p:oleObj name="Ecuación" r:id="rId13" imgW="1117600" imgH="469900" progId="Equation.3">
                    <p:embed/>
                    <p:pic>
                      <p:nvPicPr>
                        <p:cNvPr id="81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3552"/>
                          <a:ext cx="1411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Text Box 78">
            <a:extLst>
              <a:ext uri="{FF2B5EF4-FFF2-40B4-BE49-F238E27FC236}">
                <a16:creationId xmlns:a16="http://schemas.microsoft.com/office/drawing/2014/main" id="{7B283E04-E0C6-4A47-B18D-DC962F96C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625" y="2962149"/>
            <a:ext cx="1705314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Para |</a:t>
            </a:r>
            <a:r>
              <a:rPr lang="es-ES" sz="2400" b="1">
                <a:latin typeface="Arial" panose="020B0604020202020204" pitchFamily="34" charset="0"/>
              </a:rPr>
              <a:t>F</a:t>
            </a:r>
            <a:r>
              <a:rPr lang="es-ES" sz="2400" b="1" baseline="-25000">
                <a:latin typeface="Arial" panose="020B0604020202020204" pitchFamily="34" charset="0"/>
              </a:rPr>
              <a:t>C0</a:t>
            </a:r>
            <a:r>
              <a:rPr lang="es-ES" sz="2400">
                <a:latin typeface="Arial" panose="020B0604020202020204" pitchFamily="34" charset="0"/>
              </a:rPr>
              <a:t>| tenemos:</a:t>
            </a:r>
            <a:endParaRPr lang="es-E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bject 101">
                <a:extLst>
                  <a:ext uri="{FF2B5EF4-FFF2-40B4-BE49-F238E27FC236}">
                    <a16:creationId xmlns:a16="http://schemas.microsoft.com/office/drawing/2014/main" id="{C26B271A-F3BD-44C2-BA91-C5E178704CD6}"/>
                  </a:ext>
                </a:extLst>
              </p:cNvPr>
              <p:cNvSpPr txBox="1"/>
              <p:nvPr/>
            </p:nvSpPr>
            <p:spPr bwMode="auto">
              <a:xfrm>
                <a:off x="7617247" y="1911304"/>
                <a:ext cx="2955059" cy="6138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</m:sub>
                          </m:sSub>
                        </m:e>
                      </m:d>
                      <m:r>
                        <a:rPr lang="es-E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AO</m:t>
                              </m:r>
                            </m:sub>
                          </m:sSub>
                          <m:r>
                            <a:rPr lang="es-E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BO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400"/>
              </a:p>
            </p:txBody>
          </p:sp>
        </mc:Choice>
        <mc:Fallback xmlns="">
          <p:sp>
            <p:nvSpPr>
              <p:cNvPr id="57" name="Object 101">
                <a:extLst>
                  <a:ext uri="{FF2B5EF4-FFF2-40B4-BE49-F238E27FC236}">
                    <a16:creationId xmlns:a16="http://schemas.microsoft.com/office/drawing/2014/main" id="{C26B271A-F3BD-44C2-BA91-C5E178704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7247" y="1911304"/>
                <a:ext cx="2955059" cy="6138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86">
            <a:extLst>
              <a:ext uri="{FF2B5EF4-FFF2-40B4-BE49-F238E27FC236}">
                <a16:creationId xmlns:a16="http://schemas.microsoft.com/office/drawing/2014/main" id="{C0251A3E-111A-4D57-8465-677899E4D61A}"/>
              </a:ext>
            </a:extLst>
          </p:cNvPr>
          <p:cNvSpPr>
            <a:spLocks/>
          </p:cNvSpPr>
          <p:nvPr/>
        </p:nvSpPr>
        <p:spPr bwMode="auto">
          <a:xfrm rot="7462918">
            <a:off x="2620898" y="3098289"/>
            <a:ext cx="307200" cy="95127"/>
          </a:xfrm>
          <a:custGeom>
            <a:avLst/>
            <a:gdLst>
              <a:gd name="T0" fmla="*/ 2147483646 w 611"/>
              <a:gd name="T1" fmla="*/ 0 h 153"/>
              <a:gd name="T2" fmla="*/ 2147483646 w 611"/>
              <a:gd name="T3" fmla="*/ 2147483646 h 153"/>
              <a:gd name="T4" fmla="*/ 0 w 611"/>
              <a:gd name="T5" fmla="*/ 2147483646 h 1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1" h="153">
                <a:moveTo>
                  <a:pt x="611" y="0"/>
                </a:moveTo>
                <a:cubicBezTo>
                  <a:pt x="511" y="74"/>
                  <a:pt x="411" y="149"/>
                  <a:pt x="309" y="151"/>
                </a:cubicBezTo>
                <a:cubicBezTo>
                  <a:pt x="207" y="153"/>
                  <a:pt x="103" y="83"/>
                  <a:pt x="0" y="1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46800" rIns="90000" bIns="46800"/>
          <a:lstStyle/>
          <a:p>
            <a:endParaRPr lang="en-GB" sz="2400"/>
          </a:p>
        </p:txBody>
      </p:sp>
      <p:sp>
        <p:nvSpPr>
          <p:cNvPr id="4" name="Freeform 86">
            <a:extLst>
              <a:ext uri="{FF2B5EF4-FFF2-40B4-BE49-F238E27FC236}">
                <a16:creationId xmlns:a16="http://schemas.microsoft.com/office/drawing/2014/main" id="{7700012F-36D8-46FF-BE3B-43E7F2194586}"/>
              </a:ext>
            </a:extLst>
          </p:cNvPr>
          <p:cNvSpPr>
            <a:spLocks/>
          </p:cNvSpPr>
          <p:nvPr/>
        </p:nvSpPr>
        <p:spPr bwMode="auto">
          <a:xfrm rot="20892203">
            <a:off x="3272066" y="4258610"/>
            <a:ext cx="307200" cy="95127"/>
          </a:xfrm>
          <a:custGeom>
            <a:avLst/>
            <a:gdLst>
              <a:gd name="T0" fmla="*/ 2147483646 w 611"/>
              <a:gd name="T1" fmla="*/ 0 h 153"/>
              <a:gd name="T2" fmla="*/ 2147483646 w 611"/>
              <a:gd name="T3" fmla="*/ 2147483646 h 153"/>
              <a:gd name="T4" fmla="*/ 0 w 611"/>
              <a:gd name="T5" fmla="*/ 2147483646 h 1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1" h="153">
                <a:moveTo>
                  <a:pt x="611" y="0"/>
                </a:moveTo>
                <a:cubicBezTo>
                  <a:pt x="511" y="74"/>
                  <a:pt x="411" y="149"/>
                  <a:pt x="309" y="151"/>
                </a:cubicBezTo>
                <a:cubicBezTo>
                  <a:pt x="207" y="153"/>
                  <a:pt x="103" y="83"/>
                  <a:pt x="0" y="1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46800" rIns="90000" bIns="46800"/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8695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84" grpId="0" animBg="1"/>
      <p:bldP spid="37947" grpId="0" animBg="1"/>
      <p:bldP spid="196635" grpId="0" animBg="1"/>
      <p:bldP spid="35893" grpId="0"/>
      <p:bldP spid="35894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/>
          <p:cNvGrpSpPr>
            <a:grpSpLocks/>
          </p:cNvGrpSpPr>
          <p:nvPr/>
        </p:nvGrpSpPr>
        <p:grpSpPr bwMode="auto">
          <a:xfrm rot="18000731" flipV="1">
            <a:off x="1976830" y="1609460"/>
            <a:ext cx="1208088" cy="1535113"/>
            <a:chOff x="2776418" y="3157849"/>
            <a:chExt cx="1208457" cy="1535113"/>
          </a:xfrm>
        </p:grpSpPr>
        <p:sp>
          <p:nvSpPr>
            <p:cNvPr id="35911" name="AutoShape 91"/>
            <p:cNvSpPr>
              <a:spLocks noChangeArrowheads="1"/>
            </p:cNvSpPr>
            <p:nvPr/>
          </p:nvSpPr>
          <p:spPr bwMode="auto">
            <a:xfrm rot="3459830" flipH="1" flipV="1">
              <a:off x="2490667" y="3443600"/>
              <a:ext cx="1535113" cy="963612"/>
            </a:xfrm>
            <a:prstGeom prst="rtTriangle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12" name="Rectangle 89"/>
            <p:cNvSpPr>
              <a:spLocks noChangeArrowheads="1"/>
            </p:cNvSpPr>
            <p:nvPr/>
          </p:nvSpPr>
          <p:spPr bwMode="auto">
            <a:xfrm rot="3480000">
              <a:off x="3778500" y="4187843"/>
              <a:ext cx="217488" cy="19526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2764230" y="3063611"/>
            <a:ext cx="1208087" cy="1535112"/>
            <a:chOff x="2776418" y="3157849"/>
            <a:chExt cx="1208457" cy="1535113"/>
          </a:xfrm>
        </p:grpSpPr>
        <p:sp>
          <p:nvSpPr>
            <p:cNvPr id="35909" name="AutoShape 91"/>
            <p:cNvSpPr>
              <a:spLocks noChangeArrowheads="1"/>
            </p:cNvSpPr>
            <p:nvPr/>
          </p:nvSpPr>
          <p:spPr bwMode="auto">
            <a:xfrm rot="3459830" flipH="1" flipV="1">
              <a:off x="2490667" y="3443600"/>
              <a:ext cx="1535113" cy="963612"/>
            </a:xfrm>
            <a:prstGeom prst="rtTriangle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10" name="Rectangle 89"/>
            <p:cNvSpPr>
              <a:spLocks noChangeArrowheads="1"/>
            </p:cNvSpPr>
            <p:nvPr/>
          </p:nvSpPr>
          <p:spPr bwMode="auto">
            <a:xfrm rot="3480000">
              <a:off x="3778500" y="4187843"/>
              <a:ext cx="217488" cy="19526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3904" name="Group 112"/>
          <p:cNvGrpSpPr>
            <a:grpSpLocks/>
          </p:cNvGrpSpPr>
          <p:nvPr/>
        </p:nvGrpSpPr>
        <p:grpSpPr bwMode="auto">
          <a:xfrm>
            <a:off x="917979" y="820473"/>
            <a:ext cx="4762504" cy="4143375"/>
            <a:chOff x="608" y="578"/>
            <a:chExt cx="3001" cy="2610"/>
          </a:xfrm>
        </p:grpSpPr>
        <p:sp>
          <p:nvSpPr>
            <p:cNvPr id="35907" name="Line 24"/>
            <p:cNvSpPr>
              <a:spLocks noChangeShapeType="1"/>
            </p:cNvSpPr>
            <p:nvPr/>
          </p:nvSpPr>
          <p:spPr bwMode="auto">
            <a:xfrm rot="3600000" flipH="1" flipV="1">
              <a:off x="2094" y="414"/>
              <a:ext cx="30" cy="3001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35908" name="Line 23"/>
            <p:cNvSpPr>
              <a:spLocks noChangeShapeType="1"/>
            </p:cNvSpPr>
            <p:nvPr/>
          </p:nvSpPr>
          <p:spPr bwMode="auto">
            <a:xfrm rot="19800000" flipV="1">
              <a:off x="2043" y="578"/>
              <a:ext cx="39" cy="261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</p:grpSp>
      <p:graphicFrame>
        <p:nvGraphicFramePr>
          <p:cNvPr id="196643" name="Object 3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9853256"/>
              </p:ext>
            </p:extLst>
          </p:nvPr>
        </p:nvGraphicFramePr>
        <p:xfrm>
          <a:off x="8103875" y="1715859"/>
          <a:ext cx="2698640" cy="90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60" name="Ecuación" r:id="rId4" imgW="1257300" imgH="419100" progId="Equation.3">
                  <p:embed/>
                </p:oleObj>
              </mc:Choice>
              <mc:Fallback>
                <p:oleObj name="Ecuación" r:id="rId4" imgW="1257300" imgH="4191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3875" y="1715859"/>
                        <a:ext cx="2698640" cy="900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Line 6"/>
          <p:cNvSpPr>
            <a:spLocks noChangeAspect="1" noChangeShapeType="1"/>
          </p:cNvSpPr>
          <p:nvPr/>
        </p:nvSpPr>
        <p:spPr bwMode="auto">
          <a:xfrm rot="14400000">
            <a:off x="2948380" y="1809486"/>
            <a:ext cx="0" cy="26924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0" name="AutoShape 9"/>
          <p:cNvSpPr>
            <a:spLocks noChangeAspect="1" noChangeArrowheads="1"/>
          </p:cNvSpPr>
          <p:nvPr/>
        </p:nvSpPr>
        <p:spPr bwMode="auto">
          <a:xfrm>
            <a:off x="1714892" y="1034786"/>
            <a:ext cx="3159125" cy="2882900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5851" name="Picture 59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80" y="3568436"/>
            <a:ext cx="69056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2" name="Line 7"/>
          <p:cNvSpPr>
            <a:spLocks noChangeAspect="1" noChangeShapeType="1"/>
          </p:cNvSpPr>
          <p:nvPr/>
        </p:nvSpPr>
        <p:spPr bwMode="auto">
          <a:xfrm rot="7200000">
            <a:off x="3659580" y="1815836"/>
            <a:ext cx="0" cy="269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3" name="Line 8"/>
          <p:cNvSpPr>
            <a:spLocks noChangeAspect="1" noChangeShapeType="1"/>
          </p:cNvSpPr>
          <p:nvPr/>
        </p:nvSpPr>
        <p:spPr bwMode="auto">
          <a:xfrm>
            <a:off x="3291280" y="1076061"/>
            <a:ext cx="0" cy="28321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5" name="Text Box 12"/>
          <p:cNvSpPr txBox="1">
            <a:spLocks noChangeAspect="1" noChangeArrowheads="1"/>
          </p:cNvSpPr>
          <p:nvPr/>
        </p:nvSpPr>
        <p:spPr bwMode="auto">
          <a:xfrm>
            <a:off x="1537661" y="4269902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5856" name="Line 17"/>
          <p:cNvSpPr>
            <a:spLocks noChangeAspect="1" noChangeShapeType="1"/>
          </p:cNvSpPr>
          <p:nvPr/>
        </p:nvSpPr>
        <p:spPr bwMode="auto">
          <a:xfrm rot="7200000">
            <a:off x="2395930" y="1744398"/>
            <a:ext cx="6350" cy="131762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7" name="Line 19"/>
          <p:cNvSpPr>
            <a:spLocks noChangeAspect="1" noChangeShapeType="1"/>
          </p:cNvSpPr>
          <p:nvPr/>
        </p:nvSpPr>
        <p:spPr bwMode="auto">
          <a:xfrm rot="14400000">
            <a:off x="4195903" y="1743063"/>
            <a:ext cx="7937" cy="131762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58" name="Text Box 21"/>
          <p:cNvSpPr txBox="1">
            <a:spLocks noChangeAspect="1" noChangeArrowheads="1"/>
          </p:cNvSpPr>
          <p:nvPr/>
        </p:nvSpPr>
        <p:spPr bwMode="auto">
          <a:xfrm>
            <a:off x="3332555" y="2172818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</p:txBody>
      </p: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1727592" y="1782498"/>
            <a:ext cx="2395538" cy="2686050"/>
            <a:chOff x="1096" y="2260"/>
            <a:chExt cx="1509" cy="1692"/>
          </a:xfrm>
        </p:grpSpPr>
        <p:sp>
          <p:nvSpPr>
            <p:cNvPr id="35905" name="Line 25"/>
            <p:cNvSpPr>
              <a:spLocks noChangeShapeType="1"/>
            </p:cNvSpPr>
            <p:nvPr/>
          </p:nvSpPr>
          <p:spPr bwMode="auto">
            <a:xfrm rot="3600000">
              <a:off x="1373" y="1983"/>
              <a:ext cx="13" cy="568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35906" name="Line 26"/>
            <p:cNvSpPr>
              <a:spLocks noChangeShapeType="1"/>
            </p:cNvSpPr>
            <p:nvPr/>
          </p:nvSpPr>
          <p:spPr bwMode="auto">
            <a:xfrm rot="3600000">
              <a:off x="2314" y="3662"/>
              <a:ext cx="13" cy="568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</p:grpSp>
      <p:sp>
        <p:nvSpPr>
          <p:cNvPr id="196635" name="Line 27"/>
          <p:cNvSpPr>
            <a:spLocks noChangeShapeType="1"/>
          </p:cNvSpPr>
          <p:nvPr/>
        </p:nvSpPr>
        <p:spPr bwMode="auto">
          <a:xfrm>
            <a:off x="1806967" y="2063486"/>
            <a:ext cx="1504950" cy="2682875"/>
          </a:xfrm>
          <a:prstGeom prst="line">
            <a:avLst/>
          </a:prstGeom>
          <a:noFill/>
          <a:ln w="25400">
            <a:solidFill>
              <a:srgbClr val="CC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sp>
        <p:nvSpPr>
          <p:cNvPr id="35861" name="Text Box 11"/>
          <p:cNvSpPr txBox="1">
            <a:spLocks noChangeAspect="1" noChangeArrowheads="1"/>
          </p:cNvSpPr>
          <p:nvPr/>
        </p:nvSpPr>
        <p:spPr bwMode="auto">
          <a:xfrm>
            <a:off x="4693636" y="4243598"/>
            <a:ext cx="350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2784867" y="2039673"/>
            <a:ext cx="977900" cy="1736725"/>
            <a:chOff x="1853" y="2512"/>
            <a:chExt cx="613" cy="1034"/>
          </a:xfrm>
        </p:grpSpPr>
        <p:sp>
          <p:nvSpPr>
            <p:cNvPr id="35901" name="Line 43"/>
            <p:cNvSpPr>
              <a:spLocks noChangeShapeType="1"/>
            </p:cNvSpPr>
            <p:nvPr/>
          </p:nvSpPr>
          <p:spPr bwMode="auto">
            <a:xfrm flipH="1">
              <a:off x="1853" y="2512"/>
              <a:ext cx="139" cy="18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35902" name="Line 44"/>
            <p:cNvSpPr>
              <a:spLocks noChangeShapeType="1"/>
            </p:cNvSpPr>
            <p:nvPr/>
          </p:nvSpPr>
          <p:spPr bwMode="auto">
            <a:xfrm flipH="1">
              <a:off x="1870" y="2543"/>
              <a:ext cx="139" cy="18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35903" name="Line 45"/>
            <p:cNvSpPr>
              <a:spLocks noChangeShapeType="1"/>
            </p:cNvSpPr>
            <p:nvPr/>
          </p:nvSpPr>
          <p:spPr bwMode="auto">
            <a:xfrm flipH="1">
              <a:off x="2310" y="3333"/>
              <a:ext cx="139" cy="18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35904" name="Line 46"/>
            <p:cNvSpPr>
              <a:spLocks noChangeShapeType="1"/>
            </p:cNvSpPr>
            <p:nvPr/>
          </p:nvSpPr>
          <p:spPr bwMode="auto">
            <a:xfrm flipH="1">
              <a:off x="2327" y="3364"/>
              <a:ext cx="139" cy="18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</p:grpSp>
      <p:pic>
        <p:nvPicPr>
          <p:cNvPr id="35863" name="Picture 58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55" y="745861"/>
            <a:ext cx="69215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60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192" y="3552561"/>
            <a:ext cx="69056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711" name="Text Box 103"/>
          <p:cNvSpPr txBox="1">
            <a:spLocks noChangeArrowheads="1"/>
          </p:cNvSpPr>
          <p:nvPr/>
        </p:nvSpPr>
        <p:spPr bwMode="auto">
          <a:xfrm>
            <a:off x="5334703" y="4657006"/>
            <a:ext cx="5249882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Componentes iguales salvo sentido.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Su suma es cero. Se cancelan 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(se indica con 2 rayas)</a:t>
            </a:r>
          </a:p>
        </p:txBody>
      </p:sp>
      <p:graphicFrame>
        <p:nvGraphicFramePr>
          <p:cNvPr id="196717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491355"/>
              </p:ext>
            </p:extLst>
          </p:nvPr>
        </p:nvGraphicFramePr>
        <p:xfrm>
          <a:off x="5489575" y="1885950"/>
          <a:ext cx="25384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61" name="Ecuación" r:id="rId7" imgW="1244520" imgH="304560" progId="Equation.3">
                  <p:embed/>
                </p:oleObj>
              </mc:Choice>
              <mc:Fallback>
                <p:oleObj name="Ecuación" r:id="rId7" imgW="12445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1885950"/>
                        <a:ext cx="253841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0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083909"/>
              </p:ext>
            </p:extLst>
          </p:nvPr>
        </p:nvGraphicFramePr>
        <p:xfrm>
          <a:off x="2508643" y="4379387"/>
          <a:ext cx="6016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62" name="Ecuación" r:id="rId9" imgW="228501" imgH="215806" progId="Equation.3">
                  <p:embed/>
                </p:oleObj>
              </mc:Choice>
              <mc:Fallback>
                <p:oleObj name="Ecuación" r:id="rId9" imgW="22850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643" y="4379387"/>
                        <a:ext cx="6016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427372"/>
              </p:ext>
            </p:extLst>
          </p:nvPr>
        </p:nvGraphicFramePr>
        <p:xfrm>
          <a:off x="1249755" y="1371336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63" name="Ecuación" r:id="rId11" imgW="215619" imgH="215619" progId="Equation.3">
                  <p:embed/>
                </p:oleObj>
              </mc:Choice>
              <mc:Fallback>
                <p:oleObj name="Ecuación" r:id="rId11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755" y="1371336"/>
                        <a:ext cx="568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2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234181"/>
              </p:ext>
            </p:extLst>
          </p:nvPr>
        </p:nvGraphicFramePr>
        <p:xfrm>
          <a:off x="4394592" y="1304661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64" name="Ecuación" r:id="rId13" imgW="215619" imgH="215619" progId="Equation.3">
                  <p:embed/>
                </p:oleObj>
              </mc:Choice>
              <mc:Fallback>
                <p:oleObj name="Ecuación" r:id="rId13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592" y="1304661"/>
                        <a:ext cx="568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4" name="Line 18"/>
          <p:cNvSpPr>
            <a:spLocks noChangeAspect="1" noChangeShapeType="1"/>
          </p:cNvSpPr>
          <p:nvPr/>
        </p:nvSpPr>
        <p:spPr bwMode="auto">
          <a:xfrm>
            <a:off x="3294455" y="3316023"/>
            <a:ext cx="6350" cy="138747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/>
          </a:p>
        </p:txBody>
      </p:sp>
      <p:grpSp>
        <p:nvGrpSpPr>
          <p:cNvPr id="33889" name="Group 97"/>
          <p:cNvGrpSpPr>
            <a:grpSpLocks/>
          </p:cNvGrpSpPr>
          <p:nvPr/>
        </p:nvGrpSpPr>
        <p:grpSpPr bwMode="auto">
          <a:xfrm>
            <a:off x="1976049" y="5341987"/>
            <a:ext cx="2533650" cy="1284287"/>
            <a:chOff x="1259" y="3435"/>
            <a:chExt cx="1596" cy="809"/>
          </a:xfrm>
        </p:grpSpPr>
        <p:sp>
          <p:nvSpPr>
            <p:cNvPr id="35895" name="Rectangle 51"/>
            <p:cNvSpPr>
              <a:spLocks noChangeArrowheads="1"/>
            </p:cNvSpPr>
            <p:nvPr/>
          </p:nvSpPr>
          <p:spPr bwMode="auto">
            <a:xfrm>
              <a:off x="1259" y="3435"/>
              <a:ext cx="1596" cy="809"/>
            </a:xfrm>
            <a:prstGeom prst="rect">
              <a:avLst/>
            </a:prstGeom>
            <a:noFill/>
            <a:ln w="38100" algn="ctr">
              <a:solidFill>
                <a:srgbClr val="99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5896" name="Object 60"/>
            <p:cNvGraphicFramePr>
              <a:graphicFrameLocks noChangeAspect="1"/>
            </p:cNvGraphicFramePr>
            <p:nvPr/>
          </p:nvGraphicFramePr>
          <p:xfrm>
            <a:off x="1343" y="3552"/>
            <a:ext cx="1411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65" name="Ecuación" r:id="rId15" imgW="1117600" imgH="469900" progId="Equation.3">
                    <p:embed/>
                  </p:oleObj>
                </mc:Choice>
                <mc:Fallback>
                  <p:oleObj name="Ecuación" r:id="rId15" imgW="11176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3552"/>
                          <a:ext cx="1411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783758"/>
              </p:ext>
            </p:extLst>
          </p:nvPr>
        </p:nvGraphicFramePr>
        <p:xfrm>
          <a:off x="8100879" y="2670483"/>
          <a:ext cx="2700471" cy="907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66" name="Ecuación" r:id="rId17" imgW="1244600" imgH="419100" progId="Equation.3">
                  <p:embed/>
                </p:oleObj>
              </mc:Choice>
              <mc:Fallback>
                <p:oleObj name="Ecuación" r:id="rId17" imgW="124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879" y="2670483"/>
                        <a:ext cx="2700471" cy="907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859246"/>
              </p:ext>
            </p:extLst>
          </p:nvPr>
        </p:nvGraphicFramePr>
        <p:xfrm>
          <a:off x="5489575" y="2832100"/>
          <a:ext cx="25511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67" name="Ecuación" r:id="rId19" imgW="1231560" imgH="304560" progId="Equation.3">
                  <p:embed/>
                </p:oleObj>
              </mc:Choice>
              <mc:Fallback>
                <p:oleObj name="Ecuación" r:id="rId19" imgW="12315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2832100"/>
                        <a:ext cx="255111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97460"/>
              </p:ext>
            </p:extLst>
          </p:nvPr>
        </p:nvGraphicFramePr>
        <p:xfrm>
          <a:off x="6308516" y="3934015"/>
          <a:ext cx="12509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68" name="Ecuación" r:id="rId21" imgW="634725" imgH="241195" progId="Equation.3">
                  <p:embed/>
                </p:oleObj>
              </mc:Choice>
              <mc:Fallback>
                <p:oleObj name="Ecuación" r:id="rId21" imgW="6347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516" y="3934015"/>
                        <a:ext cx="12509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103"/>
          <p:cNvSpPr txBox="1">
            <a:spLocks noChangeArrowheads="1"/>
          </p:cNvSpPr>
          <p:nvPr/>
        </p:nvSpPr>
        <p:spPr bwMode="auto">
          <a:xfrm>
            <a:off x="5993824" y="5949526"/>
            <a:ext cx="4102257" cy="88407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Concuerda con que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b="1" baseline="-25000" dirty="0">
                <a:latin typeface="Arial" panose="020B0604020202020204" pitchFamily="34" charset="0"/>
              </a:rPr>
              <a:t>CO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</a:rPr>
              <a:t>y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b="1" baseline="-25000" dirty="0">
                <a:latin typeface="Arial" panose="020B0604020202020204" pitchFamily="34" charset="0"/>
              </a:rPr>
              <a:t>AO</a:t>
            </a:r>
            <a:r>
              <a:rPr lang="es-ES" sz="2400" dirty="0">
                <a:latin typeface="Arial" panose="020B0604020202020204" pitchFamily="34" charset="0"/>
              </a:rPr>
              <a:t>+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b="1" baseline="-25000" dirty="0">
                <a:latin typeface="Arial" panose="020B0604020202020204" pitchFamily="34" charset="0"/>
              </a:rPr>
              <a:t>BO</a:t>
            </a:r>
            <a:r>
              <a:rPr lang="es-ES" sz="2400" dirty="0">
                <a:latin typeface="Arial" panose="020B0604020202020204" pitchFamily="34" charset="0"/>
              </a:rPr>
              <a:t> sean opuestos</a:t>
            </a:r>
          </a:p>
        </p:txBody>
      </p:sp>
      <p:graphicFrame>
        <p:nvGraphicFramePr>
          <p:cNvPr id="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160060"/>
              </p:ext>
            </p:extLst>
          </p:nvPr>
        </p:nvGraphicFramePr>
        <p:xfrm>
          <a:off x="7788326" y="3868845"/>
          <a:ext cx="21034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69" name="Ecuación" r:id="rId23" imgW="1066680" imgH="304560" progId="Equation.3">
                  <p:embed/>
                </p:oleObj>
              </mc:Choice>
              <mc:Fallback>
                <p:oleObj name="Ecuación" r:id="rId23" imgW="10666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326" y="3868845"/>
                        <a:ext cx="210343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90"/>
          <p:cNvGrpSpPr>
            <a:grpSpLocks/>
          </p:cNvGrpSpPr>
          <p:nvPr/>
        </p:nvGrpSpPr>
        <p:grpSpPr bwMode="auto">
          <a:xfrm>
            <a:off x="2275280" y="2025386"/>
            <a:ext cx="1516062" cy="2149475"/>
            <a:chOff x="1433" y="575"/>
            <a:chExt cx="955" cy="1354"/>
          </a:xfrm>
        </p:grpSpPr>
        <p:sp>
          <p:nvSpPr>
            <p:cNvPr id="35893" name="Text Box 87"/>
            <p:cNvSpPr txBox="1">
              <a:spLocks noChangeArrowheads="1"/>
            </p:cNvSpPr>
            <p:nvPr/>
          </p:nvSpPr>
          <p:spPr bwMode="auto">
            <a:xfrm>
              <a:off x="2038" y="1679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30º</a:t>
              </a:r>
            </a:p>
          </p:txBody>
        </p:sp>
        <p:sp>
          <p:nvSpPr>
            <p:cNvPr id="35894" name="Text Box 87"/>
            <p:cNvSpPr txBox="1">
              <a:spLocks noChangeArrowheads="1"/>
            </p:cNvSpPr>
            <p:nvPr/>
          </p:nvSpPr>
          <p:spPr bwMode="auto">
            <a:xfrm>
              <a:off x="1433" y="575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30º</a:t>
              </a: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2529280" y="1574536"/>
            <a:ext cx="1484312" cy="2689225"/>
            <a:chOff x="1693" y="1939"/>
            <a:chExt cx="930" cy="1601"/>
          </a:xfrm>
        </p:grpSpPr>
        <p:sp>
          <p:nvSpPr>
            <p:cNvPr id="35891" name="Line 32"/>
            <p:cNvSpPr>
              <a:spLocks noChangeShapeType="1"/>
            </p:cNvSpPr>
            <p:nvPr/>
          </p:nvSpPr>
          <p:spPr bwMode="auto">
            <a:xfrm flipH="1" flipV="1">
              <a:off x="1693" y="1939"/>
              <a:ext cx="357" cy="61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35892" name="Line 33"/>
            <p:cNvSpPr>
              <a:spLocks noChangeShapeType="1"/>
            </p:cNvSpPr>
            <p:nvPr/>
          </p:nvSpPr>
          <p:spPr bwMode="auto">
            <a:xfrm flipH="1" flipV="1">
              <a:off x="2266" y="2921"/>
              <a:ext cx="357" cy="61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lg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</p:grp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5402414" y="418553"/>
            <a:ext cx="4909739" cy="595410"/>
            <a:chOff x="5512124" y="1848644"/>
            <a:chExt cx="4909741" cy="595756"/>
          </a:xfrm>
        </p:grpSpPr>
        <p:sp>
          <p:nvSpPr>
            <p:cNvPr id="35886" name="Rectangle 105"/>
            <p:cNvSpPr>
              <a:spLocks noChangeArrowheads="1"/>
            </p:cNvSpPr>
            <p:nvPr/>
          </p:nvSpPr>
          <p:spPr bwMode="auto">
            <a:xfrm>
              <a:off x="5512124" y="1878689"/>
              <a:ext cx="4909741" cy="56571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5887" name="Object 80"/>
            <p:cNvGraphicFramePr>
              <a:graphicFrameLocks noChangeAspect="1"/>
            </p:cNvGraphicFramePr>
            <p:nvPr/>
          </p:nvGraphicFramePr>
          <p:xfrm>
            <a:off x="9837469" y="1867030"/>
            <a:ext cx="568325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70" name="Ecuación" r:id="rId25" imgW="215619" imgH="215619" progId="Equation.3">
                    <p:embed/>
                  </p:oleObj>
                </mc:Choice>
                <mc:Fallback>
                  <p:oleObj name="Ecuación" r:id="rId25" imgW="21561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7469" y="1867030"/>
                          <a:ext cx="568325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8" name="Text Box 99"/>
            <p:cNvSpPr txBox="1">
              <a:spLocks noChangeArrowheads="1"/>
            </p:cNvSpPr>
            <p:nvPr/>
          </p:nvSpPr>
          <p:spPr bwMode="auto">
            <a:xfrm>
              <a:off x="5532002" y="1931223"/>
              <a:ext cx="4584650" cy="464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Componentes de        y      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 a        </a:t>
              </a:r>
            </a:p>
          </p:txBody>
        </p:sp>
        <p:graphicFrame>
          <p:nvGraphicFramePr>
            <p:cNvPr id="35889" name="Object 80"/>
            <p:cNvGraphicFramePr>
              <a:graphicFrameLocks noChangeAspect="1"/>
            </p:cNvGraphicFramePr>
            <p:nvPr/>
          </p:nvGraphicFramePr>
          <p:xfrm>
            <a:off x="7993446" y="1863257"/>
            <a:ext cx="571100" cy="57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71" name="Ecuación" r:id="rId26" imgW="253780" imgH="253780" progId="Equation.3">
                    <p:embed/>
                  </p:oleObj>
                </mc:Choice>
                <mc:Fallback>
                  <p:oleObj name="Ecuación" r:id="rId26" imgW="253780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3446" y="1863257"/>
                          <a:ext cx="571100" cy="571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0" name="Object 80"/>
            <p:cNvGraphicFramePr>
              <a:graphicFrameLocks noChangeAspect="1"/>
            </p:cNvGraphicFramePr>
            <p:nvPr/>
          </p:nvGraphicFramePr>
          <p:xfrm>
            <a:off x="8812640" y="1848644"/>
            <a:ext cx="542925" cy="56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72" name="Ecuación" r:id="rId28" imgW="241195" imgH="253890" progId="Equation.3">
                    <p:embed/>
                  </p:oleObj>
                </mc:Choice>
                <mc:Fallback>
                  <p:oleObj name="Ecuación" r:id="rId28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2640" y="1848644"/>
                          <a:ext cx="542925" cy="569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85" name="Text Box 21"/>
          <p:cNvSpPr txBox="1">
            <a:spLocks noChangeAspect="1" noChangeArrowheads="1"/>
          </p:cNvSpPr>
          <p:nvPr/>
        </p:nvSpPr>
        <p:spPr bwMode="auto">
          <a:xfrm>
            <a:off x="3935805" y="2927086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646" y="2583067"/>
            <a:ext cx="705162" cy="714823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8106496" y="903563"/>
            <a:ext cx="2360737" cy="703181"/>
            <a:chOff x="8176832" y="903563"/>
            <a:chExt cx="2360737" cy="703181"/>
          </a:xfrm>
        </p:grpSpPr>
        <p:sp>
          <p:nvSpPr>
            <p:cNvPr id="63" name="Text Box 103"/>
            <p:cNvSpPr txBox="1">
              <a:spLocks noChangeArrowheads="1"/>
            </p:cNvSpPr>
            <p:nvPr/>
          </p:nvSpPr>
          <p:spPr bwMode="auto">
            <a:xfrm>
              <a:off x="8176832" y="1142898"/>
              <a:ext cx="236073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perpendiculares</a:t>
              </a:r>
            </a:p>
          </p:txBody>
        </p:sp>
        <p:cxnSp>
          <p:nvCxnSpPr>
            <p:cNvPr id="64" name="Conector recto de flecha 63"/>
            <p:cNvCxnSpPr>
              <a:cxnSpLocks/>
            </p:cNvCxnSpPr>
            <p:nvPr/>
          </p:nvCxnSpPr>
          <p:spPr bwMode="auto">
            <a:xfrm>
              <a:off x="9420970" y="903563"/>
              <a:ext cx="0" cy="270474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5" name="Text Box 10">
            <a:extLst>
              <a:ext uri="{FF2B5EF4-FFF2-40B4-BE49-F238E27FC236}">
                <a16:creationId xmlns:a16="http://schemas.microsoft.com/office/drawing/2014/main" id="{C35733F2-B953-4593-A96C-152E272D20B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27375" y="347663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9" name="Freeform 86">
            <a:extLst>
              <a:ext uri="{FF2B5EF4-FFF2-40B4-BE49-F238E27FC236}">
                <a16:creationId xmlns:a16="http://schemas.microsoft.com/office/drawing/2014/main" id="{DFB7053E-D80F-4E43-B982-A592A824A6EE}"/>
              </a:ext>
            </a:extLst>
          </p:cNvPr>
          <p:cNvSpPr>
            <a:spLocks/>
          </p:cNvSpPr>
          <p:nvPr/>
        </p:nvSpPr>
        <p:spPr bwMode="auto">
          <a:xfrm rot="7462918">
            <a:off x="2724808" y="2485223"/>
            <a:ext cx="307200" cy="95127"/>
          </a:xfrm>
          <a:custGeom>
            <a:avLst/>
            <a:gdLst>
              <a:gd name="T0" fmla="*/ 2147483646 w 611"/>
              <a:gd name="T1" fmla="*/ 0 h 153"/>
              <a:gd name="T2" fmla="*/ 2147483646 w 611"/>
              <a:gd name="T3" fmla="*/ 2147483646 h 153"/>
              <a:gd name="T4" fmla="*/ 0 w 611"/>
              <a:gd name="T5" fmla="*/ 2147483646 h 1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1" h="153">
                <a:moveTo>
                  <a:pt x="611" y="0"/>
                </a:moveTo>
                <a:cubicBezTo>
                  <a:pt x="511" y="74"/>
                  <a:pt x="411" y="149"/>
                  <a:pt x="309" y="151"/>
                </a:cubicBezTo>
                <a:cubicBezTo>
                  <a:pt x="207" y="153"/>
                  <a:pt x="103" y="83"/>
                  <a:pt x="0" y="1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46800" rIns="90000" bIns="46800"/>
          <a:lstStyle/>
          <a:p>
            <a:endParaRPr lang="en-GB" sz="2400"/>
          </a:p>
        </p:txBody>
      </p:sp>
      <p:sp>
        <p:nvSpPr>
          <p:cNvPr id="70" name="Freeform 86">
            <a:extLst>
              <a:ext uri="{FF2B5EF4-FFF2-40B4-BE49-F238E27FC236}">
                <a16:creationId xmlns:a16="http://schemas.microsoft.com/office/drawing/2014/main" id="{1E24B865-3600-4DDD-A393-CAE356913FE9}"/>
              </a:ext>
            </a:extLst>
          </p:cNvPr>
          <p:cNvSpPr>
            <a:spLocks/>
          </p:cNvSpPr>
          <p:nvPr/>
        </p:nvSpPr>
        <p:spPr bwMode="auto">
          <a:xfrm rot="20892203">
            <a:off x="3282457" y="3437724"/>
            <a:ext cx="307200" cy="95127"/>
          </a:xfrm>
          <a:custGeom>
            <a:avLst/>
            <a:gdLst>
              <a:gd name="T0" fmla="*/ 2147483646 w 611"/>
              <a:gd name="T1" fmla="*/ 0 h 153"/>
              <a:gd name="T2" fmla="*/ 2147483646 w 611"/>
              <a:gd name="T3" fmla="*/ 2147483646 h 153"/>
              <a:gd name="T4" fmla="*/ 0 w 611"/>
              <a:gd name="T5" fmla="*/ 2147483646 h 1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1" h="153">
                <a:moveTo>
                  <a:pt x="611" y="0"/>
                </a:moveTo>
                <a:cubicBezTo>
                  <a:pt x="511" y="74"/>
                  <a:pt x="411" y="149"/>
                  <a:pt x="309" y="151"/>
                </a:cubicBezTo>
                <a:cubicBezTo>
                  <a:pt x="207" y="153"/>
                  <a:pt x="103" y="83"/>
                  <a:pt x="0" y="1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46800" rIns="90000" bIns="46800"/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4171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3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711" grpId="0"/>
      <p:bldP spid="60" grpId="0" animBg="1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7515</TotalTime>
  <Words>1939</Words>
  <Application>Microsoft Office PowerPoint</Application>
  <PresentationFormat>Personalizado</PresentationFormat>
  <Paragraphs>455</Paragraphs>
  <Slides>26</Slides>
  <Notes>25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Arial Unicode MS</vt:lpstr>
      <vt:lpstr>Cambria Math</vt:lpstr>
      <vt:lpstr>Comic Sans MS</vt:lpstr>
      <vt:lpstr>Times New Roman</vt:lpstr>
      <vt:lpstr>Trebuchet MS</vt:lpstr>
      <vt:lpstr>FNT_2012_TEMA1_1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Jose Enrique Martin Dominguez</cp:lastModifiedBy>
  <cp:revision>1167</cp:revision>
  <dcterms:created xsi:type="dcterms:W3CDTF">2012-02-20T13:06:36Z</dcterms:created>
  <dcterms:modified xsi:type="dcterms:W3CDTF">2020-10-19T15:45:45Z</dcterms:modified>
</cp:coreProperties>
</file>