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424" r:id="rId2"/>
    <p:sldId id="393" r:id="rId3"/>
    <p:sldId id="468" r:id="rId4"/>
    <p:sldId id="469" r:id="rId5"/>
    <p:sldId id="470" r:id="rId6"/>
    <p:sldId id="472" r:id="rId7"/>
    <p:sldId id="456" r:id="rId8"/>
    <p:sldId id="450" r:id="rId9"/>
    <p:sldId id="417" r:id="rId10"/>
    <p:sldId id="425" r:id="rId11"/>
    <p:sldId id="418" r:id="rId12"/>
    <p:sldId id="460" r:id="rId13"/>
    <p:sldId id="419" r:id="rId14"/>
    <p:sldId id="461" r:id="rId15"/>
    <p:sldId id="462" r:id="rId16"/>
    <p:sldId id="421" r:id="rId17"/>
    <p:sldId id="422" r:id="rId18"/>
    <p:sldId id="382" r:id="rId19"/>
    <p:sldId id="406" r:id="rId20"/>
    <p:sldId id="439" r:id="rId21"/>
    <p:sldId id="435" r:id="rId22"/>
    <p:sldId id="473" r:id="rId23"/>
    <p:sldId id="452" r:id="rId24"/>
    <p:sldId id="437" r:id="rId25"/>
    <p:sldId id="466" r:id="rId26"/>
    <p:sldId id="385" r:id="rId27"/>
    <p:sldId id="327" r:id="rId28"/>
  </p:sldIdLst>
  <p:sldSz cx="10801350" cy="7200900"/>
  <p:notesSz cx="6815138" cy="9942513"/>
  <p:defaultTextStyle>
    <a:defPPr>
      <a:defRPr lang="es-ES"/>
    </a:defPPr>
    <a:lvl1pPr algn="l" rtl="0" eaLnBrk="0" fontAlgn="base" hangingPunct="0">
      <a:spcBef>
        <a:spcPct val="0"/>
      </a:spcBef>
      <a:spcAft>
        <a:spcPct val="0"/>
      </a:spcAft>
      <a:defRPr sz="2000" kern="1200">
        <a:solidFill>
          <a:srgbClr val="FF0000"/>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rgbClr val="FF0000"/>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rgbClr val="FF0000"/>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rgbClr val="FF0000"/>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rgbClr val="FF0000"/>
        </a:solidFill>
        <a:latin typeface="Arial" panose="020B0604020202020204" pitchFamily="34" charset="0"/>
        <a:ea typeface="+mn-ea"/>
        <a:cs typeface="+mn-cs"/>
      </a:defRPr>
    </a:lvl5pPr>
    <a:lvl6pPr marL="2286000" algn="l" defTabSz="914400" rtl="0" eaLnBrk="1" latinLnBrk="0" hangingPunct="1">
      <a:defRPr sz="2000" kern="1200">
        <a:solidFill>
          <a:srgbClr val="FF0000"/>
        </a:solidFill>
        <a:latin typeface="Arial" panose="020B0604020202020204" pitchFamily="34" charset="0"/>
        <a:ea typeface="+mn-ea"/>
        <a:cs typeface="+mn-cs"/>
      </a:defRPr>
    </a:lvl6pPr>
    <a:lvl7pPr marL="2743200" algn="l" defTabSz="914400" rtl="0" eaLnBrk="1" latinLnBrk="0" hangingPunct="1">
      <a:defRPr sz="2000" kern="1200">
        <a:solidFill>
          <a:srgbClr val="FF0000"/>
        </a:solidFill>
        <a:latin typeface="Arial" panose="020B0604020202020204" pitchFamily="34" charset="0"/>
        <a:ea typeface="+mn-ea"/>
        <a:cs typeface="+mn-cs"/>
      </a:defRPr>
    </a:lvl7pPr>
    <a:lvl8pPr marL="3200400" algn="l" defTabSz="914400" rtl="0" eaLnBrk="1" latinLnBrk="0" hangingPunct="1">
      <a:defRPr sz="2000" kern="1200">
        <a:solidFill>
          <a:srgbClr val="FF0000"/>
        </a:solidFill>
        <a:latin typeface="Arial" panose="020B0604020202020204" pitchFamily="34" charset="0"/>
        <a:ea typeface="+mn-ea"/>
        <a:cs typeface="+mn-cs"/>
      </a:defRPr>
    </a:lvl8pPr>
    <a:lvl9pPr marL="3657600" algn="l" defTabSz="914400" rtl="0" eaLnBrk="1" latinLnBrk="0" hangingPunct="1">
      <a:defRPr sz="2000" kern="1200">
        <a:solidFill>
          <a:srgbClr val="FF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36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33FF"/>
    <a:srgbClr val="CCFFCC"/>
    <a:srgbClr val="FFFF99"/>
    <a:srgbClr val="99CCFF"/>
    <a:srgbClr val="D60093"/>
    <a:srgbClr val="FFFFFF"/>
    <a:srgbClr val="66FF33"/>
    <a:srgbClr val="666699"/>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338" autoAdjust="0"/>
  </p:normalViewPr>
  <p:slideViewPr>
    <p:cSldViewPr snapToGrid="0" showGuides="1">
      <p:cViewPr varScale="1">
        <p:scale>
          <a:sx n="90" d="100"/>
          <a:sy n="90" d="100"/>
        </p:scale>
        <p:origin x="1704" y="78"/>
      </p:cViewPr>
      <p:guideLst>
        <p:guide orient="horz" pos="2268"/>
        <p:guide pos="36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wmf"/><Relationship Id="rId1" Type="http://schemas.openxmlformats.org/officeDocument/2006/relationships/image" Target="../media/image3.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3.wmf"/><Relationship Id="rId1" Type="http://schemas.openxmlformats.org/officeDocument/2006/relationships/image" Target="../media/image4.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6.wmf"/><Relationship Id="rId1" Type="http://schemas.openxmlformats.org/officeDocument/2006/relationships/image" Target="../media/image10.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0.wmf"/><Relationship Id="rId4"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l" defTabSz="915988" eaLnBrk="1" hangingPunct="1">
              <a:spcBef>
                <a:spcPct val="0"/>
              </a:spcBef>
              <a:defRPr sz="1200">
                <a:solidFill>
                  <a:schemeClr val="tx1"/>
                </a:solidFill>
                <a:latin typeface="Arial" charset="0"/>
              </a:defRPr>
            </a:lvl1pPr>
          </a:lstStyle>
          <a:p>
            <a:pPr>
              <a:defRPr/>
            </a:pPr>
            <a:r>
              <a:rPr lang="es-ES"/>
              <a:t>TEMA 1: ECUACIONES DE MAXWELL</a:t>
            </a:r>
          </a:p>
        </p:txBody>
      </p:sp>
      <p:sp>
        <p:nvSpPr>
          <p:cNvPr id="5123" name="Rectangle 3"/>
          <p:cNvSpPr>
            <a:spLocks noGrp="1" noChangeArrowheads="1"/>
          </p:cNvSpPr>
          <p:nvPr>
            <p:ph type="dt" sz="quarter" idx="1"/>
          </p:nvPr>
        </p:nvSpPr>
        <p:spPr bwMode="auto">
          <a:xfrm>
            <a:off x="386080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988" eaLnBrk="1" hangingPunct="1">
              <a:spcBef>
                <a:spcPct val="0"/>
              </a:spcBef>
              <a:defRPr sz="1200">
                <a:solidFill>
                  <a:schemeClr val="tx1"/>
                </a:solidFill>
                <a:latin typeface="Arial" charset="0"/>
              </a:defRPr>
            </a:lvl1pPr>
          </a:lstStyle>
          <a:p>
            <a:pPr>
              <a:defRPr/>
            </a:pPr>
            <a:endParaRPr lang="es-ES"/>
          </a:p>
        </p:txBody>
      </p:sp>
      <p:sp>
        <p:nvSpPr>
          <p:cNvPr id="5124" name="Rectangle 4"/>
          <p:cNvSpPr>
            <a:spLocks noGrp="1" noChangeArrowheads="1"/>
          </p:cNvSpPr>
          <p:nvPr>
            <p:ph type="ftr" sz="quarter" idx="2"/>
          </p:nvPr>
        </p:nvSpPr>
        <p:spPr bwMode="auto">
          <a:xfrm>
            <a:off x="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l" defTabSz="915988" eaLnBrk="1" hangingPunct="1">
              <a:spcBef>
                <a:spcPct val="0"/>
              </a:spcBef>
              <a:defRPr sz="1200">
                <a:solidFill>
                  <a:schemeClr val="tx1"/>
                </a:solidFill>
                <a:latin typeface="Arial" charset="0"/>
              </a:defRPr>
            </a:lvl1pPr>
          </a:lstStyle>
          <a:p>
            <a:pPr>
              <a:defRPr/>
            </a:pPr>
            <a:r>
              <a:rPr lang="es-ES"/>
              <a:t>FNT - CURSO 2005/2006</a:t>
            </a:r>
          </a:p>
        </p:txBody>
      </p:sp>
      <p:sp>
        <p:nvSpPr>
          <p:cNvPr id="5125" name="Rectangle 5"/>
          <p:cNvSpPr>
            <a:spLocks noGrp="1" noChangeArrowheads="1"/>
          </p:cNvSpPr>
          <p:nvPr>
            <p:ph type="sldNum" sz="quarter" idx="3"/>
          </p:nvPr>
        </p:nvSpPr>
        <p:spPr bwMode="auto">
          <a:xfrm>
            <a:off x="386080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988" eaLnBrk="1" hangingPunct="1">
              <a:spcBef>
                <a:spcPct val="0"/>
              </a:spcBef>
              <a:defRPr sz="1200">
                <a:solidFill>
                  <a:schemeClr val="tx1"/>
                </a:solidFill>
              </a:defRPr>
            </a:lvl1pPr>
          </a:lstStyle>
          <a:p>
            <a:pPr>
              <a:defRPr/>
            </a:pPr>
            <a:fld id="{B22DCA8A-0DD5-418A-88BB-0F80018B1A0F}" type="slidenum">
              <a:rPr lang="es-ES"/>
              <a:pPr>
                <a:defRPr/>
              </a:pPr>
              <a:t>‹Nº›</a:t>
            </a:fld>
            <a:endParaRPr lang="es-ES"/>
          </a:p>
        </p:txBody>
      </p:sp>
    </p:spTree>
    <p:extLst>
      <p:ext uri="{BB962C8B-B14F-4D97-AF65-F5344CB8AC3E}">
        <p14:creationId xmlns:p14="http://schemas.microsoft.com/office/powerpoint/2010/main" val="843782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l" defTabSz="915988" eaLnBrk="1" hangingPunct="1">
              <a:spcBef>
                <a:spcPct val="0"/>
              </a:spcBef>
              <a:defRPr sz="1200">
                <a:solidFill>
                  <a:schemeClr val="tx1"/>
                </a:solidFill>
                <a:latin typeface="Arial" charset="0"/>
              </a:defRPr>
            </a:lvl1pPr>
          </a:lstStyle>
          <a:p>
            <a:pPr>
              <a:defRPr/>
            </a:pPr>
            <a:r>
              <a:rPr lang="es-ES"/>
              <a:t>TEMA 1: ECUACIONES DE MAXWELL</a:t>
            </a:r>
          </a:p>
        </p:txBody>
      </p:sp>
      <p:sp>
        <p:nvSpPr>
          <p:cNvPr id="3075" name="Rectangle 3"/>
          <p:cNvSpPr>
            <a:spLocks noGrp="1" noChangeArrowheads="1"/>
          </p:cNvSpPr>
          <p:nvPr>
            <p:ph type="dt" idx="1"/>
          </p:nvPr>
        </p:nvSpPr>
        <p:spPr bwMode="auto">
          <a:xfrm>
            <a:off x="386080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988" eaLnBrk="1" hangingPunct="1">
              <a:spcBef>
                <a:spcPct val="0"/>
              </a:spcBef>
              <a:defRPr sz="1200">
                <a:solidFill>
                  <a:schemeClr val="tx1"/>
                </a:solidFill>
                <a:latin typeface="Arial" charset="0"/>
              </a:defRPr>
            </a:lvl1pPr>
          </a:lstStyle>
          <a:p>
            <a:pPr>
              <a:defRPr/>
            </a:pPr>
            <a:endParaRPr lang="es-ES"/>
          </a:p>
        </p:txBody>
      </p:sp>
      <p:sp>
        <p:nvSpPr>
          <p:cNvPr id="3076" name="Rectangle 4"/>
          <p:cNvSpPr>
            <a:spLocks noGrp="1" noRot="1" noChangeAspect="1" noChangeArrowheads="1" noTextEdit="1"/>
          </p:cNvSpPr>
          <p:nvPr>
            <p:ph type="sldImg" idx="2"/>
          </p:nvPr>
        </p:nvSpPr>
        <p:spPr bwMode="auto">
          <a:xfrm>
            <a:off x="609600" y="746125"/>
            <a:ext cx="5594350"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1038" y="4724400"/>
            <a:ext cx="5453062" cy="4471988"/>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3078" name="Rectangle 6"/>
          <p:cNvSpPr>
            <a:spLocks noGrp="1" noChangeArrowheads="1"/>
          </p:cNvSpPr>
          <p:nvPr>
            <p:ph type="ftr" sz="quarter" idx="4"/>
          </p:nvPr>
        </p:nvSpPr>
        <p:spPr bwMode="auto">
          <a:xfrm>
            <a:off x="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l" defTabSz="915988" eaLnBrk="1" hangingPunct="1">
              <a:spcBef>
                <a:spcPct val="0"/>
              </a:spcBef>
              <a:defRPr sz="1200">
                <a:solidFill>
                  <a:schemeClr val="tx1"/>
                </a:solidFill>
                <a:latin typeface="Arial" charset="0"/>
              </a:defRPr>
            </a:lvl1pPr>
          </a:lstStyle>
          <a:p>
            <a:pPr>
              <a:defRPr/>
            </a:pPr>
            <a:r>
              <a:rPr lang="es-ES"/>
              <a:t>FNT - CURSO 2005/2006</a:t>
            </a:r>
          </a:p>
        </p:txBody>
      </p:sp>
      <p:sp>
        <p:nvSpPr>
          <p:cNvPr id="3079" name="Rectangle 7"/>
          <p:cNvSpPr>
            <a:spLocks noGrp="1" noChangeArrowheads="1"/>
          </p:cNvSpPr>
          <p:nvPr>
            <p:ph type="sldNum" sz="quarter" idx="5"/>
          </p:nvPr>
        </p:nvSpPr>
        <p:spPr bwMode="auto">
          <a:xfrm>
            <a:off x="386080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988" eaLnBrk="1" hangingPunct="1">
              <a:spcBef>
                <a:spcPct val="0"/>
              </a:spcBef>
              <a:defRPr sz="1200">
                <a:solidFill>
                  <a:schemeClr val="tx1"/>
                </a:solidFill>
              </a:defRPr>
            </a:lvl1pPr>
          </a:lstStyle>
          <a:p>
            <a:pPr>
              <a:defRPr/>
            </a:pPr>
            <a:fld id="{E0CDFD43-5EAB-4E99-A013-F77B86C61F88}" type="slidenum">
              <a:rPr lang="es-ES"/>
              <a:pPr>
                <a:defRPr/>
              </a:pPr>
              <a:t>‹Nº›</a:t>
            </a:fld>
            <a:endParaRPr lang="es-ES"/>
          </a:p>
        </p:txBody>
      </p:sp>
    </p:spTree>
    <p:extLst>
      <p:ext uri="{BB962C8B-B14F-4D97-AF65-F5344CB8AC3E}">
        <p14:creationId xmlns:p14="http://schemas.microsoft.com/office/powerpoint/2010/main" val="279110187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614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614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8C65996-03C3-4899-A848-F4352DABB45D}" type="slidenum">
              <a:rPr lang="es-ES"/>
              <a:pPr algn="r" eaLnBrk="1" hangingPunct="1">
                <a:spcBef>
                  <a:spcPct val="0"/>
                </a:spcBef>
              </a:pPr>
              <a:t>1</a:t>
            </a:fld>
            <a:endParaRPr lang="es-ES"/>
          </a:p>
        </p:txBody>
      </p:sp>
      <p:sp>
        <p:nvSpPr>
          <p:cNvPr id="6149" name="Rectangle 2"/>
          <p:cNvSpPr>
            <a:spLocks noGrp="1" noRot="1" noChangeAspect="1" noChangeArrowheads="1" noTextEdit="1"/>
          </p:cNvSpPr>
          <p:nvPr>
            <p:ph type="sldImg"/>
          </p:nvPr>
        </p:nvSpPr>
        <p:spPr>
          <a:ln/>
        </p:spPr>
      </p:sp>
      <p:sp>
        <p:nvSpPr>
          <p:cNvPr id="6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102288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2291"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2292"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9804E1E-FB20-4BFD-8530-C79508007F7F}" type="slidenum">
              <a:rPr lang="es-ES"/>
              <a:pPr algn="r" eaLnBrk="1" hangingPunct="1">
                <a:spcBef>
                  <a:spcPct val="0"/>
                </a:spcBef>
              </a:pPr>
              <a:t>10</a:t>
            </a:fld>
            <a:endParaRPr lang="es-ES"/>
          </a:p>
        </p:txBody>
      </p:sp>
      <p:sp>
        <p:nvSpPr>
          <p:cNvPr id="12293" name="Rectangle 2"/>
          <p:cNvSpPr>
            <a:spLocks noGrp="1" noRot="1" noChangeAspect="1" noChangeArrowheads="1" noTextEdit="1"/>
          </p:cNvSpPr>
          <p:nvPr>
            <p:ph type="sldImg"/>
          </p:nvPr>
        </p:nvSpPr>
        <p:spPr>
          <a:ln/>
        </p:spPr>
      </p:sp>
      <p:sp>
        <p:nvSpPr>
          <p:cNvPr id="12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extLst>
      <p:ext uri="{BB962C8B-B14F-4D97-AF65-F5344CB8AC3E}">
        <p14:creationId xmlns:p14="http://schemas.microsoft.com/office/powerpoint/2010/main" val="4146876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433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434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97ACC37-8281-41CD-A74C-320EDF8C9899}" type="slidenum">
              <a:rPr lang="es-ES"/>
              <a:pPr algn="r" eaLnBrk="1" hangingPunct="1">
                <a:spcBef>
                  <a:spcPct val="0"/>
                </a:spcBef>
              </a:pPr>
              <a:t>11</a:t>
            </a:fld>
            <a:endParaRPr lang="es-ES"/>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3776057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433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434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97ACC37-8281-41CD-A74C-320EDF8C9899}" type="slidenum">
              <a:rPr lang="es-ES"/>
              <a:pPr algn="r" eaLnBrk="1" hangingPunct="1">
                <a:spcBef>
                  <a:spcPct val="0"/>
                </a:spcBef>
              </a:pPr>
              <a:t>12</a:t>
            </a:fld>
            <a:endParaRPr lang="es-ES"/>
          </a:p>
        </p:txBody>
      </p:sp>
      <p:sp>
        <p:nvSpPr>
          <p:cNvPr id="14341" name="Rectangle 2"/>
          <p:cNvSpPr>
            <a:spLocks noGrp="1" noRot="1" noChangeAspect="1"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s-ES" b="1" dirty="0">
              <a:latin typeface="Arial" panose="020B0604020202020204" pitchFamily="34" charset="0"/>
            </a:endParaRPr>
          </a:p>
        </p:txBody>
      </p:sp>
    </p:spTree>
    <p:extLst>
      <p:ext uri="{BB962C8B-B14F-4D97-AF65-F5344CB8AC3E}">
        <p14:creationId xmlns:p14="http://schemas.microsoft.com/office/powerpoint/2010/main" val="1580910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638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638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3BF2BDD-499A-405A-AC82-FC85C2DD9BAA}" type="slidenum">
              <a:rPr lang="es-ES"/>
              <a:pPr algn="r" eaLnBrk="1" hangingPunct="1">
                <a:spcBef>
                  <a:spcPct val="0"/>
                </a:spcBef>
              </a:pPr>
              <a:t>13</a:t>
            </a:fld>
            <a:endParaRPr lang="es-ES"/>
          </a:p>
        </p:txBody>
      </p:sp>
      <p:sp>
        <p:nvSpPr>
          <p:cNvPr id="16389" name="Rectangle 2"/>
          <p:cNvSpPr>
            <a:spLocks noGrp="1" noRot="1" noChangeAspect="1" noChangeArrowheads="1" noTextEdit="1"/>
          </p:cNvSpPr>
          <p:nvPr>
            <p:ph type="sldImg"/>
          </p:nvPr>
        </p:nvSpPr>
        <p:spPr>
          <a:ln/>
        </p:spPr>
      </p:sp>
      <p:sp>
        <p:nvSpPr>
          <p:cNvPr id="16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1394866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843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843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1B035CC-D887-4F64-A905-FC218436E0EA}" type="slidenum">
              <a:rPr lang="es-ES"/>
              <a:pPr algn="r" eaLnBrk="1" hangingPunct="1">
                <a:spcBef>
                  <a:spcPct val="0"/>
                </a:spcBef>
              </a:pPr>
              <a:t>14</a:t>
            </a:fld>
            <a:endParaRPr lang="es-ES"/>
          </a:p>
        </p:txBody>
      </p:sp>
      <p:sp>
        <p:nvSpPr>
          <p:cNvPr id="18437" name="Rectangle 2"/>
          <p:cNvSpPr>
            <a:spLocks noGrp="1" noRot="1" noChangeAspect="1" noChangeArrowheads="1" noTextEdit="1"/>
          </p:cNvSpPr>
          <p:nvPr>
            <p:ph type="sldImg"/>
          </p:nvPr>
        </p:nvSpPr>
        <p:spPr>
          <a:ln/>
        </p:spPr>
      </p:sp>
      <p:sp>
        <p:nvSpPr>
          <p:cNvPr id="18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3509973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843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843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1B035CC-D887-4F64-A905-FC218436E0EA}" type="slidenum">
              <a:rPr lang="es-ES"/>
              <a:pPr algn="r" eaLnBrk="1" hangingPunct="1">
                <a:spcBef>
                  <a:spcPct val="0"/>
                </a:spcBef>
              </a:pPr>
              <a:t>15</a:t>
            </a:fld>
            <a:endParaRPr lang="es-ES"/>
          </a:p>
        </p:txBody>
      </p:sp>
      <p:sp>
        <p:nvSpPr>
          <p:cNvPr id="18437" name="Rectangle 2"/>
          <p:cNvSpPr>
            <a:spLocks noGrp="1" noRot="1" noChangeAspect="1" noChangeArrowheads="1" noTextEdit="1"/>
          </p:cNvSpPr>
          <p:nvPr>
            <p:ph type="sldImg"/>
          </p:nvPr>
        </p:nvSpPr>
        <p:spPr>
          <a:ln/>
        </p:spPr>
      </p:sp>
      <p:sp>
        <p:nvSpPr>
          <p:cNvPr id="18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1838009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048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048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23C9155-DC2D-48BB-A6FE-F421D385E629}" type="slidenum">
              <a:rPr lang="es-ES"/>
              <a:pPr algn="r" eaLnBrk="1" hangingPunct="1">
                <a:spcBef>
                  <a:spcPct val="0"/>
                </a:spcBef>
              </a:pPr>
              <a:t>16</a:t>
            </a:fld>
            <a:endParaRPr lang="es-ES"/>
          </a:p>
        </p:txBody>
      </p:sp>
      <p:sp>
        <p:nvSpPr>
          <p:cNvPr id="20485" name="Rectangle 2"/>
          <p:cNvSpPr>
            <a:spLocks noGrp="1" noRot="1" noChangeAspect="1"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425154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2531"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2532"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C97C268-8564-498B-8BB2-E8452473272B}" type="slidenum">
              <a:rPr lang="es-ES"/>
              <a:pPr algn="r" eaLnBrk="1" hangingPunct="1">
                <a:spcBef>
                  <a:spcPct val="0"/>
                </a:spcBef>
              </a:pPr>
              <a:t>17</a:t>
            </a:fld>
            <a:endParaRPr lang="es-ES"/>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3403954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245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245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0BA434-DDCC-439D-B47F-3C00345FDB2F}" type="slidenum">
              <a:rPr lang="es-ES" smtClean="0"/>
              <a:pPr>
                <a:spcBef>
                  <a:spcPct val="0"/>
                </a:spcBef>
              </a:pPr>
              <a:t>18</a:t>
            </a:fld>
            <a:endParaRPr lang="es-ES"/>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2852909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662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662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AB22850-91CE-4D11-B08D-2687631AEC87}" type="slidenum">
              <a:rPr lang="es-ES"/>
              <a:pPr algn="r" eaLnBrk="1" hangingPunct="1">
                <a:spcBef>
                  <a:spcPct val="0"/>
                </a:spcBef>
              </a:pPr>
              <a:t>19</a:t>
            </a:fld>
            <a:endParaRPr lang="es-ES"/>
          </a:p>
        </p:txBody>
      </p:sp>
      <p:sp>
        <p:nvSpPr>
          <p:cNvPr id="26629" name="Rectangle 2"/>
          <p:cNvSpPr>
            <a:spLocks noGrp="1" noRot="1" noChangeAspect="1" noChangeArrowheads="1" noTextEdit="1"/>
          </p:cNvSpPr>
          <p:nvPr>
            <p:ph type="sldImg"/>
          </p:nvPr>
        </p:nvSpPr>
        <p:spPr>
          <a:ln/>
        </p:spPr>
      </p:sp>
      <p:sp>
        <p:nvSpPr>
          <p:cNvPr id="266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25160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819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819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3093FAE9-B307-472E-A54D-C89DBC7CDBB8}" type="slidenum">
              <a:rPr lang="es-ES"/>
              <a:pPr algn="r" eaLnBrk="1" hangingPunct="1">
                <a:spcBef>
                  <a:spcPct val="0"/>
                </a:spcBef>
              </a:pPr>
              <a:t>2</a:t>
            </a:fld>
            <a:endParaRPr lang="es-ES"/>
          </a:p>
        </p:txBody>
      </p:sp>
      <p:sp>
        <p:nvSpPr>
          <p:cNvPr id="8197" name="Rectangle 2"/>
          <p:cNvSpPr>
            <a:spLocks noGrp="1" noRot="1" noChangeAspect="1" noChangeArrowheads="1" noTextEdit="1"/>
          </p:cNvSpPr>
          <p:nvPr>
            <p:ph type="sldImg"/>
          </p:nvPr>
        </p:nvSpPr>
        <p:spPr>
          <a:ln/>
        </p:spPr>
      </p:sp>
      <p:sp>
        <p:nvSpPr>
          <p:cNvPr id="8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s-ES"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2167752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2867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2867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B1D1236F-2715-4EE3-A37B-31B1509639D7}" type="slidenum">
              <a:rPr lang="es-ES"/>
              <a:pPr algn="r" eaLnBrk="1" hangingPunct="1">
                <a:spcBef>
                  <a:spcPct val="0"/>
                </a:spcBef>
              </a:pPr>
              <a:t>20</a:t>
            </a:fld>
            <a:endParaRPr lang="es-ES"/>
          </a:p>
        </p:txBody>
      </p:sp>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480843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072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072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4AE9664-09F5-4131-A2A1-D53DB3BA0736}" type="slidenum">
              <a:rPr lang="es-ES"/>
              <a:pPr algn="r" eaLnBrk="1" hangingPunct="1">
                <a:spcBef>
                  <a:spcPct val="0"/>
                </a:spcBef>
              </a:pPr>
              <a:t>21</a:t>
            </a:fld>
            <a:endParaRPr lang="es-ES"/>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extLst>
      <p:ext uri="{BB962C8B-B14F-4D97-AF65-F5344CB8AC3E}">
        <p14:creationId xmlns:p14="http://schemas.microsoft.com/office/powerpoint/2010/main" val="3082582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27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2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93A870-FFBC-4236-9C11-5B20A9101FBE}" type="slidenum">
              <a:rPr lang="es-ES" smtClean="0"/>
              <a:pPr>
                <a:spcBef>
                  <a:spcPct val="0"/>
                </a:spcBef>
              </a:pPr>
              <a:t>22</a:t>
            </a:fld>
            <a:endParaRPr lang="es-ES"/>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extLst>
      <p:ext uri="{BB962C8B-B14F-4D97-AF65-F5344CB8AC3E}">
        <p14:creationId xmlns:p14="http://schemas.microsoft.com/office/powerpoint/2010/main" val="1508715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27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2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93A870-FFBC-4236-9C11-5B20A9101FBE}" type="slidenum">
              <a:rPr lang="es-ES" smtClean="0"/>
              <a:pPr>
                <a:spcBef>
                  <a:spcPct val="0"/>
                </a:spcBef>
              </a:pPr>
              <a:t>23</a:t>
            </a:fld>
            <a:endParaRPr lang="es-ES"/>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extLst>
      <p:ext uri="{BB962C8B-B14F-4D97-AF65-F5344CB8AC3E}">
        <p14:creationId xmlns:p14="http://schemas.microsoft.com/office/powerpoint/2010/main" val="3857931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48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48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498BD4-33BA-49B6-97C1-9E1C16201707}" type="slidenum">
              <a:rPr lang="es-ES" smtClean="0"/>
              <a:pPr>
                <a:spcBef>
                  <a:spcPct val="0"/>
                </a:spcBef>
              </a:pPr>
              <a:t>24</a:t>
            </a:fld>
            <a:endParaRPr lang="es-ES"/>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extLst>
      <p:ext uri="{BB962C8B-B14F-4D97-AF65-F5344CB8AC3E}">
        <p14:creationId xmlns:p14="http://schemas.microsoft.com/office/powerpoint/2010/main" val="337210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6867"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6868"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2B84554-7709-4506-A169-6BDC7711FAF8}" type="slidenum">
              <a:rPr lang="es-ES"/>
              <a:pPr algn="r" eaLnBrk="1" hangingPunct="1">
                <a:spcBef>
                  <a:spcPct val="0"/>
                </a:spcBef>
              </a:pPr>
              <a:t>25</a:t>
            </a:fld>
            <a:endParaRPr lang="es-ES"/>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s-ES" sz="1200" dirty="0">
              <a:latin typeface="Arial" panose="020B0604020202020204" pitchFamily="34" charset="0"/>
              <a:sym typeface="Symbol" panose="05050102010706020507" pitchFamily="18" charset="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s-ES" sz="1200" dirty="0">
              <a:latin typeface="Arial" panose="020B0604020202020204" pitchFamily="34" charset="0"/>
              <a:sym typeface="Symbol" panose="05050102010706020507" pitchFamily="18" charset="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s-ES" sz="1200" dirty="0">
              <a:latin typeface="Arial" panose="020B0604020202020204" pitchFamily="34" charset="0"/>
              <a:sym typeface="Symbol" panose="05050102010706020507" pitchFamily="18" charset="2"/>
            </a:endParaRPr>
          </a:p>
          <a:p>
            <a:pPr eaLnBrk="1" hangingPunct="1"/>
            <a:endParaRPr lang="en-US" b="0" i="0" dirty="0">
              <a:latin typeface="Arial" panose="020B0604020202020204" pitchFamily="34" charset="0"/>
            </a:endParaRPr>
          </a:p>
        </p:txBody>
      </p:sp>
    </p:spTree>
    <p:extLst>
      <p:ext uri="{BB962C8B-B14F-4D97-AF65-F5344CB8AC3E}">
        <p14:creationId xmlns:p14="http://schemas.microsoft.com/office/powerpoint/2010/main" val="2734609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89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8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DC2DEB-796A-46FC-ADFD-FA574ACE8A40}" type="slidenum">
              <a:rPr lang="es-ES" smtClean="0"/>
              <a:pPr>
                <a:spcBef>
                  <a:spcPct val="0"/>
                </a:spcBef>
              </a:pPr>
              <a:t>26</a:t>
            </a:fld>
            <a:endParaRPr lang="es-ES"/>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353938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481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482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CD9A1A9-3C5B-47D5-AE49-DCE2C3A7EFB3}" type="slidenum">
              <a:rPr lang="es-ES"/>
              <a:pPr algn="r" eaLnBrk="1" hangingPunct="1">
                <a:spcBef>
                  <a:spcPct val="0"/>
                </a:spcBef>
              </a:pPr>
              <a:t>3</a:t>
            </a:fld>
            <a:endParaRPr lang="es-ES"/>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4187642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481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482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CD9A1A9-3C5B-47D5-AE49-DCE2C3A7EFB3}" type="slidenum">
              <a:rPr lang="es-ES"/>
              <a:pPr algn="r" eaLnBrk="1" hangingPunct="1">
                <a:spcBef>
                  <a:spcPct val="0"/>
                </a:spcBef>
              </a:pPr>
              <a:t>4</a:t>
            </a:fld>
            <a:endParaRPr lang="es-ES"/>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dirty="0">
              <a:latin typeface="Arial" panose="020B0604020202020204" pitchFamily="34" charset="0"/>
            </a:endParaRPr>
          </a:p>
        </p:txBody>
      </p:sp>
    </p:spTree>
    <p:extLst>
      <p:ext uri="{BB962C8B-B14F-4D97-AF65-F5344CB8AC3E}">
        <p14:creationId xmlns:p14="http://schemas.microsoft.com/office/powerpoint/2010/main" val="2964886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4819"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4820"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CD9A1A9-3C5B-47D5-AE49-DCE2C3A7EFB3}" type="slidenum">
              <a:rPr lang="es-ES"/>
              <a:pPr algn="r" eaLnBrk="1" hangingPunct="1">
                <a:spcBef>
                  <a:spcPct val="0"/>
                </a:spcBef>
              </a:pPr>
              <a:t>5</a:t>
            </a:fld>
            <a:endParaRPr lang="es-ES"/>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b="1">
              <a:latin typeface="Arial" panose="020B0604020202020204" pitchFamily="34" charset="0"/>
            </a:endParaRPr>
          </a:p>
        </p:txBody>
      </p:sp>
    </p:spTree>
    <p:extLst>
      <p:ext uri="{BB962C8B-B14F-4D97-AF65-F5344CB8AC3E}">
        <p14:creationId xmlns:p14="http://schemas.microsoft.com/office/powerpoint/2010/main" val="4180874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891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891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A0F5BBD-A0FB-4FC5-B3C5-272B85A6B311}" type="slidenum">
              <a:rPr lang="es-ES"/>
              <a:pPr algn="r" eaLnBrk="1" hangingPunct="1">
                <a:spcBef>
                  <a:spcPct val="0"/>
                </a:spcBef>
              </a:pPr>
              <a:t>6</a:t>
            </a:fld>
            <a:endParaRPr lang="es-ES"/>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extLst>
      <p:ext uri="{BB962C8B-B14F-4D97-AF65-F5344CB8AC3E}">
        <p14:creationId xmlns:p14="http://schemas.microsoft.com/office/powerpoint/2010/main" val="1819646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891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891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A0F5BBD-A0FB-4FC5-B3C5-272B85A6B311}" type="slidenum">
              <a:rPr lang="es-ES"/>
              <a:pPr algn="r" eaLnBrk="1" hangingPunct="1">
                <a:spcBef>
                  <a:spcPct val="0"/>
                </a:spcBef>
              </a:pPr>
              <a:t>7</a:t>
            </a:fld>
            <a:endParaRPr lang="es-ES"/>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0" dirty="0">
              <a:latin typeface="Arial" panose="020B0604020202020204" pitchFamily="34" charset="0"/>
            </a:endParaRPr>
          </a:p>
        </p:txBody>
      </p:sp>
    </p:spTree>
    <p:extLst>
      <p:ext uri="{BB962C8B-B14F-4D97-AF65-F5344CB8AC3E}">
        <p14:creationId xmlns:p14="http://schemas.microsoft.com/office/powerpoint/2010/main" val="1170472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3891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3891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A0F5BBD-A0FB-4FC5-B3C5-272B85A6B311}" type="slidenum">
              <a:rPr lang="es-ES"/>
              <a:pPr algn="r" eaLnBrk="1" hangingPunct="1">
                <a:spcBef>
                  <a:spcPct val="0"/>
                </a:spcBef>
              </a:pPr>
              <a:t>8</a:t>
            </a:fld>
            <a:endParaRPr lang="es-ES"/>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0">
              <a:latin typeface="Arial" panose="020B0604020202020204" pitchFamily="34" charset="0"/>
            </a:endParaRPr>
          </a:p>
        </p:txBody>
      </p:sp>
    </p:spTree>
    <p:extLst>
      <p:ext uri="{BB962C8B-B14F-4D97-AF65-F5344CB8AC3E}">
        <p14:creationId xmlns:p14="http://schemas.microsoft.com/office/powerpoint/2010/main" val="316007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024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024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0FFD9574-35F8-458D-8E6D-D04D9D3EBBF5}" type="slidenum">
              <a:rPr lang="es-ES"/>
              <a:pPr algn="r" eaLnBrk="1" hangingPunct="1">
                <a:spcBef>
                  <a:spcPct val="0"/>
                </a:spcBef>
              </a:pPr>
              <a:t>9</a:t>
            </a:fld>
            <a:endParaRPr lang="es-ES"/>
          </a:p>
        </p:txBody>
      </p:sp>
      <p:sp>
        <p:nvSpPr>
          <p:cNvPr id="10245" name="Rectangle 2"/>
          <p:cNvSpPr>
            <a:spLocks noGrp="1" noRot="1" noChangeAspect="1" noChangeArrowheads="1" noTextEdit="1"/>
          </p:cNvSpPr>
          <p:nvPr>
            <p:ph type="sldImg"/>
          </p:nvPr>
        </p:nvSpPr>
        <p:spPr>
          <a:ln/>
        </p:spPr>
      </p:sp>
      <p:sp>
        <p:nvSpPr>
          <p:cNvPr id="10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1633312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623888" y="211138"/>
            <a:ext cx="9920287" cy="67913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algn="ctr" defTabSz="1028700">
              <a:spcBef>
                <a:spcPct val="50000"/>
              </a:spcBef>
              <a:defRPr sz="2000">
                <a:solidFill>
                  <a:srgbClr val="FF0000"/>
                </a:solidFill>
                <a:latin typeface="Arial" panose="020B0604020202020204" pitchFamily="34" charset="0"/>
              </a:defRPr>
            </a:lvl1pPr>
            <a:lvl2pPr marL="742950" indent="-285750" algn="ctr" defTabSz="1028700">
              <a:spcBef>
                <a:spcPct val="50000"/>
              </a:spcBef>
              <a:defRPr sz="2000">
                <a:solidFill>
                  <a:srgbClr val="FF0000"/>
                </a:solidFill>
                <a:latin typeface="Arial" panose="020B0604020202020204" pitchFamily="34" charset="0"/>
              </a:defRPr>
            </a:lvl2pPr>
            <a:lvl3pPr marL="1143000" indent="-228600" algn="ctr" defTabSz="1028700">
              <a:spcBef>
                <a:spcPct val="50000"/>
              </a:spcBef>
              <a:defRPr sz="2000">
                <a:solidFill>
                  <a:srgbClr val="FF0000"/>
                </a:solidFill>
                <a:latin typeface="Arial" panose="020B0604020202020204" pitchFamily="34" charset="0"/>
              </a:defRPr>
            </a:lvl3pPr>
            <a:lvl4pPr marL="1600200" indent="-228600" algn="ctr" defTabSz="1028700">
              <a:spcBef>
                <a:spcPct val="50000"/>
              </a:spcBef>
              <a:defRPr sz="2000">
                <a:solidFill>
                  <a:srgbClr val="FF0000"/>
                </a:solidFill>
                <a:latin typeface="Arial" panose="020B0604020202020204" pitchFamily="34" charset="0"/>
              </a:defRPr>
            </a:lvl4pPr>
            <a:lvl5pPr marL="2057400" indent="-228600" algn="ctr" defTabSz="1028700">
              <a:spcBef>
                <a:spcPct val="50000"/>
              </a:spcBef>
              <a:defRPr sz="2000">
                <a:solidFill>
                  <a:srgbClr val="FF0000"/>
                </a:solidFill>
                <a:latin typeface="Arial" panose="020B0604020202020204" pitchFamily="34" charset="0"/>
              </a:defRPr>
            </a:lvl5pPr>
            <a:lvl6pPr marL="2514600" indent="-228600" algn="ctr" defTabSz="1028700" eaLnBrk="0" fontAlgn="base" hangingPunct="0">
              <a:spcBef>
                <a:spcPct val="50000"/>
              </a:spcBef>
              <a:spcAft>
                <a:spcPct val="0"/>
              </a:spcAft>
              <a:defRPr sz="2000">
                <a:solidFill>
                  <a:srgbClr val="FF0000"/>
                </a:solidFill>
                <a:latin typeface="Arial" panose="020B0604020202020204" pitchFamily="34" charset="0"/>
              </a:defRPr>
            </a:lvl6pPr>
            <a:lvl7pPr marL="2971800" indent="-228600" algn="ctr" defTabSz="1028700" eaLnBrk="0" fontAlgn="base" hangingPunct="0">
              <a:spcBef>
                <a:spcPct val="50000"/>
              </a:spcBef>
              <a:spcAft>
                <a:spcPct val="0"/>
              </a:spcAft>
              <a:defRPr sz="2000">
                <a:solidFill>
                  <a:srgbClr val="FF0000"/>
                </a:solidFill>
                <a:latin typeface="Arial" panose="020B0604020202020204" pitchFamily="34" charset="0"/>
              </a:defRPr>
            </a:lvl7pPr>
            <a:lvl8pPr marL="3429000" indent="-228600" algn="ctr" defTabSz="1028700" eaLnBrk="0" fontAlgn="base" hangingPunct="0">
              <a:spcBef>
                <a:spcPct val="50000"/>
              </a:spcBef>
              <a:spcAft>
                <a:spcPct val="0"/>
              </a:spcAft>
              <a:defRPr sz="2000">
                <a:solidFill>
                  <a:srgbClr val="FF0000"/>
                </a:solidFill>
                <a:latin typeface="Arial" panose="020B0604020202020204" pitchFamily="34" charset="0"/>
              </a:defRPr>
            </a:lvl8pPr>
            <a:lvl9pPr marL="3886200" indent="-228600" algn="ctr" defTabSz="1028700" eaLnBrk="0" fontAlgn="base" hangingPunct="0">
              <a:spcBef>
                <a:spcPct val="50000"/>
              </a:spcBef>
              <a:spcAft>
                <a:spcPct val="0"/>
              </a:spcAft>
              <a:defRPr sz="2000">
                <a:solidFill>
                  <a:srgbClr val="FF0000"/>
                </a:solidFill>
                <a:latin typeface="Arial" panose="020B0604020202020204" pitchFamily="34" charset="0"/>
              </a:defRPr>
            </a:lvl9pPr>
          </a:lstStyle>
          <a:p>
            <a:pPr eaLnBrk="1" hangingPunct="1">
              <a:spcBef>
                <a:spcPct val="0"/>
              </a:spcBef>
              <a:defRPr/>
            </a:pPr>
            <a:endParaRPr kumimoji="1" lang="es-ES" sz="2700">
              <a:solidFill>
                <a:schemeClr val="tx1"/>
              </a:solidFill>
              <a:latin typeface="Times New Roman" panose="02020603050405020304" pitchFamily="18" charset="0"/>
            </a:endParaRPr>
          </a:p>
        </p:txBody>
      </p:sp>
      <p:pic>
        <p:nvPicPr>
          <p:cNvPr id="5" name="Picture 1027"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3975"/>
            <a:ext cx="13954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descr="Canvas"/>
          <p:cNvSpPr>
            <a:spLocks noChangeArrowheads="1"/>
          </p:cNvSpPr>
          <p:nvPr/>
        </p:nvSpPr>
        <p:spPr bwMode="white">
          <a:xfrm>
            <a:off x="704850" y="4337050"/>
            <a:ext cx="1230313" cy="4794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algn="ctr" defTabSz="1028700">
              <a:spcBef>
                <a:spcPct val="50000"/>
              </a:spcBef>
              <a:defRPr sz="2000">
                <a:solidFill>
                  <a:srgbClr val="FF0000"/>
                </a:solidFill>
                <a:latin typeface="Arial" panose="020B0604020202020204" pitchFamily="34" charset="0"/>
              </a:defRPr>
            </a:lvl1pPr>
            <a:lvl2pPr marL="742950" indent="-285750" algn="ctr" defTabSz="1028700">
              <a:spcBef>
                <a:spcPct val="50000"/>
              </a:spcBef>
              <a:defRPr sz="2000">
                <a:solidFill>
                  <a:srgbClr val="FF0000"/>
                </a:solidFill>
                <a:latin typeface="Arial" panose="020B0604020202020204" pitchFamily="34" charset="0"/>
              </a:defRPr>
            </a:lvl2pPr>
            <a:lvl3pPr marL="1143000" indent="-228600" algn="ctr" defTabSz="1028700">
              <a:spcBef>
                <a:spcPct val="50000"/>
              </a:spcBef>
              <a:defRPr sz="2000">
                <a:solidFill>
                  <a:srgbClr val="FF0000"/>
                </a:solidFill>
                <a:latin typeface="Arial" panose="020B0604020202020204" pitchFamily="34" charset="0"/>
              </a:defRPr>
            </a:lvl3pPr>
            <a:lvl4pPr marL="1600200" indent="-228600" algn="ctr" defTabSz="1028700">
              <a:spcBef>
                <a:spcPct val="50000"/>
              </a:spcBef>
              <a:defRPr sz="2000">
                <a:solidFill>
                  <a:srgbClr val="FF0000"/>
                </a:solidFill>
                <a:latin typeface="Arial" panose="020B0604020202020204" pitchFamily="34" charset="0"/>
              </a:defRPr>
            </a:lvl4pPr>
            <a:lvl5pPr marL="2057400" indent="-228600" algn="ctr" defTabSz="1028700">
              <a:spcBef>
                <a:spcPct val="50000"/>
              </a:spcBef>
              <a:defRPr sz="2000">
                <a:solidFill>
                  <a:srgbClr val="FF0000"/>
                </a:solidFill>
                <a:latin typeface="Arial" panose="020B0604020202020204" pitchFamily="34" charset="0"/>
              </a:defRPr>
            </a:lvl5pPr>
            <a:lvl6pPr marL="2514600" indent="-228600" algn="ctr" defTabSz="1028700" eaLnBrk="0" fontAlgn="base" hangingPunct="0">
              <a:spcBef>
                <a:spcPct val="50000"/>
              </a:spcBef>
              <a:spcAft>
                <a:spcPct val="0"/>
              </a:spcAft>
              <a:defRPr sz="2000">
                <a:solidFill>
                  <a:srgbClr val="FF0000"/>
                </a:solidFill>
                <a:latin typeface="Arial" panose="020B0604020202020204" pitchFamily="34" charset="0"/>
              </a:defRPr>
            </a:lvl6pPr>
            <a:lvl7pPr marL="2971800" indent="-228600" algn="ctr" defTabSz="1028700" eaLnBrk="0" fontAlgn="base" hangingPunct="0">
              <a:spcBef>
                <a:spcPct val="50000"/>
              </a:spcBef>
              <a:spcAft>
                <a:spcPct val="0"/>
              </a:spcAft>
              <a:defRPr sz="2000">
                <a:solidFill>
                  <a:srgbClr val="FF0000"/>
                </a:solidFill>
                <a:latin typeface="Arial" panose="020B0604020202020204" pitchFamily="34" charset="0"/>
              </a:defRPr>
            </a:lvl7pPr>
            <a:lvl8pPr marL="3429000" indent="-228600" algn="ctr" defTabSz="1028700" eaLnBrk="0" fontAlgn="base" hangingPunct="0">
              <a:spcBef>
                <a:spcPct val="50000"/>
              </a:spcBef>
              <a:spcAft>
                <a:spcPct val="0"/>
              </a:spcAft>
              <a:defRPr sz="2000">
                <a:solidFill>
                  <a:srgbClr val="FF0000"/>
                </a:solidFill>
                <a:latin typeface="Arial" panose="020B0604020202020204" pitchFamily="34" charset="0"/>
              </a:defRPr>
            </a:lvl8pPr>
            <a:lvl9pPr marL="3886200" indent="-228600" algn="ctr" defTabSz="1028700" eaLnBrk="0" fontAlgn="base" hangingPunct="0">
              <a:spcBef>
                <a:spcPct val="50000"/>
              </a:spcBef>
              <a:spcAft>
                <a:spcPct val="0"/>
              </a:spcAft>
              <a:defRPr sz="2000">
                <a:solidFill>
                  <a:srgbClr val="FF0000"/>
                </a:solidFill>
                <a:latin typeface="Arial" panose="020B0604020202020204" pitchFamily="34" charset="0"/>
              </a:defRPr>
            </a:lvl9pPr>
          </a:lstStyle>
          <a:p>
            <a:pPr eaLnBrk="1" hangingPunct="1">
              <a:spcBef>
                <a:spcPct val="0"/>
              </a:spcBef>
              <a:defRPr/>
            </a:pPr>
            <a:endParaRPr kumimoji="1" lang="es-ES" sz="2700">
              <a:solidFill>
                <a:schemeClr val="tx1"/>
              </a:solidFill>
              <a:latin typeface="Times New Roman" panose="02020603050405020304" pitchFamily="18" charset="0"/>
            </a:endParaRPr>
          </a:p>
        </p:txBody>
      </p:sp>
      <p:pic>
        <p:nvPicPr>
          <p:cNvPr id="7" name="Picture 1029"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433888"/>
            <a:ext cx="13954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4" name="Rectangle 1030"/>
          <p:cNvSpPr>
            <a:spLocks noGrp="1" noChangeArrowheads="1"/>
          </p:cNvSpPr>
          <p:nvPr>
            <p:ph type="ctrTitle"/>
          </p:nvPr>
        </p:nvSpPr>
        <p:spPr>
          <a:xfrm>
            <a:off x="1079500" y="2160588"/>
            <a:ext cx="9121775" cy="1200150"/>
          </a:xfrm>
        </p:spPr>
        <p:txBody>
          <a:bodyPr/>
          <a:lstStyle>
            <a:lvl1pPr>
              <a:defRPr/>
            </a:lvl1pPr>
          </a:lstStyle>
          <a:p>
            <a:r>
              <a:rPr lang="es-ES"/>
              <a:t>Haga clic para modificar el estilo de título del patrón</a:t>
            </a:r>
          </a:p>
        </p:txBody>
      </p:sp>
      <p:sp>
        <p:nvSpPr>
          <p:cNvPr id="94215" name="Rectangle 1031"/>
          <p:cNvSpPr>
            <a:spLocks noGrp="1" noChangeArrowheads="1"/>
          </p:cNvSpPr>
          <p:nvPr>
            <p:ph type="subTitle" idx="1"/>
          </p:nvPr>
        </p:nvSpPr>
        <p:spPr>
          <a:xfrm>
            <a:off x="1920875" y="4079875"/>
            <a:ext cx="7559675" cy="1860550"/>
          </a:xfrm>
        </p:spPr>
        <p:txBody>
          <a:bodyPr/>
          <a:lstStyle>
            <a:lvl1pPr marL="0" indent="0" algn="ctr">
              <a:buFontTx/>
              <a:buNone/>
              <a:defRPr/>
            </a:lvl1pPr>
          </a:lstStyle>
          <a:p>
            <a:r>
              <a:rPr lang="es-ES"/>
              <a:t>Haga clic para modificar el estilo de subtítulo del patrón</a:t>
            </a:r>
          </a:p>
        </p:txBody>
      </p:sp>
      <p:sp>
        <p:nvSpPr>
          <p:cNvPr id="8" name="Rectangle 1032"/>
          <p:cNvSpPr>
            <a:spLocks noGrp="1" noChangeArrowheads="1"/>
          </p:cNvSpPr>
          <p:nvPr>
            <p:ph type="dt" sz="quarter" idx="10"/>
          </p:nvPr>
        </p:nvSpPr>
        <p:spPr>
          <a:xfrm>
            <a:off x="1281113" y="6400800"/>
            <a:ext cx="2249487" cy="479425"/>
          </a:xfrm>
        </p:spPr>
        <p:txBody>
          <a:bodyPr/>
          <a:lstStyle>
            <a:lvl1pPr>
              <a:defRPr/>
            </a:lvl1pPr>
          </a:lstStyle>
          <a:p>
            <a:pPr>
              <a:defRPr/>
            </a:pPr>
            <a:endParaRPr lang="es-ES"/>
          </a:p>
        </p:txBody>
      </p:sp>
      <p:sp>
        <p:nvSpPr>
          <p:cNvPr id="9" name="Rectangle 1033"/>
          <p:cNvSpPr>
            <a:spLocks noGrp="1" noChangeArrowheads="1"/>
          </p:cNvSpPr>
          <p:nvPr>
            <p:ph type="ftr" sz="quarter" idx="11"/>
          </p:nvPr>
        </p:nvSpPr>
        <p:spPr>
          <a:xfrm>
            <a:off x="4160838" y="6400800"/>
            <a:ext cx="3421062" cy="479425"/>
          </a:xfrm>
        </p:spPr>
        <p:txBody>
          <a:bodyPr/>
          <a:lstStyle>
            <a:lvl1pPr>
              <a:defRPr/>
            </a:lvl1pPr>
          </a:lstStyle>
          <a:p>
            <a:pPr>
              <a:defRPr/>
            </a:pPr>
            <a:endParaRPr lang="es-ES"/>
          </a:p>
        </p:txBody>
      </p:sp>
      <p:sp>
        <p:nvSpPr>
          <p:cNvPr id="10" name="Rectangle 1034"/>
          <p:cNvSpPr>
            <a:spLocks noGrp="1" noChangeArrowheads="1"/>
          </p:cNvSpPr>
          <p:nvPr>
            <p:ph type="sldNum" sz="quarter" idx="12"/>
          </p:nvPr>
        </p:nvSpPr>
        <p:spPr>
          <a:xfrm>
            <a:off x="8212138" y="6400800"/>
            <a:ext cx="2249487" cy="479425"/>
          </a:xfrm>
        </p:spPr>
        <p:txBody>
          <a:bodyPr/>
          <a:lstStyle>
            <a:lvl1pPr>
              <a:defRPr/>
            </a:lvl1pPr>
          </a:lstStyle>
          <a:p>
            <a:pPr>
              <a:defRPr/>
            </a:pPr>
            <a:fld id="{16D9A041-E9B2-4B3D-9AE6-ED87591C1186}" type="slidenum">
              <a:rPr lang="es-ES"/>
              <a:pPr>
                <a:defRPr/>
              </a:pPr>
              <a:t>‹Nº›</a:t>
            </a:fld>
            <a:endParaRPr lang="es-ES"/>
          </a:p>
        </p:txBody>
      </p:sp>
    </p:spTree>
    <p:extLst>
      <p:ext uri="{BB962C8B-B14F-4D97-AF65-F5344CB8AC3E}">
        <p14:creationId xmlns:p14="http://schemas.microsoft.com/office/powerpoint/2010/main" val="39725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6DE30517-435F-470E-B0A1-604A666EFC96}" type="slidenum">
              <a:rPr lang="es-ES"/>
              <a:pPr>
                <a:defRPr/>
              </a:pPr>
              <a:t>‹Nº›</a:t>
            </a:fld>
            <a:endParaRPr lang="es-ES"/>
          </a:p>
        </p:txBody>
      </p:sp>
    </p:spTree>
    <p:extLst>
      <p:ext uri="{BB962C8B-B14F-4D97-AF65-F5344CB8AC3E}">
        <p14:creationId xmlns:p14="http://schemas.microsoft.com/office/powerpoint/2010/main" val="259278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012113" y="400050"/>
            <a:ext cx="2249487" cy="5761038"/>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260475" y="400050"/>
            <a:ext cx="6599238" cy="57610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2ADA4EDA-6AB5-4A30-A9B9-5E4B31CE4F53}" type="slidenum">
              <a:rPr lang="es-ES"/>
              <a:pPr>
                <a:defRPr/>
              </a:pPr>
              <a:t>‹Nº›</a:t>
            </a:fld>
            <a:endParaRPr lang="es-ES"/>
          </a:p>
        </p:txBody>
      </p:sp>
    </p:spTree>
    <p:extLst>
      <p:ext uri="{BB962C8B-B14F-4D97-AF65-F5344CB8AC3E}">
        <p14:creationId xmlns:p14="http://schemas.microsoft.com/office/powerpoint/2010/main" val="1699501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1260475" y="400050"/>
            <a:ext cx="9001125" cy="57610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02A9CF0F-B6CA-419F-A0A1-260C29EC4FD1}" type="slidenum">
              <a:rPr lang="es-ES"/>
              <a:pPr>
                <a:defRPr/>
              </a:pPr>
              <a:t>‹Nº›</a:t>
            </a:fld>
            <a:endParaRPr lang="es-ES"/>
          </a:p>
        </p:txBody>
      </p:sp>
    </p:spTree>
    <p:extLst>
      <p:ext uri="{BB962C8B-B14F-4D97-AF65-F5344CB8AC3E}">
        <p14:creationId xmlns:p14="http://schemas.microsoft.com/office/powerpoint/2010/main" val="146988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78D622E6-59D5-40B3-B61B-ABFBB1768629}" type="slidenum">
              <a:rPr lang="es-ES"/>
              <a:pPr>
                <a:defRPr/>
              </a:pPr>
              <a:t>‹Nº›</a:t>
            </a:fld>
            <a:endParaRPr lang="es-ES"/>
          </a:p>
        </p:txBody>
      </p:sp>
    </p:spTree>
    <p:extLst>
      <p:ext uri="{BB962C8B-B14F-4D97-AF65-F5344CB8AC3E}">
        <p14:creationId xmlns:p14="http://schemas.microsoft.com/office/powerpoint/2010/main" val="70973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2488" y="4627563"/>
            <a:ext cx="9182100" cy="1430337"/>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852488" y="3052763"/>
            <a:ext cx="9182100"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87DAB494-B441-42FD-BD35-94DA890C4C2D}" type="slidenum">
              <a:rPr lang="es-ES"/>
              <a:pPr>
                <a:defRPr/>
              </a:pPr>
              <a:t>‹Nº›</a:t>
            </a:fld>
            <a:endParaRPr lang="es-ES"/>
          </a:p>
        </p:txBody>
      </p:sp>
    </p:spTree>
    <p:extLst>
      <p:ext uri="{BB962C8B-B14F-4D97-AF65-F5344CB8AC3E}">
        <p14:creationId xmlns:p14="http://schemas.microsoft.com/office/powerpoint/2010/main" val="152981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1260475" y="1839913"/>
            <a:ext cx="4424363"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837238" y="1839913"/>
            <a:ext cx="442436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D7C901C1-1078-46A9-9EF4-CD8E1D74084F}" type="slidenum">
              <a:rPr lang="es-ES"/>
              <a:pPr>
                <a:defRPr/>
              </a:pPr>
              <a:t>‹Nº›</a:t>
            </a:fld>
            <a:endParaRPr lang="es-ES"/>
          </a:p>
        </p:txBody>
      </p:sp>
    </p:spTree>
    <p:extLst>
      <p:ext uri="{BB962C8B-B14F-4D97-AF65-F5344CB8AC3E}">
        <p14:creationId xmlns:p14="http://schemas.microsoft.com/office/powerpoint/2010/main" val="24409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9750" y="288925"/>
            <a:ext cx="9721850" cy="120015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539750" y="1611313"/>
            <a:ext cx="47720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539750" y="2284413"/>
            <a:ext cx="4772025"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486400" y="1611313"/>
            <a:ext cx="477520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486400" y="2284413"/>
            <a:ext cx="477520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8"/>
          <p:cNvSpPr>
            <a:spLocks noGrp="1" noChangeArrowheads="1"/>
          </p:cNvSpPr>
          <p:nvPr>
            <p:ph type="dt" sz="half" idx="10"/>
          </p:nvPr>
        </p:nvSpPr>
        <p:spPr>
          <a:ln/>
        </p:spPr>
        <p:txBody>
          <a:bodyPr/>
          <a:lstStyle>
            <a:lvl1pPr>
              <a:defRPr/>
            </a:lvl1pPr>
          </a:lstStyle>
          <a:p>
            <a:pPr>
              <a:defRPr/>
            </a:pPr>
            <a:endParaRPr lang="es-ES"/>
          </a:p>
        </p:txBody>
      </p:sp>
      <p:sp>
        <p:nvSpPr>
          <p:cNvPr id="8" name="Rectangle 9"/>
          <p:cNvSpPr>
            <a:spLocks noGrp="1" noChangeArrowheads="1"/>
          </p:cNvSpPr>
          <p:nvPr>
            <p:ph type="ftr" sz="quarter" idx="11"/>
          </p:nvPr>
        </p:nvSpPr>
        <p:spPr>
          <a:ln/>
        </p:spPr>
        <p:txBody>
          <a:bodyPr/>
          <a:lstStyle>
            <a:lvl1pPr>
              <a:defRPr/>
            </a:lvl1pPr>
          </a:lstStyle>
          <a:p>
            <a:pPr>
              <a:defRPr/>
            </a:pPr>
            <a:endParaRPr lang="es-ES"/>
          </a:p>
        </p:txBody>
      </p:sp>
      <p:sp>
        <p:nvSpPr>
          <p:cNvPr id="9" name="Rectangle 10"/>
          <p:cNvSpPr>
            <a:spLocks noGrp="1" noChangeArrowheads="1"/>
          </p:cNvSpPr>
          <p:nvPr>
            <p:ph type="sldNum" sz="quarter" idx="12"/>
          </p:nvPr>
        </p:nvSpPr>
        <p:spPr>
          <a:ln/>
        </p:spPr>
        <p:txBody>
          <a:bodyPr/>
          <a:lstStyle>
            <a:lvl1pPr>
              <a:defRPr/>
            </a:lvl1pPr>
          </a:lstStyle>
          <a:p>
            <a:pPr>
              <a:defRPr/>
            </a:pPr>
            <a:fld id="{079D1ACF-777A-4BB5-B2AA-F38BDAB358B5}" type="slidenum">
              <a:rPr lang="es-ES"/>
              <a:pPr>
                <a:defRPr/>
              </a:pPr>
              <a:t>‹Nº›</a:t>
            </a:fld>
            <a:endParaRPr lang="es-ES"/>
          </a:p>
        </p:txBody>
      </p:sp>
    </p:spTree>
    <p:extLst>
      <p:ext uri="{BB962C8B-B14F-4D97-AF65-F5344CB8AC3E}">
        <p14:creationId xmlns:p14="http://schemas.microsoft.com/office/powerpoint/2010/main" val="208095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2F1583DC-882E-4941-82F2-F00EE9A14E96}" type="slidenum">
              <a:rPr lang="es-ES"/>
              <a:pPr>
                <a:defRPr/>
              </a:pPr>
              <a:t>‹Nº›</a:t>
            </a:fld>
            <a:endParaRPr lang="es-ES"/>
          </a:p>
        </p:txBody>
      </p:sp>
    </p:spTree>
    <p:extLst>
      <p:ext uri="{BB962C8B-B14F-4D97-AF65-F5344CB8AC3E}">
        <p14:creationId xmlns:p14="http://schemas.microsoft.com/office/powerpoint/2010/main" val="333447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s-ES"/>
          </a:p>
        </p:txBody>
      </p:sp>
      <p:sp>
        <p:nvSpPr>
          <p:cNvPr id="3" name="Rectangle 9"/>
          <p:cNvSpPr>
            <a:spLocks noGrp="1" noChangeArrowheads="1"/>
          </p:cNvSpPr>
          <p:nvPr>
            <p:ph type="ftr" sz="quarter" idx="11"/>
          </p:nvPr>
        </p:nvSpPr>
        <p:spPr>
          <a:ln/>
        </p:spPr>
        <p:txBody>
          <a:bodyPr/>
          <a:lstStyle>
            <a:lvl1pPr>
              <a:defRPr/>
            </a:lvl1pPr>
          </a:lstStyle>
          <a:p>
            <a:pPr>
              <a:defRPr/>
            </a:pPr>
            <a:endParaRPr lang="es-ES"/>
          </a:p>
        </p:txBody>
      </p:sp>
      <p:sp>
        <p:nvSpPr>
          <p:cNvPr id="4" name="Rectangle 10"/>
          <p:cNvSpPr>
            <a:spLocks noGrp="1" noChangeArrowheads="1"/>
          </p:cNvSpPr>
          <p:nvPr>
            <p:ph type="sldNum" sz="quarter" idx="12"/>
          </p:nvPr>
        </p:nvSpPr>
        <p:spPr>
          <a:ln/>
        </p:spPr>
        <p:txBody>
          <a:bodyPr/>
          <a:lstStyle>
            <a:lvl1pPr>
              <a:defRPr/>
            </a:lvl1pPr>
          </a:lstStyle>
          <a:p>
            <a:pPr>
              <a:defRPr/>
            </a:pPr>
            <a:fld id="{2ED49D83-B4B2-4876-9ECE-8B92D59C99B1}" type="slidenum">
              <a:rPr lang="es-ES"/>
              <a:pPr>
                <a:defRPr/>
              </a:pPr>
              <a:t>‹Nº›</a:t>
            </a:fld>
            <a:endParaRPr lang="es-ES"/>
          </a:p>
        </p:txBody>
      </p:sp>
    </p:spTree>
    <p:extLst>
      <p:ext uri="{BB962C8B-B14F-4D97-AF65-F5344CB8AC3E}">
        <p14:creationId xmlns:p14="http://schemas.microsoft.com/office/powerpoint/2010/main" val="191636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9750" y="287338"/>
            <a:ext cx="3554413" cy="121920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222750" y="287338"/>
            <a:ext cx="6038850"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539750" y="1506538"/>
            <a:ext cx="3554413"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032C09B0-0287-4601-BF90-D99D3BB84D3C}" type="slidenum">
              <a:rPr lang="es-ES"/>
              <a:pPr>
                <a:defRPr/>
              </a:pPr>
              <a:t>‹Nº›</a:t>
            </a:fld>
            <a:endParaRPr lang="es-ES"/>
          </a:p>
        </p:txBody>
      </p:sp>
    </p:spTree>
    <p:extLst>
      <p:ext uri="{BB962C8B-B14F-4D97-AF65-F5344CB8AC3E}">
        <p14:creationId xmlns:p14="http://schemas.microsoft.com/office/powerpoint/2010/main" val="409945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17725" y="5040313"/>
            <a:ext cx="6480175" cy="595312"/>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117725" y="642938"/>
            <a:ext cx="6480175"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2117725" y="5635625"/>
            <a:ext cx="6480175"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A9210281-2E24-440D-A0F6-9650B01D744B}" type="slidenum">
              <a:rPr lang="es-ES"/>
              <a:pPr>
                <a:defRPr/>
              </a:pPr>
              <a:t>‹Nº›</a:t>
            </a:fld>
            <a:endParaRPr lang="es-ES"/>
          </a:p>
        </p:txBody>
      </p:sp>
    </p:spTree>
    <p:extLst>
      <p:ext uri="{BB962C8B-B14F-4D97-AF65-F5344CB8AC3E}">
        <p14:creationId xmlns:p14="http://schemas.microsoft.com/office/powerpoint/2010/main" val="85786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720725" y="239713"/>
            <a:ext cx="9731375" cy="6710362"/>
          </a:xfrm>
          <a:prstGeom prst="rect">
            <a:avLst/>
          </a:prstGeom>
          <a:solidFill>
            <a:srgbClr val="EDE7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algn="ctr" defTabSz="1028700">
              <a:spcBef>
                <a:spcPct val="50000"/>
              </a:spcBef>
              <a:defRPr sz="2000">
                <a:solidFill>
                  <a:srgbClr val="FF0000"/>
                </a:solidFill>
                <a:latin typeface="Arial" panose="020B0604020202020204" pitchFamily="34" charset="0"/>
              </a:defRPr>
            </a:lvl1pPr>
            <a:lvl2pPr marL="742950" indent="-285750" algn="ctr" defTabSz="1028700">
              <a:spcBef>
                <a:spcPct val="50000"/>
              </a:spcBef>
              <a:defRPr sz="2000">
                <a:solidFill>
                  <a:srgbClr val="FF0000"/>
                </a:solidFill>
                <a:latin typeface="Arial" panose="020B0604020202020204" pitchFamily="34" charset="0"/>
              </a:defRPr>
            </a:lvl2pPr>
            <a:lvl3pPr marL="1143000" indent="-228600" algn="ctr" defTabSz="1028700">
              <a:spcBef>
                <a:spcPct val="50000"/>
              </a:spcBef>
              <a:defRPr sz="2000">
                <a:solidFill>
                  <a:srgbClr val="FF0000"/>
                </a:solidFill>
                <a:latin typeface="Arial" panose="020B0604020202020204" pitchFamily="34" charset="0"/>
              </a:defRPr>
            </a:lvl3pPr>
            <a:lvl4pPr marL="1600200" indent="-228600" algn="ctr" defTabSz="1028700">
              <a:spcBef>
                <a:spcPct val="50000"/>
              </a:spcBef>
              <a:defRPr sz="2000">
                <a:solidFill>
                  <a:srgbClr val="FF0000"/>
                </a:solidFill>
                <a:latin typeface="Arial" panose="020B0604020202020204" pitchFamily="34" charset="0"/>
              </a:defRPr>
            </a:lvl4pPr>
            <a:lvl5pPr marL="2057400" indent="-228600" algn="ctr" defTabSz="1028700">
              <a:spcBef>
                <a:spcPct val="50000"/>
              </a:spcBef>
              <a:defRPr sz="2000">
                <a:solidFill>
                  <a:srgbClr val="FF0000"/>
                </a:solidFill>
                <a:latin typeface="Arial" panose="020B0604020202020204" pitchFamily="34" charset="0"/>
              </a:defRPr>
            </a:lvl5pPr>
            <a:lvl6pPr marL="2514600" indent="-228600" algn="ctr" defTabSz="1028700" eaLnBrk="0" fontAlgn="base" hangingPunct="0">
              <a:spcBef>
                <a:spcPct val="50000"/>
              </a:spcBef>
              <a:spcAft>
                <a:spcPct val="0"/>
              </a:spcAft>
              <a:defRPr sz="2000">
                <a:solidFill>
                  <a:srgbClr val="FF0000"/>
                </a:solidFill>
                <a:latin typeface="Arial" panose="020B0604020202020204" pitchFamily="34" charset="0"/>
              </a:defRPr>
            </a:lvl6pPr>
            <a:lvl7pPr marL="2971800" indent="-228600" algn="ctr" defTabSz="1028700" eaLnBrk="0" fontAlgn="base" hangingPunct="0">
              <a:spcBef>
                <a:spcPct val="50000"/>
              </a:spcBef>
              <a:spcAft>
                <a:spcPct val="0"/>
              </a:spcAft>
              <a:defRPr sz="2000">
                <a:solidFill>
                  <a:srgbClr val="FF0000"/>
                </a:solidFill>
                <a:latin typeface="Arial" panose="020B0604020202020204" pitchFamily="34" charset="0"/>
              </a:defRPr>
            </a:lvl7pPr>
            <a:lvl8pPr marL="3429000" indent="-228600" algn="ctr" defTabSz="1028700" eaLnBrk="0" fontAlgn="base" hangingPunct="0">
              <a:spcBef>
                <a:spcPct val="50000"/>
              </a:spcBef>
              <a:spcAft>
                <a:spcPct val="0"/>
              </a:spcAft>
              <a:defRPr sz="2000">
                <a:solidFill>
                  <a:srgbClr val="FF0000"/>
                </a:solidFill>
                <a:latin typeface="Arial" panose="020B0604020202020204" pitchFamily="34" charset="0"/>
              </a:defRPr>
            </a:lvl8pPr>
            <a:lvl9pPr marL="3886200" indent="-228600" algn="ctr" defTabSz="1028700" eaLnBrk="0" fontAlgn="base" hangingPunct="0">
              <a:spcBef>
                <a:spcPct val="50000"/>
              </a:spcBef>
              <a:spcAft>
                <a:spcPct val="0"/>
              </a:spcAft>
              <a:defRPr sz="2000">
                <a:solidFill>
                  <a:srgbClr val="FF0000"/>
                </a:solidFill>
                <a:latin typeface="Arial" panose="020B0604020202020204" pitchFamily="34" charset="0"/>
              </a:defRPr>
            </a:lvl9pPr>
          </a:lstStyle>
          <a:p>
            <a:pPr eaLnBrk="1" hangingPunct="1">
              <a:spcBef>
                <a:spcPct val="0"/>
              </a:spcBef>
              <a:defRPr/>
            </a:pPr>
            <a:endParaRPr kumimoji="1" lang="es-ES" sz="2700">
              <a:solidFill>
                <a:schemeClr val="tx1"/>
              </a:solidFill>
              <a:latin typeface="Times New Roman" panose="02020603050405020304" pitchFamily="18" charset="0"/>
            </a:endParaRPr>
          </a:p>
        </p:txBody>
      </p:sp>
      <p:sp>
        <p:nvSpPr>
          <p:cNvPr id="1027" name="Line 3"/>
          <p:cNvSpPr>
            <a:spLocks noChangeShapeType="1"/>
          </p:cNvSpPr>
          <p:nvPr/>
        </p:nvSpPr>
        <p:spPr bwMode="ltGray">
          <a:xfrm>
            <a:off x="1200150" y="1679575"/>
            <a:ext cx="906145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1028" name="Picture 4" descr="minispir"/>
          <p:cNvPicPr>
            <a:picLocks noChangeAspect="1" noChangeArrowheads="1"/>
          </p:cNvPicPr>
          <p:nvPr/>
        </p:nvPicPr>
        <p:blipFill>
          <a:blip r:embed="rId14">
            <a:extLst>
              <a:ext uri="{28A0092B-C50C-407E-A947-70E740481C1C}">
                <a14:useLocalDpi xmlns:a14="http://schemas.microsoft.com/office/drawing/2010/main" val="0"/>
              </a:ext>
            </a:extLst>
          </a:blip>
          <a:srcRect b="5333"/>
          <a:stretch>
            <a:fillRect/>
          </a:stretch>
        </p:blipFill>
        <p:spPr bwMode="ltGray">
          <a:xfrm>
            <a:off x="0" y="53975"/>
            <a:ext cx="1395413"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4">
            <a:extLst>
              <a:ext uri="{28A0092B-C50C-407E-A947-70E740481C1C}">
                <a14:useLocalDpi xmlns:a14="http://schemas.microsoft.com/office/drawing/2010/main" val="0"/>
              </a:ext>
            </a:extLst>
          </a:blip>
          <a:srcRect t="39999"/>
          <a:stretch>
            <a:fillRect/>
          </a:stretch>
        </p:blipFill>
        <p:spPr bwMode="ltGray">
          <a:xfrm>
            <a:off x="0" y="4433888"/>
            <a:ext cx="13954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260475" y="400050"/>
            <a:ext cx="9001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ctr" anchorCtr="0" compatLnSpc="1">
            <a:prstTxWarp prst="textNoShape">
              <a:avLst/>
            </a:prstTxWarp>
          </a:bodyPr>
          <a:lstStyle/>
          <a:p>
            <a:pPr lvl="0"/>
            <a:r>
              <a:rPr lang="es-ES"/>
              <a:t>Haga clic para modificar el estilo de título del patrón</a:t>
            </a:r>
          </a:p>
        </p:txBody>
      </p:sp>
      <p:sp>
        <p:nvSpPr>
          <p:cNvPr id="1031" name="Rectangle 7"/>
          <p:cNvSpPr>
            <a:spLocks noGrp="1" noChangeArrowheads="1"/>
          </p:cNvSpPr>
          <p:nvPr>
            <p:ph type="body" idx="1"/>
          </p:nvPr>
        </p:nvSpPr>
        <p:spPr bwMode="auto">
          <a:xfrm>
            <a:off x="1260475" y="1839913"/>
            <a:ext cx="90011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93192" name="Rectangle 8"/>
          <p:cNvSpPr>
            <a:spLocks noGrp="1" noChangeArrowheads="1"/>
          </p:cNvSpPr>
          <p:nvPr>
            <p:ph type="dt" sz="half" idx="2"/>
          </p:nvPr>
        </p:nvSpPr>
        <p:spPr bwMode="auto">
          <a:xfrm>
            <a:off x="1198563" y="6411913"/>
            <a:ext cx="2249487"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l" eaLnBrk="1" hangingPunct="1">
              <a:spcBef>
                <a:spcPct val="0"/>
              </a:spcBef>
              <a:defRPr sz="1600">
                <a:solidFill>
                  <a:schemeClr val="tx1"/>
                </a:solidFill>
                <a:latin typeface="Times New Roman" pitchFamily="18" charset="0"/>
              </a:defRPr>
            </a:lvl1pPr>
          </a:lstStyle>
          <a:p>
            <a:pPr>
              <a:defRPr/>
            </a:pPr>
            <a:endParaRPr lang="es-ES"/>
          </a:p>
        </p:txBody>
      </p:sp>
      <p:sp>
        <p:nvSpPr>
          <p:cNvPr id="93193" name="Rectangle 9"/>
          <p:cNvSpPr>
            <a:spLocks noGrp="1" noChangeArrowheads="1"/>
          </p:cNvSpPr>
          <p:nvPr>
            <p:ph type="ftr" sz="quarter" idx="3"/>
          </p:nvPr>
        </p:nvSpPr>
        <p:spPr bwMode="auto">
          <a:xfrm>
            <a:off x="4078288" y="6411913"/>
            <a:ext cx="3421062"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ctr" eaLnBrk="1" hangingPunct="1">
              <a:spcBef>
                <a:spcPct val="0"/>
              </a:spcBef>
              <a:defRPr sz="1600">
                <a:solidFill>
                  <a:schemeClr val="tx1"/>
                </a:solidFill>
                <a:latin typeface="Times New Roman" pitchFamily="18" charset="0"/>
              </a:defRPr>
            </a:lvl1pPr>
          </a:lstStyle>
          <a:p>
            <a:pPr>
              <a:defRPr/>
            </a:pPr>
            <a:endParaRPr lang="es-ES"/>
          </a:p>
        </p:txBody>
      </p:sp>
      <p:sp>
        <p:nvSpPr>
          <p:cNvPr id="93194" name="Rectangle 10"/>
          <p:cNvSpPr>
            <a:spLocks noGrp="1" noChangeArrowheads="1"/>
          </p:cNvSpPr>
          <p:nvPr>
            <p:ph type="sldNum" sz="quarter" idx="4"/>
          </p:nvPr>
        </p:nvSpPr>
        <p:spPr bwMode="auto">
          <a:xfrm>
            <a:off x="8129588" y="6411913"/>
            <a:ext cx="2249487"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r" eaLnBrk="1" hangingPunct="1">
              <a:spcBef>
                <a:spcPct val="0"/>
              </a:spcBef>
              <a:defRPr sz="1600">
                <a:solidFill>
                  <a:schemeClr val="tx1"/>
                </a:solidFill>
                <a:latin typeface="Times New Roman" panose="02020603050405020304" pitchFamily="18" charset="0"/>
              </a:defRPr>
            </a:lvl1pPr>
          </a:lstStyle>
          <a:p>
            <a:pPr>
              <a:defRPr/>
            </a:pPr>
            <a:fld id="{32D6EDAC-99D4-495C-87B2-C08DC1113A44}"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08"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Lst>
  <p:txStyles>
    <p:titleStyle>
      <a:lvl1pPr algn="ctr" defTabSz="1028700" rtl="0" eaLnBrk="0" fontAlgn="base" hangingPunct="0">
        <a:spcBef>
          <a:spcPct val="0"/>
        </a:spcBef>
        <a:spcAft>
          <a:spcPct val="0"/>
        </a:spcAft>
        <a:defRPr sz="5000">
          <a:solidFill>
            <a:schemeClr val="tx2"/>
          </a:solidFill>
          <a:latin typeface="+mj-lt"/>
          <a:ea typeface="+mj-ea"/>
          <a:cs typeface="+mj-cs"/>
        </a:defRPr>
      </a:lvl1pPr>
      <a:lvl2pPr algn="ctr" defTabSz="1028700" rtl="0" eaLnBrk="0" fontAlgn="base" hangingPunct="0">
        <a:spcBef>
          <a:spcPct val="0"/>
        </a:spcBef>
        <a:spcAft>
          <a:spcPct val="0"/>
        </a:spcAft>
        <a:defRPr sz="5000">
          <a:solidFill>
            <a:schemeClr val="tx2"/>
          </a:solidFill>
          <a:latin typeface="Times New Roman" pitchFamily="18" charset="0"/>
        </a:defRPr>
      </a:lvl2pPr>
      <a:lvl3pPr algn="ctr" defTabSz="1028700" rtl="0" eaLnBrk="0" fontAlgn="base" hangingPunct="0">
        <a:spcBef>
          <a:spcPct val="0"/>
        </a:spcBef>
        <a:spcAft>
          <a:spcPct val="0"/>
        </a:spcAft>
        <a:defRPr sz="5000">
          <a:solidFill>
            <a:schemeClr val="tx2"/>
          </a:solidFill>
          <a:latin typeface="Times New Roman" pitchFamily="18" charset="0"/>
        </a:defRPr>
      </a:lvl3pPr>
      <a:lvl4pPr algn="ctr" defTabSz="1028700" rtl="0" eaLnBrk="0" fontAlgn="base" hangingPunct="0">
        <a:spcBef>
          <a:spcPct val="0"/>
        </a:spcBef>
        <a:spcAft>
          <a:spcPct val="0"/>
        </a:spcAft>
        <a:defRPr sz="5000">
          <a:solidFill>
            <a:schemeClr val="tx2"/>
          </a:solidFill>
          <a:latin typeface="Times New Roman" pitchFamily="18" charset="0"/>
        </a:defRPr>
      </a:lvl4pPr>
      <a:lvl5pPr algn="ctr" defTabSz="1028700" rtl="0" eaLnBrk="0" fontAlgn="base" hangingPunct="0">
        <a:spcBef>
          <a:spcPct val="0"/>
        </a:spcBef>
        <a:spcAft>
          <a:spcPct val="0"/>
        </a:spcAft>
        <a:defRPr sz="5000">
          <a:solidFill>
            <a:schemeClr val="tx2"/>
          </a:solidFill>
          <a:latin typeface="Times New Roman" pitchFamily="18" charset="0"/>
        </a:defRPr>
      </a:lvl5pPr>
      <a:lvl6pPr marL="457200" algn="ctr" defTabSz="1028700" rtl="0" fontAlgn="base">
        <a:spcBef>
          <a:spcPct val="0"/>
        </a:spcBef>
        <a:spcAft>
          <a:spcPct val="0"/>
        </a:spcAft>
        <a:defRPr sz="5000">
          <a:solidFill>
            <a:schemeClr val="tx2"/>
          </a:solidFill>
          <a:latin typeface="Times New Roman" pitchFamily="18" charset="0"/>
        </a:defRPr>
      </a:lvl6pPr>
      <a:lvl7pPr marL="914400" algn="ctr" defTabSz="1028700" rtl="0" fontAlgn="base">
        <a:spcBef>
          <a:spcPct val="0"/>
        </a:spcBef>
        <a:spcAft>
          <a:spcPct val="0"/>
        </a:spcAft>
        <a:defRPr sz="5000">
          <a:solidFill>
            <a:schemeClr val="tx2"/>
          </a:solidFill>
          <a:latin typeface="Times New Roman" pitchFamily="18" charset="0"/>
        </a:defRPr>
      </a:lvl7pPr>
      <a:lvl8pPr marL="1371600" algn="ctr" defTabSz="1028700" rtl="0" fontAlgn="base">
        <a:spcBef>
          <a:spcPct val="0"/>
        </a:spcBef>
        <a:spcAft>
          <a:spcPct val="0"/>
        </a:spcAft>
        <a:defRPr sz="5000">
          <a:solidFill>
            <a:schemeClr val="tx2"/>
          </a:solidFill>
          <a:latin typeface="Times New Roman" pitchFamily="18" charset="0"/>
        </a:defRPr>
      </a:lvl8pPr>
      <a:lvl9pPr marL="1828800" algn="ctr" defTabSz="1028700" rtl="0" fontAlgn="base">
        <a:spcBef>
          <a:spcPct val="0"/>
        </a:spcBef>
        <a:spcAft>
          <a:spcPct val="0"/>
        </a:spcAft>
        <a:defRPr sz="5000">
          <a:solidFill>
            <a:schemeClr val="tx2"/>
          </a:solidFill>
          <a:latin typeface="Times New Roman" pitchFamily="18" charset="0"/>
        </a:defRPr>
      </a:lvl9pPr>
    </p:titleStyle>
    <p:bodyStyle>
      <a:lvl1pPr marL="385763" indent="-385763" algn="l" defTabSz="1028700" rtl="0" eaLnBrk="0" fontAlgn="base" hangingPunct="0">
        <a:spcBef>
          <a:spcPct val="20000"/>
        </a:spcBef>
        <a:spcAft>
          <a:spcPct val="0"/>
        </a:spcAft>
        <a:buChar char="•"/>
        <a:defRPr sz="3600">
          <a:solidFill>
            <a:schemeClr val="tx1"/>
          </a:solidFill>
          <a:latin typeface="+mn-lt"/>
          <a:ea typeface="+mn-ea"/>
          <a:cs typeface="+mn-cs"/>
        </a:defRPr>
      </a:lvl1pPr>
      <a:lvl2pPr marL="836613" indent="-322263" algn="l" defTabSz="1028700" rtl="0" eaLnBrk="0" fontAlgn="base" hangingPunct="0">
        <a:spcBef>
          <a:spcPct val="20000"/>
        </a:spcBef>
        <a:spcAft>
          <a:spcPct val="0"/>
        </a:spcAft>
        <a:buChar char="–"/>
        <a:defRPr sz="3200">
          <a:solidFill>
            <a:schemeClr val="tx1"/>
          </a:solidFill>
          <a:latin typeface="+mn-lt"/>
        </a:defRPr>
      </a:lvl2pPr>
      <a:lvl3pPr marL="1285875" indent="-257175" algn="l" defTabSz="1028700" rtl="0" eaLnBrk="0" fontAlgn="base" hangingPunct="0">
        <a:spcBef>
          <a:spcPct val="20000"/>
        </a:spcBef>
        <a:spcAft>
          <a:spcPct val="0"/>
        </a:spcAft>
        <a:buChar char="•"/>
        <a:defRPr sz="2700">
          <a:solidFill>
            <a:schemeClr val="tx1"/>
          </a:solidFill>
          <a:latin typeface="+mn-lt"/>
        </a:defRPr>
      </a:lvl3pPr>
      <a:lvl4pPr marL="1800225" indent="-257175" algn="l" defTabSz="1028700" rtl="0" eaLnBrk="0" fontAlgn="base" hangingPunct="0">
        <a:spcBef>
          <a:spcPct val="20000"/>
        </a:spcBef>
        <a:spcAft>
          <a:spcPct val="0"/>
        </a:spcAft>
        <a:buChar char="–"/>
        <a:defRPr sz="2300">
          <a:solidFill>
            <a:schemeClr val="tx1"/>
          </a:solidFill>
          <a:latin typeface="+mn-lt"/>
        </a:defRPr>
      </a:lvl4pPr>
      <a:lvl5pPr marL="2314575" indent="-257175" algn="l" defTabSz="1028700" rtl="0" eaLnBrk="0" fontAlgn="base" hangingPunct="0">
        <a:spcBef>
          <a:spcPct val="20000"/>
        </a:spcBef>
        <a:spcAft>
          <a:spcPct val="0"/>
        </a:spcAft>
        <a:buChar char="»"/>
        <a:defRPr sz="2300">
          <a:solidFill>
            <a:schemeClr val="tx1"/>
          </a:solidFill>
          <a:latin typeface="+mn-lt"/>
        </a:defRPr>
      </a:lvl5pPr>
      <a:lvl6pPr marL="2771775" indent="-257175" algn="l" defTabSz="1028700" rtl="0" fontAlgn="base">
        <a:spcBef>
          <a:spcPct val="20000"/>
        </a:spcBef>
        <a:spcAft>
          <a:spcPct val="0"/>
        </a:spcAft>
        <a:buChar char="»"/>
        <a:defRPr sz="2300">
          <a:solidFill>
            <a:schemeClr val="tx1"/>
          </a:solidFill>
          <a:latin typeface="+mn-lt"/>
        </a:defRPr>
      </a:lvl6pPr>
      <a:lvl7pPr marL="3228975" indent="-257175" algn="l" defTabSz="1028700" rtl="0" fontAlgn="base">
        <a:spcBef>
          <a:spcPct val="20000"/>
        </a:spcBef>
        <a:spcAft>
          <a:spcPct val="0"/>
        </a:spcAft>
        <a:buChar char="»"/>
        <a:defRPr sz="2300">
          <a:solidFill>
            <a:schemeClr val="tx1"/>
          </a:solidFill>
          <a:latin typeface="+mn-lt"/>
        </a:defRPr>
      </a:lvl7pPr>
      <a:lvl8pPr marL="3686175" indent="-257175" algn="l" defTabSz="1028700" rtl="0" fontAlgn="base">
        <a:spcBef>
          <a:spcPct val="20000"/>
        </a:spcBef>
        <a:spcAft>
          <a:spcPct val="0"/>
        </a:spcAft>
        <a:buChar char="»"/>
        <a:defRPr sz="2300">
          <a:solidFill>
            <a:schemeClr val="tx1"/>
          </a:solidFill>
          <a:latin typeface="+mn-lt"/>
        </a:defRPr>
      </a:lvl8pPr>
      <a:lvl9pPr marL="4143375" indent="-257175" algn="l" defTabSz="1028700" rtl="0" fontAlgn="base">
        <a:spcBef>
          <a:spcPct val="20000"/>
        </a:spcBef>
        <a:spcAft>
          <a:spcPct val="0"/>
        </a:spcAft>
        <a:buChar char="»"/>
        <a:defRPr sz="23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0.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image" Target="../media/image20.wmf"/><Relationship Id="rId10" Type="http://schemas.openxmlformats.org/officeDocument/2006/relationships/image" Target="../media/image12.png"/><Relationship Id="rId4" Type="http://schemas.openxmlformats.org/officeDocument/2006/relationships/oleObject" Target="../embeddings/oleObject24.bin"/><Relationship Id="rId9" Type="http://schemas.openxmlformats.org/officeDocument/2006/relationships/image" Target="../media/image22.wmf"/></Relationships>
</file>

<file path=ppt/slides/_rels/slide11.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31.bin"/><Relationship Id="rId3" Type="http://schemas.openxmlformats.org/officeDocument/2006/relationships/notesSlide" Target="../notesSlides/notesSlide11.xml"/><Relationship Id="rId7" Type="http://schemas.openxmlformats.org/officeDocument/2006/relationships/oleObject" Target="../embeddings/oleObject28.bin"/><Relationship Id="rId12"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3.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25.wmf"/><Relationship Id="rId4" Type="http://schemas.openxmlformats.org/officeDocument/2006/relationships/image" Target="../media/image12.png"/><Relationship Id="rId9" Type="http://schemas.openxmlformats.org/officeDocument/2006/relationships/oleObject" Target="../embeddings/oleObject29.bin"/><Relationship Id="rId14" Type="http://schemas.openxmlformats.org/officeDocument/2006/relationships/image" Target="../media/image27.wmf"/></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12.xml"/><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27.bin"/><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32.bin"/><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30.emf"/><Relationship Id="rId4" Type="http://schemas.openxmlformats.org/officeDocument/2006/relationships/image" Target="../media/image29.emf"/></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1.xml"/><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33.bin"/><Relationship Id="rId4" Type="http://schemas.openxmlformats.org/officeDocument/2006/relationships/image" Target="../media/image3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3.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34.bin"/><Relationship Id="rId5" Type="http://schemas.openxmlformats.org/officeDocument/2006/relationships/image" Target="../media/image35.jpeg"/><Relationship Id="rId4" Type="http://schemas.openxmlformats.org/officeDocument/2006/relationships/image" Target="../media/image34.jpeg"/></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5.jpeg"/></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7.jpeg"/></Relationships>
</file>

<file path=ppt/slides/_rels/slide2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image" Target="../media/image4.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image" Target="../media/image5.wmf"/><Relationship Id="rId12" Type="http://schemas.openxmlformats.org/officeDocument/2006/relationships/image" Target="../media/image9.wmf"/><Relationship Id="rId2" Type="http://schemas.openxmlformats.org/officeDocument/2006/relationships/slideLayout" Target="../slideLayouts/slideLayout7.xml"/><Relationship Id="rId16" Type="http://schemas.openxmlformats.org/officeDocument/2006/relationships/image" Target="../media/image10.wmf"/><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7.bin"/><Relationship Id="rId5" Type="http://schemas.openxmlformats.org/officeDocument/2006/relationships/image" Target="../media/image3.wmf"/><Relationship Id="rId15" Type="http://schemas.openxmlformats.org/officeDocument/2006/relationships/oleObject" Target="../embeddings/oleObject8.bin"/><Relationship Id="rId10"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xml"/><Relationship Id="rId12"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3.vml"/><Relationship Id="rId11" Type="http://schemas.openxmlformats.org/officeDocument/2006/relationships/oleObject" Target="../embeddings/oleObject7.bin"/><Relationship Id="rId10" Type="http://schemas.openxmlformats.org/officeDocument/2006/relationships/image" Target="../media/image8.wmf"/><Relationship Id="rId9"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6.xml"/><Relationship Id="rId7" Type="http://schemas.openxmlformats.org/officeDocument/2006/relationships/image" Target="../media/image3.wmf"/><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15.wmf"/><Relationship Id="rId5" Type="http://schemas.openxmlformats.org/officeDocument/2006/relationships/image" Target="../media/image4.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4.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2.png"/><Relationship Id="rId3" Type="http://schemas.openxmlformats.org/officeDocument/2006/relationships/notesSlide" Target="../notesSlides/notesSlide7.xml"/><Relationship Id="rId7" Type="http://schemas.openxmlformats.org/officeDocument/2006/relationships/image" Target="../media/image16.wmf"/><Relationship Id="rId12"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17.wmf"/><Relationship Id="rId5" Type="http://schemas.openxmlformats.org/officeDocument/2006/relationships/image" Target="../media/image10.wmf"/><Relationship Id="rId10" Type="http://schemas.openxmlformats.org/officeDocument/2006/relationships/oleObject" Target="../embeddings/oleObject16.bin"/><Relationship Id="rId4" Type="http://schemas.openxmlformats.org/officeDocument/2006/relationships/oleObject" Target="../embeddings/oleObject14.bin"/><Relationship Id="rId9" Type="http://schemas.openxmlformats.org/officeDocument/2006/relationships/image" Target="../media/image3.wmf"/><Relationship Id="rId1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wmf"/><Relationship Id="rId3" Type="http://schemas.openxmlformats.org/officeDocument/2006/relationships/notesSlide" Target="../notesSlides/notesSlide8.xml"/><Relationship Id="rId7" Type="http://schemas.openxmlformats.org/officeDocument/2006/relationships/image" Target="../media/image17.wmf"/><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18.wmf"/><Relationship Id="rId5" Type="http://schemas.openxmlformats.org/officeDocument/2006/relationships/image" Target="../media/image10.wmf"/><Relationship Id="rId10" Type="http://schemas.openxmlformats.org/officeDocument/2006/relationships/oleObject" Target="../embeddings/oleObject19.bin"/><Relationship Id="rId4" Type="http://schemas.openxmlformats.org/officeDocument/2006/relationships/oleObject" Target="../embeddings/oleObject14.bin"/><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9.xml"/><Relationship Id="rId7" Type="http://schemas.openxmlformats.org/officeDocument/2006/relationships/oleObject" Target="../embeddings/oleObject21.bin"/><Relationship Id="rId12"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9.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1.wmf"/><Relationship Id="rId4" Type="http://schemas.openxmlformats.org/officeDocument/2006/relationships/image" Target="../media/image12.png"/><Relationship Id="rId9"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030"/>
          <p:cNvSpPr txBox="1">
            <a:spLocks noChangeArrowheads="1"/>
          </p:cNvSpPr>
          <p:nvPr/>
        </p:nvSpPr>
        <p:spPr bwMode="auto">
          <a:xfrm>
            <a:off x="1624013" y="3221038"/>
            <a:ext cx="823912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CARGA ELÉCTRICA Y MATERIA. CAMPO ELÉCTRICO</a:t>
            </a:r>
          </a:p>
        </p:txBody>
      </p:sp>
      <p:sp>
        <p:nvSpPr>
          <p:cNvPr id="5123" name="Text Box 1031"/>
          <p:cNvSpPr txBox="1">
            <a:spLocks noChangeArrowheads="1"/>
          </p:cNvSpPr>
          <p:nvPr/>
        </p:nvSpPr>
        <p:spPr bwMode="auto">
          <a:xfrm>
            <a:off x="5278438" y="4105275"/>
            <a:ext cx="9334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(4/5)</a:t>
            </a:r>
          </a:p>
        </p:txBody>
      </p:sp>
      <p:sp>
        <p:nvSpPr>
          <p:cNvPr id="5124" name="Text Box 1032"/>
          <p:cNvSpPr txBox="1">
            <a:spLocks noChangeArrowheads="1"/>
          </p:cNvSpPr>
          <p:nvPr/>
        </p:nvSpPr>
        <p:spPr bwMode="auto">
          <a:xfrm>
            <a:off x="5065713" y="2343150"/>
            <a:ext cx="1397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TEMA 1</a:t>
            </a:r>
          </a:p>
        </p:txBody>
      </p:sp>
      <p:grpSp>
        <p:nvGrpSpPr>
          <p:cNvPr id="15" name="Group 23"/>
          <p:cNvGrpSpPr>
            <a:grpSpLocks/>
          </p:cNvGrpSpPr>
          <p:nvPr/>
        </p:nvGrpSpPr>
        <p:grpSpPr bwMode="auto">
          <a:xfrm>
            <a:off x="7772400" y="398463"/>
            <a:ext cx="2571750" cy="2159000"/>
            <a:chOff x="4896" y="276"/>
            <a:chExt cx="1620" cy="1360"/>
          </a:xfrm>
        </p:grpSpPr>
        <p:sp>
          <p:nvSpPr>
            <p:cNvPr id="16" name="AutoShape 1067"/>
            <p:cNvSpPr>
              <a:spLocks noChangeArrowheads="1"/>
            </p:cNvSpPr>
            <p:nvPr/>
          </p:nvSpPr>
          <p:spPr bwMode="auto">
            <a:xfrm>
              <a:off x="4896" y="276"/>
              <a:ext cx="1620" cy="1360"/>
            </a:xfrm>
            <a:prstGeom prst="foldedCorner">
              <a:avLst>
                <a:gd name="adj" fmla="val 12500"/>
              </a:avLst>
            </a:pr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7" name="Text Box 1068"/>
            <p:cNvSpPr txBox="1">
              <a:spLocks noChangeArrowheads="1"/>
            </p:cNvSpPr>
            <p:nvPr/>
          </p:nvSpPr>
          <p:spPr bwMode="auto">
            <a:xfrm>
              <a:off x="5037" y="450"/>
              <a:ext cx="1336" cy="52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latin typeface="Trebuchet MS" panose="020B0603020202020204" pitchFamily="34" charset="0"/>
                </a:rPr>
                <a:t>GRUPOS DE PRÁCTICAS</a:t>
              </a:r>
            </a:p>
          </p:txBody>
        </p:sp>
        <p:sp>
          <p:nvSpPr>
            <p:cNvPr id="18" name="Text Box 1069"/>
            <p:cNvSpPr txBox="1">
              <a:spLocks noChangeArrowheads="1"/>
            </p:cNvSpPr>
            <p:nvPr/>
          </p:nvSpPr>
          <p:spPr bwMode="auto">
            <a:xfrm>
              <a:off x="5037" y="1036"/>
              <a:ext cx="1336" cy="2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solidFill>
                    <a:srgbClr val="FFFFFF"/>
                  </a:solidFill>
                  <a:latin typeface="Trebuchet MS" panose="020B0603020202020204" pitchFamily="34" charset="0"/>
                </a:rPr>
                <a:t>HASTA 02/11</a:t>
              </a:r>
            </a:p>
          </p:txBody>
        </p:sp>
        <p:sp>
          <p:nvSpPr>
            <p:cNvPr id="19" name="Text Box 1062"/>
            <p:cNvSpPr txBox="1">
              <a:spLocks noChangeArrowheads="1"/>
            </p:cNvSpPr>
            <p:nvPr/>
          </p:nvSpPr>
          <p:spPr bwMode="auto">
            <a:xfrm>
              <a:off x="5266" y="1320"/>
              <a:ext cx="8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0000"/>
                  </a:solidFill>
                  <a:latin typeface="Trebuchet MS" panose="020B0603020202020204" pitchFamily="34" charset="0"/>
                </a:rPr>
                <a:t>En Moodle</a:t>
              </a:r>
            </a:p>
          </p:txBody>
        </p:sp>
      </p:grpSp>
      <p:grpSp>
        <p:nvGrpSpPr>
          <p:cNvPr id="2" name="Grupo 1"/>
          <p:cNvGrpSpPr/>
          <p:nvPr/>
        </p:nvGrpSpPr>
        <p:grpSpPr>
          <a:xfrm>
            <a:off x="6310314" y="5021133"/>
            <a:ext cx="4360864" cy="1867709"/>
            <a:chOff x="6310314" y="5021133"/>
            <a:chExt cx="4360864" cy="1867709"/>
          </a:xfrm>
        </p:grpSpPr>
        <p:grpSp>
          <p:nvGrpSpPr>
            <p:cNvPr id="20" name="Grupo 19"/>
            <p:cNvGrpSpPr/>
            <p:nvPr/>
          </p:nvGrpSpPr>
          <p:grpSpPr>
            <a:xfrm>
              <a:off x="6310314" y="5021133"/>
              <a:ext cx="4360864" cy="1865782"/>
              <a:chOff x="6310314" y="5021133"/>
              <a:chExt cx="4360864" cy="1865782"/>
            </a:xfrm>
          </p:grpSpPr>
          <p:grpSp>
            <p:nvGrpSpPr>
              <p:cNvPr id="21" name="Group 14"/>
              <p:cNvGrpSpPr>
                <a:grpSpLocks/>
              </p:cNvGrpSpPr>
              <p:nvPr/>
            </p:nvGrpSpPr>
            <p:grpSpPr bwMode="auto">
              <a:xfrm>
                <a:off x="6310314" y="5021133"/>
                <a:ext cx="4360864" cy="1865313"/>
                <a:chOff x="3975" y="3030"/>
                <a:chExt cx="2747" cy="1175"/>
              </a:xfrm>
            </p:grpSpPr>
            <p:sp>
              <p:nvSpPr>
                <p:cNvPr id="24" name="AutoShape 1056"/>
                <p:cNvSpPr>
                  <a:spLocks noChangeArrowheads="1"/>
                </p:cNvSpPr>
                <p:nvPr/>
              </p:nvSpPr>
              <p:spPr bwMode="auto">
                <a:xfrm>
                  <a:off x="3975" y="3030"/>
                  <a:ext cx="2747" cy="1175"/>
                </a:xfrm>
                <a:prstGeom prst="foldedCorner">
                  <a:avLst>
                    <a:gd name="adj" fmla="val 12500"/>
                  </a:avLst>
                </a:pr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s-ES" sz="2000">
                    <a:solidFill>
                      <a:srgbClr val="000000"/>
                    </a:solidFill>
                    <a:latin typeface="Trebuchet MS" panose="020B0603020202020204" pitchFamily="34" charset="0"/>
                  </a:endParaRPr>
                </a:p>
              </p:txBody>
            </p:sp>
            <p:sp>
              <p:nvSpPr>
                <p:cNvPr id="25" name="Text Box 1057"/>
                <p:cNvSpPr txBox="1">
                  <a:spLocks noChangeArrowheads="1"/>
                </p:cNvSpPr>
                <p:nvPr/>
              </p:nvSpPr>
              <p:spPr bwMode="auto">
                <a:xfrm>
                  <a:off x="4070" y="3120"/>
                  <a:ext cx="2561" cy="52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latin typeface="Trebuchet MS" panose="020B0603020202020204" pitchFamily="34" charset="0"/>
                    </a:rPr>
                    <a:t>PROBLEMA PROPUESTO</a:t>
                  </a:r>
                </a:p>
                <a:p>
                  <a:pPr algn="ctr" eaLnBrk="1" hangingPunct="1">
                    <a:spcBef>
                      <a:spcPct val="0"/>
                    </a:spcBef>
                    <a:buFontTx/>
                    <a:buNone/>
                  </a:pPr>
                  <a:r>
                    <a:rPr lang="es-ES" sz="2400" b="1">
                      <a:latin typeface="Trebuchet MS" panose="020B0603020202020204" pitchFamily="34" charset="0"/>
                    </a:rPr>
                    <a:t>(1ª SESIÓN DE PROBLEMAS)</a:t>
                  </a:r>
                </a:p>
              </p:txBody>
            </p:sp>
            <p:sp>
              <p:nvSpPr>
                <p:cNvPr id="26" name="Text Box 1058"/>
                <p:cNvSpPr txBox="1">
                  <a:spLocks noChangeArrowheads="1"/>
                </p:cNvSpPr>
                <p:nvPr/>
              </p:nvSpPr>
              <p:spPr bwMode="auto">
                <a:xfrm>
                  <a:off x="4110" y="3767"/>
                  <a:ext cx="95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Trebuchet MS" panose="020B0603020202020204" pitchFamily="34" charset="0"/>
                      <a:sym typeface="Wingdings" panose="05000000000000000000" pitchFamily="2" charset="2"/>
                    </a:rPr>
                    <a:t>Problema</a:t>
                  </a:r>
                  <a:endParaRPr lang="es-ES" sz="4800">
                    <a:solidFill>
                      <a:srgbClr val="FF0000"/>
                    </a:solidFill>
                    <a:latin typeface="Trebuchet MS" panose="020B0603020202020204" pitchFamily="34" charset="0"/>
                    <a:sym typeface="Wingdings" panose="05000000000000000000" pitchFamily="2" charset="2"/>
                  </a:endParaRPr>
                </a:p>
              </p:txBody>
            </p:sp>
            <p:sp>
              <p:nvSpPr>
                <p:cNvPr id="27" name="Text Box 1062"/>
                <p:cNvSpPr txBox="1">
                  <a:spLocks noChangeArrowheads="1"/>
                </p:cNvSpPr>
                <p:nvPr/>
              </p:nvSpPr>
              <p:spPr bwMode="auto">
                <a:xfrm>
                  <a:off x="5528" y="3767"/>
                  <a:ext cx="75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0000FF"/>
                      </a:solidFill>
                      <a:latin typeface="Trebuchet MS" panose="020B0603020202020204" pitchFamily="34" charset="0"/>
                    </a:rPr>
                    <a:t>Boletín</a:t>
                  </a:r>
                </a:p>
              </p:txBody>
            </p:sp>
          </p:grpSp>
          <p:sp>
            <p:nvSpPr>
              <p:cNvPr id="22" name="Text Box 1058"/>
              <p:cNvSpPr txBox="1">
                <a:spLocks noChangeArrowheads="1"/>
              </p:cNvSpPr>
              <p:nvPr/>
            </p:nvSpPr>
            <p:spPr bwMode="auto">
              <a:xfrm>
                <a:off x="7903294" y="6053737"/>
                <a:ext cx="729985"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4800">
                    <a:solidFill>
                      <a:srgbClr val="FF0000"/>
                    </a:solidFill>
                    <a:latin typeface="Trebuchet MS" panose="020B0603020202020204" pitchFamily="34" charset="0"/>
                    <a:sym typeface="Wingdings" panose="05000000000000000000" pitchFamily="2" charset="2"/>
                  </a:rPr>
                  <a:t></a:t>
                </a:r>
              </a:p>
            </p:txBody>
          </p:sp>
          <p:sp>
            <p:nvSpPr>
              <p:cNvPr id="23" name="Text Box 1058"/>
              <p:cNvSpPr txBox="1">
                <a:spLocks noChangeArrowheads="1"/>
              </p:cNvSpPr>
              <p:nvPr/>
            </p:nvSpPr>
            <p:spPr bwMode="auto">
              <a:xfrm>
                <a:off x="9836895" y="6053737"/>
                <a:ext cx="729985"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4800">
                    <a:solidFill>
                      <a:srgbClr val="0000FF"/>
                    </a:solidFill>
                    <a:latin typeface="Trebuchet MS" panose="020B0603020202020204" pitchFamily="34" charset="0"/>
                    <a:sym typeface="Wingdings" panose="05000000000000000000" pitchFamily="2" charset="2"/>
                  </a:rPr>
                  <a:t></a:t>
                </a:r>
              </a:p>
            </p:txBody>
          </p:sp>
        </p:grpSp>
        <p:sp>
          <p:nvSpPr>
            <p:cNvPr id="28" name="Text Box 1058"/>
            <p:cNvSpPr txBox="1">
              <a:spLocks noChangeArrowheads="1"/>
            </p:cNvSpPr>
            <p:nvPr/>
          </p:nvSpPr>
          <p:spPr bwMode="auto">
            <a:xfrm>
              <a:off x="8211321" y="6055664"/>
              <a:ext cx="729985"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4800">
                  <a:solidFill>
                    <a:srgbClr val="FF0000"/>
                  </a:solidFill>
                  <a:latin typeface="Trebuchet MS" panose="020B0603020202020204" pitchFamily="34" charset="0"/>
                  <a:sym typeface="Wingdings" panose="05000000000000000000" pitchFamily="2" charset="2"/>
                </a:rPr>
                <a:t></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278765" y="1717968"/>
            <a:ext cx="5392420" cy="1398808"/>
          </a:xfrm>
          <a:prstGeom prst="rect">
            <a:avLst/>
          </a:prstGeom>
          <a:solidFill>
            <a:srgbClr val="CCFFCC"/>
          </a:solidFill>
        </p:spPr>
        <p:txBody>
          <a:bodyPr wrap="square" lIns="144000" tIns="144000" rIns="144000" bIns="144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just">
              <a:defRPr/>
            </a:pPr>
            <a:r>
              <a:rPr lang="es-ES" sz="2400" dirty="0">
                <a:solidFill>
                  <a:schemeClr val="tx1"/>
                </a:solidFill>
                <a:sym typeface="Wingdings" panose="05000000000000000000" pitchFamily="2" charset="2"/>
              </a:rPr>
              <a:t> </a:t>
            </a:r>
            <a:r>
              <a:rPr lang="es-ES" sz="2400" dirty="0">
                <a:solidFill>
                  <a:schemeClr val="tx1"/>
                </a:solidFill>
              </a:rPr>
              <a:t>Los hilos tienen la misma </a:t>
            </a:r>
            <a:r>
              <a:rPr lang="es-ES" sz="2400" dirty="0">
                <a:solidFill>
                  <a:srgbClr val="3333FF"/>
                </a:solidFill>
              </a:rPr>
              <a:t>tensión</a:t>
            </a:r>
            <a:r>
              <a:rPr lang="es-ES" sz="2400" dirty="0">
                <a:solidFill>
                  <a:schemeClr val="tx1"/>
                </a:solidFill>
              </a:rPr>
              <a:t> por simetría: si se gira 180º respecto a ese eje vertical todo queda igual</a:t>
            </a:r>
          </a:p>
        </p:txBody>
      </p:sp>
      <p:sp>
        <p:nvSpPr>
          <p:cNvPr id="2" name="CuadroTexto 16"/>
          <p:cNvSpPr txBox="1"/>
          <p:nvPr/>
        </p:nvSpPr>
        <p:spPr>
          <a:xfrm>
            <a:off x="5936070" y="1702322"/>
            <a:ext cx="4392840" cy="2137472"/>
          </a:xfrm>
          <a:prstGeom prst="rect">
            <a:avLst/>
          </a:prstGeom>
          <a:solidFill>
            <a:srgbClr val="CCFFCC"/>
          </a:solidFill>
        </p:spPr>
        <p:txBody>
          <a:bodyPr wrap="square" lIns="144000" tIns="144000" rIns="144000" bIns="144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just">
              <a:defRPr/>
            </a:pPr>
            <a:r>
              <a:rPr lang="es-ES" sz="2400">
                <a:solidFill>
                  <a:schemeClr val="tx1"/>
                </a:solidFill>
                <a:sym typeface="Wingdings" panose="05000000000000000000" pitchFamily="2" charset="2"/>
              </a:rPr>
              <a:t> </a:t>
            </a:r>
            <a:r>
              <a:rPr lang="es-ES" sz="2400">
                <a:solidFill>
                  <a:schemeClr val="tx1"/>
                </a:solidFill>
              </a:rPr>
              <a:t>La </a:t>
            </a:r>
            <a:r>
              <a:rPr lang="es-ES" sz="2400" dirty="0">
                <a:solidFill>
                  <a:srgbClr val="3333FF"/>
                </a:solidFill>
              </a:rPr>
              <a:t>fuerza gravitatoria </a:t>
            </a:r>
            <a:r>
              <a:rPr lang="es-ES" sz="2400" dirty="0">
                <a:solidFill>
                  <a:schemeClr val="tx1"/>
                </a:solidFill>
              </a:rPr>
              <a:t>que ejerce una esfera sobre la otra es despreciable respecto a la </a:t>
            </a:r>
            <a:r>
              <a:rPr lang="es-ES" sz="2400" dirty="0">
                <a:solidFill>
                  <a:srgbClr val="3333FF"/>
                </a:solidFill>
              </a:rPr>
              <a:t>eléctrica</a:t>
            </a:r>
            <a:r>
              <a:rPr lang="es-ES" sz="2400" dirty="0">
                <a:solidFill>
                  <a:schemeClr val="tx1"/>
                </a:solidFill>
              </a:rPr>
              <a:t> que le ejerce</a:t>
            </a:r>
          </a:p>
          <a:p>
            <a:pPr algn="just">
              <a:defRPr/>
            </a:pPr>
            <a:r>
              <a:rPr lang="es-ES" sz="2400" dirty="0"/>
              <a:t>(sale sobre 10</a:t>
            </a:r>
            <a:r>
              <a:rPr lang="es-ES" sz="2400" baseline="30000" dirty="0"/>
              <a:t>13</a:t>
            </a:r>
            <a:r>
              <a:rPr lang="es-ES" sz="2400" dirty="0"/>
              <a:t> veces menor)</a:t>
            </a:r>
          </a:p>
        </p:txBody>
      </p:sp>
      <p:sp>
        <p:nvSpPr>
          <p:cNvPr id="3" name="CuadroTexto 16"/>
          <p:cNvSpPr txBox="1"/>
          <p:nvPr/>
        </p:nvSpPr>
        <p:spPr>
          <a:xfrm>
            <a:off x="5955348" y="4031788"/>
            <a:ext cx="4373562" cy="2862519"/>
          </a:xfrm>
          <a:prstGeom prst="rect">
            <a:avLst/>
          </a:prstGeom>
          <a:solidFill>
            <a:srgbClr val="CCFFCC"/>
          </a:solidFill>
        </p:spPr>
        <p:txBody>
          <a:bodyPr lIns="144000" tIns="144000" rIns="144000" bIns="144000" anchor="ctr" anchorCtr="1">
            <a:no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just">
              <a:defRPr/>
            </a:pPr>
            <a:r>
              <a:rPr lang="es-ES" sz="2400">
                <a:solidFill>
                  <a:schemeClr val="tx1"/>
                </a:solidFill>
                <a:sym typeface="Wingdings" panose="05000000000000000000" pitchFamily="2" charset="2"/>
              </a:rPr>
              <a:t> </a:t>
            </a:r>
            <a:r>
              <a:rPr lang="es-ES" sz="2400">
                <a:solidFill>
                  <a:srgbClr val="3333FF"/>
                </a:solidFill>
              </a:rPr>
              <a:t>La</a:t>
            </a:r>
            <a:r>
              <a:rPr lang="es-ES" sz="2400">
                <a:solidFill>
                  <a:schemeClr val="tx1"/>
                </a:solidFill>
              </a:rPr>
              <a:t> </a:t>
            </a:r>
            <a:r>
              <a:rPr lang="es-ES" sz="2400" dirty="0">
                <a:solidFill>
                  <a:srgbClr val="3333FF"/>
                </a:solidFill>
              </a:rPr>
              <a:t>Tierra</a:t>
            </a:r>
            <a:r>
              <a:rPr lang="es-ES" sz="2400" dirty="0">
                <a:solidFill>
                  <a:schemeClr val="tx1"/>
                </a:solidFill>
              </a:rPr>
              <a:t> supondremos que ejerce fuerza gravitatoria, pero no fuerza eléctrica. La consideraremos neutra con la misma posición promedio de Q</a:t>
            </a:r>
            <a:r>
              <a:rPr lang="es-ES" sz="2400" baseline="30000" dirty="0">
                <a:solidFill>
                  <a:schemeClr val="tx1"/>
                </a:solidFill>
              </a:rPr>
              <a:t>+</a:t>
            </a:r>
            <a:r>
              <a:rPr lang="es-ES" sz="2400" dirty="0">
                <a:solidFill>
                  <a:schemeClr val="tx1"/>
                </a:solidFill>
              </a:rPr>
              <a:t> y Q</a:t>
            </a:r>
            <a:r>
              <a:rPr lang="es-ES" sz="2400" baseline="30000" dirty="0">
                <a:solidFill>
                  <a:schemeClr val="tx1"/>
                </a:solidFill>
              </a:rPr>
              <a:t>-</a:t>
            </a:r>
            <a:r>
              <a:rPr lang="es-ES" sz="2400" dirty="0">
                <a:solidFill>
                  <a:schemeClr val="tx1"/>
                </a:solidFill>
              </a:rPr>
              <a:t>, es decir, como si fuese una carga puntual nula</a:t>
            </a:r>
          </a:p>
        </p:txBody>
      </p:sp>
      <p:grpSp>
        <p:nvGrpSpPr>
          <p:cNvPr id="4" name="Grupo 3">
            <a:extLst>
              <a:ext uri="{FF2B5EF4-FFF2-40B4-BE49-F238E27FC236}">
                <a16:creationId xmlns:a16="http://schemas.microsoft.com/office/drawing/2014/main" id="{1D57F26B-E6A2-40ED-B814-1975025F770A}"/>
              </a:ext>
            </a:extLst>
          </p:cNvPr>
          <p:cNvGrpSpPr/>
          <p:nvPr/>
        </p:nvGrpSpPr>
        <p:grpSpPr>
          <a:xfrm>
            <a:off x="5951334" y="632478"/>
            <a:ext cx="4377582" cy="616454"/>
            <a:chOff x="5951328" y="587322"/>
            <a:chExt cx="4377582" cy="616454"/>
          </a:xfrm>
        </p:grpSpPr>
        <p:sp>
          <p:nvSpPr>
            <p:cNvPr id="61" name="Rectángulo 60">
              <a:extLst>
                <a:ext uri="{FF2B5EF4-FFF2-40B4-BE49-F238E27FC236}">
                  <a16:creationId xmlns:a16="http://schemas.microsoft.com/office/drawing/2014/main" id="{3295AB8E-36D2-49A0-990F-0F1F867AAD9F}"/>
                </a:ext>
              </a:extLst>
            </p:cNvPr>
            <p:cNvSpPr/>
            <p:nvPr/>
          </p:nvSpPr>
          <p:spPr bwMode="auto">
            <a:xfrm>
              <a:off x="5951328" y="587322"/>
              <a:ext cx="4377582" cy="616454"/>
            </a:xfrm>
            <a:prstGeom prst="rect">
              <a:avLst/>
            </a:prstGeom>
            <a:solidFill>
              <a:srgbClr val="FFFFFF"/>
            </a:solidFill>
            <a:ln w="12700" cap="flat" cmpd="sng" algn="ctr">
              <a:no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68" name="Group 82"/>
            <p:cNvGrpSpPr>
              <a:grpSpLocks/>
            </p:cNvGrpSpPr>
            <p:nvPr/>
          </p:nvGrpSpPr>
          <p:grpSpPr bwMode="auto">
            <a:xfrm>
              <a:off x="6063297" y="665730"/>
              <a:ext cx="4157663" cy="490538"/>
              <a:chOff x="3812" y="3908"/>
              <a:chExt cx="2619" cy="309"/>
            </a:xfrm>
          </p:grpSpPr>
          <p:graphicFrame>
            <p:nvGraphicFramePr>
              <p:cNvPr id="78" name="Object 53"/>
              <p:cNvGraphicFramePr>
                <a:graphicFrameLocks noChangeAspect="1"/>
              </p:cNvGraphicFramePr>
              <p:nvPr/>
            </p:nvGraphicFramePr>
            <p:xfrm>
              <a:off x="3812" y="3908"/>
              <a:ext cx="840" cy="308"/>
            </p:xfrm>
            <a:graphic>
              <a:graphicData uri="http://schemas.openxmlformats.org/presentationml/2006/ole">
                <mc:AlternateContent xmlns:mc="http://schemas.openxmlformats.org/markup-compatibility/2006">
                  <mc:Choice xmlns:v="urn:schemas-microsoft-com:vml" Requires="v">
                    <p:oleObj spid="_x0000_s67912" name="Ecuación" r:id="rId4" imgW="520474" imgH="190417" progId="Equation.3">
                      <p:embed/>
                    </p:oleObj>
                  </mc:Choice>
                  <mc:Fallback>
                    <p:oleObj name="Ecuación" r:id="rId4" imgW="520474" imgH="1904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 y="3908"/>
                            <a:ext cx="84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 name="Object 54"/>
              <p:cNvGraphicFramePr>
                <a:graphicFrameLocks noChangeAspect="1"/>
              </p:cNvGraphicFramePr>
              <p:nvPr/>
            </p:nvGraphicFramePr>
            <p:xfrm>
              <a:off x="4752" y="3909"/>
              <a:ext cx="819" cy="308"/>
            </p:xfrm>
            <a:graphic>
              <a:graphicData uri="http://schemas.openxmlformats.org/presentationml/2006/ole">
                <mc:AlternateContent xmlns:mc="http://schemas.openxmlformats.org/markup-compatibility/2006">
                  <mc:Choice xmlns:v="urn:schemas-microsoft-com:vml" Requires="v">
                    <p:oleObj spid="_x0000_s67913" name="Ecuación" r:id="rId6" imgW="508000" imgH="190500" progId="Equation.3">
                      <p:embed/>
                    </p:oleObj>
                  </mc:Choice>
                  <mc:Fallback>
                    <p:oleObj name="Ecuación" r:id="rId6" imgW="508000" imgH="190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2" y="3909"/>
                            <a:ext cx="819"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54"/>
              <p:cNvGraphicFramePr>
                <a:graphicFrameLocks noChangeAspect="1"/>
              </p:cNvGraphicFramePr>
              <p:nvPr/>
            </p:nvGraphicFramePr>
            <p:xfrm>
              <a:off x="5672" y="3928"/>
              <a:ext cx="759" cy="268"/>
            </p:xfrm>
            <a:graphic>
              <a:graphicData uri="http://schemas.openxmlformats.org/presentationml/2006/ole">
                <mc:AlternateContent xmlns:mc="http://schemas.openxmlformats.org/markup-compatibility/2006">
                  <mc:Choice xmlns:v="urn:schemas-microsoft-com:vml" Requires="v">
                    <p:oleObj spid="_x0000_s67914" name="Ecuación" r:id="rId8" imgW="685800" imgH="241300" progId="Equation.3">
                      <p:embed/>
                    </p:oleObj>
                  </mc:Choice>
                  <mc:Fallback>
                    <p:oleObj name="Ecuación" r:id="rId8" imgW="685800" imgH="2413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72" y="3928"/>
                            <a:ext cx="759"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82" name="Text Box 59"/>
          <p:cNvSpPr txBox="1">
            <a:spLocks noChangeArrowheads="1"/>
          </p:cNvSpPr>
          <p:nvPr/>
        </p:nvSpPr>
        <p:spPr bwMode="auto">
          <a:xfrm>
            <a:off x="278766" y="403389"/>
            <a:ext cx="5387200" cy="1029476"/>
          </a:xfrm>
          <a:prstGeom prst="rect">
            <a:avLst/>
          </a:prstGeom>
          <a:solidFill>
            <a:srgbClr val="FFFF99"/>
          </a:solidFill>
          <a:ln>
            <a:noFill/>
          </a:ln>
        </p:spPr>
        <p:txBody>
          <a:bodyPr wrap="square" lIns="144000" tIns="144000" rIns="144000" bIns="144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a:latin typeface="Arial" panose="020B0604020202020204" pitchFamily="34" charset="0"/>
              </a:rPr>
              <a:t>En cada dimensión se pueden quitar las flechas y trabajar con números</a:t>
            </a:r>
          </a:p>
        </p:txBody>
      </p:sp>
      <p:pic>
        <p:nvPicPr>
          <p:cNvPr id="71" name="Picture 2"/>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6438" y="5754479"/>
            <a:ext cx="4397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73" name="Picture 3"/>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0588" y="5790992"/>
            <a:ext cx="4397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74" name="Group 7"/>
          <p:cNvGrpSpPr>
            <a:grpSpLocks/>
          </p:cNvGrpSpPr>
          <p:nvPr/>
        </p:nvGrpSpPr>
        <p:grpSpPr bwMode="auto">
          <a:xfrm>
            <a:off x="1924050" y="3616117"/>
            <a:ext cx="3251200" cy="333375"/>
            <a:chOff x="1225" y="2029"/>
            <a:chExt cx="2048" cy="210"/>
          </a:xfrm>
        </p:grpSpPr>
        <p:sp>
          <p:nvSpPr>
            <p:cNvPr id="76" name="Line 8"/>
            <p:cNvSpPr>
              <a:spLocks noChangeShapeType="1"/>
            </p:cNvSpPr>
            <p:nvPr/>
          </p:nvSpPr>
          <p:spPr bwMode="auto">
            <a:xfrm>
              <a:off x="1371" y="2236"/>
              <a:ext cx="19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77" name="Line 9"/>
            <p:cNvSpPr>
              <a:spLocks noChangeShapeType="1"/>
            </p:cNvSpPr>
            <p:nvPr/>
          </p:nvSpPr>
          <p:spPr bwMode="auto">
            <a:xfrm>
              <a:off x="122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79" name="Line 10"/>
            <p:cNvSpPr>
              <a:spLocks noChangeShapeType="1"/>
            </p:cNvSpPr>
            <p:nvPr/>
          </p:nvSpPr>
          <p:spPr bwMode="auto">
            <a:xfrm>
              <a:off x="129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80" name="Line 11"/>
            <p:cNvSpPr>
              <a:spLocks noChangeShapeType="1"/>
            </p:cNvSpPr>
            <p:nvPr/>
          </p:nvSpPr>
          <p:spPr bwMode="auto">
            <a:xfrm>
              <a:off x="135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81" name="Line 12"/>
            <p:cNvSpPr>
              <a:spLocks noChangeShapeType="1"/>
            </p:cNvSpPr>
            <p:nvPr/>
          </p:nvSpPr>
          <p:spPr bwMode="auto">
            <a:xfrm>
              <a:off x="142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83" name="Line 13"/>
            <p:cNvSpPr>
              <a:spLocks noChangeShapeType="1"/>
            </p:cNvSpPr>
            <p:nvPr/>
          </p:nvSpPr>
          <p:spPr bwMode="auto">
            <a:xfrm>
              <a:off x="148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84" name="Line 14"/>
            <p:cNvSpPr>
              <a:spLocks noChangeShapeType="1"/>
            </p:cNvSpPr>
            <p:nvPr/>
          </p:nvSpPr>
          <p:spPr bwMode="auto">
            <a:xfrm>
              <a:off x="155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85" name="Line 15"/>
            <p:cNvSpPr>
              <a:spLocks noChangeShapeType="1"/>
            </p:cNvSpPr>
            <p:nvPr/>
          </p:nvSpPr>
          <p:spPr bwMode="auto">
            <a:xfrm>
              <a:off x="162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86" name="Line 16"/>
            <p:cNvSpPr>
              <a:spLocks noChangeShapeType="1"/>
            </p:cNvSpPr>
            <p:nvPr/>
          </p:nvSpPr>
          <p:spPr bwMode="auto">
            <a:xfrm>
              <a:off x="168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87" name="Line 17"/>
            <p:cNvSpPr>
              <a:spLocks noChangeShapeType="1"/>
            </p:cNvSpPr>
            <p:nvPr/>
          </p:nvSpPr>
          <p:spPr bwMode="auto">
            <a:xfrm>
              <a:off x="175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88" name="Line 18"/>
            <p:cNvSpPr>
              <a:spLocks noChangeShapeType="1"/>
            </p:cNvSpPr>
            <p:nvPr/>
          </p:nvSpPr>
          <p:spPr bwMode="auto">
            <a:xfrm>
              <a:off x="181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89" name="Line 19"/>
            <p:cNvSpPr>
              <a:spLocks noChangeShapeType="1"/>
            </p:cNvSpPr>
            <p:nvPr/>
          </p:nvSpPr>
          <p:spPr bwMode="auto">
            <a:xfrm>
              <a:off x="188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0" name="Line 20"/>
            <p:cNvSpPr>
              <a:spLocks noChangeShapeType="1"/>
            </p:cNvSpPr>
            <p:nvPr/>
          </p:nvSpPr>
          <p:spPr bwMode="auto">
            <a:xfrm>
              <a:off x="195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1" name="Line 21"/>
            <p:cNvSpPr>
              <a:spLocks noChangeShapeType="1"/>
            </p:cNvSpPr>
            <p:nvPr/>
          </p:nvSpPr>
          <p:spPr bwMode="auto">
            <a:xfrm>
              <a:off x="201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 name="Line 22"/>
            <p:cNvSpPr>
              <a:spLocks noChangeShapeType="1"/>
            </p:cNvSpPr>
            <p:nvPr/>
          </p:nvSpPr>
          <p:spPr bwMode="auto">
            <a:xfrm>
              <a:off x="208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3" name="Line 23"/>
            <p:cNvSpPr>
              <a:spLocks noChangeShapeType="1"/>
            </p:cNvSpPr>
            <p:nvPr/>
          </p:nvSpPr>
          <p:spPr bwMode="auto">
            <a:xfrm>
              <a:off x="214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4" name="Line 24"/>
            <p:cNvSpPr>
              <a:spLocks noChangeShapeType="1"/>
            </p:cNvSpPr>
            <p:nvPr/>
          </p:nvSpPr>
          <p:spPr bwMode="auto">
            <a:xfrm>
              <a:off x="221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5" name="Line 25"/>
            <p:cNvSpPr>
              <a:spLocks noChangeShapeType="1"/>
            </p:cNvSpPr>
            <p:nvPr/>
          </p:nvSpPr>
          <p:spPr bwMode="auto">
            <a:xfrm>
              <a:off x="228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6" name="Line 26"/>
            <p:cNvSpPr>
              <a:spLocks noChangeShapeType="1"/>
            </p:cNvSpPr>
            <p:nvPr/>
          </p:nvSpPr>
          <p:spPr bwMode="auto">
            <a:xfrm>
              <a:off x="234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7" name="Line 27"/>
            <p:cNvSpPr>
              <a:spLocks noChangeShapeType="1"/>
            </p:cNvSpPr>
            <p:nvPr/>
          </p:nvSpPr>
          <p:spPr bwMode="auto">
            <a:xfrm>
              <a:off x="241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8" name="Line 28"/>
            <p:cNvSpPr>
              <a:spLocks noChangeShapeType="1"/>
            </p:cNvSpPr>
            <p:nvPr/>
          </p:nvSpPr>
          <p:spPr bwMode="auto">
            <a:xfrm>
              <a:off x="247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9" name="Line 29"/>
            <p:cNvSpPr>
              <a:spLocks noChangeShapeType="1"/>
            </p:cNvSpPr>
            <p:nvPr/>
          </p:nvSpPr>
          <p:spPr bwMode="auto">
            <a:xfrm>
              <a:off x="254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00" name="Line 30"/>
            <p:cNvSpPr>
              <a:spLocks noChangeShapeType="1"/>
            </p:cNvSpPr>
            <p:nvPr/>
          </p:nvSpPr>
          <p:spPr bwMode="auto">
            <a:xfrm>
              <a:off x="261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01" name="Line 31"/>
            <p:cNvSpPr>
              <a:spLocks noChangeShapeType="1"/>
            </p:cNvSpPr>
            <p:nvPr/>
          </p:nvSpPr>
          <p:spPr bwMode="auto">
            <a:xfrm>
              <a:off x="267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02" name="Line 32"/>
            <p:cNvSpPr>
              <a:spLocks noChangeShapeType="1"/>
            </p:cNvSpPr>
            <p:nvPr/>
          </p:nvSpPr>
          <p:spPr bwMode="auto">
            <a:xfrm>
              <a:off x="274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03" name="Line 33"/>
            <p:cNvSpPr>
              <a:spLocks noChangeShapeType="1"/>
            </p:cNvSpPr>
            <p:nvPr/>
          </p:nvSpPr>
          <p:spPr bwMode="auto">
            <a:xfrm>
              <a:off x="280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04" name="Line 34"/>
            <p:cNvSpPr>
              <a:spLocks noChangeShapeType="1"/>
            </p:cNvSpPr>
            <p:nvPr/>
          </p:nvSpPr>
          <p:spPr bwMode="auto">
            <a:xfrm>
              <a:off x="287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05" name="Line 35"/>
            <p:cNvSpPr>
              <a:spLocks noChangeShapeType="1"/>
            </p:cNvSpPr>
            <p:nvPr/>
          </p:nvSpPr>
          <p:spPr bwMode="auto">
            <a:xfrm>
              <a:off x="294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06" name="Line 36"/>
            <p:cNvSpPr>
              <a:spLocks noChangeShapeType="1"/>
            </p:cNvSpPr>
            <p:nvPr/>
          </p:nvSpPr>
          <p:spPr bwMode="auto">
            <a:xfrm>
              <a:off x="300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07" name="Line 37"/>
            <p:cNvSpPr>
              <a:spLocks noChangeShapeType="1"/>
            </p:cNvSpPr>
            <p:nvPr/>
          </p:nvSpPr>
          <p:spPr bwMode="auto">
            <a:xfrm>
              <a:off x="307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08" name="Line 38"/>
            <p:cNvSpPr>
              <a:spLocks noChangeShapeType="1"/>
            </p:cNvSpPr>
            <p:nvPr/>
          </p:nvSpPr>
          <p:spPr bwMode="auto">
            <a:xfrm>
              <a:off x="313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109" name="Line 39"/>
          <p:cNvSpPr>
            <a:spLocks noChangeShapeType="1"/>
          </p:cNvSpPr>
          <p:nvPr/>
        </p:nvSpPr>
        <p:spPr bwMode="auto">
          <a:xfrm flipH="1">
            <a:off x="2503488" y="4001879"/>
            <a:ext cx="1068387"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10" name="Line 40"/>
          <p:cNvSpPr>
            <a:spLocks noChangeShapeType="1"/>
          </p:cNvSpPr>
          <p:nvPr/>
        </p:nvSpPr>
        <p:spPr bwMode="auto">
          <a:xfrm>
            <a:off x="3587750" y="3998704"/>
            <a:ext cx="1068388"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11" name="Text Box 41"/>
          <p:cNvSpPr txBox="1">
            <a:spLocks noChangeArrowheads="1"/>
          </p:cNvSpPr>
          <p:nvPr/>
        </p:nvSpPr>
        <p:spPr bwMode="auto">
          <a:xfrm>
            <a:off x="4179888" y="4351764"/>
            <a:ext cx="87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L = 1m</a:t>
            </a:r>
          </a:p>
        </p:txBody>
      </p:sp>
      <p:sp>
        <p:nvSpPr>
          <p:cNvPr id="112" name="Text Box 42"/>
          <p:cNvSpPr txBox="1">
            <a:spLocks noChangeArrowheads="1"/>
          </p:cNvSpPr>
          <p:nvPr/>
        </p:nvSpPr>
        <p:spPr bwMode="auto">
          <a:xfrm>
            <a:off x="2025650" y="4339064"/>
            <a:ext cx="877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L = 1m</a:t>
            </a:r>
          </a:p>
        </p:txBody>
      </p:sp>
      <p:sp>
        <p:nvSpPr>
          <p:cNvPr id="113" name="Line 43"/>
          <p:cNvSpPr>
            <a:spLocks noChangeShapeType="1"/>
          </p:cNvSpPr>
          <p:nvPr/>
        </p:nvSpPr>
        <p:spPr bwMode="auto">
          <a:xfrm>
            <a:off x="3581400" y="3618392"/>
            <a:ext cx="11113" cy="3100388"/>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14" name="Text Box 44"/>
          <p:cNvSpPr txBox="1">
            <a:spLocks noChangeArrowheads="1"/>
          </p:cNvSpPr>
          <p:nvPr/>
        </p:nvSpPr>
        <p:spPr bwMode="auto">
          <a:xfrm>
            <a:off x="3576638" y="5163277"/>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 30º</a:t>
            </a:r>
          </a:p>
        </p:txBody>
      </p:sp>
      <p:sp>
        <p:nvSpPr>
          <p:cNvPr id="115" name="Text Box 45"/>
          <p:cNvSpPr txBox="1">
            <a:spLocks noChangeArrowheads="1"/>
          </p:cNvSpPr>
          <p:nvPr/>
        </p:nvSpPr>
        <p:spPr bwMode="auto">
          <a:xfrm>
            <a:off x="2432820" y="5164664"/>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 30º</a:t>
            </a:r>
          </a:p>
        </p:txBody>
      </p:sp>
      <p:sp>
        <p:nvSpPr>
          <p:cNvPr id="116" name="Freeform 47"/>
          <p:cNvSpPr>
            <a:spLocks/>
          </p:cNvSpPr>
          <p:nvPr/>
        </p:nvSpPr>
        <p:spPr bwMode="auto">
          <a:xfrm>
            <a:off x="3090863" y="4854367"/>
            <a:ext cx="496887" cy="174625"/>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a:p>
        </p:txBody>
      </p:sp>
      <p:sp>
        <p:nvSpPr>
          <p:cNvPr id="117" name="Freeform 48"/>
          <p:cNvSpPr>
            <a:spLocks/>
          </p:cNvSpPr>
          <p:nvPr/>
        </p:nvSpPr>
        <p:spPr bwMode="auto">
          <a:xfrm flipH="1">
            <a:off x="3584575" y="4859129"/>
            <a:ext cx="496888" cy="174625"/>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a:p>
        </p:txBody>
      </p:sp>
      <p:sp>
        <p:nvSpPr>
          <p:cNvPr id="118" name="Line 83"/>
          <p:cNvSpPr>
            <a:spLocks noChangeShapeType="1"/>
          </p:cNvSpPr>
          <p:nvPr/>
        </p:nvSpPr>
        <p:spPr bwMode="auto">
          <a:xfrm flipV="1">
            <a:off x="1673225" y="5454650"/>
            <a:ext cx="0" cy="1109663"/>
          </a:xfrm>
          <a:prstGeom prst="line">
            <a:avLst/>
          </a:prstGeom>
          <a:noFill/>
          <a:ln w="1905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a:p>
        </p:txBody>
      </p:sp>
      <p:sp>
        <p:nvSpPr>
          <p:cNvPr id="119" name="Line 84"/>
          <p:cNvSpPr>
            <a:spLocks noChangeShapeType="1"/>
          </p:cNvSpPr>
          <p:nvPr/>
        </p:nvSpPr>
        <p:spPr bwMode="auto">
          <a:xfrm>
            <a:off x="1662113" y="6553200"/>
            <a:ext cx="782637" cy="0"/>
          </a:xfrm>
          <a:prstGeom prst="line">
            <a:avLst/>
          </a:prstGeom>
          <a:noFill/>
          <a:ln w="25400">
            <a:solidFill>
              <a:srgbClr val="3333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a:p>
        </p:txBody>
      </p:sp>
      <p:sp>
        <p:nvSpPr>
          <p:cNvPr id="120" name="Text Box 85"/>
          <p:cNvSpPr txBox="1">
            <a:spLocks noChangeArrowheads="1"/>
          </p:cNvSpPr>
          <p:nvPr/>
        </p:nvSpPr>
        <p:spPr bwMode="auto">
          <a:xfrm>
            <a:off x="2430463" y="6346825"/>
            <a:ext cx="386942"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X</a:t>
            </a:r>
          </a:p>
        </p:txBody>
      </p:sp>
      <p:sp>
        <p:nvSpPr>
          <p:cNvPr id="121" name="Text Box 86"/>
          <p:cNvSpPr txBox="1">
            <a:spLocks noChangeArrowheads="1"/>
          </p:cNvSpPr>
          <p:nvPr/>
        </p:nvSpPr>
        <p:spPr bwMode="auto">
          <a:xfrm>
            <a:off x="1503363" y="4973638"/>
            <a:ext cx="386942"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Y</a:t>
            </a:r>
          </a:p>
        </p:txBody>
      </p:sp>
      <p:sp>
        <p:nvSpPr>
          <p:cNvPr id="122" name="Oval 87"/>
          <p:cNvSpPr>
            <a:spLocks noChangeArrowheads="1"/>
          </p:cNvSpPr>
          <p:nvPr/>
        </p:nvSpPr>
        <p:spPr bwMode="auto">
          <a:xfrm>
            <a:off x="1617663" y="6488113"/>
            <a:ext cx="107950" cy="107950"/>
          </a:xfrm>
          <a:prstGeom prst="ellipse">
            <a:avLst/>
          </a:prstGeom>
          <a:solidFill>
            <a:srgbClr val="3333FF"/>
          </a:solidFill>
          <a:ln w="12700" algn="ctr">
            <a:solidFill>
              <a:srgbClr val="3333FF"/>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23" name="Text Box 88"/>
          <p:cNvSpPr txBox="1">
            <a:spLocks noChangeArrowheads="1"/>
          </p:cNvSpPr>
          <p:nvPr/>
        </p:nvSpPr>
        <p:spPr bwMode="auto">
          <a:xfrm>
            <a:off x="1304925" y="6456363"/>
            <a:ext cx="369310"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Z</a:t>
            </a:r>
          </a:p>
        </p:txBody>
      </p:sp>
      <p:grpSp>
        <p:nvGrpSpPr>
          <p:cNvPr id="9" name="Grupo 8">
            <a:extLst>
              <a:ext uri="{FF2B5EF4-FFF2-40B4-BE49-F238E27FC236}">
                <a16:creationId xmlns:a16="http://schemas.microsoft.com/office/drawing/2014/main" id="{28011210-1463-48A8-BD4A-41B6E8C65334}"/>
              </a:ext>
            </a:extLst>
          </p:cNvPr>
          <p:cNvGrpSpPr/>
          <p:nvPr/>
        </p:nvGrpSpPr>
        <p:grpSpPr>
          <a:xfrm>
            <a:off x="982133" y="3039658"/>
            <a:ext cx="2513542" cy="463847"/>
            <a:chOff x="646771" y="2886493"/>
            <a:chExt cx="2744129" cy="614990"/>
          </a:xfrm>
        </p:grpSpPr>
        <p:cxnSp>
          <p:nvCxnSpPr>
            <p:cNvPr id="5" name="Conector recto de flecha 4"/>
            <p:cNvCxnSpPr>
              <a:cxnSpLocks/>
            </p:cNvCxnSpPr>
            <p:nvPr/>
          </p:nvCxnSpPr>
          <p:spPr bwMode="auto">
            <a:xfrm>
              <a:off x="2155825" y="2886493"/>
              <a:ext cx="1235075" cy="614990"/>
            </a:xfrm>
            <a:prstGeom prst="straightConnector1">
              <a:avLst/>
            </a:prstGeom>
            <a:noFill/>
            <a:ln w="38100" cap="flat" cmpd="sng" algn="ctr">
              <a:solidFill>
                <a:srgbClr val="FF0000"/>
              </a:solidFill>
              <a:prstDash val="solid"/>
              <a:round/>
              <a:headEnd type="none" w="med" len="med"/>
              <a:tailEnd type="triangle" w="med" len="lg"/>
            </a:ln>
            <a:effectLst/>
          </p:spPr>
        </p:cxnSp>
        <p:cxnSp>
          <p:nvCxnSpPr>
            <p:cNvPr id="129" name="Conector recto de flecha 128">
              <a:extLst>
                <a:ext uri="{FF2B5EF4-FFF2-40B4-BE49-F238E27FC236}">
                  <a16:creationId xmlns:a16="http://schemas.microsoft.com/office/drawing/2014/main" id="{4611355B-E96E-4269-A71A-6CEB403A32FE}"/>
                </a:ext>
              </a:extLst>
            </p:cNvPr>
            <p:cNvCxnSpPr>
              <a:cxnSpLocks/>
            </p:cNvCxnSpPr>
            <p:nvPr/>
          </p:nvCxnSpPr>
          <p:spPr bwMode="auto">
            <a:xfrm>
              <a:off x="646771" y="2886493"/>
              <a:ext cx="1509054" cy="0"/>
            </a:xfrm>
            <a:prstGeom prst="straightConnector1">
              <a:avLst/>
            </a:prstGeom>
            <a:noFill/>
            <a:ln w="38100" cap="flat" cmpd="sng" algn="ctr">
              <a:solidFill>
                <a:srgbClr val="FF0000"/>
              </a:solidFill>
              <a:prstDash val="solid"/>
              <a:round/>
              <a:headEnd type="none" w="med" len="med"/>
              <a:tailEnd type="none" w="med" len="lg"/>
            </a:ln>
            <a:effec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up)">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down)">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3" grpId="0" animBg="1"/>
      <p:bldP spid="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2C8C01FC-D055-4B89-9B25-BA8AAA11A109}"/>
              </a:ext>
            </a:extLst>
          </p:cNvPr>
          <p:cNvGrpSpPr/>
          <p:nvPr/>
        </p:nvGrpSpPr>
        <p:grpSpPr>
          <a:xfrm>
            <a:off x="3072576" y="4593165"/>
            <a:ext cx="5095267" cy="598972"/>
            <a:chOff x="3072576" y="4667846"/>
            <a:chExt cx="5095267" cy="598972"/>
          </a:xfrm>
        </p:grpSpPr>
        <p:cxnSp>
          <p:nvCxnSpPr>
            <p:cNvPr id="116" name="Conector recto de flecha 115">
              <a:extLst>
                <a:ext uri="{FF2B5EF4-FFF2-40B4-BE49-F238E27FC236}">
                  <a16:creationId xmlns:a16="http://schemas.microsoft.com/office/drawing/2014/main" id="{1E23CE89-E6F4-4597-9E2C-8F0D454DBE5B}"/>
                </a:ext>
              </a:extLst>
            </p:cNvPr>
            <p:cNvCxnSpPr>
              <a:cxnSpLocks/>
            </p:cNvCxnSpPr>
            <p:nvPr/>
          </p:nvCxnSpPr>
          <p:spPr bwMode="auto">
            <a:xfrm rot="16200000">
              <a:off x="5618439" y="2121983"/>
              <a:ext cx="0" cy="5091725"/>
            </a:xfrm>
            <a:prstGeom prst="straightConnector1">
              <a:avLst/>
            </a:prstGeom>
            <a:noFill/>
            <a:ln w="38100" cap="flat" cmpd="sng" algn="ctr">
              <a:solidFill>
                <a:srgbClr val="008000"/>
              </a:solidFill>
              <a:prstDash val="solid"/>
              <a:round/>
              <a:headEnd type="none" w="med" len="med"/>
              <a:tailEnd type="triangle" w="med" len="lg"/>
            </a:ln>
            <a:effectLst/>
          </p:spPr>
        </p:cxnSp>
        <p:cxnSp>
          <p:nvCxnSpPr>
            <p:cNvPr id="117" name="Conector recto de flecha 116">
              <a:extLst>
                <a:ext uri="{FF2B5EF4-FFF2-40B4-BE49-F238E27FC236}">
                  <a16:creationId xmlns:a16="http://schemas.microsoft.com/office/drawing/2014/main" id="{263F9582-681D-4C22-B429-14397F431BC2}"/>
                </a:ext>
              </a:extLst>
            </p:cNvPr>
            <p:cNvCxnSpPr>
              <a:cxnSpLocks/>
            </p:cNvCxnSpPr>
            <p:nvPr/>
          </p:nvCxnSpPr>
          <p:spPr bwMode="auto">
            <a:xfrm rot="16200000">
              <a:off x="5621981" y="2720955"/>
              <a:ext cx="0" cy="5091725"/>
            </a:xfrm>
            <a:prstGeom prst="straightConnector1">
              <a:avLst/>
            </a:prstGeom>
            <a:noFill/>
            <a:ln w="38100" cap="flat" cmpd="sng" algn="ctr">
              <a:solidFill>
                <a:srgbClr val="008000"/>
              </a:solidFill>
              <a:prstDash val="solid"/>
              <a:round/>
              <a:headEnd type="none" w="med" len="med"/>
              <a:tailEnd type="triangle" w="med" len="lg"/>
            </a:ln>
            <a:effectLst/>
          </p:spPr>
        </p:cxnSp>
      </p:grpSp>
      <p:grpSp>
        <p:nvGrpSpPr>
          <p:cNvPr id="2" name="Group 2"/>
          <p:cNvGrpSpPr>
            <a:grpSpLocks/>
          </p:cNvGrpSpPr>
          <p:nvPr/>
        </p:nvGrpSpPr>
        <p:grpSpPr bwMode="auto">
          <a:xfrm>
            <a:off x="3425586" y="774370"/>
            <a:ext cx="1181102" cy="1982788"/>
            <a:chOff x="2252" y="797"/>
            <a:chExt cx="744" cy="1249"/>
          </a:xfrm>
        </p:grpSpPr>
        <p:sp>
          <p:nvSpPr>
            <p:cNvPr id="13439" name="AutoShape 3"/>
            <p:cNvSpPr>
              <a:spLocks noChangeArrowheads="1"/>
            </p:cNvSpPr>
            <p:nvPr/>
          </p:nvSpPr>
          <p:spPr bwMode="auto">
            <a:xfrm>
              <a:off x="2267" y="797"/>
              <a:ext cx="729" cy="1240"/>
            </a:xfrm>
            <a:prstGeom prst="rtTriangle">
              <a:avLst/>
            </a:prstGeom>
            <a:solidFill>
              <a:schemeClr val="bg1">
                <a:lumMod val="90000"/>
              </a:scheme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400">
                <a:solidFill>
                  <a:srgbClr val="000000"/>
                </a:solidFill>
                <a:latin typeface="Arial" panose="020B0604020202020204" pitchFamily="34" charset="0"/>
              </a:endParaRPr>
            </a:p>
          </p:txBody>
        </p:sp>
        <p:sp>
          <p:nvSpPr>
            <p:cNvPr id="13440" name="Rectangle 4"/>
            <p:cNvSpPr>
              <a:spLocks noChangeArrowheads="1"/>
            </p:cNvSpPr>
            <p:nvPr/>
          </p:nvSpPr>
          <p:spPr bwMode="auto">
            <a:xfrm>
              <a:off x="2252" y="1933"/>
              <a:ext cx="113" cy="113"/>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sp>
        <p:nvSpPr>
          <p:cNvPr id="249861" name="AutoShape 5"/>
          <p:cNvSpPr>
            <a:spLocks noChangeArrowheads="1"/>
          </p:cNvSpPr>
          <p:nvPr/>
        </p:nvSpPr>
        <p:spPr bwMode="auto">
          <a:xfrm>
            <a:off x="3964290" y="1706193"/>
            <a:ext cx="612775" cy="1054100"/>
          </a:xfrm>
          <a:prstGeom prst="rtTriangle">
            <a:avLst/>
          </a:prstGeom>
          <a:solidFill>
            <a:srgbClr val="CCFFCC"/>
          </a:solidFill>
          <a:ln>
            <a:noFill/>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400">
              <a:solidFill>
                <a:srgbClr val="000000"/>
              </a:solidFill>
              <a:latin typeface="Arial" panose="020B0604020202020204" pitchFamily="34" charset="0"/>
            </a:endParaRPr>
          </a:p>
        </p:txBody>
      </p:sp>
      <p:grpSp>
        <p:nvGrpSpPr>
          <p:cNvPr id="13319" name="Group 8"/>
          <p:cNvGrpSpPr>
            <a:grpSpLocks/>
          </p:cNvGrpSpPr>
          <p:nvPr/>
        </p:nvGrpSpPr>
        <p:grpSpPr bwMode="auto">
          <a:xfrm>
            <a:off x="1795219" y="396545"/>
            <a:ext cx="3251200" cy="333375"/>
            <a:chOff x="1225" y="2029"/>
            <a:chExt cx="2048" cy="210"/>
          </a:xfrm>
        </p:grpSpPr>
        <p:sp>
          <p:nvSpPr>
            <p:cNvPr id="13408" name="Line 9"/>
            <p:cNvSpPr>
              <a:spLocks noChangeShapeType="1"/>
            </p:cNvSpPr>
            <p:nvPr/>
          </p:nvSpPr>
          <p:spPr bwMode="auto">
            <a:xfrm>
              <a:off x="1371" y="2236"/>
              <a:ext cx="19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09" name="Line 10"/>
            <p:cNvSpPr>
              <a:spLocks noChangeShapeType="1"/>
            </p:cNvSpPr>
            <p:nvPr/>
          </p:nvSpPr>
          <p:spPr bwMode="auto">
            <a:xfrm>
              <a:off x="122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10" name="Line 11"/>
            <p:cNvSpPr>
              <a:spLocks noChangeShapeType="1"/>
            </p:cNvSpPr>
            <p:nvPr/>
          </p:nvSpPr>
          <p:spPr bwMode="auto">
            <a:xfrm>
              <a:off x="129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11" name="Line 12"/>
            <p:cNvSpPr>
              <a:spLocks noChangeShapeType="1"/>
            </p:cNvSpPr>
            <p:nvPr/>
          </p:nvSpPr>
          <p:spPr bwMode="auto">
            <a:xfrm>
              <a:off x="135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12" name="Line 13"/>
            <p:cNvSpPr>
              <a:spLocks noChangeShapeType="1"/>
            </p:cNvSpPr>
            <p:nvPr/>
          </p:nvSpPr>
          <p:spPr bwMode="auto">
            <a:xfrm>
              <a:off x="142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13" name="Line 14"/>
            <p:cNvSpPr>
              <a:spLocks noChangeShapeType="1"/>
            </p:cNvSpPr>
            <p:nvPr/>
          </p:nvSpPr>
          <p:spPr bwMode="auto">
            <a:xfrm>
              <a:off x="148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14" name="Line 15"/>
            <p:cNvSpPr>
              <a:spLocks noChangeShapeType="1"/>
            </p:cNvSpPr>
            <p:nvPr/>
          </p:nvSpPr>
          <p:spPr bwMode="auto">
            <a:xfrm>
              <a:off x="155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15" name="Line 16"/>
            <p:cNvSpPr>
              <a:spLocks noChangeShapeType="1"/>
            </p:cNvSpPr>
            <p:nvPr/>
          </p:nvSpPr>
          <p:spPr bwMode="auto">
            <a:xfrm>
              <a:off x="162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16" name="Line 17"/>
            <p:cNvSpPr>
              <a:spLocks noChangeShapeType="1"/>
            </p:cNvSpPr>
            <p:nvPr/>
          </p:nvSpPr>
          <p:spPr bwMode="auto">
            <a:xfrm>
              <a:off x="168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17" name="Line 18"/>
            <p:cNvSpPr>
              <a:spLocks noChangeShapeType="1"/>
            </p:cNvSpPr>
            <p:nvPr/>
          </p:nvSpPr>
          <p:spPr bwMode="auto">
            <a:xfrm>
              <a:off x="175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18" name="Line 19"/>
            <p:cNvSpPr>
              <a:spLocks noChangeShapeType="1"/>
            </p:cNvSpPr>
            <p:nvPr/>
          </p:nvSpPr>
          <p:spPr bwMode="auto">
            <a:xfrm>
              <a:off x="181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19" name="Line 20"/>
            <p:cNvSpPr>
              <a:spLocks noChangeShapeType="1"/>
            </p:cNvSpPr>
            <p:nvPr/>
          </p:nvSpPr>
          <p:spPr bwMode="auto">
            <a:xfrm>
              <a:off x="188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20" name="Line 21"/>
            <p:cNvSpPr>
              <a:spLocks noChangeShapeType="1"/>
            </p:cNvSpPr>
            <p:nvPr/>
          </p:nvSpPr>
          <p:spPr bwMode="auto">
            <a:xfrm>
              <a:off x="195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21" name="Line 22"/>
            <p:cNvSpPr>
              <a:spLocks noChangeShapeType="1"/>
            </p:cNvSpPr>
            <p:nvPr/>
          </p:nvSpPr>
          <p:spPr bwMode="auto">
            <a:xfrm>
              <a:off x="201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22" name="Line 23"/>
            <p:cNvSpPr>
              <a:spLocks noChangeShapeType="1"/>
            </p:cNvSpPr>
            <p:nvPr/>
          </p:nvSpPr>
          <p:spPr bwMode="auto">
            <a:xfrm>
              <a:off x="208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23" name="Line 24"/>
            <p:cNvSpPr>
              <a:spLocks noChangeShapeType="1"/>
            </p:cNvSpPr>
            <p:nvPr/>
          </p:nvSpPr>
          <p:spPr bwMode="auto">
            <a:xfrm>
              <a:off x="214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24" name="Line 25"/>
            <p:cNvSpPr>
              <a:spLocks noChangeShapeType="1"/>
            </p:cNvSpPr>
            <p:nvPr/>
          </p:nvSpPr>
          <p:spPr bwMode="auto">
            <a:xfrm>
              <a:off x="221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25" name="Line 26"/>
            <p:cNvSpPr>
              <a:spLocks noChangeShapeType="1"/>
            </p:cNvSpPr>
            <p:nvPr/>
          </p:nvSpPr>
          <p:spPr bwMode="auto">
            <a:xfrm>
              <a:off x="228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26" name="Line 27"/>
            <p:cNvSpPr>
              <a:spLocks noChangeShapeType="1"/>
            </p:cNvSpPr>
            <p:nvPr/>
          </p:nvSpPr>
          <p:spPr bwMode="auto">
            <a:xfrm>
              <a:off x="234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27" name="Line 28"/>
            <p:cNvSpPr>
              <a:spLocks noChangeShapeType="1"/>
            </p:cNvSpPr>
            <p:nvPr/>
          </p:nvSpPr>
          <p:spPr bwMode="auto">
            <a:xfrm>
              <a:off x="241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28" name="Line 29"/>
            <p:cNvSpPr>
              <a:spLocks noChangeShapeType="1"/>
            </p:cNvSpPr>
            <p:nvPr/>
          </p:nvSpPr>
          <p:spPr bwMode="auto">
            <a:xfrm>
              <a:off x="247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29" name="Line 30"/>
            <p:cNvSpPr>
              <a:spLocks noChangeShapeType="1"/>
            </p:cNvSpPr>
            <p:nvPr/>
          </p:nvSpPr>
          <p:spPr bwMode="auto">
            <a:xfrm>
              <a:off x="254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30" name="Line 31"/>
            <p:cNvSpPr>
              <a:spLocks noChangeShapeType="1"/>
            </p:cNvSpPr>
            <p:nvPr/>
          </p:nvSpPr>
          <p:spPr bwMode="auto">
            <a:xfrm>
              <a:off x="261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31" name="Line 32"/>
            <p:cNvSpPr>
              <a:spLocks noChangeShapeType="1"/>
            </p:cNvSpPr>
            <p:nvPr/>
          </p:nvSpPr>
          <p:spPr bwMode="auto">
            <a:xfrm>
              <a:off x="267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32" name="Line 33"/>
            <p:cNvSpPr>
              <a:spLocks noChangeShapeType="1"/>
            </p:cNvSpPr>
            <p:nvPr/>
          </p:nvSpPr>
          <p:spPr bwMode="auto">
            <a:xfrm>
              <a:off x="274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33" name="Line 34"/>
            <p:cNvSpPr>
              <a:spLocks noChangeShapeType="1"/>
            </p:cNvSpPr>
            <p:nvPr/>
          </p:nvSpPr>
          <p:spPr bwMode="auto">
            <a:xfrm>
              <a:off x="280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34" name="Line 35"/>
            <p:cNvSpPr>
              <a:spLocks noChangeShapeType="1"/>
            </p:cNvSpPr>
            <p:nvPr/>
          </p:nvSpPr>
          <p:spPr bwMode="auto">
            <a:xfrm>
              <a:off x="287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35" name="Line 36"/>
            <p:cNvSpPr>
              <a:spLocks noChangeShapeType="1"/>
            </p:cNvSpPr>
            <p:nvPr/>
          </p:nvSpPr>
          <p:spPr bwMode="auto">
            <a:xfrm>
              <a:off x="294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36" name="Line 37"/>
            <p:cNvSpPr>
              <a:spLocks noChangeShapeType="1"/>
            </p:cNvSpPr>
            <p:nvPr/>
          </p:nvSpPr>
          <p:spPr bwMode="auto">
            <a:xfrm>
              <a:off x="300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37" name="Line 38"/>
            <p:cNvSpPr>
              <a:spLocks noChangeShapeType="1"/>
            </p:cNvSpPr>
            <p:nvPr/>
          </p:nvSpPr>
          <p:spPr bwMode="auto">
            <a:xfrm>
              <a:off x="307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38" name="Line 39"/>
            <p:cNvSpPr>
              <a:spLocks noChangeShapeType="1"/>
            </p:cNvSpPr>
            <p:nvPr/>
          </p:nvSpPr>
          <p:spPr bwMode="auto">
            <a:xfrm>
              <a:off x="313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sp>
        <p:nvSpPr>
          <p:cNvPr id="13321" name="Line 41"/>
          <p:cNvSpPr>
            <a:spLocks noChangeShapeType="1"/>
          </p:cNvSpPr>
          <p:nvPr/>
        </p:nvSpPr>
        <p:spPr bwMode="auto">
          <a:xfrm>
            <a:off x="3438282" y="741032"/>
            <a:ext cx="1068387"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324" name="Line 44"/>
          <p:cNvSpPr>
            <a:spLocks noChangeShapeType="1"/>
          </p:cNvSpPr>
          <p:nvPr/>
        </p:nvSpPr>
        <p:spPr bwMode="auto">
          <a:xfrm flipH="1">
            <a:off x="3420819" y="358445"/>
            <a:ext cx="0" cy="3105150"/>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328" name="Text Box 48"/>
          <p:cNvSpPr txBox="1">
            <a:spLocks noChangeArrowheads="1"/>
          </p:cNvSpPr>
          <p:nvPr/>
        </p:nvSpPr>
        <p:spPr bwMode="auto">
          <a:xfrm>
            <a:off x="1146396" y="485775"/>
            <a:ext cx="45587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a)</a:t>
            </a:r>
          </a:p>
        </p:txBody>
      </p:sp>
      <p:grpSp>
        <p:nvGrpSpPr>
          <p:cNvPr id="4" name="Group 103"/>
          <p:cNvGrpSpPr>
            <a:grpSpLocks/>
          </p:cNvGrpSpPr>
          <p:nvPr/>
        </p:nvGrpSpPr>
        <p:grpSpPr bwMode="auto">
          <a:xfrm>
            <a:off x="3311061" y="1422030"/>
            <a:ext cx="2811462" cy="2595563"/>
            <a:chOff x="3985" y="654"/>
            <a:chExt cx="1771" cy="1635"/>
          </a:xfrm>
        </p:grpSpPr>
        <p:sp>
          <p:nvSpPr>
            <p:cNvPr id="13406" name="Line 50"/>
            <p:cNvSpPr>
              <a:spLocks noChangeShapeType="1"/>
            </p:cNvSpPr>
            <p:nvPr/>
          </p:nvSpPr>
          <p:spPr bwMode="auto">
            <a:xfrm rot="18000000">
              <a:off x="4348" y="601"/>
              <a:ext cx="1045" cy="1771"/>
            </a:xfrm>
            <a:prstGeom prst="line">
              <a:avLst/>
            </a:prstGeom>
            <a:noFill/>
            <a:ln w="19050">
              <a:solidFill>
                <a:schemeClr val="tx1"/>
              </a:solidFill>
              <a:prstDash val="solid"/>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solidFill>
                  <a:schemeClr val="tx1"/>
                </a:solidFill>
              </a:endParaRPr>
            </a:p>
          </p:txBody>
        </p:sp>
        <p:sp>
          <p:nvSpPr>
            <p:cNvPr id="13407" name="Line 51"/>
            <p:cNvSpPr>
              <a:spLocks noChangeShapeType="1"/>
            </p:cNvSpPr>
            <p:nvPr/>
          </p:nvSpPr>
          <p:spPr bwMode="auto">
            <a:xfrm rot="19800000" flipV="1">
              <a:off x="4293" y="654"/>
              <a:ext cx="958" cy="1635"/>
            </a:xfrm>
            <a:prstGeom prst="line">
              <a:avLst/>
            </a:prstGeom>
            <a:noFill/>
            <a:ln w="19050">
              <a:solidFill>
                <a:schemeClr val="tx1"/>
              </a:solidFill>
              <a:prstDash val="solid"/>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solidFill>
                  <a:schemeClr val="tx1"/>
                </a:solidFill>
              </a:endParaRPr>
            </a:p>
          </p:txBody>
        </p:sp>
      </p:grpSp>
      <p:pic>
        <p:nvPicPr>
          <p:cNvPr id="249908" name="Picture 5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161" y="2522168"/>
            <a:ext cx="4397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aphicFrame>
        <p:nvGraphicFramePr>
          <p:cNvPr id="249909" name="Object 53"/>
          <p:cNvGraphicFramePr>
            <a:graphicFrameLocks noGrp="1" noChangeAspect="1"/>
          </p:cNvGraphicFramePr>
          <p:nvPr>
            <p:ph idx="4294967295"/>
            <p:extLst>
              <p:ext uri="{D42A27DB-BD31-4B8C-83A1-F6EECF244321}">
                <p14:modId xmlns:p14="http://schemas.microsoft.com/office/powerpoint/2010/main" val="1589086253"/>
              </p:ext>
            </p:extLst>
          </p:nvPr>
        </p:nvGraphicFramePr>
        <p:xfrm>
          <a:off x="7561988" y="3192491"/>
          <a:ext cx="1562100" cy="781050"/>
        </p:xfrm>
        <a:graphic>
          <a:graphicData uri="http://schemas.openxmlformats.org/presentationml/2006/ole">
            <mc:AlternateContent xmlns:mc="http://schemas.openxmlformats.org/markup-compatibility/2006">
              <mc:Choice xmlns:v="urn:schemas-microsoft-com:vml" Requires="v">
                <p:oleObj spid="_x0000_s69139" name="Ecuación" r:id="rId5" imgW="431613" imgH="215806" progId="Equation.3">
                  <p:embed/>
                </p:oleObj>
              </mc:Choice>
              <mc:Fallback>
                <p:oleObj name="Ecuación" r:id="rId5" imgW="431613" imgH="215806" progId="Equation.3">
                  <p:embed/>
                  <p:pic>
                    <p:nvPicPr>
                      <p:cNvPr id="0" name="Object 5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61988" y="3192491"/>
                        <a:ext cx="1562100" cy="7810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56"/>
          <p:cNvGrpSpPr>
            <a:grpSpLocks/>
          </p:cNvGrpSpPr>
          <p:nvPr/>
        </p:nvGrpSpPr>
        <p:grpSpPr bwMode="auto">
          <a:xfrm>
            <a:off x="3953295" y="1259751"/>
            <a:ext cx="509588" cy="1235075"/>
            <a:chOff x="4403" y="629"/>
            <a:chExt cx="321" cy="778"/>
          </a:xfrm>
        </p:grpSpPr>
        <p:sp>
          <p:nvSpPr>
            <p:cNvPr id="13403" name="Line 57"/>
            <p:cNvSpPr>
              <a:spLocks noChangeShapeType="1"/>
            </p:cNvSpPr>
            <p:nvPr/>
          </p:nvSpPr>
          <p:spPr bwMode="auto">
            <a:xfrm flipH="1" flipV="1">
              <a:off x="4410" y="882"/>
              <a:ext cx="314" cy="525"/>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sz="2400" dirty="0"/>
            </a:p>
          </p:txBody>
        </p:sp>
        <p:sp>
          <p:nvSpPr>
            <p:cNvPr id="13404" name="Text Box 58"/>
            <p:cNvSpPr txBox="1">
              <a:spLocks noChangeArrowheads="1"/>
            </p:cNvSpPr>
            <p:nvPr/>
          </p:nvSpPr>
          <p:spPr bwMode="auto">
            <a:xfrm>
              <a:off x="4403" y="629"/>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T</a:t>
              </a:r>
            </a:p>
          </p:txBody>
        </p:sp>
        <p:sp>
          <p:nvSpPr>
            <p:cNvPr id="13405" name="Line 59"/>
            <p:cNvSpPr>
              <a:spLocks noChangeShapeType="1"/>
            </p:cNvSpPr>
            <p:nvPr/>
          </p:nvSpPr>
          <p:spPr bwMode="auto">
            <a:xfrm flipV="1">
              <a:off x="4467" y="662"/>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6" name="Group 60"/>
          <p:cNvGrpSpPr>
            <a:grpSpLocks/>
          </p:cNvGrpSpPr>
          <p:nvPr/>
        </p:nvGrpSpPr>
        <p:grpSpPr bwMode="auto">
          <a:xfrm>
            <a:off x="4819192" y="2150693"/>
            <a:ext cx="1271588" cy="579437"/>
            <a:chOff x="4962" y="1197"/>
            <a:chExt cx="801" cy="365"/>
          </a:xfrm>
        </p:grpSpPr>
        <p:sp>
          <p:nvSpPr>
            <p:cNvPr id="13400" name="Line 61"/>
            <p:cNvSpPr>
              <a:spLocks noChangeShapeType="1"/>
            </p:cNvSpPr>
            <p:nvPr/>
          </p:nvSpPr>
          <p:spPr bwMode="auto">
            <a:xfrm rot="16200000" flipH="1">
              <a:off x="5302" y="1222"/>
              <a:ext cx="0" cy="680"/>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401" name="Text Box 62"/>
            <p:cNvSpPr txBox="1">
              <a:spLocks noChangeArrowheads="1"/>
            </p:cNvSpPr>
            <p:nvPr/>
          </p:nvSpPr>
          <p:spPr bwMode="auto">
            <a:xfrm>
              <a:off x="5532" y="1197"/>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F</a:t>
              </a:r>
            </a:p>
          </p:txBody>
        </p:sp>
        <p:sp>
          <p:nvSpPr>
            <p:cNvPr id="13402" name="Line 63"/>
            <p:cNvSpPr>
              <a:spLocks noChangeShapeType="1"/>
            </p:cNvSpPr>
            <p:nvPr/>
          </p:nvSpPr>
          <p:spPr bwMode="auto">
            <a:xfrm flipV="1">
              <a:off x="5588" y="1224"/>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aphicFrame>
        <p:nvGraphicFramePr>
          <p:cNvPr id="249920" name="Object 64"/>
          <p:cNvGraphicFramePr>
            <a:graphicFrameLocks noChangeAspect="1"/>
          </p:cNvGraphicFramePr>
          <p:nvPr>
            <p:extLst>
              <p:ext uri="{D42A27DB-BD31-4B8C-83A1-F6EECF244321}">
                <p14:modId xmlns:p14="http://schemas.microsoft.com/office/powerpoint/2010/main" val="4137644790"/>
              </p:ext>
            </p:extLst>
          </p:nvPr>
        </p:nvGraphicFramePr>
        <p:xfrm>
          <a:off x="7561988" y="2108002"/>
          <a:ext cx="1562100" cy="804862"/>
        </p:xfrm>
        <a:graphic>
          <a:graphicData uri="http://schemas.openxmlformats.org/presentationml/2006/ole">
            <mc:AlternateContent xmlns:mc="http://schemas.openxmlformats.org/markup-compatibility/2006">
              <mc:Choice xmlns:v="urn:schemas-microsoft-com:vml" Requires="v">
                <p:oleObj spid="_x0000_s69140" name="Ecuación" r:id="rId7" imgW="418918" imgH="215806" progId="Equation.3">
                  <p:embed/>
                </p:oleObj>
              </mc:Choice>
              <mc:Fallback>
                <p:oleObj name="Ecuación" r:id="rId7" imgW="418918" imgH="215806" progId="Equation.3">
                  <p:embed/>
                  <p:pic>
                    <p:nvPicPr>
                      <p:cNvPr id="0" name="Object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61988" y="2108002"/>
                        <a:ext cx="1562100" cy="80486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65"/>
          <p:cNvGrpSpPr>
            <a:grpSpLocks/>
          </p:cNvGrpSpPr>
          <p:nvPr/>
        </p:nvGrpSpPr>
        <p:grpSpPr bwMode="auto">
          <a:xfrm>
            <a:off x="4827172" y="2133230"/>
            <a:ext cx="679455" cy="595313"/>
            <a:chOff x="4967" y="1186"/>
            <a:chExt cx="428" cy="375"/>
          </a:xfrm>
        </p:grpSpPr>
        <p:sp>
          <p:nvSpPr>
            <p:cNvPr id="13397" name="Line 66"/>
            <p:cNvSpPr>
              <a:spLocks noChangeShapeType="1"/>
            </p:cNvSpPr>
            <p:nvPr/>
          </p:nvSpPr>
          <p:spPr bwMode="auto">
            <a:xfrm rot="5400000" flipH="1" flipV="1">
              <a:off x="5125" y="1403"/>
              <a:ext cx="0" cy="315"/>
            </a:xfrm>
            <a:prstGeom prst="line">
              <a:avLst/>
            </a:prstGeom>
            <a:noFill/>
            <a:ln w="76200">
              <a:solidFill>
                <a:srgbClr val="008000"/>
              </a:solidFill>
              <a:round/>
              <a:headEnd/>
              <a:tailEnd type="stealth" w="lg" len="med"/>
            </a:ln>
            <a:extLst>
              <a:ext uri="{909E8E84-426E-40DD-AFC4-6F175D3DCCD1}">
                <a14:hiddenFill xmlns:a14="http://schemas.microsoft.com/office/drawing/2010/main">
                  <a:noFill/>
                </a14:hiddenFill>
              </a:ext>
            </a:extLst>
          </p:spPr>
          <p:txBody>
            <a:bodyPr wrap="none" lIns="90000" tIns="46800" rIns="90000" bIns="46800"/>
            <a:lstStyle/>
            <a:p>
              <a:pPr>
                <a:defRPr/>
              </a:pPr>
              <a:endParaRPr lang="es-ES" sz="2400"/>
            </a:p>
          </p:txBody>
        </p:sp>
        <p:sp>
          <p:nvSpPr>
            <p:cNvPr id="13398" name="Text Box 67"/>
            <p:cNvSpPr txBox="1">
              <a:spLocks noChangeArrowheads="1"/>
            </p:cNvSpPr>
            <p:nvPr/>
          </p:nvSpPr>
          <p:spPr bwMode="auto">
            <a:xfrm>
              <a:off x="5153" y="1186"/>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E</a:t>
              </a:r>
            </a:p>
          </p:txBody>
        </p:sp>
        <p:sp>
          <p:nvSpPr>
            <p:cNvPr id="13399" name="Line 68"/>
            <p:cNvSpPr>
              <a:spLocks noChangeShapeType="1"/>
            </p:cNvSpPr>
            <p:nvPr/>
          </p:nvSpPr>
          <p:spPr bwMode="auto">
            <a:xfrm flipV="1">
              <a:off x="5214" y="1222"/>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8" name="Group 69"/>
          <p:cNvGrpSpPr>
            <a:grpSpLocks/>
          </p:cNvGrpSpPr>
          <p:nvPr/>
        </p:nvGrpSpPr>
        <p:grpSpPr bwMode="auto">
          <a:xfrm>
            <a:off x="4039732" y="3026993"/>
            <a:ext cx="523875" cy="1079500"/>
            <a:chOff x="4471" y="2199"/>
            <a:chExt cx="330" cy="680"/>
          </a:xfrm>
        </p:grpSpPr>
        <p:sp>
          <p:nvSpPr>
            <p:cNvPr id="13394" name="Text Box 70"/>
            <p:cNvSpPr txBox="1">
              <a:spLocks noChangeArrowheads="1"/>
            </p:cNvSpPr>
            <p:nvPr/>
          </p:nvSpPr>
          <p:spPr bwMode="auto">
            <a:xfrm>
              <a:off x="4471" y="2588"/>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P</a:t>
              </a:r>
            </a:p>
          </p:txBody>
        </p:sp>
        <p:sp>
          <p:nvSpPr>
            <p:cNvPr id="13395" name="Line 71"/>
            <p:cNvSpPr>
              <a:spLocks noChangeShapeType="1"/>
            </p:cNvSpPr>
            <p:nvPr/>
          </p:nvSpPr>
          <p:spPr bwMode="auto">
            <a:xfrm flipV="1">
              <a:off x="4497" y="2611"/>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396" name="Line 72"/>
            <p:cNvSpPr>
              <a:spLocks noChangeShapeType="1"/>
            </p:cNvSpPr>
            <p:nvPr/>
          </p:nvSpPr>
          <p:spPr bwMode="auto">
            <a:xfrm flipH="1">
              <a:off x="4801" y="2199"/>
              <a:ext cx="0" cy="680"/>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9" name="Group 73"/>
          <p:cNvGrpSpPr>
            <a:grpSpLocks/>
          </p:cNvGrpSpPr>
          <p:nvPr/>
        </p:nvGrpSpPr>
        <p:grpSpPr bwMode="auto">
          <a:xfrm>
            <a:off x="4048655" y="2982729"/>
            <a:ext cx="520704" cy="628656"/>
            <a:chOff x="4884" y="2143"/>
            <a:chExt cx="328" cy="396"/>
          </a:xfrm>
        </p:grpSpPr>
        <p:sp>
          <p:nvSpPr>
            <p:cNvPr id="13391" name="Line 74"/>
            <p:cNvSpPr>
              <a:spLocks noChangeShapeType="1"/>
            </p:cNvSpPr>
            <p:nvPr/>
          </p:nvSpPr>
          <p:spPr bwMode="auto">
            <a:xfrm rot="10800000" flipH="1" flipV="1">
              <a:off x="5212" y="2143"/>
              <a:ext cx="0" cy="315"/>
            </a:xfrm>
            <a:prstGeom prst="line">
              <a:avLst/>
            </a:prstGeom>
            <a:noFill/>
            <a:ln w="76200">
              <a:solidFill>
                <a:srgbClr val="008000"/>
              </a:solidFill>
              <a:round/>
              <a:headEnd/>
              <a:tailEnd type="stealth" w="lg" len="med"/>
            </a:ln>
            <a:extLst>
              <a:ext uri="{909E8E84-426E-40DD-AFC4-6F175D3DCCD1}">
                <a14:hiddenFill xmlns:a14="http://schemas.microsoft.com/office/drawing/2010/main">
                  <a:noFill/>
                </a14:hiddenFill>
              </a:ext>
            </a:extLst>
          </p:spPr>
          <p:txBody>
            <a:bodyPr wrap="none" lIns="90000" tIns="46800" rIns="90000" bIns="46800"/>
            <a:lstStyle/>
            <a:p>
              <a:pPr>
                <a:defRPr/>
              </a:pPr>
              <a:endParaRPr lang="es-ES" sz="2400"/>
            </a:p>
          </p:txBody>
        </p:sp>
        <p:sp>
          <p:nvSpPr>
            <p:cNvPr id="13392" name="Text Box 75"/>
            <p:cNvSpPr txBox="1">
              <a:spLocks noChangeArrowheads="1"/>
            </p:cNvSpPr>
            <p:nvPr/>
          </p:nvSpPr>
          <p:spPr bwMode="auto">
            <a:xfrm>
              <a:off x="4884" y="2251"/>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g</a:t>
              </a:r>
            </a:p>
          </p:txBody>
        </p:sp>
        <p:sp>
          <p:nvSpPr>
            <p:cNvPr id="13393" name="Line 76"/>
            <p:cNvSpPr>
              <a:spLocks noChangeShapeType="1"/>
            </p:cNvSpPr>
            <p:nvPr/>
          </p:nvSpPr>
          <p:spPr bwMode="auto">
            <a:xfrm flipV="1">
              <a:off x="4943" y="2325"/>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10" name="Group 77"/>
          <p:cNvGrpSpPr>
            <a:grpSpLocks/>
          </p:cNvGrpSpPr>
          <p:nvPr/>
        </p:nvGrpSpPr>
        <p:grpSpPr bwMode="auto">
          <a:xfrm>
            <a:off x="3949236" y="1695080"/>
            <a:ext cx="573087" cy="1008063"/>
            <a:chOff x="4414" y="910"/>
            <a:chExt cx="361" cy="635"/>
          </a:xfrm>
        </p:grpSpPr>
        <p:sp>
          <p:nvSpPr>
            <p:cNvPr id="13389" name="Line 78"/>
            <p:cNvSpPr>
              <a:spLocks noChangeShapeType="1"/>
            </p:cNvSpPr>
            <p:nvPr/>
          </p:nvSpPr>
          <p:spPr bwMode="auto">
            <a:xfrm>
              <a:off x="4432" y="910"/>
              <a:ext cx="343"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390" name="Line 79"/>
            <p:cNvSpPr>
              <a:spLocks noChangeShapeType="1"/>
            </p:cNvSpPr>
            <p:nvPr/>
          </p:nvSpPr>
          <p:spPr bwMode="auto">
            <a:xfrm rot="5400000">
              <a:off x="4096" y="1228"/>
              <a:ext cx="63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11" name="Group 80"/>
          <p:cNvGrpSpPr>
            <a:grpSpLocks/>
          </p:cNvGrpSpPr>
          <p:nvPr/>
        </p:nvGrpSpPr>
        <p:grpSpPr bwMode="auto">
          <a:xfrm>
            <a:off x="3912723" y="2176093"/>
            <a:ext cx="409575" cy="457200"/>
            <a:chOff x="3881" y="1063"/>
            <a:chExt cx="258" cy="288"/>
          </a:xfrm>
        </p:grpSpPr>
        <p:sp>
          <p:nvSpPr>
            <p:cNvPr id="13387" name="Text Box 81"/>
            <p:cNvSpPr txBox="1">
              <a:spLocks noChangeArrowheads="1"/>
            </p:cNvSpPr>
            <p:nvPr/>
          </p:nvSpPr>
          <p:spPr bwMode="auto">
            <a:xfrm>
              <a:off x="3925" y="1063"/>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a:t>
              </a:r>
            </a:p>
          </p:txBody>
        </p:sp>
        <p:sp>
          <p:nvSpPr>
            <p:cNvPr id="13388" name="Freeform 82"/>
            <p:cNvSpPr>
              <a:spLocks/>
            </p:cNvSpPr>
            <p:nvPr/>
          </p:nvSpPr>
          <p:spPr bwMode="auto">
            <a:xfrm rot="-2437814">
              <a:off x="3881" y="1077"/>
              <a:ext cx="207" cy="65"/>
            </a:xfrm>
            <a:custGeom>
              <a:avLst/>
              <a:gdLst>
                <a:gd name="T0" fmla="*/ 0 w 313"/>
                <a:gd name="T1" fmla="*/ 0 h 110"/>
                <a:gd name="T2" fmla="*/ 1 w 313"/>
                <a:gd name="T3" fmla="*/ 1 h 110"/>
                <a:gd name="T4" fmla="*/ 1 w 313"/>
                <a:gd name="T5" fmla="*/ 1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2700">
              <a:solidFill>
                <a:schemeClr val="tx1"/>
              </a:solidFill>
              <a:round/>
              <a:headEnd type="arrow" w="sm" len="sm"/>
              <a:tailEnd type="arrow" w="sm" len="sm"/>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sz="2400"/>
            </a:p>
          </p:txBody>
        </p:sp>
      </p:grpSp>
      <p:sp>
        <p:nvSpPr>
          <p:cNvPr id="13383" name="Text Box 84"/>
          <p:cNvSpPr txBox="1">
            <a:spLocks noChangeArrowheads="1"/>
          </p:cNvSpPr>
          <p:nvPr/>
        </p:nvSpPr>
        <p:spPr bwMode="auto">
          <a:xfrm>
            <a:off x="8380855" y="4315573"/>
            <a:ext cx="19113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q E = T sen</a:t>
            </a:r>
            <a:r>
              <a:rPr lang="es-ES" sz="2400" dirty="0">
                <a:solidFill>
                  <a:srgbClr val="000000"/>
                </a:solidFill>
                <a:latin typeface="Arial" panose="020B0604020202020204" pitchFamily="34" charset="0"/>
                <a:sym typeface="Symbol" panose="05050102010706020507" pitchFamily="18" charset="2"/>
              </a:rPr>
              <a:t></a:t>
            </a:r>
          </a:p>
        </p:txBody>
      </p:sp>
      <p:sp>
        <p:nvSpPr>
          <p:cNvPr id="13381" name="Text Box 83"/>
          <p:cNvSpPr txBox="1">
            <a:spLocks noChangeArrowheads="1"/>
          </p:cNvSpPr>
          <p:nvPr/>
        </p:nvSpPr>
        <p:spPr bwMode="auto">
          <a:xfrm>
            <a:off x="8344343" y="4949148"/>
            <a:ext cx="1944688" cy="46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m g = T cos</a:t>
            </a:r>
            <a:r>
              <a:rPr lang="es-ES" sz="2400" dirty="0">
                <a:solidFill>
                  <a:srgbClr val="000000"/>
                </a:solidFill>
                <a:latin typeface="Arial" panose="020B0604020202020204" pitchFamily="34" charset="0"/>
                <a:sym typeface="Symbol" panose="05050102010706020507" pitchFamily="18" charset="2"/>
              </a:rPr>
              <a:t></a:t>
            </a:r>
          </a:p>
        </p:txBody>
      </p:sp>
      <p:grpSp>
        <p:nvGrpSpPr>
          <p:cNvPr id="16" name="Group 107"/>
          <p:cNvGrpSpPr>
            <a:grpSpLocks/>
          </p:cNvGrpSpPr>
          <p:nvPr/>
        </p:nvGrpSpPr>
        <p:grpSpPr bwMode="auto">
          <a:xfrm>
            <a:off x="3942886" y="1717305"/>
            <a:ext cx="623887" cy="1028700"/>
            <a:chOff x="4390" y="854"/>
            <a:chExt cx="393" cy="648"/>
          </a:xfrm>
        </p:grpSpPr>
        <p:sp>
          <p:nvSpPr>
            <p:cNvPr id="13377" name="Line 105"/>
            <p:cNvSpPr>
              <a:spLocks noChangeShapeType="1"/>
            </p:cNvSpPr>
            <p:nvPr/>
          </p:nvSpPr>
          <p:spPr bwMode="auto">
            <a:xfrm flipV="1">
              <a:off x="4783" y="854"/>
              <a:ext cx="0" cy="514"/>
            </a:xfrm>
            <a:prstGeom prst="line">
              <a:avLst/>
            </a:prstGeom>
            <a:noFill/>
            <a:ln w="76200">
              <a:solidFill>
                <a:srgbClr val="FF0000"/>
              </a:solidFill>
              <a:round/>
              <a:headEnd/>
              <a:tailEnd type="stealth" w="lg"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3378" name="Line 106"/>
            <p:cNvSpPr>
              <a:spLocks noChangeShapeType="1"/>
            </p:cNvSpPr>
            <p:nvPr/>
          </p:nvSpPr>
          <p:spPr bwMode="auto">
            <a:xfrm rot="5400000">
              <a:off x="4526" y="1366"/>
              <a:ext cx="0" cy="272"/>
            </a:xfrm>
            <a:prstGeom prst="line">
              <a:avLst/>
            </a:prstGeom>
            <a:noFill/>
            <a:ln w="76200">
              <a:solidFill>
                <a:srgbClr val="FF0000"/>
              </a:solidFill>
              <a:round/>
              <a:headEnd/>
              <a:tailEnd type="stealth" w="lg"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sp>
        <p:nvSpPr>
          <p:cNvPr id="55406" name="Text Box 110"/>
          <p:cNvSpPr txBox="1">
            <a:spLocks noChangeArrowheads="1"/>
          </p:cNvSpPr>
          <p:nvPr/>
        </p:nvSpPr>
        <p:spPr bwMode="auto">
          <a:xfrm>
            <a:off x="6354298" y="2539630"/>
            <a:ext cx="350838"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X</a:t>
            </a:r>
          </a:p>
        </p:txBody>
      </p:sp>
      <p:sp>
        <p:nvSpPr>
          <p:cNvPr id="55407" name="Text Box 111"/>
          <p:cNvSpPr txBox="1">
            <a:spLocks noChangeArrowheads="1"/>
          </p:cNvSpPr>
          <p:nvPr/>
        </p:nvSpPr>
        <p:spPr bwMode="auto">
          <a:xfrm>
            <a:off x="4573123" y="955305"/>
            <a:ext cx="350838"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Y</a:t>
            </a:r>
          </a:p>
        </p:txBody>
      </p:sp>
      <p:sp>
        <p:nvSpPr>
          <p:cNvPr id="13372" name="Text Box 114"/>
          <p:cNvSpPr txBox="1">
            <a:spLocks noChangeArrowheads="1"/>
          </p:cNvSpPr>
          <p:nvPr/>
        </p:nvSpPr>
        <p:spPr bwMode="auto">
          <a:xfrm>
            <a:off x="3252996" y="4344147"/>
            <a:ext cx="4431051" cy="1202510"/>
          </a:xfrm>
          <a:prstGeom prst="rect">
            <a:avLst/>
          </a:prstGeom>
          <a:solidFill>
            <a:srgbClr val="CCFFCC"/>
          </a:solidFill>
          <a:ln>
            <a:noFill/>
          </a:ln>
          <a:effectLst/>
          <a:extLst>
            <a:ext uri="{53640926-AAD7-44D8-BBD7-CCE9431645EC}">
              <a14:shadowObscured xmlns:a14="http://schemas.microsoft.com/office/drawing/2010/main" val="1"/>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Vamos a trabajar con módulos: La suma en un sentido debe ser igual a la suma en el otro</a:t>
            </a:r>
          </a:p>
        </p:txBody>
      </p:sp>
      <p:sp>
        <p:nvSpPr>
          <p:cNvPr id="98422" name="Text Box 118"/>
          <p:cNvSpPr txBox="1">
            <a:spLocks noChangeArrowheads="1"/>
          </p:cNvSpPr>
          <p:nvPr/>
        </p:nvSpPr>
        <p:spPr bwMode="auto">
          <a:xfrm>
            <a:off x="4750188" y="3649594"/>
            <a:ext cx="8867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rgbClr val="3333FF"/>
                </a:solidFill>
              </a:rPr>
              <a:t>Peso</a:t>
            </a:r>
          </a:p>
        </p:txBody>
      </p:sp>
      <p:sp>
        <p:nvSpPr>
          <p:cNvPr id="98423" name="Text Box 119"/>
          <p:cNvSpPr txBox="1">
            <a:spLocks noChangeArrowheads="1"/>
          </p:cNvSpPr>
          <p:nvPr/>
        </p:nvSpPr>
        <p:spPr bwMode="auto">
          <a:xfrm>
            <a:off x="4564398" y="1263778"/>
            <a:ext cx="13319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rgbClr val="3333FF"/>
                </a:solidFill>
              </a:rPr>
              <a:t>Tensión</a:t>
            </a:r>
            <a:r>
              <a:rPr lang="es-ES" sz="2400" dirty="0">
                <a:solidFill>
                  <a:srgbClr val="0099FF"/>
                </a:solidFill>
              </a:rPr>
              <a:t> </a:t>
            </a:r>
          </a:p>
        </p:txBody>
      </p:sp>
      <p:sp>
        <p:nvSpPr>
          <p:cNvPr id="3" name="CuadroTexto 2"/>
          <p:cNvSpPr txBox="1">
            <a:spLocks noChangeArrowheads="1"/>
          </p:cNvSpPr>
          <p:nvPr/>
        </p:nvSpPr>
        <p:spPr bwMode="auto">
          <a:xfrm>
            <a:off x="4716189" y="211580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chemeClr val="tx1"/>
                </a:solidFill>
              </a:rPr>
              <a:t>q</a:t>
            </a:r>
          </a:p>
        </p:txBody>
      </p:sp>
      <p:sp>
        <p:nvSpPr>
          <p:cNvPr id="121" name="CuadroTexto 120"/>
          <p:cNvSpPr txBox="1">
            <a:spLocks noChangeArrowheads="1"/>
          </p:cNvSpPr>
          <p:nvPr/>
        </p:nvSpPr>
        <p:spPr bwMode="auto">
          <a:xfrm>
            <a:off x="4012382" y="2808151"/>
            <a:ext cx="441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chemeClr val="tx1"/>
                </a:solidFill>
              </a:rPr>
              <a:t>m</a:t>
            </a:r>
          </a:p>
        </p:txBody>
      </p:sp>
      <p:grpSp>
        <p:nvGrpSpPr>
          <p:cNvPr id="15" name="Grupo 14">
            <a:extLst>
              <a:ext uri="{FF2B5EF4-FFF2-40B4-BE49-F238E27FC236}">
                <a16:creationId xmlns:a16="http://schemas.microsoft.com/office/drawing/2014/main" id="{B3DFB590-BF69-4570-A442-CD42616A6910}"/>
              </a:ext>
            </a:extLst>
          </p:cNvPr>
          <p:cNvGrpSpPr/>
          <p:nvPr/>
        </p:nvGrpSpPr>
        <p:grpSpPr>
          <a:xfrm>
            <a:off x="1255713" y="4334623"/>
            <a:ext cx="1700212" cy="1771822"/>
            <a:chOff x="1255713" y="4409304"/>
            <a:chExt cx="1700212" cy="1771822"/>
          </a:xfrm>
        </p:grpSpPr>
        <p:graphicFrame>
          <p:nvGraphicFramePr>
            <p:cNvPr id="249947" name="Object 91"/>
            <p:cNvGraphicFramePr>
              <a:graphicFrameLocks noChangeAspect="1"/>
            </p:cNvGraphicFramePr>
            <p:nvPr>
              <p:extLst>
                <p:ext uri="{D42A27DB-BD31-4B8C-83A1-F6EECF244321}">
                  <p14:modId xmlns:p14="http://schemas.microsoft.com/office/powerpoint/2010/main" val="2382994067"/>
                </p:ext>
              </p:extLst>
            </p:nvPr>
          </p:nvGraphicFramePr>
          <p:xfrm>
            <a:off x="1636713" y="4409304"/>
            <a:ext cx="1319212" cy="490537"/>
          </p:xfrm>
          <a:graphic>
            <a:graphicData uri="http://schemas.openxmlformats.org/presentationml/2006/ole">
              <mc:AlternateContent xmlns:mc="http://schemas.openxmlformats.org/markup-compatibility/2006">
                <mc:Choice xmlns:v="urn:schemas-microsoft-com:vml" Requires="v">
                  <p:oleObj spid="_x0000_s69141" name="Ecuación" r:id="rId9" imgW="685800" imgH="254000" progId="Equation.3">
                    <p:embed/>
                  </p:oleObj>
                </mc:Choice>
                <mc:Fallback>
                  <p:oleObj name="Ecuación" r:id="rId9" imgW="685800" imgH="254000" progId="Equation.3">
                    <p:embed/>
                    <p:pic>
                      <p:nvPicPr>
                        <p:cNvPr id="0" name="Object 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6713" y="4409304"/>
                          <a:ext cx="1319212"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9948" name="Object 92"/>
            <p:cNvGraphicFramePr>
              <a:graphicFrameLocks noChangeAspect="1"/>
            </p:cNvGraphicFramePr>
            <p:nvPr>
              <p:extLst>
                <p:ext uri="{D42A27DB-BD31-4B8C-83A1-F6EECF244321}">
                  <p14:modId xmlns:p14="http://schemas.microsoft.com/office/powerpoint/2010/main" val="3706726883"/>
                </p:ext>
              </p:extLst>
            </p:nvPr>
          </p:nvGraphicFramePr>
          <p:xfrm>
            <a:off x="1671638" y="5049233"/>
            <a:ext cx="1271587" cy="490537"/>
          </p:xfrm>
          <a:graphic>
            <a:graphicData uri="http://schemas.openxmlformats.org/presentationml/2006/ole">
              <mc:AlternateContent xmlns:mc="http://schemas.openxmlformats.org/markup-compatibility/2006">
                <mc:Choice xmlns:v="urn:schemas-microsoft-com:vml" Requires="v">
                  <p:oleObj spid="_x0000_s69142" name="Ecuación" r:id="rId11" imgW="660113" imgH="253890" progId="Equation.3">
                    <p:embed/>
                  </p:oleObj>
                </mc:Choice>
                <mc:Fallback>
                  <p:oleObj name="Ecuación" r:id="rId11" imgW="660113" imgH="253890" progId="Equation.3">
                    <p:embed/>
                    <p:pic>
                      <p:nvPicPr>
                        <p:cNvPr id="0" name="Object 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1638" y="5049233"/>
                          <a:ext cx="127158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62" name="Text Box 122"/>
            <p:cNvSpPr txBox="1">
              <a:spLocks noChangeArrowheads="1"/>
            </p:cNvSpPr>
            <p:nvPr/>
          </p:nvSpPr>
          <p:spPr bwMode="auto">
            <a:xfrm>
              <a:off x="1258888" y="4428354"/>
              <a:ext cx="322822"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spcBef>
                  <a:spcPct val="0"/>
                </a:spcBef>
                <a:buFontTx/>
                <a:buNone/>
              </a:pPr>
              <a:r>
                <a:rPr lang="es-ES" sz="2400">
                  <a:solidFill>
                    <a:srgbClr val="000000"/>
                  </a:solidFill>
                  <a:latin typeface="Arial" panose="020B0604020202020204" pitchFamily="34" charset="0"/>
                  <a:sym typeface="Symbol" panose="05050102010706020507" pitchFamily="18" charset="2"/>
                </a:rPr>
                <a:t></a:t>
              </a:r>
            </a:p>
          </p:txBody>
        </p:sp>
        <p:sp>
          <p:nvSpPr>
            <p:cNvPr id="35963" name="Text Box 123"/>
            <p:cNvSpPr txBox="1">
              <a:spLocks noChangeArrowheads="1"/>
            </p:cNvSpPr>
            <p:nvPr/>
          </p:nvSpPr>
          <p:spPr bwMode="auto">
            <a:xfrm>
              <a:off x="1258888" y="5055583"/>
              <a:ext cx="322822"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spcBef>
                  <a:spcPct val="0"/>
                </a:spcBef>
                <a:buFontTx/>
                <a:buNone/>
              </a:pPr>
              <a:r>
                <a:rPr lang="es-ES" sz="2400">
                  <a:solidFill>
                    <a:srgbClr val="000000"/>
                  </a:solidFill>
                  <a:latin typeface="Arial" panose="020B0604020202020204" pitchFamily="34" charset="0"/>
                  <a:sym typeface="Symbol" panose="05050102010706020507" pitchFamily="18" charset="2"/>
                </a:rPr>
                <a:t></a:t>
              </a:r>
            </a:p>
          </p:txBody>
        </p:sp>
        <p:grpSp>
          <p:nvGrpSpPr>
            <p:cNvPr id="12" name="Grupo 11"/>
            <p:cNvGrpSpPr/>
            <p:nvPr/>
          </p:nvGrpSpPr>
          <p:grpSpPr>
            <a:xfrm>
              <a:off x="1255713" y="5693765"/>
              <a:ext cx="1685560" cy="487361"/>
              <a:chOff x="1255713" y="5257829"/>
              <a:chExt cx="1685560" cy="487361"/>
            </a:xfrm>
          </p:grpSpPr>
          <p:graphicFrame>
            <p:nvGraphicFramePr>
              <p:cNvPr id="13369" name="Object 92"/>
              <p:cNvGraphicFramePr>
                <a:graphicFrameLocks noChangeAspect="1"/>
              </p:cNvGraphicFramePr>
              <p:nvPr>
                <p:extLst>
                  <p:ext uri="{D42A27DB-BD31-4B8C-83A1-F6EECF244321}">
                    <p14:modId xmlns:p14="http://schemas.microsoft.com/office/powerpoint/2010/main" val="1820579966"/>
                  </p:ext>
                </p:extLst>
              </p:nvPr>
            </p:nvGraphicFramePr>
            <p:xfrm>
              <a:off x="1670911" y="5257829"/>
              <a:ext cx="1270362" cy="487361"/>
            </p:xfrm>
            <a:graphic>
              <a:graphicData uri="http://schemas.openxmlformats.org/presentationml/2006/ole">
                <mc:AlternateContent xmlns:mc="http://schemas.openxmlformats.org/markup-compatibility/2006">
                  <mc:Choice xmlns:v="urn:schemas-microsoft-com:vml" Requires="v">
                    <p:oleObj spid="_x0000_s69143" name="Ecuación" r:id="rId13" imgW="660113" imgH="253890" progId="Equation.3">
                      <p:embed/>
                    </p:oleObj>
                  </mc:Choice>
                  <mc:Fallback>
                    <p:oleObj name="Ecuación" r:id="rId13" imgW="660113" imgH="253890" progId="Equation.3">
                      <p:embed/>
                      <p:pic>
                        <p:nvPicPr>
                          <p:cNvPr id="0" name="Object 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0911" y="5257829"/>
                            <a:ext cx="1270362" cy="487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70" name="Text Box 123"/>
              <p:cNvSpPr txBox="1">
                <a:spLocks noChangeArrowheads="1"/>
              </p:cNvSpPr>
              <p:nvPr/>
            </p:nvSpPr>
            <p:spPr bwMode="auto">
              <a:xfrm>
                <a:off x="1255713" y="5264473"/>
                <a:ext cx="322822" cy="46384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spcBef>
                    <a:spcPct val="0"/>
                  </a:spcBef>
                  <a:buFontTx/>
                  <a:buNone/>
                </a:pPr>
                <a:r>
                  <a:rPr lang="es-ES" sz="2400">
                    <a:solidFill>
                      <a:srgbClr val="000000"/>
                    </a:solidFill>
                    <a:latin typeface="Arial" panose="020B0604020202020204" pitchFamily="34" charset="0"/>
                    <a:sym typeface="Symbol" panose="05050102010706020507" pitchFamily="18" charset="2"/>
                  </a:rPr>
                  <a:t></a:t>
                </a:r>
              </a:p>
            </p:txBody>
          </p:sp>
        </p:grpSp>
      </p:grpSp>
      <p:sp>
        <p:nvSpPr>
          <p:cNvPr id="13379" name="Text Box 100"/>
          <p:cNvSpPr txBox="1">
            <a:spLocks noChangeArrowheads="1"/>
          </p:cNvSpPr>
          <p:nvPr/>
        </p:nvSpPr>
        <p:spPr bwMode="auto">
          <a:xfrm>
            <a:off x="3512853" y="5626170"/>
            <a:ext cx="4168535" cy="1253402"/>
          </a:xfrm>
          <a:prstGeom prst="rect">
            <a:avLst/>
          </a:prstGeom>
          <a:solidFill>
            <a:srgbClr val="FFFF99"/>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Por comodidad, denotamos módulo como componente (T, F, P en vez de |</a:t>
            </a:r>
            <a:r>
              <a:rPr lang="es-ES" sz="2400" b="1" dirty="0">
                <a:latin typeface="Arial" panose="020B0604020202020204" pitchFamily="34" charset="0"/>
              </a:rPr>
              <a:t>T</a:t>
            </a:r>
            <a:r>
              <a:rPr lang="es-ES" sz="2400" dirty="0">
                <a:latin typeface="Arial" panose="020B0604020202020204" pitchFamily="34" charset="0"/>
              </a:rPr>
              <a:t>|, |</a:t>
            </a:r>
            <a:r>
              <a:rPr lang="es-ES" sz="2400" b="1" dirty="0">
                <a:latin typeface="Arial" panose="020B0604020202020204" pitchFamily="34" charset="0"/>
              </a:rPr>
              <a:t>F</a:t>
            </a:r>
            <a:r>
              <a:rPr lang="es-ES" sz="2400" dirty="0">
                <a:latin typeface="Arial" panose="020B0604020202020204" pitchFamily="34" charset="0"/>
              </a:rPr>
              <a:t>|, |</a:t>
            </a:r>
            <a:r>
              <a:rPr lang="es-ES" sz="2400" b="1" dirty="0">
                <a:latin typeface="Arial" panose="020B0604020202020204" pitchFamily="34" charset="0"/>
              </a:rPr>
              <a:t>P</a:t>
            </a:r>
            <a:r>
              <a:rPr lang="es-ES" sz="2400" dirty="0">
                <a:latin typeface="Arial" panose="020B0604020202020204" pitchFamily="34" charset="0"/>
              </a:rPr>
              <a:t>|)</a:t>
            </a:r>
          </a:p>
        </p:txBody>
      </p:sp>
      <p:grpSp>
        <p:nvGrpSpPr>
          <p:cNvPr id="19" name="Grupo 18"/>
          <p:cNvGrpSpPr/>
          <p:nvPr/>
        </p:nvGrpSpPr>
        <p:grpSpPr>
          <a:xfrm>
            <a:off x="8288780" y="4957126"/>
            <a:ext cx="2060575" cy="1117143"/>
            <a:chOff x="8288780" y="4521440"/>
            <a:chExt cx="2060575" cy="1117143"/>
          </a:xfrm>
        </p:grpSpPr>
        <p:sp>
          <p:nvSpPr>
            <p:cNvPr id="249941" name="Rectangle 85"/>
            <p:cNvSpPr>
              <a:spLocks noChangeArrowheads="1"/>
            </p:cNvSpPr>
            <p:nvPr/>
          </p:nvSpPr>
          <p:spPr bwMode="auto">
            <a:xfrm>
              <a:off x="8288780" y="4521440"/>
              <a:ext cx="2060575" cy="482600"/>
            </a:xfrm>
            <a:prstGeom prst="rect">
              <a:avLst/>
            </a:prstGeom>
            <a:noFill/>
            <a:ln w="38100" algn="ctr">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cxnSp>
          <p:nvCxnSpPr>
            <p:cNvPr id="135" name="Conector recto de flecha 134"/>
            <p:cNvCxnSpPr/>
            <p:nvPr/>
          </p:nvCxnSpPr>
          <p:spPr bwMode="auto">
            <a:xfrm>
              <a:off x="9319204" y="5121644"/>
              <a:ext cx="0" cy="516939"/>
            </a:xfrm>
            <a:prstGeom prst="straightConnector1">
              <a:avLst/>
            </a:prstGeom>
            <a:noFill/>
            <a:ln w="38100" cap="flat" cmpd="sng" algn="ctr">
              <a:solidFill>
                <a:srgbClr val="00B0F0"/>
              </a:solidFill>
              <a:prstDash val="solid"/>
              <a:round/>
              <a:headEnd type="none" w="med" len="med"/>
              <a:tailEnd type="triangle" w="med" len="lg"/>
            </a:ln>
            <a:effectLst/>
          </p:spPr>
        </p:cxnSp>
      </p:grpSp>
      <p:sp>
        <p:nvSpPr>
          <p:cNvPr id="137" name="Text Box 86"/>
          <p:cNvSpPr txBox="1">
            <a:spLocks noChangeArrowheads="1"/>
          </p:cNvSpPr>
          <p:nvPr/>
        </p:nvSpPr>
        <p:spPr bwMode="auto">
          <a:xfrm>
            <a:off x="8249093" y="6048195"/>
            <a:ext cx="212062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T = m g / cos</a:t>
            </a:r>
          </a:p>
        </p:txBody>
      </p:sp>
      <p:grpSp>
        <p:nvGrpSpPr>
          <p:cNvPr id="13" name="Grupo 12">
            <a:extLst>
              <a:ext uri="{FF2B5EF4-FFF2-40B4-BE49-F238E27FC236}">
                <a16:creationId xmlns:a16="http://schemas.microsoft.com/office/drawing/2014/main" id="{6208959E-407E-4AB8-9AEF-9BA89FA98336}"/>
              </a:ext>
            </a:extLst>
          </p:cNvPr>
          <p:cNvGrpSpPr/>
          <p:nvPr/>
        </p:nvGrpSpPr>
        <p:grpSpPr>
          <a:xfrm>
            <a:off x="3435693" y="1414585"/>
            <a:ext cx="432944" cy="520504"/>
            <a:chOff x="3435693" y="1414585"/>
            <a:chExt cx="432944" cy="520504"/>
          </a:xfrm>
        </p:grpSpPr>
        <p:sp>
          <p:nvSpPr>
            <p:cNvPr id="13333" name="Freeform 55"/>
            <p:cNvSpPr>
              <a:spLocks/>
            </p:cNvSpPr>
            <p:nvPr/>
          </p:nvSpPr>
          <p:spPr bwMode="auto">
            <a:xfrm flipH="1">
              <a:off x="3435693" y="1414585"/>
              <a:ext cx="410650" cy="144318"/>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sz="2400"/>
            </a:p>
          </p:txBody>
        </p:sp>
        <p:sp>
          <p:nvSpPr>
            <p:cNvPr id="112" name="Text Box 81">
              <a:extLst>
                <a:ext uri="{FF2B5EF4-FFF2-40B4-BE49-F238E27FC236}">
                  <a16:creationId xmlns:a16="http://schemas.microsoft.com/office/drawing/2014/main" id="{BF9D9864-FF9C-48D8-80BE-3118A3572B4A}"/>
                </a:ext>
              </a:extLst>
            </p:cNvPr>
            <p:cNvSpPr txBox="1">
              <a:spLocks noChangeArrowheads="1"/>
            </p:cNvSpPr>
            <p:nvPr/>
          </p:nvSpPr>
          <p:spPr bwMode="auto">
            <a:xfrm>
              <a:off x="3528912" y="1477889"/>
              <a:ext cx="33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a:t>
              </a:r>
            </a:p>
          </p:txBody>
        </p:sp>
      </p:grpSp>
      <p:sp>
        <p:nvSpPr>
          <p:cNvPr id="115" name="Text Box 118">
            <a:extLst>
              <a:ext uri="{FF2B5EF4-FFF2-40B4-BE49-F238E27FC236}">
                <a16:creationId xmlns:a16="http://schemas.microsoft.com/office/drawing/2014/main" id="{4A210593-E3C5-4B1E-82D1-B09A3DA4A3ED}"/>
              </a:ext>
            </a:extLst>
          </p:cNvPr>
          <p:cNvSpPr txBox="1">
            <a:spLocks noChangeArrowheads="1"/>
          </p:cNvSpPr>
          <p:nvPr/>
        </p:nvSpPr>
        <p:spPr bwMode="auto">
          <a:xfrm>
            <a:off x="5448339" y="2924006"/>
            <a:ext cx="11352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err="1">
                <a:solidFill>
                  <a:srgbClr val="3333FF"/>
                </a:solidFill>
              </a:rPr>
              <a:t>F</a:t>
            </a:r>
            <a:r>
              <a:rPr lang="es-ES" sz="2400" baseline="-25000" dirty="0" err="1">
                <a:solidFill>
                  <a:srgbClr val="3333FF"/>
                </a:solidFill>
              </a:rPr>
              <a:t>eléctrica</a:t>
            </a:r>
            <a:endParaRPr lang="es-ES" sz="2400" baseline="-25000" dirty="0">
              <a:solidFill>
                <a:srgbClr val="3333FF"/>
              </a:solidFill>
            </a:endParaRPr>
          </a:p>
        </p:txBody>
      </p:sp>
      <p:pic>
        <p:nvPicPr>
          <p:cNvPr id="120" name="Picture 4">
            <a:extLst>
              <a:ext uri="{FF2B5EF4-FFF2-40B4-BE49-F238E27FC236}">
                <a16:creationId xmlns:a16="http://schemas.microsoft.com/office/drawing/2014/main" id="{38EC986B-9F0C-4B2D-824A-1F73EF22B6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394" y="2534415"/>
            <a:ext cx="4397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22" name="Line 37">
            <a:extLst>
              <a:ext uri="{FF2B5EF4-FFF2-40B4-BE49-F238E27FC236}">
                <a16:creationId xmlns:a16="http://schemas.microsoft.com/office/drawing/2014/main" id="{CA13052A-6D4D-43EA-8F72-D10FE1624A54}"/>
              </a:ext>
            </a:extLst>
          </p:cNvPr>
          <p:cNvSpPr>
            <a:spLocks noChangeShapeType="1"/>
          </p:cNvSpPr>
          <p:nvPr/>
        </p:nvSpPr>
        <p:spPr bwMode="auto">
          <a:xfrm flipH="1">
            <a:off x="2360500" y="711667"/>
            <a:ext cx="1068387"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grpSp>
        <p:nvGrpSpPr>
          <p:cNvPr id="108" name="Group 80">
            <a:extLst>
              <a:ext uri="{FF2B5EF4-FFF2-40B4-BE49-F238E27FC236}">
                <a16:creationId xmlns:a16="http://schemas.microsoft.com/office/drawing/2014/main" id="{38D4DE47-AD8F-4C1F-9C45-05705C70CC90}"/>
              </a:ext>
            </a:extLst>
          </p:cNvPr>
          <p:cNvGrpSpPr>
            <a:grpSpLocks/>
          </p:cNvGrpSpPr>
          <p:nvPr/>
        </p:nvGrpSpPr>
        <p:grpSpPr bwMode="auto">
          <a:xfrm>
            <a:off x="4158786" y="1571159"/>
            <a:ext cx="419100" cy="574675"/>
            <a:chOff x="3824" y="780"/>
            <a:chExt cx="264" cy="362"/>
          </a:xfrm>
        </p:grpSpPr>
        <p:sp>
          <p:nvSpPr>
            <p:cNvPr id="109" name="Text Box 81">
              <a:extLst>
                <a:ext uri="{FF2B5EF4-FFF2-40B4-BE49-F238E27FC236}">
                  <a16:creationId xmlns:a16="http://schemas.microsoft.com/office/drawing/2014/main" id="{3D47A254-1035-429C-A5A3-CDF4E3EE4ECC}"/>
                </a:ext>
              </a:extLst>
            </p:cNvPr>
            <p:cNvSpPr txBox="1">
              <a:spLocks noChangeArrowheads="1"/>
            </p:cNvSpPr>
            <p:nvPr/>
          </p:nvSpPr>
          <p:spPr bwMode="auto">
            <a:xfrm>
              <a:off x="3824" y="780"/>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a:t>
              </a:r>
            </a:p>
          </p:txBody>
        </p:sp>
        <p:sp>
          <p:nvSpPr>
            <p:cNvPr id="110" name="Freeform 82">
              <a:extLst>
                <a:ext uri="{FF2B5EF4-FFF2-40B4-BE49-F238E27FC236}">
                  <a16:creationId xmlns:a16="http://schemas.microsoft.com/office/drawing/2014/main" id="{02DBAD81-413D-477C-B522-D5F269BD91EF}"/>
                </a:ext>
              </a:extLst>
            </p:cNvPr>
            <p:cNvSpPr>
              <a:spLocks/>
            </p:cNvSpPr>
            <p:nvPr/>
          </p:nvSpPr>
          <p:spPr bwMode="auto">
            <a:xfrm rot="19162186" flipH="1" flipV="1">
              <a:off x="3881" y="1077"/>
              <a:ext cx="207" cy="65"/>
            </a:xfrm>
            <a:custGeom>
              <a:avLst/>
              <a:gdLst>
                <a:gd name="T0" fmla="*/ 0 w 313"/>
                <a:gd name="T1" fmla="*/ 0 h 110"/>
                <a:gd name="T2" fmla="*/ 1 w 313"/>
                <a:gd name="T3" fmla="*/ 1 h 110"/>
                <a:gd name="T4" fmla="*/ 1 w 313"/>
                <a:gd name="T5" fmla="*/ 1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2700">
              <a:solidFill>
                <a:schemeClr val="tx1"/>
              </a:solidFill>
              <a:round/>
              <a:headEnd type="arrow" w="sm" len="sm"/>
              <a:tailEnd type="arrow" w="sm" len="sm"/>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sz="2400"/>
            </a:p>
          </p:txBody>
        </p:sp>
      </p:grpSp>
      <p:grpSp>
        <p:nvGrpSpPr>
          <p:cNvPr id="20" name="Grupo 19">
            <a:extLst>
              <a:ext uri="{FF2B5EF4-FFF2-40B4-BE49-F238E27FC236}">
                <a16:creationId xmlns:a16="http://schemas.microsoft.com/office/drawing/2014/main" id="{912D9447-E2AA-471D-BED8-A5B6906E9903}"/>
              </a:ext>
            </a:extLst>
          </p:cNvPr>
          <p:cNvGrpSpPr/>
          <p:nvPr/>
        </p:nvGrpSpPr>
        <p:grpSpPr>
          <a:xfrm>
            <a:off x="1007136" y="6121963"/>
            <a:ext cx="2477937" cy="938546"/>
            <a:chOff x="1007136" y="6121963"/>
            <a:chExt cx="2477937" cy="938546"/>
          </a:xfrm>
        </p:grpSpPr>
        <p:sp>
          <p:nvSpPr>
            <p:cNvPr id="13367" name="Text Box 112"/>
            <p:cNvSpPr txBox="1">
              <a:spLocks noChangeArrowheads="1"/>
            </p:cNvSpPr>
            <p:nvPr/>
          </p:nvSpPr>
          <p:spPr bwMode="auto">
            <a:xfrm>
              <a:off x="1007136" y="6226846"/>
              <a:ext cx="2477937" cy="8336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ts val="2400"/>
                </a:lnSpc>
                <a:spcBef>
                  <a:spcPts val="0"/>
                </a:spcBef>
                <a:buFont typeface="Symbol" panose="05050102010706020507" pitchFamily="18" charset="2"/>
                <a:buNone/>
              </a:pPr>
              <a:r>
                <a:rPr lang="es-ES" sz="2400" dirty="0">
                  <a:solidFill>
                    <a:srgbClr val="FF0000"/>
                  </a:solidFill>
                  <a:latin typeface="Arial" panose="020B0604020202020204" pitchFamily="34" charset="0"/>
                </a:rPr>
                <a:t>Obvio, no hay fuerzas en Z</a:t>
              </a:r>
            </a:p>
          </p:txBody>
        </p:sp>
        <p:cxnSp>
          <p:nvCxnSpPr>
            <p:cNvPr id="17" name="Conector recto de flecha 16">
              <a:extLst>
                <a:ext uri="{FF2B5EF4-FFF2-40B4-BE49-F238E27FC236}">
                  <a16:creationId xmlns:a16="http://schemas.microsoft.com/office/drawing/2014/main" id="{7EF542EA-5421-43B9-9C3A-DE670F491ADA}"/>
                </a:ext>
              </a:extLst>
            </p:cNvPr>
            <p:cNvCxnSpPr/>
            <p:nvPr/>
          </p:nvCxnSpPr>
          <p:spPr bwMode="auto">
            <a:xfrm>
              <a:off x="2209070" y="6121963"/>
              <a:ext cx="0" cy="248671"/>
            </a:xfrm>
            <a:prstGeom prst="straightConnector1">
              <a:avLst/>
            </a:prstGeom>
            <a:noFill/>
            <a:ln w="38100" cap="flat" cmpd="sng" algn="ctr">
              <a:solidFill>
                <a:srgbClr val="FF0000"/>
              </a:solidFill>
              <a:prstDash val="solid"/>
              <a:round/>
              <a:headEnd type="none" w="med" len="med"/>
              <a:tailEnd type="triangle"/>
            </a:ln>
            <a:effectLst/>
          </p:spPr>
        </p:cxnSp>
      </p:grpSp>
      <p:sp>
        <p:nvSpPr>
          <p:cNvPr id="113" name="Text Box 114">
            <a:extLst>
              <a:ext uri="{FF2B5EF4-FFF2-40B4-BE49-F238E27FC236}">
                <a16:creationId xmlns:a16="http://schemas.microsoft.com/office/drawing/2014/main" id="{006027A3-6588-4A0F-93BB-68924BEDB7DD}"/>
              </a:ext>
            </a:extLst>
          </p:cNvPr>
          <p:cNvSpPr txBox="1">
            <a:spLocks noChangeArrowheads="1"/>
          </p:cNvSpPr>
          <p:nvPr/>
        </p:nvSpPr>
        <p:spPr bwMode="auto">
          <a:xfrm>
            <a:off x="5812967" y="110683"/>
            <a:ext cx="4908621" cy="1571842"/>
          </a:xfrm>
          <a:prstGeom prst="rect">
            <a:avLst/>
          </a:prstGeom>
          <a:solidFill>
            <a:srgbClr val="FFFF99"/>
          </a:solidFill>
          <a:ln>
            <a:noFill/>
          </a:ln>
          <a:effectLst/>
          <a:extLst>
            <a:ext uri="{53640926-AAD7-44D8-BBD7-CCE9431645EC}">
              <a14:shadowObscured xmlns:a14="http://schemas.microsoft.com/office/drawing/2010/main" val="1"/>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a:latin typeface="Arial" panose="020B0604020202020204" pitchFamily="34" charset="0"/>
              </a:rPr>
              <a:t>Hilo y carga </a:t>
            </a:r>
            <a:r>
              <a:rPr lang="es-ES" sz="2400" dirty="0">
                <a:latin typeface="Arial" panose="020B0604020202020204" pitchFamily="34" charset="0"/>
              </a:rPr>
              <a:t>se ejercen una fuerza igual pero de </a:t>
            </a:r>
            <a:r>
              <a:rPr lang="es-ES" sz="2400">
                <a:latin typeface="Arial" panose="020B0604020202020204" pitchFamily="34" charset="0"/>
              </a:rPr>
              <a:t>sentido contrario,</a:t>
            </a:r>
          </a:p>
          <a:p>
            <a:pPr algn="ctr" eaLnBrk="1" hangingPunct="1">
              <a:spcBef>
                <a:spcPts val="0"/>
              </a:spcBef>
              <a:buFontTx/>
              <a:buNone/>
              <a:defRPr/>
            </a:pPr>
            <a:r>
              <a:rPr lang="es-ES" sz="2400">
                <a:latin typeface="Arial" panose="020B0604020202020204" pitchFamily="34" charset="0"/>
              </a:rPr>
              <a:t>la tensión. </a:t>
            </a:r>
            <a:r>
              <a:rPr lang="es-ES" sz="2400" dirty="0">
                <a:latin typeface="Arial" panose="020B0604020202020204" pitchFamily="34" charset="0"/>
              </a:rPr>
              <a:t>Hilo y techo </a:t>
            </a:r>
            <a:r>
              <a:rPr lang="es-ES" sz="2400">
                <a:latin typeface="Arial" panose="020B0604020202020204" pitchFamily="34" charset="0"/>
              </a:rPr>
              <a:t>también.</a:t>
            </a:r>
          </a:p>
          <a:p>
            <a:pPr algn="ctr" eaLnBrk="1" hangingPunct="1">
              <a:spcBef>
                <a:spcPts val="0"/>
              </a:spcBef>
              <a:buFontTx/>
              <a:buNone/>
              <a:defRPr/>
            </a:pPr>
            <a:r>
              <a:rPr lang="es-ES" sz="2400">
                <a:latin typeface="Arial" panose="020B0604020202020204" pitchFamily="34" charset="0"/>
              </a:rPr>
              <a:t>El </a:t>
            </a:r>
            <a:r>
              <a:rPr lang="es-ES" sz="2400" dirty="0">
                <a:latin typeface="Arial" panose="020B0604020202020204" pitchFamily="34" charset="0"/>
              </a:rPr>
              <a:t>hilo </a:t>
            </a:r>
            <a:r>
              <a:rPr lang="es-ES" sz="2400">
                <a:latin typeface="Arial" panose="020B0604020202020204" pitchFamily="34" charset="0"/>
              </a:rPr>
              <a:t>está "tensionado"</a:t>
            </a:r>
            <a:endParaRPr lang="es-ES" sz="2400" dirty="0">
              <a:latin typeface="Arial" panose="020B0604020202020204" pitchFamily="34" charset="0"/>
            </a:endParaRPr>
          </a:p>
        </p:txBody>
      </p:sp>
      <p:sp>
        <p:nvSpPr>
          <p:cNvPr id="118" name="Text Box 84">
            <a:extLst>
              <a:ext uri="{FF2B5EF4-FFF2-40B4-BE49-F238E27FC236}">
                <a16:creationId xmlns:a16="http://schemas.microsoft.com/office/drawing/2014/main" id="{14DE5936-AB36-42F1-8302-046810E79D96}"/>
              </a:ext>
            </a:extLst>
          </p:cNvPr>
          <p:cNvSpPr txBox="1">
            <a:spLocks noChangeArrowheads="1"/>
          </p:cNvSpPr>
          <p:nvPr/>
        </p:nvSpPr>
        <p:spPr bwMode="auto">
          <a:xfrm>
            <a:off x="1421687" y="1021806"/>
            <a:ext cx="744412" cy="463846"/>
          </a:xfrm>
          <a:prstGeom prst="rect">
            <a:avLst/>
          </a:prstGeom>
          <a:solidFill>
            <a:srgbClr val="FFFF00"/>
          </a:solidFill>
          <a:ln>
            <a:noFill/>
          </a:ln>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a:t>
            </a:r>
            <a:r>
              <a:rPr lang="es-ES" sz="2400" b="1" dirty="0">
                <a:solidFill>
                  <a:srgbClr val="000000"/>
                </a:solidFill>
                <a:latin typeface="Arial" panose="020B0604020202020204" pitchFamily="34" charset="0"/>
              </a:rPr>
              <a:t>T</a:t>
            </a:r>
            <a:r>
              <a:rPr lang="es-ES" sz="2400" dirty="0">
                <a:solidFill>
                  <a:srgbClr val="000000"/>
                </a:solidFill>
                <a:latin typeface="Arial" panose="020B0604020202020204" pitchFamily="34" charset="0"/>
              </a:rPr>
              <a:t>?</a:t>
            </a:r>
            <a:endParaRPr lang="es-ES" sz="2400" dirty="0">
              <a:solidFill>
                <a:srgbClr val="000000"/>
              </a:solidFill>
              <a:latin typeface="Arial" panose="020B060402020202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3328"/>
                                        </p:tgtEl>
                                        <p:attrNameLst>
                                          <p:attrName>style.visibility</p:attrName>
                                        </p:attrNameLst>
                                      </p:cBhvr>
                                      <p:to>
                                        <p:strVal val="visible"/>
                                      </p:to>
                                    </p:set>
                                    <p:anim calcmode="lin" valueType="num">
                                      <p:cBhvr>
                                        <p:cTn id="7" dur="500" fill="hold"/>
                                        <p:tgtEl>
                                          <p:spTgt spid="13328"/>
                                        </p:tgtEl>
                                        <p:attrNameLst>
                                          <p:attrName>ppt_w</p:attrName>
                                        </p:attrNameLst>
                                      </p:cBhvr>
                                      <p:tavLst>
                                        <p:tav tm="0">
                                          <p:val>
                                            <p:fltVal val="0"/>
                                          </p:val>
                                        </p:tav>
                                        <p:tav tm="100000">
                                          <p:val>
                                            <p:strVal val="#ppt_w"/>
                                          </p:val>
                                        </p:tav>
                                      </p:tavLst>
                                    </p:anim>
                                    <p:anim calcmode="lin" valueType="num">
                                      <p:cBhvr>
                                        <p:cTn id="8" dur="500" fill="hold"/>
                                        <p:tgtEl>
                                          <p:spTgt spid="1332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wipe(up)">
                                      <p:cBhvr>
                                        <p:cTn id="12" dur="500"/>
                                        <p:tgtEl>
                                          <p:spTgt spid="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anim calcmode="lin" valueType="num">
                                      <p:cBhvr>
                                        <p:cTn id="17" dur="500" fill="hold"/>
                                        <p:tgtEl>
                                          <p:spTgt spid="121"/>
                                        </p:tgtEl>
                                        <p:attrNameLst>
                                          <p:attrName>ppt_w</p:attrName>
                                        </p:attrNameLst>
                                      </p:cBhvr>
                                      <p:tavLst>
                                        <p:tav tm="0">
                                          <p:val>
                                            <p:fltVal val="0"/>
                                          </p:val>
                                        </p:tav>
                                        <p:tav tm="100000">
                                          <p:val>
                                            <p:strVal val="#ppt_w"/>
                                          </p:val>
                                        </p:tav>
                                      </p:tavLst>
                                    </p:anim>
                                    <p:anim calcmode="lin" valueType="num">
                                      <p:cBhvr>
                                        <p:cTn id="18" dur="500" fill="hold"/>
                                        <p:tgtEl>
                                          <p:spTgt spid="12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49909"/>
                                        </p:tgtEl>
                                        <p:attrNameLst>
                                          <p:attrName>style.visibility</p:attrName>
                                        </p:attrNameLst>
                                      </p:cBhvr>
                                      <p:to>
                                        <p:strVal val="visible"/>
                                      </p:to>
                                    </p:set>
                                    <p:animEffect transition="in" filter="wipe(left)">
                                      <p:cBhvr>
                                        <p:cTn id="28" dur="500"/>
                                        <p:tgtEl>
                                          <p:spTgt spid="24990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98422"/>
                                        </p:tgtEl>
                                        <p:attrNameLst>
                                          <p:attrName>style.visibility</p:attrName>
                                        </p:attrNameLst>
                                      </p:cBhvr>
                                      <p:to>
                                        <p:strVal val="visible"/>
                                      </p:to>
                                    </p:set>
                                    <p:animEffect transition="in" filter="wipe(up)">
                                      <p:cBhvr>
                                        <p:cTn id="37" dur="500"/>
                                        <p:tgtEl>
                                          <p:spTgt spid="98422"/>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49920"/>
                                        </p:tgtEl>
                                        <p:attrNameLst>
                                          <p:attrName>style.visibility</p:attrName>
                                        </p:attrNameLst>
                                      </p:cBhvr>
                                      <p:to>
                                        <p:strVal val="visible"/>
                                      </p:to>
                                    </p:set>
                                    <p:animEffect transition="in" filter="wipe(left)">
                                      <p:cBhvr>
                                        <p:cTn id="53" dur="500"/>
                                        <p:tgtEl>
                                          <p:spTgt spid="2499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left)">
                                      <p:cBhvr>
                                        <p:cTn id="58" dur="500"/>
                                        <p:tgtEl>
                                          <p:spTgt spid="6"/>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115"/>
                                        </p:tgtEl>
                                        <p:attrNameLst>
                                          <p:attrName>style.visibility</p:attrName>
                                        </p:attrNameLst>
                                      </p:cBhvr>
                                      <p:to>
                                        <p:strVal val="visible"/>
                                      </p:to>
                                    </p:set>
                                    <p:animEffect transition="in" filter="wipe(left)">
                                      <p:cBhvr>
                                        <p:cTn id="62" dur="500"/>
                                        <p:tgtEl>
                                          <p:spTgt spid="1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13"/>
                                        </p:tgtEl>
                                        <p:attrNameLst>
                                          <p:attrName>style.visibility</p:attrName>
                                        </p:attrNameLst>
                                      </p:cBhvr>
                                      <p:to>
                                        <p:strVal val="visible"/>
                                      </p:to>
                                    </p:set>
                                    <p:animEffect transition="in" filter="wipe(up)">
                                      <p:cBhvr>
                                        <p:cTn id="67" dur="500"/>
                                        <p:tgtEl>
                                          <p:spTgt spid="11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down)">
                                      <p:cBhvr>
                                        <p:cTn id="72" dur="500"/>
                                        <p:tgtEl>
                                          <p:spTgt spid="5"/>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98423"/>
                                        </p:tgtEl>
                                        <p:attrNameLst>
                                          <p:attrName>style.visibility</p:attrName>
                                        </p:attrNameLst>
                                      </p:cBhvr>
                                      <p:to>
                                        <p:strVal val="visible"/>
                                      </p:to>
                                    </p:set>
                                    <p:animEffect transition="in" filter="wipe(left)">
                                      <p:cBhvr>
                                        <p:cTn id="76" dur="500"/>
                                        <p:tgtEl>
                                          <p:spTgt spid="9842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nodeType="click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box(out)">
                                      <p:cBhvr>
                                        <p:cTn id="81" dur="500"/>
                                        <p:tgtEl>
                                          <p:spTgt spid="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55407"/>
                                        </p:tgtEl>
                                        <p:attrNameLst>
                                          <p:attrName>style.visibility</p:attrName>
                                        </p:attrNameLst>
                                      </p:cBhvr>
                                      <p:to>
                                        <p:strVal val="visible"/>
                                      </p:to>
                                    </p:set>
                                    <p:animEffect transition="in" filter="dissolve">
                                      <p:cBhvr>
                                        <p:cTn id="84" dur="500"/>
                                        <p:tgtEl>
                                          <p:spTgt spid="5540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55406"/>
                                        </p:tgtEl>
                                        <p:attrNameLst>
                                          <p:attrName>style.visibility</p:attrName>
                                        </p:attrNameLst>
                                      </p:cBhvr>
                                      <p:to>
                                        <p:strVal val="visible"/>
                                      </p:to>
                                    </p:set>
                                    <p:animEffect transition="in" filter="dissolve">
                                      <p:cBhvr>
                                        <p:cTn id="87" dur="500"/>
                                        <p:tgtEl>
                                          <p:spTgt spid="5540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8" presetClass="entr" presetSubtype="6" fill="hold"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strips(downRight)">
                                      <p:cBhvr>
                                        <p:cTn id="92" dur="5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dissolve">
                                      <p:cBhvr>
                                        <p:cTn id="97" dur="500"/>
                                        <p:tgtEl>
                                          <p:spTgt spid="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6" presetClass="entr" presetSubtype="37" fill="hold"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barn(outVertical)">
                                      <p:cBhvr>
                                        <p:cTn id="102" dur="500"/>
                                        <p:tgtEl>
                                          <p:spTgt spid="1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249861"/>
                                        </p:tgtEl>
                                        <p:attrNameLst>
                                          <p:attrName>style.visibility</p:attrName>
                                        </p:attrNameLst>
                                      </p:cBhvr>
                                      <p:to>
                                        <p:strVal val="visible"/>
                                      </p:to>
                                    </p:set>
                                    <p:animEffect transition="in" filter="dissolve">
                                      <p:cBhvr>
                                        <p:cTn id="107" dur="500"/>
                                        <p:tgtEl>
                                          <p:spTgt spid="24986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6" presetClass="entr" presetSubtype="37" fill="hold" nodeType="clickEffect">
                                  <p:stCondLst>
                                    <p:cond delay="0"/>
                                  </p:stCondLst>
                                  <p:childTnLst>
                                    <p:set>
                                      <p:cBhvr>
                                        <p:cTn id="111" dur="1" fill="hold">
                                          <p:stCondLst>
                                            <p:cond delay="0"/>
                                          </p:stCondLst>
                                        </p:cTn>
                                        <p:tgtEl>
                                          <p:spTgt spid="11"/>
                                        </p:tgtEl>
                                        <p:attrNameLst>
                                          <p:attrName>style.visibility</p:attrName>
                                        </p:attrNameLst>
                                      </p:cBhvr>
                                      <p:to>
                                        <p:strVal val="visible"/>
                                      </p:to>
                                    </p:set>
                                    <p:animEffect transition="in" filter="barn(outVertical)">
                                      <p:cBhvr>
                                        <p:cTn id="112" dur="500"/>
                                        <p:tgtEl>
                                          <p:spTgt spid="11"/>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37" fill="hold" nodeType="clickEffect">
                                  <p:stCondLst>
                                    <p:cond delay="0"/>
                                  </p:stCondLst>
                                  <p:childTnLst>
                                    <p:set>
                                      <p:cBhvr>
                                        <p:cTn id="116" dur="1" fill="hold">
                                          <p:stCondLst>
                                            <p:cond delay="0"/>
                                          </p:stCondLst>
                                        </p:cTn>
                                        <p:tgtEl>
                                          <p:spTgt spid="108"/>
                                        </p:tgtEl>
                                        <p:attrNameLst>
                                          <p:attrName>style.visibility</p:attrName>
                                        </p:attrNameLst>
                                      </p:cBhvr>
                                      <p:to>
                                        <p:strVal val="visible"/>
                                      </p:to>
                                    </p:set>
                                    <p:animEffect transition="in" filter="barn(outVertical)">
                                      <p:cBhvr>
                                        <p:cTn id="117" dur="500"/>
                                        <p:tgtEl>
                                          <p:spTgt spid="108"/>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9" fill="hold" nodeType="clickEffect">
                                  <p:stCondLst>
                                    <p:cond delay="0"/>
                                  </p:stCondLst>
                                  <p:childTnLst>
                                    <p:set>
                                      <p:cBhvr>
                                        <p:cTn id="121" dur="1" fill="hold">
                                          <p:stCondLst>
                                            <p:cond delay="0"/>
                                          </p:stCondLst>
                                        </p:cTn>
                                        <p:tgtEl>
                                          <p:spTgt spid="16"/>
                                        </p:tgtEl>
                                        <p:attrNameLst>
                                          <p:attrName>style.visibility</p:attrName>
                                        </p:attrNameLst>
                                      </p:cBhvr>
                                      <p:to>
                                        <p:strVal val="visible"/>
                                      </p:to>
                                    </p:set>
                                    <p:animEffect transition="in" filter="strips(upLeft)">
                                      <p:cBhvr>
                                        <p:cTn id="122" dur="500"/>
                                        <p:tgtEl>
                                          <p:spTgt spid="16"/>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wipe(left)">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20"/>
                                        </p:tgtEl>
                                        <p:attrNameLst>
                                          <p:attrName>style.visibility</p:attrName>
                                        </p:attrNameLst>
                                      </p:cBhvr>
                                      <p:to>
                                        <p:strVal val="visible"/>
                                      </p:to>
                                    </p:set>
                                    <p:animEffect transition="in" filter="wipe(up)">
                                      <p:cBhvr>
                                        <p:cTn id="132" dur="500"/>
                                        <p:tgtEl>
                                          <p:spTgt spid="20"/>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18"/>
                                        </p:tgtEl>
                                        <p:attrNameLst>
                                          <p:attrName>style.visibility</p:attrName>
                                        </p:attrNameLst>
                                      </p:cBhvr>
                                      <p:to>
                                        <p:strVal val="visible"/>
                                      </p:to>
                                    </p:set>
                                    <p:animEffect transition="in" filter="wipe(left)">
                                      <p:cBhvr>
                                        <p:cTn id="137" dur="500"/>
                                        <p:tgtEl>
                                          <p:spTgt spid="1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3372"/>
                                        </p:tgtEl>
                                        <p:attrNameLst>
                                          <p:attrName>style.visibility</p:attrName>
                                        </p:attrNameLst>
                                      </p:cBhvr>
                                      <p:to>
                                        <p:strVal val="visible"/>
                                      </p:to>
                                    </p:set>
                                    <p:animEffect transition="in" filter="wipe(up)">
                                      <p:cBhvr>
                                        <p:cTn id="142" dur="500"/>
                                        <p:tgtEl>
                                          <p:spTgt spid="13372"/>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13383"/>
                                        </p:tgtEl>
                                        <p:attrNameLst>
                                          <p:attrName>style.visibility</p:attrName>
                                        </p:attrNameLst>
                                      </p:cBhvr>
                                      <p:to>
                                        <p:strVal val="visible"/>
                                      </p:to>
                                    </p:set>
                                    <p:animEffect transition="in" filter="wipe(up)">
                                      <p:cBhvr>
                                        <p:cTn id="147" dur="500"/>
                                        <p:tgtEl>
                                          <p:spTgt spid="1338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grpId="0" nodeType="clickEffect">
                                  <p:stCondLst>
                                    <p:cond delay="0"/>
                                  </p:stCondLst>
                                  <p:childTnLst>
                                    <p:set>
                                      <p:cBhvr>
                                        <p:cTn id="151" dur="1" fill="hold">
                                          <p:stCondLst>
                                            <p:cond delay="0"/>
                                          </p:stCondLst>
                                        </p:cTn>
                                        <p:tgtEl>
                                          <p:spTgt spid="13381"/>
                                        </p:tgtEl>
                                        <p:attrNameLst>
                                          <p:attrName>style.visibility</p:attrName>
                                        </p:attrNameLst>
                                      </p:cBhvr>
                                      <p:to>
                                        <p:strVal val="visible"/>
                                      </p:to>
                                    </p:set>
                                    <p:animEffect transition="in" filter="wipe(up)">
                                      <p:cBhvr>
                                        <p:cTn id="152" dur="500"/>
                                        <p:tgtEl>
                                          <p:spTgt spid="13381"/>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0" nodeType="clickEffect">
                                  <p:stCondLst>
                                    <p:cond delay="0"/>
                                  </p:stCondLst>
                                  <p:childTnLst>
                                    <p:set>
                                      <p:cBhvr>
                                        <p:cTn id="156" dur="1" fill="hold">
                                          <p:stCondLst>
                                            <p:cond delay="0"/>
                                          </p:stCondLst>
                                        </p:cTn>
                                        <p:tgtEl>
                                          <p:spTgt spid="13379"/>
                                        </p:tgtEl>
                                        <p:attrNameLst>
                                          <p:attrName>style.visibility</p:attrName>
                                        </p:attrNameLst>
                                      </p:cBhvr>
                                      <p:to>
                                        <p:strVal val="visible"/>
                                      </p:to>
                                    </p:set>
                                    <p:animEffect transition="in" filter="wipe(up)">
                                      <p:cBhvr>
                                        <p:cTn id="157" dur="500"/>
                                        <p:tgtEl>
                                          <p:spTgt spid="13379"/>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nodeType="click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wipe(up)">
                                      <p:cBhvr>
                                        <p:cTn id="162" dur="500"/>
                                        <p:tgtEl>
                                          <p:spTgt spid="19"/>
                                        </p:tgtEl>
                                      </p:cBhvr>
                                    </p:animEffect>
                                  </p:childTnLst>
                                </p:cTn>
                              </p:par>
                            </p:childTnLst>
                          </p:cTn>
                        </p:par>
                        <p:par>
                          <p:cTn id="163" fill="hold">
                            <p:stCondLst>
                              <p:cond delay="500"/>
                            </p:stCondLst>
                            <p:childTnLst>
                              <p:par>
                                <p:cTn id="164" presetID="22" presetClass="entr" presetSubtype="1" fill="hold" grpId="0" nodeType="afterEffect">
                                  <p:stCondLst>
                                    <p:cond delay="0"/>
                                  </p:stCondLst>
                                  <p:childTnLst>
                                    <p:set>
                                      <p:cBhvr>
                                        <p:cTn id="165" dur="1" fill="hold">
                                          <p:stCondLst>
                                            <p:cond delay="0"/>
                                          </p:stCondLst>
                                        </p:cTn>
                                        <p:tgtEl>
                                          <p:spTgt spid="137"/>
                                        </p:tgtEl>
                                        <p:attrNameLst>
                                          <p:attrName>style.visibility</p:attrName>
                                        </p:attrNameLst>
                                      </p:cBhvr>
                                      <p:to>
                                        <p:strVal val="visible"/>
                                      </p:to>
                                    </p:set>
                                    <p:animEffect transition="in" filter="wipe(up)">
                                      <p:cBhvr>
                                        <p:cTn id="166"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1" grpId="0" animBg="1"/>
      <p:bldP spid="13328" grpId="0"/>
      <p:bldP spid="13383" grpId="0"/>
      <p:bldP spid="13381" grpId="0"/>
      <p:bldP spid="55406" grpId="0"/>
      <p:bldP spid="55407" grpId="0"/>
      <p:bldP spid="13372" grpId="0" animBg="1"/>
      <p:bldP spid="98422" grpId="0"/>
      <p:bldP spid="98423" grpId="0"/>
      <p:bldP spid="3" grpId="0"/>
      <p:bldP spid="121" grpId="0"/>
      <p:bldP spid="13379" grpId="0" animBg="1"/>
      <p:bldP spid="137" grpId="0"/>
      <p:bldP spid="115" grpId="0"/>
      <p:bldP spid="113" grpId="0" animBg="1"/>
      <p:bldP spid="1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8" name="Text Box 48"/>
          <p:cNvSpPr txBox="1">
            <a:spLocks noChangeArrowheads="1"/>
          </p:cNvSpPr>
          <p:nvPr/>
        </p:nvSpPr>
        <p:spPr bwMode="auto">
          <a:xfrm>
            <a:off x="1146396" y="485775"/>
            <a:ext cx="45587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a)</a:t>
            </a:r>
          </a:p>
        </p:txBody>
      </p:sp>
      <p:sp>
        <p:nvSpPr>
          <p:cNvPr id="107" name="Rectangle 121">
            <a:extLst>
              <a:ext uri="{FF2B5EF4-FFF2-40B4-BE49-F238E27FC236}">
                <a16:creationId xmlns:a16="http://schemas.microsoft.com/office/drawing/2014/main" id="{31483190-923B-4402-BE72-9918F0247666}"/>
              </a:ext>
            </a:extLst>
          </p:cNvPr>
          <p:cNvSpPr>
            <a:spLocks noChangeArrowheads="1"/>
          </p:cNvSpPr>
          <p:nvPr/>
        </p:nvSpPr>
        <p:spPr bwMode="auto">
          <a:xfrm>
            <a:off x="1912023" y="4416578"/>
            <a:ext cx="581940" cy="463846"/>
          </a:xfrm>
          <a:prstGeom prst="rect">
            <a:avLst/>
          </a:prstGeom>
          <a:solidFill>
            <a:srgbClr val="FFFF00"/>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no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spcBef>
                <a:spcPct val="0"/>
              </a:spcBef>
              <a:buFontTx/>
              <a:buNone/>
            </a:pPr>
            <a:endParaRPr lang="en-US" sz="2400">
              <a:solidFill>
                <a:srgbClr val="000000"/>
              </a:solidFill>
              <a:latin typeface="Arial" panose="020B0604020202020204" pitchFamily="34" charset="0"/>
            </a:endParaRPr>
          </a:p>
        </p:txBody>
      </p:sp>
      <p:sp>
        <p:nvSpPr>
          <p:cNvPr id="108" name="Text Box 86">
            <a:extLst>
              <a:ext uri="{FF2B5EF4-FFF2-40B4-BE49-F238E27FC236}">
                <a16:creationId xmlns:a16="http://schemas.microsoft.com/office/drawing/2014/main" id="{4F176679-2540-4645-8491-6D49A66DAD3F}"/>
              </a:ext>
            </a:extLst>
          </p:cNvPr>
          <p:cNvSpPr txBox="1">
            <a:spLocks noChangeArrowheads="1"/>
          </p:cNvSpPr>
          <p:nvPr/>
        </p:nvSpPr>
        <p:spPr bwMode="auto">
          <a:xfrm>
            <a:off x="1961236" y="4389739"/>
            <a:ext cx="212062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T = m g / cos</a:t>
            </a:r>
          </a:p>
        </p:txBody>
      </p:sp>
      <p:grpSp>
        <p:nvGrpSpPr>
          <p:cNvPr id="109" name="Group 119">
            <a:extLst>
              <a:ext uri="{FF2B5EF4-FFF2-40B4-BE49-F238E27FC236}">
                <a16:creationId xmlns:a16="http://schemas.microsoft.com/office/drawing/2014/main" id="{9AD06F58-EBC1-4E1B-B3CA-64A949614AE5}"/>
              </a:ext>
            </a:extLst>
          </p:cNvPr>
          <p:cNvGrpSpPr>
            <a:grpSpLocks/>
          </p:cNvGrpSpPr>
          <p:nvPr/>
        </p:nvGrpSpPr>
        <p:grpSpPr bwMode="auto">
          <a:xfrm>
            <a:off x="4121823" y="4423076"/>
            <a:ext cx="4289425" cy="463550"/>
            <a:chOff x="3744" y="3295"/>
            <a:chExt cx="2702" cy="292"/>
          </a:xfrm>
        </p:grpSpPr>
        <p:sp>
          <p:nvSpPr>
            <p:cNvPr id="110" name="Text Box 88">
              <a:extLst>
                <a:ext uri="{FF2B5EF4-FFF2-40B4-BE49-F238E27FC236}">
                  <a16:creationId xmlns:a16="http://schemas.microsoft.com/office/drawing/2014/main" id="{FBAA8E65-4604-4C5F-8645-867752C71D6C}"/>
                </a:ext>
              </a:extLst>
            </p:cNvPr>
            <p:cNvSpPr txBox="1">
              <a:spLocks noChangeArrowheads="1"/>
            </p:cNvSpPr>
            <p:nvPr/>
          </p:nvSpPr>
          <p:spPr bwMode="auto">
            <a:xfrm>
              <a:off x="3744" y="3295"/>
              <a:ext cx="270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a:t>
              </a:r>
              <a:r>
                <a:rPr lang="es-ES" sz="2400" dirty="0">
                  <a:solidFill>
                    <a:srgbClr val="FF0000"/>
                  </a:solidFill>
                  <a:latin typeface="Arial" panose="020B0604020202020204" pitchFamily="34" charset="0"/>
                </a:rPr>
                <a:t>10 10</a:t>
              </a:r>
              <a:r>
                <a:rPr lang="es-ES" sz="2400" baseline="30000" dirty="0">
                  <a:solidFill>
                    <a:srgbClr val="FF0000"/>
                  </a:solidFill>
                  <a:latin typeface="Arial" panose="020B0604020202020204" pitchFamily="34" charset="0"/>
                  <a:sym typeface="Symbol" panose="05050102010706020507" pitchFamily="18" charset="2"/>
                </a:rPr>
                <a:t>3</a:t>
              </a:r>
              <a:r>
                <a:rPr lang="es-ES" sz="2400" dirty="0">
                  <a:solidFill>
                    <a:srgbClr val="FF0000"/>
                  </a:solidFill>
                  <a:latin typeface="Arial" panose="020B0604020202020204" pitchFamily="34" charset="0"/>
                  <a:sym typeface="Symbol" panose="05050102010706020507" pitchFamily="18" charset="2"/>
                </a:rPr>
                <a:t> k</a:t>
              </a:r>
              <a:r>
                <a:rPr lang="es-ES" sz="2400" dirty="0">
                  <a:solidFill>
                    <a:srgbClr val="FF0000"/>
                  </a:solidFill>
                  <a:latin typeface="Arial" panose="020B0604020202020204" pitchFamily="34" charset="0"/>
                </a:rPr>
                <a:t>g </a:t>
              </a:r>
              <a:r>
                <a:rPr lang="es-ES" sz="2400" dirty="0">
                  <a:solidFill>
                    <a:srgbClr val="000000"/>
                  </a:solidFill>
                  <a:latin typeface="Arial" panose="020B0604020202020204" pitchFamily="34" charset="0"/>
                </a:rPr>
                <a:t>9,81 m/s</a:t>
              </a:r>
              <a:r>
                <a:rPr lang="es-ES" sz="2400" baseline="30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a:t>
              </a:r>
              <a:r>
                <a:rPr lang="es-ES" sz="2400" dirty="0">
                  <a:solidFill>
                    <a:srgbClr val="000000"/>
                  </a:solidFill>
                  <a:latin typeface="Arial" panose="020B0604020202020204" pitchFamily="34" charset="0"/>
                  <a:sym typeface="Symbol" panose="05050102010706020507" pitchFamily="18" charset="2"/>
                </a:rPr>
                <a:t>3/2)</a:t>
              </a:r>
            </a:p>
          </p:txBody>
        </p:sp>
        <p:sp>
          <p:nvSpPr>
            <p:cNvPr id="111" name="Line 89">
              <a:extLst>
                <a:ext uri="{FF2B5EF4-FFF2-40B4-BE49-F238E27FC236}">
                  <a16:creationId xmlns:a16="http://schemas.microsoft.com/office/drawing/2014/main" id="{4436F2F7-C73A-46BD-88E3-91B3AE070853}"/>
                </a:ext>
              </a:extLst>
            </p:cNvPr>
            <p:cNvSpPr>
              <a:spLocks noChangeShapeType="1"/>
            </p:cNvSpPr>
            <p:nvPr/>
          </p:nvSpPr>
          <p:spPr bwMode="auto">
            <a:xfrm>
              <a:off x="6033" y="3333"/>
              <a:ext cx="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grpSp>
      <p:sp>
        <p:nvSpPr>
          <p:cNvPr id="113" name="Text Box 90">
            <a:extLst>
              <a:ext uri="{FF2B5EF4-FFF2-40B4-BE49-F238E27FC236}">
                <a16:creationId xmlns:a16="http://schemas.microsoft.com/office/drawing/2014/main" id="{87862F78-79F7-4AE3-A1C5-ECFBE803E218}"/>
              </a:ext>
            </a:extLst>
          </p:cNvPr>
          <p:cNvSpPr txBox="1">
            <a:spLocks noChangeArrowheads="1"/>
          </p:cNvSpPr>
          <p:nvPr/>
        </p:nvSpPr>
        <p:spPr bwMode="auto">
          <a:xfrm>
            <a:off x="8392198" y="5039762"/>
            <a:ext cx="1502248" cy="463846"/>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0,113 N</a:t>
            </a:r>
          </a:p>
        </p:txBody>
      </p:sp>
      <p:sp>
        <p:nvSpPr>
          <p:cNvPr id="119" name="Rectangle 108">
            <a:extLst>
              <a:ext uri="{FF2B5EF4-FFF2-40B4-BE49-F238E27FC236}">
                <a16:creationId xmlns:a16="http://schemas.microsoft.com/office/drawing/2014/main" id="{2CA4A818-C208-423B-AA9D-1A3046ECF419}"/>
              </a:ext>
            </a:extLst>
          </p:cNvPr>
          <p:cNvSpPr>
            <a:spLocks noChangeArrowheads="1"/>
          </p:cNvSpPr>
          <p:nvPr/>
        </p:nvSpPr>
        <p:spPr bwMode="auto">
          <a:xfrm>
            <a:off x="5902999" y="4413583"/>
            <a:ext cx="701675" cy="47466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nvGrpSpPr>
          <p:cNvPr id="20" name="Grupo 19">
            <a:extLst>
              <a:ext uri="{FF2B5EF4-FFF2-40B4-BE49-F238E27FC236}">
                <a16:creationId xmlns:a16="http://schemas.microsoft.com/office/drawing/2014/main" id="{BAB9F137-CDCB-45A1-8A82-86714C222D52}"/>
              </a:ext>
            </a:extLst>
          </p:cNvPr>
          <p:cNvGrpSpPr/>
          <p:nvPr/>
        </p:nvGrpSpPr>
        <p:grpSpPr>
          <a:xfrm>
            <a:off x="1910149" y="5063179"/>
            <a:ext cx="2232169" cy="1620000"/>
            <a:chOff x="2534617" y="5165919"/>
            <a:chExt cx="2232169" cy="1620000"/>
          </a:xfrm>
        </p:grpSpPr>
        <p:grpSp>
          <p:nvGrpSpPr>
            <p:cNvPr id="17" name="Grupo 16">
              <a:extLst>
                <a:ext uri="{FF2B5EF4-FFF2-40B4-BE49-F238E27FC236}">
                  <a16:creationId xmlns:a16="http://schemas.microsoft.com/office/drawing/2014/main" id="{DF610F39-BF45-4F7B-B097-988593E03BB1}"/>
                </a:ext>
              </a:extLst>
            </p:cNvPr>
            <p:cNvGrpSpPr/>
            <p:nvPr/>
          </p:nvGrpSpPr>
          <p:grpSpPr>
            <a:xfrm>
              <a:off x="2534617" y="5165919"/>
              <a:ext cx="2232169" cy="1620000"/>
              <a:chOff x="2534617" y="5165919"/>
              <a:chExt cx="2232169" cy="1620000"/>
            </a:xfrm>
          </p:grpSpPr>
          <p:sp>
            <p:nvSpPr>
              <p:cNvPr id="13" name="Rectángulo 12">
                <a:extLst>
                  <a:ext uri="{FF2B5EF4-FFF2-40B4-BE49-F238E27FC236}">
                    <a16:creationId xmlns:a16="http://schemas.microsoft.com/office/drawing/2014/main" id="{7B1922E0-89F8-4566-B5C8-BF4F3077616A}"/>
                  </a:ext>
                </a:extLst>
              </p:cNvPr>
              <p:cNvSpPr/>
              <p:nvPr/>
            </p:nvSpPr>
            <p:spPr bwMode="auto">
              <a:xfrm>
                <a:off x="2534617" y="5165919"/>
                <a:ext cx="2232169" cy="1620000"/>
              </a:xfrm>
              <a:prstGeom prst="rect">
                <a:avLst/>
              </a:prstGeom>
              <a:solidFill>
                <a:srgbClr val="FFFFFF"/>
              </a:solidFill>
              <a:ln w="12700"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05" name="Text Box 93">
                <a:extLst>
                  <a:ext uri="{FF2B5EF4-FFF2-40B4-BE49-F238E27FC236}">
                    <a16:creationId xmlns:a16="http://schemas.microsoft.com/office/drawing/2014/main" id="{E1926E6E-0AF0-4E97-8534-9A1F284C08CA}"/>
                  </a:ext>
                </a:extLst>
              </p:cNvPr>
              <p:cNvSpPr txBox="1">
                <a:spLocks noChangeArrowheads="1"/>
              </p:cNvSpPr>
              <p:nvPr/>
            </p:nvSpPr>
            <p:spPr bwMode="auto">
              <a:xfrm>
                <a:off x="2634850" y="5187185"/>
                <a:ext cx="138721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m = 10 g</a:t>
                </a:r>
              </a:p>
            </p:txBody>
          </p:sp>
          <p:sp>
            <p:nvSpPr>
              <p:cNvPr id="106" name="Text Box 46">
                <a:extLst>
                  <a:ext uri="{FF2B5EF4-FFF2-40B4-BE49-F238E27FC236}">
                    <a16:creationId xmlns:a16="http://schemas.microsoft.com/office/drawing/2014/main" id="{D6E85568-E9D5-4D36-84DC-2B51F2D57E4F}"/>
                  </a:ext>
                </a:extLst>
              </p:cNvPr>
              <p:cNvSpPr txBox="1">
                <a:spLocks noChangeArrowheads="1"/>
              </p:cNvSpPr>
              <p:nvPr/>
            </p:nvSpPr>
            <p:spPr bwMode="auto">
              <a:xfrm>
                <a:off x="2643378" y="5659224"/>
                <a:ext cx="211201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solidFill>
                      <a:srgbClr val="000000"/>
                    </a:solidFill>
                    <a:latin typeface="Arial" panose="020B0604020202020204" pitchFamily="34" charset="0"/>
                  </a:rPr>
                  <a:t>g </a:t>
                </a:r>
                <a:r>
                  <a:rPr lang="es-ES" sz="24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rPr>
                  <a:t> 9,81 m/s</a:t>
                </a:r>
                <a:r>
                  <a:rPr lang="es-ES" sz="2400" baseline="30000" dirty="0">
                    <a:solidFill>
                      <a:srgbClr val="000000"/>
                    </a:solidFill>
                    <a:latin typeface="Arial" panose="020B0604020202020204" pitchFamily="34" charset="0"/>
                  </a:rPr>
                  <a:t>2</a:t>
                </a:r>
                <a:endParaRPr lang="es-ES" sz="2400" dirty="0">
                  <a:latin typeface="Arial" panose="020B0604020202020204" pitchFamily="34" charset="0"/>
                </a:endParaRPr>
              </a:p>
            </p:txBody>
          </p:sp>
        </p:grpSp>
        <p:sp>
          <p:nvSpPr>
            <p:cNvPr id="120" name="Text Box 45">
              <a:extLst>
                <a:ext uri="{FF2B5EF4-FFF2-40B4-BE49-F238E27FC236}">
                  <a16:creationId xmlns:a16="http://schemas.microsoft.com/office/drawing/2014/main" id="{6BB8E255-1463-49FB-8D7E-B2FFC345400C}"/>
                </a:ext>
              </a:extLst>
            </p:cNvPr>
            <p:cNvSpPr txBox="1">
              <a:spLocks noChangeArrowheads="1"/>
            </p:cNvSpPr>
            <p:nvPr/>
          </p:nvSpPr>
          <p:spPr bwMode="auto">
            <a:xfrm>
              <a:off x="2646507" y="6201888"/>
              <a:ext cx="974725" cy="433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  = </a:t>
              </a:r>
              <a:r>
                <a:rPr lang="es-ES" sz="2400" dirty="0">
                  <a:solidFill>
                    <a:srgbClr val="000000"/>
                  </a:solidFill>
                  <a:latin typeface="Arial" panose="020B0604020202020204" pitchFamily="34" charset="0"/>
                  <a:sym typeface="Symbol" panose="05050102010706020507" pitchFamily="18" charset="2"/>
                </a:rPr>
                <a:t>30º</a:t>
              </a:r>
            </a:p>
          </p:txBody>
        </p:sp>
      </p:grpSp>
      <p:sp>
        <p:nvSpPr>
          <p:cNvPr id="122" name="Text Box 99">
            <a:extLst>
              <a:ext uri="{FF2B5EF4-FFF2-40B4-BE49-F238E27FC236}">
                <a16:creationId xmlns:a16="http://schemas.microsoft.com/office/drawing/2014/main" id="{CBF2026B-E700-4C6E-916D-EA2BCD271D2F}"/>
              </a:ext>
            </a:extLst>
          </p:cNvPr>
          <p:cNvSpPr txBox="1">
            <a:spLocks noChangeArrowheads="1"/>
          </p:cNvSpPr>
          <p:nvPr/>
        </p:nvSpPr>
        <p:spPr bwMode="auto">
          <a:xfrm>
            <a:off x="5944104" y="5990742"/>
            <a:ext cx="4430388"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marL="342900" indent="-342900" algn="ctr" eaLnBrk="1" hangingPunct="1">
              <a:spcBef>
                <a:spcPts val="0"/>
              </a:spcBef>
              <a:buFont typeface="Symbol" panose="05050102010706020507" pitchFamily="18" charset="2"/>
              <a:buChar char="Þ"/>
            </a:pPr>
            <a:r>
              <a:rPr lang="es-ES" sz="2400" dirty="0">
                <a:solidFill>
                  <a:srgbClr val="FF0000"/>
                </a:solidFill>
                <a:latin typeface="Arial" panose="020B0604020202020204" pitchFamily="34" charset="0"/>
                <a:sym typeface="Symbol" panose="05050102010706020507" pitchFamily="18" charset="2"/>
              </a:rPr>
              <a:t>Redondear como máximo </a:t>
            </a:r>
          </a:p>
          <a:p>
            <a:pPr algn="ctr" eaLnBrk="1" hangingPunct="1">
              <a:spcBef>
                <a:spcPts val="0"/>
              </a:spcBef>
              <a:buNone/>
            </a:pPr>
            <a:r>
              <a:rPr lang="es-ES" sz="2400" dirty="0">
                <a:solidFill>
                  <a:srgbClr val="FF0000"/>
                </a:solidFill>
                <a:latin typeface="Arial" panose="020B0604020202020204" pitchFamily="34" charset="0"/>
              </a:rPr>
              <a:t>   a 3 cifras significativas</a:t>
            </a:r>
          </a:p>
        </p:txBody>
      </p:sp>
      <p:sp>
        <p:nvSpPr>
          <p:cNvPr id="22" name="CuadroTexto 21">
            <a:extLst>
              <a:ext uri="{FF2B5EF4-FFF2-40B4-BE49-F238E27FC236}">
                <a16:creationId xmlns:a16="http://schemas.microsoft.com/office/drawing/2014/main" id="{31D31A6F-F787-4834-A798-EACFBD0533D0}"/>
              </a:ext>
            </a:extLst>
          </p:cNvPr>
          <p:cNvSpPr txBox="1"/>
          <p:nvPr/>
        </p:nvSpPr>
        <p:spPr>
          <a:xfrm>
            <a:off x="8392198" y="4446196"/>
            <a:ext cx="1966820" cy="461665"/>
          </a:xfrm>
          <a:prstGeom prst="rect">
            <a:avLst/>
          </a:prstGeom>
          <a:noFill/>
        </p:spPr>
        <p:txBody>
          <a:bodyPr wrap="none" rtlCol="0">
            <a:spAutoFit/>
          </a:bodyPr>
          <a:lstStyle/>
          <a:p>
            <a:r>
              <a:rPr lang="es-ES" sz="2400" dirty="0">
                <a:solidFill>
                  <a:schemeClr val="tx1"/>
                </a:solidFill>
              </a:rPr>
              <a:t>= 0,113276...</a:t>
            </a:r>
          </a:p>
        </p:txBody>
      </p:sp>
      <p:grpSp>
        <p:nvGrpSpPr>
          <p:cNvPr id="15" name="Grupo 14">
            <a:extLst>
              <a:ext uri="{FF2B5EF4-FFF2-40B4-BE49-F238E27FC236}">
                <a16:creationId xmlns:a16="http://schemas.microsoft.com/office/drawing/2014/main" id="{193C9384-7C5C-4093-82FA-23D75E0E571B}"/>
              </a:ext>
            </a:extLst>
          </p:cNvPr>
          <p:cNvGrpSpPr/>
          <p:nvPr/>
        </p:nvGrpSpPr>
        <p:grpSpPr>
          <a:xfrm>
            <a:off x="4584419" y="4888248"/>
            <a:ext cx="3382045" cy="1116643"/>
            <a:chOff x="4584419" y="4888248"/>
            <a:chExt cx="3382045" cy="1116643"/>
          </a:xfrm>
        </p:grpSpPr>
        <p:sp>
          <p:nvSpPr>
            <p:cNvPr id="118" name="Text Box 99">
              <a:extLst>
                <a:ext uri="{FF2B5EF4-FFF2-40B4-BE49-F238E27FC236}">
                  <a16:creationId xmlns:a16="http://schemas.microsoft.com/office/drawing/2014/main" id="{803F2236-9827-44F8-8030-8C613F4C9857}"/>
                </a:ext>
              </a:extLst>
            </p:cNvPr>
            <p:cNvSpPr txBox="1">
              <a:spLocks noChangeArrowheads="1"/>
            </p:cNvSpPr>
            <p:nvPr/>
          </p:nvSpPr>
          <p:spPr bwMode="auto">
            <a:xfrm>
              <a:off x="4584419" y="5171713"/>
              <a:ext cx="3382045"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0000"/>
                  </a:solidFill>
                  <a:latin typeface="Arial" panose="020B0604020202020204" pitchFamily="34" charset="0"/>
                </a:rPr>
                <a:t>Valor </a:t>
              </a:r>
              <a:r>
                <a:rPr lang="es-ES" sz="2400">
                  <a:solidFill>
                    <a:srgbClr val="FF0000"/>
                  </a:solidFill>
                  <a:latin typeface="Arial" panose="020B0604020202020204" pitchFamily="34" charset="0"/>
                </a:rPr>
                <a:t>medio con</a:t>
              </a:r>
            </a:p>
            <a:p>
              <a:pPr algn="ctr" eaLnBrk="1" hangingPunct="1">
                <a:spcBef>
                  <a:spcPts val="0"/>
                </a:spcBef>
                <a:buFontTx/>
                <a:buNone/>
              </a:pPr>
              <a:r>
                <a:rPr lang="es-ES" sz="2400">
                  <a:solidFill>
                    <a:srgbClr val="FF0000"/>
                  </a:solidFill>
                  <a:latin typeface="Arial" panose="020B0604020202020204" pitchFamily="34" charset="0"/>
                </a:rPr>
                <a:t>3 </a:t>
              </a:r>
              <a:r>
                <a:rPr lang="es-ES" sz="2400" dirty="0">
                  <a:solidFill>
                    <a:srgbClr val="FF0000"/>
                  </a:solidFill>
                  <a:latin typeface="Arial" panose="020B0604020202020204" pitchFamily="34" charset="0"/>
                </a:rPr>
                <a:t>cifras significativas</a:t>
              </a:r>
            </a:p>
          </p:txBody>
        </p:sp>
        <p:cxnSp>
          <p:nvCxnSpPr>
            <p:cNvPr id="14" name="Conector recto de flecha 13">
              <a:extLst>
                <a:ext uri="{FF2B5EF4-FFF2-40B4-BE49-F238E27FC236}">
                  <a16:creationId xmlns:a16="http://schemas.microsoft.com/office/drawing/2014/main" id="{AE01E89F-1FF7-4990-ADDF-4C73075A1380}"/>
                </a:ext>
              </a:extLst>
            </p:cNvPr>
            <p:cNvCxnSpPr>
              <a:cxnSpLocks/>
              <a:stCxn id="119" idx="2"/>
            </p:cNvCxnSpPr>
            <p:nvPr/>
          </p:nvCxnSpPr>
          <p:spPr bwMode="auto">
            <a:xfrm flipH="1">
              <a:off x="6253836" y="4888248"/>
              <a:ext cx="1" cy="304495"/>
            </a:xfrm>
            <a:prstGeom prst="straightConnector1">
              <a:avLst/>
            </a:prstGeom>
            <a:noFill/>
            <a:ln w="38100" cap="flat" cmpd="sng" algn="ctr">
              <a:solidFill>
                <a:srgbClr val="FF0000"/>
              </a:solidFill>
              <a:prstDash val="solid"/>
              <a:round/>
              <a:headEnd type="none" w="med" len="med"/>
              <a:tailEnd type="triangle" w="med" len="lg"/>
            </a:ln>
            <a:effectLst/>
          </p:spPr>
        </p:cxnSp>
      </p:grpSp>
      <p:grpSp>
        <p:nvGrpSpPr>
          <p:cNvPr id="112" name="Group 2">
            <a:extLst>
              <a:ext uri="{FF2B5EF4-FFF2-40B4-BE49-F238E27FC236}">
                <a16:creationId xmlns:a16="http://schemas.microsoft.com/office/drawing/2014/main" id="{5DD75856-ACCA-4AFE-9748-CFD55453AD87}"/>
              </a:ext>
            </a:extLst>
          </p:cNvPr>
          <p:cNvGrpSpPr>
            <a:grpSpLocks/>
          </p:cNvGrpSpPr>
          <p:nvPr/>
        </p:nvGrpSpPr>
        <p:grpSpPr bwMode="auto">
          <a:xfrm>
            <a:off x="3425586" y="774370"/>
            <a:ext cx="1181102" cy="1982788"/>
            <a:chOff x="2252" y="797"/>
            <a:chExt cx="744" cy="1249"/>
          </a:xfrm>
        </p:grpSpPr>
        <p:sp>
          <p:nvSpPr>
            <p:cNvPr id="114" name="AutoShape 3">
              <a:extLst>
                <a:ext uri="{FF2B5EF4-FFF2-40B4-BE49-F238E27FC236}">
                  <a16:creationId xmlns:a16="http://schemas.microsoft.com/office/drawing/2014/main" id="{75C816CD-BE2B-423D-B044-883C9455BFB2}"/>
                </a:ext>
              </a:extLst>
            </p:cNvPr>
            <p:cNvSpPr>
              <a:spLocks noChangeArrowheads="1"/>
            </p:cNvSpPr>
            <p:nvPr/>
          </p:nvSpPr>
          <p:spPr bwMode="auto">
            <a:xfrm>
              <a:off x="2267" y="797"/>
              <a:ext cx="729" cy="1240"/>
            </a:xfrm>
            <a:prstGeom prst="rtTriangle">
              <a:avLst/>
            </a:prstGeom>
            <a:solidFill>
              <a:schemeClr val="bg1">
                <a:lumMod val="90000"/>
              </a:scheme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400">
                <a:solidFill>
                  <a:srgbClr val="000000"/>
                </a:solidFill>
                <a:latin typeface="Arial" panose="020B0604020202020204" pitchFamily="34" charset="0"/>
              </a:endParaRPr>
            </a:p>
          </p:txBody>
        </p:sp>
        <p:sp>
          <p:nvSpPr>
            <p:cNvPr id="115" name="Rectangle 4">
              <a:extLst>
                <a:ext uri="{FF2B5EF4-FFF2-40B4-BE49-F238E27FC236}">
                  <a16:creationId xmlns:a16="http://schemas.microsoft.com/office/drawing/2014/main" id="{15D1AAF2-FFFC-4776-9072-CBD7672B535D}"/>
                </a:ext>
              </a:extLst>
            </p:cNvPr>
            <p:cNvSpPr>
              <a:spLocks noChangeArrowheads="1"/>
            </p:cNvSpPr>
            <p:nvPr/>
          </p:nvSpPr>
          <p:spPr bwMode="auto">
            <a:xfrm>
              <a:off x="2252" y="1933"/>
              <a:ext cx="113" cy="113"/>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sp>
        <p:nvSpPr>
          <p:cNvPr id="116" name="AutoShape 5">
            <a:extLst>
              <a:ext uri="{FF2B5EF4-FFF2-40B4-BE49-F238E27FC236}">
                <a16:creationId xmlns:a16="http://schemas.microsoft.com/office/drawing/2014/main" id="{77434214-5528-45EA-835D-BFFA05AAF0E7}"/>
              </a:ext>
            </a:extLst>
          </p:cNvPr>
          <p:cNvSpPr>
            <a:spLocks noChangeArrowheads="1"/>
          </p:cNvSpPr>
          <p:nvPr/>
        </p:nvSpPr>
        <p:spPr bwMode="auto">
          <a:xfrm>
            <a:off x="3964290" y="1706193"/>
            <a:ext cx="612775" cy="1054100"/>
          </a:xfrm>
          <a:prstGeom prst="rtTriangle">
            <a:avLst/>
          </a:prstGeom>
          <a:solidFill>
            <a:srgbClr val="CCFFCC"/>
          </a:solidFill>
          <a:ln>
            <a:noFill/>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400">
              <a:solidFill>
                <a:srgbClr val="000000"/>
              </a:solidFill>
              <a:latin typeface="Arial" panose="020B0604020202020204" pitchFamily="34" charset="0"/>
            </a:endParaRPr>
          </a:p>
        </p:txBody>
      </p:sp>
      <p:grpSp>
        <p:nvGrpSpPr>
          <p:cNvPr id="121" name="Group 8">
            <a:extLst>
              <a:ext uri="{FF2B5EF4-FFF2-40B4-BE49-F238E27FC236}">
                <a16:creationId xmlns:a16="http://schemas.microsoft.com/office/drawing/2014/main" id="{04915391-F169-4A1D-AD01-D171DA07A694}"/>
              </a:ext>
            </a:extLst>
          </p:cNvPr>
          <p:cNvGrpSpPr>
            <a:grpSpLocks/>
          </p:cNvGrpSpPr>
          <p:nvPr/>
        </p:nvGrpSpPr>
        <p:grpSpPr bwMode="auto">
          <a:xfrm>
            <a:off x="1795219" y="396545"/>
            <a:ext cx="3251200" cy="333375"/>
            <a:chOff x="1225" y="2029"/>
            <a:chExt cx="2048" cy="210"/>
          </a:xfrm>
        </p:grpSpPr>
        <p:sp>
          <p:nvSpPr>
            <p:cNvPr id="124" name="Line 9">
              <a:extLst>
                <a:ext uri="{FF2B5EF4-FFF2-40B4-BE49-F238E27FC236}">
                  <a16:creationId xmlns:a16="http://schemas.microsoft.com/office/drawing/2014/main" id="{DE89804A-7E3C-4DBD-9B76-94CA538EA01D}"/>
                </a:ext>
              </a:extLst>
            </p:cNvPr>
            <p:cNvSpPr>
              <a:spLocks noChangeShapeType="1"/>
            </p:cNvSpPr>
            <p:nvPr/>
          </p:nvSpPr>
          <p:spPr bwMode="auto">
            <a:xfrm>
              <a:off x="1371" y="2236"/>
              <a:ext cx="19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25" name="Line 10">
              <a:extLst>
                <a:ext uri="{FF2B5EF4-FFF2-40B4-BE49-F238E27FC236}">
                  <a16:creationId xmlns:a16="http://schemas.microsoft.com/office/drawing/2014/main" id="{70974B89-5B39-4AA2-AA36-4C30F429AE23}"/>
                </a:ext>
              </a:extLst>
            </p:cNvPr>
            <p:cNvSpPr>
              <a:spLocks noChangeShapeType="1"/>
            </p:cNvSpPr>
            <p:nvPr/>
          </p:nvSpPr>
          <p:spPr bwMode="auto">
            <a:xfrm>
              <a:off x="122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26" name="Line 11">
              <a:extLst>
                <a:ext uri="{FF2B5EF4-FFF2-40B4-BE49-F238E27FC236}">
                  <a16:creationId xmlns:a16="http://schemas.microsoft.com/office/drawing/2014/main" id="{AEAA03CD-8E31-4802-9C58-1C02A977608E}"/>
                </a:ext>
              </a:extLst>
            </p:cNvPr>
            <p:cNvSpPr>
              <a:spLocks noChangeShapeType="1"/>
            </p:cNvSpPr>
            <p:nvPr/>
          </p:nvSpPr>
          <p:spPr bwMode="auto">
            <a:xfrm>
              <a:off x="129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11" name="Line 12">
              <a:extLst>
                <a:ext uri="{FF2B5EF4-FFF2-40B4-BE49-F238E27FC236}">
                  <a16:creationId xmlns:a16="http://schemas.microsoft.com/office/drawing/2014/main" id="{4BC6916B-D921-453C-8F17-ED943491B652}"/>
                </a:ext>
              </a:extLst>
            </p:cNvPr>
            <p:cNvSpPr>
              <a:spLocks noChangeShapeType="1"/>
            </p:cNvSpPr>
            <p:nvPr/>
          </p:nvSpPr>
          <p:spPr bwMode="auto">
            <a:xfrm>
              <a:off x="135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12" name="Line 13">
              <a:extLst>
                <a:ext uri="{FF2B5EF4-FFF2-40B4-BE49-F238E27FC236}">
                  <a16:creationId xmlns:a16="http://schemas.microsoft.com/office/drawing/2014/main" id="{5528965F-4708-4F0A-B63B-D9D747FA1149}"/>
                </a:ext>
              </a:extLst>
            </p:cNvPr>
            <p:cNvSpPr>
              <a:spLocks noChangeShapeType="1"/>
            </p:cNvSpPr>
            <p:nvPr/>
          </p:nvSpPr>
          <p:spPr bwMode="auto">
            <a:xfrm>
              <a:off x="142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13" name="Line 14">
              <a:extLst>
                <a:ext uri="{FF2B5EF4-FFF2-40B4-BE49-F238E27FC236}">
                  <a16:creationId xmlns:a16="http://schemas.microsoft.com/office/drawing/2014/main" id="{E96D4D77-CA58-4C3C-BA8D-C5EA4762C8C6}"/>
                </a:ext>
              </a:extLst>
            </p:cNvPr>
            <p:cNvSpPr>
              <a:spLocks noChangeShapeType="1"/>
            </p:cNvSpPr>
            <p:nvPr/>
          </p:nvSpPr>
          <p:spPr bwMode="auto">
            <a:xfrm>
              <a:off x="148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14" name="Line 15">
              <a:extLst>
                <a:ext uri="{FF2B5EF4-FFF2-40B4-BE49-F238E27FC236}">
                  <a16:creationId xmlns:a16="http://schemas.microsoft.com/office/drawing/2014/main" id="{BF4CBED8-12B4-4718-9956-D31662191E72}"/>
                </a:ext>
              </a:extLst>
            </p:cNvPr>
            <p:cNvSpPr>
              <a:spLocks noChangeShapeType="1"/>
            </p:cNvSpPr>
            <p:nvPr/>
          </p:nvSpPr>
          <p:spPr bwMode="auto">
            <a:xfrm>
              <a:off x="155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15" name="Line 16">
              <a:extLst>
                <a:ext uri="{FF2B5EF4-FFF2-40B4-BE49-F238E27FC236}">
                  <a16:creationId xmlns:a16="http://schemas.microsoft.com/office/drawing/2014/main" id="{A1F2B92B-7BE8-488A-BD34-AA28CF3DE0E1}"/>
                </a:ext>
              </a:extLst>
            </p:cNvPr>
            <p:cNvSpPr>
              <a:spLocks noChangeShapeType="1"/>
            </p:cNvSpPr>
            <p:nvPr/>
          </p:nvSpPr>
          <p:spPr bwMode="auto">
            <a:xfrm>
              <a:off x="162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16" name="Line 17">
              <a:extLst>
                <a:ext uri="{FF2B5EF4-FFF2-40B4-BE49-F238E27FC236}">
                  <a16:creationId xmlns:a16="http://schemas.microsoft.com/office/drawing/2014/main" id="{334C35F6-00E4-439E-BF6E-F14B7CD1E801}"/>
                </a:ext>
              </a:extLst>
            </p:cNvPr>
            <p:cNvSpPr>
              <a:spLocks noChangeShapeType="1"/>
            </p:cNvSpPr>
            <p:nvPr/>
          </p:nvSpPr>
          <p:spPr bwMode="auto">
            <a:xfrm>
              <a:off x="168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17" name="Line 18">
              <a:extLst>
                <a:ext uri="{FF2B5EF4-FFF2-40B4-BE49-F238E27FC236}">
                  <a16:creationId xmlns:a16="http://schemas.microsoft.com/office/drawing/2014/main" id="{6579C7E0-2488-4072-89A2-9F7972A1FF5B}"/>
                </a:ext>
              </a:extLst>
            </p:cNvPr>
            <p:cNvSpPr>
              <a:spLocks noChangeShapeType="1"/>
            </p:cNvSpPr>
            <p:nvPr/>
          </p:nvSpPr>
          <p:spPr bwMode="auto">
            <a:xfrm>
              <a:off x="175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18" name="Line 19">
              <a:extLst>
                <a:ext uri="{FF2B5EF4-FFF2-40B4-BE49-F238E27FC236}">
                  <a16:creationId xmlns:a16="http://schemas.microsoft.com/office/drawing/2014/main" id="{D013878F-BEB9-44ED-A8F3-8184974380FC}"/>
                </a:ext>
              </a:extLst>
            </p:cNvPr>
            <p:cNvSpPr>
              <a:spLocks noChangeShapeType="1"/>
            </p:cNvSpPr>
            <p:nvPr/>
          </p:nvSpPr>
          <p:spPr bwMode="auto">
            <a:xfrm>
              <a:off x="181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19" name="Line 20">
              <a:extLst>
                <a:ext uri="{FF2B5EF4-FFF2-40B4-BE49-F238E27FC236}">
                  <a16:creationId xmlns:a16="http://schemas.microsoft.com/office/drawing/2014/main" id="{B15E6B08-7490-4CB0-9453-BD1D78877007}"/>
                </a:ext>
              </a:extLst>
            </p:cNvPr>
            <p:cNvSpPr>
              <a:spLocks noChangeShapeType="1"/>
            </p:cNvSpPr>
            <p:nvPr/>
          </p:nvSpPr>
          <p:spPr bwMode="auto">
            <a:xfrm>
              <a:off x="188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20" name="Line 21">
              <a:extLst>
                <a:ext uri="{FF2B5EF4-FFF2-40B4-BE49-F238E27FC236}">
                  <a16:creationId xmlns:a16="http://schemas.microsoft.com/office/drawing/2014/main" id="{BE7E0D80-3E78-49BC-A85C-3DC8B31B8D19}"/>
                </a:ext>
              </a:extLst>
            </p:cNvPr>
            <p:cNvSpPr>
              <a:spLocks noChangeShapeType="1"/>
            </p:cNvSpPr>
            <p:nvPr/>
          </p:nvSpPr>
          <p:spPr bwMode="auto">
            <a:xfrm>
              <a:off x="195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21" name="Line 22">
              <a:extLst>
                <a:ext uri="{FF2B5EF4-FFF2-40B4-BE49-F238E27FC236}">
                  <a16:creationId xmlns:a16="http://schemas.microsoft.com/office/drawing/2014/main" id="{69BD90B9-292B-4F0C-AC89-C05C52CC8A66}"/>
                </a:ext>
              </a:extLst>
            </p:cNvPr>
            <p:cNvSpPr>
              <a:spLocks noChangeShapeType="1"/>
            </p:cNvSpPr>
            <p:nvPr/>
          </p:nvSpPr>
          <p:spPr bwMode="auto">
            <a:xfrm>
              <a:off x="201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22" name="Line 23">
              <a:extLst>
                <a:ext uri="{FF2B5EF4-FFF2-40B4-BE49-F238E27FC236}">
                  <a16:creationId xmlns:a16="http://schemas.microsoft.com/office/drawing/2014/main" id="{D4AE8F14-104D-4E34-9D6C-6770A6635A8E}"/>
                </a:ext>
              </a:extLst>
            </p:cNvPr>
            <p:cNvSpPr>
              <a:spLocks noChangeShapeType="1"/>
            </p:cNvSpPr>
            <p:nvPr/>
          </p:nvSpPr>
          <p:spPr bwMode="auto">
            <a:xfrm>
              <a:off x="208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23" name="Line 24">
              <a:extLst>
                <a:ext uri="{FF2B5EF4-FFF2-40B4-BE49-F238E27FC236}">
                  <a16:creationId xmlns:a16="http://schemas.microsoft.com/office/drawing/2014/main" id="{68921F22-A96C-4013-9F47-3094E79FAC78}"/>
                </a:ext>
              </a:extLst>
            </p:cNvPr>
            <p:cNvSpPr>
              <a:spLocks noChangeShapeType="1"/>
            </p:cNvSpPr>
            <p:nvPr/>
          </p:nvSpPr>
          <p:spPr bwMode="auto">
            <a:xfrm>
              <a:off x="214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24" name="Line 25">
              <a:extLst>
                <a:ext uri="{FF2B5EF4-FFF2-40B4-BE49-F238E27FC236}">
                  <a16:creationId xmlns:a16="http://schemas.microsoft.com/office/drawing/2014/main" id="{D3CA8A99-F7EB-4152-BE08-0492BADCD576}"/>
                </a:ext>
              </a:extLst>
            </p:cNvPr>
            <p:cNvSpPr>
              <a:spLocks noChangeShapeType="1"/>
            </p:cNvSpPr>
            <p:nvPr/>
          </p:nvSpPr>
          <p:spPr bwMode="auto">
            <a:xfrm>
              <a:off x="221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25" name="Line 26">
              <a:extLst>
                <a:ext uri="{FF2B5EF4-FFF2-40B4-BE49-F238E27FC236}">
                  <a16:creationId xmlns:a16="http://schemas.microsoft.com/office/drawing/2014/main" id="{459DFD4F-D056-4914-A2ED-DAB9D459A98A}"/>
                </a:ext>
              </a:extLst>
            </p:cNvPr>
            <p:cNvSpPr>
              <a:spLocks noChangeShapeType="1"/>
            </p:cNvSpPr>
            <p:nvPr/>
          </p:nvSpPr>
          <p:spPr bwMode="auto">
            <a:xfrm>
              <a:off x="228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26" name="Line 27">
              <a:extLst>
                <a:ext uri="{FF2B5EF4-FFF2-40B4-BE49-F238E27FC236}">
                  <a16:creationId xmlns:a16="http://schemas.microsoft.com/office/drawing/2014/main" id="{B331C175-A31B-48DF-8C10-6F2A7141DDC5}"/>
                </a:ext>
              </a:extLst>
            </p:cNvPr>
            <p:cNvSpPr>
              <a:spLocks noChangeShapeType="1"/>
            </p:cNvSpPr>
            <p:nvPr/>
          </p:nvSpPr>
          <p:spPr bwMode="auto">
            <a:xfrm>
              <a:off x="234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27" name="Line 28">
              <a:extLst>
                <a:ext uri="{FF2B5EF4-FFF2-40B4-BE49-F238E27FC236}">
                  <a16:creationId xmlns:a16="http://schemas.microsoft.com/office/drawing/2014/main" id="{62B68ACB-382D-4432-99A7-5C8706DEA466}"/>
                </a:ext>
              </a:extLst>
            </p:cNvPr>
            <p:cNvSpPr>
              <a:spLocks noChangeShapeType="1"/>
            </p:cNvSpPr>
            <p:nvPr/>
          </p:nvSpPr>
          <p:spPr bwMode="auto">
            <a:xfrm>
              <a:off x="241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28" name="Line 29">
              <a:extLst>
                <a:ext uri="{FF2B5EF4-FFF2-40B4-BE49-F238E27FC236}">
                  <a16:creationId xmlns:a16="http://schemas.microsoft.com/office/drawing/2014/main" id="{1066AFCF-4631-48D0-9FD2-703774969C54}"/>
                </a:ext>
              </a:extLst>
            </p:cNvPr>
            <p:cNvSpPr>
              <a:spLocks noChangeShapeType="1"/>
            </p:cNvSpPr>
            <p:nvPr/>
          </p:nvSpPr>
          <p:spPr bwMode="auto">
            <a:xfrm>
              <a:off x="247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29" name="Line 30">
              <a:extLst>
                <a:ext uri="{FF2B5EF4-FFF2-40B4-BE49-F238E27FC236}">
                  <a16:creationId xmlns:a16="http://schemas.microsoft.com/office/drawing/2014/main" id="{6AB888E2-8D37-4F04-BBDA-77CE394DAA9D}"/>
                </a:ext>
              </a:extLst>
            </p:cNvPr>
            <p:cNvSpPr>
              <a:spLocks noChangeShapeType="1"/>
            </p:cNvSpPr>
            <p:nvPr/>
          </p:nvSpPr>
          <p:spPr bwMode="auto">
            <a:xfrm>
              <a:off x="254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30" name="Line 31">
              <a:extLst>
                <a:ext uri="{FF2B5EF4-FFF2-40B4-BE49-F238E27FC236}">
                  <a16:creationId xmlns:a16="http://schemas.microsoft.com/office/drawing/2014/main" id="{DB9DF425-6961-4489-8B58-261776505067}"/>
                </a:ext>
              </a:extLst>
            </p:cNvPr>
            <p:cNvSpPr>
              <a:spLocks noChangeShapeType="1"/>
            </p:cNvSpPr>
            <p:nvPr/>
          </p:nvSpPr>
          <p:spPr bwMode="auto">
            <a:xfrm>
              <a:off x="261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31" name="Line 32">
              <a:extLst>
                <a:ext uri="{FF2B5EF4-FFF2-40B4-BE49-F238E27FC236}">
                  <a16:creationId xmlns:a16="http://schemas.microsoft.com/office/drawing/2014/main" id="{5EDAA66C-D3B5-4E5E-9A99-B732F8F0CC72}"/>
                </a:ext>
              </a:extLst>
            </p:cNvPr>
            <p:cNvSpPr>
              <a:spLocks noChangeShapeType="1"/>
            </p:cNvSpPr>
            <p:nvPr/>
          </p:nvSpPr>
          <p:spPr bwMode="auto">
            <a:xfrm>
              <a:off x="267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32" name="Line 33">
              <a:extLst>
                <a:ext uri="{FF2B5EF4-FFF2-40B4-BE49-F238E27FC236}">
                  <a16:creationId xmlns:a16="http://schemas.microsoft.com/office/drawing/2014/main" id="{CD6A3AB4-B030-4547-9B53-3FE48BF5A532}"/>
                </a:ext>
              </a:extLst>
            </p:cNvPr>
            <p:cNvSpPr>
              <a:spLocks noChangeShapeType="1"/>
            </p:cNvSpPr>
            <p:nvPr/>
          </p:nvSpPr>
          <p:spPr bwMode="auto">
            <a:xfrm>
              <a:off x="274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33" name="Line 34">
              <a:extLst>
                <a:ext uri="{FF2B5EF4-FFF2-40B4-BE49-F238E27FC236}">
                  <a16:creationId xmlns:a16="http://schemas.microsoft.com/office/drawing/2014/main" id="{56C3D169-4DFB-446F-BFA2-6C3A6E804344}"/>
                </a:ext>
              </a:extLst>
            </p:cNvPr>
            <p:cNvSpPr>
              <a:spLocks noChangeShapeType="1"/>
            </p:cNvSpPr>
            <p:nvPr/>
          </p:nvSpPr>
          <p:spPr bwMode="auto">
            <a:xfrm>
              <a:off x="280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34" name="Line 35">
              <a:extLst>
                <a:ext uri="{FF2B5EF4-FFF2-40B4-BE49-F238E27FC236}">
                  <a16:creationId xmlns:a16="http://schemas.microsoft.com/office/drawing/2014/main" id="{45A38E10-2F05-4259-A6E6-7D662706B571}"/>
                </a:ext>
              </a:extLst>
            </p:cNvPr>
            <p:cNvSpPr>
              <a:spLocks noChangeShapeType="1"/>
            </p:cNvSpPr>
            <p:nvPr/>
          </p:nvSpPr>
          <p:spPr bwMode="auto">
            <a:xfrm>
              <a:off x="287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35" name="Line 36">
              <a:extLst>
                <a:ext uri="{FF2B5EF4-FFF2-40B4-BE49-F238E27FC236}">
                  <a16:creationId xmlns:a16="http://schemas.microsoft.com/office/drawing/2014/main" id="{E6F390AE-C553-457E-B85A-30761581CAB3}"/>
                </a:ext>
              </a:extLst>
            </p:cNvPr>
            <p:cNvSpPr>
              <a:spLocks noChangeShapeType="1"/>
            </p:cNvSpPr>
            <p:nvPr/>
          </p:nvSpPr>
          <p:spPr bwMode="auto">
            <a:xfrm>
              <a:off x="294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36" name="Line 37">
              <a:extLst>
                <a:ext uri="{FF2B5EF4-FFF2-40B4-BE49-F238E27FC236}">
                  <a16:creationId xmlns:a16="http://schemas.microsoft.com/office/drawing/2014/main" id="{C6E6ADDE-CF85-4B6E-B750-14A13EAD7CA0}"/>
                </a:ext>
              </a:extLst>
            </p:cNvPr>
            <p:cNvSpPr>
              <a:spLocks noChangeShapeType="1"/>
            </p:cNvSpPr>
            <p:nvPr/>
          </p:nvSpPr>
          <p:spPr bwMode="auto">
            <a:xfrm>
              <a:off x="300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37" name="Line 38">
              <a:extLst>
                <a:ext uri="{FF2B5EF4-FFF2-40B4-BE49-F238E27FC236}">
                  <a16:creationId xmlns:a16="http://schemas.microsoft.com/office/drawing/2014/main" id="{9CA75537-0CFB-4E84-B4F7-DC4B99201C35}"/>
                </a:ext>
              </a:extLst>
            </p:cNvPr>
            <p:cNvSpPr>
              <a:spLocks noChangeShapeType="1"/>
            </p:cNvSpPr>
            <p:nvPr/>
          </p:nvSpPr>
          <p:spPr bwMode="auto">
            <a:xfrm>
              <a:off x="307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38" name="Line 39">
              <a:extLst>
                <a:ext uri="{FF2B5EF4-FFF2-40B4-BE49-F238E27FC236}">
                  <a16:creationId xmlns:a16="http://schemas.microsoft.com/office/drawing/2014/main" id="{65C631F2-147A-463F-BCC5-03C1DA4996B0}"/>
                </a:ext>
              </a:extLst>
            </p:cNvPr>
            <p:cNvSpPr>
              <a:spLocks noChangeShapeType="1"/>
            </p:cNvSpPr>
            <p:nvPr/>
          </p:nvSpPr>
          <p:spPr bwMode="auto">
            <a:xfrm>
              <a:off x="313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sp>
        <p:nvSpPr>
          <p:cNvPr id="239" name="Line 41">
            <a:extLst>
              <a:ext uri="{FF2B5EF4-FFF2-40B4-BE49-F238E27FC236}">
                <a16:creationId xmlns:a16="http://schemas.microsoft.com/office/drawing/2014/main" id="{9CF5AF90-58E9-4529-B7AF-071BFE2ECC90}"/>
              </a:ext>
            </a:extLst>
          </p:cNvPr>
          <p:cNvSpPr>
            <a:spLocks noChangeShapeType="1"/>
          </p:cNvSpPr>
          <p:nvPr/>
        </p:nvSpPr>
        <p:spPr bwMode="auto">
          <a:xfrm>
            <a:off x="3438282" y="741032"/>
            <a:ext cx="1068387"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40" name="Line 44">
            <a:extLst>
              <a:ext uri="{FF2B5EF4-FFF2-40B4-BE49-F238E27FC236}">
                <a16:creationId xmlns:a16="http://schemas.microsoft.com/office/drawing/2014/main" id="{2F272109-9626-4696-B539-6F62263B5466}"/>
              </a:ext>
            </a:extLst>
          </p:cNvPr>
          <p:cNvSpPr>
            <a:spLocks noChangeShapeType="1"/>
          </p:cNvSpPr>
          <p:nvPr/>
        </p:nvSpPr>
        <p:spPr bwMode="auto">
          <a:xfrm flipH="1">
            <a:off x="3420819" y="358445"/>
            <a:ext cx="0" cy="3105150"/>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nvGrpSpPr>
          <p:cNvPr id="241" name="Group 103">
            <a:extLst>
              <a:ext uri="{FF2B5EF4-FFF2-40B4-BE49-F238E27FC236}">
                <a16:creationId xmlns:a16="http://schemas.microsoft.com/office/drawing/2014/main" id="{B48ABC06-E9FD-42AD-8DC7-580ACC7699FE}"/>
              </a:ext>
            </a:extLst>
          </p:cNvPr>
          <p:cNvGrpSpPr>
            <a:grpSpLocks/>
          </p:cNvGrpSpPr>
          <p:nvPr/>
        </p:nvGrpSpPr>
        <p:grpSpPr bwMode="auto">
          <a:xfrm>
            <a:off x="3311061" y="1422030"/>
            <a:ext cx="2811462" cy="2595563"/>
            <a:chOff x="3985" y="654"/>
            <a:chExt cx="1771" cy="1635"/>
          </a:xfrm>
        </p:grpSpPr>
        <p:sp>
          <p:nvSpPr>
            <p:cNvPr id="242" name="Line 50">
              <a:extLst>
                <a:ext uri="{FF2B5EF4-FFF2-40B4-BE49-F238E27FC236}">
                  <a16:creationId xmlns:a16="http://schemas.microsoft.com/office/drawing/2014/main" id="{4B072158-AC65-4C42-9B9A-9CCDC6F0A10D}"/>
                </a:ext>
              </a:extLst>
            </p:cNvPr>
            <p:cNvSpPr>
              <a:spLocks noChangeShapeType="1"/>
            </p:cNvSpPr>
            <p:nvPr/>
          </p:nvSpPr>
          <p:spPr bwMode="auto">
            <a:xfrm rot="18000000">
              <a:off x="4348" y="601"/>
              <a:ext cx="1045" cy="1771"/>
            </a:xfrm>
            <a:prstGeom prst="line">
              <a:avLst/>
            </a:prstGeom>
            <a:noFill/>
            <a:ln w="19050">
              <a:solidFill>
                <a:schemeClr val="tx1"/>
              </a:solidFill>
              <a:prstDash val="solid"/>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solidFill>
                  <a:schemeClr val="tx1"/>
                </a:solidFill>
              </a:endParaRPr>
            </a:p>
          </p:txBody>
        </p:sp>
        <p:sp>
          <p:nvSpPr>
            <p:cNvPr id="243" name="Line 51">
              <a:extLst>
                <a:ext uri="{FF2B5EF4-FFF2-40B4-BE49-F238E27FC236}">
                  <a16:creationId xmlns:a16="http://schemas.microsoft.com/office/drawing/2014/main" id="{DA0201EA-A3DE-4E40-B3C2-1F68566C5C6B}"/>
                </a:ext>
              </a:extLst>
            </p:cNvPr>
            <p:cNvSpPr>
              <a:spLocks noChangeShapeType="1"/>
            </p:cNvSpPr>
            <p:nvPr/>
          </p:nvSpPr>
          <p:spPr bwMode="auto">
            <a:xfrm rot="19800000" flipV="1">
              <a:off x="4293" y="654"/>
              <a:ext cx="958" cy="1635"/>
            </a:xfrm>
            <a:prstGeom prst="line">
              <a:avLst/>
            </a:prstGeom>
            <a:noFill/>
            <a:ln w="19050">
              <a:solidFill>
                <a:schemeClr val="tx1"/>
              </a:solidFill>
              <a:prstDash val="solid"/>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solidFill>
                  <a:schemeClr val="tx1"/>
                </a:solidFill>
              </a:endParaRPr>
            </a:p>
          </p:txBody>
        </p:sp>
      </p:grpSp>
      <p:pic>
        <p:nvPicPr>
          <p:cNvPr id="244" name="Picture 52">
            <a:extLst>
              <a:ext uri="{FF2B5EF4-FFF2-40B4-BE49-F238E27FC236}">
                <a16:creationId xmlns:a16="http://schemas.microsoft.com/office/drawing/2014/main" id="{98968B94-06BC-4394-847B-B3068A21FEFF}"/>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161" y="2522168"/>
            <a:ext cx="4397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aphicFrame>
        <p:nvGraphicFramePr>
          <p:cNvPr id="245" name="Object 53">
            <a:extLst>
              <a:ext uri="{FF2B5EF4-FFF2-40B4-BE49-F238E27FC236}">
                <a16:creationId xmlns:a16="http://schemas.microsoft.com/office/drawing/2014/main" id="{72E41EC5-A2C7-422B-A1A6-3C590204C3BC}"/>
              </a:ext>
            </a:extLst>
          </p:cNvPr>
          <p:cNvGraphicFramePr>
            <a:graphicFrameLocks noChangeAspect="1"/>
          </p:cNvGraphicFramePr>
          <p:nvPr>
            <p:extLst>
              <p:ext uri="{D42A27DB-BD31-4B8C-83A1-F6EECF244321}">
                <p14:modId xmlns:p14="http://schemas.microsoft.com/office/powerpoint/2010/main" val="3537192112"/>
              </p:ext>
            </p:extLst>
          </p:nvPr>
        </p:nvGraphicFramePr>
        <p:xfrm>
          <a:off x="7561988" y="3192491"/>
          <a:ext cx="1562100" cy="781050"/>
        </p:xfrm>
        <a:graphic>
          <a:graphicData uri="http://schemas.openxmlformats.org/presentationml/2006/ole">
            <mc:AlternateContent xmlns:mc="http://schemas.openxmlformats.org/markup-compatibility/2006">
              <mc:Choice xmlns:v="urn:schemas-microsoft-com:vml" Requires="v">
                <p:oleObj spid="_x0000_s66816" name="Ecuación" r:id="rId5" imgW="431613" imgH="215806" progId="Equation.3">
                  <p:embed/>
                </p:oleObj>
              </mc:Choice>
              <mc:Fallback>
                <p:oleObj name="Ecuación" r:id="rId5" imgW="431613" imgH="215806" progId="Equation.3">
                  <p:embed/>
                  <p:pic>
                    <p:nvPicPr>
                      <p:cNvPr id="249909" name="Object 5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61988" y="3192491"/>
                        <a:ext cx="1562100" cy="7810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6" name="Group 56">
            <a:extLst>
              <a:ext uri="{FF2B5EF4-FFF2-40B4-BE49-F238E27FC236}">
                <a16:creationId xmlns:a16="http://schemas.microsoft.com/office/drawing/2014/main" id="{7083AC68-9326-48A1-A558-7B4CD2243077}"/>
              </a:ext>
            </a:extLst>
          </p:cNvPr>
          <p:cNvGrpSpPr>
            <a:grpSpLocks/>
          </p:cNvGrpSpPr>
          <p:nvPr/>
        </p:nvGrpSpPr>
        <p:grpSpPr bwMode="auto">
          <a:xfrm>
            <a:off x="3953295" y="1259751"/>
            <a:ext cx="509588" cy="1235075"/>
            <a:chOff x="4403" y="629"/>
            <a:chExt cx="321" cy="778"/>
          </a:xfrm>
        </p:grpSpPr>
        <p:sp>
          <p:nvSpPr>
            <p:cNvPr id="247" name="Line 57">
              <a:extLst>
                <a:ext uri="{FF2B5EF4-FFF2-40B4-BE49-F238E27FC236}">
                  <a16:creationId xmlns:a16="http://schemas.microsoft.com/office/drawing/2014/main" id="{6B9CCE8E-4821-4D6B-97E1-3B07B2A832A1}"/>
                </a:ext>
              </a:extLst>
            </p:cNvPr>
            <p:cNvSpPr>
              <a:spLocks noChangeShapeType="1"/>
            </p:cNvSpPr>
            <p:nvPr/>
          </p:nvSpPr>
          <p:spPr bwMode="auto">
            <a:xfrm flipH="1" flipV="1">
              <a:off x="4410" y="882"/>
              <a:ext cx="314" cy="525"/>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sz="2400" dirty="0"/>
            </a:p>
          </p:txBody>
        </p:sp>
        <p:sp>
          <p:nvSpPr>
            <p:cNvPr id="248" name="Text Box 58">
              <a:extLst>
                <a:ext uri="{FF2B5EF4-FFF2-40B4-BE49-F238E27FC236}">
                  <a16:creationId xmlns:a16="http://schemas.microsoft.com/office/drawing/2014/main" id="{58156D86-D697-482E-A374-5F8F8C794AF3}"/>
                </a:ext>
              </a:extLst>
            </p:cNvPr>
            <p:cNvSpPr txBox="1">
              <a:spLocks noChangeArrowheads="1"/>
            </p:cNvSpPr>
            <p:nvPr/>
          </p:nvSpPr>
          <p:spPr bwMode="auto">
            <a:xfrm>
              <a:off x="4403" y="629"/>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T</a:t>
              </a:r>
            </a:p>
          </p:txBody>
        </p:sp>
        <p:sp>
          <p:nvSpPr>
            <p:cNvPr id="249" name="Line 59">
              <a:extLst>
                <a:ext uri="{FF2B5EF4-FFF2-40B4-BE49-F238E27FC236}">
                  <a16:creationId xmlns:a16="http://schemas.microsoft.com/office/drawing/2014/main" id="{546E1F5D-6C41-455D-A9A9-2BC78E712010}"/>
                </a:ext>
              </a:extLst>
            </p:cNvPr>
            <p:cNvSpPr>
              <a:spLocks noChangeShapeType="1"/>
            </p:cNvSpPr>
            <p:nvPr/>
          </p:nvSpPr>
          <p:spPr bwMode="auto">
            <a:xfrm flipV="1">
              <a:off x="4467" y="662"/>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250" name="Group 60">
            <a:extLst>
              <a:ext uri="{FF2B5EF4-FFF2-40B4-BE49-F238E27FC236}">
                <a16:creationId xmlns:a16="http://schemas.microsoft.com/office/drawing/2014/main" id="{2F439A97-8E47-4B60-A5B9-AB3E69A34237}"/>
              </a:ext>
            </a:extLst>
          </p:cNvPr>
          <p:cNvGrpSpPr>
            <a:grpSpLocks/>
          </p:cNvGrpSpPr>
          <p:nvPr/>
        </p:nvGrpSpPr>
        <p:grpSpPr bwMode="auto">
          <a:xfrm>
            <a:off x="4819192" y="2150693"/>
            <a:ext cx="1271588" cy="579437"/>
            <a:chOff x="4962" y="1197"/>
            <a:chExt cx="801" cy="365"/>
          </a:xfrm>
        </p:grpSpPr>
        <p:sp>
          <p:nvSpPr>
            <p:cNvPr id="251" name="Line 61">
              <a:extLst>
                <a:ext uri="{FF2B5EF4-FFF2-40B4-BE49-F238E27FC236}">
                  <a16:creationId xmlns:a16="http://schemas.microsoft.com/office/drawing/2014/main" id="{3DB17456-8AD5-4F37-B3B7-DA718BBEB1A1}"/>
                </a:ext>
              </a:extLst>
            </p:cNvPr>
            <p:cNvSpPr>
              <a:spLocks noChangeShapeType="1"/>
            </p:cNvSpPr>
            <p:nvPr/>
          </p:nvSpPr>
          <p:spPr bwMode="auto">
            <a:xfrm rot="16200000" flipH="1">
              <a:off x="5302" y="1222"/>
              <a:ext cx="0" cy="680"/>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52" name="Text Box 62">
              <a:extLst>
                <a:ext uri="{FF2B5EF4-FFF2-40B4-BE49-F238E27FC236}">
                  <a16:creationId xmlns:a16="http://schemas.microsoft.com/office/drawing/2014/main" id="{F38E1660-ED73-4ABF-8B44-143D558B81CF}"/>
                </a:ext>
              </a:extLst>
            </p:cNvPr>
            <p:cNvSpPr txBox="1">
              <a:spLocks noChangeArrowheads="1"/>
            </p:cNvSpPr>
            <p:nvPr/>
          </p:nvSpPr>
          <p:spPr bwMode="auto">
            <a:xfrm>
              <a:off x="5532" y="1197"/>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F</a:t>
              </a:r>
            </a:p>
          </p:txBody>
        </p:sp>
        <p:sp>
          <p:nvSpPr>
            <p:cNvPr id="253" name="Line 63">
              <a:extLst>
                <a:ext uri="{FF2B5EF4-FFF2-40B4-BE49-F238E27FC236}">
                  <a16:creationId xmlns:a16="http://schemas.microsoft.com/office/drawing/2014/main" id="{1C9F2B22-F95A-4753-A92E-307CECD4175E}"/>
                </a:ext>
              </a:extLst>
            </p:cNvPr>
            <p:cNvSpPr>
              <a:spLocks noChangeShapeType="1"/>
            </p:cNvSpPr>
            <p:nvPr/>
          </p:nvSpPr>
          <p:spPr bwMode="auto">
            <a:xfrm flipV="1">
              <a:off x="5588" y="1224"/>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aphicFrame>
        <p:nvGraphicFramePr>
          <p:cNvPr id="254" name="Object 64">
            <a:extLst>
              <a:ext uri="{FF2B5EF4-FFF2-40B4-BE49-F238E27FC236}">
                <a16:creationId xmlns:a16="http://schemas.microsoft.com/office/drawing/2014/main" id="{C7AAA266-AB3B-46A1-A731-8EC2B75BD4B3}"/>
              </a:ext>
            </a:extLst>
          </p:cNvPr>
          <p:cNvGraphicFramePr>
            <a:graphicFrameLocks noChangeAspect="1"/>
          </p:cNvGraphicFramePr>
          <p:nvPr>
            <p:extLst>
              <p:ext uri="{D42A27DB-BD31-4B8C-83A1-F6EECF244321}">
                <p14:modId xmlns:p14="http://schemas.microsoft.com/office/powerpoint/2010/main" val="1729491297"/>
              </p:ext>
            </p:extLst>
          </p:nvPr>
        </p:nvGraphicFramePr>
        <p:xfrm>
          <a:off x="7561988" y="2108002"/>
          <a:ext cx="1562100" cy="804862"/>
        </p:xfrm>
        <a:graphic>
          <a:graphicData uri="http://schemas.openxmlformats.org/presentationml/2006/ole">
            <mc:AlternateContent xmlns:mc="http://schemas.openxmlformats.org/markup-compatibility/2006">
              <mc:Choice xmlns:v="urn:schemas-microsoft-com:vml" Requires="v">
                <p:oleObj spid="_x0000_s66817" name="Ecuación" r:id="rId7" imgW="418918" imgH="215806" progId="Equation.3">
                  <p:embed/>
                </p:oleObj>
              </mc:Choice>
              <mc:Fallback>
                <p:oleObj name="Ecuación" r:id="rId7" imgW="418918" imgH="215806" progId="Equation.3">
                  <p:embed/>
                  <p:pic>
                    <p:nvPicPr>
                      <p:cNvPr id="249920" name="Object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61988" y="2108002"/>
                        <a:ext cx="1562100" cy="80486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5" name="Group 65">
            <a:extLst>
              <a:ext uri="{FF2B5EF4-FFF2-40B4-BE49-F238E27FC236}">
                <a16:creationId xmlns:a16="http://schemas.microsoft.com/office/drawing/2014/main" id="{42407332-CA36-4951-B24E-F19ED6A68C0A}"/>
              </a:ext>
            </a:extLst>
          </p:cNvPr>
          <p:cNvGrpSpPr>
            <a:grpSpLocks/>
          </p:cNvGrpSpPr>
          <p:nvPr/>
        </p:nvGrpSpPr>
        <p:grpSpPr bwMode="auto">
          <a:xfrm>
            <a:off x="4827172" y="2133230"/>
            <a:ext cx="679455" cy="595313"/>
            <a:chOff x="4967" y="1186"/>
            <a:chExt cx="428" cy="375"/>
          </a:xfrm>
        </p:grpSpPr>
        <p:sp>
          <p:nvSpPr>
            <p:cNvPr id="256" name="Line 66">
              <a:extLst>
                <a:ext uri="{FF2B5EF4-FFF2-40B4-BE49-F238E27FC236}">
                  <a16:creationId xmlns:a16="http://schemas.microsoft.com/office/drawing/2014/main" id="{CCA9C866-CD8F-4E37-956B-E68A37FBF180}"/>
                </a:ext>
              </a:extLst>
            </p:cNvPr>
            <p:cNvSpPr>
              <a:spLocks noChangeShapeType="1"/>
            </p:cNvSpPr>
            <p:nvPr/>
          </p:nvSpPr>
          <p:spPr bwMode="auto">
            <a:xfrm rot="5400000" flipH="1" flipV="1">
              <a:off x="5125" y="1403"/>
              <a:ext cx="0" cy="315"/>
            </a:xfrm>
            <a:prstGeom prst="line">
              <a:avLst/>
            </a:prstGeom>
            <a:noFill/>
            <a:ln w="76200">
              <a:solidFill>
                <a:srgbClr val="008000"/>
              </a:solidFill>
              <a:round/>
              <a:headEnd/>
              <a:tailEnd type="stealth" w="lg" len="med"/>
            </a:ln>
            <a:extLst>
              <a:ext uri="{909E8E84-426E-40DD-AFC4-6F175D3DCCD1}">
                <a14:hiddenFill xmlns:a14="http://schemas.microsoft.com/office/drawing/2010/main">
                  <a:noFill/>
                </a14:hiddenFill>
              </a:ext>
            </a:extLst>
          </p:spPr>
          <p:txBody>
            <a:bodyPr wrap="none" lIns="90000" tIns="46800" rIns="90000" bIns="46800"/>
            <a:lstStyle/>
            <a:p>
              <a:pPr>
                <a:defRPr/>
              </a:pPr>
              <a:endParaRPr lang="es-ES" sz="2400"/>
            </a:p>
          </p:txBody>
        </p:sp>
        <p:sp>
          <p:nvSpPr>
            <p:cNvPr id="257" name="Text Box 67">
              <a:extLst>
                <a:ext uri="{FF2B5EF4-FFF2-40B4-BE49-F238E27FC236}">
                  <a16:creationId xmlns:a16="http://schemas.microsoft.com/office/drawing/2014/main" id="{800777AD-0D57-48BB-8B55-72DBED4F4310}"/>
                </a:ext>
              </a:extLst>
            </p:cNvPr>
            <p:cNvSpPr txBox="1">
              <a:spLocks noChangeArrowheads="1"/>
            </p:cNvSpPr>
            <p:nvPr/>
          </p:nvSpPr>
          <p:spPr bwMode="auto">
            <a:xfrm>
              <a:off x="5153" y="1186"/>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E</a:t>
              </a:r>
            </a:p>
          </p:txBody>
        </p:sp>
        <p:sp>
          <p:nvSpPr>
            <p:cNvPr id="258" name="Line 68">
              <a:extLst>
                <a:ext uri="{FF2B5EF4-FFF2-40B4-BE49-F238E27FC236}">
                  <a16:creationId xmlns:a16="http://schemas.microsoft.com/office/drawing/2014/main" id="{4D55A5BC-01B8-4DA4-96A7-075A1EDFE4E3}"/>
                </a:ext>
              </a:extLst>
            </p:cNvPr>
            <p:cNvSpPr>
              <a:spLocks noChangeShapeType="1"/>
            </p:cNvSpPr>
            <p:nvPr/>
          </p:nvSpPr>
          <p:spPr bwMode="auto">
            <a:xfrm flipV="1">
              <a:off x="5214" y="1222"/>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259" name="Group 69">
            <a:extLst>
              <a:ext uri="{FF2B5EF4-FFF2-40B4-BE49-F238E27FC236}">
                <a16:creationId xmlns:a16="http://schemas.microsoft.com/office/drawing/2014/main" id="{131D2E0E-16B1-4134-A504-A9E008D55C64}"/>
              </a:ext>
            </a:extLst>
          </p:cNvPr>
          <p:cNvGrpSpPr>
            <a:grpSpLocks/>
          </p:cNvGrpSpPr>
          <p:nvPr/>
        </p:nvGrpSpPr>
        <p:grpSpPr bwMode="auto">
          <a:xfrm>
            <a:off x="4039732" y="3026993"/>
            <a:ext cx="523875" cy="1079500"/>
            <a:chOff x="4471" y="2199"/>
            <a:chExt cx="330" cy="680"/>
          </a:xfrm>
        </p:grpSpPr>
        <p:sp>
          <p:nvSpPr>
            <p:cNvPr id="260" name="Text Box 70">
              <a:extLst>
                <a:ext uri="{FF2B5EF4-FFF2-40B4-BE49-F238E27FC236}">
                  <a16:creationId xmlns:a16="http://schemas.microsoft.com/office/drawing/2014/main" id="{ED08A6FF-9F1F-4544-9B9A-8482D19DCE87}"/>
                </a:ext>
              </a:extLst>
            </p:cNvPr>
            <p:cNvSpPr txBox="1">
              <a:spLocks noChangeArrowheads="1"/>
            </p:cNvSpPr>
            <p:nvPr/>
          </p:nvSpPr>
          <p:spPr bwMode="auto">
            <a:xfrm>
              <a:off x="4471" y="2588"/>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P</a:t>
              </a:r>
            </a:p>
          </p:txBody>
        </p:sp>
        <p:sp>
          <p:nvSpPr>
            <p:cNvPr id="261" name="Line 71">
              <a:extLst>
                <a:ext uri="{FF2B5EF4-FFF2-40B4-BE49-F238E27FC236}">
                  <a16:creationId xmlns:a16="http://schemas.microsoft.com/office/drawing/2014/main" id="{9313FC64-6B05-49DB-814E-957BB1BAA7C0}"/>
                </a:ext>
              </a:extLst>
            </p:cNvPr>
            <p:cNvSpPr>
              <a:spLocks noChangeShapeType="1"/>
            </p:cNvSpPr>
            <p:nvPr/>
          </p:nvSpPr>
          <p:spPr bwMode="auto">
            <a:xfrm flipV="1">
              <a:off x="4497" y="2611"/>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62" name="Line 72">
              <a:extLst>
                <a:ext uri="{FF2B5EF4-FFF2-40B4-BE49-F238E27FC236}">
                  <a16:creationId xmlns:a16="http://schemas.microsoft.com/office/drawing/2014/main" id="{4E1188E4-9E67-4110-A3E1-4FCBEF94326F}"/>
                </a:ext>
              </a:extLst>
            </p:cNvPr>
            <p:cNvSpPr>
              <a:spLocks noChangeShapeType="1"/>
            </p:cNvSpPr>
            <p:nvPr/>
          </p:nvSpPr>
          <p:spPr bwMode="auto">
            <a:xfrm flipH="1">
              <a:off x="4801" y="2199"/>
              <a:ext cx="0" cy="680"/>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263" name="Group 73">
            <a:extLst>
              <a:ext uri="{FF2B5EF4-FFF2-40B4-BE49-F238E27FC236}">
                <a16:creationId xmlns:a16="http://schemas.microsoft.com/office/drawing/2014/main" id="{10B088A0-1751-4183-9A3D-C58F152C25E9}"/>
              </a:ext>
            </a:extLst>
          </p:cNvPr>
          <p:cNvGrpSpPr>
            <a:grpSpLocks/>
          </p:cNvGrpSpPr>
          <p:nvPr/>
        </p:nvGrpSpPr>
        <p:grpSpPr bwMode="auto">
          <a:xfrm>
            <a:off x="4048655" y="2982729"/>
            <a:ext cx="520704" cy="628656"/>
            <a:chOff x="4884" y="2143"/>
            <a:chExt cx="328" cy="396"/>
          </a:xfrm>
        </p:grpSpPr>
        <p:sp>
          <p:nvSpPr>
            <p:cNvPr id="264" name="Line 74">
              <a:extLst>
                <a:ext uri="{FF2B5EF4-FFF2-40B4-BE49-F238E27FC236}">
                  <a16:creationId xmlns:a16="http://schemas.microsoft.com/office/drawing/2014/main" id="{9D711D7F-64FC-487F-B58E-E21F4C894A7F}"/>
                </a:ext>
              </a:extLst>
            </p:cNvPr>
            <p:cNvSpPr>
              <a:spLocks noChangeShapeType="1"/>
            </p:cNvSpPr>
            <p:nvPr/>
          </p:nvSpPr>
          <p:spPr bwMode="auto">
            <a:xfrm rot="10800000" flipH="1" flipV="1">
              <a:off x="5212" y="2143"/>
              <a:ext cx="0" cy="315"/>
            </a:xfrm>
            <a:prstGeom prst="line">
              <a:avLst/>
            </a:prstGeom>
            <a:noFill/>
            <a:ln w="76200">
              <a:solidFill>
                <a:srgbClr val="008000"/>
              </a:solidFill>
              <a:round/>
              <a:headEnd/>
              <a:tailEnd type="stealth" w="lg" len="med"/>
            </a:ln>
            <a:extLst>
              <a:ext uri="{909E8E84-426E-40DD-AFC4-6F175D3DCCD1}">
                <a14:hiddenFill xmlns:a14="http://schemas.microsoft.com/office/drawing/2010/main">
                  <a:noFill/>
                </a14:hiddenFill>
              </a:ext>
            </a:extLst>
          </p:spPr>
          <p:txBody>
            <a:bodyPr wrap="none" lIns="90000" tIns="46800" rIns="90000" bIns="46800"/>
            <a:lstStyle/>
            <a:p>
              <a:pPr>
                <a:defRPr/>
              </a:pPr>
              <a:endParaRPr lang="es-ES" sz="2400"/>
            </a:p>
          </p:txBody>
        </p:sp>
        <p:sp>
          <p:nvSpPr>
            <p:cNvPr id="265" name="Text Box 75">
              <a:extLst>
                <a:ext uri="{FF2B5EF4-FFF2-40B4-BE49-F238E27FC236}">
                  <a16:creationId xmlns:a16="http://schemas.microsoft.com/office/drawing/2014/main" id="{9F054289-121A-412B-B027-9D61C1836D8E}"/>
                </a:ext>
              </a:extLst>
            </p:cNvPr>
            <p:cNvSpPr txBox="1">
              <a:spLocks noChangeArrowheads="1"/>
            </p:cNvSpPr>
            <p:nvPr/>
          </p:nvSpPr>
          <p:spPr bwMode="auto">
            <a:xfrm>
              <a:off x="4884" y="2251"/>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g</a:t>
              </a:r>
            </a:p>
          </p:txBody>
        </p:sp>
        <p:sp>
          <p:nvSpPr>
            <p:cNvPr id="266" name="Line 76">
              <a:extLst>
                <a:ext uri="{FF2B5EF4-FFF2-40B4-BE49-F238E27FC236}">
                  <a16:creationId xmlns:a16="http://schemas.microsoft.com/office/drawing/2014/main" id="{5282691F-F535-498F-8541-2401F49F9217}"/>
                </a:ext>
              </a:extLst>
            </p:cNvPr>
            <p:cNvSpPr>
              <a:spLocks noChangeShapeType="1"/>
            </p:cNvSpPr>
            <p:nvPr/>
          </p:nvSpPr>
          <p:spPr bwMode="auto">
            <a:xfrm flipV="1">
              <a:off x="4943" y="2325"/>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267" name="Group 77">
            <a:extLst>
              <a:ext uri="{FF2B5EF4-FFF2-40B4-BE49-F238E27FC236}">
                <a16:creationId xmlns:a16="http://schemas.microsoft.com/office/drawing/2014/main" id="{D74F45F3-8CAF-4F0B-B12F-EC3BE6AD38BC}"/>
              </a:ext>
            </a:extLst>
          </p:cNvPr>
          <p:cNvGrpSpPr>
            <a:grpSpLocks/>
          </p:cNvGrpSpPr>
          <p:nvPr/>
        </p:nvGrpSpPr>
        <p:grpSpPr bwMode="auto">
          <a:xfrm>
            <a:off x="3949236" y="1695080"/>
            <a:ext cx="573087" cy="1008063"/>
            <a:chOff x="4414" y="910"/>
            <a:chExt cx="361" cy="635"/>
          </a:xfrm>
        </p:grpSpPr>
        <p:sp>
          <p:nvSpPr>
            <p:cNvPr id="268" name="Line 78">
              <a:extLst>
                <a:ext uri="{FF2B5EF4-FFF2-40B4-BE49-F238E27FC236}">
                  <a16:creationId xmlns:a16="http://schemas.microsoft.com/office/drawing/2014/main" id="{7760F6E7-D608-45EB-BA69-9582E6072D49}"/>
                </a:ext>
              </a:extLst>
            </p:cNvPr>
            <p:cNvSpPr>
              <a:spLocks noChangeShapeType="1"/>
            </p:cNvSpPr>
            <p:nvPr/>
          </p:nvSpPr>
          <p:spPr bwMode="auto">
            <a:xfrm>
              <a:off x="4432" y="910"/>
              <a:ext cx="343"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69" name="Line 79">
              <a:extLst>
                <a:ext uri="{FF2B5EF4-FFF2-40B4-BE49-F238E27FC236}">
                  <a16:creationId xmlns:a16="http://schemas.microsoft.com/office/drawing/2014/main" id="{E6638CFE-EF70-4DE4-9BD7-7C1E647C6422}"/>
                </a:ext>
              </a:extLst>
            </p:cNvPr>
            <p:cNvSpPr>
              <a:spLocks noChangeShapeType="1"/>
            </p:cNvSpPr>
            <p:nvPr/>
          </p:nvSpPr>
          <p:spPr bwMode="auto">
            <a:xfrm rot="5400000">
              <a:off x="4096" y="1228"/>
              <a:ext cx="63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270" name="Group 80">
            <a:extLst>
              <a:ext uri="{FF2B5EF4-FFF2-40B4-BE49-F238E27FC236}">
                <a16:creationId xmlns:a16="http://schemas.microsoft.com/office/drawing/2014/main" id="{D41CA67B-B754-4920-A0CE-D914D52A01A2}"/>
              </a:ext>
            </a:extLst>
          </p:cNvPr>
          <p:cNvGrpSpPr>
            <a:grpSpLocks/>
          </p:cNvGrpSpPr>
          <p:nvPr/>
        </p:nvGrpSpPr>
        <p:grpSpPr bwMode="auto">
          <a:xfrm>
            <a:off x="3912723" y="2176093"/>
            <a:ext cx="409575" cy="457200"/>
            <a:chOff x="3881" y="1063"/>
            <a:chExt cx="258" cy="288"/>
          </a:xfrm>
        </p:grpSpPr>
        <p:sp>
          <p:nvSpPr>
            <p:cNvPr id="271" name="Text Box 81">
              <a:extLst>
                <a:ext uri="{FF2B5EF4-FFF2-40B4-BE49-F238E27FC236}">
                  <a16:creationId xmlns:a16="http://schemas.microsoft.com/office/drawing/2014/main" id="{37EEF0E7-6BF3-49A3-82FA-AD62451DFBB1}"/>
                </a:ext>
              </a:extLst>
            </p:cNvPr>
            <p:cNvSpPr txBox="1">
              <a:spLocks noChangeArrowheads="1"/>
            </p:cNvSpPr>
            <p:nvPr/>
          </p:nvSpPr>
          <p:spPr bwMode="auto">
            <a:xfrm>
              <a:off x="3925" y="1063"/>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a:t>
              </a:r>
            </a:p>
          </p:txBody>
        </p:sp>
        <p:sp>
          <p:nvSpPr>
            <p:cNvPr id="272" name="Freeform 82">
              <a:extLst>
                <a:ext uri="{FF2B5EF4-FFF2-40B4-BE49-F238E27FC236}">
                  <a16:creationId xmlns:a16="http://schemas.microsoft.com/office/drawing/2014/main" id="{8B779FDE-E102-4FC0-9194-36D7BF84801F}"/>
                </a:ext>
              </a:extLst>
            </p:cNvPr>
            <p:cNvSpPr>
              <a:spLocks/>
            </p:cNvSpPr>
            <p:nvPr/>
          </p:nvSpPr>
          <p:spPr bwMode="auto">
            <a:xfrm rot="-2437814">
              <a:off x="3881" y="1077"/>
              <a:ext cx="207" cy="65"/>
            </a:xfrm>
            <a:custGeom>
              <a:avLst/>
              <a:gdLst>
                <a:gd name="T0" fmla="*/ 0 w 313"/>
                <a:gd name="T1" fmla="*/ 0 h 110"/>
                <a:gd name="T2" fmla="*/ 1 w 313"/>
                <a:gd name="T3" fmla="*/ 1 h 110"/>
                <a:gd name="T4" fmla="*/ 1 w 313"/>
                <a:gd name="T5" fmla="*/ 1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2700">
              <a:solidFill>
                <a:schemeClr val="tx1"/>
              </a:solidFill>
              <a:round/>
              <a:headEnd type="arrow" w="sm" len="sm"/>
              <a:tailEnd type="arrow" w="sm" len="sm"/>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sz="2400"/>
            </a:p>
          </p:txBody>
        </p:sp>
      </p:grpSp>
      <p:grpSp>
        <p:nvGrpSpPr>
          <p:cNvPr id="273" name="Group 107">
            <a:extLst>
              <a:ext uri="{FF2B5EF4-FFF2-40B4-BE49-F238E27FC236}">
                <a16:creationId xmlns:a16="http://schemas.microsoft.com/office/drawing/2014/main" id="{DD2DF3CD-34F8-4A58-B68D-E5A3AEF1A26A}"/>
              </a:ext>
            </a:extLst>
          </p:cNvPr>
          <p:cNvGrpSpPr>
            <a:grpSpLocks/>
          </p:cNvGrpSpPr>
          <p:nvPr/>
        </p:nvGrpSpPr>
        <p:grpSpPr bwMode="auto">
          <a:xfrm>
            <a:off x="3942886" y="1717305"/>
            <a:ext cx="623887" cy="1028700"/>
            <a:chOff x="4390" y="854"/>
            <a:chExt cx="393" cy="648"/>
          </a:xfrm>
        </p:grpSpPr>
        <p:sp>
          <p:nvSpPr>
            <p:cNvPr id="274" name="Line 105">
              <a:extLst>
                <a:ext uri="{FF2B5EF4-FFF2-40B4-BE49-F238E27FC236}">
                  <a16:creationId xmlns:a16="http://schemas.microsoft.com/office/drawing/2014/main" id="{1F3FCE4C-CF35-4D66-BD8E-D67B61883D0C}"/>
                </a:ext>
              </a:extLst>
            </p:cNvPr>
            <p:cNvSpPr>
              <a:spLocks noChangeShapeType="1"/>
            </p:cNvSpPr>
            <p:nvPr/>
          </p:nvSpPr>
          <p:spPr bwMode="auto">
            <a:xfrm flipV="1">
              <a:off x="4783" y="854"/>
              <a:ext cx="0" cy="514"/>
            </a:xfrm>
            <a:prstGeom prst="line">
              <a:avLst/>
            </a:prstGeom>
            <a:noFill/>
            <a:ln w="76200">
              <a:solidFill>
                <a:srgbClr val="FF0000"/>
              </a:solidFill>
              <a:round/>
              <a:headEnd/>
              <a:tailEnd type="stealth" w="lg"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75" name="Line 106">
              <a:extLst>
                <a:ext uri="{FF2B5EF4-FFF2-40B4-BE49-F238E27FC236}">
                  <a16:creationId xmlns:a16="http://schemas.microsoft.com/office/drawing/2014/main" id="{2D0E084D-2C10-4E50-BA83-D1EF4974071D}"/>
                </a:ext>
              </a:extLst>
            </p:cNvPr>
            <p:cNvSpPr>
              <a:spLocks noChangeShapeType="1"/>
            </p:cNvSpPr>
            <p:nvPr/>
          </p:nvSpPr>
          <p:spPr bwMode="auto">
            <a:xfrm rot="5400000">
              <a:off x="4526" y="1366"/>
              <a:ext cx="0" cy="272"/>
            </a:xfrm>
            <a:prstGeom prst="line">
              <a:avLst/>
            </a:prstGeom>
            <a:noFill/>
            <a:ln w="76200">
              <a:solidFill>
                <a:srgbClr val="FF0000"/>
              </a:solidFill>
              <a:round/>
              <a:headEnd/>
              <a:tailEnd type="stealth" w="lg"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sp>
        <p:nvSpPr>
          <p:cNvPr id="276" name="Text Box 110">
            <a:extLst>
              <a:ext uri="{FF2B5EF4-FFF2-40B4-BE49-F238E27FC236}">
                <a16:creationId xmlns:a16="http://schemas.microsoft.com/office/drawing/2014/main" id="{AED8B4D4-2477-43F5-9053-D0F37F5E4DAD}"/>
              </a:ext>
            </a:extLst>
          </p:cNvPr>
          <p:cNvSpPr txBox="1">
            <a:spLocks noChangeArrowheads="1"/>
          </p:cNvSpPr>
          <p:nvPr/>
        </p:nvSpPr>
        <p:spPr bwMode="auto">
          <a:xfrm>
            <a:off x="6354298" y="2539630"/>
            <a:ext cx="350838"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X</a:t>
            </a:r>
          </a:p>
        </p:txBody>
      </p:sp>
      <p:sp>
        <p:nvSpPr>
          <p:cNvPr id="277" name="Text Box 111">
            <a:extLst>
              <a:ext uri="{FF2B5EF4-FFF2-40B4-BE49-F238E27FC236}">
                <a16:creationId xmlns:a16="http://schemas.microsoft.com/office/drawing/2014/main" id="{16FBEF9C-AF16-4F0C-A9F6-17FE22985549}"/>
              </a:ext>
            </a:extLst>
          </p:cNvPr>
          <p:cNvSpPr txBox="1">
            <a:spLocks noChangeArrowheads="1"/>
          </p:cNvSpPr>
          <p:nvPr/>
        </p:nvSpPr>
        <p:spPr bwMode="auto">
          <a:xfrm>
            <a:off x="4573123" y="955305"/>
            <a:ext cx="350838"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Y</a:t>
            </a:r>
          </a:p>
        </p:txBody>
      </p:sp>
      <p:sp>
        <p:nvSpPr>
          <p:cNvPr id="278" name="Text Box 118">
            <a:extLst>
              <a:ext uri="{FF2B5EF4-FFF2-40B4-BE49-F238E27FC236}">
                <a16:creationId xmlns:a16="http://schemas.microsoft.com/office/drawing/2014/main" id="{E29C6566-F3D2-4B1A-936A-2216DC56E3E7}"/>
              </a:ext>
            </a:extLst>
          </p:cNvPr>
          <p:cNvSpPr txBox="1">
            <a:spLocks noChangeArrowheads="1"/>
          </p:cNvSpPr>
          <p:nvPr/>
        </p:nvSpPr>
        <p:spPr bwMode="auto">
          <a:xfrm>
            <a:off x="4750188" y="3649594"/>
            <a:ext cx="8867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rgbClr val="3333FF"/>
                </a:solidFill>
              </a:rPr>
              <a:t>Peso</a:t>
            </a:r>
          </a:p>
        </p:txBody>
      </p:sp>
      <p:sp>
        <p:nvSpPr>
          <p:cNvPr id="279" name="Text Box 119">
            <a:extLst>
              <a:ext uri="{FF2B5EF4-FFF2-40B4-BE49-F238E27FC236}">
                <a16:creationId xmlns:a16="http://schemas.microsoft.com/office/drawing/2014/main" id="{0C049F0E-47B3-41F2-B52C-C424180A0309}"/>
              </a:ext>
            </a:extLst>
          </p:cNvPr>
          <p:cNvSpPr txBox="1">
            <a:spLocks noChangeArrowheads="1"/>
          </p:cNvSpPr>
          <p:nvPr/>
        </p:nvSpPr>
        <p:spPr bwMode="auto">
          <a:xfrm>
            <a:off x="4819192" y="1230312"/>
            <a:ext cx="13319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rgbClr val="3333FF"/>
                </a:solidFill>
              </a:rPr>
              <a:t>Tensión</a:t>
            </a:r>
            <a:r>
              <a:rPr lang="es-ES" sz="2400" dirty="0">
                <a:solidFill>
                  <a:srgbClr val="0099FF"/>
                </a:solidFill>
              </a:rPr>
              <a:t> </a:t>
            </a:r>
          </a:p>
        </p:txBody>
      </p:sp>
      <p:sp>
        <p:nvSpPr>
          <p:cNvPr id="280" name="CuadroTexto 279">
            <a:extLst>
              <a:ext uri="{FF2B5EF4-FFF2-40B4-BE49-F238E27FC236}">
                <a16:creationId xmlns:a16="http://schemas.microsoft.com/office/drawing/2014/main" id="{CBCC266F-D872-4F06-AFB1-D3F81304E239}"/>
              </a:ext>
            </a:extLst>
          </p:cNvPr>
          <p:cNvSpPr txBox="1">
            <a:spLocks noChangeArrowheads="1"/>
          </p:cNvSpPr>
          <p:nvPr/>
        </p:nvSpPr>
        <p:spPr bwMode="auto">
          <a:xfrm>
            <a:off x="4716189" y="211580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chemeClr val="tx1"/>
                </a:solidFill>
              </a:rPr>
              <a:t>q</a:t>
            </a:r>
          </a:p>
        </p:txBody>
      </p:sp>
      <p:sp>
        <p:nvSpPr>
          <p:cNvPr id="281" name="CuadroTexto 280">
            <a:extLst>
              <a:ext uri="{FF2B5EF4-FFF2-40B4-BE49-F238E27FC236}">
                <a16:creationId xmlns:a16="http://schemas.microsoft.com/office/drawing/2014/main" id="{6DB530AB-B2C0-480C-9901-8F3DFBAC0F3D}"/>
              </a:ext>
            </a:extLst>
          </p:cNvPr>
          <p:cNvSpPr txBox="1">
            <a:spLocks noChangeArrowheads="1"/>
          </p:cNvSpPr>
          <p:nvPr/>
        </p:nvSpPr>
        <p:spPr bwMode="auto">
          <a:xfrm>
            <a:off x="4012382" y="2808151"/>
            <a:ext cx="441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chemeClr val="tx1"/>
                </a:solidFill>
              </a:rPr>
              <a:t>m</a:t>
            </a:r>
          </a:p>
        </p:txBody>
      </p:sp>
      <p:grpSp>
        <p:nvGrpSpPr>
          <p:cNvPr id="282" name="Grupo 281">
            <a:extLst>
              <a:ext uri="{FF2B5EF4-FFF2-40B4-BE49-F238E27FC236}">
                <a16:creationId xmlns:a16="http://schemas.microsoft.com/office/drawing/2014/main" id="{1B9E5F32-87E7-4468-8B04-3C6B05567AD8}"/>
              </a:ext>
            </a:extLst>
          </p:cNvPr>
          <p:cNvGrpSpPr/>
          <p:nvPr/>
        </p:nvGrpSpPr>
        <p:grpSpPr>
          <a:xfrm>
            <a:off x="3435693" y="1414585"/>
            <a:ext cx="432944" cy="520504"/>
            <a:chOff x="3435693" y="1414585"/>
            <a:chExt cx="432944" cy="520504"/>
          </a:xfrm>
        </p:grpSpPr>
        <p:sp>
          <p:nvSpPr>
            <p:cNvPr id="283" name="Freeform 55">
              <a:extLst>
                <a:ext uri="{FF2B5EF4-FFF2-40B4-BE49-F238E27FC236}">
                  <a16:creationId xmlns:a16="http://schemas.microsoft.com/office/drawing/2014/main" id="{BBF9E2DB-359F-4464-9AB8-A48AA3844C4A}"/>
                </a:ext>
              </a:extLst>
            </p:cNvPr>
            <p:cNvSpPr>
              <a:spLocks/>
            </p:cNvSpPr>
            <p:nvPr/>
          </p:nvSpPr>
          <p:spPr bwMode="auto">
            <a:xfrm flipH="1">
              <a:off x="3435693" y="1414585"/>
              <a:ext cx="410650" cy="144318"/>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sz="2400"/>
            </a:p>
          </p:txBody>
        </p:sp>
        <p:sp>
          <p:nvSpPr>
            <p:cNvPr id="284" name="Text Box 81">
              <a:extLst>
                <a:ext uri="{FF2B5EF4-FFF2-40B4-BE49-F238E27FC236}">
                  <a16:creationId xmlns:a16="http://schemas.microsoft.com/office/drawing/2014/main" id="{AB61FB97-8D3E-4588-9CD5-6214C8703BCC}"/>
                </a:ext>
              </a:extLst>
            </p:cNvPr>
            <p:cNvSpPr txBox="1">
              <a:spLocks noChangeArrowheads="1"/>
            </p:cNvSpPr>
            <p:nvPr/>
          </p:nvSpPr>
          <p:spPr bwMode="auto">
            <a:xfrm>
              <a:off x="3528912" y="1477889"/>
              <a:ext cx="33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a:t>
              </a:r>
            </a:p>
          </p:txBody>
        </p:sp>
      </p:grpSp>
      <p:sp>
        <p:nvSpPr>
          <p:cNvPr id="285" name="Text Box 118">
            <a:extLst>
              <a:ext uri="{FF2B5EF4-FFF2-40B4-BE49-F238E27FC236}">
                <a16:creationId xmlns:a16="http://schemas.microsoft.com/office/drawing/2014/main" id="{8FDA5083-497C-4734-8F1C-86DC609A2348}"/>
              </a:ext>
            </a:extLst>
          </p:cNvPr>
          <p:cNvSpPr txBox="1">
            <a:spLocks noChangeArrowheads="1"/>
          </p:cNvSpPr>
          <p:nvPr/>
        </p:nvSpPr>
        <p:spPr bwMode="auto">
          <a:xfrm>
            <a:off x="5448339" y="2924006"/>
            <a:ext cx="11352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err="1">
                <a:solidFill>
                  <a:srgbClr val="3333FF"/>
                </a:solidFill>
              </a:rPr>
              <a:t>F</a:t>
            </a:r>
            <a:r>
              <a:rPr lang="es-ES" sz="2400" baseline="-25000" dirty="0" err="1">
                <a:solidFill>
                  <a:srgbClr val="3333FF"/>
                </a:solidFill>
              </a:rPr>
              <a:t>eléctrica</a:t>
            </a:r>
            <a:endParaRPr lang="es-ES" sz="2400" baseline="-25000" dirty="0">
              <a:solidFill>
                <a:srgbClr val="3333FF"/>
              </a:solidFill>
            </a:endParaRPr>
          </a:p>
        </p:txBody>
      </p:sp>
      <p:pic>
        <p:nvPicPr>
          <p:cNvPr id="286" name="Picture 4">
            <a:extLst>
              <a:ext uri="{FF2B5EF4-FFF2-40B4-BE49-F238E27FC236}">
                <a16:creationId xmlns:a16="http://schemas.microsoft.com/office/drawing/2014/main" id="{2F35E3D7-ECA5-422B-9AF3-38E1F240CD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394" y="2534415"/>
            <a:ext cx="4397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87" name="Line 37">
            <a:extLst>
              <a:ext uri="{FF2B5EF4-FFF2-40B4-BE49-F238E27FC236}">
                <a16:creationId xmlns:a16="http://schemas.microsoft.com/office/drawing/2014/main" id="{2FF0C958-3C9E-49C7-A777-56E33D633D0A}"/>
              </a:ext>
            </a:extLst>
          </p:cNvPr>
          <p:cNvSpPr>
            <a:spLocks noChangeShapeType="1"/>
          </p:cNvSpPr>
          <p:nvPr/>
        </p:nvSpPr>
        <p:spPr bwMode="auto">
          <a:xfrm flipH="1">
            <a:off x="2360500" y="711667"/>
            <a:ext cx="1068387"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grpSp>
        <p:nvGrpSpPr>
          <p:cNvPr id="288" name="Group 80">
            <a:extLst>
              <a:ext uri="{FF2B5EF4-FFF2-40B4-BE49-F238E27FC236}">
                <a16:creationId xmlns:a16="http://schemas.microsoft.com/office/drawing/2014/main" id="{8F843A79-436F-4FBE-952A-B67DE41CD205}"/>
              </a:ext>
            </a:extLst>
          </p:cNvPr>
          <p:cNvGrpSpPr>
            <a:grpSpLocks/>
          </p:cNvGrpSpPr>
          <p:nvPr/>
        </p:nvGrpSpPr>
        <p:grpSpPr bwMode="auto">
          <a:xfrm>
            <a:off x="4158786" y="1571159"/>
            <a:ext cx="419100" cy="574675"/>
            <a:chOff x="3824" y="780"/>
            <a:chExt cx="264" cy="362"/>
          </a:xfrm>
        </p:grpSpPr>
        <p:sp>
          <p:nvSpPr>
            <p:cNvPr id="289" name="Text Box 81">
              <a:extLst>
                <a:ext uri="{FF2B5EF4-FFF2-40B4-BE49-F238E27FC236}">
                  <a16:creationId xmlns:a16="http://schemas.microsoft.com/office/drawing/2014/main" id="{9DA0DA0C-1962-47A8-9321-6AB85A094316}"/>
                </a:ext>
              </a:extLst>
            </p:cNvPr>
            <p:cNvSpPr txBox="1">
              <a:spLocks noChangeArrowheads="1"/>
            </p:cNvSpPr>
            <p:nvPr/>
          </p:nvSpPr>
          <p:spPr bwMode="auto">
            <a:xfrm>
              <a:off x="3824" y="780"/>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a:t>
              </a:r>
            </a:p>
          </p:txBody>
        </p:sp>
        <p:sp>
          <p:nvSpPr>
            <p:cNvPr id="290" name="Freeform 82">
              <a:extLst>
                <a:ext uri="{FF2B5EF4-FFF2-40B4-BE49-F238E27FC236}">
                  <a16:creationId xmlns:a16="http://schemas.microsoft.com/office/drawing/2014/main" id="{E4D28D4E-488F-4E6C-B986-AC048A4418A6}"/>
                </a:ext>
              </a:extLst>
            </p:cNvPr>
            <p:cNvSpPr>
              <a:spLocks/>
            </p:cNvSpPr>
            <p:nvPr/>
          </p:nvSpPr>
          <p:spPr bwMode="auto">
            <a:xfrm rot="19162186" flipH="1" flipV="1">
              <a:off x="3881" y="1077"/>
              <a:ext cx="207" cy="65"/>
            </a:xfrm>
            <a:custGeom>
              <a:avLst/>
              <a:gdLst>
                <a:gd name="T0" fmla="*/ 0 w 313"/>
                <a:gd name="T1" fmla="*/ 0 h 110"/>
                <a:gd name="T2" fmla="*/ 1 w 313"/>
                <a:gd name="T3" fmla="*/ 1 h 110"/>
                <a:gd name="T4" fmla="*/ 1 w 313"/>
                <a:gd name="T5" fmla="*/ 1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2700">
              <a:solidFill>
                <a:schemeClr val="tx1"/>
              </a:solidFill>
              <a:round/>
              <a:headEnd type="arrow" w="sm" len="sm"/>
              <a:tailEnd type="arrow" w="sm" len="sm"/>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sz="2400"/>
            </a:p>
          </p:txBody>
        </p:sp>
      </p:grpSp>
    </p:spTree>
    <p:extLst>
      <p:ext uri="{BB962C8B-B14F-4D97-AF65-F5344CB8AC3E}">
        <p14:creationId xmlns:p14="http://schemas.microsoft.com/office/powerpoint/2010/main" val="167322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wipe(left)">
                                      <p:cBhvr>
                                        <p:cTn id="12" dur="500"/>
                                        <p:tgtEl>
                                          <p:spTgt spid="1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barn(outVertical)">
                                      <p:cBhvr>
                                        <p:cTn id="22" dur="500"/>
                                        <p:tgtEl>
                                          <p:spTgt spid="1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
                                        </p:tgtEl>
                                        <p:attrNameLst>
                                          <p:attrName>style.visibility</p:attrName>
                                        </p:attrNameLst>
                                      </p:cBhvr>
                                      <p:to>
                                        <p:strVal val="visible"/>
                                      </p:to>
                                    </p:set>
                                    <p:animEffect transition="in" filter="wipe(left)">
                                      <p:cBhvr>
                                        <p:cTn id="32" dur="500"/>
                                        <p:tgtEl>
                                          <p:spTgt spid="1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wipe(left)">
                                      <p:cBhvr>
                                        <p:cTn id="37" dur="500"/>
                                        <p:tgtEl>
                                          <p:spTgt spid="1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7"/>
                                        </p:tgtEl>
                                        <p:attrNameLst>
                                          <p:attrName>style.visibility</p:attrName>
                                        </p:attrNameLst>
                                      </p:cBhvr>
                                      <p:to>
                                        <p:strVal val="visible"/>
                                      </p:to>
                                    </p:set>
                                    <p:animEffect transition="in" filter="dissolve">
                                      <p:cBhvr>
                                        <p:cTn id="40"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13" grpId="0" animBg="1"/>
      <p:bldP spid="119" grpId="0" animBg="1"/>
      <p:bldP spid="122"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1">
            <a:extLst>
              <a:ext uri="{FF2B5EF4-FFF2-40B4-BE49-F238E27FC236}">
                <a16:creationId xmlns:a16="http://schemas.microsoft.com/office/drawing/2014/main" id="{BF1A3DBF-2727-431E-AB84-C55762B877FE}"/>
              </a:ext>
            </a:extLst>
          </p:cNvPr>
          <p:cNvSpPr>
            <a:spLocks noChangeArrowheads="1"/>
          </p:cNvSpPr>
          <p:nvPr/>
        </p:nvSpPr>
        <p:spPr bwMode="auto">
          <a:xfrm>
            <a:off x="6597612" y="3938583"/>
            <a:ext cx="361339" cy="463846"/>
          </a:xfrm>
          <a:prstGeom prst="rect">
            <a:avLst/>
          </a:prstGeom>
          <a:solidFill>
            <a:srgbClr val="FFFF00"/>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no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spcBef>
                <a:spcPct val="0"/>
              </a:spcBef>
              <a:buFontTx/>
              <a:buNone/>
            </a:pPr>
            <a:endParaRPr lang="en-US" sz="2400">
              <a:solidFill>
                <a:srgbClr val="000000"/>
              </a:solidFill>
              <a:latin typeface="Arial" panose="020B0604020202020204" pitchFamily="34" charset="0"/>
            </a:endParaRPr>
          </a:p>
        </p:txBody>
      </p:sp>
      <p:grpSp>
        <p:nvGrpSpPr>
          <p:cNvPr id="81" name="Group 2"/>
          <p:cNvGrpSpPr>
            <a:grpSpLocks/>
          </p:cNvGrpSpPr>
          <p:nvPr/>
        </p:nvGrpSpPr>
        <p:grpSpPr bwMode="auto">
          <a:xfrm>
            <a:off x="3467475" y="823365"/>
            <a:ext cx="1157287" cy="1981200"/>
            <a:chOff x="2267" y="797"/>
            <a:chExt cx="729" cy="1248"/>
          </a:xfrm>
        </p:grpSpPr>
        <p:sp>
          <p:nvSpPr>
            <p:cNvPr id="82" name="AutoShape 3"/>
            <p:cNvSpPr>
              <a:spLocks noChangeArrowheads="1"/>
            </p:cNvSpPr>
            <p:nvPr/>
          </p:nvSpPr>
          <p:spPr bwMode="auto">
            <a:xfrm>
              <a:off x="2267" y="797"/>
              <a:ext cx="729" cy="1240"/>
            </a:xfrm>
            <a:prstGeom prst="rtTriangle">
              <a:avLst/>
            </a:prstGeom>
            <a:solidFill>
              <a:schemeClr val="bg1">
                <a:lumMod val="90000"/>
              </a:scheme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400">
                <a:solidFill>
                  <a:srgbClr val="000000"/>
                </a:solidFill>
                <a:latin typeface="Arial" panose="020B0604020202020204" pitchFamily="34" charset="0"/>
              </a:endParaRPr>
            </a:p>
          </p:txBody>
        </p:sp>
        <p:sp>
          <p:nvSpPr>
            <p:cNvPr id="15446" name="Rectangle 4"/>
            <p:cNvSpPr>
              <a:spLocks noChangeArrowheads="1"/>
            </p:cNvSpPr>
            <p:nvPr/>
          </p:nvSpPr>
          <p:spPr bwMode="auto">
            <a:xfrm>
              <a:off x="2267" y="1932"/>
              <a:ext cx="113" cy="113"/>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sp>
        <p:nvSpPr>
          <p:cNvPr id="251950" name="Text Box 46"/>
          <p:cNvSpPr txBox="1">
            <a:spLocks noChangeArrowheads="1"/>
          </p:cNvSpPr>
          <p:nvPr/>
        </p:nvSpPr>
        <p:spPr bwMode="auto">
          <a:xfrm>
            <a:off x="6493562" y="471238"/>
            <a:ext cx="191146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q E = T sen</a:t>
            </a:r>
            <a:r>
              <a:rPr lang="es-ES" sz="2400" dirty="0">
                <a:solidFill>
                  <a:srgbClr val="000000"/>
                </a:solidFill>
                <a:latin typeface="Arial" panose="020B0604020202020204" pitchFamily="34" charset="0"/>
                <a:sym typeface="Symbol" panose="05050102010706020507" pitchFamily="18" charset="2"/>
              </a:rPr>
              <a:t></a:t>
            </a:r>
          </a:p>
        </p:txBody>
      </p:sp>
      <p:sp>
        <p:nvSpPr>
          <p:cNvPr id="251955" name="Text Box 51"/>
          <p:cNvSpPr txBox="1">
            <a:spLocks noChangeArrowheads="1"/>
          </p:cNvSpPr>
          <p:nvPr/>
        </p:nvSpPr>
        <p:spPr bwMode="auto">
          <a:xfrm>
            <a:off x="6743981" y="1950786"/>
            <a:ext cx="1669345" cy="463846"/>
          </a:xfrm>
          <a:prstGeom prst="rect">
            <a:avLst/>
          </a:prstGeom>
          <a:noFill/>
          <a:ln>
            <a:noFill/>
          </a:ln>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E = K q / r</a:t>
            </a:r>
            <a:r>
              <a:rPr lang="es-ES" sz="2400" baseline="30000" dirty="0">
                <a:solidFill>
                  <a:srgbClr val="000000"/>
                </a:solidFill>
                <a:latin typeface="Arial" panose="020B0604020202020204" pitchFamily="34" charset="0"/>
              </a:rPr>
              <a:t>2</a:t>
            </a:r>
          </a:p>
        </p:txBody>
      </p:sp>
      <p:sp>
        <p:nvSpPr>
          <p:cNvPr id="251956" name="Text Box 52"/>
          <p:cNvSpPr txBox="1">
            <a:spLocks noChangeArrowheads="1"/>
          </p:cNvSpPr>
          <p:nvPr/>
        </p:nvSpPr>
        <p:spPr bwMode="auto">
          <a:xfrm>
            <a:off x="2648886" y="3862422"/>
            <a:ext cx="196250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r = 2  </a:t>
            </a:r>
            <a:r>
              <a:rPr lang="es-ES" sz="2400" dirty="0">
                <a:solidFill>
                  <a:srgbClr val="3333FF"/>
                </a:solidFill>
                <a:latin typeface="Arial" panose="020B0604020202020204" pitchFamily="34" charset="0"/>
              </a:rPr>
              <a:t>L sen</a:t>
            </a:r>
            <a:r>
              <a:rPr lang="es-ES" sz="2400" dirty="0">
                <a:solidFill>
                  <a:srgbClr val="3333FF"/>
                </a:solidFill>
                <a:latin typeface="Arial" panose="020B0604020202020204" pitchFamily="34" charset="0"/>
                <a:sym typeface="Symbol" panose="05050102010706020507" pitchFamily="18" charset="2"/>
              </a:rPr>
              <a:t> </a:t>
            </a:r>
          </a:p>
        </p:txBody>
      </p:sp>
      <p:grpSp>
        <p:nvGrpSpPr>
          <p:cNvPr id="4" name="Group 53"/>
          <p:cNvGrpSpPr>
            <a:grpSpLocks/>
          </p:cNvGrpSpPr>
          <p:nvPr/>
        </p:nvGrpSpPr>
        <p:grpSpPr bwMode="auto">
          <a:xfrm>
            <a:off x="3916042" y="3918938"/>
            <a:ext cx="831850" cy="822325"/>
            <a:chOff x="2287" y="3650"/>
            <a:chExt cx="524" cy="518"/>
          </a:xfrm>
        </p:grpSpPr>
        <p:sp>
          <p:nvSpPr>
            <p:cNvPr id="15410" name="Line 54"/>
            <p:cNvSpPr>
              <a:spLocks noChangeShapeType="1"/>
            </p:cNvSpPr>
            <p:nvPr/>
          </p:nvSpPr>
          <p:spPr bwMode="auto">
            <a:xfrm>
              <a:off x="2287" y="3650"/>
              <a:ext cx="284" cy="282"/>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wrap="square" lIns="90000" tIns="46800" rIns="90000" bIns="46800">
              <a:spAutoFit/>
            </a:bodyPr>
            <a:lstStyle/>
            <a:p>
              <a:endParaRPr lang="en-GB" sz="2400"/>
            </a:p>
          </p:txBody>
        </p:sp>
        <p:sp>
          <p:nvSpPr>
            <p:cNvPr id="15411" name="Text Box 55"/>
            <p:cNvSpPr txBox="1">
              <a:spLocks noChangeArrowheads="1"/>
            </p:cNvSpPr>
            <p:nvPr/>
          </p:nvSpPr>
          <p:spPr bwMode="auto">
            <a:xfrm>
              <a:off x="2535" y="3876"/>
              <a:ext cx="27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½</a:t>
              </a:r>
            </a:p>
          </p:txBody>
        </p:sp>
      </p:grpSp>
      <p:sp>
        <p:nvSpPr>
          <p:cNvPr id="251960" name="Text Box 56"/>
          <p:cNvSpPr txBox="1">
            <a:spLocks noChangeArrowheads="1"/>
          </p:cNvSpPr>
          <p:nvPr/>
        </p:nvSpPr>
        <p:spPr bwMode="auto">
          <a:xfrm>
            <a:off x="6527909" y="3253306"/>
            <a:ext cx="249655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q</a:t>
            </a:r>
            <a:r>
              <a:rPr lang="es-ES" sz="2400" baseline="30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r</a:t>
            </a:r>
            <a:r>
              <a:rPr lang="es-ES" sz="2400" baseline="30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T sen</a:t>
            </a:r>
            <a:r>
              <a:rPr lang="es-ES" sz="2400" dirty="0">
                <a:solidFill>
                  <a:srgbClr val="000000"/>
                </a:solidFill>
                <a:latin typeface="Arial" panose="020B0604020202020204" pitchFamily="34" charset="0"/>
                <a:sym typeface="Symbol" panose="05050102010706020507" pitchFamily="18" charset="2"/>
              </a:rPr>
              <a:t> / K</a:t>
            </a:r>
          </a:p>
        </p:txBody>
      </p:sp>
      <p:sp>
        <p:nvSpPr>
          <p:cNvPr id="251967" name="Text Box 63"/>
          <p:cNvSpPr txBox="1">
            <a:spLocks noChangeArrowheads="1"/>
          </p:cNvSpPr>
          <p:nvPr/>
        </p:nvSpPr>
        <p:spPr bwMode="auto">
          <a:xfrm>
            <a:off x="4468174" y="3909568"/>
            <a:ext cx="6175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L</a:t>
            </a:r>
          </a:p>
        </p:txBody>
      </p:sp>
      <p:sp>
        <p:nvSpPr>
          <p:cNvPr id="251971" name="Text Box 67"/>
          <p:cNvSpPr txBox="1">
            <a:spLocks noChangeArrowheads="1"/>
          </p:cNvSpPr>
          <p:nvPr/>
        </p:nvSpPr>
        <p:spPr bwMode="auto">
          <a:xfrm>
            <a:off x="1858425" y="4729893"/>
            <a:ext cx="3097473" cy="884070"/>
          </a:xfrm>
          <a:prstGeom prst="rect">
            <a:avLst/>
          </a:prstGeom>
          <a:solidFill>
            <a:srgbClr val="CCFFCC"/>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Es obvio</a:t>
            </a:r>
            <a:r>
              <a:rPr lang="es-ES" sz="2400" dirty="0">
                <a:latin typeface="Arial" panose="020B0604020202020204" pitchFamily="34" charset="0"/>
              </a:rPr>
              <a:t>, hay un triángulo equilátero</a:t>
            </a:r>
          </a:p>
        </p:txBody>
      </p:sp>
      <p:sp>
        <p:nvSpPr>
          <p:cNvPr id="100431" name="Text Box 79"/>
          <p:cNvSpPr txBox="1">
            <a:spLocks noChangeArrowheads="1"/>
          </p:cNvSpPr>
          <p:nvPr/>
        </p:nvSpPr>
        <p:spPr bwMode="auto">
          <a:xfrm>
            <a:off x="5206052" y="1936385"/>
            <a:ext cx="14766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rgbClr val="3333FF"/>
                </a:solidFill>
              </a:rPr>
              <a:t> </a:t>
            </a:r>
            <a:r>
              <a:rPr lang="es-ES" sz="2400" dirty="0" err="1">
                <a:solidFill>
                  <a:srgbClr val="3333FF"/>
                </a:solidFill>
              </a:rPr>
              <a:t>E</a:t>
            </a:r>
            <a:r>
              <a:rPr lang="es-ES" sz="2400" baseline="-25000" dirty="0" err="1">
                <a:solidFill>
                  <a:srgbClr val="3333FF"/>
                </a:solidFill>
              </a:rPr>
              <a:t>Qpuntual</a:t>
            </a:r>
            <a:r>
              <a:rPr lang="es-ES" sz="2400" dirty="0">
                <a:solidFill>
                  <a:srgbClr val="3333FF"/>
                </a:solidFill>
              </a:rPr>
              <a:t> :</a:t>
            </a:r>
            <a:endParaRPr lang="es-ES" sz="2400" dirty="0">
              <a:solidFill>
                <a:srgbClr val="3333FF"/>
              </a:solidFill>
              <a:sym typeface="Symbol" panose="05050102010706020507" pitchFamily="18" charset="2"/>
            </a:endParaRPr>
          </a:p>
        </p:txBody>
      </p:sp>
      <p:sp>
        <p:nvSpPr>
          <p:cNvPr id="80" name="Text Box 46"/>
          <p:cNvSpPr txBox="1">
            <a:spLocks noChangeArrowheads="1"/>
          </p:cNvSpPr>
          <p:nvPr/>
        </p:nvSpPr>
        <p:spPr bwMode="auto">
          <a:xfrm>
            <a:off x="6531690" y="2616613"/>
            <a:ext cx="26971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q K q / r</a:t>
            </a:r>
            <a:r>
              <a:rPr lang="es-ES" sz="2400" baseline="30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T sen</a:t>
            </a:r>
            <a:r>
              <a:rPr lang="es-ES" sz="2400" dirty="0">
                <a:solidFill>
                  <a:srgbClr val="000000"/>
                </a:solidFill>
                <a:latin typeface="Arial" panose="020B0604020202020204" pitchFamily="34" charset="0"/>
                <a:sym typeface="Symbol" panose="05050102010706020507" pitchFamily="18" charset="2"/>
              </a:rPr>
              <a:t></a:t>
            </a:r>
          </a:p>
        </p:txBody>
      </p:sp>
      <p:grpSp>
        <p:nvGrpSpPr>
          <p:cNvPr id="14" name="Grupo 13"/>
          <p:cNvGrpSpPr/>
          <p:nvPr/>
        </p:nvGrpSpPr>
        <p:grpSpPr>
          <a:xfrm>
            <a:off x="1794250" y="402678"/>
            <a:ext cx="3251200" cy="3082755"/>
            <a:chOff x="1322117" y="1695282"/>
            <a:chExt cx="3251200" cy="3082755"/>
          </a:xfrm>
        </p:grpSpPr>
        <p:sp>
          <p:nvSpPr>
            <p:cNvPr id="15370" name="Line 41"/>
            <p:cNvSpPr>
              <a:spLocks noChangeShapeType="1"/>
            </p:cNvSpPr>
            <p:nvPr/>
          </p:nvSpPr>
          <p:spPr bwMode="auto">
            <a:xfrm>
              <a:off x="2958829" y="1784091"/>
              <a:ext cx="0" cy="2993946"/>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grpSp>
          <p:nvGrpSpPr>
            <p:cNvPr id="13" name="Grupo 12"/>
            <p:cNvGrpSpPr/>
            <p:nvPr/>
          </p:nvGrpSpPr>
          <p:grpSpPr>
            <a:xfrm>
              <a:off x="1322117" y="1695282"/>
              <a:ext cx="3251200" cy="2576512"/>
              <a:chOff x="1322117" y="1695282"/>
              <a:chExt cx="3251200" cy="2576512"/>
            </a:xfrm>
          </p:grpSpPr>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504" y="3825707"/>
                <a:ext cx="4397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017" y="3832057"/>
                <a:ext cx="4397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15365" name="Group 5"/>
              <p:cNvGrpSpPr>
                <a:grpSpLocks/>
              </p:cNvGrpSpPr>
              <p:nvPr/>
            </p:nvGrpSpPr>
            <p:grpSpPr bwMode="auto">
              <a:xfrm>
                <a:off x="1322117" y="1695282"/>
                <a:ext cx="3251200" cy="333375"/>
                <a:chOff x="1225" y="2029"/>
                <a:chExt cx="2048" cy="210"/>
              </a:xfrm>
            </p:grpSpPr>
            <p:sp>
              <p:nvSpPr>
                <p:cNvPr id="15414" name="Line 6"/>
                <p:cNvSpPr>
                  <a:spLocks noChangeShapeType="1"/>
                </p:cNvSpPr>
                <p:nvPr/>
              </p:nvSpPr>
              <p:spPr bwMode="auto">
                <a:xfrm>
                  <a:off x="1371" y="2236"/>
                  <a:ext cx="19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15" name="Line 7"/>
                <p:cNvSpPr>
                  <a:spLocks noChangeShapeType="1"/>
                </p:cNvSpPr>
                <p:nvPr/>
              </p:nvSpPr>
              <p:spPr bwMode="auto">
                <a:xfrm>
                  <a:off x="122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16" name="Line 8"/>
                <p:cNvSpPr>
                  <a:spLocks noChangeShapeType="1"/>
                </p:cNvSpPr>
                <p:nvPr/>
              </p:nvSpPr>
              <p:spPr bwMode="auto">
                <a:xfrm>
                  <a:off x="129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17" name="Line 9"/>
                <p:cNvSpPr>
                  <a:spLocks noChangeShapeType="1"/>
                </p:cNvSpPr>
                <p:nvPr/>
              </p:nvSpPr>
              <p:spPr bwMode="auto">
                <a:xfrm>
                  <a:off x="135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18" name="Line 10"/>
                <p:cNvSpPr>
                  <a:spLocks noChangeShapeType="1"/>
                </p:cNvSpPr>
                <p:nvPr/>
              </p:nvSpPr>
              <p:spPr bwMode="auto">
                <a:xfrm>
                  <a:off x="142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19" name="Line 11"/>
                <p:cNvSpPr>
                  <a:spLocks noChangeShapeType="1"/>
                </p:cNvSpPr>
                <p:nvPr/>
              </p:nvSpPr>
              <p:spPr bwMode="auto">
                <a:xfrm>
                  <a:off x="148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20" name="Line 12"/>
                <p:cNvSpPr>
                  <a:spLocks noChangeShapeType="1"/>
                </p:cNvSpPr>
                <p:nvPr/>
              </p:nvSpPr>
              <p:spPr bwMode="auto">
                <a:xfrm>
                  <a:off x="155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21" name="Line 13"/>
                <p:cNvSpPr>
                  <a:spLocks noChangeShapeType="1"/>
                </p:cNvSpPr>
                <p:nvPr/>
              </p:nvSpPr>
              <p:spPr bwMode="auto">
                <a:xfrm>
                  <a:off x="162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22" name="Line 14"/>
                <p:cNvSpPr>
                  <a:spLocks noChangeShapeType="1"/>
                </p:cNvSpPr>
                <p:nvPr/>
              </p:nvSpPr>
              <p:spPr bwMode="auto">
                <a:xfrm>
                  <a:off x="168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23" name="Line 15"/>
                <p:cNvSpPr>
                  <a:spLocks noChangeShapeType="1"/>
                </p:cNvSpPr>
                <p:nvPr/>
              </p:nvSpPr>
              <p:spPr bwMode="auto">
                <a:xfrm>
                  <a:off x="175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24" name="Line 16"/>
                <p:cNvSpPr>
                  <a:spLocks noChangeShapeType="1"/>
                </p:cNvSpPr>
                <p:nvPr/>
              </p:nvSpPr>
              <p:spPr bwMode="auto">
                <a:xfrm>
                  <a:off x="181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25" name="Line 17"/>
                <p:cNvSpPr>
                  <a:spLocks noChangeShapeType="1"/>
                </p:cNvSpPr>
                <p:nvPr/>
              </p:nvSpPr>
              <p:spPr bwMode="auto">
                <a:xfrm>
                  <a:off x="188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26" name="Line 18"/>
                <p:cNvSpPr>
                  <a:spLocks noChangeShapeType="1"/>
                </p:cNvSpPr>
                <p:nvPr/>
              </p:nvSpPr>
              <p:spPr bwMode="auto">
                <a:xfrm>
                  <a:off x="195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27" name="Line 19"/>
                <p:cNvSpPr>
                  <a:spLocks noChangeShapeType="1"/>
                </p:cNvSpPr>
                <p:nvPr/>
              </p:nvSpPr>
              <p:spPr bwMode="auto">
                <a:xfrm>
                  <a:off x="201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28" name="Line 20"/>
                <p:cNvSpPr>
                  <a:spLocks noChangeShapeType="1"/>
                </p:cNvSpPr>
                <p:nvPr/>
              </p:nvSpPr>
              <p:spPr bwMode="auto">
                <a:xfrm>
                  <a:off x="208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29" name="Line 21"/>
                <p:cNvSpPr>
                  <a:spLocks noChangeShapeType="1"/>
                </p:cNvSpPr>
                <p:nvPr/>
              </p:nvSpPr>
              <p:spPr bwMode="auto">
                <a:xfrm>
                  <a:off x="214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30" name="Line 22"/>
                <p:cNvSpPr>
                  <a:spLocks noChangeShapeType="1"/>
                </p:cNvSpPr>
                <p:nvPr/>
              </p:nvSpPr>
              <p:spPr bwMode="auto">
                <a:xfrm>
                  <a:off x="221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31" name="Line 23"/>
                <p:cNvSpPr>
                  <a:spLocks noChangeShapeType="1"/>
                </p:cNvSpPr>
                <p:nvPr/>
              </p:nvSpPr>
              <p:spPr bwMode="auto">
                <a:xfrm>
                  <a:off x="228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32" name="Line 24"/>
                <p:cNvSpPr>
                  <a:spLocks noChangeShapeType="1"/>
                </p:cNvSpPr>
                <p:nvPr/>
              </p:nvSpPr>
              <p:spPr bwMode="auto">
                <a:xfrm>
                  <a:off x="234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33" name="Line 25"/>
                <p:cNvSpPr>
                  <a:spLocks noChangeShapeType="1"/>
                </p:cNvSpPr>
                <p:nvPr/>
              </p:nvSpPr>
              <p:spPr bwMode="auto">
                <a:xfrm>
                  <a:off x="241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34" name="Line 26"/>
                <p:cNvSpPr>
                  <a:spLocks noChangeShapeType="1"/>
                </p:cNvSpPr>
                <p:nvPr/>
              </p:nvSpPr>
              <p:spPr bwMode="auto">
                <a:xfrm>
                  <a:off x="247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35" name="Line 27"/>
                <p:cNvSpPr>
                  <a:spLocks noChangeShapeType="1"/>
                </p:cNvSpPr>
                <p:nvPr/>
              </p:nvSpPr>
              <p:spPr bwMode="auto">
                <a:xfrm>
                  <a:off x="254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36" name="Line 28"/>
                <p:cNvSpPr>
                  <a:spLocks noChangeShapeType="1"/>
                </p:cNvSpPr>
                <p:nvPr/>
              </p:nvSpPr>
              <p:spPr bwMode="auto">
                <a:xfrm>
                  <a:off x="261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37" name="Line 29"/>
                <p:cNvSpPr>
                  <a:spLocks noChangeShapeType="1"/>
                </p:cNvSpPr>
                <p:nvPr/>
              </p:nvSpPr>
              <p:spPr bwMode="auto">
                <a:xfrm>
                  <a:off x="267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38" name="Line 30"/>
                <p:cNvSpPr>
                  <a:spLocks noChangeShapeType="1"/>
                </p:cNvSpPr>
                <p:nvPr/>
              </p:nvSpPr>
              <p:spPr bwMode="auto">
                <a:xfrm>
                  <a:off x="274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39" name="Line 31"/>
                <p:cNvSpPr>
                  <a:spLocks noChangeShapeType="1"/>
                </p:cNvSpPr>
                <p:nvPr/>
              </p:nvSpPr>
              <p:spPr bwMode="auto">
                <a:xfrm>
                  <a:off x="280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40" name="Line 32"/>
                <p:cNvSpPr>
                  <a:spLocks noChangeShapeType="1"/>
                </p:cNvSpPr>
                <p:nvPr/>
              </p:nvSpPr>
              <p:spPr bwMode="auto">
                <a:xfrm>
                  <a:off x="287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41" name="Line 33"/>
                <p:cNvSpPr>
                  <a:spLocks noChangeShapeType="1"/>
                </p:cNvSpPr>
                <p:nvPr/>
              </p:nvSpPr>
              <p:spPr bwMode="auto">
                <a:xfrm>
                  <a:off x="294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42" name="Line 34"/>
                <p:cNvSpPr>
                  <a:spLocks noChangeShapeType="1"/>
                </p:cNvSpPr>
                <p:nvPr/>
              </p:nvSpPr>
              <p:spPr bwMode="auto">
                <a:xfrm>
                  <a:off x="300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43" name="Line 35"/>
                <p:cNvSpPr>
                  <a:spLocks noChangeShapeType="1"/>
                </p:cNvSpPr>
                <p:nvPr/>
              </p:nvSpPr>
              <p:spPr bwMode="auto">
                <a:xfrm>
                  <a:off x="307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444" name="Line 36"/>
                <p:cNvSpPr>
                  <a:spLocks noChangeShapeType="1"/>
                </p:cNvSpPr>
                <p:nvPr/>
              </p:nvSpPr>
              <p:spPr bwMode="auto">
                <a:xfrm>
                  <a:off x="313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grpSp>
          <p:sp>
            <p:nvSpPr>
              <p:cNvPr id="15366" name="Line 37"/>
              <p:cNvSpPr>
                <a:spLocks noChangeShapeType="1"/>
              </p:cNvSpPr>
              <p:nvPr/>
            </p:nvSpPr>
            <p:spPr bwMode="auto">
              <a:xfrm flipH="1">
                <a:off x="1871392" y="2073107"/>
                <a:ext cx="1068387"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367" name="Line 38"/>
              <p:cNvSpPr>
                <a:spLocks noChangeShapeType="1"/>
              </p:cNvSpPr>
              <p:nvPr/>
            </p:nvSpPr>
            <p:spPr bwMode="auto">
              <a:xfrm>
                <a:off x="2965179" y="2039769"/>
                <a:ext cx="1068388"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sp>
            <p:nvSpPr>
              <p:cNvPr id="15368" name="Text Box 39"/>
              <p:cNvSpPr txBox="1">
                <a:spLocks noChangeArrowheads="1"/>
              </p:cNvSpPr>
              <p:nvPr/>
            </p:nvSpPr>
            <p:spPr bwMode="auto">
              <a:xfrm>
                <a:off x="3597004" y="2585869"/>
                <a:ext cx="35328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L</a:t>
                </a:r>
              </a:p>
            </p:txBody>
          </p:sp>
          <p:sp>
            <p:nvSpPr>
              <p:cNvPr id="15369" name="Text Box 40"/>
              <p:cNvSpPr txBox="1">
                <a:spLocks noChangeArrowheads="1"/>
              </p:cNvSpPr>
              <p:nvPr/>
            </p:nvSpPr>
            <p:spPr bwMode="auto">
              <a:xfrm>
                <a:off x="1832230" y="2602353"/>
                <a:ext cx="35328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L</a:t>
                </a:r>
              </a:p>
            </p:txBody>
          </p:sp>
          <p:sp>
            <p:nvSpPr>
              <p:cNvPr id="15371" name="Text Box 42"/>
              <p:cNvSpPr txBox="1">
                <a:spLocks noChangeArrowheads="1"/>
              </p:cNvSpPr>
              <p:nvPr/>
            </p:nvSpPr>
            <p:spPr bwMode="auto">
              <a:xfrm>
                <a:off x="3198618" y="3257846"/>
                <a:ext cx="34205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a:t>
                </a:r>
              </a:p>
            </p:txBody>
          </p:sp>
          <p:sp>
            <p:nvSpPr>
              <p:cNvPr id="15372" name="Text Box 43"/>
              <p:cNvSpPr txBox="1">
                <a:spLocks noChangeArrowheads="1"/>
              </p:cNvSpPr>
              <p:nvPr/>
            </p:nvSpPr>
            <p:spPr bwMode="auto">
              <a:xfrm>
                <a:off x="2384990" y="3259441"/>
                <a:ext cx="34205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a:t>
                </a:r>
              </a:p>
            </p:txBody>
          </p:sp>
          <p:sp>
            <p:nvSpPr>
              <p:cNvPr id="96" name="Freeform 55"/>
              <p:cNvSpPr>
                <a:spLocks/>
              </p:cNvSpPr>
              <p:nvPr/>
            </p:nvSpPr>
            <p:spPr bwMode="auto">
              <a:xfrm flipH="1">
                <a:off x="2947815" y="2911070"/>
                <a:ext cx="496887" cy="174625"/>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sz="2400"/>
              </a:p>
            </p:txBody>
          </p:sp>
          <p:sp>
            <p:nvSpPr>
              <p:cNvPr id="97" name="Freeform 55"/>
              <p:cNvSpPr>
                <a:spLocks/>
              </p:cNvSpPr>
              <p:nvPr/>
            </p:nvSpPr>
            <p:spPr bwMode="auto">
              <a:xfrm>
                <a:off x="2458188" y="2917552"/>
                <a:ext cx="496887" cy="174625"/>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sz="2400"/>
              </a:p>
            </p:txBody>
          </p:sp>
        </p:grpSp>
      </p:grpSp>
      <p:grpSp>
        <p:nvGrpSpPr>
          <p:cNvPr id="3" name="Group 48"/>
          <p:cNvGrpSpPr>
            <a:grpSpLocks/>
          </p:cNvGrpSpPr>
          <p:nvPr/>
        </p:nvGrpSpPr>
        <p:grpSpPr bwMode="auto">
          <a:xfrm>
            <a:off x="2222875" y="2990303"/>
            <a:ext cx="2360612" cy="463550"/>
            <a:chOff x="1495" y="2079"/>
            <a:chExt cx="1487" cy="292"/>
          </a:xfrm>
        </p:grpSpPr>
        <p:sp>
          <p:nvSpPr>
            <p:cNvPr id="15412" name="Line 49"/>
            <p:cNvSpPr>
              <a:spLocks noChangeShapeType="1"/>
            </p:cNvSpPr>
            <p:nvPr/>
          </p:nvSpPr>
          <p:spPr bwMode="auto">
            <a:xfrm>
              <a:off x="1495" y="2214"/>
              <a:ext cx="1487" cy="0"/>
            </a:xfrm>
            <a:prstGeom prst="line">
              <a:avLst/>
            </a:prstGeom>
            <a:noFill/>
            <a:ln w="38100">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sp>
          <p:nvSpPr>
            <p:cNvPr id="15413" name="Text Box 50"/>
            <p:cNvSpPr txBox="1">
              <a:spLocks noChangeArrowheads="1"/>
            </p:cNvSpPr>
            <p:nvPr/>
          </p:nvSpPr>
          <p:spPr bwMode="auto">
            <a:xfrm>
              <a:off x="2177" y="2079"/>
              <a:ext cx="179" cy="292"/>
            </a:xfrm>
            <a:prstGeom prst="rect">
              <a:avLst/>
            </a:prstGeom>
            <a:solidFill>
              <a:srgbClr val="EDE7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a:t>
              </a:r>
            </a:p>
          </p:txBody>
        </p:sp>
      </p:grpSp>
      <p:sp>
        <p:nvSpPr>
          <p:cNvPr id="88" name="Line 49"/>
          <p:cNvSpPr>
            <a:spLocks noChangeShapeType="1"/>
          </p:cNvSpPr>
          <p:nvPr/>
        </p:nvSpPr>
        <p:spPr bwMode="auto">
          <a:xfrm>
            <a:off x="3417257" y="3599853"/>
            <a:ext cx="1152000" cy="0"/>
          </a:xfrm>
          <a:prstGeom prst="line">
            <a:avLst/>
          </a:prstGeom>
          <a:noFill/>
          <a:ln w="38100">
            <a:solidFill>
              <a:srgbClr val="3333FF"/>
            </a:solidFill>
            <a:round/>
            <a:headEnd type="stealth" w="lg" len="lg"/>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sp>
        <p:nvSpPr>
          <p:cNvPr id="90" name="Text Box 48">
            <a:extLst>
              <a:ext uri="{FF2B5EF4-FFF2-40B4-BE49-F238E27FC236}">
                <a16:creationId xmlns:a16="http://schemas.microsoft.com/office/drawing/2014/main" id="{D9F1C5F7-FAD4-4B4E-88A5-EFBA0DB28BDB}"/>
              </a:ext>
            </a:extLst>
          </p:cNvPr>
          <p:cNvSpPr txBox="1">
            <a:spLocks noChangeArrowheads="1"/>
          </p:cNvSpPr>
          <p:nvPr/>
        </p:nvSpPr>
        <p:spPr bwMode="auto">
          <a:xfrm>
            <a:off x="1146396" y="485775"/>
            <a:ext cx="45587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b)</a:t>
            </a:r>
          </a:p>
        </p:txBody>
      </p:sp>
      <p:grpSp>
        <p:nvGrpSpPr>
          <p:cNvPr id="91" name="Group 65">
            <a:extLst>
              <a:ext uri="{FF2B5EF4-FFF2-40B4-BE49-F238E27FC236}">
                <a16:creationId xmlns:a16="http://schemas.microsoft.com/office/drawing/2014/main" id="{F271D718-46E4-4CDF-B53A-DAE772A3DAE6}"/>
              </a:ext>
            </a:extLst>
          </p:cNvPr>
          <p:cNvGrpSpPr>
            <a:grpSpLocks/>
          </p:cNvGrpSpPr>
          <p:nvPr/>
        </p:nvGrpSpPr>
        <p:grpSpPr bwMode="auto">
          <a:xfrm>
            <a:off x="4837793" y="2739176"/>
            <a:ext cx="838206" cy="550863"/>
            <a:chOff x="4967" y="1561"/>
            <a:chExt cx="528" cy="347"/>
          </a:xfrm>
        </p:grpSpPr>
        <p:sp>
          <p:nvSpPr>
            <p:cNvPr id="92" name="Line 66">
              <a:extLst>
                <a:ext uri="{FF2B5EF4-FFF2-40B4-BE49-F238E27FC236}">
                  <a16:creationId xmlns:a16="http://schemas.microsoft.com/office/drawing/2014/main" id="{F3F7C863-2BFB-4DC0-90A0-D1E874C75EBD}"/>
                </a:ext>
              </a:extLst>
            </p:cNvPr>
            <p:cNvSpPr>
              <a:spLocks noChangeShapeType="1"/>
            </p:cNvSpPr>
            <p:nvPr/>
          </p:nvSpPr>
          <p:spPr bwMode="auto">
            <a:xfrm rot="5400000" flipH="1" flipV="1">
              <a:off x="5125" y="1403"/>
              <a:ext cx="0" cy="315"/>
            </a:xfrm>
            <a:prstGeom prst="line">
              <a:avLst/>
            </a:prstGeom>
            <a:noFill/>
            <a:ln w="76200">
              <a:solidFill>
                <a:srgbClr val="008000"/>
              </a:solidFill>
              <a:round/>
              <a:headEnd/>
              <a:tailEnd type="stealth" w="lg" len="med"/>
            </a:ln>
            <a:extLst>
              <a:ext uri="{909E8E84-426E-40DD-AFC4-6F175D3DCCD1}">
                <a14:hiddenFill xmlns:a14="http://schemas.microsoft.com/office/drawing/2010/main">
                  <a:noFill/>
                </a14:hiddenFill>
              </a:ext>
            </a:extLst>
          </p:spPr>
          <p:txBody>
            <a:bodyPr wrap="none" lIns="90000" tIns="46800" rIns="90000" bIns="46800"/>
            <a:lstStyle/>
            <a:p>
              <a:pPr>
                <a:defRPr/>
              </a:pPr>
              <a:endParaRPr lang="es-ES" sz="2400"/>
            </a:p>
          </p:txBody>
        </p:sp>
        <p:sp>
          <p:nvSpPr>
            <p:cNvPr id="93" name="Text Box 67">
              <a:extLst>
                <a:ext uri="{FF2B5EF4-FFF2-40B4-BE49-F238E27FC236}">
                  <a16:creationId xmlns:a16="http://schemas.microsoft.com/office/drawing/2014/main" id="{5F2D661E-2B86-4B85-8657-443F1E268152}"/>
                </a:ext>
              </a:extLst>
            </p:cNvPr>
            <p:cNvSpPr txBox="1">
              <a:spLocks noChangeArrowheads="1"/>
            </p:cNvSpPr>
            <p:nvPr/>
          </p:nvSpPr>
          <p:spPr bwMode="auto">
            <a:xfrm>
              <a:off x="5253" y="1620"/>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E</a:t>
              </a:r>
            </a:p>
          </p:txBody>
        </p:sp>
        <p:sp>
          <p:nvSpPr>
            <p:cNvPr id="94" name="Line 68">
              <a:extLst>
                <a:ext uri="{FF2B5EF4-FFF2-40B4-BE49-F238E27FC236}">
                  <a16:creationId xmlns:a16="http://schemas.microsoft.com/office/drawing/2014/main" id="{CBBFB9AE-F8E3-48AA-8A67-0F9F434E0DC1}"/>
                </a:ext>
              </a:extLst>
            </p:cNvPr>
            <p:cNvSpPr>
              <a:spLocks noChangeShapeType="1"/>
            </p:cNvSpPr>
            <p:nvPr/>
          </p:nvSpPr>
          <p:spPr bwMode="auto">
            <a:xfrm flipV="1">
              <a:off x="5318" y="1643"/>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sp>
        <p:nvSpPr>
          <p:cNvPr id="10" name="Forma libre 9"/>
          <p:cNvSpPr/>
          <p:nvPr/>
        </p:nvSpPr>
        <p:spPr bwMode="auto">
          <a:xfrm flipH="1">
            <a:off x="9409703" y="1458473"/>
            <a:ext cx="515566" cy="1440000"/>
          </a:xfrm>
          <a:custGeom>
            <a:avLst/>
            <a:gdLst>
              <a:gd name="connsiteX0" fmla="*/ 175098 w 515566"/>
              <a:gd name="connsiteY0" fmla="*/ 0 h 1128409"/>
              <a:gd name="connsiteX1" fmla="*/ 0 w 515566"/>
              <a:gd name="connsiteY1" fmla="*/ 0 h 1128409"/>
              <a:gd name="connsiteX2" fmla="*/ 0 w 515566"/>
              <a:gd name="connsiteY2" fmla="*/ 1128409 h 1128409"/>
              <a:gd name="connsiteX3" fmla="*/ 515566 w 515566"/>
              <a:gd name="connsiteY3" fmla="*/ 1128409 h 1128409"/>
            </a:gdLst>
            <a:ahLst/>
            <a:cxnLst>
              <a:cxn ang="0">
                <a:pos x="connsiteX0" y="connsiteY0"/>
              </a:cxn>
              <a:cxn ang="0">
                <a:pos x="connsiteX1" y="connsiteY1"/>
              </a:cxn>
              <a:cxn ang="0">
                <a:pos x="connsiteX2" y="connsiteY2"/>
              </a:cxn>
              <a:cxn ang="0">
                <a:pos x="connsiteX3" y="connsiteY3"/>
              </a:cxn>
            </a:cxnLst>
            <a:rect l="l" t="t" r="r" b="b"/>
            <a:pathLst>
              <a:path w="515566" h="1128409">
                <a:moveTo>
                  <a:pt x="175098" y="0"/>
                </a:moveTo>
                <a:lnTo>
                  <a:pt x="0" y="0"/>
                </a:lnTo>
                <a:lnTo>
                  <a:pt x="0" y="1128409"/>
                </a:lnTo>
                <a:lnTo>
                  <a:pt x="515566" y="1128409"/>
                </a:lnTo>
              </a:path>
            </a:pathLst>
          </a:custGeom>
          <a:noFill/>
          <a:ln w="38100" cap="flat" cmpd="sng" algn="ctr">
            <a:solidFill>
              <a:srgbClr val="008000"/>
            </a:solidFill>
            <a:prstDash val="solid"/>
            <a:round/>
            <a:headEnd type="none" w="med" len="med"/>
            <a:tailEnd type="triangle" w="med" len="lg"/>
          </a:ln>
          <a:effectLst/>
        </p:spPr>
        <p:txBody>
          <a:bodyPr vert="horz" wrap="none" lIns="90000" tIns="46800" rIns="90000" bIns="468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cxnSp>
        <p:nvCxnSpPr>
          <p:cNvPr id="9" name="Conector recto 8"/>
          <p:cNvCxnSpPr/>
          <p:nvPr/>
        </p:nvCxnSpPr>
        <p:spPr bwMode="auto">
          <a:xfrm flipH="1">
            <a:off x="9745801" y="602615"/>
            <a:ext cx="0" cy="1668193"/>
          </a:xfrm>
          <a:prstGeom prst="line">
            <a:avLst/>
          </a:prstGeom>
          <a:noFill/>
          <a:ln w="38100" cap="flat" cmpd="sng" algn="ctr">
            <a:solidFill>
              <a:srgbClr val="008000"/>
            </a:solidFill>
            <a:prstDash val="solid"/>
            <a:round/>
            <a:headEnd type="none" w="med" len="med"/>
            <a:tailEnd type="none" w="med" len="med"/>
          </a:ln>
          <a:effectLst/>
        </p:spPr>
      </p:cxnSp>
      <p:grpSp>
        <p:nvGrpSpPr>
          <p:cNvPr id="99" name="Group 58">
            <a:extLst>
              <a:ext uri="{FF2B5EF4-FFF2-40B4-BE49-F238E27FC236}">
                <a16:creationId xmlns:a16="http://schemas.microsoft.com/office/drawing/2014/main" id="{6C95612E-47FD-4B6F-BE06-6F045A01B246}"/>
              </a:ext>
            </a:extLst>
          </p:cNvPr>
          <p:cNvGrpSpPr>
            <a:grpSpLocks/>
          </p:cNvGrpSpPr>
          <p:nvPr/>
        </p:nvGrpSpPr>
        <p:grpSpPr bwMode="auto">
          <a:xfrm>
            <a:off x="6637194" y="3915026"/>
            <a:ext cx="2500313" cy="463550"/>
            <a:chOff x="4073" y="3420"/>
            <a:chExt cx="1575" cy="292"/>
          </a:xfrm>
        </p:grpSpPr>
        <p:sp>
          <p:nvSpPr>
            <p:cNvPr id="100" name="Text Box 59">
              <a:extLst>
                <a:ext uri="{FF2B5EF4-FFF2-40B4-BE49-F238E27FC236}">
                  <a16:creationId xmlns:a16="http://schemas.microsoft.com/office/drawing/2014/main" id="{9D4F7F70-D341-4EFA-91A9-EF8EF5AACB68}"/>
                </a:ext>
              </a:extLst>
            </p:cNvPr>
            <p:cNvSpPr txBox="1">
              <a:spLocks noChangeArrowheads="1"/>
            </p:cNvSpPr>
            <p:nvPr/>
          </p:nvSpPr>
          <p:spPr bwMode="auto">
            <a:xfrm>
              <a:off x="4073" y="3420"/>
              <a:ext cx="157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q = LT sen / K</a:t>
              </a:r>
            </a:p>
          </p:txBody>
        </p:sp>
        <p:sp>
          <p:nvSpPr>
            <p:cNvPr id="101" name="Line 60">
              <a:extLst>
                <a:ext uri="{FF2B5EF4-FFF2-40B4-BE49-F238E27FC236}">
                  <a16:creationId xmlns:a16="http://schemas.microsoft.com/office/drawing/2014/main" id="{8F063B82-60F4-4F6D-A256-1BB1B397AF9D}"/>
                </a:ext>
              </a:extLst>
            </p:cNvPr>
            <p:cNvSpPr>
              <a:spLocks noChangeShapeType="1"/>
            </p:cNvSpPr>
            <p:nvPr/>
          </p:nvSpPr>
          <p:spPr bwMode="auto">
            <a:xfrm>
              <a:off x="4682" y="3454"/>
              <a:ext cx="9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grpSp>
      <p:sp>
        <p:nvSpPr>
          <p:cNvPr id="102" name="Text Box 61">
            <a:extLst>
              <a:ext uri="{FF2B5EF4-FFF2-40B4-BE49-F238E27FC236}">
                <a16:creationId xmlns:a16="http://schemas.microsoft.com/office/drawing/2014/main" id="{FEC273C2-0B15-4BBB-8BD0-A2F197CFA783}"/>
              </a:ext>
            </a:extLst>
          </p:cNvPr>
          <p:cNvSpPr txBox="1">
            <a:spLocks noChangeArrowheads="1"/>
          </p:cNvSpPr>
          <p:nvPr/>
        </p:nvSpPr>
        <p:spPr bwMode="auto">
          <a:xfrm>
            <a:off x="6869257" y="6632656"/>
            <a:ext cx="1567838" cy="514738"/>
          </a:xfrm>
          <a:prstGeom prst="rect">
            <a:avLst/>
          </a:prstGeom>
          <a:solidFill>
            <a:srgbClr val="FFFF00"/>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2,51 </a:t>
            </a:r>
            <a:r>
              <a:rPr lang="es-ES" sz="2400" dirty="0">
                <a:solidFill>
                  <a:srgbClr val="000000"/>
                </a:solidFill>
                <a:latin typeface="Arial" panose="020B0604020202020204" pitchFamily="34" charset="0"/>
                <a:sym typeface="Symbol" panose="05050102010706020507" pitchFamily="18" charset="2"/>
              </a:rPr>
              <a:t>C</a:t>
            </a:r>
          </a:p>
        </p:txBody>
      </p:sp>
      <p:grpSp>
        <p:nvGrpSpPr>
          <p:cNvPr id="103" name="Grupo 102">
            <a:extLst>
              <a:ext uri="{FF2B5EF4-FFF2-40B4-BE49-F238E27FC236}">
                <a16:creationId xmlns:a16="http://schemas.microsoft.com/office/drawing/2014/main" id="{4419E94A-A20D-4EA1-8FA5-CE3D7D3BD09E}"/>
              </a:ext>
            </a:extLst>
          </p:cNvPr>
          <p:cNvGrpSpPr/>
          <p:nvPr/>
        </p:nvGrpSpPr>
        <p:grpSpPr>
          <a:xfrm>
            <a:off x="9086904" y="3925039"/>
            <a:ext cx="1436047" cy="833178"/>
            <a:chOff x="9267058" y="4715670"/>
            <a:chExt cx="1436047" cy="833178"/>
          </a:xfrm>
        </p:grpSpPr>
        <p:sp>
          <p:nvSpPr>
            <p:cNvPr id="104" name="Text Box 68">
              <a:extLst>
                <a:ext uri="{FF2B5EF4-FFF2-40B4-BE49-F238E27FC236}">
                  <a16:creationId xmlns:a16="http://schemas.microsoft.com/office/drawing/2014/main" id="{805D8FBF-B7D6-4BC2-ADD1-7FE9594667D4}"/>
                </a:ext>
              </a:extLst>
            </p:cNvPr>
            <p:cNvSpPr txBox="1">
              <a:spLocks noChangeArrowheads="1"/>
            </p:cNvSpPr>
            <p:nvPr/>
          </p:nvSpPr>
          <p:spPr bwMode="auto">
            <a:xfrm>
              <a:off x="9758542" y="4715670"/>
              <a:ext cx="944563"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3 o 4 cifras</a:t>
              </a:r>
            </a:p>
          </p:txBody>
        </p:sp>
        <p:sp>
          <p:nvSpPr>
            <p:cNvPr id="105" name="Line 73">
              <a:extLst>
                <a:ext uri="{FF2B5EF4-FFF2-40B4-BE49-F238E27FC236}">
                  <a16:creationId xmlns:a16="http://schemas.microsoft.com/office/drawing/2014/main" id="{CE5362BB-CE92-4A91-8A07-F4FFF944F553}"/>
                </a:ext>
              </a:extLst>
            </p:cNvPr>
            <p:cNvSpPr>
              <a:spLocks noChangeShapeType="1"/>
            </p:cNvSpPr>
            <p:nvPr/>
          </p:nvSpPr>
          <p:spPr bwMode="auto">
            <a:xfrm flipV="1">
              <a:off x="9267058" y="4928678"/>
              <a:ext cx="440487" cy="0"/>
            </a:xfrm>
            <a:prstGeom prst="line">
              <a:avLst/>
            </a:prstGeom>
            <a:noFill/>
            <a:ln w="31750">
              <a:solidFill>
                <a:srgbClr val="FF0000"/>
              </a:solidFill>
              <a:round/>
              <a:headEnd/>
              <a:tailEnd type="triangle" w="med" len="lg"/>
            </a:ln>
            <a:extLst>
              <a:ext uri="{909E8E84-426E-40DD-AFC4-6F175D3DCCD1}">
                <a14:hiddenFill xmlns:a14="http://schemas.microsoft.com/office/drawing/2010/main">
                  <a:noFill/>
                </a14:hiddenFill>
              </a:ext>
            </a:extLst>
          </p:spPr>
          <p:txBody>
            <a:bodyPr wrap="square" lIns="90000" tIns="46800" rIns="90000" bIns="46800">
              <a:spAutoFit/>
            </a:bodyPr>
            <a:lstStyle/>
            <a:p>
              <a:endParaRPr lang="en-GB" sz="2400"/>
            </a:p>
          </p:txBody>
        </p:sp>
      </p:grpSp>
      <p:grpSp>
        <p:nvGrpSpPr>
          <p:cNvPr id="106" name="Grupo 105">
            <a:extLst>
              <a:ext uri="{FF2B5EF4-FFF2-40B4-BE49-F238E27FC236}">
                <a16:creationId xmlns:a16="http://schemas.microsoft.com/office/drawing/2014/main" id="{5D77DEC9-5BC7-476B-97DD-2AF7F2114AC6}"/>
              </a:ext>
            </a:extLst>
          </p:cNvPr>
          <p:cNvGrpSpPr/>
          <p:nvPr/>
        </p:nvGrpSpPr>
        <p:grpSpPr>
          <a:xfrm>
            <a:off x="7817005" y="4348935"/>
            <a:ext cx="1806277" cy="573803"/>
            <a:chOff x="7839510" y="5128933"/>
            <a:chExt cx="1806277" cy="573803"/>
          </a:xfrm>
        </p:grpSpPr>
        <p:sp>
          <p:nvSpPr>
            <p:cNvPr id="107" name="Text Box 69">
              <a:extLst>
                <a:ext uri="{FF2B5EF4-FFF2-40B4-BE49-F238E27FC236}">
                  <a16:creationId xmlns:a16="http://schemas.microsoft.com/office/drawing/2014/main" id="{9977A1E8-81A4-4233-846C-962E78231D9D}"/>
                </a:ext>
              </a:extLst>
            </p:cNvPr>
            <p:cNvSpPr txBox="1">
              <a:spLocks noChangeArrowheads="1"/>
            </p:cNvSpPr>
            <p:nvPr/>
          </p:nvSpPr>
          <p:spPr bwMode="auto">
            <a:xfrm>
              <a:off x="8471037" y="5239184"/>
              <a:ext cx="1174750" cy="46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3 cifras</a:t>
              </a:r>
            </a:p>
          </p:txBody>
        </p:sp>
        <p:sp>
          <p:nvSpPr>
            <p:cNvPr id="108" name="Line 74">
              <a:extLst>
                <a:ext uri="{FF2B5EF4-FFF2-40B4-BE49-F238E27FC236}">
                  <a16:creationId xmlns:a16="http://schemas.microsoft.com/office/drawing/2014/main" id="{380C19DF-2DF4-4C26-8D68-5F7E9C1FE88F}"/>
                </a:ext>
              </a:extLst>
            </p:cNvPr>
            <p:cNvSpPr>
              <a:spLocks noChangeShapeType="1"/>
            </p:cNvSpPr>
            <p:nvPr/>
          </p:nvSpPr>
          <p:spPr bwMode="auto">
            <a:xfrm>
              <a:off x="7839510" y="5128933"/>
              <a:ext cx="605165" cy="291940"/>
            </a:xfrm>
            <a:prstGeom prst="line">
              <a:avLst/>
            </a:prstGeom>
            <a:noFill/>
            <a:ln w="31750">
              <a:solidFill>
                <a:srgbClr val="FF0000"/>
              </a:solidFill>
              <a:round/>
              <a:headEnd/>
              <a:tailEnd type="triangle" w="med" len="lg"/>
            </a:ln>
            <a:extLst>
              <a:ext uri="{909E8E84-426E-40DD-AFC4-6F175D3DCCD1}">
                <a14:hiddenFill xmlns:a14="http://schemas.microsoft.com/office/drawing/2010/main">
                  <a:noFill/>
                </a14:hiddenFill>
              </a:ext>
            </a:extLst>
          </p:spPr>
          <p:txBody>
            <a:bodyPr wrap="square" lIns="90000" tIns="46800" rIns="90000" bIns="46800">
              <a:spAutoFit/>
            </a:bodyPr>
            <a:lstStyle/>
            <a:p>
              <a:endParaRPr lang="en-GB" sz="2400" dirty="0"/>
            </a:p>
          </p:txBody>
        </p:sp>
      </p:grpSp>
      <p:grpSp>
        <p:nvGrpSpPr>
          <p:cNvPr id="110" name="Group 78">
            <a:extLst>
              <a:ext uri="{FF2B5EF4-FFF2-40B4-BE49-F238E27FC236}">
                <a16:creationId xmlns:a16="http://schemas.microsoft.com/office/drawing/2014/main" id="{2FBD9D25-9270-42FA-A947-C567CF8BEB4C}"/>
              </a:ext>
            </a:extLst>
          </p:cNvPr>
          <p:cNvGrpSpPr>
            <a:grpSpLocks/>
          </p:cNvGrpSpPr>
          <p:nvPr/>
        </p:nvGrpSpPr>
        <p:grpSpPr bwMode="auto">
          <a:xfrm>
            <a:off x="5272398" y="4544605"/>
            <a:ext cx="1525588" cy="2170094"/>
            <a:chOff x="3413" y="2414"/>
            <a:chExt cx="961" cy="1367"/>
          </a:xfrm>
        </p:grpSpPr>
        <p:sp>
          <p:nvSpPr>
            <p:cNvPr id="111" name="Line 76">
              <a:extLst>
                <a:ext uri="{FF2B5EF4-FFF2-40B4-BE49-F238E27FC236}">
                  <a16:creationId xmlns:a16="http://schemas.microsoft.com/office/drawing/2014/main" id="{F2837248-9AE0-4C02-8587-3AD363445EA3}"/>
                </a:ext>
              </a:extLst>
            </p:cNvPr>
            <p:cNvSpPr>
              <a:spLocks noChangeShapeType="1"/>
            </p:cNvSpPr>
            <p:nvPr/>
          </p:nvSpPr>
          <p:spPr bwMode="auto">
            <a:xfrm flipH="1">
              <a:off x="3964" y="2414"/>
              <a:ext cx="302" cy="935"/>
            </a:xfrm>
            <a:prstGeom prst="line">
              <a:avLst/>
            </a:prstGeom>
            <a:noFill/>
            <a:ln w="76200" cmpd="dbl">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spAutoFit/>
            </a:bodyPr>
            <a:lstStyle/>
            <a:p>
              <a:endParaRPr lang="en-GB" sz="2400"/>
            </a:p>
          </p:txBody>
        </p:sp>
        <p:sp>
          <p:nvSpPr>
            <p:cNvPr id="112" name="Text Box 77">
              <a:extLst>
                <a:ext uri="{FF2B5EF4-FFF2-40B4-BE49-F238E27FC236}">
                  <a16:creationId xmlns:a16="http://schemas.microsoft.com/office/drawing/2014/main" id="{254311F1-FDED-4F36-8847-06D8BFEF45CE}"/>
                </a:ext>
              </a:extLst>
            </p:cNvPr>
            <p:cNvSpPr txBox="1">
              <a:spLocks noChangeArrowheads="1"/>
            </p:cNvSpPr>
            <p:nvPr/>
          </p:nvSpPr>
          <p:spPr bwMode="auto">
            <a:xfrm>
              <a:off x="3413" y="3489"/>
              <a:ext cx="961" cy="2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0000"/>
                  </a:solidFill>
                  <a:latin typeface="Arial" panose="020B0604020202020204" pitchFamily="34" charset="0"/>
                </a:rPr>
                <a:t>3 cifras</a:t>
              </a:r>
            </a:p>
          </p:txBody>
        </p:sp>
      </p:grpSp>
      <p:sp>
        <p:nvSpPr>
          <p:cNvPr id="114" name="Text Box 68">
            <a:extLst>
              <a:ext uri="{FF2B5EF4-FFF2-40B4-BE49-F238E27FC236}">
                <a16:creationId xmlns:a16="http://schemas.microsoft.com/office/drawing/2014/main" id="{AE2B0037-8742-4F19-9F45-05E8DCECF56C}"/>
              </a:ext>
            </a:extLst>
          </p:cNvPr>
          <p:cNvSpPr txBox="1">
            <a:spLocks noChangeArrowheads="1"/>
          </p:cNvSpPr>
          <p:nvPr/>
        </p:nvSpPr>
        <p:spPr bwMode="auto">
          <a:xfrm>
            <a:off x="6813073" y="4896074"/>
            <a:ext cx="3641038"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FF0000"/>
                </a:solidFill>
                <a:latin typeface="Arial" panose="020B0604020202020204" pitchFamily="34" charset="0"/>
                <a:sym typeface="Symbol" panose="05050102010706020507" pitchFamily="18" charset="2"/>
              </a:rPr>
              <a:t>Sin error ni incertidumbre</a:t>
            </a:r>
          </a:p>
          <a:p>
            <a:pPr marL="342900" indent="-342900" eaLnBrk="1" hangingPunct="1">
              <a:spcBef>
                <a:spcPts val="0"/>
              </a:spcBef>
              <a:buFont typeface="Symbol" panose="05050102010706020507" pitchFamily="18" charset="2"/>
              <a:buChar char="Þ"/>
            </a:pPr>
            <a:r>
              <a:rPr lang="es-ES" sz="2400">
                <a:solidFill>
                  <a:srgbClr val="FF0000"/>
                </a:solidFill>
                <a:latin typeface="Arial" panose="020B0604020202020204" pitchFamily="34" charset="0"/>
                <a:sym typeface="Symbol" panose="05050102010706020507" pitchFamily="18" charset="2"/>
              </a:rPr>
              <a:t> </a:t>
            </a:r>
            <a:r>
              <a:rPr lang="es-ES" sz="2400">
                <a:solidFill>
                  <a:srgbClr val="FF0000"/>
                </a:solidFill>
                <a:latin typeface="Arial" panose="020B0604020202020204" pitchFamily="34" charset="0"/>
              </a:rPr>
              <a:t> cifras significativas</a:t>
            </a:r>
          </a:p>
          <a:p>
            <a:pPr eaLnBrk="1" hangingPunct="1">
              <a:spcBef>
                <a:spcPts val="0"/>
              </a:spcBef>
              <a:buNone/>
            </a:pPr>
            <a:r>
              <a:rPr lang="es-ES" sz="2400">
                <a:solidFill>
                  <a:srgbClr val="FF0000"/>
                </a:solidFill>
                <a:latin typeface="Arial" panose="020B0604020202020204" pitchFamily="34" charset="0"/>
              </a:rPr>
              <a:t>    (1,000...; 30,000...)</a:t>
            </a:r>
            <a:endParaRPr lang="es-ES" sz="2400" dirty="0">
              <a:solidFill>
                <a:srgbClr val="FF0000"/>
              </a:solidFill>
              <a:latin typeface="Arial" panose="020B0604020202020204" pitchFamily="34" charset="0"/>
            </a:endParaRPr>
          </a:p>
        </p:txBody>
      </p:sp>
      <p:grpSp>
        <p:nvGrpSpPr>
          <p:cNvPr id="2" name="Grupo 1">
            <a:extLst>
              <a:ext uri="{FF2B5EF4-FFF2-40B4-BE49-F238E27FC236}">
                <a16:creationId xmlns:a16="http://schemas.microsoft.com/office/drawing/2014/main" id="{8519BC87-E41E-4B33-AB68-EAD3A72A1C96}"/>
              </a:ext>
            </a:extLst>
          </p:cNvPr>
          <p:cNvGrpSpPr/>
          <p:nvPr/>
        </p:nvGrpSpPr>
        <p:grpSpPr>
          <a:xfrm>
            <a:off x="7198139" y="4348935"/>
            <a:ext cx="1097740" cy="547132"/>
            <a:chOff x="7186988" y="5140663"/>
            <a:chExt cx="1097740" cy="547132"/>
          </a:xfrm>
        </p:grpSpPr>
        <p:sp>
          <p:nvSpPr>
            <p:cNvPr id="115" name="Line 73">
              <a:extLst>
                <a:ext uri="{FF2B5EF4-FFF2-40B4-BE49-F238E27FC236}">
                  <a16:creationId xmlns:a16="http://schemas.microsoft.com/office/drawing/2014/main" id="{740EE130-7A74-4574-B677-6D0B493F8C70}"/>
                </a:ext>
              </a:extLst>
            </p:cNvPr>
            <p:cNvSpPr>
              <a:spLocks noChangeShapeType="1"/>
            </p:cNvSpPr>
            <p:nvPr/>
          </p:nvSpPr>
          <p:spPr bwMode="auto">
            <a:xfrm flipH="1">
              <a:off x="7186988" y="5140663"/>
              <a:ext cx="126292" cy="523285"/>
            </a:xfrm>
            <a:prstGeom prst="line">
              <a:avLst/>
            </a:prstGeom>
            <a:noFill/>
            <a:ln w="31750">
              <a:solidFill>
                <a:srgbClr val="FF0000"/>
              </a:solidFill>
              <a:round/>
              <a:headEnd/>
              <a:tailEnd type="triangle" w="med" len="lg"/>
            </a:ln>
            <a:extLst>
              <a:ext uri="{909E8E84-426E-40DD-AFC4-6F175D3DCCD1}">
                <a14:hiddenFill xmlns:a14="http://schemas.microsoft.com/office/drawing/2010/main">
                  <a:noFill/>
                </a14:hiddenFill>
              </a:ext>
            </a:extLst>
          </p:spPr>
          <p:txBody>
            <a:bodyPr wrap="square" lIns="90000" tIns="46800" rIns="90000" bIns="46800">
              <a:spAutoFit/>
            </a:bodyPr>
            <a:lstStyle/>
            <a:p>
              <a:endParaRPr lang="en-GB" sz="2400"/>
            </a:p>
          </p:txBody>
        </p:sp>
        <p:sp>
          <p:nvSpPr>
            <p:cNvPr id="116" name="Line 73">
              <a:extLst>
                <a:ext uri="{FF2B5EF4-FFF2-40B4-BE49-F238E27FC236}">
                  <a16:creationId xmlns:a16="http://schemas.microsoft.com/office/drawing/2014/main" id="{5F6E0F70-33DA-424A-80CE-D6B81E1172C7}"/>
                </a:ext>
              </a:extLst>
            </p:cNvPr>
            <p:cNvSpPr>
              <a:spLocks noChangeShapeType="1"/>
            </p:cNvSpPr>
            <p:nvPr/>
          </p:nvSpPr>
          <p:spPr bwMode="auto">
            <a:xfrm flipH="1">
              <a:off x="7313279" y="5140663"/>
              <a:ext cx="971449" cy="547132"/>
            </a:xfrm>
            <a:prstGeom prst="line">
              <a:avLst/>
            </a:prstGeom>
            <a:noFill/>
            <a:ln w="31750">
              <a:solidFill>
                <a:srgbClr val="FF0000"/>
              </a:solidFill>
              <a:round/>
              <a:headEnd/>
              <a:tailEnd type="triangle" w="med" len="lg"/>
            </a:ln>
            <a:extLst>
              <a:ext uri="{909E8E84-426E-40DD-AFC4-6F175D3DCCD1}">
                <a14:hiddenFill xmlns:a14="http://schemas.microsoft.com/office/drawing/2010/main">
                  <a:noFill/>
                </a14:hiddenFill>
              </a:ext>
            </a:extLst>
          </p:spPr>
          <p:txBody>
            <a:bodyPr wrap="square" lIns="90000" tIns="46800" rIns="90000" bIns="46800">
              <a:noAutofit/>
            </a:bodyPr>
            <a:lstStyle/>
            <a:p>
              <a:endParaRPr lang="en-GB" sz="2400"/>
            </a:p>
          </p:txBody>
        </p:sp>
      </p:grpSp>
      <p:grpSp>
        <p:nvGrpSpPr>
          <p:cNvPr id="119" name="Grupo 118">
            <a:extLst>
              <a:ext uri="{FF2B5EF4-FFF2-40B4-BE49-F238E27FC236}">
                <a16:creationId xmlns:a16="http://schemas.microsoft.com/office/drawing/2014/main" id="{CC09B356-3D46-4076-9270-68C0890717CF}"/>
              </a:ext>
            </a:extLst>
          </p:cNvPr>
          <p:cNvGrpSpPr/>
          <p:nvPr/>
        </p:nvGrpSpPr>
        <p:grpSpPr>
          <a:xfrm>
            <a:off x="1865593" y="5752616"/>
            <a:ext cx="3075082" cy="1069043"/>
            <a:chOff x="2534617" y="5165919"/>
            <a:chExt cx="3075082" cy="1069043"/>
          </a:xfrm>
        </p:grpSpPr>
        <p:grpSp>
          <p:nvGrpSpPr>
            <p:cNvPr id="120" name="Grupo 119">
              <a:extLst>
                <a:ext uri="{FF2B5EF4-FFF2-40B4-BE49-F238E27FC236}">
                  <a16:creationId xmlns:a16="http://schemas.microsoft.com/office/drawing/2014/main" id="{6ADC917F-FF66-4641-8186-6F545FB040C6}"/>
                </a:ext>
              </a:extLst>
            </p:cNvPr>
            <p:cNvGrpSpPr/>
            <p:nvPr/>
          </p:nvGrpSpPr>
          <p:grpSpPr>
            <a:xfrm>
              <a:off x="2534617" y="5165919"/>
              <a:ext cx="3075082" cy="1069043"/>
              <a:chOff x="2534617" y="5165919"/>
              <a:chExt cx="3075082" cy="1069043"/>
            </a:xfrm>
          </p:grpSpPr>
          <p:sp>
            <p:nvSpPr>
              <p:cNvPr id="122" name="Rectángulo 121">
                <a:extLst>
                  <a:ext uri="{FF2B5EF4-FFF2-40B4-BE49-F238E27FC236}">
                    <a16:creationId xmlns:a16="http://schemas.microsoft.com/office/drawing/2014/main" id="{4845B119-062E-4568-BBF9-482AF176A6A8}"/>
                  </a:ext>
                </a:extLst>
              </p:cNvPr>
              <p:cNvSpPr/>
              <p:nvPr/>
            </p:nvSpPr>
            <p:spPr bwMode="auto">
              <a:xfrm>
                <a:off x="2534617" y="5165919"/>
                <a:ext cx="3075082" cy="1069043"/>
              </a:xfrm>
              <a:prstGeom prst="rect">
                <a:avLst/>
              </a:prstGeom>
              <a:solidFill>
                <a:srgbClr val="FFFFFF"/>
              </a:solidFill>
              <a:ln w="12700"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23" name="Text Box 93">
                <a:extLst>
                  <a:ext uri="{FF2B5EF4-FFF2-40B4-BE49-F238E27FC236}">
                    <a16:creationId xmlns:a16="http://schemas.microsoft.com/office/drawing/2014/main" id="{BB71F945-AB16-4A6C-9336-EA77B6E0FE9F}"/>
                  </a:ext>
                </a:extLst>
              </p:cNvPr>
              <p:cNvSpPr txBox="1">
                <a:spLocks noChangeArrowheads="1"/>
              </p:cNvSpPr>
              <p:nvPr/>
            </p:nvSpPr>
            <p:spPr bwMode="auto">
              <a:xfrm>
                <a:off x="2634850" y="5187185"/>
                <a:ext cx="120428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L = 1 m</a:t>
                </a:r>
              </a:p>
            </p:txBody>
          </p:sp>
          <p:sp>
            <p:nvSpPr>
              <p:cNvPr id="124" name="Text Box 46">
                <a:extLst>
                  <a:ext uri="{FF2B5EF4-FFF2-40B4-BE49-F238E27FC236}">
                    <a16:creationId xmlns:a16="http://schemas.microsoft.com/office/drawing/2014/main" id="{D375370B-A6BC-49EC-BE5D-BAD6A19E974F}"/>
                  </a:ext>
                </a:extLst>
              </p:cNvPr>
              <p:cNvSpPr txBox="1">
                <a:spLocks noChangeArrowheads="1"/>
              </p:cNvSpPr>
              <p:nvPr/>
            </p:nvSpPr>
            <p:spPr bwMode="auto">
              <a:xfrm>
                <a:off x="2611479" y="5712389"/>
                <a:ext cx="291572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rPr>
                  <a:t>K </a:t>
                </a:r>
                <a:r>
                  <a:rPr lang="es-ES" sz="2400" dirty="0">
                    <a:latin typeface="Arial" panose="020B0604020202020204" pitchFamily="34" charset="0"/>
                    <a:sym typeface="Symbol" panose="05050102010706020507" pitchFamily="18" charset="2"/>
                  </a:rPr>
                  <a:t></a:t>
                </a:r>
                <a:r>
                  <a:rPr lang="es-ES" sz="2400" dirty="0">
                    <a:latin typeface="Arial" panose="020B0604020202020204" pitchFamily="34" charset="0"/>
                  </a:rPr>
                  <a:t> 9 10</a:t>
                </a:r>
                <a:r>
                  <a:rPr lang="es-ES" sz="2400" baseline="30000" dirty="0">
                    <a:latin typeface="Arial" panose="020B0604020202020204" pitchFamily="34" charset="0"/>
                  </a:rPr>
                  <a:t>9</a:t>
                </a:r>
                <a:r>
                  <a:rPr lang="es-ES" sz="2400" dirty="0">
                    <a:latin typeface="Arial" panose="020B0604020202020204" pitchFamily="34" charset="0"/>
                  </a:rPr>
                  <a:t> N C</a:t>
                </a:r>
                <a:r>
                  <a:rPr lang="es-ES" sz="2400" baseline="30000" dirty="0">
                    <a:latin typeface="Arial" panose="020B0604020202020204" pitchFamily="34" charset="0"/>
                    <a:sym typeface="Symbol" panose="05050102010706020507" pitchFamily="18" charset="2"/>
                  </a:rPr>
                  <a:t>2</a:t>
                </a:r>
                <a:r>
                  <a:rPr lang="es-ES" sz="2400" dirty="0">
                    <a:latin typeface="Arial" panose="020B0604020202020204" pitchFamily="34" charset="0"/>
                    <a:sym typeface="Symbol" panose="05050102010706020507" pitchFamily="18" charset="2"/>
                  </a:rPr>
                  <a:t> m</a:t>
                </a:r>
                <a:r>
                  <a:rPr lang="es-ES" sz="2400" baseline="30000" dirty="0">
                    <a:latin typeface="Arial" panose="020B0604020202020204" pitchFamily="34" charset="0"/>
                    <a:sym typeface="Symbol" panose="05050102010706020507" pitchFamily="18" charset="2"/>
                  </a:rPr>
                  <a:t>2</a:t>
                </a:r>
              </a:p>
            </p:txBody>
          </p:sp>
        </p:grpSp>
        <p:sp>
          <p:nvSpPr>
            <p:cNvPr id="121" name="Text Box 45">
              <a:extLst>
                <a:ext uri="{FF2B5EF4-FFF2-40B4-BE49-F238E27FC236}">
                  <a16:creationId xmlns:a16="http://schemas.microsoft.com/office/drawing/2014/main" id="{77A62EF3-4AEB-4675-89F2-D6AEB30DBDAF}"/>
                </a:ext>
              </a:extLst>
            </p:cNvPr>
            <p:cNvSpPr txBox="1">
              <a:spLocks noChangeArrowheads="1"/>
            </p:cNvSpPr>
            <p:nvPr/>
          </p:nvSpPr>
          <p:spPr bwMode="auto">
            <a:xfrm>
              <a:off x="4141537" y="5205971"/>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 30º</a:t>
              </a:r>
            </a:p>
          </p:txBody>
        </p:sp>
      </p:grpSp>
      <p:sp>
        <p:nvSpPr>
          <p:cNvPr id="125" name="Text Box 61">
            <a:extLst>
              <a:ext uri="{FF2B5EF4-FFF2-40B4-BE49-F238E27FC236}">
                <a16:creationId xmlns:a16="http://schemas.microsoft.com/office/drawing/2014/main" id="{2440C5AD-B322-4791-B433-F706FDBE97EF}"/>
              </a:ext>
            </a:extLst>
          </p:cNvPr>
          <p:cNvSpPr txBox="1">
            <a:spLocks noChangeArrowheads="1"/>
          </p:cNvSpPr>
          <p:nvPr/>
        </p:nvSpPr>
        <p:spPr bwMode="auto">
          <a:xfrm>
            <a:off x="6802185" y="6023180"/>
            <a:ext cx="2725206" cy="514738"/>
          </a:xfrm>
          <a:prstGeom prst="rect">
            <a:avLst/>
          </a:prstGeom>
          <a:no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rPr>
              <a:t>= 2,505549... 10</a:t>
            </a:r>
            <a:r>
              <a:rPr lang="es-ES" sz="2400" baseline="30000" dirty="0">
                <a:latin typeface="Arial" panose="020B0604020202020204" pitchFamily="34" charset="0"/>
              </a:rPr>
              <a:t>-6</a:t>
            </a:r>
            <a:endParaRPr lang="es-ES" sz="2400" baseline="30000" dirty="0">
              <a:latin typeface="Arial" panose="020B0604020202020204" pitchFamily="34" charset="0"/>
              <a:sym typeface="Symbol" panose="05050102010706020507" pitchFamily="18" charset="2"/>
            </a:endParaRPr>
          </a:p>
        </p:txBody>
      </p:sp>
      <p:sp>
        <p:nvSpPr>
          <p:cNvPr id="109" name="Text Box 68">
            <a:extLst>
              <a:ext uri="{FF2B5EF4-FFF2-40B4-BE49-F238E27FC236}">
                <a16:creationId xmlns:a16="http://schemas.microsoft.com/office/drawing/2014/main" id="{2EFEB4D4-4924-40A5-9D92-CC55555ACBED}"/>
              </a:ext>
            </a:extLst>
          </p:cNvPr>
          <p:cNvSpPr txBox="1">
            <a:spLocks noChangeArrowheads="1"/>
          </p:cNvSpPr>
          <p:nvPr/>
        </p:nvSpPr>
        <p:spPr bwMode="auto">
          <a:xfrm>
            <a:off x="5802700" y="1032106"/>
            <a:ext cx="3678357" cy="833178"/>
          </a:xfrm>
          <a:prstGeom prst="rect">
            <a:avLst/>
          </a:prstGeom>
          <a:solidFill>
            <a:srgbClr val="FFFF99"/>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Hay 2 incógnitas.</a:t>
            </a:r>
          </a:p>
          <a:p>
            <a:pPr algn="ctr" eaLnBrk="1" hangingPunct="1">
              <a:spcBef>
                <a:spcPts val="0"/>
              </a:spcBef>
              <a:buFontTx/>
              <a:buNone/>
            </a:pPr>
            <a:r>
              <a:rPr lang="es-ES" sz="2400" dirty="0">
                <a:latin typeface="Arial" panose="020B0604020202020204" pitchFamily="34" charset="0"/>
              </a:rPr>
              <a:t>Hace falta otra ecuación</a:t>
            </a:r>
          </a:p>
        </p:txBody>
      </p:sp>
      <p:sp>
        <p:nvSpPr>
          <p:cNvPr id="117" name="Text Box 84">
            <a:extLst>
              <a:ext uri="{FF2B5EF4-FFF2-40B4-BE49-F238E27FC236}">
                <a16:creationId xmlns:a16="http://schemas.microsoft.com/office/drawing/2014/main" id="{B0B9EE6C-47FC-4B00-A6A0-8AF0EB0EB475}"/>
              </a:ext>
            </a:extLst>
          </p:cNvPr>
          <p:cNvSpPr txBox="1">
            <a:spLocks noChangeArrowheads="1"/>
          </p:cNvSpPr>
          <p:nvPr/>
        </p:nvSpPr>
        <p:spPr bwMode="auto">
          <a:xfrm>
            <a:off x="1421687" y="1021806"/>
            <a:ext cx="712352" cy="463846"/>
          </a:xfrm>
          <a:prstGeom prst="rect">
            <a:avLst/>
          </a:prstGeom>
          <a:solidFill>
            <a:srgbClr val="FFFF00"/>
          </a:solidFill>
          <a:ln>
            <a:noFill/>
          </a:ln>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¿q?</a:t>
            </a:r>
            <a:endParaRPr lang="es-ES" sz="2400" dirty="0">
              <a:solidFill>
                <a:srgbClr val="000000"/>
              </a:solidFill>
              <a:latin typeface="Arial" panose="020B060402020202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500" fill="hold"/>
                                        <p:tgtEl>
                                          <p:spTgt spid="90"/>
                                        </p:tgtEl>
                                        <p:attrNameLst>
                                          <p:attrName>ppt_w</p:attrName>
                                        </p:attrNameLst>
                                      </p:cBhvr>
                                      <p:tavLst>
                                        <p:tav tm="0">
                                          <p:val>
                                            <p:fltVal val="0"/>
                                          </p:val>
                                        </p:tav>
                                        <p:tav tm="100000">
                                          <p:val>
                                            <p:strVal val="#ppt_w"/>
                                          </p:val>
                                        </p:tav>
                                      </p:tavLst>
                                    </p:anim>
                                    <p:anim calcmode="lin" valueType="num">
                                      <p:cBhvr>
                                        <p:cTn id="8" dur="500" fill="hold"/>
                                        <p:tgtEl>
                                          <p:spTgt spid="9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wipe(up)">
                                      <p:cBhvr>
                                        <p:cTn id="12" dur="5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1950"/>
                                        </p:tgtEl>
                                        <p:attrNameLst>
                                          <p:attrName>style.visibility</p:attrName>
                                        </p:attrNameLst>
                                      </p:cBhvr>
                                      <p:to>
                                        <p:strVal val="visible"/>
                                      </p:to>
                                    </p:set>
                                    <p:animEffect transition="in" filter="wipe(up)">
                                      <p:cBhvr>
                                        <p:cTn id="17" dur="500"/>
                                        <p:tgtEl>
                                          <p:spTgt spid="2519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wipe(up)">
                                      <p:cBhvr>
                                        <p:cTn id="22" dur="5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0431"/>
                                        </p:tgtEl>
                                        <p:attrNameLst>
                                          <p:attrName>style.visibility</p:attrName>
                                        </p:attrNameLst>
                                      </p:cBhvr>
                                      <p:to>
                                        <p:strVal val="visible"/>
                                      </p:to>
                                    </p:set>
                                    <p:animEffect transition="in" filter="wipe(left)">
                                      <p:cBhvr>
                                        <p:cTn id="32" dur="500"/>
                                        <p:tgtEl>
                                          <p:spTgt spid="100431"/>
                                        </p:tgtEl>
                                      </p:cBhvr>
                                    </p:animEffect>
                                  </p:childTnLst>
                                </p:cTn>
                              </p:par>
                            </p:childTnLst>
                          </p:cTn>
                        </p:par>
                        <p:par>
                          <p:cTn id="33" fill="hold">
                            <p:stCondLst>
                              <p:cond delay="500"/>
                            </p:stCondLst>
                            <p:childTnLst>
                              <p:par>
                                <p:cTn id="34" presetID="16" presetClass="entr" presetSubtype="37"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arn(outVertical)">
                                      <p:cBhvr>
                                        <p:cTn id="36" dur="500"/>
                                        <p:tgtEl>
                                          <p:spTgt spid="3"/>
                                        </p:tgtEl>
                                      </p:cBhvr>
                                    </p:animEffect>
                                  </p:childTnLst>
                                </p:cTn>
                              </p:par>
                            </p:childTnLst>
                          </p:cTn>
                        </p:par>
                      </p:childTnLst>
                    </p:cTn>
                  </p:par>
                  <p:par>
                    <p:cTn id="37" fill="hold">
                      <p:stCondLst>
                        <p:cond delay="indefinite"/>
                      </p:stCondLst>
                      <p:childTnLst>
                        <p:par>
                          <p:cTn id="38" fill="hold" nodeType="after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1955"/>
                                        </p:tgtEl>
                                        <p:attrNameLst>
                                          <p:attrName>style.visibility</p:attrName>
                                        </p:attrNameLst>
                                      </p:cBhvr>
                                      <p:to>
                                        <p:strVal val="visible"/>
                                      </p:to>
                                    </p:set>
                                    <p:animEffect transition="in" filter="wipe(left)">
                                      <p:cBhvr>
                                        <p:cTn id="41" dur="500"/>
                                        <p:tgtEl>
                                          <p:spTgt spid="25195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up)">
                                      <p:cBhvr>
                                        <p:cTn id="50" dur="500"/>
                                        <p:tgtEl>
                                          <p:spTgt spid="10"/>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wipe(up)">
                                      <p:cBhvr>
                                        <p:cTn id="54" dur="500"/>
                                        <p:tgtEl>
                                          <p:spTgt spid="8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51960"/>
                                        </p:tgtEl>
                                        <p:attrNameLst>
                                          <p:attrName>style.visibility</p:attrName>
                                        </p:attrNameLst>
                                      </p:cBhvr>
                                      <p:to>
                                        <p:strVal val="visible"/>
                                      </p:to>
                                    </p:set>
                                    <p:animEffect transition="in" filter="wipe(up)">
                                      <p:cBhvr>
                                        <p:cTn id="59" dur="500"/>
                                        <p:tgtEl>
                                          <p:spTgt spid="251960"/>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37" fill="hold" grpId="0" nodeType="clickEffect">
                                  <p:stCondLst>
                                    <p:cond delay="0"/>
                                  </p:stCondLst>
                                  <p:childTnLst>
                                    <p:set>
                                      <p:cBhvr>
                                        <p:cTn id="63" dur="1" fill="hold">
                                          <p:stCondLst>
                                            <p:cond delay="0"/>
                                          </p:stCondLst>
                                        </p:cTn>
                                        <p:tgtEl>
                                          <p:spTgt spid="88"/>
                                        </p:tgtEl>
                                        <p:attrNameLst>
                                          <p:attrName>style.visibility</p:attrName>
                                        </p:attrNameLst>
                                      </p:cBhvr>
                                      <p:to>
                                        <p:strVal val="visible"/>
                                      </p:to>
                                    </p:set>
                                    <p:animEffect transition="in" filter="barn(outVertical)">
                                      <p:cBhvr>
                                        <p:cTn id="64" dur="500"/>
                                        <p:tgtEl>
                                          <p:spTgt spid="8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81"/>
                                        </p:tgtEl>
                                        <p:attrNameLst>
                                          <p:attrName>style.visibility</p:attrName>
                                        </p:attrNameLst>
                                      </p:cBhvr>
                                      <p:to>
                                        <p:strVal val="visible"/>
                                      </p:to>
                                    </p:set>
                                    <p:animEffect transition="in" filter="dissolve">
                                      <p:cBhvr>
                                        <p:cTn id="69" dur="500"/>
                                        <p:tgtEl>
                                          <p:spTgt spid="8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51956">
                                            <p:txEl>
                                              <p:pRg st="0" end="0"/>
                                            </p:txEl>
                                          </p:spTgt>
                                        </p:tgtEl>
                                        <p:attrNameLst>
                                          <p:attrName>style.visibility</p:attrName>
                                        </p:attrNameLst>
                                      </p:cBhvr>
                                      <p:to>
                                        <p:strVal val="visible"/>
                                      </p:to>
                                    </p:set>
                                    <p:animEffect transition="in" filter="wipe(left)">
                                      <p:cBhvr>
                                        <p:cTn id="74" dur="500"/>
                                        <p:tgtEl>
                                          <p:spTgt spid="251956">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up)">
                                      <p:cBhvr>
                                        <p:cTn id="79" dur="500"/>
                                        <p:tgtEl>
                                          <p:spTgt spid="4"/>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251967"/>
                                        </p:tgtEl>
                                        <p:attrNameLst>
                                          <p:attrName>style.visibility</p:attrName>
                                        </p:attrNameLst>
                                      </p:cBhvr>
                                      <p:to>
                                        <p:strVal val="visible"/>
                                      </p:to>
                                    </p:set>
                                    <p:animEffect transition="in" filter="wipe(left)">
                                      <p:cBhvr>
                                        <p:cTn id="83" dur="500"/>
                                        <p:tgtEl>
                                          <p:spTgt spid="25196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251971"/>
                                        </p:tgtEl>
                                        <p:attrNameLst>
                                          <p:attrName>style.visibility</p:attrName>
                                        </p:attrNameLst>
                                      </p:cBhvr>
                                      <p:to>
                                        <p:strVal val="visible"/>
                                      </p:to>
                                    </p:set>
                                    <p:animEffect transition="in" filter="wipe(up)">
                                      <p:cBhvr>
                                        <p:cTn id="88" dur="500"/>
                                        <p:tgtEl>
                                          <p:spTgt spid="25197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99"/>
                                        </p:tgtEl>
                                        <p:attrNameLst>
                                          <p:attrName>style.visibility</p:attrName>
                                        </p:attrNameLst>
                                      </p:cBhvr>
                                      <p:to>
                                        <p:strVal val="visible"/>
                                      </p:to>
                                    </p:set>
                                    <p:animEffect transition="in" filter="wipe(up)">
                                      <p:cBhvr>
                                        <p:cTn id="93" dur="500"/>
                                        <p:tgtEl>
                                          <p:spTgt spid="9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19"/>
                                        </p:tgtEl>
                                        <p:attrNameLst>
                                          <p:attrName>style.visibility</p:attrName>
                                        </p:attrNameLst>
                                      </p:cBhvr>
                                      <p:to>
                                        <p:strVal val="visible"/>
                                      </p:to>
                                    </p:set>
                                    <p:animEffect transition="in" filter="dissolve">
                                      <p:cBhvr>
                                        <p:cTn id="98" dur="500"/>
                                        <p:tgtEl>
                                          <p:spTgt spid="11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25"/>
                                        </p:tgtEl>
                                        <p:attrNameLst>
                                          <p:attrName>style.visibility</p:attrName>
                                        </p:attrNameLst>
                                      </p:cBhvr>
                                      <p:to>
                                        <p:strVal val="visible"/>
                                      </p:to>
                                    </p:set>
                                    <p:animEffect transition="in" filter="wipe(left)">
                                      <p:cBhvr>
                                        <p:cTn id="103" dur="500"/>
                                        <p:tgtEl>
                                          <p:spTgt spid="12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03"/>
                                        </p:tgtEl>
                                        <p:attrNameLst>
                                          <p:attrName>style.visibility</p:attrName>
                                        </p:attrNameLst>
                                      </p:cBhvr>
                                      <p:to>
                                        <p:strVal val="visible"/>
                                      </p:to>
                                    </p:set>
                                    <p:animEffect transition="in" filter="wipe(left)">
                                      <p:cBhvr>
                                        <p:cTn id="108" dur="500"/>
                                        <p:tgtEl>
                                          <p:spTgt spid="103"/>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106"/>
                                        </p:tgtEl>
                                        <p:attrNameLst>
                                          <p:attrName>style.visibility</p:attrName>
                                        </p:attrNameLst>
                                      </p:cBhvr>
                                      <p:to>
                                        <p:strVal val="visible"/>
                                      </p:to>
                                    </p:set>
                                    <p:animEffect transition="in" filter="wipe(left)">
                                      <p:cBhvr>
                                        <p:cTn id="113" dur="500"/>
                                        <p:tgtEl>
                                          <p:spTgt spid="10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2"/>
                                        </p:tgtEl>
                                        <p:attrNameLst>
                                          <p:attrName>style.visibility</p:attrName>
                                        </p:attrNameLst>
                                      </p:cBhvr>
                                      <p:to>
                                        <p:strVal val="visible"/>
                                      </p:to>
                                    </p:set>
                                    <p:animEffect transition="in" filter="wipe(up)">
                                      <p:cBhvr>
                                        <p:cTn id="118" dur="500"/>
                                        <p:tgtEl>
                                          <p:spTgt spid="2"/>
                                        </p:tgtEl>
                                      </p:cBhvr>
                                    </p:animEffect>
                                  </p:childTnLst>
                                </p:cTn>
                              </p:par>
                            </p:childTnLst>
                          </p:cTn>
                        </p:par>
                        <p:par>
                          <p:cTn id="119" fill="hold">
                            <p:stCondLst>
                              <p:cond delay="500"/>
                            </p:stCondLst>
                            <p:childTnLst>
                              <p:par>
                                <p:cTn id="120" presetID="3" presetClass="entr" presetSubtype="10" fill="hold" grpId="0" nodeType="afterEffect">
                                  <p:stCondLst>
                                    <p:cond delay="0"/>
                                  </p:stCondLst>
                                  <p:childTnLst>
                                    <p:set>
                                      <p:cBhvr>
                                        <p:cTn id="121" dur="1" fill="hold">
                                          <p:stCondLst>
                                            <p:cond delay="0"/>
                                          </p:stCondLst>
                                        </p:cTn>
                                        <p:tgtEl>
                                          <p:spTgt spid="114"/>
                                        </p:tgtEl>
                                        <p:attrNameLst>
                                          <p:attrName>style.visibility</p:attrName>
                                        </p:attrNameLst>
                                      </p:cBhvr>
                                      <p:to>
                                        <p:strVal val="visible"/>
                                      </p:to>
                                    </p:set>
                                    <p:animEffect transition="in" filter="blinds(horizontal)">
                                      <p:cBhvr>
                                        <p:cTn id="122" dur="500"/>
                                        <p:tgtEl>
                                          <p:spTgt spid="11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110"/>
                                        </p:tgtEl>
                                        <p:attrNameLst>
                                          <p:attrName>style.visibility</p:attrName>
                                        </p:attrNameLst>
                                      </p:cBhvr>
                                      <p:to>
                                        <p:strVal val="visible"/>
                                      </p:to>
                                    </p:set>
                                    <p:animEffect transition="in" filter="wipe(up)">
                                      <p:cBhvr>
                                        <p:cTn id="127" dur="500"/>
                                        <p:tgtEl>
                                          <p:spTgt spid="11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02"/>
                                        </p:tgtEl>
                                        <p:attrNameLst>
                                          <p:attrName>style.visibility</p:attrName>
                                        </p:attrNameLst>
                                      </p:cBhvr>
                                      <p:to>
                                        <p:strVal val="visible"/>
                                      </p:to>
                                    </p:set>
                                    <p:animEffect transition="in" filter="wipe(left)">
                                      <p:cBhvr>
                                        <p:cTn id="132" dur="500"/>
                                        <p:tgtEl>
                                          <p:spTgt spid="10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26"/>
                                        </p:tgtEl>
                                        <p:attrNameLst>
                                          <p:attrName>style.visibility</p:attrName>
                                        </p:attrNameLst>
                                      </p:cBhvr>
                                      <p:to>
                                        <p:strVal val="visible"/>
                                      </p:to>
                                    </p:set>
                                    <p:animEffect transition="in" filter="dissolve">
                                      <p:cBhvr>
                                        <p:cTn id="135"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251950" grpId="0"/>
      <p:bldP spid="251955" grpId="0"/>
      <p:bldP spid="251960" grpId="0"/>
      <p:bldP spid="251967" grpId="0"/>
      <p:bldP spid="251971" grpId="0" animBg="1"/>
      <p:bldP spid="100431" grpId="0"/>
      <p:bldP spid="80" grpId="0"/>
      <p:bldP spid="88" grpId="0" animBg="1"/>
      <p:bldP spid="90" grpId="0"/>
      <p:bldP spid="10" grpId="0" animBg="1"/>
      <p:bldP spid="102" grpId="0" animBg="1"/>
      <p:bldP spid="114" grpId="0"/>
      <p:bldP spid="125" grpId="0"/>
      <p:bldP spid="109" grpId="0" animBg="1"/>
      <p:bldP spid="1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45"/>
          <p:cNvSpPr>
            <a:spLocks noChangeShapeType="1"/>
          </p:cNvSpPr>
          <p:nvPr/>
        </p:nvSpPr>
        <p:spPr bwMode="auto">
          <a:xfrm flipH="1">
            <a:off x="3449787" y="764365"/>
            <a:ext cx="0" cy="3959225"/>
          </a:xfrm>
          <a:prstGeom prst="line">
            <a:avLst/>
          </a:prstGeom>
          <a:noFill/>
          <a:ln w="25400">
            <a:solidFill>
              <a:srgbClr val="3333FF"/>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nvGrpSpPr>
          <p:cNvPr id="2" name="Group 3"/>
          <p:cNvGrpSpPr>
            <a:grpSpLocks/>
          </p:cNvGrpSpPr>
          <p:nvPr/>
        </p:nvGrpSpPr>
        <p:grpSpPr bwMode="auto">
          <a:xfrm>
            <a:off x="3876824" y="2388378"/>
            <a:ext cx="1501775" cy="1646237"/>
            <a:chOff x="2454" y="1702"/>
            <a:chExt cx="946" cy="1037"/>
          </a:xfrm>
        </p:grpSpPr>
        <p:sp>
          <p:nvSpPr>
            <p:cNvPr id="17504" name="Line 4"/>
            <p:cNvSpPr>
              <a:spLocks noChangeShapeType="1"/>
            </p:cNvSpPr>
            <p:nvPr/>
          </p:nvSpPr>
          <p:spPr bwMode="auto">
            <a:xfrm rot="-5400000">
              <a:off x="2624" y="1532"/>
              <a:ext cx="506" cy="845"/>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505" name="Line 5"/>
            <p:cNvSpPr>
              <a:spLocks noChangeShapeType="1"/>
            </p:cNvSpPr>
            <p:nvPr/>
          </p:nvSpPr>
          <p:spPr bwMode="auto">
            <a:xfrm>
              <a:off x="2982" y="2018"/>
              <a:ext cx="418" cy="721"/>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pic>
        <p:nvPicPr>
          <p:cNvPr id="17412" name="Picture 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937" y="2524903"/>
            <a:ext cx="4397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17413" name="Group 8"/>
          <p:cNvGrpSpPr>
            <a:grpSpLocks/>
          </p:cNvGrpSpPr>
          <p:nvPr/>
        </p:nvGrpSpPr>
        <p:grpSpPr bwMode="auto">
          <a:xfrm>
            <a:off x="1803549" y="394478"/>
            <a:ext cx="3251200" cy="333375"/>
            <a:chOff x="1225" y="2029"/>
            <a:chExt cx="2048" cy="210"/>
          </a:xfrm>
        </p:grpSpPr>
        <p:sp>
          <p:nvSpPr>
            <p:cNvPr id="17473" name="Line 9"/>
            <p:cNvSpPr>
              <a:spLocks noChangeShapeType="1"/>
            </p:cNvSpPr>
            <p:nvPr/>
          </p:nvSpPr>
          <p:spPr bwMode="auto">
            <a:xfrm>
              <a:off x="1371" y="2236"/>
              <a:ext cx="19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4" name="Line 10"/>
            <p:cNvSpPr>
              <a:spLocks noChangeShapeType="1"/>
            </p:cNvSpPr>
            <p:nvPr/>
          </p:nvSpPr>
          <p:spPr bwMode="auto">
            <a:xfrm>
              <a:off x="122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5" name="Line 11"/>
            <p:cNvSpPr>
              <a:spLocks noChangeShapeType="1"/>
            </p:cNvSpPr>
            <p:nvPr/>
          </p:nvSpPr>
          <p:spPr bwMode="auto">
            <a:xfrm>
              <a:off x="129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6" name="Line 12"/>
            <p:cNvSpPr>
              <a:spLocks noChangeShapeType="1"/>
            </p:cNvSpPr>
            <p:nvPr/>
          </p:nvSpPr>
          <p:spPr bwMode="auto">
            <a:xfrm>
              <a:off x="135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7" name="Line 13"/>
            <p:cNvSpPr>
              <a:spLocks noChangeShapeType="1"/>
            </p:cNvSpPr>
            <p:nvPr/>
          </p:nvSpPr>
          <p:spPr bwMode="auto">
            <a:xfrm>
              <a:off x="142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8" name="Line 14"/>
            <p:cNvSpPr>
              <a:spLocks noChangeShapeType="1"/>
            </p:cNvSpPr>
            <p:nvPr/>
          </p:nvSpPr>
          <p:spPr bwMode="auto">
            <a:xfrm>
              <a:off x="148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9" name="Line 15"/>
            <p:cNvSpPr>
              <a:spLocks noChangeShapeType="1"/>
            </p:cNvSpPr>
            <p:nvPr/>
          </p:nvSpPr>
          <p:spPr bwMode="auto">
            <a:xfrm>
              <a:off x="155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0" name="Line 16"/>
            <p:cNvSpPr>
              <a:spLocks noChangeShapeType="1"/>
            </p:cNvSpPr>
            <p:nvPr/>
          </p:nvSpPr>
          <p:spPr bwMode="auto">
            <a:xfrm>
              <a:off x="162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1" name="Line 17"/>
            <p:cNvSpPr>
              <a:spLocks noChangeShapeType="1"/>
            </p:cNvSpPr>
            <p:nvPr/>
          </p:nvSpPr>
          <p:spPr bwMode="auto">
            <a:xfrm>
              <a:off x="168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2" name="Line 18"/>
            <p:cNvSpPr>
              <a:spLocks noChangeShapeType="1"/>
            </p:cNvSpPr>
            <p:nvPr/>
          </p:nvSpPr>
          <p:spPr bwMode="auto">
            <a:xfrm>
              <a:off x="175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3" name="Line 19"/>
            <p:cNvSpPr>
              <a:spLocks noChangeShapeType="1"/>
            </p:cNvSpPr>
            <p:nvPr/>
          </p:nvSpPr>
          <p:spPr bwMode="auto">
            <a:xfrm>
              <a:off x="181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4" name="Line 20"/>
            <p:cNvSpPr>
              <a:spLocks noChangeShapeType="1"/>
            </p:cNvSpPr>
            <p:nvPr/>
          </p:nvSpPr>
          <p:spPr bwMode="auto">
            <a:xfrm>
              <a:off x="188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5" name="Line 21"/>
            <p:cNvSpPr>
              <a:spLocks noChangeShapeType="1"/>
            </p:cNvSpPr>
            <p:nvPr/>
          </p:nvSpPr>
          <p:spPr bwMode="auto">
            <a:xfrm>
              <a:off x="195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6" name="Line 22"/>
            <p:cNvSpPr>
              <a:spLocks noChangeShapeType="1"/>
            </p:cNvSpPr>
            <p:nvPr/>
          </p:nvSpPr>
          <p:spPr bwMode="auto">
            <a:xfrm>
              <a:off x="201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7" name="Line 23"/>
            <p:cNvSpPr>
              <a:spLocks noChangeShapeType="1"/>
            </p:cNvSpPr>
            <p:nvPr/>
          </p:nvSpPr>
          <p:spPr bwMode="auto">
            <a:xfrm>
              <a:off x="208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8" name="Line 24"/>
            <p:cNvSpPr>
              <a:spLocks noChangeShapeType="1"/>
            </p:cNvSpPr>
            <p:nvPr/>
          </p:nvSpPr>
          <p:spPr bwMode="auto">
            <a:xfrm>
              <a:off x="214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9" name="Line 25"/>
            <p:cNvSpPr>
              <a:spLocks noChangeShapeType="1"/>
            </p:cNvSpPr>
            <p:nvPr/>
          </p:nvSpPr>
          <p:spPr bwMode="auto">
            <a:xfrm>
              <a:off x="221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0" name="Line 26"/>
            <p:cNvSpPr>
              <a:spLocks noChangeShapeType="1"/>
            </p:cNvSpPr>
            <p:nvPr/>
          </p:nvSpPr>
          <p:spPr bwMode="auto">
            <a:xfrm>
              <a:off x="228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1" name="Line 27"/>
            <p:cNvSpPr>
              <a:spLocks noChangeShapeType="1"/>
            </p:cNvSpPr>
            <p:nvPr/>
          </p:nvSpPr>
          <p:spPr bwMode="auto">
            <a:xfrm>
              <a:off x="234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2" name="Line 28"/>
            <p:cNvSpPr>
              <a:spLocks noChangeShapeType="1"/>
            </p:cNvSpPr>
            <p:nvPr/>
          </p:nvSpPr>
          <p:spPr bwMode="auto">
            <a:xfrm>
              <a:off x="241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3" name="Line 29"/>
            <p:cNvSpPr>
              <a:spLocks noChangeShapeType="1"/>
            </p:cNvSpPr>
            <p:nvPr/>
          </p:nvSpPr>
          <p:spPr bwMode="auto">
            <a:xfrm>
              <a:off x="247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4" name="Line 30"/>
            <p:cNvSpPr>
              <a:spLocks noChangeShapeType="1"/>
            </p:cNvSpPr>
            <p:nvPr/>
          </p:nvSpPr>
          <p:spPr bwMode="auto">
            <a:xfrm>
              <a:off x="254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5" name="Line 31"/>
            <p:cNvSpPr>
              <a:spLocks noChangeShapeType="1"/>
            </p:cNvSpPr>
            <p:nvPr/>
          </p:nvSpPr>
          <p:spPr bwMode="auto">
            <a:xfrm>
              <a:off x="261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6" name="Line 32"/>
            <p:cNvSpPr>
              <a:spLocks noChangeShapeType="1"/>
            </p:cNvSpPr>
            <p:nvPr/>
          </p:nvSpPr>
          <p:spPr bwMode="auto">
            <a:xfrm>
              <a:off x="267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7" name="Line 33"/>
            <p:cNvSpPr>
              <a:spLocks noChangeShapeType="1"/>
            </p:cNvSpPr>
            <p:nvPr/>
          </p:nvSpPr>
          <p:spPr bwMode="auto">
            <a:xfrm>
              <a:off x="274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8" name="Line 34"/>
            <p:cNvSpPr>
              <a:spLocks noChangeShapeType="1"/>
            </p:cNvSpPr>
            <p:nvPr/>
          </p:nvSpPr>
          <p:spPr bwMode="auto">
            <a:xfrm>
              <a:off x="280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9" name="Line 35"/>
            <p:cNvSpPr>
              <a:spLocks noChangeShapeType="1"/>
            </p:cNvSpPr>
            <p:nvPr/>
          </p:nvSpPr>
          <p:spPr bwMode="auto">
            <a:xfrm>
              <a:off x="287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500" name="Line 36"/>
            <p:cNvSpPr>
              <a:spLocks noChangeShapeType="1"/>
            </p:cNvSpPr>
            <p:nvPr/>
          </p:nvSpPr>
          <p:spPr bwMode="auto">
            <a:xfrm>
              <a:off x="294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501" name="Line 37"/>
            <p:cNvSpPr>
              <a:spLocks noChangeShapeType="1"/>
            </p:cNvSpPr>
            <p:nvPr/>
          </p:nvSpPr>
          <p:spPr bwMode="auto">
            <a:xfrm>
              <a:off x="300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502" name="Line 38"/>
            <p:cNvSpPr>
              <a:spLocks noChangeShapeType="1"/>
            </p:cNvSpPr>
            <p:nvPr/>
          </p:nvSpPr>
          <p:spPr bwMode="auto">
            <a:xfrm>
              <a:off x="307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503" name="Line 39"/>
            <p:cNvSpPr>
              <a:spLocks noChangeShapeType="1"/>
            </p:cNvSpPr>
            <p:nvPr/>
          </p:nvSpPr>
          <p:spPr bwMode="auto">
            <a:xfrm>
              <a:off x="313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17414" name="Line 40"/>
          <p:cNvSpPr>
            <a:spLocks noChangeShapeType="1"/>
          </p:cNvSpPr>
          <p:nvPr/>
        </p:nvSpPr>
        <p:spPr bwMode="auto">
          <a:xfrm>
            <a:off x="3446612" y="738965"/>
            <a:ext cx="1068387"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15" name="Text Box 41"/>
          <p:cNvSpPr txBox="1">
            <a:spLocks noChangeArrowheads="1"/>
          </p:cNvSpPr>
          <p:nvPr/>
        </p:nvSpPr>
        <p:spPr bwMode="auto">
          <a:xfrm>
            <a:off x="4078437" y="1194578"/>
            <a:ext cx="87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L</a:t>
            </a:r>
          </a:p>
        </p:txBody>
      </p:sp>
      <p:pic>
        <p:nvPicPr>
          <p:cNvPr id="6" name="Picture 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249" y="2813828"/>
            <a:ext cx="4397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5" name="Group 50"/>
          <p:cNvGrpSpPr>
            <a:grpSpLocks/>
          </p:cNvGrpSpPr>
          <p:nvPr/>
        </p:nvGrpSpPr>
        <p:grpSpPr bwMode="auto">
          <a:xfrm>
            <a:off x="4064149" y="3131328"/>
            <a:ext cx="1122363" cy="879475"/>
            <a:chOff x="2572" y="2170"/>
            <a:chExt cx="707" cy="554"/>
          </a:xfrm>
        </p:grpSpPr>
        <p:sp>
          <p:nvSpPr>
            <p:cNvPr id="17471" name="Line 51"/>
            <p:cNvSpPr>
              <a:spLocks noChangeShapeType="1"/>
            </p:cNvSpPr>
            <p:nvPr/>
          </p:nvSpPr>
          <p:spPr bwMode="auto">
            <a:xfrm flipV="1">
              <a:off x="2914" y="2469"/>
              <a:ext cx="365" cy="25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2" name="Line 52"/>
            <p:cNvSpPr>
              <a:spLocks noChangeShapeType="1"/>
            </p:cNvSpPr>
            <p:nvPr/>
          </p:nvSpPr>
          <p:spPr bwMode="auto">
            <a:xfrm flipH="1" flipV="1">
              <a:off x="2572" y="2170"/>
              <a:ext cx="320" cy="54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grpSp>
        <p:nvGrpSpPr>
          <p:cNvPr id="7" name="Group 65"/>
          <p:cNvGrpSpPr>
            <a:grpSpLocks/>
          </p:cNvGrpSpPr>
          <p:nvPr/>
        </p:nvGrpSpPr>
        <p:grpSpPr bwMode="auto">
          <a:xfrm>
            <a:off x="4030812" y="2870978"/>
            <a:ext cx="1109662" cy="766762"/>
            <a:chOff x="2551" y="2006"/>
            <a:chExt cx="699" cy="483"/>
          </a:xfrm>
        </p:grpSpPr>
        <p:sp>
          <p:nvSpPr>
            <p:cNvPr id="17469" name="Line 66"/>
            <p:cNvSpPr>
              <a:spLocks noChangeShapeType="1"/>
            </p:cNvSpPr>
            <p:nvPr/>
          </p:nvSpPr>
          <p:spPr bwMode="auto">
            <a:xfrm>
              <a:off x="2962" y="2016"/>
              <a:ext cx="288" cy="47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0" name="Line 67"/>
            <p:cNvSpPr>
              <a:spLocks noChangeShapeType="1"/>
            </p:cNvSpPr>
            <p:nvPr/>
          </p:nvSpPr>
          <p:spPr bwMode="auto">
            <a:xfrm flipH="1">
              <a:off x="2551" y="2006"/>
              <a:ext cx="236" cy="13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grpSp>
        <p:nvGrpSpPr>
          <p:cNvPr id="8" name="Group 92"/>
          <p:cNvGrpSpPr>
            <a:grpSpLocks/>
          </p:cNvGrpSpPr>
          <p:nvPr/>
        </p:nvGrpSpPr>
        <p:grpSpPr bwMode="auto">
          <a:xfrm>
            <a:off x="3987949" y="1743853"/>
            <a:ext cx="825500" cy="2354262"/>
            <a:chOff x="2524" y="1296"/>
            <a:chExt cx="520" cy="1483"/>
          </a:xfrm>
        </p:grpSpPr>
        <p:sp>
          <p:nvSpPr>
            <p:cNvPr id="17460" name="Line 49"/>
            <p:cNvSpPr>
              <a:spLocks noChangeShapeType="1"/>
            </p:cNvSpPr>
            <p:nvPr/>
          </p:nvSpPr>
          <p:spPr bwMode="auto">
            <a:xfrm flipV="1">
              <a:off x="2585" y="2514"/>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nvGrpSpPr>
            <p:cNvPr id="17461" name="Group 91"/>
            <p:cNvGrpSpPr>
              <a:grpSpLocks/>
            </p:cNvGrpSpPr>
            <p:nvPr/>
          </p:nvGrpSpPr>
          <p:grpSpPr bwMode="auto">
            <a:xfrm>
              <a:off x="2524" y="1296"/>
              <a:ext cx="520" cy="1483"/>
              <a:chOff x="2524" y="1296"/>
              <a:chExt cx="520" cy="1483"/>
            </a:xfrm>
          </p:grpSpPr>
          <p:grpSp>
            <p:nvGrpSpPr>
              <p:cNvPr id="17462" name="Group 46"/>
              <p:cNvGrpSpPr>
                <a:grpSpLocks/>
              </p:cNvGrpSpPr>
              <p:nvPr/>
            </p:nvGrpSpPr>
            <p:grpSpPr bwMode="auto">
              <a:xfrm>
                <a:off x="2524" y="2025"/>
                <a:ext cx="399" cy="754"/>
                <a:chOff x="2524" y="2025"/>
                <a:chExt cx="399" cy="754"/>
              </a:xfrm>
            </p:grpSpPr>
            <p:sp>
              <p:nvSpPr>
                <p:cNvPr id="17467" name="Line 47"/>
                <p:cNvSpPr>
                  <a:spLocks noChangeShapeType="1"/>
                </p:cNvSpPr>
                <p:nvPr/>
              </p:nvSpPr>
              <p:spPr bwMode="auto">
                <a:xfrm flipH="1">
                  <a:off x="2923" y="2025"/>
                  <a:ext cx="0" cy="680"/>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68" name="Text Box 48"/>
                <p:cNvSpPr txBox="1">
                  <a:spLocks noChangeArrowheads="1"/>
                </p:cNvSpPr>
                <p:nvPr/>
              </p:nvSpPr>
              <p:spPr bwMode="auto">
                <a:xfrm>
                  <a:off x="2524" y="2491"/>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P</a:t>
                  </a:r>
                </a:p>
              </p:txBody>
            </p:sp>
          </p:grpSp>
          <p:sp>
            <p:nvSpPr>
              <p:cNvPr id="17463" name="Line 64"/>
              <p:cNvSpPr>
                <a:spLocks noChangeShapeType="1"/>
              </p:cNvSpPr>
              <p:nvPr/>
            </p:nvSpPr>
            <p:spPr bwMode="auto">
              <a:xfrm flipH="1" flipV="1">
                <a:off x="2531" y="1296"/>
                <a:ext cx="308" cy="494"/>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nvGrpSpPr>
              <p:cNvPr id="17464" name="Group 68"/>
              <p:cNvGrpSpPr>
                <a:grpSpLocks/>
              </p:cNvGrpSpPr>
              <p:nvPr/>
            </p:nvGrpSpPr>
            <p:grpSpPr bwMode="auto">
              <a:xfrm>
                <a:off x="2813" y="1391"/>
                <a:ext cx="231" cy="288"/>
                <a:chOff x="2485" y="3861"/>
                <a:chExt cx="231" cy="288"/>
              </a:xfrm>
            </p:grpSpPr>
            <p:sp>
              <p:nvSpPr>
                <p:cNvPr id="17465" name="Text Box 69"/>
                <p:cNvSpPr txBox="1">
                  <a:spLocks noChangeArrowheads="1"/>
                </p:cNvSpPr>
                <p:nvPr/>
              </p:nvSpPr>
              <p:spPr bwMode="auto">
                <a:xfrm>
                  <a:off x="2485" y="3861"/>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T</a:t>
                  </a:r>
                </a:p>
              </p:txBody>
            </p:sp>
            <p:sp>
              <p:nvSpPr>
                <p:cNvPr id="17466" name="Line 70"/>
                <p:cNvSpPr>
                  <a:spLocks noChangeShapeType="1"/>
                </p:cNvSpPr>
                <p:nvPr/>
              </p:nvSpPr>
              <p:spPr bwMode="auto">
                <a:xfrm flipV="1">
                  <a:off x="2536" y="3904"/>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grpSp>
      </p:grpSp>
      <p:grpSp>
        <p:nvGrpSpPr>
          <p:cNvPr id="12" name="Group 71"/>
          <p:cNvGrpSpPr>
            <a:grpSpLocks/>
          </p:cNvGrpSpPr>
          <p:nvPr/>
        </p:nvGrpSpPr>
        <p:grpSpPr bwMode="auto">
          <a:xfrm>
            <a:off x="3437087" y="1597803"/>
            <a:ext cx="3175" cy="2773363"/>
            <a:chOff x="2177" y="1198"/>
            <a:chExt cx="2" cy="1747"/>
          </a:xfrm>
        </p:grpSpPr>
        <p:sp>
          <p:nvSpPr>
            <p:cNvPr id="17458" name="Line 72"/>
            <p:cNvSpPr>
              <a:spLocks noChangeShapeType="1"/>
            </p:cNvSpPr>
            <p:nvPr/>
          </p:nvSpPr>
          <p:spPr bwMode="auto">
            <a:xfrm flipH="1">
              <a:off x="2177" y="2265"/>
              <a:ext cx="0" cy="680"/>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59" name="Line 73"/>
            <p:cNvSpPr>
              <a:spLocks noChangeShapeType="1"/>
            </p:cNvSpPr>
            <p:nvPr/>
          </p:nvSpPr>
          <p:spPr bwMode="auto">
            <a:xfrm flipH="1" flipV="1">
              <a:off x="2179" y="1198"/>
              <a:ext cx="0" cy="748"/>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17425" name="Text Box 74"/>
          <p:cNvSpPr txBox="1">
            <a:spLocks noChangeArrowheads="1"/>
          </p:cNvSpPr>
          <p:nvPr/>
        </p:nvSpPr>
        <p:spPr bwMode="auto">
          <a:xfrm>
            <a:off x="2816713" y="4536737"/>
            <a:ext cx="1228642" cy="514738"/>
          </a:xfrm>
          <a:prstGeom prst="rect">
            <a:avLst/>
          </a:prstGeom>
          <a:solidFill>
            <a:srgbClr val="CCFFCC"/>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Vertical</a:t>
            </a:r>
          </a:p>
        </p:txBody>
      </p:sp>
      <p:sp>
        <p:nvSpPr>
          <p:cNvPr id="254027" name="Text Box 75"/>
          <p:cNvSpPr txBox="1">
            <a:spLocks noChangeArrowheads="1"/>
          </p:cNvSpPr>
          <p:nvPr/>
        </p:nvSpPr>
        <p:spPr bwMode="auto">
          <a:xfrm>
            <a:off x="4966659" y="2624949"/>
            <a:ext cx="852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v</a:t>
            </a:r>
            <a:r>
              <a:rPr lang="es-ES" sz="2400" baseline="-25000" dirty="0" err="1">
                <a:solidFill>
                  <a:srgbClr val="000000"/>
                </a:solidFill>
                <a:latin typeface="Arial" panose="020B0604020202020204" pitchFamily="34" charset="0"/>
              </a:rPr>
              <a:t>o</a:t>
            </a:r>
            <a:r>
              <a:rPr lang="es-ES" sz="2400" dirty="0">
                <a:solidFill>
                  <a:srgbClr val="000000"/>
                </a:solidFill>
                <a:latin typeface="Arial" panose="020B0604020202020204" pitchFamily="34" charset="0"/>
              </a:rPr>
              <a:t> = 0</a:t>
            </a:r>
          </a:p>
        </p:txBody>
      </p:sp>
      <p:sp>
        <p:nvSpPr>
          <p:cNvPr id="254047" name="Text Box 95"/>
          <p:cNvSpPr txBox="1">
            <a:spLocks noChangeArrowheads="1"/>
          </p:cNvSpPr>
          <p:nvPr/>
        </p:nvSpPr>
        <p:spPr bwMode="auto">
          <a:xfrm>
            <a:off x="4737282" y="109853"/>
            <a:ext cx="5953296" cy="1644545"/>
          </a:xfrm>
          <a:prstGeom prst="rect">
            <a:avLst/>
          </a:prstGeom>
          <a:solidFill>
            <a:schemeClr val="accent1">
              <a:lumMod val="60000"/>
              <a:lumOff val="40000"/>
            </a:schemeClr>
          </a:solidFill>
          <a:ln>
            <a:noFill/>
          </a:ln>
        </p:spPr>
        <p:txBody>
          <a:bodyPr wrap="squar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dirty="0">
                <a:latin typeface="Arial" panose="020B0604020202020204" pitchFamily="34" charset="0"/>
              </a:rPr>
              <a:t>Al retirar una carga, la otra deja de sufrir la fuerza que le ejerce. La acción del peso y la tensión sobre ella hace que realice</a:t>
            </a:r>
          </a:p>
          <a:p>
            <a:pPr algn="ctr" eaLnBrk="1" hangingPunct="1">
              <a:spcBef>
                <a:spcPts val="0"/>
              </a:spcBef>
              <a:buFontTx/>
              <a:buNone/>
              <a:defRPr/>
            </a:pPr>
            <a:r>
              <a:rPr lang="es-ES" sz="2400" dirty="0">
                <a:latin typeface="Arial" panose="020B0604020202020204" pitchFamily="34" charset="0"/>
              </a:rPr>
              <a:t>un movimiento circular de radio L</a:t>
            </a:r>
          </a:p>
        </p:txBody>
      </p:sp>
      <p:grpSp>
        <p:nvGrpSpPr>
          <p:cNvPr id="16" name="Grupo 15">
            <a:extLst>
              <a:ext uri="{FF2B5EF4-FFF2-40B4-BE49-F238E27FC236}">
                <a16:creationId xmlns:a16="http://schemas.microsoft.com/office/drawing/2014/main" id="{2CFF83E3-B7E4-4913-9251-F82390DEE956}"/>
              </a:ext>
            </a:extLst>
          </p:cNvPr>
          <p:cNvGrpSpPr/>
          <p:nvPr/>
        </p:nvGrpSpPr>
        <p:grpSpPr>
          <a:xfrm>
            <a:off x="2001097" y="742311"/>
            <a:ext cx="1463494" cy="2225676"/>
            <a:chOff x="757391" y="1049976"/>
            <a:chExt cx="1463494" cy="2225676"/>
          </a:xfrm>
        </p:grpSpPr>
        <p:pic>
          <p:nvPicPr>
            <p:cNvPr id="17449" name="Picture 10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57391" y="2835914"/>
              <a:ext cx="4397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7450" name="Line 107"/>
            <p:cNvSpPr>
              <a:spLocks noChangeShapeType="1"/>
            </p:cNvSpPr>
            <p:nvPr/>
          </p:nvSpPr>
          <p:spPr bwMode="auto">
            <a:xfrm flipH="1">
              <a:off x="1152497" y="1049976"/>
              <a:ext cx="1068388"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3" name="Text Box 75"/>
          <p:cNvSpPr txBox="1">
            <a:spLocks noChangeArrowheads="1"/>
          </p:cNvSpPr>
          <p:nvPr/>
        </p:nvSpPr>
        <p:spPr bwMode="auto">
          <a:xfrm>
            <a:off x="1175046" y="2705541"/>
            <a:ext cx="750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v = 0</a:t>
            </a:r>
          </a:p>
        </p:txBody>
      </p:sp>
      <p:grpSp>
        <p:nvGrpSpPr>
          <p:cNvPr id="18" name="Grupo 17">
            <a:extLst>
              <a:ext uri="{FF2B5EF4-FFF2-40B4-BE49-F238E27FC236}">
                <a16:creationId xmlns:a16="http://schemas.microsoft.com/office/drawing/2014/main" id="{B798A700-D55B-4147-9F07-E9F8F82D308A}"/>
              </a:ext>
            </a:extLst>
          </p:cNvPr>
          <p:cNvGrpSpPr/>
          <p:nvPr/>
        </p:nvGrpSpPr>
        <p:grpSpPr>
          <a:xfrm>
            <a:off x="6577964" y="1956135"/>
            <a:ext cx="1563688" cy="536576"/>
            <a:chOff x="6577964" y="1956135"/>
            <a:chExt cx="1563688" cy="536576"/>
          </a:xfrm>
        </p:grpSpPr>
        <p:sp>
          <p:nvSpPr>
            <p:cNvPr id="17446" name="Rectangle 112"/>
            <p:cNvSpPr>
              <a:spLocks noChangeArrowheads="1"/>
            </p:cNvSpPr>
            <p:nvPr/>
          </p:nvSpPr>
          <p:spPr bwMode="auto">
            <a:xfrm>
              <a:off x="6577964" y="1956135"/>
              <a:ext cx="1563688" cy="536576"/>
            </a:xfrm>
            <a:prstGeom prst="rect">
              <a:avLst/>
            </a:prstGeom>
            <a:solidFill>
              <a:srgbClr val="CCFFCC"/>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spcBef>
                  <a:spcPct val="0"/>
                </a:spcBef>
                <a:buFontTx/>
                <a:buNone/>
              </a:pPr>
              <a:endParaRPr lang="en-US" sz="2400">
                <a:solidFill>
                  <a:srgbClr val="000000"/>
                </a:solidFill>
                <a:latin typeface="Arial" panose="020B0604020202020204" pitchFamily="34" charset="0"/>
              </a:endParaRPr>
            </a:p>
          </p:txBody>
        </p:sp>
        <p:sp>
          <p:nvSpPr>
            <p:cNvPr id="17447" name="Text Box 100"/>
            <p:cNvSpPr txBox="1">
              <a:spLocks noChangeArrowheads="1"/>
            </p:cNvSpPr>
            <p:nvPr/>
          </p:nvSpPr>
          <p:spPr bwMode="auto">
            <a:xfrm>
              <a:off x="6589077" y="1984710"/>
              <a:ext cx="1404938"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P</a:t>
              </a:r>
              <a:r>
                <a:rPr lang="es-ES" sz="2400" baseline="-25000" dirty="0" err="1">
                  <a:solidFill>
                    <a:srgbClr val="000000"/>
                  </a:solidFill>
                  <a:latin typeface="Arial" panose="020B0604020202020204" pitchFamily="34" charset="0"/>
                </a:rPr>
                <a:t>tangencial</a:t>
              </a:r>
              <a:r>
                <a:rPr lang="es-ES" sz="2400" dirty="0">
                  <a:solidFill>
                    <a:srgbClr val="000000"/>
                  </a:solidFill>
                  <a:latin typeface="Arial" panose="020B0604020202020204" pitchFamily="34" charset="0"/>
                </a:rPr>
                <a:t>:</a:t>
              </a:r>
            </a:p>
          </p:txBody>
        </p:sp>
      </p:grpSp>
      <p:sp>
        <p:nvSpPr>
          <p:cNvPr id="17448" name="Text Box 100"/>
          <p:cNvSpPr txBox="1">
            <a:spLocks noChangeArrowheads="1"/>
          </p:cNvSpPr>
          <p:nvPr/>
        </p:nvSpPr>
        <p:spPr bwMode="auto">
          <a:xfrm>
            <a:off x="8176577" y="2010109"/>
            <a:ext cx="1716088"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Aumenta v</a:t>
            </a:r>
          </a:p>
        </p:txBody>
      </p:sp>
      <p:grpSp>
        <p:nvGrpSpPr>
          <p:cNvPr id="20" name="Grupo 19">
            <a:extLst>
              <a:ext uri="{FF2B5EF4-FFF2-40B4-BE49-F238E27FC236}">
                <a16:creationId xmlns:a16="http://schemas.microsoft.com/office/drawing/2014/main" id="{31F42EE4-A1CA-4175-87BB-CCFDDBA98B15}"/>
              </a:ext>
            </a:extLst>
          </p:cNvPr>
          <p:cNvGrpSpPr/>
          <p:nvPr/>
        </p:nvGrpSpPr>
        <p:grpSpPr>
          <a:xfrm>
            <a:off x="6573206" y="2575646"/>
            <a:ext cx="1574801" cy="536575"/>
            <a:chOff x="6573206" y="2575646"/>
            <a:chExt cx="1574801" cy="536575"/>
          </a:xfrm>
        </p:grpSpPr>
        <p:sp>
          <p:nvSpPr>
            <p:cNvPr id="17443" name="Rectangle 113"/>
            <p:cNvSpPr>
              <a:spLocks noChangeArrowheads="1"/>
            </p:cNvSpPr>
            <p:nvPr/>
          </p:nvSpPr>
          <p:spPr bwMode="auto">
            <a:xfrm>
              <a:off x="6573206" y="2575646"/>
              <a:ext cx="1568451" cy="536575"/>
            </a:xfrm>
            <a:prstGeom prst="rect">
              <a:avLst/>
            </a:prstGeom>
            <a:solidFill>
              <a:srgbClr val="CCFFCC"/>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spcBef>
                  <a:spcPct val="0"/>
                </a:spcBef>
                <a:buFontTx/>
                <a:buNone/>
              </a:pPr>
              <a:endParaRPr lang="en-US" sz="2400">
                <a:solidFill>
                  <a:srgbClr val="000000"/>
                </a:solidFill>
                <a:latin typeface="Arial" panose="020B0604020202020204" pitchFamily="34" charset="0"/>
              </a:endParaRPr>
            </a:p>
          </p:txBody>
        </p:sp>
        <p:sp>
          <p:nvSpPr>
            <p:cNvPr id="17444" name="Text Box 101"/>
            <p:cNvSpPr txBox="1">
              <a:spLocks noChangeArrowheads="1"/>
            </p:cNvSpPr>
            <p:nvPr/>
          </p:nvSpPr>
          <p:spPr bwMode="auto">
            <a:xfrm>
              <a:off x="6577969" y="2607396"/>
              <a:ext cx="15700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P</a:t>
              </a:r>
              <a:r>
                <a:rPr lang="es-ES" sz="2400" baseline="-25000" dirty="0" err="1">
                  <a:solidFill>
                    <a:srgbClr val="000000"/>
                  </a:solidFill>
                  <a:latin typeface="Arial" panose="020B0604020202020204" pitchFamily="34" charset="0"/>
                </a:rPr>
                <a:t>normal</a:t>
              </a:r>
              <a:r>
                <a:rPr lang="es-ES" sz="2400" dirty="0">
                  <a:solidFill>
                    <a:srgbClr val="000000"/>
                  </a:solidFill>
                  <a:latin typeface="Arial" panose="020B0604020202020204" pitchFamily="34" charset="0"/>
                </a:rPr>
                <a:t> y T:</a:t>
              </a:r>
            </a:p>
          </p:txBody>
        </p:sp>
      </p:grpSp>
      <p:sp>
        <p:nvSpPr>
          <p:cNvPr id="17445" name="Text Box 101"/>
          <p:cNvSpPr txBox="1">
            <a:spLocks noChangeArrowheads="1"/>
          </p:cNvSpPr>
          <p:nvPr/>
        </p:nvSpPr>
        <p:spPr bwMode="auto">
          <a:xfrm>
            <a:off x="6581144" y="2604942"/>
            <a:ext cx="3802064" cy="230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T es mayor que </a:t>
            </a:r>
            <a:r>
              <a:rPr lang="es-ES" sz="2400" dirty="0" err="1">
                <a:solidFill>
                  <a:srgbClr val="000000"/>
                </a:solidFill>
                <a:latin typeface="Arial" panose="020B0604020202020204" pitchFamily="34" charset="0"/>
              </a:rPr>
              <a:t>P</a:t>
            </a:r>
            <a:r>
              <a:rPr lang="es-ES" sz="2400" baseline="-25000" dirty="0" err="1">
                <a:solidFill>
                  <a:srgbClr val="000000"/>
                </a:solidFill>
                <a:latin typeface="Arial" panose="020B0604020202020204" pitchFamily="34" charset="0"/>
              </a:rPr>
              <a:t>normal</a:t>
            </a:r>
            <a:r>
              <a:rPr lang="es-ES" sz="2400" dirty="0">
                <a:solidFill>
                  <a:srgbClr val="000000"/>
                </a:solidFill>
                <a:latin typeface="Arial" panose="020B0604020202020204" pitchFamily="34" charset="0"/>
              </a:rPr>
              <a:t>, excepto en los extremos, donde son iguales. T </a:t>
            </a:r>
            <a:r>
              <a:rPr lang="es-ES" sz="24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rPr>
              <a:t> </a:t>
            </a:r>
            <a:r>
              <a:rPr lang="es-ES" sz="2400" dirty="0" err="1">
                <a:solidFill>
                  <a:srgbClr val="000000"/>
                </a:solidFill>
                <a:latin typeface="Arial" panose="020B0604020202020204" pitchFamily="34" charset="0"/>
              </a:rPr>
              <a:t>P</a:t>
            </a:r>
            <a:r>
              <a:rPr lang="es-ES" sz="2400" baseline="-25000" dirty="0" err="1">
                <a:solidFill>
                  <a:srgbClr val="000000"/>
                </a:solidFill>
                <a:latin typeface="Arial" panose="020B0604020202020204" pitchFamily="34" charset="0"/>
              </a:rPr>
              <a:t>normal</a:t>
            </a:r>
            <a:r>
              <a:rPr lang="es-ES" sz="2400" dirty="0">
                <a:solidFill>
                  <a:srgbClr val="000000"/>
                </a:solidFill>
                <a:latin typeface="Arial" panose="020B0604020202020204" pitchFamily="34" charset="0"/>
              </a:rPr>
              <a:t> varía la dirección de movimiento de q manteniéndola a L</a:t>
            </a:r>
          </a:p>
        </p:txBody>
      </p:sp>
      <p:sp>
        <p:nvSpPr>
          <p:cNvPr id="4" name="CuadroTexto 3"/>
          <p:cNvSpPr txBox="1">
            <a:spLocks noChangeArrowheads="1"/>
          </p:cNvSpPr>
          <p:nvPr/>
        </p:nvSpPr>
        <p:spPr bwMode="auto">
          <a:xfrm>
            <a:off x="4823966" y="1915195"/>
            <a:ext cx="1383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a:solidFill>
                  <a:srgbClr val="3333FF"/>
                </a:solidFill>
              </a:rPr>
              <a:t>tangente</a:t>
            </a:r>
          </a:p>
        </p:txBody>
      </p:sp>
      <p:sp>
        <p:nvSpPr>
          <p:cNvPr id="96" name="CuadroTexto 95"/>
          <p:cNvSpPr txBox="1">
            <a:spLocks noChangeArrowheads="1"/>
          </p:cNvSpPr>
          <p:nvPr/>
        </p:nvSpPr>
        <p:spPr bwMode="auto">
          <a:xfrm>
            <a:off x="4915606" y="4076188"/>
            <a:ext cx="11747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rgbClr val="3333FF"/>
                </a:solidFill>
              </a:rPr>
              <a:t>normal</a:t>
            </a:r>
          </a:p>
        </p:txBody>
      </p:sp>
      <p:grpSp>
        <p:nvGrpSpPr>
          <p:cNvPr id="19" name="Grupo 18">
            <a:extLst>
              <a:ext uri="{FF2B5EF4-FFF2-40B4-BE49-F238E27FC236}">
                <a16:creationId xmlns:a16="http://schemas.microsoft.com/office/drawing/2014/main" id="{E8490236-C471-4BCD-B91F-507E089F20A0}"/>
              </a:ext>
            </a:extLst>
          </p:cNvPr>
          <p:cNvGrpSpPr/>
          <p:nvPr/>
        </p:nvGrpSpPr>
        <p:grpSpPr>
          <a:xfrm>
            <a:off x="2911028" y="1591453"/>
            <a:ext cx="1084462" cy="639316"/>
            <a:chOff x="2911028" y="1591453"/>
            <a:chExt cx="1084462" cy="639316"/>
          </a:xfrm>
        </p:grpSpPr>
        <p:sp>
          <p:nvSpPr>
            <p:cNvPr id="17416" name="Text Box 42"/>
            <p:cNvSpPr txBox="1">
              <a:spLocks noChangeArrowheads="1"/>
            </p:cNvSpPr>
            <p:nvPr/>
          </p:nvSpPr>
          <p:spPr bwMode="auto">
            <a:xfrm>
              <a:off x="3642272" y="1833894"/>
              <a:ext cx="35321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 </a:t>
              </a:r>
            </a:p>
          </p:txBody>
        </p:sp>
        <p:sp>
          <p:nvSpPr>
            <p:cNvPr id="17417" name="Freeform 43"/>
            <p:cNvSpPr>
              <a:spLocks/>
            </p:cNvSpPr>
            <p:nvPr/>
          </p:nvSpPr>
          <p:spPr bwMode="auto">
            <a:xfrm flipH="1">
              <a:off x="3443437" y="1599390"/>
              <a:ext cx="496887" cy="174625"/>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a:p>
          </p:txBody>
        </p:sp>
        <p:grpSp>
          <p:nvGrpSpPr>
            <p:cNvPr id="10" name="Grupo 9"/>
            <p:cNvGrpSpPr>
              <a:grpSpLocks/>
            </p:cNvGrpSpPr>
            <p:nvPr/>
          </p:nvGrpSpPr>
          <p:grpSpPr bwMode="auto">
            <a:xfrm>
              <a:off x="2911028" y="1591453"/>
              <a:ext cx="516534" cy="615795"/>
              <a:chOff x="2879689" y="1538288"/>
              <a:chExt cx="516534" cy="615795"/>
            </a:xfrm>
          </p:grpSpPr>
          <p:sp>
            <p:nvSpPr>
              <p:cNvPr id="17441" name="Text Box 42"/>
              <p:cNvSpPr txBox="1">
                <a:spLocks noChangeArrowheads="1"/>
              </p:cNvSpPr>
              <p:nvPr/>
            </p:nvSpPr>
            <p:spPr bwMode="auto">
              <a:xfrm>
                <a:off x="2879689" y="1757208"/>
                <a:ext cx="36036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a:t>
                </a:r>
              </a:p>
            </p:txBody>
          </p:sp>
          <p:sp>
            <p:nvSpPr>
              <p:cNvPr id="17442" name="Freeform 43"/>
              <p:cNvSpPr>
                <a:spLocks/>
              </p:cNvSpPr>
              <p:nvPr/>
            </p:nvSpPr>
            <p:spPr bwMode="auto">
              <a:xfrm>
                <a:off x="2899335" y="1538288"/>
                <a:ext cx="496888" cy="174625"/>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a:p>
            </p:txBody>
          </p:sp>
        </p:grpSp>
      </p:grpSp>
      <p:grpSp>
        <p:nvGrpSpPr>
          <p:cNvPr id="21" name="Grupo 20">
            <a:extLst>
              <a:ext uri="{FF2B5EF4-FFF2-40B4-BE49-F238E27FC236}">
                <a16:creationId xmlns:a16="http://schemas.microsoft.com/office/drawing/2014/main" id="{BBD0F479-05A4-4EDF-9975-6E7368E21B69}"/>
              </a:ext>
            </a:extLst>
          </p:cNvPr>
          <p:cNvGrpSpPr/>
          <p:nvPr/>
        </p:nvGrpSpPr>
        <p:grpSpPr>
          <a:xfrm>
            <a:off x="5604614" y="5120360"/>
            <a:ext cx="1653535" cy="534366"/>
            <a:chOff x="9564378" y="4770084"/>
            <a:chExt cx="1653535" cy="534366"/>
          </a:xfrm>
        </p:grpSpPr>
        <p:sp>
          <p:nvSpPr>
            <p:cNvPr id="17456" name="Rectangle 117"/>
            <p:cNvSpPr>
              <a:spLocks noChangeArrowheads="1"/>
            </p:cNvSpPr>
            <p:nvPr/>
          </p:nvSpPr>
          <p:spPr bwMode="auto">
            <a:xfrm>
              <a:off x="9567930" y="4839372"/>
              <a:ext cx="1438275" cy="465078"/>
            </a:xfrm>
            <a:prstGeom prst="rect">
              <a:avLst/>
            </a:prstGeom>
            <a:solidFill>
              <a:srgbClr val="CCFFCC"/>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spcBef>
                  <a:spcPct val="0"/>
                </a:spcBef>
                <a:buFontTx/>
                <a:buNone/>
              </a:pPr>
              <a:endParaRPr lang="en-US" sz="2400">
                <a:solidFill>
                  <a:srgbClr val="000000"/>
                </a:solidFill>
                <a:latin typeface="Arial" panose="020B0604020202020204" pitchFamily="34" charset="0"/>
              </a:endParaRPr>
            </a:p>
          </p:txBody>
        </p:sp>
        <p:sp>
          <p:nvSpPr>
            <p:cNvPr id="17457" name="Text Box 104"/>
            <p:cNvSpPr txBox="1">
              <a:spLocks noChangeArrowheads="1"/>
            </p:cNvSpPr>
            <p:nvPr/>
          </p:nvSpPr>
          <p:spPr bwMode="auto">
            <a:xfrm>
              <a:off x="9564378" y="4770084"/>
              <a:ext cx="1653535" cy="46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P</a:t>
              </a:r>
              <a:r>
                <a:rPr lang="es-ES" sz="2400" baseline="-25000" dirty="0" err="1">
                  <a:solidFill>
                    <a:srgbClr val="000000"/>
                  </a:solidFill>
                  <a:latin typeface="Arial" panose="020B0604020202020204" pitchFamily="34" charset="0"/>
                </a:rPr>
                <a:t>tangencial</a:t>
              </a:r>
              <a:r>
                <a:rPr lang="es-ES" sz="2400" dirty="0">
                  <a:solidFill>
                    <a:srgbClr val="000000"/>
                  </a:solidFill>
                  <a:latin typeface="Arial" panose="020B0604020202020204" pitchFamily="34" charset="0"/>
                </a:rPr>
                <a:t>:</a:t>
              </a:r>
            </a:p>
          </p:txBody>
        </p:sp>
      </p:grpSp>
      <p:sp>
        <p:nvSpPr>
          <p:cNvPr id="99" name="Text Box 104"/>
          <p:cNvSpPr txBox="1">
            <a:spLocks noChangeArrowheads="1"/>
          </p:cNvSpPr>
          <p:nvPr/>
        </p:nvSpPr>
        <p:spPr bwMode="auto">
          <a:xfrm>
            <a:off x="5456701" y="5213317"/>
            <a:ext cx="5015081"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Tras superar la vertical, la frena, la para (al mismo </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si no hay rozamiento), y luego la lanza de vuelta hacia la vertical</a:t>
            </a:r>
          </a:p>
        </p:txBody>
      </p:sp>
      <p:sp>
        <p:nvSpPr>
          <p:cNvPr id="100" name="Rectangle 49"/>
          <p:cNvSpPr>
            <a:spLocks noChangeArrowheads="1"/>
          </p:cNvSpPr>
          <p:nvPr/>
        </p:nvSpPr>
        <p:spPr bwMode="auto">
          <a:xfrm>
            <a:off x="3973904" y="2389172"/>
            <a:ext cx="455612" cy="463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sym typeface="Wingdings" panose="05000000000000000000" pitchFamily="2" charset="2"/>
              </a:rPr>
              <a:t></a:t>
            </a:r>
          </a:p>
        </p:txBody>
      </p:sp>
      <p:sp>
        <p:nvSpPr>
          <p:cNvPr id="101" name="Rectangle 50"/>
          <p:cNvSpPr>
            <a:spLocks noChangeArrowheads="1"/>
          </p:cNvSpPr>
          <p:nvPr/>
        </p:nvSpPr>
        <p:spPr bwMode="auto">
          <a:xfrm>
            <a:off x="2946550" y="2389172"/>
            <a:ext cx="455612" cy="463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sym typeface="Wingdings" panose="05000000000000000000" pitchFamily="2" charset="2"/>
              </a:rPr>
              <a:t></a:t>
            </a:r>
          </a:p>
        </p:txBody>
      </p:sp>
      <p:sp>
        <p:nvSpPr>
          <p:cNvPr id="102" name="Rectangle 51"/>
          <p:cNvSpPr>
            <a:spLocks noChangeArrowheads="1"/>
          </p:cNvSpPr>
          <p:nvPr/>
        </p:nvSpPr>
        <p:spPr bwMode="auto">
          <a:xfrm>
            <a:off x="1582568" y="2389172"/>
            <a:ext cx="457200" cy="463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sym typeface="Wingdings" panose="05000000000000000000" pitchFamily="2" charset="2"/>
              </a:rPr>
              <a:t></a:t>
            </a:r>
          </a:p>
        </p:txBody>
      </p:sp>
      <p:sp>
        <p:nvSpPr>
          <p:cNvPr id="104" name="Rectangle 49"/>
          <p:cNvSpPr>
            <a:spLocks noChangeArrowheads="1"/>
          </p:cNvSpPr>
          <p:nvPr/>
        </p:nvSpPr>
        <p:spPr bwMode="auto">
          <a:xfrm>
            <a:off x="6142693" y="1808810"/>
            <a:ext cx="455612" cy="463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dirty="0">
                <a:solidFill>
                  <a:srgbClr val="008000"/>
                </a:solidFill>
                <a:latin typeface="Arial" panose="020B0604020202020204" pitchFamily="34" charset="0"/>
                <a:sym typeface="Wingdings" panose="05000000000000000000" pitchFamily="2" charset="2"/>
              </a:rPr>
              <a:t></a:t>
            </a:r>
          </a:p>
        </p:txBody>
      </p:sp>
      <p:sp>
        <p:nvSpPr>
          <p:cNvPr id="105" name="Rectangle 50"/>
          <p:cNvSpPr>
            <a:spLocks noChangeArrowheads="1"/>
          </p:cNvSpPr>
          <p:nvPr/>
        </p:nvSpPr>
        <p:spPr bwMode="auto">
          <a:xfrm>
            <a:off x="1575283" y="5056952"/>
            <a:ext cx="455612" cy="463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dirty="0">
                <a:solidFill>
                  <a:srgbClr val="008000"/>
                </a:solidFill>
                <a:latin typeface="Arial" panose="020B0604020202020204" pitchFamily="34" charset="0"/>
                <a:sym typeface="Wingdings" panose="05000000000000000000" pitchFamily="2" charset="2"/>
              </a:rPr>
              <a:t></a:t>
            </a:r>
          </a:p>
        </p:txBody>
      </p:sp>
      <p:sp>
        <p:nvSpPr>
          <p:cNvPr id="106" name="Rectangle 51"/>
          <p:cNvSpPr>
            <a:spLocks noChangeArrowheads="1"/>
          </p:cNvSpPr>
          <p:nvPr/>
        </p:nvSpPr>
        <p:spPr bwMode="auto">
          <a:xfrm>
            <a:off x="5194262" y="5058422"/>
            <a:ext cx="457200" cy="463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dirty="0">
                <a:solidFill>
                  <a:srgbClr val="008000"/>
                </a:solidFill>
                <a:latin typeface="Arial" panose="020B0604020202020204" pitchFamily="34" charset="0"/>
                <a:sym typeface="Wingdings" panose="05000000000000000000" pitchFamily="2" charset="2"/>
              </a:rPr>
              <a:t></a:t>
            </a:r>
          </a:p>
        </p:txBody>
      </p:sp>
      <p:sp>
        <p:nvSpPr>
          <p:cNvPr id="103" name="Text Box 48">
            <a:extLst>
              <a:ext uri="{FF2B5EF4-FFF2-40B4-BE49-F238E27FC236}">
                <a16:creationId xmlns:a16="http://schemas.microsoft.com/office/drawing/2014/main" id="{E69B0526-922C-446A-8DD4-B542E2635B6F}"/>
              </a:ext>
            </a:extLst>
          </p:cNvPr>
          <p:cNvSpPr txBox="1">
            <a:spLocks noChangeArrowheads="1"/>
          </p:cNvSpPr>
          <p:nvPr/>
        </p:nvSpPr>
        <p:spPr bwMode="auto">
          <a:xfrm>
            <a:off x="1146396" y="485775"/>
            <a:ext cx="43823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c)</a:t>
            </a:r>
          </a:p>
        </p:txBody>
      </p:sp>
      <p:grpSp>
        <p:nvGrpSpPr>
          <p:cNvPr id="13" name="Grupo 12">
            <a:extLst>
              <a:ext uri="{FF2B5EF4-FFF2-40B4-BE49-F238E27FC236}">
                <a16:creationId xmlns:a16="http://schemas.microsoft.com/office/drawing/2014/main" id="{F9856990-82A9-4128-9101-9305DC29582E}"/>
              </a:ext>
            </a:extLst>
          </p:cNvPr>
          <p:cNvGrpSpPr/>
          <p:nvPr/>
        </p:nvGrpSpPr>
        <p:grpSpPr>
          <a:xfrm>
            <a:off x="1990932" y="787157"/>
            <a:ext cx="1433661" cy="2198687"/>
            <a:chOff x="2010150" y="780503"/>
            <a:chExt cx="1433661" cy="2198687"/>
          </a:xfrm>
        </p:grpSpPr>
        <p:pic>
          <p:nvPicPr>
            <p:cNvPr id="108" name="Picture 4">
              <a:extLst>
                <a:ext uri="{FF2B5EF4-FFF2-40B4-BE49-F238E27FC236}">
                  <a16:creationId xmlns:a16="http://schemas.microsoft.com/office/drawing/2014/main" id="{7CB53900-7F42-4587-9CE3-AF08E6C07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150" y="2539453"/>
              <a:ext cx="4397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9" name="Line 37">
              <a:extLst>
                <a:ext uri="{FF2B5EF4-FFF2-40B4-BE49-F238E27FC236}">
                  <a16:creationId xmlns:a16="http://schemas.microsoft.com/office/drawing/2014/main" id="{47A24FC3-D435-4F8D-A2CF-5CE015636ECE}"/>
                </a:ext>
              </a:extLst>
            </p:cNvPr>
            <p:cNvSpPr>
              <a:spLocks noChangeShapeType="1"/>
            </p:cNvSpPr>
            <p:nvPr/>
          </p:nvSpPr>
          <p:spPr bwMode="auto">
            <a:xfrm flipH="1">
              <a:off x="2375424" y="780503"/>
              <a:ext cx="1068387"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grpSp>
      <p:sp>
        <p:nvSpPr>
          <p:cNvPr id="110" name="Text Box 90">
            <a:extLst>
              <a:ext uri="{FF2B5EF4-FFF2-40B4-BE49-F238E27FC236}">
                <a16:creationId xmlns:a16="http://schemas.microsoft.com/office/drawing/2014/main" id="{0782544B-ED15-47CA-B179-269D886022DD}"/>
              </a:ext>
            </a:extLst>
          </p:cNvPr>
          <p:cNvSpPr txBox="1">
            <a:spLocks noChangeArrowheads="1"/>
          </p:cNvSpPr>
          <p:nvPr/>
        </p:nvSpPr>
        <p:spPr bwMode="auto">
          <a:xfrm>
            <a:off x="1808602" y="5007565"/>
            <a:ext cx="1697628" cy="514738"/>
          </a:xfrm>
          <a:prstGeom prst="rect">
            <a:avLst/>
          </a:prstGeom>
          <a:noFill/>
          <a:ln>
            <a:noFill/>
          </a:ln>
        </p:spPr>
        <p:txBody>
          <a:bodyPr wrap="square" lIns="108000" tIns="72000" rIns="72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ts val="0"/>
              </a:spcBef>
            </a:pPr>
            <a:r>
              <a:rPr lang="es-ES" sz="2400" dirty="0">
                <a:solidFill>
                  <a:schemeClr val="tx1"/>
                </a:solidFill>
                <a:sym typeface="Symbol" panose="05050102010706020507" pitchFamily="18" charset="2"/>
              </a:rPr>
              <a:t></a:t>
            </a:r>
            <a:r>
              <a:rPr lang="es-ES" sz="2400" dirty="0" err="1">
                <a:solidFill>
                  <a:schemeClr val="tx1"/>
                </a:solidFill>
                <a:sym typeface="Symbol" panose="05050102010706020507" pitchFamily="18" charset="2"/>
              </a:rPr>
              <a:t>F</a:t>
            </a:r>
            <a:r>
              <a:rPr lang="es-ES" sz="2400" baseline="-25000" dirty="0" err="1">
                <a:solidFill>
                  <a:schemeClr val="tx1"/>
                </a:solidFill>
                <a:sym typeface="Symbol" panose="05050102010706020507" pitchFamily="18" charset="2"/>
              </a:rPr>
              <a:t>tang</a:t>
            </a:r>
            <a:r>
              <a:rPr lang="es-ES" sz="2400" dirty="0">
                <a:solidFill>
                  <a:schemeClr val="tx1"/>
                </a:solidFill>
                <a:sym typeface="Symbol" panose="05050102010706020507" pitchFamily="18" charset="2"/>
              </a:rPr>
              <a:t>= 0</a:t>
            </a:r>
            <a:endParaRPr lang="es-ES" sz="2400" dirty="0">
              <a:solidFill>
                <a:schemeClr val="tx1"/>
              </a:solidFill>
            </a:endParaRPr>
          </a:p>
        </p:txBody>
      </p:sp>
      <p:grpSp>
        <p:nvGrpSpPr>
          <p:cNvPr id="15" name="Grupo 14">
            <a:extLst>
              <a:ext uri="{FF2B5EF4-FFF2-40B4-BE49-F238E27FC236}">
                <a16:creationId xmlns:a16="http://schemas.microsoft.com/office/drawing/2014/main" id="{E35F0739-C2B1-43BC-A676-8B3F6FD0342F}"/>
              </a:ext>
            </a:extLst>
          </p:cNvPr>
          <p:cNvGrpSpPr/>
          <p:nvPr/>
        </p:nvGrpSpPr>
        <p:grpSpPr>
          <a:xfrm>
            <a:off x="2511404" y="5895616"/>
            <a:ext cx="1798637" cy="960690"/>
            <a:chOff x="2494979" y="5812488"/>
            <a:chExt cx="1798637" cy="960690"/>
          </a:xfrm>
        </p:grpSpPr>
        <p:sp>
          <p:nvSpPr>
            <p:cNvPr id="102490" name="Text Box 90"/>
            <p:cNvSpPr txBox="1">
              <a:spLocks noChangeArrowheads="1"/>
            </p:cNvSpPr>
            <p:nvPr/>
          </p:nvSpPr>
          <p:spPr bwMode="auto">
            <a:xfrm>
              <a:off x="2494979" y="6258440"/>
              <a:ext cx="1798637" cy="514738"/>
            </a:xfrm>
            <a:prstGeom prst="rect">
              <a:avLst/>
            </a:prstGeom>
            <a:solidFill>
              <a:srgbClr val="FFFF00"/>
            </a:solidFill>
            <a:ln>
              <a:noFill/>
            </a:ln>
          </p:spPr>
          <p:txBody>
            <a:bodyPr wrap="square" lIns="108000" tIns="72000" rIns="72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ts val="0"/>
                </a:spcBef>
              </a:pPr>
              <a:r>
                <a:rPr lang="es-ES" sz="2400" dirty="0">
                  <a:solidFill>
                    <a:schemeClr val="tx1"/>
                  </a:solidFill>
                  <a:sym typeface="Symbol" panose="05050102010706020507" pitchFamily="18" charset="2"/>
                </a:rPr>
                <a:t>No se para</a:t>
              </a:r>
            </a:p>
          </p:txBody>
        </p:sp>
        <p:sp>
          <p:nvSpPr>
            <p:cNvPr id="14" name="Flecha: hacia abajo 13">
              <a:extLst>
                <a:ext uri="{FF2B5EF4-FFF2-40B4-BE49-F238E27FC236}">
                  <a16:creationId xmlns:a16="http://schemas.microsoft.com/office/drawing/2014/main" id="{5126735E-350D-4CC2-9429-A067EB8C4062}"/>
                </a:ext>
              </a:extLst>
            </p:cNvPr>
            <p:cNvSpPr/>
            <p:nvPr/>
          </p:nvSpPr>
          <p:spPr bwMode="auto">
            <a:xfrm>
              <a:off x="3027585" y="5812488"/>
              <a:ext cx="733425" cy="387562"/>
            </a:xfrm>
            <a:prstGeom prst="downArrow">
              <a:avLst/>
            </a:prstGeom>
            <a:solidFill>
              <a:schemeClr val="accent1"/>
            </a:solidFill>
            <a:ln w="12700" cap="flat" cmpd="sng" algn="ctr">
              <a:no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grpSp>
        <p:nvGrpSpPr>
          <p:cNvPr id="17" name="Grupo 16">
            <a:extLst>
              <a:ext uri="{FF2B5EF4-FFF2-40B4-BE49-F238E27FC236}">
                <a16:creationId xmlns:a16="http://schemas.microsoft.com/office/drawing/2014/main" id="{22B6DE5C-4351-414F-92DE-8C62B3985FA9}"/>
              </a:ext>
            </a:extLst>
          </p:cNvPr>
          <p:cNvGrpSpPr/>
          <p:nvPr/>
        </p:nvGrpSpPr>
        <p:grpSpPr>
          <a:xfrm>
            <a:off x="1666109" y="1810373"/>
            <a:ext cx="1161240" cy="2236787"/>
            <a:chOff x="452591" y="2054864"/>
            <a:chExt cx="1161240" cy="2236787"/>
          </a:xfrm>
        </p:grpSpPr>
        <p:grpSp>
          <p:nvGrpSpPr>
            <p:cNvPr id="17451" name="Group 108"/>
            <p:cNvGrpSpPr>
              <a:grpSpLocks/>
            </p:cNvGrpSpPr>
            <p:nvPr/>
          </p:nvGrpSpPr>
          <p:grpSpPr bwMode="auto">
            <a:xfrm flipH="1">
              <a:off x="452591" y="3181989"/>
              <a:ext cx="1109663" cy="766763"/>
              <a:chOff x="2551" y="2006"/>
              <a:chExt cx="699" cy="483"/>
            </a:xfrm>
          </p:grpSpPr>
          <p:sp>
            <p:nvSpPr>
              <p:cNvPr id="17454" name="Line 109"/>
              <p:cNvSpPr>
                <a:spLocks noChangeShapeType="1"/>
              </p:cNvSpPr>
              <p:nvPr/>
            </p:nvSpPr>
            <p:spPr bwMode="auto">
              <a:xfrm>
                <a:off x="2962" y="2016"/>
                <a:ext cx="288" cy="47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55" name="Line 110"/>
              <p:cNvSpPr>
                <a:spLocks noChangeShapeType="1"/>
              </p:cNvSpPr>
              <p:nvPr/>
            </p:nvSpPr>
            <p:spPr bwMode="auto">
              <a:xfrm flipH="1">
                <a:off x="2551" y="2006"/>
                <a:ext cx="236" cy="13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17452" name="Line 115"/>
            <p:cNvSpPr>
              <a:spLocks noChangeShapeType="1"/>
            </p:cNvSpPr>
            <p:nvPr/>
          </p:nvSpPr>
          <p:spPr bwMode="auto">
            <a:xfrm>
              <a:off x="971704" y="3212151"/>
              <a:ext cx="0" cy="1079500"/>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53" name="Line 117"/>
            <p:cNvSpPr>
              <a:spLocks noChangeShapeType="1"/>
            </p:cNvSpPr>
            <p:nvPr/>
          </p:nvSpPr>
          <p:spPr bwMode="auto">
            <a:xfrm flipV="1">
              <a:off x="1124881" y="2054864"/>
              <a:ext cx="488950" cy="784225"/>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dirty="0"/>
            </a:p>
          </p:txBody>
        </p:sp>
      </p:grpSp>
      <p:sp>
        <p:nvSpPr>
          <p:cNvPr id="111" name="CuadroTexto 110">
            <a:extLst>
              <a:ext uri="{FF2B5EF4-FFF2-40B4-BE49-F238E27FC236}">
                <a16:creationId xmlns:a16="http://schemas.microsoft.com/office/drawing/2014/main" id="{7377E5CC-93C1-4840-8428-76466E0E86D3}"/>
              </a:ext>
            </a:extLst>
          </p:cNvPr>
          <p:cNvSpPr txBox="1">
            <a:spLocks noChangeArrowheads="1"/>
          </p:cNvSpPr>
          <p:nvPr/>
        </p:nvSpPr>
        <p:spPr bwMode="auto">
          <a:xfrm>
            <a:off x="1058365" y="5860507"/>
            <a:ext cx="15905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rgbClr val="3333FF"/>
                </a:solidFill>
              </a:rPr>
              <a:t>1ª Ley de Newton</a:t>
            </a:r>
          </a:p>
        </p:txBody>
      </p:sp>
      <p:sp>
        <p:nvSpPr>
          <p:cNvPr id="112" name="Text Box 90">
            <a:extLst>
              <a:ext uri="{FF2B5EF4-FFF2-40B4-BE49-F238E27FC236}">
                <a16:creationId xmlns:a16="http://schemas.microsoft.com/office/drawing/2014/main" id="{998988FA-26FF-42A1-9C0B-195ECD527A67}"/>
              </a:ext>
            </a:extLst>
          </p:cNvPr>
          <p:cNvSpPr txBox="1">
            <a:spLocks noChangeArrowheads="1"/>
          </p:cNvSpPr>
          <p:nvPr/>
        </p:nvSpPr>
        <p:spPr bwMode="auto">
          <a:xfrm>
            <a:off x="3336720" y="4996299"/>
            <a:ext cx="2000840" cy="1022569"/>
          </a:xfrm>
          <a:prstGeom prst="rect">
            <a:avLst/>
          </a:prstGeom>
          <a:noFill/>
          <a:ln>
            <a:noFill/>
          </a:ln>
        </p:spPr>
        <p:txBody>
          <a:bodyPr wrap="square" lIns="108000" tIns="72000" rIns="72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ts val="0"/>
              </a:spcBef>
            </a:pPr>
            <a:r>
              <a:rPr lang="es-ES" sz="2400" dirty="0">
                <a:solidFill>
                  <a:schemeClr val="tx1"/>
                </a:solidFill>
                <a:sym typeface="Symbol" panose="05050102010706020507" pitchFamily="18" charset="2"/>
              </a:rPr>
              <a:t>pero </a:t>
            </a:r>
            <a:r>
              <a:rPr lang="es-ES" sz="2400" dirty="0">
                <a:solidFill>
                  <a:schemeClr val="tx1"/>
                </a:solidFill>
              </a:rPr>
              <a:t>v </a:t>
            </a:r>
            <a:r>
              <a:rPr lang="es-ES" sz="2400" dirty="0">
                <a:solidFill>
                  <a:schemeClr val="tx1"/>
                </a:solidFill>
                <a:sym typeface="Symbol" panose="05050102010706020507" pitchFamily="18" charset="2"/>
              </a:rPr>
              <a:t></a:t>
            </a:r>
            <a:r>
              <a:rPr lang="es-ES" sz="2400" dirty="0">
                <a:solidFill>
                  <a:schemeClr val="tx1"/>
                </a:solidFill>
              </a:rPr>
              <a:t> 0</a:t>
            </a:r>
          </a:p>
          <a:p>
            <a:pPr eaLnBrk="1" hangingPunct="1">
              <a:spcBef>
                <a:spcPts val="0"/>
              </a:spcBef>
            </a:pPr>
            <a:r>
              <a:rPr lang="es-ES" sz="2400" dirty="0">
                <a:solidFill>
                  <a:schemeClr val="tx1"/>
                </a:solidFill>
              </a:rPr>
              <a:t>(es máxima)</a:t>
            </a:r>
          </a:p>
          <a:p>
            <a:pPr algn="r" eaLnBrk="1" hangingPunct="1">
              <a:spcBef>
                <a:spcPts val="0"/>
              </a:spcBef>
            </a:pPr>
            <a:r>
              <a:rPr lang="es-ES" sz="900" dirty="0">
                <a:solidFill>
                  <a:schemeClr val="tx1"/>
                </a:solidFill>
              </a:rPr>
              <a:t> </a:t>
            </a:r>
            <a:endParaRPr lang="es-E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p:cTn id="7" dur="500" fill="hold"/>
                                        <p:tgtEl>
                                          <p:spTgt spid="103"/>
                                        </p:tgtEl>
                                        <p:attrNameLst>
                                          <p:attrName>ppt_w</p:attrName>
                                        </p:attrNameLst>
                                      </p:cBhvr>
                                      <p:tavLst>
                                        <p:tav tm="0">
                                          <p:val>
                                            <p:fltVal val="0"/>
                                          </p:val>
                                        </p:tav>
                                        <p:tav tm="100000">
                                          <p:val>
                                            <p:strVal val="#ppt_w"/>
                                          </p:val>
                                        </p:tav>
                                      </p:tavLst>
                                    </p:anim>
                                    <p:anim calcmode="lin" valueType="num">
                                      <p:cBhvr>
                                        <p:cTn id="8" dur="500" fill="hold"/>
                                        <p:tgtEl>
                                          <p:spTgt spid="10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54047"/>
                                        </p:tgtEl>
                                        <p:attrNameLst>
                                          <p:attrName>style.visibility</p:attrName>
                                        </p:attrNameLst>
                                      </p:cBhvr>
                                      <p:to>
                                        <p:strVal val="visible"/>
                                      </p:to>
                                    </p:set>
                                    <p:animEffect transition="in" filter="blinds(vertical)">
                                      <p:cBhvr>
                                        <p:cTn id="17" dur="500"/>
                                        <p:tgtEl>
                                          <p:spTgt spid="25404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54027"/>
                                        </p:tgtEl>
                                        <p:attrNameLst>
                                          <p:attrName>style.visibility</p:attrName>
                                        </p:attrNameLst>
                                      </p:cBhvr>
                                      <p:to>
                                        <p:strVal val="visible"/>
                                      </p:to>
                                    </p:set>
                                    <p:anim calcmode="lin" valueType="num">
                                      <p:cBhvr>
                                        <p:cTn id="22" dur="500" fill="hold"/>
                                        <p:tgtEl>
                                          <p:spTgt spid="254027"/>
                                        </p:tgtEl>
                                        <p:attrNameLst>
                                          <p:attrName>ppt_w</p:attrName>
                                        </p:attrNameLst>
                                      </p:cBhvr>
                                      <p:tavLst>
                                        <p:tav tm="0">
                                          <p:val>
                                            <p:fltVal val="0"/>
                                          </p:val>
                                        </p:tav>
                                        <p:tav tm="100000">
                                          <p:val>
                                            <p:strVal val="#ppt_w"/>
                                          </p:val>
                                        </p:tav>
                                      </p:tavLst>
                                    </p:anim>
                                    <p:anim calcmode="lin" valueType="num">
                                      <p:cBhvr>
                                        <p:cTn id="23" dur="500" fill="hold"/>
                                        <p:tgtEl>
                                          <p:spTgt spid="254027"/>
                                        </p:tgtEl>
                                        <p:attrNameLst>
                                          <p:attrName>ppt_h</p:attrName>
                                        </p:attrNameLst>
                                      </p:cBhvr>
                                      <p:tavLst>
                                        <p:tav tm="0">
                                          <p:val>
                                            <p:fltVal val="0"/>
                                          </p:val>
                                        </p:tav>
                                        <p:tav tm="100000">
                                          <p:val>
                                            <p:strVal val="#ppt_h"/>
                                          </p:val>
                                        </p:tav>
                                      </p:tavLst>
                                    </p:anim>
                                    <p:animEffect transition="in" filter="fade">
                                      <p:cBhvr>
                                        <p:cTn id="24" dur="500"/>
                                        <p:tgtEl>
                                          <p:spTgt spid="25402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8" presetClass="entr" presetSubtype="32"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diamond(out)">
                                      <p:cBhvr>
                                        <p:cTn id="34" dur="500"/>
                                        <p:tgtEl>
                                          <p:spTgt spid="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6"/>
                                        </p:tgtEl>
                                        <p:attrNameLst>
                                          <p:attrName>style.visibility</p:attrName>
                                        </p:attrNameLst>
                                      </p:cBhvr>
                                      <p:to>
                                        <p:strVal val="visible"/>
                                      </p:to>
                                    </p:set>
                                    <p:anim calcmode="lin" valueType="num">
                                      <p:cBhvr>
                                        <p:cTn id="42" dur="500" fill="hold"/>
                                        <p:tgtEl>
                                          <p:spTgt spid="96"/>
                                        </p:tgtEl>
                                        <p:attrNameLst>
                                          <p:attrName>ppt_w</p:attrName>
                                        </p:attrNameLst>
                                      </p:cBhvr>
                                      <p:tavLst>
                                        <p:tav tm="0">
                                          <p:val>
                                            <p:fltVal val="0"/>
                                          </p:val>
                                        </p:tav>
                                        <p:tav tm="100000">
                                          <p:val>
                                            <p:strVal val="#ppt_w"/>
                                          </p:val>
                                        </p:tav>
                                      </p:tavLst>
                                    </p:anim>
                                    <p:anim calcmode="lin" valueType="num">
                                      <p:cBhvr>
                                        <p:cTn id="43" dur="500" fill="hold"/>
                                        <p:tgtEl>
                                          <p:spTgt spid="96"/>
                                        </p:tgtEl>
                                        <p:attrNameLst>
                                          <p:attrName>ppt_h</p:attrName>
                                        </p:attrNameLst>
                                      </p:cBhvr>
                                      <p:tavLst>
                                        <p:tav tm="0">
                                          <p:val>
                                            <p:fltVal val="0"/>
                                          </p:val>
                                        </p:tav>
                                        <p:tav tm="100000">
                                          <p:val>
                                            <p:strVal val="#ppt_h"/>
                                          </p:val>
                                        </p:tav>
                                      </p:tavLst>
                                    </p:anim>
                                    <p:animEffect transition="in" filter="fade">
                                      <p:cBhvr>
                                        <p:cTn id="44" dur="500"/>
                                        <p:tgtEl>
                                          <p:spTgt spid="9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3"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strips(upRight)">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12"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strips(downLeft)">
                                      <p:cBhvr>
                                        <p:cTn id="54" dur="500"/>
                                        <p:tgtEl>
                                          <p:spTgt spid="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104"/>
                                        </p:tgtEl>
                                        <p:attrNameLst>
                                          <p:attrName>style.visibility</p:attrName>
                                        </p:attrNameLst>
                                      </p:cBhvr>
                                      <p:to>
                                        <p:strVal val="visible"/>
                                      </p:to>
                                    </p:set>
                                    <p:anim calcmode="lin" valueType="num">
                                      <p:cBhvr>
                                        <p:cTn id="59" dur="500" fill="hold"/>
                                        <p:tgtEl>
                                          <p:spTgt spid="104"/>
                                        </p:tgtEl>
                                        <p:attrNameLst>
                                          <p:attrName>ppt_w</p:attrName>
                                        </p:attrNameLst>
                                      </p:cBhvr>
                                      <p:tavLst>
                                        <p:tav tm="0">
                                          <p:val>
                                            <p:fltVal val="0"/>
                                          </p:val>
                                        </p:tav>
                                        <p:tav tm="100000">
                                          <p:val>
                                            <p:strVal val="#ppt_w"/>
                                          </p:val>
                                        </p:tav>
                                      </p:tavLst>
                                    </p:anim>
                                    <p:anim calcmode="lin" valueType="num">
                                      <p:cBhvr>
                                        <p:cTn id="60" dur="500" fill="hold"/>
                                        <p:tgtEl>
                                          <p:spTgt spid="104"/>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anim calcmode="lin" valueType="num">
                                      <p:cBhvr>
                                        <p:cTn id="63" dur="500" fill="hold"/>
                                        <p:tgtEl>
                                          <p:spTgt spid="100"/>
                                        </p:tgtEl>
                                        <p:attrNameLst>
                                          <p:attrName>ppt_w</p:attrName>
                                        </p:attrNameLst>
                                      </p:cBhvr>
                                      <p:tavLst>
                                        <p:tav tm="0">
                                          <p:val>
                                            <p:fltVal val="0"/>
                                          </p:val>
                                        </p:tav>
                                        <p:tav tm="100000">
                                          <p:val>
                                            <p:strVal val="#ppt_w"/>
                                          </p:val>
                                        </p:tav>
                                      </p:tavLst>
                                    </p:anim>
                                    <p:anim calcmode="lin" valueType="num">
                                      <p:cBhvr>
                                        <p:cTn id="64" dur="500" fill="hold"/>
                                        <p:tgtEl>
                                          <p:spTgt spid="100"/>
                                        </p:tgtEl>
                                        <p:attrNameLst>
                                          <p:attrName>ppt_h</p:attrName>
                                        </p:attrNameLst>
                                      </p:cBhvr>
                                      <p:tavLst>
                                        <p:tav tm="0">
                                          <p:val>
                                            <p:fltVal val="0"/>
                                          </p:val>
                                        </p:tav>
                                        <p:tav tm="100000">
                                          <p:val>
                                            <p:strVal val="#ppt_h"/>
                                          </p:val>
                                        </p:tav>
                                      </p:tavLst>
                                    </p:anim>
                                  </p:childTnLst>
                                </p:cTn>
                              </p:par>
                            </p:childTnLst>
                          </p:cTn>
                        </p:par>
                        <p:par>
                          <p:cTn id="65" fill="hold" nodeType="with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7448"/>
                                        </p:tgtEl>
                                        <p:attrNameLst>
                                          <p:attrName>style.visibility</p:attrName>
                                        </p:attrNameLst>
                                      </p:cBhvr>
                                      <p:to>
                                        <p:strVal val="visible"/>
                                      </p:to>
                                    </p:set>
                                    <p:animEffect transition="in" filter="wipe(left)">
                                      <p:cBhvr>
                                        <p:cTn id="73" dur="500"/>
                                        <p:tgtEl>
                                          <p:spTgt spid="1744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17445"/>
                                        </p:tgtEl>
                                        <p:attrNameLst>
                                          <p:attrName>style.visibility</p:attrName>
                                        </p:attrNameLst>
                                      </p:cBhvr>
                                      <p:to>
                                        <p:strVal val="visible"/>
                                      </p:to>
                                    </p:set>
                                    <p:animEffect transition="in" filter="wipe(up)">
                                      <p:cBhvr>
                                        <p:cTn id="83" dur="500"/>
                                        <p:tgtEl>
                                          <p:spTgt spid="1744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wipe(right)">
                                      <p:cBhvr>
                                        <p:cTn id="88" dur="500"/>
                                        <p:tgtEl>
                                          <p:spTgt spid="6"/>
                                        </p:tgtEl>
                                      </p:cBhvr>
                                    </p:animEffect>
                                  </p:childTnLst>
                                </p:cTn>
                              </p:par>
                            </p:childTnLst>
                          </p:cTn>
                        </p:par>
                        <p:par>
                          <p:cTn id="89" fill="hold" nodeType="afterGroup">
                            <p:stCondLst>
                              <p:cond delay="500"/>
                            </p:stCondLst>
                            <p:childTnLst>
                              <p:par>
                                <p:cTn id="90" presetID="22" presetClass="entr" presetSubtype="1" fill="hold" grpId="0" nodeType="afterEffect">
                                  <p:stCondLst>
                                    <p:cond delay="0"/>
                                  </p:stCondLst>
                                  <p:childTnLst>
                                    <p:set>
                                      <p:cBhvr>
                                        <p:cTn id="91" dur="1" fill="hold">
                                          <p:stCondLst>
                                            <p:cond delay="0"/>
                                          </p:stCondLst>
                                        </p:cTn>
                                        <p:tgtEl>
                                          <p:spTgt spid="17425"/>
                                        </p:tgtEl>
                                        <p:attrNameLst>
                                          <p:attrName>style.visibility</p:attrName>
                                        </p:attrNameLst>
                                      </p:cBhvr>
                                      <p:to>
                                        <p:strVal val="visible"/>
                                      </p:to>
                                    </p:set>
                                    <p:animEffect transition="in" filter="wipe(up)">
                                      <p:cBhvr>
                                        <p:cTn id="92" dur="500"/>
                                        <p:tgtEl>
                                          <p:spTgt spid="17425"/>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42" fill="hold" nodeType="click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barn(outHorizontal)">
                                      <p:cBhvr>
                                        <p:cTn id="97" dur="500"/>
                                        <p:tgtEl>
                                          <p:spTgt spid="12"/>
                                        </p:tgtEl>
                                      </p:cBhvr>
                                    </p:animEffect>
                                  </p:childTnLst>
                                </p:cTn>
                              </p:par>
                            </p:childTnLst>
                          </p:cTn>
                        </p:par>
                      </p:childTnLst>
                    </p:cTn>
                  </p:par>
                  <p:par>
                    <p:cTn id="98" fill="hold">
                      <p:stCondLst>
                        <p:cond delay="indefinite"/>
                      </p:stCondLst>
                      <p:childTnLst>
                        <p:par>
                          <p:cTn id="99" fill="hold">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101"/>
                                        </p:tgtEl>
                                        <p:attrNameLst>
                                          <p:attrName>style.visibility</p:attrName>
                                        </p:attrNameLst>
                                      </p:cBhvr>
                                      <p:to>
                                        <p:strVal val="visible"/>
                                      </p:to>
                                    </p:set>
                                    <p:anim calcmode="lin" valueType="num">
                                      <p:cBhvr>
                                        <p:cTn id="102" dur="500" fill="hold"/>
                                        <p:tgtEl>
                                          <p:spTgt spid="101"/>
                                        </p:tgtEl>
                                        <p:attrNameLst>
                                          <p:attrName>ppt_w</p:attrName>
                                        </p:attrNameLst>
                                      </p:cBhvr>
                                      <p:tavLst>
                                        <p:tav tm="0">
                                          <p:val>
                                            <p:fltVal val="0"/>
                                          </p:val>
                                        </p:tav>
                                        <p:tav tm="100000">
                                          <p:val>
                                            <p:strVal val="#ppt_w"/>
                                          </p:val>
                                        </p:tav>
                                      </p:tavLst>
                                    </p:anim>
                                    <p:anim calcmode="lin" valueType="num">
                                      <p:cBhvr>
                                        <p:cTn id="103" dur="500" fill="hold"/>
                                        <p:tgtEl>
                                          <p:spTgt spid="101"/>
                                        </p:tgtEl>
                                        <p:attrNameLst>
                                          <p:attrName>ppt_h</p:attrName>
                                        </p:attrNameLst>
                                      </p:cBhvr>
                                      <p:tavLst>
                                        <p:tav tm="0">
                                          <p:val>
                                            <p:fltVal val="0"/>
                                          </p:val>
                                        </p:tav>
                                        <p:tav tm="100000">
                                          <p:val>
                                            <p:strVal val="#ppt_h"/>
                                          </p:val>
                                        </p:tav>
                                      </p:tavLst>
                                    </p:anim>
                                  </p:childTnLst>
                                </p:cTn>
                              </p:par>
                              <p:par>
                                <p:cTn id="104" presetID="23" presetClass="entr" presetSubtype="16" fill="hold" grpId="0" nodeType="withEffect">
                                  <p:stCondLst>
                                    <p:cond delay="0"/>
                                  </p:stCondLst>
                                  <p:childTnLst>
                                    <p:set>
                                      <p:cBhvr>
                                        <p:cTn id="105" dur="1" fill="hold">
                                          <p:stCondLst>
                                            <p:cond delay="0"/>
                                          </p:stCondLst>
                                        </p:cTn>
                                        <p:tgtEl>
                                          <p:spTgt spid="105"/>
                                        </p:tgtEl>
                                        <p:attrNameLst>
                                          <p:attrName>style.visibility</p:attrName>
                                        </p:attrNameLst>
                                      </p:cBhvr>
                                      <p:to>
                                        <p:strVal val="visible"/>
                                      </p:to>
                                    </p:set>
                                    <p:anim calcmode="lin" valueType="num">
                                      <p:cBhvr>
                                        <p:cTn id="106" dur="500" fill="hold"/>
                                        <p:tgtEl>
                                          <p:spTgt spid="105"/>
                                        </p:tgtEl>
                                        <p:attrNameLst>
                                          <p:attrName>ppt_w</p:attrName>
                                        </p:attrNameLst>
                                      </p:cBhvr>
                                      <p:tavLst>
                                        <p:tav tm="0">
                                          <p:val>
                                            <p:fltVal val="0"/>
                                          </p:val>
                                        </p:tav>
                                        <p:tav tm="100000">
                                          <p:val>
                                            <p:strVal val="#ppt_w"/>
                                          </p:val>
                                        </p:tav>
                                      </p:tavLst>
                                    </p:anim>
                                    <p:anim calcmode="lin" valueType="num">
                                      <p:cBhvr>
                                        <p:cTn id="107" dur="500" fill="hold"/>
                                        <p:tgtEl>
                                          <p:spTgt spid="105"/>
                                        </p:tgtEl>
                                        <p:attrNameLst>
                                          <p:attrName>ppt_h</p:attrName>
                                        </p:attrNameLst>
                                      </p:cBhvr>
                                      <p:tavLst>
                                        <p:tav tm="0">
                                          <p:val>
                                            <p:fltVal val="0"/>
                                          </p:val>
                                        </p:tav>
                                        <p:tav tm="100000">
                                          <p:val>
                                            <p:strVal val="#ppt_h"/>
                                          </p:val>
                                        </p:tav>
                                      </p:tavLst>
                                    </p:anim>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110"/>
                                        </p:tgtEl>
                                        <p:attrNameLst>
                                          <p:attrName>style.visibility</p:attrName>
                                        </p:attrNameLst>
                                      </p:cBhvr>
                                      <p:to>
                                        <p:strVal val="visible"/>
                                      </p:to>
                                    </p:set>
                                    <p:animEffect transition="in" filter="wipe(left)">
                                      <p:cBhvr>
                                        <p:cTn id="111" dur="500"/>
                                        <p:tgtEl>
                                          <p:spTgt spid="11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112"/>
                                        </p:tgtEl>
                                        <p:attrNameLst>
                                          <p:attrName>style.visibility</p:attrName>
                                        </p:attrNameLst>
                                      </p:cBhvr>
                                      <p:to>
                                        <p:strVal val="visible"/>
                                      </p:to>
                                    </p:set>
                                    <p:animEffect transition="in" filter="wipe(up)">
                                      <p:cBhvr>
                                        <p:cTn id="116" dur="500"/>
                                        <p:tgtEl>
                                          <p:spTgt spid="112"/>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11"/>
                                        </p:tgtEl>
                                        <p:attrNameLst>
                                          <p:attrName>style.visibility</p:attrName>
                                        </p:attrNameLst>
                                      </p:cBhvr>
                                      <p:to>
                                        <p:strVal val="visible"/>
                                      </p:to>
                                    </p:set>
                                    <p:animEffect transition="in" filter="wipe(left)">
                                      <p:cBhvr>
                                        <p:cTn id="121" dur="500"/>
                                        <p:tgtEl>
                                          <p:spTgt spid="11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wipe(up)">
                                      <p:cBhvr>
                                        <p:cTn id="126" dur="500"/>
                                        <p:tgtEl>
                                          <p:spTgt spid="15"/>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dissolve">
                                      <p:cBhvr>
                                        <p:cTn id="131" dur="500"/>
                                        <p:tgtEl>
                                          <p:spTgt spid="17"/>
                                        </p:tgtEl>
                                      </p:cBhvr>
                                    </p:animEffect>
                                  </p:childTnLst>
                                </p:cTn>
                              </p:par>
                              <p:par>
                                <p:cTn id="132" presetID="9" presetClass="entr" presetSubtype="0" fill="hold" nodeType="withEffect">
                                  <p:stCondLst>
                                    <p:cond delay="0"/>
                                  </p:stCondLst>
                                  <p:childTnLst>
                                    <p:set>
                                      <p:cBhvr>
                                        <p:cTn id="133" dur="1" fill="hold">
                                          <p:stCondLst>
                                            <p:cond delay="0"/>
                                          </p:stCondLst>
                                        </p:cTn>
                                        <p:tgtEl>
                                          <p:spTgt spid="16"/>
                                        </p:tgtEl>
                                        <p:attrNameLst>
                                          <p:attrName>style.visibility</p:attrName>
                                        </p:attrNameLst>
                                      </p:cBhvr>
                                      <p:to>
                                        <p:strVal val="visible"/>
                                      </p:to>
                                    </p:set>
                                    <p:animEffect transition="in" filter="dissolve">
                                      <p:cBhvr>
                                        <p:cTn id="134" dur="500"/>
                                        <p:tgtEl>
                                          <p:spTgt spid="16"/>
                                        </p:tgtEl>
                                      </p:cBhvr>
                                    </p:animEffect>
                                  </p:childTnLst>
                                </p:cTn>
                              </p:par>
                            </p:childTnLst>
                          </p:cTn>
                        </p:par>
                      </p:childTnLst>
                    </p:cTn>
                  </p:par>
                  <p:par>
                    <p:cTn id="135" fill="hold">
                      <p:stCondLst>
                        <p:cond delay="indefinite"/>
                      </p:stCondLst>
                      <p:childTnLst>
                        <p:par>
                          <p:cTn id="136" fill="hold">
                            <p:stCondLst>
                              <p:cond delay="0"/>
                            </p:stCondLst>
                            <p:childTnLst>
                              <p:par>
                                <p:cTn id="137" presetID="23" presetClass="entr" presetSubtype="16" fill="hold" grpId="0" nodeType="clickEffect">
                                  <p:stCondLst>
                                    <p:cond delay="0"/>
                                  </p:stCondLst>
                                  <p:childTnLst>
                                    <p:set>
                                      <p:cBhvr>
                                        <p:cTn id="138" dur="1" fill="hold">
                                          <p:stCondLst>
                                            <p:cond delay="0"/>
                                          </p:stCondLst>
                                        </p:cTn>
                                        <p:tgtEl>
                                          <p:spTgt spid="106"/>
                                        </p:tgtEl>
                                        <p:attrNameLst>
                                          <p:attrName>style.visibility</p:attrName>
                                        </p:attrNameLst>
                                      </p:cBhvr>
                                      <p:to>
                                        <p:strVal val="visible"/>
                                      </p:to>
                                    </p:set>
                                    <p:anim calcmode="lin" valueType="num">
                                      <p:cBhvr>
                                        <p:cTn id="139" dur="500" fill="hold"/>
                                        <p:tgtEl>
                                          <p:spTgt spid="106"/>
                                        </p:tgtEl>
                                        <p:attrNameLst>
                                          <p:attrName>ppt_w</p:attrName>
                                        </p:attrNameLst>
                                      </p:cBhvr>
                                      <p:tavLst>
                                        <p:tav tm="0">
                                          <p:val>
                                            <p:fltVal val="0"/>
                                          </p:val>
                                        </p:tav>
                                        <p:tav tm="100000">
                                          <p:val>
                                            <p:strVal val="#ppt_w"/>
                                          </p:val>
                                        </p:tav>
                                      </p:tavLst>
                                    </p:anim>
                                    <p:anim calcmode="lin" valueType="num">
                                      <p:cBhvr>
                                        <p:cTn id="140" dur="500" fill="hold"/>
                                        <p:tgtEl>
                                          <p:spTgt spid="106"/>
                                        </p:tgtEl>
                                        <p:attrNameLst>
                                          <p:attrName>ppt_h</p:attrName>
                                        </p:attrNameLst>
                                      </p:cBhvr>
                                      <p:tavLst>
                                        <p:tav tm="0">
                                          <p:val>
                                            <p:fltVal val="0"/>
                                          </p:val>
                                        </p:tav>
                                        <p:tav tm="100000">
                                          <p:val>
                                            <p:strVal val="#ppt_h"/>
                                          </p:val>
                                        </p:tav>
                                      </p:tavLst>
                                    </p:anim>
                                  </p:childTnLst>
                                </p:cTn>
                              </p:par>
                              <p:par>
                                <p:cTn id="141" presetID="23" presetClass="entr" presetSubtype="16" fill="hold" grpId="0" nodeType="withEffect">
                                  <p:stCondLst>
                                    <p:cond delay="0"/>
                                  </p:stCondLst>
                                  <p:childTnLst>
                                    <p:set>
                                      <p:cBhvr>
                                        <p:cTn id="142" dur="1" fill="hold">
                                          <p:stCondLst>
                                            <p:cond delay="0"/>
                                          </p:stCondLst>
                                        </p:cTn>
                                        <p:tgtEl>
                                          <p:spTgt spid="102"/>
                                        </p:tgtEl>
                                        <p:attrNameLst>
                                          <p:attrName>style.visibility</p:attrName>
                                        </p:attrNameLst>
                                      </p:cBhvr>
                                      <p:to>
                                        <p:strVal val="visible"/>
                                      </p:to>
                                    </p:set>
                                    <p:anim calcmode="lin" valueType="num">
                                      <p:cBhvr>
                                        <p:cTn id="143" dur="500" fill="hold"/>
                                        <p:tgtEl>
                                          <p:spTgt spid="102"/>
                                        </p:tgtEl>
                                        <p:attrNameLst>
                                          <p:attrName>ppt_w</p:attrName>
                                        </p:attrNameLst>
                                      </p:cBhvr>
                                      <p:tavLst>
                                        <p:tav tm="0">
                                          <p:val>
                                            <p:fltVal val="0"/>
                                          </p:val>
                                        </p:tav>
                                        <p:tav tm="100000">
                                          <p:val>
                                            <p:strVal val="#ppt_w"/>
                                          </p:val>
                                        </p:tav>
                                      </p:tavLst>
                                    </p:anim>
                                    <p:anim calcmode="lin" valueType="num">
                                      <p:cBhvr>
                                        <p:cTn id="144" dur="500" fill="hold"/>
                                        <p:tgtEl>
                                          <p:spTgt spid="102"/>
                                        </p:tgtEl>
                                        <p:attrNameLst>
                                          <p:attrName>ppt_h</p:attrName>
                                        </p:attrNameLst>
                                      </p:cBhvr>
                                      <p:tavLst>
                                        <p:tav tm="0">
                                          <p:val>
                                            <p:fltVal val="0"/>
                                          </p:val>
                                        </p:tav>
                                        <p:tav tm="100000">
                                          <p:val>
                                            <p:strVal val="#ppt_h"/>
                                          </p:val>
                                        </p:tav>
                                      </p:tavLst>
                                    </p:anim>
                                  </p:childTnLst>
                                </p:cTn>
                              </p:par>
                            </p:childTnLst>
                          </p:cTn>
                        </p:par>
                        <p:par>
                          <p:cTn id="145" fill="hold">
                            <p:stCondLst>
                              <p:cond delay="500"/>
                            </p:stCondLst>
                            <p:childTnLst>
                              <p:par>
                                <p:cTn id="146" presetID="22" presetClass="entr" presetSubtype="8" fill="hold" nodeType="afterEffect">
                                  <p:stCondLst>
                                    <p:cond delay="0"/>
                                  </p:stCondLst>
                                  <p:childTnLst>
                                    <p:set>
                                      <p:cBhvr>
                                        <p:cTn id="147" dur="1" fill="hold">
                                          <p:stCondLst>
                                            <p:cond delay="0"/>
                                          </p:stCondLst>
                                        </p:cTn>
                                        <p:tgtEl>
                                          <p:spTgt spid="21"/>
                                        </p:tgtEl>
                                        <p:attrNameLst>
                                          <p:attrName>style.visibility</p:attrName>
                                        </p:attrNameLst>
                                      </p:cBhvr>
                                      <p:to>
                                        <p:strVal val="visible"/>
                                      </p:to>
                                    </p:set>
                                    <p:animEffect transition="in" filter="wipe(left)">
                                      <p:cBhvr>
                                        <p:cTn id="148" dur="500"/>
                                        <p:tgtEl>
                                          <p:spTgt spid="21"/>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grpId="0" nodeType="clickEffect">
                                  <p:stCondLst>
                                    <p:cond delay="0"/>
                                  </p:stCondLst>
                                  <p:childTnLst>
                                    <p:set>
                                      <p:cBhvr>
                                        <p:cTn id="152" dur="1" fill="hold">
                                          <p:stCondLst>
                                            <p:cond delay="0"/>
                                          </p:stCondLst>
                                        </p:cTn>
                                        <p:tgtEl>
                                          <p:spTgt spid="99"/>
                                        </p:tgtEl>
                                        <p:attrNameLst>
                                          <p:attrName>style.visibility</p:attrName>
                                        </p:attrNameLst>
                                      </p:cBhvr>
                                      <p:to>
                                        <p:strVal val="visible"/>
                                      </p:to>
                                    </p:set>
                                    <p:animEffect transition="in" filter="wipe(up)">
                                      <p:cBhvr>
                                        <p:cTn id="153" dur="500"/>
                                        <p:tgtEl>
                                          <p:spTgt spid="99"/>
                                        </p:tgtEl>
                                      </p:cBhvr>
                                    </p:animEffect>
                                  </p:childTnLst>
                                </p:cTn>
                              </p:par>
                            </p:childTnLst>
                          </p:cTn>
                        </p:par>
                      </p:childTnLst>
                    </p:cTn>
                  </p:par>
                  <p:par>
                    <p:cTn id="154" fill="hold">
                      <p:stCondLst>
                        <p:cond delay="indefinite"/>
                      </p:stCondLst>
                      <p:childTnLst>
                        <p:par>
                          <p:cTn id="155" fill="hold">
                            <p:stCondLst>
                              <p:cond delay="0"/>
                            </p:stCondLst>
                            <p:childTnLst>
                              <p:par>
                                <p:cTn id="156" presetID="53" presetClass="entr" presetSubtype="16" fill="hold" grpId="0" nodeType="clickEffect">
                                  <p:stCondLst>
                                    <p:cond delay="0"/>
                                  </p:stCondLst>
                                  <p:childTnLst>
                                    <p:set>
                                      <p:cBhvr>
                                        <p:cTn id="157" dur="1" fill="hold">
                                          <p:stCondLst>
                                            <p:cond delay="0"/>
                                          </p:stCondLst>
                                        </p:cTn>
                                        <p:tgtEl>
                                          <p:spTgt spid="3"/>
                                        </p:tgtEl>
                                        <p:attrNameLst>
                                          <p:attrName>style.visibility</p:attrName>
                                        </p:attrNameLst>
                                      </p:cBhvr>
                                      <p:to>
                                        <p:strVal val="visible"/>
                                      </p:to>
                                    </p:set>
                                    <p:anim calcmode="lin" valueType="num">
                                      <p:cBhvr>
                                        <p:cTn id="158" dur="500" fill="hold"/>
                                        <p:tgtEl>
                                          <p:spTgt spid="3"/>
                                        </p:tgtEl>
                                        <p:attrNameLst>
                                          <p:attrName>ppt_w</p:attrName>
                                        </p:attrNameLst>
                                      </p:cBhvr>
                                      <p:tavLst>
                                        <p:tav tm="0">
                                          <p:val>
                                            <p:fltVal val="0"/>
                                          </p:val>
                                        </p:tav>
                                        <p:tav tm="100000">
                                          <p:val>
                                            <p:strVal val="#ppt_w"/>
                                          </p:val>
                                        </p:tav>
                                      </p:tavLst>
                                    </p:anim>
                                    <p:anim calcmode="lin" valueType="num">
                                      <p:cBhvr>
                                        <p:cTn id="159" dur="500" fill="hold"/>
                                        <p:tgtEl>
                                          <p:spTgt spid="3"/>
                                        </p:tgtEl>
                                        <p:attrNameLst>
                                          <p:attrName>ppt_h</p:attrName>
                                        </p:attrNameLst>
                                      </p:cBhvr>
                                      <p:tavLst>
                                        <p:tav tm="0">
                                          <p:val>
                                            <p:fltVal val="0"/>
                                          </p:val>
                                        </p:tav>
                                        <p:tav tm="100000">
                                          <p:val>
                                            <p:strVal val="#ppt_h"/>
                                          </p:val>
                                        </p:tav>
                                      </p:tavLst>
                                    </p:anim>
                                    <p:animEffect transition="in" filter="fade">
                                      <p:cBhvr>
                                        <p:cTn id="160" dur="500"/>
                                        <p:tgtEl>
                                          <p:spTgt spid="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19"/>
                                        </p:tgtEl>
                                        <p:attrNameLst>
                                          <p:attrName>style.visibility</p:attrName>
                                        </p:attrNameLst>
                                      </p:cBhvr>
                                      <p:to>
                                        <p:strVal val="visible"/>
                                      </p:to>
                                    </p:set>
                                    <p:animEffect transition="in" filter="dissolve">
                                      <p:cBhvr>
                                        <p:cTn id="1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5" grpId="0" animBg="1"/>
      <p:bldP spid="254027" grpId="0"/>
      <p:bldP spid="254047" grpId="0" animBg="1"/>
      <p:bldP spid="3" grpId="0"/>
      <p:bldP spid="17448" grpId="0"/>
      <p:bldP spid="17445" grpId="0"/>
      <p:bldP spid="4" grpId="0"/>
      <p:bldP spid="96" grpId="0"/>
      <p:bldP spid="99" grpId="0"/>
      <p:bldP spid="100" grpId="0"/>
      <p:bldP spid="101" grpId="0"/>
      <p:bldP spid="102" grpId="0"/>
      <p:bldP spid="104" grpId="0"/>
      <p:bldP spid="105" grpId="0"/>
      <p:bldP spid="106" grpId="0"/>
      <p:bldP spid="103" grpId="0"/>
      <p:bldP spid="110" grpId="0"/>
      <p:bldP spid="111" grpId="0"/>
      <p:bldP spid="1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06">
            <a:extLst>
              <a:ext uri="{FF2B5EF4-FFF2-40B4-BE49-F238E27FC236}">
                <a16:creationId xmlns:a16="http://schemas.microsoft.com/office/drawing/2014/main" id="{934CB4DA-5FFC-434D-AC59-F2ECA8F36646}"/>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flipH="1">
            <a:off x="2001097" y="2539400"/>
            <a:ext cx="4397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7410" name="Line 45"/>
          <p:cNvSpPr>
            <a:spLocks noChangeShapeType="1"/>
          </p:cNvSpPr>
          <p:nvPr/>
        </p:nvSpPr>
        <p:spPr bwMode="auto">
          <a:xfrm flipH="1">
            <a:off x="3449787" y="764365"/>
            <a:ext cx="0" cy="3959225"/>
          </a:xfrm>
          <a:prstGeom prst="line">
            <a:avLst/>
          </a:prstGeom>
          <a:noFill/>
          <a:ln w="25400">
            <a:solidFill>
              <a:srgbClr val="3333FF"/>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nvGrpSpPr>
          <p:cNvPr id="2" name="Group 3"/>
          <p:cNvGrpSpPr>
            <a:grpSpLocks/>
          </p:cNvGrpSpPr>
          <p:nvPr/>
        </p:nvGrpSpPr>
        <p:grpSpPr bwMode="auto">
          <a:xfrm>
            <a:off x="3876824" y="2388378"/>
            <a:ext cx="1501775" cy="1646237"/>
            <a:chOff x="2454" y="1702"/>
            <a:chExt cx="946" cy="1037"/>
          </a:xfrm>
        </p:grpSpPr>
        <p:sp>
          <p:nvSpPr>
            <p:cNvPr id="17504" name="Line 4"/>
            <p:cNvSpPr>
              <a:spLocks noChangeShapeType="1"/>
            </p:cNvSpPr>
            <p:nvPr/>
          </p:nvSpPr>
          <p:spPr bwMode="auto">
            <a:xfrm rot="-5400000">
              <a:off x="2624" y="1532"/>
              <a:ext cx="506" cy="845"/>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505" name="Line 5"/>
            <p:cNvSpPr>
              <a:spLocks noChangeShapeType="1"/>
            </p:cNvSpPr>
            <p:nvPr/>
          </p:nvSpPr>
          <p:spPr bwMode="auto">
            <a:xfrm>
              <a:off x="2982" y="2018"/>
              <a:ext cx="418" cy="721"/>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pic>
        <p:nvPicPr>
          <p:cNvPr id="17412" name="Picture 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937" y="2524903"/>
            <a:ext cx="4397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17413" name="Group 8"/>
          <p:cNvGrpSpPr>
            <a:grpSpLocks/>
          </p:cNvGrpSpPr>
          <p:nvPr/>
        </p:nvGrpSpPr>
        <p:grpSpPr bwMode="auto">
          <a:xfrm>
            <a:off x="1803549" y="394478"/>
            <a:ext cx="3251200" cy="333375"/>
            <a:chOff x="1225" y="2029"/>
            <a:chExt cx="2048" cy="210"/>
          </a:xfrm>
        </p:grpSpPr>
        <p:sp>
          <p:nvSpPr>
            <p:cNvPr id="17473" name="Line 9"/>
            <p:cNvSpPr>
              <a:spLocks noChangeShapeType="1"/>
            </p:cNvSpPr>
            <p:nvPr/>
          </p:nvSpPr>
          <p:spPr bwMode="auto">
            <a:xfrm>
              <a:off x="1371" y="2236"/>
              <a:ext cx="19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4" name="Line 10"/>
            <p:cNvSpPr>
              <a:spLocks noChangeShapeType="1"/>
            </p:cNvSpPr>
            <p:nvPr/>
          </p:nvSpPr>
          <p:spPr bwMode="auto">
            <a:xfrm>
              <a:off x="122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5" name="Line 11"/>
            <p:cNvSpPr>
              <a:spLocks noChangeShapeType="1"/>
            </p:cNvSpPr>
            <p:nvPr/>
          </p:nvSpPr>
          <p:spPr bwMode="auto">
            <a:xfrm>
              <a:off x="129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6" name="Line 12"/>
            <p:cNvSpPr>
              <a:spLocks noChangeShapeType="1"/>
            </p:cNvSpPr>
            <p:nvPr/>
          </p:nvSpPr>
          <p:spPr bwMode="auto">
            <a:xfrm>
              <a:off x="135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7" name="Line 13"/>
            <p:cNvSpPr>
              <a:spLocks noChangeShapeType="1"/>
            </p:cNvSpPr>
            <p:nvPr/>
          </p:nvSpPr>
          <p:spPr bwMode="auto">
            <a:xfrm>
              <a:off x="142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8" name="Line 14"/>
            <p:cNvSpPr>
              <a:spLocks noChangeShapeType="1"/>
            </p:cNvSpPr>
            <p:nvPr/>
          </p:nvSpPr>
          <p:spPr bwMode="auto">
            <a:xfrm>
              <a:off x="148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9" name="Line 15"/>
            <p:cNvSpPr>
              <a:spLocks noChangeShapeType="1"/>
            </p:cNvSpPr>
            <p:nvPr/>
          </p:nvSpPr>
          <p:spPr bwMode="auto">
            <a:xfrm>
              <a:off x="155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0" name="Line 16"/>
            <p:cNvSpPr>
              <a:spLocks noChangeShapeType="1"/>
            </p:cNvSpPr>
            <p:nvPr/>
          </p:nvSpPr>
          <p:spPr bwMode="auto">
            <a:xfrm>
              <a:off x="162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1" name="Line 17"/>
            <p:cNvSpPr>
              <a:spLocks noChangeShapeType="1"/>
            </p:cNvSpPr>
            <p:nvPr/>
          </p:nvSpPr>
          <p:spPr bwMode="auto">
            <a:xfrm>
              <a:off x="168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2" name="Line 18"/>
            <p:cNvSpPr>
              <a:spLocks noChangeShapeType="1"/>
            </p:cNvSpPr>
            <p:nvPr/>
          </p:nvSpPr>
          <p:spPr bwMode="auto">
            <a:xfrm>
              <a:off x="175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3" name="Line 19"/>
            <p:cNvSpPr>
              <a:spLocks noChangeShapeType="1"/>
            </p:cNvSpPr>
            <p:nvPr/>
          </p:nvSpPr>
          <p:spPr bwMode="auto">
            <a:xfrm>
              <a:off x="181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4" name="Line 20"/>
            <p:cNvSpPr>
              <a:spLocks noChangeShapeType="1"/>
            </p:cNvSpPr>
            <p:nvPr/>
          </p:nvSpPr>
          <p:spPr bwMode="auto">
            <a:xfrm>
              <a:off x="188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5" name="Line 21"/>
            <p:cNvSpPr>
              <a:spLocks noChangeShapeType="1"/>
            </p:cNvSpPr>
            <p:nvPr/>
          </p:nvSpPr>
          <p:spPr bwMode="auto">
            <a:xfrm>
              <a:off x="195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6" name="Line 22"/>
            <p:cNvSpPr>
              <a:spLocks noChangeShapeType="1"/>
            </p:cNvSpPr>
            <p:nvPr/>
          </p:nvSpPr>
          <p:spPr bwMode="auto">
            <a:xfrm>
              <a:off x="201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7" name="Line 23"/>
            <p:cNvSpPr>
              <a:spLocks noChangeShapeType="1"/>
            </p:cNvSpPr>
            <p:nvPr/>
          </p:nvSpPr>
          <p:spPr bwMode="auto">
            <a:xfrm>
              <a:off x="208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8" name="Line 24"/>
            <p:cNvSpPr>
              <a:spLocks noChangeShapeType="1"/>
            </p:cNvSpPr>
            <p:nvPr/>
          </p:nvSpPr>
          <p:spPr bwMode="auto">
            <a:xfrm>
              <a:off x="214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89" name="Line 25"/>
            <p:cNvSpPr>
              <a:spLocks noChangeShapeType="1"/>
            </p:cNvSpPr>
            <p:nvPr/>
          </p:nvSpPr>
          <p:spPr bwMode="auto">
            <a:xfrm>
              <a:off x="221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0" name="Line 26"/>
            <p:cNvSpPr>
              <a:spLocks noChangeShapeType="1"/>
            </p:cNvSpPr>
            <p:nvPr/>
          </p:nvSpPr>
          <p:spPr bwMode="auto">
            <a:xfrm>
              <a:off x="228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1" name="Line 27"/>
            <p:cNvSpPr>
              <a:spLocks noChangeShapeType="1"/>
            </p:cNvSpPr>
            <p:nvPr/>
          </p:nvSpPr>
          <p:spPr bwMode="auto">
            <a:xfrm>
              <a:off x="234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2" name="Line 28"/>
            <p:cNvSpPr>
              <a:spLocks noChangeShapeType="1"/>
            </p:cNvSpPr>
            <p:nvPr/>
          </p:nvSpPr>
          <p:spPr bwMode="auto">
            <a:xfrm>
              <a:off x="241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3" name="Line 29"/>
            <p:cNvSpPr>
              <a:spLocks noChangeShapeType="1"/>
            </p:cNvSpPr>
            <p:nvPr/>
          </p:nvSpPr>
          <p:spPr bwMode="auto">
            <a:xfrm>
              <a:off x="247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4" name="Line 30"/>
            <p:cNvSpPr>
              <a:spLocks noChangeShapeType="1"/>
            </p:cNvSpPr>
            <p:nvPr/>
          </p:nvSpPr>
          <p:spPr bwMode="auto">
            <a:xfrm>
              <a:off x="254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5" name="Line 31"/>
            <p:cNvSpPr>
              <a:spLocks noChangeShapeType="1"/>
            </p:cNvSpPr>
            <p:nvPr/>
          </p:nvSpPr>
          <p:spPr bwMode="auto">
            <a:xfrm>
              <a:off x="261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6" name="Line 32"/>
            <p:cNvSpPr>
              <a:spLocks noChangeShapeType="1"/>
            </p:cNvSpPr>
            <p:nvPr/>
          </p:nvSpPr>
          <p:spPr bwMode="auto">
            <a:xfrm>
              <a:off x="267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7" name="Line 33"/>
            <p:cNvSpPr>
              <a:spLocks noChangeShapeType="1"/>
            </p:cNvSpPr>
            <p:nvPr/>
          </p:nvSpPr>
          <p:spPr bwMode="auto">
            <a:xfrm>
              <a:off x="274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8" name="Line 34"/>
            <p:cNvSpPr>
              <a:spLocks noChangeShapeType="1"/>
            </p:cNvSpPr>
            <p:nvPr/>
          </p:nvSpPr>
          <p:spPr bwMode="auto">
            <a:xfrm>
              <a:off x="280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99" name="Line 35"/>
            <p:cNvSpPr>
              <a:spLocks noChangeShapeType="1"/>
            </p:cNvSpPr>
            <p:nvPr/>
          </p:nvSpPr>
          <p:spPr bwMode="auto">
            <a:xfrm>
              <a:off x="287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500" name="Line 36"/>
            <p:cNvSpPr>
              <a:spLocks noChangeShapeType="1"/>
            </p:cNvSpPr>
            <p:nvPr/>
          </p:nvSpPr>
          <p:spPr bwMode="auto">
            <a:xfrm>
              <a:off x="294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501" name="Line 37"/>
            <p:cNvSpPr>
              <a:spLocks noChangeShapeType="1"/>
            </p:cNvSpPr>
            <p:nvPr/>
          </p:nvSpPr>
          <p:spPr bwMode="auto">
            <a:xfrm>
              <a:off x="300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502" name="Line 38"/>
            <p:cNvSpPr>
              <a:spLocks noChangeShapeType="1"/>
            </p:cNvSpPr>
            <p:nvPr/>
          </p:nvSpPr>
          <p:spPr bwMode="auto">
            <a:xfrm>
              <a:off x="307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503" name="Line 39"/>
            <p:cNvSpPr>
              <a:spLocks noChangeShapeType="1"/>
            </p:cNvSpPr>
            <p:nvPr/>
          </p:nvSpPr>
          <p:spPr bwMode="auto">
            <a:xfrm>
              <a:off x="313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17414" name="Line 40"/>
          <p:cNvSpPr>
            <a:spLocks noChangeShapeType="1"/>
          </p:cNvSpPr>
          <p:nvPr/>
        </p:nvSpPr>
        <p:spPr bwMode="auto">
          <a:xfrm>
            <a:off x="3446612" y="738965"/>
            <a:ext cx="1068387"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15" name="Text Box 41"/>
          <p:cNvSpPr txBox="1">
            <a:spLocks noChangeArrowheads="1"/>
          </p:cNvSpPr>
          <p:nvPr/>
        </p:nvSpPr>
        <p:spPr bwMode="auto">
          <a:xfrm>
            <a:off x="4078437" y="1194578"/>
            <a:ext cx="87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L</a:t>
            </a:r>
          </a:p>
        </p:txBody>
      </p:sp>
      <p:pic>
        <p:nvPicPr>
          <p:cNvPr id="6" name="Picture 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249" y="2813828"/>
            <a:ext cx="4397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5" name="Group 50"/>
          <p:cNvGrpSpPr>
            <a:grpSpLocks/>
          </p:cNvGrpSpPr>
          <p:nvPr/>
        </p:nvGrpSpPr>
        <p:grpSpPr bwMode="auto">
          <a:xfrm>
            <a:off x="4064149" y="3131328"/>
            <a:ext cx="1122363" cy="879475"/>
            <a:chOff x="2572" y="2170"/>
            <a:chExt cx="707" cy="554"/>
          </a:xfrm>
        </p:grpSpPr>
        <p:sp>
          <p:nvSpPr>
            <p:cNvPr id="17471" name="Line 51"/>
            <p:cNvSpPr>
              <a:spLocks noChangeShapeType="1"/>
            </p:cNvSpPr>
            <p:nvPr/>
          </p:nvSpPr>
          <p:spPr bwMode="auto">
            <a:xfrm flipV="1">
              <a:off x="2914" y="2469"/>
              <a:ext cx="365" cy="25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2" name="Line 52"/>
            <p:cNvSpPr>
              <a:spLocks noChangeShapeType="1"/>
            </p:cNvSpPr>
            <p:nvPr/>
          </p:nvSpPr>
          <p:spPr bwMode="auto">
            <a:xfrm flipH="1" flipV="1">
              <a:off x="2572" y="2170"/>
              <a:ext cx="320" cy="54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grpSp>
        <p:nvGrpSpPr>
          <p:cNvPr id="7" name="Group 65"/>
          <p:cNvGrpSpPr>
            <a:grpSpLocks/>
          </p:cNvGrpSpPr>
          <p:nvPr/>
        </p:nvGrpSpPr>
        <p:grpSpPr bwMode="auto">
          <a:xfrm>
            <a:off x="4030812" y="2870978"/>
            <a:ext cx="1109662" cy="766762"/>
            <a:chOff x="2551" y="2006"/>
            <a:chExt cx="699" cy="483"/>
          </a:xfrm>
        </p:grpSpPr>
        <p:sp>
          <p:nvSpPr>
            <p:cNvPr id="17469" name="Line 66"/>
            <p:cNvSpPr>
              <a:spLocks noChangeShapeType="1"/>
            </p:cNvSpPr>
            <p:nvPr/>
          </p:nvSpPr>
          <p:spPr bwMode="auto">
            <a:xfrm>
              <a:off x="2962" y="2016"/>
              <a:ext cx="288" cy="47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70" name="Line 67"/>
            <p:cNvSpPr>
              <a:spLocks noChangeShapeType="1"/>
            </p:cNvSpPr>
            <p:nvPr/>
          </p:nvSpPr>
          <p:spPr bwMode="auto">
            <a:xfrm flipH="1">
              <a:off x="2551" y="2006"/>
              <a:ext cx="236" cy="13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grpSp>
        <p:nvGrpSpPr>
          <p:cNvPr id="8" name="Group 92"/>
          <p:cNvGrpSpPr>
            <a:grpSpLocks/>
          </p:cNvGrpSpPr>
          <p:nvPr/>
        </p:nvGrpSpPr>
        <p:grpSpPr bwMode="auto">
          <a:xfrm>
            <a:off x="3987949" y="1743853"/>
            <a:ext cx="825500" cy="2354262"/>
            <a:chOff x="2524" y="1296"/>
            <a:chExt cx="520" cy="1483"/>
          </a:xfrm>
        </p:grpSpPr>
        <p:sp>
          <p:nvSpPr>
            <p:cNvPr id="17460" name="Line 49"/>
            <p:cNvSpPr>
              <a:spLocks noChangeShapeType="1"/>
            </p:cNvSpPr>
            <p:nvPr/>
          </p:nvSpPr>
          <p:spPr bwMode="auto">
            <a:xfrm flipV="1">
              <a:off x="2585" y="2514"/>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nvGrpSpPr>
            <p:cNvPr id="17461" name="Group 91"/>
            <p:cNvGrpSpPr>
              <a:grpSpLocks/>
            </p:cNvGrpSpPr>
            <p:nvPr/>
          </p:nvGrpSpPr>
          <p:grpSpPr bwMode="auto">
            <a:xfrm>
              <a:off x="2524" y="1296"/>
              <a:ext cx="520" cy="1483"/>
              <a:chOff x="2524" y="1296"/>
              <a:chExt cx="520" cy="1483"/>
            </a:xfrm>
          </p:grpSpPr>
          <p:grpSp>
            <p:nvGrpSpPr>
              <p:cNvPr id="17462" name="Group 46"/>
              <p:cNvGrpSpPr>
                <a:grpSpLocks/>
              </p:cNvGrpSpPr>
              <p:nvPr/>
            </p:nvGrpSpPr>
            <p:grpSpPr bwMode="auto">
              <a:xfrm>
                <a:off x="2524" y="2025"/>
                <a:ext cx="399" cy="754"/>
                <a:chOff x="2524" y="2025"/>
                <a:chExt cx="399" cy="754"/>
              </a:xfrm>
            </p:grpSpPr>
            <p:sp>
              <p:nvSpPr>
                <p:cNvPr id="17467" name="Line 47"/>
                <p:cNvSpPr>
                  <a:spLocks noChangeShapeType="1"/>
                </p:cNvSpPr>
                <p:nvPr/>
              </p:nvSpPr>
              <p:spPr bwMode="auto">
                <a:xfrm flipH="1">
                  <a:off x="2923" y="2025"/>
                  <a:ext cx="0" cy="680"/>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68" name="Text Box 48"/>
                <p:cNvSpPr txBox="1">
                  <a:spLocks noChangeArrowheads="1"/>
                </p:cNvSpPr>
                <p:nvPr/>
              </p:nvSpPr>
              <p:spPr bwMode="auto">
                <a:xfrm>
                  <a:off x="2524" y="2491"/>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P</a:t>
                  </a:r>
                </a:p>
              </p:txBody>
            </p:sp>
          </p:grpSp>
          <p:sp>
            <p:nvSpPr>
              <p:cNvPr id="17463" name="Line 64"/>
              <p:cNvSpPr>
                <a:spLocks noChangeShapeType="1"/>
              </p:cNvSpPr>
              <p:nvPr/>
            </p:nvSpPr>
            <p:spPr bwMode="auto">
              <a:xfrm flipH="1" flipV="1">
                <a:off x="2531" y="1296"/>
                <a:ext cx="308" cy="494"/>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nvGrpSpPr>
              <p:cNvPr id="17464" name="Group 68"/>
              <p:cNvGrpSpPr>
                <a:grpSpLocks/>
              </p:cNvGrpSpPr>
              <p:nvPr/>
            </p:nvGrpSpPr>
            <p:grpSpPr bwMode="auto">
              <a:xfrm>
                <a:off x="2813" y="1391"/>
                <a:ext cx="231" cy="288"/>
                <a:chOff x="2485" y="3861"/>
                <a:chExt cx="231" cy="288"/>
              </a:xfrm>
            </p:grpSpPr>
            <p:sp>
              <p:nvSpPr>
                <p:cNvPr id="17465" name="Text Box 69"/>
                <p:cNvSpPr txBox="1">
                  <a:spLocks noChangeArrowheads="1"/>
                </p:cNvSpPr>
                <p:nvPr/>
              </p:nvSpPr>
              <p:spPr bwMode="auto">
                <a:xfrm>
                  <a:off x="2485" y="3861"/>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T</a:t>
                  </a:r>
                </a:p>
              </p:txBody>
            </p:sp>
            <p:sp>
              <p:nvSpPr>
                <p:cNvPr id="17466" name="Line 70"/>
                <p:cNvSpPr>
                  <a:spLocks noChangeShapeType="1"/>
                </p:cNvSpPr>
                <p:nvPr/>
              </p:nvSpPr>
              <p:spPr bwMode="auto">
                <a:xfrm flipV="1">
                  <a:off x="2536" y="3904"/>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grpSp>
      </p:grpSp>
      <p:sp>
        <p:nvSpPr>
          <p:cNvPr id="17458" name="Line 72"/>
          <p:cNvSpPr>
            <a:spLocks noChangeShapeType="1"/>
          </p:cNvSpPr>
          <p:nvPr/>
        </p:nvSpPr>
        <p:spPr bwMode="auto">
          <a:xfrm flipH="1">
            <a:off x="3437087" y="3291669"/>
            <a:ext cx="0" cy="1079501"/>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25" name="Text Box 74"/>
          <p:cNvSpPr txBox="1">
            <a:spLocks noChangeArrowheads="1"/>
          </p:cNvSpPr>
          <p:nvPr/>
        </p:nvSpPr>
        <p:spPr bwMode="auto">
          <a:xfrm>
            <a:off x="2816713" y="4536737"/>
            <a:ext cx="1228642" cy="514738"/>
          </a:xfrm>
          <a:prstGeom prst="rect">
            <a:avLst/>
          </a:prstGeom>
          <a:solidFill>
            <a:srgbClr val="CCFFCC"/>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Vertical</a:t>
            </a:r>
          </a:p>
        </p:txBody>
      </p:sp>
      <p:sp>
        <p:nvSpPr>
          <p:cNvPr id="254027" name="Text Box 75"/>
          <p:cNvSpPr txBox="1">
            <a:spLocks noChangeArrowheads="1"/>
          </p:cNvSpPr>
          <p:nvPr/>
        </p:nvSpPr>
        <p:spPr bwMode="auto">
          <a:xfrm>
            <a:off x="4966659" y="2624949"/>
            <a:ext cx="852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v</a:t>
            </a:r>
            <a:r>
              <a:rPr lang="es-ES" sz="2400" baseline="-25000" dirty="0" err="1">
                <a:solidFill>
                  <a:srgbClr val="000000"/>
                </a:solidFill>
                <a:latin typeface="Arial" panose="020B0604020202020204" pitchFamily="34" charset="0"/>
              </a:rPr>
              <a:t>o</a:t>
            </a:r>
            <a:r>
              <a:rPr lang="es-ES" sz="2400" dirty="0">
                <a:solidFill>
                  <a:srgbClr val="000000"/>
                </a:solidFill>
                <a:latin typeface="Arial" panose="020B0604020202020204" pitchFamily="34" charset="0"/>
              </a:rPr>
              <a:t> = 0</a:t>
            </a:r>
          </a:p>
        </p:txBody>
      </p:sp>
      <p:sp>
        <p:nvSpPr>
          <p:cNvPr id="17450" name="Line 107"/>
          <p:cNvSpPr>
            <a:spLocks noChangeShapeType="1"/>
          </p:cNvSpPr>
          <p:nvPr/>
        </p:nvSpPr>
        <p:spPr bwMode="auto">
          <a:xfrm flipH="1">
            <a:off x="2396203" y="742311"/>
            <a:ext cx="1068388"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3" name="Text Box 75"/>
          <p:cNvSpPr txBox="1">
            <a:spLocks noChangeArrowheads="1"/>
          </p:cNvSpPr>
          <p:nvPr/>
        </p:nvSpPr>
        <p:spPr bwMode="auto">
          <a:xfrm>
            <a:off x="1175046" y="2705541"/>
            <a:ext cx="750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v = 0</a:t>
            </a:r>
          </a:p>
        </p:txBody>
      </p:sp>
      <p:sp>
        <p:nvSpPr>
          <p:cNvPr id="4" name="CuadroTexto 3"/>
          <p:cNvSpPr txBox="1">
            <a:spLocks noChangeArrowheads="1"/>
          </p:cNvSpPr>
          <p:nvPr/>
        </p:nvSpPr>
        <p:spPr bwMode="auto">
          <a:xfrm>
            <a:off x="4823966" y="1915195"/>
            <a:ext cx="1383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a:solidFill>
                  <a:srgbClr val="3333FF"/>
                </a:solidFill>
              </a:rPr>
              <a:t>tangente</a:t>
            </a:r>
          </a:p>
        </p:txBody>
      </p:sp>
      <p:sp>
        <p:nvSpPr>
          <p:cNvPr id="96" name="CuadroTexto 95"/>
          <p:cNvSpPr txBox="1">
            <a:spLocks noChangeArrowheads="1"/>
          </p:cNvSpPr>
          <p:nvPr/>
        </p:nvSpPr>
        <p:spPr bwMode="auto">
          <a:xfrm>
            <a:off x="4915606" y="4076188"/>
            <a:ext cx="11747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rgbClr val="3333FF"/>
                </a:solidFill>
              </a:rPr>
              <a:t>normal</a:t>
            </a:r>
          </a:p>
        </p:txBody>
      </p:sp>
      <p:sp>
        <p:nvSpPr>
          <p:cNvPr id="100" name="Rectangle 49"/>
          <p:cNvSpPr>
            <a:spLocks noChangeArrowheads="1"/>
          </p:cNvSpPr>
          <p:nvPr/>
        </p:nvSpPr>
        <p:spPr bwMode="auto">
          <a:xfrm>
            <a:off x="3973904" y="2389172"/>
            <a:ext cx="455612" cy="463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sym typeface="Wingdings" panose="05000000000000000000" pitchFamily="2" charset="2"/>
              </a:rPr>
              <a:t></a:t>
            </a:r>
          </a:p>
        </p:txBody>
      </p:sp>
      <p:sp>
        <p:nvSpPr>
          <p:cNvPr id="101" name="Rectangle 50"/>
          <p:cNvSpPr>
            <a:spLocks noChangeArrowheads="1"/>
          </p:cNvSpPr>
          <p:nvPr/>
        </p:nvSpPr>
        <p:spPr bwMode="auto">
          <a:xfrm>
            <a:off x="2946550" y="2389172"/>
            <a:ext cx="455612" cy="463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sym typeface="Wingdings" panose="05000000000000000000" pitchFamily="2" charset="2"/>
              </a:rPr>
              <a:t></a:t>
            </a:r>
          </a:p>
        </p:txBody>
      </p:sp>
      <p:sp>
        <p:nvSpPr>
          <p:cNvPr id="102" name="Rectangle 51"/>
          <p:cNvSpPr>
            <a:spLocks noChangeArrowheads="1"/>
          </p:cNvSpPr>
          <p:nvPr/>
        </p:nvSpPr>
        <p:spPr bwMode="auto">
          <a:xfrm>
            <a:off x="1582568" y="2389172"/>
            <a:ext cx="457200" cy="463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sym typeface="Wingdings" panose="05000000000000000000" pitchFamily="2" charset="2"/>
              </a:rPr>
              <a:t></a:t>
            </a:r>
          </a:p>
        </p:txBody>
      </p:sp>
      <p:sp>
        <p:nvSpPr>
          <p:cNvPr id="103" name="Text Box 48">
            <a:extLst>
              <a:ext uri="{FF2B5EF4-FFF2-40B4-BE49-F238E27FC236}">
                <a16:creationId xmlns:a16="http://schemas.microsoft.com/office/drawing/2014/main" id="{E69B0526-922C-446A-8DD4-B542E2635B6F}"/>
              </a:ext>
            </a:extLst>
          </p:cNvPr>
          <p:cNvSpPr txBox="1">
            <a:spLocks noChangeArrowheads="1"/>
          </p:cNvSpPr>
          <p:nvPr/>
        </p:nvSpPr>
        <p:spPr bwMode="auto">
          <a:xfrm>
            <a:off x="1146396" y="485775"/>
            <a:ext cx="43823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c)</a:t>
            </a:r>
          </a:p>
        </p:txBody>
      </p:sp>
      <p:sp>
        <p:nvSpPr>
          <p:cNvPr id="109" name="Line 37">
            <a:extLst>
              <a:ext uri="{FF2B5EF4-FFF2-40B4-BE49-F238E27FC236}">
                <a16:creationId xmlns:a16="http://schemas.microsoft.com/office/drawing/2014/main" id="{47A24FC3-D435-4F8D-A2CF-5CE015636ECE}"/>
              </a:ext>
            </a:extLst>
          </p:cNvPr>
          <p:cNvSpPr>
            <a:spLocks noChangeShapeType="1"/>
          </p:cNvSpPr>
          <p:nvPr/>
        </p:nvSpPr>
        <p:spPr bwMode="auto">
          <a:xfrm flipH="1">
            <a:off x="2375424" y="780503"/>
            <a:ext cx="1068387"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grpSp>
        <p:nvGrpSpPr>
          <p:cNvPr id="17" name="Grupo 16">
            <a:extLst>
              <a:ext uri="{FF2B5EF4-FFF2-40B4-BE49-F238E27FC236}">
                <a16:creationId xmlns:a16="http://schemas.microsoft.com/office/drawing/2014/main" id="{22B6DE5C-4351-414F-92DE-8C62B3985FA9}"/>
              </a:ext>
            </a:extLst>
          </p:cNvPr>
          <p:cNvGrpSpPr/>
          <p:nvPr/>
        </p:nvGrpSpPr>
        <p:grpSpPr>
          <a:xfrm>
            <a:off x="1666109" y="1810373"/>
            <a:ext cx="1161240" cy="2236787"/>
            <a:chOff x="452591" y="2054864"/>
            <a:chExt cx="1161240" cy="2236787"/>
          </a:xfrm>
        </p:grpSpPr>
        <p:grpSp>
          <p:nvGrpSpPr>
            <p:cNvPr id="17451" name="Group 108"/>
            <p:cNvGrpSpPr>
              <a:grpSpLocks/>
            </p:cNvGrpSpPr>
            <p:nvPr/>
          </p:nvGrpSpPr>
          <p:grpSpPr bwMode="auto">
            <a:xfrm flipH="1">
              <a:off x="452591" y="3181989"/>
              <a:ext cx="1109663" cy="766763"/>
              <a:chOff x="2551" y="2006"/>
              <a:chExt cx="699" cy="483"/>
            </a:xfrm>
          </p:grpSpPr>
          <p:sp>
            <p:nvSpPr>
              <p:cNvPr id="17454" name="Line 109"/>
              <p:cNvSpPr>
                <a:spLocks noChangeShapeType="1"/>
              </p:cNvSpPr>
              <p:nvPr/>
            </p:nvSpPr>
            <p:spPr bwMode="auto">
              <a:xfrm>
                <a:off x="2962" y="2016"/>
                <a:ext cx="288" cy="47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55" name="Line 110"/>
              <p:cNvSpPr>
                <a:spLocks noChangeShapeType="1"/>
              </p:cNvSpPr>
              <p:nvPr/>
            </p:nvSpPr>
            <p:spPr bwMode="auto">
              <a:xfrm flipH="1">
                <a:off x="2551" y="2006"/>
                <a:ext cx="236" cy="13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17452" name="Line 115"/>
            <p:cNvSpPr>
              <a:spLocks noChangeShapeType="1"/>
            </p:cNvSpPr>
            <p:nvPr/>
          </p:nvSpPr>
          <p:spPr bwMode="auto">
            <a:xfrm>
              <a:off x="971704" y="3212151"/>
              <a:ext cx="0" cy="1079500"/>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53" name="Line 117"/>
            <p:cNvSpPr>
              <a:spLocks noChangeShapeType="1"/>
            </p:cNvSpPr>
            <p:nvPr/>
          </p:nvSpPr>
          <p:spPr bwMode="auto">
            <a:xfrm flipV="1">
              <a:off x="1124881" y="2054864"/>
              <a:ext cx="488950" cy="784225"/>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dirty="0"/>
            </a:p>
          </p:txBody>
        </p:sp>
      </p:grpSp>
      <p:sp>
        <p:nvSpPr>
          <p:cNvPr id="111" name="111 CuadroTexto">
            <a:extLst>
              <a:ext uri="{FF2B5EF4-FFF2-40B4-BE49-F238E27FC236}">
                <a16:creationId xmlns:a16="http://schemas.microsoft.com/office/drawing/2014/main" id="{39F67C62-A020-46B5-B442-1EF570DBA6C3}"/>
              </a:ext>
            </a:extLst>
          </p:cNvPr>
          <p:cNvSpPr txBox="1">
            <a:spLocks noChangeArrowheads="1"/>
          </p:cNvSpPr>
          <p:nvPr/>
        </p:nvSpPr>
        <p:spPr bwMode="auto">
          <a:xfrm>
            <a:off x="6329366" y="3222405"/>
            <a:ext cx="3983034" cy="2361398"/>
          </a:xfrm>
          <a:prstGeom prst="rect">
            <a:avLst/>
          </a:prstGeom>
          <a:solidFill>
            <a:srgbClr val="FFFF99"/>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000000"/>
                </a:solidFill>
                <a:latin typeface="Arial" panose="020B0604020202020204" pitchFamily="34" charset="0"/>
              </a:rPr>
              <a:t>El </a:t>
            </a:r>
            <a:r>
              <a:rPr lang="es-ES" sz="2400" b="1" dirty="0">
                <a:solidFill>
                  <a:srgbClr val="000000"/>
                </a:solidFill>
                <a:latin typeface="Arial" panose="020B0604020202020204" pitchFamily="34" charset="0"/>
              </a:rPr>
              <a:t>rozamiento</a:t>
            </a:r>
            <a:r>
              <a:rPr lang="es-ES" sz="2400" dirty="0">
                <a:solidFill>
                  <a:srgbClr val="000000"/>
                </a:solidFill>
                <a:latin typeface="Arial" panose="020B0604020202020204" pitchFamily="34" charset="0"/>
              </a:rPr>
              <a:t> le va robando energía a la carga, disminuyendo la amplitud de su movimiento, hasta que queda parada en</a:t>
            </a:r>
          </a:p>
          <a:p>
            <a:pPr algn="ctr" eaLnBrk="1" hangingPunct="1">
              <a:spcBef>
                <a:spcPts val="0"/>
              </a:spcBef>
              <a:buFontTx/>
              <a:buNone/>
            </a:pPr>
            <a:r>
              <a:rPr lang="es-ES" sz="2400">
                <a:solidFill>
                  <a:srgbClr val="000000"/>
                </a:solidFill>
                <a:latin typeface="Arial" panose="020B0604020202020204" pitchFamily="34" charset="0"/>
              </a:rPr>
              <a:t>la vertical (en el </a:t>
            </a:r>
            <a:r>
              <a:rPr lang="es-ES" sz="2400" b="1">
                <a:latin typeface="Arial" panose="020B0604020202020204" pitchFamily="34" charset="0"/>
              </a:rPr>
              <a:t>equilibrio</a:t>
            </a:r>
            <a:r>
              <a:rPr lang="es-ES" sz="2400">
                <a:solidFill>
                  <a:srgbClr val="000000"/>
                </a:solidFill>
                <a:latin typeface="Arial" panose="020B0604020202020204" pitchFamily="34" charset="0"/>
              </a:rPr>
              <a:t>) </a:t>
            </a:r>
            <a:endParaRPr lang="es-ES" sz="2400" dirty="0">
              <a:solidFill>
                <a:srgbClr val="000000"/>
              </a:solidFill>
              <a:latin typeface="Arial" panose="020B0604020202020204" pitchFamily="34" charset="0"/>
            </a:endParaRPr>
          </a:p>
        </p:txBody>
      </p:sp>
      <p:sp>
        <p:nvSpPr>
          <p:cNvPr id="112" name="111 CuadroTexto">
            <a:extLst>
              <a:ext uri="{FF2B5EF4-FFF2-40B4-BE49-F238E27FC236}">
                <a16:creationId xmlns:a16="http://schemas.microsoft.com/office/drawing/2014/main" id="{DEB3D2CC-4BE1-4F3F-8EF7-B2C3C55761F8}"/>
              </a:ext>
            </a:extLst>
          </p:cNvPr>
          <p:cNvSpPr txBox="1">
            <a:spLocks noChangeArrowheads="1"/>
          </p:cNvSpPr>
          <p:nvPr/>
        </p:nvSpPr>
        <p:spPr bwMode="auto">
          <a:xfrm>
            <a:off x="6329366" y="5937095"/>
            <a:ext cx="3983034" cy="830997"/>
          </a:xfrm>
          <a:prstGeom prst="rect">
            <a:avLst/>
          </a:prstGeom>
          <a:solidFill>
            <a:srgbClr val="99CCFF"/>
          </a:solidFill>
          <a:ln>
            <a:noFill/>
          </a:ln>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rPr>
              <a:t>El movimiento es igual</a:t>
            </a:r>
          </a:p>
          <a:p>
            <a:pPr algn="ctr" eaLnBrk="1" hangingPunct="1">
              <a:spcBef>
                <a:spcPts val="0"/>
              </a:spcBef>
              <a:buFontTx/>
              <a:buNone/>
            </a:pPr>
            <a:r>
              <a:rPr lang="es-ES" sz="2400" dirty="0">
                <a:solidFill>
                  <a:srgbClr val="000000"/>
                </a:solidFill>
                <a:latin typeface="Arial" panose="020B0604020202020204" pitchFamily="34" charset="0"/>
              </a:rPr>
              <a:t>al de un </a:t>
            </a:r>
            <a:r>
              <a:rPr lang="es-ES" sz="2400" b="1" dirty="0">
                <a:solidFill>
                  <a:srgbClr val="000000"/>
                </a:solidFill>
                <a:latin typeface="Arial" panose="020B0604020202020204" pitchFamily="34" charset="0"/>
              </a:rPr>
              <a:t>columpio</a:t>
            </a:r>
          </a:p>
        </p:txBody>
      </p:sp>
      <p:sp>
        <p:nvSpPr>
          <p:cNvPr id="113" name="Text Box 97">
            <a:extLst>
              <a:ext uri="{FF2B5EF4-FFF2-40B4-BE49-F238E27FC236}">
                <a16:creationId xmlns:a16="http://schemas.microsoft.com/office/drawing/2014/main" id="{8885CD37-B049-41A8-A4B6-15B99528EA52}"/>
              </a:ext>
            </a:extLst>
          </p:cNvPr>
          <p:cNvSpPr txBox="1">
            <a:spLocks noChangeArrowheads="1"/>
          </p:cNvSpPr>
          <p:nvPr/>
        </p:nvSpPr>
        <p:spPr bwMode="auto">
          <a:xfrm>
            <a:off x="6329366" y="2010565"/>
            <a:ext cx="3983034" cy="884070"/>
          </a:xfrm>
          <a:prstGeom prst="rect">
            <a:avLst/>
          </a:prstGeom>
          <a:solidFill>
            <a:schemeClr val="tx2">
              <a:lumMod val="25000"/>
              <a:lumOff val="75000"/>
            </a:schemeClr>
          </a:solidFill>
          <a:ln>
            <a:noFill/>
          </a:ln>
        </p:spPr>
        <p:txBody>
          <a:bodyPr wrap="square" lIns="36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El proceso se repite y</a:t>
            </a:r>
          </a:p>
          <a:p>
            <a:pPr algn="ctr" eaLnBrk="1" hangingPunct="1">
              <a:spcBef>
                <a:spcPts val="0"/>
              </a:spcBef>
              <a:buFontTx/>
              <a:buNone/>
            </a:pPr>
            <a:r>
              <a:rPr lang="es-ES" sz="2400" dirty="0">
                <a:latin typeface="Arial" panose="020B0604020202020204" pitchFamily="34" charset="0"/>
              </a:rPr>
              <a:t>oscila en torno a </a:t>
            </a:r>
            <a:r>
              <a:rPr lang="es-ES" sz="2400">
                <a:latin typeface="Arial" panose="020B0604020202020204" pitchFamily="34" charset="0"/>
              </a:rPr>
              <a:t>la vertical</a:t>
            </a:r>
            <a:endParaRPr lang="es-ES" sz="2400" dirty="0">
              <a:latin typeface="Arial" panose="020B0604020202020204" pitchFamily="34" charset="0"/>
            </a:endParaRPr>
          </a:p>
        </p:txBody>
      </p:sp>
      <p:sp>
        <p:nvSpPr>
          <p:cNvPr id="98" name="Line 73">
            <a:extLst>
              <a:ext uri="{FF2B5EF4-FFF2-40B4-BE49-F238E27FC236}">
                <a16:creationId xmlns:a16="http://schemas.microsoft.com/office/drawing/2014/main" id="{B21CC0BD-7FD9-4B06-8B5F-6670A6620C1C}"/>
              </a:ext>
            </a:extLst>
          </p:cNvPr>
          <p:cNvSpPr>
            <a:spLocks noChangeShapeType="1"/>
          </p:cNvSpPr>
          <p:nvPr/>
        </p:nvSpPr>
        <p:spPr bwMode="auto">
          <a:xfrm flipH="1" flipV="1">
            <a:off x="3440262" y="1597803"/>
            <a:ext cx="0" cy="1187450"/>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nvGrpSpPr>
          <p:cNvPr id="19" name="Grupo 18">
            <a:extLst>
              <a:ext uri="{FF2B5EF4-FFF2-40B4-BE49-F238E27FC236}">
                <a16:creationId xmlns:a16="http://schemas.microsoft.com/office/drawing/2014/main" id="{E8490236-C471-4BCD-B91F-507E089F20A0}"/>
              </a:ext>
            </a:extLst>
          </p:cNvPr>
          <p:cNvGrpSpPr/>
          <p:nvPr/>
        </p:nvGrpSpPr>
        <p:grpSpPr>
          <a:xfrm>
            <a:off x="2911028" y="1591453"/>
            <a:ext cx="1084462" cy="639316"/>
            <a:chOff x="2911028" y="1591453"/>
            <a:chExt cx="1084462" cy="639316"/>
          </a:xfrm>
        </p:grpSpPr>
        <p:sp>
          <p:nvSpPr>
            <p:cNvPr id="17416" name="Text Box 42"/>
            <p:cNvSpPr txBox="1">
              <a:spLocks noChangeArrowheads="1"/>
            </p:cNvSpPr>
            <p:nvPr/>
          </p:nvSpPr>
          <p:spPr bwMode="auto">
            <a:xfrm>
              <a:off x="3642272" y="1833894"/>
              <a:ext cx="35321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 </a:t>
              </a:r>
            </a:p>
          </p:txBody>
        </p:sp>
        <p:sp>
          <p:nvSpPr>
            <p:cNvPr id="17417" name="Freeform 43"/>
            <p:cNvSpPr>
              <a:spLocks/>
            </p:cNvSpPr>
            <p:nvPr/>
          </p:nvSpPr>
          <p:spPr bwMode="auto">
            <a:xfrm flipH="1">
              <a:off x="3443437" y="1599390"/>
              <a:ext cx="496887" cy="174625"/>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a:p>
          </p:txBody>
        </p:sp>
        <p:grpSp>
          <p:nvGrpSpPr>
            <p:cNvPr id="10" name="Grupo 9"/>
            <p:cNvGrpSpPr>
              <a:grpSpLocks/>
            </p:cNvGrpSpPr>
            <p:nvPr/>
          </p:nvGrpSpPr>
          <p:grpSpPr bwMode="auto">
            <a:xfrm>
              <a:off x="2911028" y="1591453"/>
              <a:ext cx="516534" cy="615795"/>
              <a:chOff x="2879689" y="1538288"/>
              <a:chExt cx="516534" cy="615795"/>
            </a:xfrm>
          </p:grpSpPr>
          <p:sp>
            <p:nvSpPr>
              <p:cNvPr id="17441" name="Text Box 42"/>
              <p:cNvSpPr txBox="1">
                <a:spLocks noChangeArrowheads="1"/>
              </p:cNvSpPr>
              <p:nvPr/>
            </p:nvSpPr>
            <p:spPr bwMode="auto">
              <a:xfrm>
                <a:off x="2879689" y="1757208"/>
                <a:ext cx="36036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a:t>
                </a:r>
              </a:p>
            </p:txBody>
          </p:sp>
          <p:sp>
            <p:nvSpPr>
              <p:cNvPr id="17442" name="Freeform 43"/>
              <p:cNvSpPr>
                <a:spLocks/>
              </p:cNvSpPr>
              <p:nvPr/>
            </p:nvSpPr>
            <p:spPr bwMode="auto">
              <a:xfrm>
                <a:off x="2899335" y="1538288"/>
                <a:ext cx="496888" cy="174625"/>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a:p>
            </p:txBody>
          </p:sp>
        </p:grpSp>
      </p:grpSp>
      <p:sp>
        <p:nvSpPr>
          <p:cNvPr id="105" name="Rectangle 50">
            <a:extLst>
              <a:ext uri="{FF2B5EF4-FFF2-40B4-BE49-F238E27FC236}">
                <a16:creationId xmlns:a16="http://schemas.microsoft.com/office/drawing/2014/main" id="{2506B84E-E447-46FE-AE8F-AD830C60EE57}"/>
              </a:ext>
            </a:extLst>
          </p:cNvPr>
          <p:cNvSpPr>
            <a:spLocks noChangeArrowheads="1"/>
          </p:cNvSpPr>
          <p:nvPr/>
        </p:nvSpPr>
        <p:spPr bwMode="auto">
          <a:xfrm>
            <a:off x="1575283" y="5056952"/>
            <a:ext cx="455612" cy="463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dirty="0">
                <a:solidFill>
                  <a:srgbClr val="008000"/>
                </a:solidFill>
                <a:latin typeface="Arial" panose="020B0604020202020204" pitchFamily="34" charset="0"/>
                <a:sym typeface="Wingdings" panose="05000000000000000000" pitchFamily="2" charset="2"/>
              </a:rPr>
              <a:t></a:t>
            </a:r>
          </a:p>
        </p:txBody>
      </p:sp>
      <p:sp>
        <p:nvSpPr>
          <p:cNvPr id="107" name="Text Box 90">
            <a:extLst>
              <a:ext uri="{FF2B5EF4-FFF2-40B4-BE49-F238E27FC236}">
                <a16:creationId xmlns:a16="http://schemas.microsoft.com/office/drawing/2014/main" id="{E44F1FBA-120F-4641-8913-BADB68840D85}"/>
              </a:ext>
            </a:extLst>
          </p:cNvPr>
          <p:cNvSpPr txBox="1">
            <a:spLocks noChangeArrowheads="1"/>
          </p:cNvSpPr>
          <p:nvPr/>
        </p:nvSpPr>
        <p:spPr bwMode="auto">
          <a:xfrm>
            <a:off x="1808602" y="5007565"/>
            <a:ext cx="1697628" cy="514738"/>
          </a:xfrm>
          <a:prstGeom prst="rect">
            <a:avLst/>
          </a:prstGeom>
          <a:noFill/>
          <a:ln>
            <a:noFill/>
          </a:ln>
        </p:spPr>
        <p:txBody>
          <a:bodyPr wrap="square" lIns="108000" tIns="72000" rIns="72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ts val="0"/>
              </a:spcBef>
            </a:pPr>
            <a:r>
              <a:rPr lang="es-ES" sz="2400" dirty="0">
                <a:solidFill>
                  <a:schemeClr val="tx1"/>
                </a:solidFill>
                <a:sym typeface="Symbol" panose="05050102010706020507" pitchFamily="18" charset="2"/>
              </a:rPr>
              <a:t></a:t>
            </a:r>
            <a:r>
              <a:rPr lang="es-ES" sz="2400" dirty="0" err="1">
                <a:solidFill>
                  <a:schemeClr val="tx1"/>
                </a:solidFill>
                <a:sym typeface="Symbol" panose="05050102010706020507" pitchFamily="18" charset="2"/>
              </a:rPr>
              <a:t>F</a:t>
            </a:r>
            <a:r>
              <a:rPr lang="es-ES" sz="2400" baseline="-25000" dirty="0" err="1">
                <a:solidFill>
                  <a:schemeClr val="tx1"/>
                </a:solidFill>
                <a:sym typeface="Symbol" panose="05050102010706020507" pitchFamily="18" charset="2"/>
              </a:rPr>
              <a:t>tang</a:t>
            </a:r>
            <a:r>
              <a:rPr lang="es-ES" sz="2400" dirty="0">
                <a:solidFill>
                  <a:schemeClr val="tx1"/>
                </a:solidFill>
                <a:sym typeface="Symbol" panose="05050102010706020507" pitchFamily="18" charset="2"/>
              </a:rPr>
              <a:t>= 0</a:t>
            </a:r>
            <a:endParaRPr lang="es-ES" sz="2400" dirty="0">
              <a:solidFill>
                <a:schemeClr val="tx1"/>
              </a:solidFill>
            </a:endParaRPr>
          </a:p>
        </p:txBody>
      </p:sp>
      <p:grpSp>
        <p:nvGrpSpPr>
          <p:cNvPr id="108" name="Grupo 107">
            <a:extLst>
              <a:ext uri="{FF2B5EF4-FFF2-40B4-BE49-F238E27FC236}">
                <a16:creationId xmlns:a16="http://schemas.microsoft.com/office/drawing/2014/main" id="{9D175E74-2A6C-489A-A3B0-FD0B10723595}"/>
              </a:ext>
            </a:extLst>
          </p:cNvPr>
          <p:cNvGrpSpPr/>
          <p:nvPr/>
        </p:nvGrpSpPr>
        <p:grpSpPr>
          <a:xfrm>
            <a:off x="2511404" y="5895616"/>
            <a:ext cx="1798637" cy="960690"/>
            <a:chOff x="2494979" y="5812488"/>
            <a:chExt cx="1798637" cy="960690"/>
          </a:xfrm>
        </p:grpSpPr>
        <p:sp>
          <p:nvSpPr>
            <p:cNvPr id="110" name="Text Box 90">
              <a:extLst>
                <a:ext uri="{FF2B5EF4-FFF2-40B4-BE49-F238E27FC236}">
                  <a16:creationId xmlns:a16="http://schemas.microsoft.com/office/drawing/2014/main" id="{7BA7AEF1-5FE2-410F-9A1F-52557E1DF133}"/>
                </a:ext>
              </a:extLst>
            </p:cNvPr>
            <p:cNvSpPr txBox="1">
              <a:spLocks noChangeArrowheads="1"/>
            </p:cNvSpPr>
            <p:nvPr/>
          </p:nvSpPr>
          <p:spPr bwMode="auto">
            <a:xfrm>
              <a:off x="2494979" y="6258440"/>
              <a:ext cx="1798637" cy="514738"/>
            </a:xfrm>
            <a:prstGeom prst="rect">
              <a:avLst/>
            </a:prstGeom>
            <a:solidFill>
              <a:srgbClr val="FFFF00"/>
            </a:solidFill>
            <a:ln>
              <a:noFill/>
            </a:ln>
          </p:spPr>
          <p:txBody>
            <a:bodyPr wrap="square" lIns="108000" tIns="72000" rIns="72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ts val="0"/>
                </a:spcBef>
              </a:pPr>
              <a:r>
                <a:rPr lang="es-ES" sz="2400" dirty="0">
                  <a:solidFill>
                    <a:schemeClr val="tx1"/>
                  </a:solidFill>
                  <a:sym typeface="Symbol" panose="05050102010706020507" pitchFamily="18" charset="2"/>
                </a:rPr>
                <a:t>No se para</a:t>
              </a:r>
            </a:p>
          </p:txBody>
        </p:sp>
        <p:sp>
          <p:nvSpPr>
            <p:cNvPr id="114" name="Flecha: hacia abajo 113">
              <a:extLst>
                <a:ext uri="{FF2B5EF4-FFF2-40B4-BE49-F238E27FC236}">
                  <a16:creationId xmlns:a16="http://schemas.microsoft.com/office/drawing/2014/main" id="{3962A6DB-E8D1-450D-981F-C3A36EAB4E71}"/>
                </a:ext>
              </a:extLst>
            </p:cNvPr>
            <p:cNvSpPr/>
            <p:nvPr/>
          </p:nvSpPr>
          <p:spPr bwMode="auto">
            <a:xfrm>
              <a:off x="3027585" y="5812488"/>
              <a:ext cx="733425" cy="387562"/>
            </a:xfrm>
            <a:prstGeom prst="downArrow">
              <a:avLst/>
            </a:prstGeom>
            <a:solidFill>
              <a:schemeClr val="accent1"/>
            </a:solidFill>
            <a:ln w="12700" cap="flat" cmpd="sng" algn="ctr">
              <a:no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
        <p:nvSpPr>
          <p:cNvPr id="115" name="CuadroTexto 114">
            <a:extLst>
              <a:ext uri="{FF2B5EF4-FFF2-40B4-BE49-F238E27FC236}">
                <a16:creationId xmlns:a16="http://schemas.microsoft.com/office/drawing/2014/main" id="{4775BE99-EE9E-4A2C-8CDC-820F91603AEE}"/>
              </a:ext>
            </a:extLst>
          </p:cNvPr>
          <p:cNvSpPr txBox="1">
            <a:spLocks noChangeArrowheads="1"/>
          </p:cNvSpPr>
          <p:nvPr/>
        </p:nvSpPr>
        <p:spPr bwMode="auto">
          <a:xfrm>
            <a:off x="1058365" y="5860507"/>
            <a:ext cx="15905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dirty="0">
                <a:solidFill>
                  <a:srgbClr val="3333FF"/>
                </a:solidFill>
              </a:rPr>
              <a:t>1ª Ley de Newton</a:t>
            </a:r>
          </a:p>
        </p:txBody>
      </p:sp>
      <p:sp>
        <p:nvSpPr>
          <p:cNvPr id="116" name="Text Box 90">
            <a:extLst>
              <a:ext uri="{FF2B5EF4-FFF2-40B4-BE49-F238E27FC236}">
                <a16:creationId xmlns:a16="http://schemas.microsoft.com/office/drawing/2014/main" id="{12D4150A-5C31-4E1A-8150-DF22BBBFDDC2}"/>
              </a:ext>
            </a:extLst>
          </p:cNvPr>
          <p:cNvSpPr txBox="1">
            <a:spLocks noChangeArrowheads="1"/>
          </p:cNvSpPr>
          <p:nvPr/>
        </p:nvSpPr>
        <p:spPr bwMode="auto">
          <a:xfrm>
            <a:off x="3336720" y="4996299"/>
            <a:ext cx="2000840" cy="1022569"/>
          </a:xfrm>
          <a:prstGeom prst="rect">
            <a:avLst/>
          </a:prstGeom>
          <a:noFill/>
          <a:ln>
            <a:noFill/>
          </a:ln>
        </p:spPr>
        <p:txBody>
          <a:bodyPr wrap="square" lIns="108000" tIns="72000" rIns="72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ts val="0"/>
              </a:spcBef>
            </a:pPr>
            <a:r>
              <a:rPr lang="es-ES" sz="2400" dirty="0">
                <a:solidFill>
                  <a:schemeClr val="tx1"/>
                </a:solidFill>
                <a:sym typeface="Symbol" panose="05050102010706020507" pitchFamily="18" charset="2"/>
              </a:rPr>
              <a:t>pero </a:t>
            </a:r>
            <a:r>
              <a:rPr lang="es-ES" sz="2400" dirty="0">
                <a:solidFill>
                  <a:schemeClr val="tx1"/>
                </a:solidFill>
              </a:rPr>
              <a:t>v </a:t>
            </a:r>
            <a:r>
              <a:rPr lang="es-ES" sz="2400" dirty="0">
                <a:solidFill>
                  <a:schemeClr val="tx1"/>
                </a:solidFill>
                <a:sym typeface="Symbol" panose="05050102010706020507" pitchFamily="18" charset="2"/>
              </a:rPr>
              <a:t></a:t>
            </a:r>
            <a:r>
              <a:rPr lang="es-ES" sz="2400" dirty="0">
                <a:solidFill>
                  <a:schemeClr val="tx1"/>
                </a:solidFill>
              </a:rPr>
              <a:t> 0</a:t>
            </a:r>
          </a:p>
          <a:p>
            <a:pPr eaLnBrk="1" hangingPunct="1">
              <a:spcBef>
                <a:spcPts val="0"/>
              </a:spcBef>
            </a:pPr>
            <a:r>
              <a:rPr lang="es-ES" sz="2400" dirty="0">
                <a:solidFill>
                  <a:schemeClr val="tx1"/>
                </a:solidFill>
              </a:rPr>
              <a:t>(es máxima)</a:t>
            </a:r>
          </a:p>
          <a:p>
            <a:pPr algn="r" eaLnBrk="1" hangingPunct="1">
              <a:spcBef>
                <a:spcPts val="0"/>
              </a:spcBef>
            </a:pPr>
            <a:r>
              <a:rPr lang="es-ES" sz="900" dirty="0">
                <a:solidFill>
                  <a:schemeClr val="tx1"/>
                </a:solidFill>
              </a:rPr>
              <a:t> </a:t>
            </a:r>
            <a:endParaRPr lang="es-ES" sz="2400" dirty="0">
              <a:solidFill>
                <a:schemeClr val="tx1"/>
              </a:solidFill>
            </a:endParaRPr>
          </a:p>
        </p:txBody>
      </p:sp>
      <p:sp>
        <p:nvSpPr>
          <p:cNvPr id="95" name="Text Box 95">
            <a:extLst>
              <a:ext uri="{FF2B5EF4-FFF2-40B4-BE49-F238E27FC236}">
                <a16:creationId xmlns:a16="http://schemas.microsoft.com/office/drawing/2014/main" id="{C7EA25E9-3577-4E5D-928B-EDECD260C6B9}"/>
              </a:ext>
            </a:extLst>
          </p:cNvPr>
          <p:cNvSpPr txBox="1">
            <a:spLocks noChangeArrowheads="1"/>
          </p:cNvSpPr>
          <p:nvPr/>
        </p:nvSpPr>
        <p:spPr bwMode="auto">
          <a:xfrm>
            <a:off x="4737282" y="109853"/>
            <a:ext cx="5953296" cy="1644545"/>
          </a:xfrm>
          <a:prstGeom prst="rect">
            <a:avLst/>
          </a:prstGeom>
          <a:solidFill>
            <a:schemeClr val="accent1">
              <a:lumMod val="60000"/>
              <a:lumOff val="40000"/>
            </a:schemeClr>
          </a:solidFill>
          <a:ln>
            <a:noFill/>
          </a:ln>
        </p:spPr>
        <p:txBody>
          <a:bodyPr wrap="squar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dirty="0">
                <a:latin typeface="Arial" panose="020B0604020202020204" pitchFamily="34" charset="0"/>
              </a:rPr>
              <a:t>Al retirar una carga, la otra deja de sufrir la fuerza que le ejerce. La acción del peso y la tensión sobre ella hace que realice</a:t>
            </a:r>
          </a:p>
          <a:p>
            <a:pPr algn="ctr" eaLnBrk="1" hangingPunct="1">
              <a:spcBef>
                <a:spcPts val="0"/>
              </a:spcBef>
              <a:buFontTx/>
              <a:buNone/>
              <a:defRPr/>
            </a:pPr>
            <a:r>
              <a:rPr lang="es-ES" sz="2400" dirty="0">
                <a:latin typeface="Arial" panose="020B0604020202020204" pitchFamily="34" charset="0"/>
              </a:rPr>
              <a:t>un movimiento circular de radio L</a:t>
            </a:r>
          </a:p>
        </p:txBody>
      </p:sp>
    </p:spTree>
    <p:extLst>
      <p:ext uri="{BB962C8B-B14F-4D97-AF65-F5344CB8AC3E}">
        <p14:creationId xmlns:p14="http://schemas.microsoft.com/office/powerpoint/2010/main" val="377635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up)">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up)">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wipe(up)">
                                      <p:cBhvr>
                                        <p:cTn id="1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AutoShape 2"/>
          <p:cNvSpPr>
            <a:spLocks noChangeArrowheads="1"/>
          </p:cNvSpPr>
          <p:nvPr/>
        </p:nvSpPr>
        <p:spPr bwMode="auto">
          <a:xfrm>
            <a:off x="3447640" y="732006"/>
            <a:ext cx="1157287" cy="1968500"/>
          </a:xfrm>
          <a:prstGeom prst="rtTriangle">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502" name="Line 56"/>
          <p:cNvSpPr>
            <a:spLocks noChangeShapeType="1"/>
          </p:cNvSpPr>
          <p:nvPr/>
        </p:nvSpPr>
        <p:spPr bwMode="auto">
          <a:xfrm flipH="1" flipV="1">
            <a:off x="1163007" y="2690206"/>
            <a:ext cx="3445352" cy="0"/>
          </a:xfrm>
          <a:prstGeom prst="line">
            <a:avLst/>
          </a:prstGeom>
          <a:noFill/>
          <a:ln w="25400">
            <a:solidFill>
              <a:srgbClr val="0000FF"/>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pic>
        <p:nvPicPr>
          <p:cNvPr id="19459" name="Picture 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965" y="2524903"/>
            <a:ext cx="4397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19460" name="Group 8"/>
          <p:cNvGrpSpPr>
            <a:grpSpLocks/>
          </p:cNvGrpSpPr>
          <p:nvPr/>
        </p:nvGrpSpPr>
        <p:grpSpPr bwMode="auto">
          <a:xfrm>
            <a:off x="1804577" y="394478"/>
            <a:ext cx="3251200" cy="333375"/>
            <a:chOff x="1225" y="2029"/>
            <a:chExt cx="2048" cy="210"/>
          </a:xfrm>
        </p:grpSpPr>
        <p:sp>
          <p:nvSpPr>
            <p:cNvPr id="19516" name="Line 9"/>
            <p:cNvSpPr>
              <a:spLocks noChangeShapeType="1"/>
            </p:cNvSpPr>
            <p:nvPr/>
          </p:nvSpPr>
          <p:spPr bwMode="auto">
            <a:xfrm>
              <a:off x="1371" y="2236"/>
              <a:ext cx="19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17" name="Line 10"/>
            <p:cNvSpPr>
              <a:spLocks noChangeShapeType="1"/>
            </p:cNvSpPr>
            <p:nvPr/>
          </p:nvSpPr>
          <p:spPr bwMode="auto">
            <a:xfrm>
              <a:off x="122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18" name="Line 11"/>
            <p:cNvSpPr>
              <a:spLocks noChangeShapeType="1"/>
            </p:cNvSpPr>
            <p:nvPr/>
          </p:nvSpPr>
          <p:spPr bwMode="auto">
            <a:xfrm>
              <a:off x="129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19" name="Line 12"/>
            <p:cNvSpPr>
              <a:spLocks noChangeShapeType="1"/>
            </p:cNvSpPr>
            <p:nvPr/>
          </p:nvSpPr>
          <p:spPr bwMode="auto">
            <a:xfrm>
              <a:off x="135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20" name="Line 13"/>
            <p:cNvSpPr>
              <a:spLocks noChangeShapeType="1"/>
            </p:cNvSpPr>
            <p:nvPr/>
          </p:nvSpPr>
          <p:spPr bwMode="auto">
            <a:xfrm>
              <a:off x="142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21" name="Line 14"/>
            <p:cNvSpPr>
              <a:spLocks noChangeShapeType="1"/>
            </p:cNvSpPr>
            <p:nvPr/>
          </p:nvSpPr>
          <p:spPr bwMode="auto">
            <a:xfrm>
              <a:off x="148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22" name="Line 15"/>
            <p:cNvSpPr>
              <a:spLocks noChangeShapeType="1"/>
            </p:cNvSpPr>
            <p:nvPr/>
          </p:nvSpPr>
          <p:spPr bwMode="auto">
            <a:xfrm>
              <a:off x="155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23" name="Line 16"/>
            <p:cNvSpPr>
              <a:spLocks noChangeShapeType="1"/>
            </p:cNvSpPr>
            <p:nvPr/>
          </p:nvSpPr>
          <p:spPr bwMode="auto">
            <a:xfrm>
              <a:off x="162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24" name="Line 17"/>
            <p:cNvSpPr>
              <a:spLocks noChangeShapeType="1"/>
            </p:cNvSpPr>
            <p:nvPr/>
          </p:nvSpPr>
          <p:spPr bwMode="auto">
            <a:xfrm>
              <a:off x="168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25" name="Line 18"/>
            <p:cNvSpPr>
              <a:spLocks noChangeShapeType="1"/>
            </p:cNvSpPr>
            <p:nvPr/>
          </p:nvSpPr>
          <p:spPr bwMode="auto">
            <a:xfrm>
              <a:off x="175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26" name="Line 19"/>
            <p:cNvSpPr>
              <a:spLocks noChangeShapeType="1"/>
            </p:cNvSpPr>
            <p:nvPr/>
          </p:nvSpPr>
          <p:spPr bwMode="auto">
            <a:xfrm>
              <a:off x="181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27" name="Line 20"/>
            <p:cNvSpPr>
              <a:spLocks noChangeShapeType="1"/>
            </p:cNvSpPr>
            <p:nvPr/>
          </p:nvSpPr>
          <p:spPr bwMode="auto">
            <a:xfrm>
              <a:off x="188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28" name="Line 21"/>
            <p:cNvSpPr>
              <a:spLocks noChangeShapeType="1"/>
            </p:cNvSpPr>
            <p:nvPr/>
          </p:nvSpPr>
          <p:spPr bwMode="auto">
            <a:xfrm>
              <a:off x="195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29" name="Line 22"/>
            <p:cNvSpPr>
              <a:spLocks noChangeShapeType="1"/>
            </p:cNvSpPr>
            <p:nvPr/>
          </p:nvSpPr>
          <p:spPr bwMode="auto">
            <a:xfrm>
              <a:off x="201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30" name="Line 23"/>
            <p:cNvSpPr>
              <a:spLocks noChangeShapeType="1"/>
            </p:cNvSpPr>
            <p:nvPr/>
          </p:nvSpPr>
          <p:spPr bwMode="auto">
            <a:xfrm>
              <a:off x="208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31" name="Line 24"/>
            <p:cNvSpPr>
              <a:spLocks noChangeShapeType="1"/>
            </p:cNvSpPr>
            <p:nvPr/>
          </p:nvSpPr>
          <p:spPr bwMode="auto">
            <a:xfrm>
              <a:off x="214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32" name="Line 25"/>
            <p:cNvSpPr>
              <a:spLocks noChangeShapeType="1"/>
            </p:cNvSpPr>
            <p:nvPr/>
          </p:nvSpPr>
          <p:spPr bwMode="auto">
            <a:xfrm>
              <a:off x="221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33" name="Line 26"/>
            <p:cNvSpPr>
              <a:spLocks noChangeShapeType="1"/>
            </p:cNvSpPr>
            <p:nvPr/>
          </p:nvSpPr>
          <p:spPr bwMode="auto">
            <a:xfrm>
              <a:off x="228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34" name="Line 27"/>
            <p:cNvSpPr>
              <a:spLocks noChangeShapeType="1"/>
            </p:cNvSpPr>
            <p:nvPr/>
          </p:nvSpPr>
          <p:spPr bwMode="auto">
            <a:xfrm>
              <a:off x="234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35" name="Line 28"/>
            <p:cNvSpPr>
              <a:spLocks noChangeShapeType="1"/>
            </p:cNvSpPr>
            <p:nvPr/>
          </p:nvSpPr>
          <p:spPr bwMode="auto">
            <a:xfrm>
              <a:off x="241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36" name="Line 29"/>
            <p:cNvSpPr>
              <a:spLocks noChangeShapeType="1"/>
            </p:cNvSpPr>
            <p:nvPr/>
          </p:nvSpPr>
          <p:spPr bwMode="auto">
            <a:xfrm>
              <a:off x="247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37" name="Line 30"/>
            <p:cNvSpPr>
              <a:spLocks noChangeShapeType="1"/>
            </p:cNvSpPr>
            <p:nvPr/>
          </p:nvSpPr>
          <p:spPr bwMode="auto">
            <a:xfrm>
              <a:off x="254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38" name="Line 31"/>
            <p:cNvSpPr>
              <a:spLocks noChangeShapeType="1"/>
            </p:cNvSpPr>
            <p:nvPr/>
          </p:nvSpPr>
          <p:spPr bwMode="auto">
            <a:xfrm>
              <a:off x="261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39" name="Line 32"/>
            <p:cNvSpPr>
              <a:spLocks noChangeShapeType="1"/>
            </p:cNvSpPr>
            <p:nvPr/>
          </p:nvSpPr>
          <p:spPr bwMode="auto">
            <a:xfrm>
              <a:off x="267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40" name="Line 33"/>
            <p:cNvSpPr>
              <a:spLocks noChangeShapeType="1"/>
            </p:cNvSpPr>
            <p:nvPr/>
          </p:nvSpPr>
          <p:spPr bwMode="auto">
            <a:xfrm>
              <a:off x="274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41" name="Line 34"/>
            <p:cNvSpPr>
              <a:spLocks noChangeShapeType="1"/>
            </p:cNvSpPr>
            <p:nvPr/>
          </p:nvSpPr>
          <p:spPr bwMode="auto">
            <a:xfrm>
              <a:off x="280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42" name="Line 35"/>
            <p:cNvSpPr>
              <a:spLocks noChangeShapeType="1"/>
            </p:cNvSpPr>
            <p:nvPr/>
          </p:nvSpPr>
          <p:spPr bwMode="auto">
            <a:xfrm>
              <a:off x="287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43" name="Line 36"/>
            <p:cNvSpPr>
              <a:spLocks noChangeShapeType="1"/>
            </p:cNvSpPr>
            <p:nvPr/>
          </p:nvSpPr>
          <p:spPr bwMode="auto">
            <a:xfrm>
              <a:off x="294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44" name="Line 37"/>
            <p:cNvSpPr>
              <a:spLocks noChangeShapeType="1"/>
            </p:cNvSpPr>
            <p:nvPr/>
          </p:nvSpPr>
          <p:spPr bwMode="auto">
            <a:xfrm>
              <a:off x="300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45" name="Line 38"/>
            <p:cNvSpPr>
              <a:spLocks noChangeShapeType="1"/>
            </p:cNvSpPr>
            <p:nvPr/>
          </p:nvSpPr>
          <p:spPr bwMode="auto">
            <a:xfrm>
              <a:off x="307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46" name="Line 39"/>
            <p:cNvSpPr>
              <a:spLocks noChangeShapeType="1"/>
            </p:cNvSpPr>
            <p:nvPr/>
          </p:nvSpPr>
          <p:spPr bwMode="auto">
            <a:xfrm>
              <a:off x="313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19461" name="Line 40"/>
          <p:cNvSpPr>
            <a:spLocks noChangeShapeType="1"/>
          </p:cNvSpPr>
          <p:nvPr/>
        </p:nvSpPr>
        <p:spPr bwMode="auto">
          <a:xfrm>
            <a:off x="3447640" y="738965"/>
            <a:ext cx="1068387"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462" name="Text Box 41"/>
          <p:cNvSpPr txBox="1">
            <a:spLocks noChangeArrowheads="1"/>
          </p:cNvSpPr>
          <p:nvPr/>
        </p:nvSpPr>
        <p:spPr bwMode="auto">
          <a:xfrm>
            <a:off x="4079465" y="1285065"/>
            <a:ext cx="87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L</a:t>
            </a:r>
          </a:p>
        </p:txBody>
      </p:sp>
      <p:sp>
        <p:nvSpPr>
          <p:cNvPr id="19463" name="Text Box 42"/>
          <p:cNvSpPr txBox="1">
            <a:spLocks noChangeArrowheads="1"/>
          </p:cNvSpPr>
          <p:nvPr/>
        </p:nvSpPr>
        <p:spPr bwMode="auto">
          <a:xfrm>
            <a:off x="3640618" y="1863578"/>
            <a:ext cx="4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a:t>
            </a:r>
          </a:p>
        </p:txBody>
      </p:sp>
      <p:sp>
        <p:nvSpPr>
          <p:cNvPr id="19464" name="Freeform 43"/>
          <p:cNvSpPr>
            <a:spLocks/>
          </p:cNvSpPr>
          <p:nvPr/>
        </p:nvSpPr>
        <p:spPr bwMode="auto">
          <a:xfrm flipH="1">
            <a:off x="3444465" y="1599390"/>
            <a:ext cx="496887" cy="174625"/>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a:p>
        </p:txBody>
      </p:sp>
      <p:pic>
        <p:nvPicPr>
          <p:cNvPr id="19466" name="Picture 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277" y="2813828"/>
            <a:ext cx="4397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9467" name="Line 45"/>
          <p:cNvSpPr>
            <a:spLocks noChangeShapeType="1"/>
          </p:cNvSpPr>
          <p:nvPr/>
        </p:nvSpPr>
        <p:spPr bwMode="auto">
          <a:xfrm rot="19800000" flipH="1">
            <a:off x="2909477" y="862790"/>
            <a:ext cx="1068388" cy="1828800"/>
          </a:xfrm>
          <a:prstGeom prst="line">
            <a:avLst/>
          </a:prstGeom>
          <a:noFill/>
          <a:ln w="25400">
            <a:solidFill>
              <a:srgbClr val="3333FF"/>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254005" name="Text Box 53"/>
          <p:cNvSpPr txBox="1">
            <a:spLocks noChangeArrowheads="1"/>
          </p:cNvSpPr>
          <p:nvPr/>
        </p:nvSpPr>
        <p:spPr bwMode="auto">
          <a:xfrm>
            <a:off x="6331066" y="1415863"/>
            <a:ext cx="3625965" cy="514738"/>
          </a:xfrm>
          <a:prstGeom prst="rect">
            <a:avLst/>
          </a:prstGeom>
          <a:solidFill>
            <a:srgbClr val="99CCFF"/>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E</a:t>
            </a:r>
            <a:r>
              <a:rPr lang="es-ES" sz="2400" baseline="-25000" dirty="0">
                <a:solidFill>
                  <a:srgbClr val="000000"/>
                </a:solidFill>
                <a:latin typeface="Arial" panose="020B0604020202020204" pitchFamily="34" charset="0"/>
                <a:sym typeface="Symbol" panose="05050102010706020507" pitchFamily="18" charset="2"/>
              </a:rPr>
              <a:t>CINÉTICA</a:t>
            </a:r>
            <a:r>
              <a:rPr lang="es-ES" sz="2400" dirty="0">
                <a:solidFill>
                  <a:srgbClr val="000000"/>
                </a:solidFill>
                <a:latin typeface="Arial" panose="020B0604020202020204" pitchFamily="34" charset="0"/>
                <a:sym typeface="Symbol" panose="05050102010706020507" pitchFamily="18" charset="2"/>
              </a:rPr>
              <a:t> = E</a:t>
            </a:r>
            <a:r>
              <a:rPr lang="es-ES" sz="2400" baseline="-25000" dirty="0">
                <a:solidFill>
                  <a:srgbClr val="000000"/>
                </a:solidFill>
                <a:latin typeface="Arial" panose="020B0604020202020204" pitchFamily="34" charset="0"/>
                <a:sym typeface="Symbol" panose="05050102010706020507" pitchFamily="18" charset="2"/>
              </a:rPr>
              <a:t>POTENCIAL</a:t>
            </a:r>
            <a:endParaRPr lang="es-ES" sz="2400" dirty="0">
              <a:solidFill>
                <a:srgbClr val="000000"/>
              </a:solidFill>
              <a:latin typeface="Arial" panose="020B0604020202020204" pitchFamily="34" charset="0"/>
              <a:sym typeface="Symbol" panose="05050102010706020507" pitchFamily="18" charset="2"/>
            </a:endParaRPr>
          </a:p>
        </p:txBody>
      </p:sp>
      <p:sp>
        <p:nvSpPr>
          <p:cNvPr id="254006" name="Text Box 54"/>
          <p:cNvSpPr txBox="1">
            <a:spLocks noChangeArrowheads="1"/>
          </p:cNvSpPr>
          <p:nvPr/>
        </p:nvSpPr>
        <p:spPr bwMode="auto">
          <a:xfrm>
            <a:off x="5643005" y="3514907"/>
            <a:ext cx="456597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½ m v</a:t>
            </a:r>
            <a:r>
              <a:rPr lang="es-ES" sz="2400" baseline="30000">
                <a:solidFill>
                  <a:srgbClr val="000000"/>
                </a:solidFill>
                <a:latin typeface="Arial" panose="020B0604020202020204" pitchFamily="34" charset="0"/>
              </a:rPr>
              <a:t>2</a:t>
            </a:r>
            <a:r>
              <a:rPr lang="es-ES" sz="2400">
                <a:solidFill>
                  <a:srgbClr val="000000"/>
                </a:solidFill>
                <a:latin typeface="Arial" panose="020B0604020202020204" pitchFamily="34" charset="0"/>
              </a:rPr>
              <a:t> </a:t>
            </a:r>
            <a:r>
              <a:rPr lang="es-ES" sz="2400">
                <a:solidFill>
                  <a:srgbClr val="000000"/>
                </a:solidFill>
                <a:latin typeface="Arial" panose="020B0604020202020204" pitchFamily="34" charset="0"/>
                <a:sym typeface="Symbol" panose="05050102010706020507" pitchFamily="18" charset="2"/>
              </a:rPr>
              <a:t> </a:t>
            </a:r>
            <a:r>
              <a:rPr lang="es-ES" sz="2400">
                <a:solidFill>
                  <a:srgbClr val="000000"/>
                </a:solidFill>
                <a:latin typeface="Arial" panose="020B0604020202020204" pitchFamily="34" charset="0"/>
              </a:rPr>
              <a:t>½ m v</a:t>
            </a:r>
            <a:r>
              <a:rPr lang="es-ES" sz="2400" baseline="-25000">
                <a:solidFill>
                  <a:srgbClr val="000000"/>
                </a:solidFill>
                <a:latin typeface="Arial" panose="020B0604020202020204" pitchFamily="34" charset="0"/>
              </a:rPr>
              <a:t>o</a:t>
            </a:r>
            <a:r>
              <a:rPr lang="es-ES" sz="2400" baseline="30000">
                <a:solidFill>
                  <a:srgbClr val="000000"/>
                </a:solidFill>
                <a:latin typeface="Arial" panose="020B0604020202020204" pitchFamily="34" charset="0"/>
              </a:rPr>
              <a:t>2</a:t>
            </a:r>
            <a:r>
              <a:rPr lang="es-ES" sz="2400">
                <a:solidFill>
                  <a:srgbClr val="000000"/>
                </a:solidFill>
                <a:latin typeface="Arial" panose="020B0604020202020204" pitchFamily="34" charset="0"/>
                <a:sym typeface="Symbol" panose="05050102010706020507" pitchFamily="18" charset="2"/>
              </a:rPr>
              <a:t> </a:t>
            </a:r>
            <a:r>
              <a:rPr lang="es-ES" sz="2400">
                <a:solidFill>
                  <a:srgbClr val="000000"/>
                </a:solidFill>
                <a:latin typeface="Arial" panose="020B0604020202020204" pitchFamily="34" charset="0"/>
              </a:rPr>
              <a:t>= </a:t>
            </a:r>
            <a:r>
              <a:rPr lang="es-ES" sz="2400">
                <a:solidFill>
                  <a:srgbClr val="000000"/>
                </a:solidFill>
                <a:latin typeface="Arial" panose="020B0604020202020204" pitchFamily="34" charset="0"/>
                <a:sym typeface="Symbol" panose="05050102010706020507" pitchFamily="18" charset="2"/>
              </a:rPr>
              <a:t> </a:t>
            </a:r>
            <a:r>
              <a:rPr lang="es-ES" sz="2400">
                <a:solidFill>
                  <a:srgbClr val="000000"/>
                </a:solidFill>
                <a:latin typeface="Arial" panose="020B0604020202020204" pitchFamily="34" charset="0"/>
              </a:rPr>
              <a:t>m g (h</a:t>
            </a:r>
            <a:r>
              <a:rPr lang="es-ES" sz="2400">
                <a:solidFill>
                  <a:srgbClr val="000000"/>
                </a:solidFill>
                <a:latin typeface="Arial" panose="020B0604020202020204" pitchFamily="34" charset="0"/>
                <a:sym typeface="Symbol" panose="05050102010706020507" pitchFamily="18" charset="2"/>
              </a:rPr>
              <a:t>h</a:t>
            </a:r>
            <a:r>
              <a:rPr lang="es-ES" sz="2400" baseline="-25000">
                <a:solidFill>
                  <a:srgbClr val="000000"/>
                </a:solidFill>
                <a:latin typeface="Arial" panose="020B0604020202020204" pitchFamily="34" charset="0"/>
                <a:sym typeface="Symbol" panose="05050102010706020507" pitchFamily="18" charset="2"/>
              </a:rPr>
              <a:t>o</a:t>
            </a:r>
            <a:r>
              <a:rPr lang="es-ES" sz="2400">
                <a:solidFill>
                  <a:srgbClr val="000000"/>
                </a:solidFill>
                <a:latin typeface="Arial" panose="020B0604020202020204" pitchFamily="34" charset="0"/>
                <a:sym typeface="Symbol" panose="05050102010706020507" pitchFamily="18" charset="2"/>
              </a:rPr>
              <a:t>)</a:t>
            </a:r>
          </a:p>
        </p:txBody>
      </p:sp>
      <p:sp>
        <p:nvSpPr>
          <p:cNvPr id="19503" name="Line 57"/>
          <p:cNvSpPr>
            <a:spLocks noChangeShapeType="1"/>
          </p:cNvSpPr>
          <p:nvPr/>
        </p:nvSpPr>
        <p:spPr bwMode="auto">
          <a:xfrm flipH="1" flipV="1">
            <a:off x="1529940" y="3015440"/>
            <a:ext cx="1687512" cy="1588"/>
          </a:xfrm>
          <a:prstGeom prst="line">
            <a:avLst/>
          </a:prstGeom>
          <a:noFill/>
          <a:ln w="25400">
            <a:solidFill>
              <a:srgbClr val="0000FF"/>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nvGrpSpPr>
          <p:cNvPr id="4" name="Grupo 3"/>
          <p:cNvGrpSpPr>
            <a:grpSpLocks/>
          </p:cNvGrpSpPr>
          <p:nvPr/>
        </p:nvGrpSpPr>
        <p:grpSpPr bwMode="auto">
          <a:xfrm>
            <a:off x="1865200" y="2631265"/>
            <a:ext cx="442135" cy="396875"/>
            <a:chOff x="1819275" y="2578100"/>
            <a:chExt cx="442135" cy="396876"/>
          </a:xfrm>
        </p:grpSpPr>
        <p:sp>
          <p:nvSpPr>
            <p:cNvPr id="19514" name="Line 58"/>
            <p:cNvSpPr>
              <a:spLocks noChangeShapeType="1"/>
            </p:cNvSpPr>
            <p:nvPr/>
          </p:nvSpPr>
          <p:spPr bwMode="auto">
            <a:xfrm>
              <a:off x="2261410" y="2627313"/>
              <a:ext cx="0" cy="347663"/>
            </a:xfrm>
            <a:prstGeom prst="line">
              <a:avLst/>
            </a:prstGeom>
            <a:noFill/>
            <a:ln w="25400">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515" name="Text Box 59"/>
            <p:cNvSpPr txBox="1">
              <a:spLocks noChangeArrowheads="1"/>
            </p:cNvSpPr>
            <p:nvPr/>
          </p:nvSpPr>
          <p:spPr bwMode="auto">
            <a:xfrm>
              <a:off x="1819275" y="25781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d</a:t>
              </a:r>
            </a:p>
          </p:txBody>
        </p:sp>
      </p:grpSp>
      <p:sp>
        <p:nvSpPr>
          <p:cNvPr id="254013" name="Text Box 61"/>
          <p:cNvSpPr txBox="1">
            <a:spLocks noChangeArrowheads="1"/>
          </p:cNvSpPr>
          <p:nvPr/>
        </p:nvSpPr>
        <p:spPr bwMode="auto">
          <a:xfrm>
            <a:off x="5947805" y="5079366"/>
            <a:ext cx="39528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d = L – L cos = L (1 cos)</a:t>
            </a:r>
          </a:p>
        </p:txBody>
      </p:sp>
      <p:sp>
        <p:nvSpPr>
          <p:cNvPr id="254014" name="Text Box 62"/>
          <p:cNvSpPr txBox="1">
            <a:spLocks noChangeArrowheads="1"/>
          </p:cNvSpPr>
          <p:nvPr/>
        </p:nvSpPr>
        <p:spPr bwMode="auto">
          <a:xfrm>
            <a:off x="5977968" y="5700832"/>
            <a:ext cx="3514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v = </a:t>
            </a:r>
            <a:r>
              <a:rPr lang="es-ES" sz="2400" dirty="0">
                <a:solidFill>
                  <a:srgbClr val="000000"/>
                </a:solidFill>
                <a:latin typeface="Arial" panose="020B0604020202020204" pitchFamily="34" charset="0"/>
                <a:sym typeface="Symbol" panose="05050102010706020507" pitchFamily="18" charset="2"/>
              </a:rPr>
              <a:t>( 2 g L (1  cos) )</a:t>
            </a:r>
            <a:r>
              <a:rPr lang="es-ES" sz="2400" baseline="30000" dirty="0">
                <a:solidFill>
                  <a:srgbClr val="000000"/>
                </a:solidFill>
                <a:latin typeface="Arial" panose="020B0604020202020204" pitchFamily="34" charset="0"/>
                <a:sym typeface="Symbol" panose="05050102010706020507" pitchFamily="18" charset="2"/>
              </a:rPr>
              <a:t>½</a:t>
            </a:r>
            <a:r>
              <a:rPr lang="es-ES" sz="2400" dirty="0">
                <a:solidFill>
                  <a:srgbClr val="000000"/>
                </a:solidFill>
                <a:latin typeface="Arial" panose="020B0604020202020204" pitchFamily="34" charset="0"/>
                <a:sym typeface="Symbol" panose="05050102010706020507" pitchFamily="18" charset="2"/>
              </a:rPr>
              <a:t>  </a:t>
            </a:r>
          </a:p>
        </p:txBody>
      </p:sp>
      <p:sp>
        <p:nvSpPr>
          <p:cNvPr id="254015" name="Text Box 63"/>
          <p:cNvSpPr txBox="1">
            <a:spLocks noChangeArrowheads="1"/>
          </p:cNvSpPr>
          <p:nvPr/>
        </p:nvSpPr>
        <p:spPr bwMode="auto">
          <a:xfrm>
            <a:off x="5966078" y="6347292"/>
            <a:ext cx="1901262" cy="514738"/>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v = 1,62 m/s</a:t>
            </a:r>
          </a:p>
        </p:txBody>
      </p:sp>
      <p:sp>
        <p:nvSpPr>
          <p:cNvPr id="19477" name="Text Box 74"/>
          <p:cNvSpPr txBox="1">
            <a:spLocks noChangeArrowheads="1"/>
          </p:cNvSpPr>
          <p:nvPr/>
        </p:nvSpPr>
        <p:spPr bwMode="auto">
          <a:xfrm>
            <a:off x="2779641" y="3681611"/>
            <a:ext cx="1228642" cy="514738"/>
          </a:xfrm>
          <a:prstGeom prst="rect">
            <a:avLst/>
          </a:prstGeom>
          <a:solidFill>
            <a:srgbClr val="CCFFCC"/>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Vertical</a:t>
            </a:r>
          </a:p>
        </p:txBody>
      </p:sp>
      <p:sp>
        <p:nvSpPr>
          <p:cNvPr id="19478" name="Text Box 75"/>
          <p:cNvSpPr txBox="1">
            <a:spLocks noChangeArrowheads="1"/>
          </p:cNvSpPr>
          <p:nvPr/>
        </p:nvSpPr>
        <p:spPr bwMode="auto">
          <a:xfrm>
            <a:off x="4199413" y="3022697"/>
            <a:ext cx="852487" cy="396875"/>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72000" bIns="72000" anchor="ctr"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v</a:t>
            </a:r>
            <a:r>
              <a:rPr lang="es-ES" sz="2400" baseline="-25000" dirty="0" err="1">
                <a:solidFill>
                  <a:srgbClr val="000000"/>
                </a:solidFill>
                <a:latin typeface="Arial" panose="020B0604020202020204" pitchFamily="34" charset="0"/>
              </a:rPr>
              <a:t>o</a:t>
            </a:r>
            <a:r>
              <a:rPr lang="es-ES" sz="2400" dirty="0">
                <a:solidFill>
                  <a:srgbClr val="000000"/>
                </a:solidFill>
                <a:latin typeface="Arial" panose="020B0604020202020204" pitchFamily="34" charset="0"/>
              </a:rPr>
              <a:t> = 0</a:t>
            </a:r>
          </a:p>
        </p:txBody>
      </p:sp>
      <p:sp>
        <p:nvSpPr>
          <p:cNvPr id="19479" name="Text Box 76"/>
          <p:cNvSpPr txBox="1">
            <a:spLocks noChangeArrowheads="1"/>
          </p:cNvSpPr>
          <p:nvPr/>
        </p:nvSpPr>
        <p:spPr bwMode="auto">
          <a:xfrm>
            <a:off x="1258588" y="1076623"/>
            <a:ext cx="1413950" cy="514738"/>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dirty="0">
                <a:solidFill>
                  <a:srgbClr val="000000"/>
                </a:solidFill>
                <a:latin typeface="Arial" panose="020B0604020202020204" pitchFamily="34" charset="0"/>
              </a:rPr>
              <a:t>¿</a:t>
            </a:r>
            <a:r>
              <a:rPr lang="es-ES" sz="2400" dirty="0" err="1">
                <a:solidFill>
                  <a:srgbClr val="000000"/>
                </a:solidFill>
                <a:latin typeface="Arial" panose="020B0604020202020204" pitchFamily="34" charset="0"/>
              </a:rPr>
              <a:t>v</a:t>
            </a:r>
            <a:r>
              <a:rPr lang="es-ES" sz="2400" baseline="-25000" dirty="0" err="1">
                <a:solidFill>
                  <a:srgbClr val="000000"/>
                </a:solidFill>
                <a:latin typeface="Arial" panose="020B0604020202020204" pitchFamily="34" charset="0"/>
              </a:rPr>
              <a:t>vertical</a:t>
            </a:r>
            <a:r>
              <a:rPr lang="es-ES" sz="2400" b="1" dirty="0">
                <a:solidFill>
                  <a:srgbClr val="000000"/>
                </a:solidFill>
                <a:latin typeface="Arial" panose="020B0604020202020204" pitchFamily="34" charset="0"/>
                <a:sym typeface="Symbol" panose="05050102010706020507" pitchFamily="18" charset="2"/>
              </a:rPr>
              <a:t>?</a:t>
            </a:r>
            <a:endParaRPr lang="es-ES" sz="2400" b="1" dirty="0">
              <a:solidFill>
                <a:srgbClr val="000000"/>
              </a:solidFill>
              <a:latin typeface="Arial" panose="020B0604020202020204" pitchFamily="34" charset="0"/>
            </a:endParaRPr>
          </a:p>
        </p:txBody>
      </p:sp>
      <p:grpSp>
        <p:nvGrpSpPr>
          <p:cNvPr id="14" name="Group 80"/>
          <p:cNvGrpSpPr>
            <a:grpSpLocks/>
          </p:cNvGrpSpPr>
          <p:nvPr/>
        </p:nvGrpSpPr>
        <p:grpSpPr bwMode="auto">
          <a:xfrm>
            <a:off x="5977968" y="4416955"/>
            <a:ext cx="1792287" cy="463550"/>
            <a:chOff x="4095" y="1998"/>
            <a:chExt cx="1129" cy="292"/>
          </a:xfrm>
        </p:grpSpPr>
        <p:sp>
          <p:nvSpPr>
            <p:cNvPr id="19512" name="Text Box 81"/>
            <p:cNvSpPr txBox="1">
              <a:spLocks noChangeArrowheads="1"/>
            </p:cNvSpPr>
            <p:nvPr/>
          </p:nvSpPr>
          <p:spPr bwMode="auto">
            <a:xfrm>
              <a:off x="4095" y="1998"/>
              <a:ext cx="112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v = </a:t>
              </a:r>
              <a:r>
                <a:rPr lang="es-ES" sz="2400">
                  <a:solidFill>
                    <a:srgbClr val="000000"/>
                  </a:solidFill>
                  <a:latin typeface="Arial" panose="020B0604020202020204" pitchFamily="34" charset="0"/>
                  <a:sym typeface="Symbol" panose="05050102010706020507" pitchFamily="18" charset="2"/>
                </a:rPr>
                <a:t> 2  g  d</a:t>
              </a:r>
            </a:p>
          </p:txBody>
        </p:sp>
        <p:sp>
          <p:nvSpPr>
            <p:cNvPr id="19513" name="Line 82"/>
            <p:cNvSpPr>
              <a:spLocks noChangeShapeType="1"/>
            </p:cNvSpPr>
            <p:nvPr/>
          </p:nvSpPr>
          <p:spPr bwMode="auto">
            <a:xfrm>
              <a:off x="4564" y="2034"/>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sz="2400"/>
            </a:p>
          </p:txBody>
        </p:sp>
      </p:grpSp>
      <p:grpSp>
        <p:nvGrpSpPr>
          <p:cNvPr id="15" name="Group 88"/>
          <p:cNvGrpSpPr>
            <a:grpSpLocks/>
          </p:cNvGrpSpPr>
          <p:nvPr/>
        </p:nvGrpSpPr>
        <p:grpSpPr bwMode="auto">
          <a:xfrm>
            <a:off x="8490980" y="3963393"/>
            <a:ext cx="1550988" cy="782638"/>
            <a:chOff x="5454" y="1677"/>
            <a:chExt cx="977" cy="493"/>
          </a:xfrm>
        </p:grpSpPr>
        <p:sp>
          <p:nvSpPr>
            <p:cNvPr id="19507" name="Line 83"/>
            <p:cNvSpPr>
              <a:spLocks noChangeShapeType="1"/>
            </p:cNvSpPr>
            <p:nvPr/>
          </p:nvSpPr>
          <p:spPr bwMode="auto">
            <a:xfrm>
              <a:off x="5957" y="1721"/>
              <a:ext cx="474"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sp>
          <p:nvSpPr>
            <p:cNvPr id="19508" name="Line 84"/>
            <p:cNvSpPr>
              <a:spLocks noChangeShapeType="1"/>
            </p:cNvSpPr>
            <p:nvPr/>
          </p:nvSpPr>
          <p:spPr bwMode="auto">
            <a:xfrm>
              <a:off x="5454" y="1677"/>
              <a:ext cx="0" cy="226"/>
            </a:xfrm>
            <a:prstGeom prst="line">
              <a:avLst/>
            </a:prstGeom>
            <a:noFill/>
            <a:ln w="25400">
              <a:solidFill>
                <a:srgbClr val="FF0000"/>
              </a:solidFill>
              <a:round/>
              <a:headEnd type="oval" w="med" len="lg"/>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sp>
          <p:nvSpPr>
            <p:cNvPr id="19509" name="Line 85"/>
            <p:cNvSpPr>
              <a:spLocks noChangeShapeType="1"/>
            </p:cNvSpPr>
            <p:nvPr/>
          </p:nvSpPr>
          <p:spPr bwMode="auto">
            <a:xfrm>
              <a:off x="5454" y="1903"/>
              <a:ext cx="714" cy="0"/>
            </a:xfrm>
            <a:prstGeom prst="line">
              <a:avLst/>
            </a:prstGeom>
            <a:noFill/>
            <a:ln w="25400">
              <a:solidFill>
                <a:srgbClr val="FF0000"/>
              </a:solidFill>
              <a:round/>
              <a:headEnd/>
              <a:tailEnd type="none"/>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sp>
          <p:nvSpPr>
            <p:cNvPr id="19510" name="Line 86"/>
            <p:cNvSpPr>
              <a:spLocks noChangeShapeType="1"/>
            </p:cNvSpPr>
            <p:nvPr/>
          </p:nvSpPr>
          <p:spPr bwMode="auto">
            <a:xfrm flipV="1">
              <a:off x="6154" y="1728"/>
              <a:ext cx="0" cy="175"/>
            </a:xfrm>
            <a:prstGeom prst="line">
              <a:avLst/>
            </a:prstGeom>
            <a:noFill/>
            <a:ln w="25400">
              <a:solidFill>
                <a:srgbClr val="FF0000"/>
              </a:solidFill>
              <a:round/>
              <a:headEnd/>
              <a:tailEnd type="oval" w="med" len="lg"/>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sp>
          <p:nvSpPr>
            <p:cNvPr id="19511" name="Text Box 87"/>
            <p:cNvSpPr txBox="1">
              <a:spLocks noChangeArrowheads="1"/>
            </p:cNvSpPr>
            <p:nvPr/>
          </p:nvSpPr>
          <p:spPr bwMode="auto">
            <a:xfrm>
              <a:off x="5683" y="1878"/>
              <a:ext cx="22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d</a:t>
              </a:r>
            </a:p>
          </p:txBody>
        </p:sp>
      </p:grpSp>
      <p:sp>
        <p:nvSpPr>
          <p:cNvPr id="57459" name="Text Box 115"/>
          <p:cNvSpPr txBox="1">
            <a:spLocks noChangeArrowheads="1"/>
          </p:cNvSpPr>
          <p:nvPr/>
        </p:nvSpPr>
        <p:spPr bwMode="auto">
          <a:xfrm>
            <a:off x="5993912" y="344785"/>
            <a:ext cx="4086393" cy="514738"/>
          </a:xfrm>
          <a:prstGeom prst="rect">
            <a:avLst/>
          </a:prstGeom>
          <a:solidFill>
            <a:schemeClr val="folHlink"/>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a:spcBef>
                <a:spcPct val="0"/>
              </a:spcBef>
              <a:buFontTx/>
              <a:buNone/>
            </a:pPr>
            <a:r>
              <a:rPr lang="es-ES" sz="2400">
                <a:solidFill>
                  <a:srgbClr val="FFFFFF"/>
                </a:solidFill>
                <a:latin typeface="Arial" panose="020B0604020202020204" pitchFamily="34" charset="0"/>
              </a:rPr>
              <a:t>Conservación de la Energía</a:t>
            </a:r>
          </a:p>
        </p:txBody>
      </p:sp>
      <p:grpSp>
        <p:nvGrpSpPr>
          <p:cNvPr id="57462" name="Group 118"/>
          <p:cNvGrpSpPr>
            <a:grpSpLocks/>
          </p:cNvGrpSpPr>
          <p:nvPr/>
        </p:nvGrpSpPr>
        <p:grpSpPr bwMode="auto">
          <a:xfrm>
            <a:off x="7086018" y="3799728"/>
            <a:ext cx="785814" cy="576263"/>
            <a:chOff x="4721" y="1755"/>
            <a:chExt cx="495" cy="363"/>
          </a:xfrm>
        </p:grpSpPr>
        <p:sp>
          <p:nvSpPr>
            <p:cNvPr id="2" name="Text Box 79"/>
            <p:cNvSpPr txBox="1">
              <a:spLocks noChangeArrowheads="1"/>
            </p:cNvSpPr>
            <p:nvPr/>
          </p:nvSpPr>
          <p:spPr bwMode="auto">
            <a:xfrm>
              <a:off x="4977" y="1826"/>
              <a:ext cx="22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0</a:t>
              </a:r>
            </a:p>
          </p:txBody>
        </p:sp>
        <p:sp>
          <p:nvSpPr>
            <p:cNvPr id="19504" name="Freeform 117"/>
            <p:cNvSpPr>
              <a:spLocks/>
            </p:cNvSpPr>
            <p:nvPr/>
          </p:nvSpPr>
          <p:spPr bwMode="auto">
            <a:xfrm>
              <a:off x="4721" y="1755"/>
              <a:ext cx="495" cy="160"/>
            </a:xfrm>
            <a:custGeom>
              <a:avLst/>
              <a:gdLst>
                <a:gd name="T0" fmla="*/ 665 w 665"/>
                <a:gd name="T1" fmla="*/ 0 h 192"/>
                <a:gd name="T2" fmla="*/ 0 w 665"/>
                <a:gd name="T3" fmla="*/ 0 h 192"/>
                <a:gd name="T4" fmla="*/ 370 w 665"/>
                <a:gd name="T5" fmla="*/ 192 h 192"/>
                <a:gd name="T6" fmla="*/ 0 60000 65536"/>
                <a:gd name="T7" fmla="*/ 0 60000 65536"/>
                <a:gd name="T8" fmla="*/ 0 60000 65536"/>
              </a:gdLst>
              <a:ahLst/>
              <a:cxnLst>
                <a:cxn ang="T6">
                  <a:pos x="T0" y="T1"/>
                </a:cxn>
                <a:cxn ang="T7">
                  <a:pos x="T2" y="T3"/>
                </a:cxn>
                <a:cxn ang="T8">
                  <a:pos x="T4" y="T5"/>
                </a:cxn>
              </a:cxnLst>
              <a:rect l="0" t="0" r="r" b="b"/>
              <a:pathLst>
                <a:path w="665" h="192">
                  <a:moveTo>
                    <a:pt x="665" y="0"/>
                  </a:moveTo>
                  <a:lnTo>
                    <a:pt x="0" y="0"/>
                  </a:lnTo>
                  <a:lnTo>
                    <a:pt x="370" y="192"/>
                  </a:lnTo>
                </a:path>
              </a:pathLst>
            </a:custGeom>
            <a:noFill/>
            <a:ln w="25400" cap="flat" cmpd="sng">
              <a:solidFill>
                <a:srgbClr val="FF0000"/>
              </a:solidFill>
              <a:prstDash val="solid"/>
              <a:round/>
              <a:headEnd/>
              <a:tailEnd type="triangle" w="med"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noAutofit/>
            </a:bodyPr>
            <a:lstStyle/>
            <a:p>
              <a:endParaRPr lang="en-GB" sz="2400"/>
            </a:p>
          </p:txBody>
        </p:sp>
      </p:grpSp>
      <p:sp>
        <p:nvSpPr>
          <p:cNvPr id="57463" name="Text Box 119"/>
          <p:cNvSpPr txBox="1">
            <a:spLocks noChangeArrowheads="1"/>
          </p:cNvSpPr>
          <p:nvPr/>
        </p:nvSpPr>
        <p:spPr bwMode="auto">
          <a:xfrm>
            <a:off x="6001780" y="1972863"/>
            <a:ext cx="4251013" cy="83317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spcBef>
                <a:spcPct val="0"/>
              </a:spcBef>
              <a:buFontTx/>
              <a:buNone/>
            </a:pPr>
            <a:r>
              <a:rPr lang="es-ES" sz="2400">
                <a:solidFill>
                  <a:srgbClr val="3333FF"/>
                </a:solidFill>
                <a:latin typeface="Arial" panose="020B0604020202020204" pitchFamily="34" charset="0"/>
              </a:rPr>
              <a:t>Variación E</a:t>
            </a:r>
            <a:r>
              <a:rPr lang="es-ES" sz="2400" baseline="-25000">
                <a:solidFill>
                  <a:srgbClr val="3333FF"/>
                </a:solidFill>
                <a:latin typeface="Arial" panose="020B0604020202020204" pitchFamily="34" charset="0"/>
              </a:rPr>
              <a:t>C</a:t>
            </a:r>
            <a:r>
              <a:rPr lang="es-ES" sz="2400">
                <a:solidFill>
                  <a:srgbClr val="3333FF"/>
                </a:solidFill>
                <a:latin typeface="Arial" panose="020B0604020202020204" pitchFamily="34" charset="0"/>
              </a:rPr>
              <a:t> = </a:t>
            </a:r>
            <a:r>
              <a:rPr lang="es-ES" sz="2400">
                <a:solidFill>
                  <a:srgbClr val="3333FF"/>
                </a:solidFill>
                <a:latin typeface="Arial" panose="020B0604020202020204" pitchFamily="34" charset="0"/>
                <a:sym typeface="Symbol" panose="05050102010706020507" pitchFamily="18" charset="2"/>
              </a:rPr>
              <a:t></a:t>
            </a:r>
            <a:r>
              <a:rPr lang="es-ES" sz="2400">
                <a:solidFill>
                  <a:srgbClr val="3333FF"/>
                </a:solidFill>
                <a:latin typeface="Arial" panose="020B0604020202020204" pitchFamily="34" charset="0"/>
              </a:rPr>
              <a:t> Variación E</a:t>
            </a:r>
            <a:r>
              <a:rPr lang="es-ES" sz="2400" baseline="-25000">
                <a:solidFill>
                  <a:srgbClr val="3333FF"/>
                </a:solidFill>
                <a:latin typeface="Arial" panose="020B0604020202020204" pitchFamily="34" charset="0"/>
              </a:rPr>
              <a:t>P</a:t>
            </a:r>
          </a:p>
          <a:p>
            <a:pPr>
              <a:spcBef>
                <a:spcPct val="0"/>
              </a:spcBef>
              <a:buFontTx/>
              <a:buNone/>
            </a:pPr>
            <a:r>
              <a:rPr lang="es-ES" sz="2400">
                <a:solidFill>
                  <a:srgbClr val="3333FF"/>
                </a:solidFill>
                <a:latin typeface="Arial" panose="020B0604020202020204" pitchFamily="34" charset="0"/>
              </a:rPr>
              <a:t>       (&gt; 0)                   (&lt; 0)</a:t>
            </a:r>
            <a:endParaRPr lang="es-ES" sz="2400" baseline="-25000">
              <a:solidFill>
                <a:srgbClr val="3333FF"/>
              </a:solidFill>
              <a:latin typeface="Arial" panose="020B0604020202020204" pitchFamily="34" charset="0"/>
            </a:endParaRPr>
          </a:p>
        </p:txBody>
      </p:sp>
      <p:grpSp>
        <p:nvGrpSpPr>
          <p:cNvPr id="3" name="Grupo 2"/>
          <p:cNvGrpSpPr>
            <a:grpSpLocks/>
          </p:cNvGrpSpPr>
          <p:nvPr/>
        </p:nvGrpSpPr>
        <p:grpSpPr bwMode="auto">
          <a:xfrm>
            <a:off x="2730126" y="738965"/>
            <a:ext cx="427038" cy="2289175"/>
            <a:chOff x="2670820" y="685800"/>
            <a:chExt cx="426964" cy="2289175"/>
          </a:xfrm>
        </p:grpSpPr>
        <p:sp>
          <p:nvSpPr>
            <p:cNvPr id="19496" name="Line 58"/>
            <p:cNvSpPr>
              <a:spLocks noChangeShapeType="1"/>
            </p:cNvSpPr>
            <p:nvPr/>
          </p:nvSpPr>
          <p:spPr bwMode="auto">
            <a:xfrm flipH="1">
              <a:off x="3061784" y="685800"/>
              <a:ext cx="36000" cy="2289175"/>
            </a:xfrm>
            <a:prstGeom prst="line">
              <a:avLst/>
            </a:prstGeom>
            <a:noFill/>
            <a:ln w="25400">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19497" name="CuadroTexto 1"/>
            <p:cNvSpPr txBox="1">
              <a:spLocks noChangeArrowheads="1"/>
            </p:cNvSpPr>
            <p:nvPr/>
          </p:nvSpPr>
          <p:spPr bwMode="auto">
            <a:xfrm>
              <a:off x="2670820" y="1666815"/>
              <a:ext cx="3561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a:solidFill>
                    <a:schemeClr val="tx1"/>
                  </a:solidFill>
                </a:rPr>
                <a:t>L</a:t>
              </a:r>
            </a:p>
          </p:txBody>
        </p:sp>
      </p:grpSp>
      <p:grpSp>
        <p:nvGrpSpPr>
          <p:cNvPr id="84" name="Grupo 83"/>
          <p:cNvGrpSpPr>
            <a:grpSpLocks/>
          </p:cNvGrpSpPr>
          <p:nvPr/>
        </p:nvGrpSpPr>
        <p:grpSpPr bwMode="auto">
          <a:xfrm>
            <a:off x="1303986" y="2669845"/>
            <a:ext cx="470000" cy="4316412"/>
            <a:chOff x="3027658" y="685800"/>
            <a:chExt cx="419734" cy="2289175"/>
          </a:xfrm>
        </p:grpSpPr>
        <p:sp>
          <p:nvSpPr>
            <p:cNvPr id="19494" name="Line 58"/>
            <p:cNvSpPr>
              <a:spLocks noChangeShapeType="1"/>
            </p:cNvSpPr>
            <p:nvPr/>
          </p:nvSpPr>
          <p:spPr bwMode="auto">
            <a:xfrm flipH="1">
              <a:off x="3061784" y="685800"/>
              <a:ext cx="0" cy="2289175"/>
            </a:xfrm>
            <a:prstGeom prst="line">
              <a:avLst/>
            </a:prstGeom>
            <a:noFill/>
            <a:ln w="25400">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495" name="CuadroTexto 85"/>
            <p:cNvSpPr txBox="1">
              <a:spLocks noChangeArrowheads="1"/>
            </p:cNvSpPr>
            <p:nvPr/>
          </p:nvSpPr>
          <p:spPr bwMode="auto">
            <a:xfrm>
              <a:off x="3027658" y="1696668"/>
              <a:ext cx="419734" cy="24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dirty="0">
                  <a:solidFill>
                    <a:schemeClr val="tx1"/>
                  </a:solidFill>
                </a:rPr>
                <a:t>h</a:t>
              </a:r>
              <a:r>
                <a:rPr lang="es-ES" sz="2400" baseline="-25000" dirty="0">
                  <a:solidFill>
                    <a:schemeClr val="tx1"/>
                  </a:solidFill>
                </a:rPr>
                <a:t>0</a:t>
              </a:r>
              <a:endParaRPr lang="es-ES" baseline="-25000" dirty="0">
                <a:solidFill>
                  <a:schemeClr val="tx1"/>
                </a:solidFill>
              </a:endParaRPr>
            </a:p>
          </p:txBody>
        </p:sp>
      </p:grpSp>
      <p:grpSp>
        <p:nvGrpSpPr>
          <p:cNvPr id="87" name="Grupo 86"/>
          <p:cNvGrpSpPr>
            <a:grpSpLocks/>
          </p:cNvGrpSpPr>
          <p:nvPr/>
        </p:nvGrpSpPr>
        <p:grpSpPr bwMode="auto">
          <a:xfrm>
            <a:off x="1821077" y="3004807"/>
            <a:ext cx="376295" cy="3995738"/>
            <a:chOff x="3061783" y="848178"/>
            <a:chExt cx="336868" cy="2119401"/>
          </a:xfrm>
        </p:grpSpPr>
        <p:sp>
          <p:nvSpPr>
            <p:cNvPr id="19492" name="Line 58"/>
            <p:cNvSpPr>
              <a:spLocks noChangeShapeType="1"/>
            </p:cNvSpPr>
            <p:nvPr/>
          </p:nvSpPr>
          <p:spPr bwMode="auto">
            <a:xfrm flipH="1">
              <a:off x="3061783" y="848178"/>
              <a:ext cx="0" cy="2119401"/>
            </a:xfrm>
            <a:prstGeom prst="line">
              <a:avLst/>
            </a:prstGeom>
            <a:noFill/>
            <a:ln w="25400">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9493" name="CuadroTexto 88"/>
            <p:cNvSpPr txBox="1">
              <a:spLocks noChangeArrowheads="1"/>
            </p:cNvSpPr>
            <p:nvPr/>
          </p:nvSpPr>
          <p:spPr bwMode="auto">
            <a:xfrm>
              <a:off x="3079784" y="1696668"/>
              <a:ext cx="318867" cy="24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a:solidFill>
                    <a:schemeClr val="tx1"/>
                  </a:solidFill>
                </a:rPr>
                <a:t>h</a:t>
              </a:r>
              <a:endParaRPr lang="es-ES" sz="2400" baseline="-25000">
                <a:solidFill>
                  <a:schemeClr val="tx1"/>
                </a:solidFill>
              </a:endParaRPr>
            </a:p>
          </p:txBody>
        </p:sp>
      </p:grpSp>
      <p:sp>
        <p:nvSpPr>
          <p:cNvPr id="90" name="CuadroTexto 89"/>
          <p:cNvSpPr txBox="1">
            <a:spLocks noChangeArrowheads="1"/>
          </p:cNvSpPr>
          <p:nvPr/>
        </p:nvSpPr>
        <p:spPr bwMode="auto">
          <a:xfrm>
            <a:off x="6863628" y="817097"/>
            <a:ext cx="23936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a:t>(sin rozamiento)</a:t>
            </a:r>
          </a:p>
        </p:txBody>
      </p:sp>
      <p:sp>
        <p:nvSpPr>
          <p:cNvPr id="7" name="Forma libre 6"/>
          <p:cNvSpPr/>
          <p:nvPr/>
        </p:nvSpPr>
        <p:spPr bwMode="auto">
          <a:xfrm>
            <a:off x="3746729" y="2854731"/>
            <a:ext cx="564204" cy="175098"/>
          </a:xfrm>
          <a:custGeom>
            <a:avLst/>
            <a:gdLst>
              <a:gd name="connsiteX0" fmla="*/ 564204 w 564204"/>
              <a:gd name="connsiteY0" fmla="*/ 0 h 175098"/>
              <a:gd name="connsiteX1" fmla="*/ 272374 w 564204"/>
              <a:gd name="connsiteY1" fmla="*/ 145915 h 175098"/>
              <a:gd name="connsiteX2" fmla="*/ 0 w 564204"/>
              <a:gd name="connsiteY2" fmla="*/ 175098 h 175098"/>
            </a:gdLst>
            <a:ahLst/>
            <a:cxnLst>
              <a:cxn ang="0">
                <a:pos x="connsiteX0" y="connsiteY0"/>
              </a:cxn>
              <a:cxn ang="0">
                <a:pos x="connsiteX1" y="connsiteY1"/>
              </a:cxn>
              <a:cxn ang="0">
                <a:pos x="connsiteX2" y="connsiteY2"/>
              </a:cxn>
            </a:cxnLst>
            <a:rect l="l" t="t" r="r" b="b"/>
            <a:pathLst>
              <a:path w="564204" h="175098">
                <a:moveTo>
                  <a:pt x="564204" y="0"/>
                </a:moveTo>
                <a:cubicBezTo>
                  <a:pt x="465306" y="58366"/>
                  <a:pt x="366408" y="116732"/>
                  <a:pt x="272374" y="145915"/>
                </a:cubicBezTo>
                <a:cubicBezTo>
                  <a:pt x="178340" y="175098"/>
                  <a:pt x="89170" y="175098"/>
                  <a:pt x="0" y="175098"/>
                </a:cubicBezTo>
              </a:path>
            </a:pathLst>
          </a:custGeom>
          <a:noFill/>
          <a:ln w="38100" cap="flat" cmpd="sng" algn="ctr">
            <a:solidFill>
              <a:srgbClr val="FF0000"/>
            </a:solidFill>
            <a:prstDash val="solid"/>
            <a:round/>
            <a:headEnd type="none" w="med" len="med"/>
            <a:tailEnd type="triangle" w="med" len="lg"/>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sp>
        <p:nvSpPr>
          <p:cNvPr id="86" name="Text Box 53"/>
          <p:cNvSpPr txBox="1">
            <a:spLocks noChangeArrowheads="1"/>
          </p:cNvSpPr>
          <p:nvPr/>
        </p:nvSpPr>
        <p:spPr bwMode="auto">
          <a:xfrm>
            <a:off x="6465284" y="2870605"/>
            <a:ext cx="3314598" cy="514738"/>
          </a:xfrm>
          <a:prstGeom prst="rect">
            <a:avLst/>
          </a:prstGeom>
          <a:solidFill>
            <a:srgbClr val="99CCFF"/>
          </a:solidFill>
          <a:ln>
            <a:noFill/>
          </a:ln>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E</a:t>
            </a:r>
            <a:r>
              <a:rPr lang="es-ES" sz="2400" baseline="-25000" dirty="0">
                <a:solidFill>
                  <a:srgbClr val="000000"/>
                </a:solidFill>
                <a:latin typeface="Arial" panose="020B0604020202020204" pitchFamily="34" charset="0"/>
                <a:sym typeface="Symbol" panose="05050102010706020507" pitchFamily="18" charset="2"/>
              </a:rPr>
              <a:t>C</a:t>
            </a:r>
            <a:r>
              <a:rPr lang="es-ES" sz="2400" dirty="0">
                <a:solidFill>
                  <a:srgbClr val="000000"/>
                </a:solidFill>
                <a:latin typeface="Arial" panose="020B0604020202020204" pitchFamily="34" charset="0"/>
                <a:sym typeface="Symbol" panose="05050102010706020507" pitchFamily="18" charset="2"/>
              </a:rPr>
              <a:t>  </a:t>
            </a:r>
            <a:r>
              <a:rPr lang="es-ES" sz="2400" dirty="0" err="1">
                <a:solidFill>
                  <a:srgbClr val="000000"/>
                </a:solidFill>
                <a:latin typeface="Arial" panose="020B0604020202020204" pitchFamily="34" charset="0"/>
                <a:sym typeface="Symbol" panose="05050102010706020507" pitchFamily="18" charset="2"/>
              </a:rPr>
              <a:t>E</a:t>
            </a:r>
            <a:r>
              <a:rPr lang="es-ES" sz="2400" baseline="-25000" dirty="0" err="1">
                <a:solidFill>
                  <a:srgbClr val="000000"/>
                </a:solidFill>
                <a:latin typeface="Arial" panose="020B0604020202020204" pitchFamily="34" charset="0"/>
                <a:sym typeface="Symbol" panose="05050102010706020507" pitchFamily="18" charset="2"/>
              </a:rPr>
              <a:t>Co</a:t>
            </a:r>
            <a:r>
              <a:rPr lang="es-ES" sz="2400" dirty="0">
                <a:solidFill>
                  <a:srgbClr val="000000"/>
                </a:solidFill>
                <a:latin typeface="Arial" panose="020B0604020202020204" pitchFamily="34" charset="0"/>
                <a:sym typeface="Symbol" panose="05050102010706020507" pitchFamily="18" charset="2"/>
              </a:rPr>
              <a:t> =  (E</a:t>
            </a:r>
            <a:r>
              <a:rPr lang="es-ES" sz="2400" baseline="-25000" dirty="0">
                <a:solidFill>
                  <a:srgbClr val="000000"/>
                </a:solidFill>
                <a:latin typeface="Arial" panose="020B0604020202020204" pitchFamily="34" charset="0"/>
                <a:sym typeface="Symbol" panose="05050102010706020507" pitchFamily="18" charset="2"/>
              </a:rPr>
              <a:t>P</a:t>
            </a:r>
            <a:r>
              <a:rPr lang="es-ES" sz="2400" dirty="0">
                <a:solidFill>
                  <a:srgbClr val="000000"/>
                </a:solidFill>
                <a:latin typeface="Arial" panose="020B0604020202020204" pitchFamily="34" charset="0"/>
                <a:sym typeface="Symbol" panose="05050102010706020507" pitchFamily="18" charset="2"/>
              </a:rPr>
              <a:t>  </a:t>
            </a:r>
            <a:r>
              <a:rPr lang="es-ES" sz="2400" dirty="0" err="1">
                <a:solidFill>
                  <a:srgbClr val="000000"/>
                </a:solidFill>
                <a:latin typeface="Arial" panose="020B0604020202020204" pitchFamily="34" charset="0"/>
                <a:sym typeface="Symbol" panose="05050102010706020507" pitchFamily="18" charset="2"/>
              </a:rPr>
              <a:t>E</a:t>
            </a:r>
            <a:r>
              <a:rPr lang="es-ES" sz="2400" baseline="-25000" dirty="0" err="1">
                <a:solidFill>
                  <a:srgbClr val="000000"/>
                </a:solidFill>
                <a:latin typeface="Arial" panose="020B0604020202020204" pitchFamily="34" charset="0"/>
                <a:sym typeface="Symbol" panose="05050102010706020507" pitchFamily="18" charset="2"/>
              </a:rPr>
              <a:t>Po</a:t>
            </a:r>
            <a:r>
              <a:rPr lang="es-ES" sz="2400" dirty="0">
                <a:solidFill>
                  <a:srgbClr val="000000"/>
                </a:solidFill>
                <a:latin typeface="Arial" panose="020B0604020202020204" pitchFamily="34" charset="0"/>
                <a:sym typeface="Symbol" panose="05050102010706020507" pitchFamily="18" charset="2"/>
              </a:rPr>
              <a:t>)</a:t>
            </a:r>
          </a:p>
        </p:txBody>
      </p:sp>
      <p:sp>
        <p:nvSpPr>
          <p:cNvPr id="85" name="Text Box 48">
            <a:extLst>
              <a:ext uri="{FF2B5EF4-FFF2-40B4-BE49-F238E27FC236}">
                <a16:creationId xmlns:a16="http://schemas.microsoft.com/office/drawing/2014/main" id="{79CC46CA-821A-48EB-ACEB-B4251BC75770}"/>
              </a:ext>
            </a:extLst>
          </p:cNvPr>
          <p:cNvSpPr txBox="1">
            <a:spLocks noChangeArrowheads="1"/>
          </p:cNvSpPr>
          <p:nvPr/>
        </p:nvSpPr>
        <p:spPr bwMode="auto">
          <a:xfrm>
            <a:off x="1146396" y="485775"/>
            <a:ext cx="43823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c)</a:t>
            </a:r>
          </a:p>
        </p:txBody>
      </p:sp>
      <p:grpSp>
        <p:nvGrpSpPr>
          <p:cNvPr id="88" name="Grupo 87">
            <a:extLst>
              <a:ext uri="{FF2B5EF4-FFF2-40B4-BE49-F238E27FC236}">
                <a16:creationId xmlns:a16="http://schemas.microsoft.com/office/drawing/2014/main" id="{CAA66532-7318-4C20-B0F4-7FA7591FDC90}"/>
              </a:ext>
            </a:extLst>
          </p:cNvPr>
          <p:cNvGrpSpPr/>
          <p:nvPr/>
        </p:nvGrpSpPr>
        <p:grpSpPr>
          <a:xfrm>
            <a:off x="2539826" y="5016311"/>
            <a:ext cx="2954788" cy="1767257"/>
            <a:chOff x="2534617" y="5165919"/>
            <a:chExt cx="2954788" cy="1767257"/>
          </a:xfrm>
        </p:grpSpPr>
        <p:grpSp>
          <p:nvGrpSpPr>
            <p:cNvPr id="89" name="Grupo 88">
              <a:extLst>
                <a:ext uri="{FF2B5EF4-FFF2-40B4-BE49-F238E27FC236}">
                  <a16:creationId xmlns:a16="http://schemas.microsoft.com/office/drawing/2014/main" id="{D72E8D44-8474-4233-AA5D-DDA2F7840D87}"/>
                </a:ext>
              </a:extLst>
            </p:cNvPr>
            <p:cNvGrpSpPr/>
            <p:nvPr/>
          </p:nvGrpSpPr>
          <p:grpSpPr>
            <a:xfrm>
              <a:off x="2534617" y="5165919"/>
              <a:ext cx="2954788" cy="1767257"/>
              <a:chOff x="2534617" y="5165919"/>
              <a:chExt cx="2954788" cy="1767257"/>
            </a:xfrm>
          </p:grpSpPr>
          <p:sp>
            <p:nvSpPr>
              <p:cNvPr id="92" name="Rectángulo 91">
                <a:extLst>
                  <a:ext uri="{FF2B5EF4-FFF2-40B4-BE49-F238E27FC236}">
                    <a16:creationId xmlns:a16="http://schemas.microsoft.com/office/drawing/2014/main" id="{B932A021-8705-4DF8-9CB8-CD670979A7D4}"/>
                  </a:ext>
                </a:extLst>
              </p:cNvPr>
              <p:cNvSpPr/>
              <p:nvPr/>
            </p:nvSpPr>
            <p:spPr bwMode="auto">
              <a:xfrm>
                <a:off x="2534617" y="5165919"/>
                <a:ext cx="2230343" cy="1767257"/>
              </a:xfrm>
              <a:prstGeom prst="rect">
                <a:avLst/>
              </a:prstGeom>
              <a:solidFill>
                <a:srgbClr val="FFFFFF"/>
              </a:solidFill>
              <a:ln w="12700"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93" name="Text Box 93">
                <a:extLst>
                  <a:ext uri="{FF2B5EF4-FFF2-40B4-BE49-F238E27FC236}">
                    <a16:creationId xmlns:a16="http://schemas.microsoft.com/office/drawing/2014/main" id="{56EA5F4B-76EC-4203-BA9A-F0F42663DF99}"/>
                  </a:ext>
                </a:extLst>
              </p:cNvPr>
              <p:cNvSpPr txBox="1">
                <a:spLocks noChangeArrowheads="1"/>
              </p:cNvSpPr>
              <p:nvPr/>
            </p:nvSpPr>
            <p:spPr bwMode="auto">
              <a:xfrm>
                <a:off x="2634850" y="5187185"/>
                <a:ext cx="120428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L = 1 m</a:t>
                </a:r>
              </a:p>
            </p:txBody>
          </p:sp>
          <p:sp>
            <p:nvSpPr>
              <p:cNvPr id="94" name="Text Box 46">
                <a:extLst>
                  <a:ext uri="{FF2B5EF4-FFF2-40B4-BE49-F238E27FC236}">
                    <a16:creationId xmlns:a16="http://schemas.microsoft.com/office/drawing/2014/main" id="{CD00A926-D909-4E56-A8D5-2D86ED0EB75E}"/>
                  </a:ext>
                </a:extLst>
              </p:cNvPr>
              <p:cNvSpPr txBox="1">
                <a:spLocks noChangeArrowheads="1"/>
              </p:cNvSpPr>
              <p:nvPr/>
            </p:nvSpPr>
            <p:spPr bwMode="auto">
              <a:xfrm>
                <a:off x="2573678" y="6308864"/>
                <a:ext cx="291572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rPr>
                  <a:t>g </a:t>
                </a:r>
                <a:r>
                  <a:rPr lang="es-ES" sz="2400" dirty="0">
                    <a:latin typeface="Arial" panose="020B0604020202020204" pitchFamily="34" charset="0"/>
                    <a:sym typeface="Symbol" panose="05050102010706020507" pitchFamily="18" charset="2"/>
                  </a:rPr>
                  <a:t>=</a:t>
                </a:r>
                <a:r>
                  <a:rPr lang="es-ES" sz="2400" dirty="0">
                    <a:latin typeface="Arial" panose="020B0604020202020204" pitchFamily="34" charset="0"/>
                  </a:rPr>
                  <a:t> 9,81</a:t>
                </a:r>
                <a:r>
                  <a:rPr lang="es-ES" sz="2400" dirty="0">
                    <a:latin typeface="Arial" panose="020B0604020202020204" pitchFamily="34" charset="0"/>
                    <a:sym typeface="Symbol" panose="05050102010706020507" pitchFamily="18" charset="2"/>
                  </a:rPr>
                  <a:t> m s</a:t>
                </a:r>
                <a:r>
                  <a:rPr lang="es-ES" sz="2400" baseline="30000" dirty="0">
                    <a:latin typeface="Arial" panose="020B0604020202020204" pitchFamily="34" charset="0"/>
                    <a:sym typeface="Symbol" panose="05050102010706020507" pitchFamily="18" charset="2"/>
                  </a:rPr>
                  <a:t>2</a:t>
                </a:r>
              </a:p>
            </p:txBody>
          </p:sp>
        </p:grpSp>
        <p:sp>
          <p:nvSpPr>
            <p:cNvPr id="91" name="Text Box 45">
              <a:extLst>
                <a:ext uri="{FF2B5EF4-FFF2-40B4-BE49-F238E27FC236}">
                  <a16:creationId xmlns:a16="http://schemas.microsoft.com/office/drawing/2014/main" id="{C1F58277-0614-4382-96AC-F0EEF434DDB5}"/>
                </a:ext>
              </a:extLst>
            </p:cNvPr>
            <p:cNvSpPr txBox="1">
              <a:spLocks noChangeArrowheads="1"/>
            </p:cNvSpPr>
            <p:nvPr/>
          </p:nvSpPr>
          <p:spPr bwMode="auto">
            <a:xfrm>
              <a:off x="2632803" y="5753605"/>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 30º</a:t>
              </a:r>
            </a:p>
          </p:txBody>
        </p:sp>
      </p:grpSp>
      <p:sp>
        <p:nvSpPr>
          <p:cNvPr id="95" name="Rectangle 4">
            <a:extLst>
              <a:ext uri="{FF2B5EF4-FFF2-40B4-BE49-F238E27FC236}">
                <a16:creationId xmlns:a16="http://schemas.microsoft.com/office/drawing/2014/main" id="{FBBB3797-0EB5-4453-A0CC-7C641C5D76A9}"/>
              </a:ext>
            </a:extLst>
          </p:cNvPr>
          <p:cNvSpPr>
            <a:spLocks noChangeArrowheads="1"/>
          </p:cNvSpPr>
          <p:nvPr/>
        </p:nvSpPr>
        <p:spPr bwMode="auto">
          <a:xfrm>
            <a:off x="3446455" y="2509568"/>
            <a:ext cx="179387" cy="17938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479"/>
                                        </p:tgtEl>
                                        <p:attrNameLst>
                                          <p:attrName>style.visibility</p:attrName>
                                        </p:attrNameLst>
                                      </p:cBhvr>
                                      <p:to>
                                        <p:strVal val="visible"/>
                                      </p:to>
                                    </p:set>
                                    <p:animEffect transition="in" filter="wipe(up)">
                                      <p:cBhvr>
                                        <p:cTn id="7" dur="500"/>
                                        <p:tgtEl>
                                          <p:spTgt spid="194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459"/>
                                        </p:tgtEl>
                                        <p:attrNameLst>
                                          <p:attrName>style.visibility</p:attrName>
                                        </p:attrNameLst>
                                      </p:cBhvr>
                                      <p:to>
                                        <p:strVal val="visible"/>
                                      </p:to>
                                    </p:set>
                                    <p:animEffect transition="in" filter="wipe(up)">
                                      <p:cBhvr>
                                        <p:cTn id="12" dur="500"/>
                                        <p:tgtEl>
                                          <p:spTgt spid="5745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anim calcmode="lin" valueType="num">
                                      <p:cBhvr additive="base">
                                        <p:cTn id="17" dur="500"/>
                                        <p:tgtEl>
                                          <p:spTgt spid="90"/>
                                        </p:tgtEl>
                                        <p:attrNameLst>
                                          <p:attrName>ppt_y</p:attrName>
                                        </p:attrNameLst>
                                      </p:cBhvr>
                                      <p:tavLst>
                                        <p:tav tm="0">
                                          <p:val>
                                            <p:strVal val="#ppt_y-#ppt_h*1.125000"/>
                                          </p:val>
                                        </p:tav>
                                        <p:tav tm="100000">
                                          <p:val>
                                            <p:strVal val="#ppt_y"/>
                                          </p:val>
                                        </p:tav>
                                      </p:tavLst>
                                    </p:anim>
                                    <p:animEffect transition="in" filter="wipe(down)">
                                      <p:cBhvr>
                                        <p:cTn id="18" dur="500"/>
                                        <p:tgtEl>
                                          <p:spTgt spid="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4005"/>
                                        </p:tgtEl>
                                        <p:attrNameLst>
                                          <p:attrName>style.visibility</p:attrName>
                                        </p:attrNameLst>
                                      </p:cBhvr>
                                      <p:to>
                                        <p:strVal val="visible"/>
                                      </p:to>
                                    </p:set>
                                    <p:animEffect transition="in" filter="wipe(up)">
                                      <p:cBhvr>
                                        <p:cTn id="23" dur="500"/>
                                        <p:tgtEl>
                                          <p:spTgt spid="254005"/>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57463"/>
                                        </p:tgtEl>
                                        <p:attrNameLst>
                                          <p:attrName>style.visibility</p:attrName>
                                        </p:attrNameLst>
                                      </p:cBhvr>
                                      <p:to>
                                        <p:strVal val="visible"/>
                                      </p:to>
                                    </p:set>
                                    <p:anim calcmode="lin" valueType="num">
                                      <p:cBhvr additive="base">
                                        <p:cTn id="28" dur="500"/>
                                        <p:tgtEl>
                                          <p:spTgt spid="57463"/>
                                        </p:tgtEl>
                                        <p:attrNameLst>
                                          <p:attrName>ppt_y</p:attrName>
                                        </p:attrNameLst>
                                      </p:cBhvr>
                                      <p:tavLst>
                                        <p:tav tm="0">
                                          <p:val>
                                            <p:strVal val="#ppt_y-#ppt_h*1.125000"/>
                                          </p:val>
                                        </p:tav>
                                        <p:tav tm="100000">
                                          <p:val>
                                            <p:strVal val="#ppt_y"/>
                                          </p:val>
                                        </p:tav>
                                      </p:tavLst>
                                    </p:anim>
                                    <p:animEffect transition="in" filter="wipe(down)">
                                      <p:cBhvr>
                                        <p:cTn id="29" dur="500"/>
                                        <p:tgtEl>
                                          <p:spTgt spid="5746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wipe(up)">
                                      <p:cBhvr>
                                        <p:cTn id="34" dur="500"/>
                                        <p:tgtEl>
                                          <p:spTgt spid="86"/>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254006"/>
                                        </p:tgtEl>
                                        <p:attrNameLst>
                                          <p:attrName>style.visibility</p:attrName>
                                        </p:attrNameLst>
                                      </p:cBhvr>
                                      <p:to>
                                        <p:strVal val="visible"/>
                                      </p:to>
                                    </p:set>
                                    <p:anim calcmode="lin" valueType="num">
                                      <p:cBhvr additive="base">
                                        <p:cTn id="39" dur="500"/>
                                        <p:tgtEl>
                                          <p:spTgt spid="254006"/>
                                        </p:tgtEl>
                                        <p:attrNameLst>
                                          <p:attrName>ppt_y</p:attrName>
                                        </p:attrNameLst>
                                      </p:cBhvr>
                                      <p:tavLst>
                                        <p:tav tm="0">
                                          <p:val>
                                            <p:strVal val="#ppt_y-#ppt_h*1.125000"/>
                                          </p:val>
                                        </p:tav>
                                        <p:tav tm="100000">
                                          <p:val>
                                            <p:strVal val="#ppt_y"/>
                                          </p:val>
                                        </p:tav>
                                      </p:tavLst>
                                    </p:anim>
                                    <p:animEffect transition="in" filter="wipe(down)">
                                      <p:cBhvr>
                                        <p:cTn id="40" dur="500"/>
                                        <p:tgtEl>
                                          <p:spTgt spid="254006"/>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272" fill="hold" grpId="0" nodeType="clickEffect">
                                  <p:stCondLst>
                                    <p:cond delay="0"/>
                                  </p:stCondLst>
                                  <p:childTnLst>
                                    <p:set>
                                      <p:cBhvr>
                                        <p:cTn id="44" dur="1" fill="hold">
                                          <p:stCondLst>
                                            <p:cond delay="0"/>
                                          </p:stCondLst>
                                        </p:cTn>
                                        <p:tgtEl>
                                          <p:spTgt spid="19478"/>
                                        </p:tgtEl>
                                        <p:attrNameLst>
                                          <p:attrName>style.visibility</p:attrName>
                                        </p:attrNameLst>
                                      </p:cBhvr>
                                      <p:to>
                                        <p:strVal val="visible"/>
                                      </p:to>
                                    </p:set>
                                    <p:anim calcmode="lin" valueType="num">
                                      <p:cBhvr>
                                        <p:cTn id="45" dur="500" fill="hold"/>
                                        <p:tgtEl>
                                          <p:spTgt spid="19478"/>
                                        </p:tgtEl>
                                        <p:attrNameLst>
                                          <p:attrName>ppt_w</p:attrName>
                                        </p:attrNameLst>
                                      </p:cBhvr>
                                      <p:tavLst>
                                        <p:tav tm="0">
                                          <p:val>
                                            <p:strVal val="2/3*#ppt_w"/>
                                          </p:val>
                                        </p:tav>
                                        <p:tav tm="100000">
                                          <p:val>
                                            <p:strVal val="#ppt_w"/>
                                          </p:val>
                                        </p:tav>
                                      </p:tavLst>
                                    </p:anim>
                                    <p:anim calcmode="lin" valueType="num">
                                      <p:cBhvr>
                                        <p:cTn id="46" dur="500" fill="hold"/>
                                        <p:tgtEl>
                                          <p:spTgt spid="19478"/>
                                        </p:tgtEl>
                                        <p:attrNameLst>
                                          <p:attrName>ppt_h</p:attrName>
                                        </p:attrNameLst>
                                      </p:cBhvr>
                                      <p:tavLst>
                                        <p:tav tm="0">
                                          <p:val>
                                            <p:strVal val="2/3*#ppt_h"/>
                                          </p:val>
                                        </p:tav>
                                        <p:tav tm="100000">
                                          <p:val>
                                            <p:strVal val="#ppt_h"/>
                                          </p:val>
                                        </p:tav>
                                      </p:tavLst>
                                    </p:anim>
                                  </p:childTnLst>
                                </p:cTn>
                              </p:par>
                            </p:childTnLst>
                          </p:cTn>
                        </p:par>
                        <p:par>
                          <p:cTn id="47" fill="hold">
                            <p:stCondLst>
                              <p:cond delay="500"/>
                            </p:stCondLst>
                            <p:childTnLst>
                              <p:par>
                                <p:cTn id="48" presetID="18" presetClass="entr" presetSubtype="6" fill="hold" nodeType="afterEffect">
                                  <p:stCondLst>
                                    <p:cond delay="0"/>
                                  </p:stCondLst>
                                  <p:childTnLst>
                                    <p:set>
                                      <p:cBhvr>
                                        <p:cTn id="49" dur="1" fill="hold">
                                          <p:stCondLst>
                                            <p:cond delay="0"/>
                                          </p:stCondLst>
                                        </p:cTn>
                                        <p:tgtEl>
                                          <p:spTgt spid="57462"/>
                                        </p:tgtEl>
                                        <p:attrNameLst>
                                          <p:attrName>style.visibility</p:attrName>
                                        </p:attrNameLst>
                                      </p:cBhvr>
                                      <p:to>
                                        <p:strVal val="visible"/>
                                      </p:to>
                                    </p:set>
                                    <p:animEffect transition="in" filter="strips(downRight)">
                                      <p:cBhvr>
                                        <p:cTn id="50" dur="500"/>
                                        <p:tgtEl>
                                          <p:spTgt spid="5746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9503"/>
                                        </p:tgtEl>
                                        <p:attrNameLst>
                                          <p:attrName>style.visibility</p:attrName>
                                        </p:attrNameLst>
                                      </p:cBhvr>
                                      <p:to>
                                        <p:strVal val="visible"/>
                                      </p:to>
                                    </p:set>
                                    <p:animEffect transition="in" filter="wipe(left)">
                                      <p:cBhvr>
                                        <p:cTn id="55" dur="500"/>
                                        <p:tgtEl>
                                          <p:spTgt spid="19503"/>
                                        </p:tgtEl>
                                      </p:cBhvr>
                                    </p:animEffect>
                                  </p:childTnLst>
                                </p:cTn>
                              </p:par>
                            </p:childTnLst>
                          </p:cTn>
                        </p:par>
                        <p:par>
                          <p:cTn id="56" fill="hold">
                            <p:stCondLst>
                              <p:cond delay="500"/>
                            </p:stCondLst>
                            <p:childTnLst>
                              <p:par>
                                <p:cTn id="57" presetID="16" presetClass="entr" presetSubtype="42" fill="hold" nodeType="afterEffect">
                                  <p:stCondLst>
                                    <p:cond delay="0"/>
                                  </p:stCondLst>
                                  <p:childTnLst>
                                    <p:set>
                                      <p:cBhvr>
                                        <p:cTn id="58" dur="1" fill="hold">
                                          <p:stCondLst>
                                            <p:cond delay="0"/>
                                          </p:stCondLst>
                                        </p:cTn>
                                        <p:tgtEl>
                                          <p:spTgt spid="87"/>
                                        </p:tgtEl>
                                        <p:attrNameLst>
                                          <p:attrName>style.visibility</p:attrName>
                                        </p:attrNameLst>
                                      </p:cBhvr>
                                      <p:to>
                                        <p:strVal val="visible"/>
                                      </p:to>
                                    </p:set>
                                    <p:animEffect transition="in" filter="barn(outHorizontal)">
                                      <p:cBhvr>
                                        <p:cTn id="59" dur="500"/>
                                        <p:tgtEl>
                                          <p:spTgt spid="8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9502"/>
                                        </p:tgtEl>
                                        <p:attrNameLst>
                                          <p:attrName>style.visibility</p:attrName>
                                        </p:attrNameLst>
                                      </p:cBhvr>
                                      <p:to>
                                        <p:strVal val="visible"/>
                                      </p:to>
                                    </p:set>
                                    <p:animEffect transition="in" filter="wipe(left)">
                                      <p:cBhvr>
                                        <p:cTn id="64" dur="500"/>
                                        <p:tgtEl>
                                          <p:spTgt spid="19502"/>
                                        </p:tgtEl>
                                      </p:cBhvr>
                                    </p:animEffect>
                                  </p:childTnLst>
                                </p:cTn>
                              </p:par>
                            </p:childTnLst>
                          </p:cTn>
                        </p:par>
                        <p:par>
                          <p:cTn id="65" fill="hold" nodeType="afterGroup">
                            <p:stCondLst>
                              <p:cond delay="500"/>
                            </p:stCondLst>
                            <p:childTnLst>
                              <p:par>
                                <p:cTn id="66" presetID="16" presetClass="entr" presetSubtype="42" fill="hold" nodeType="after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barn(outHorizontal)">
                                      <p:cBhvr>
                                        <p:cTn id="68" dur="500"/>
                                        <p:tgtEl>
                                          <p:spTgt spid="8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42"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barn(outHorizontal)">
                                      <p:cBhvr>
                                        <p:cTn id="73" dur="500"/>
                                        <p:tgtEl>
                                          <p:spTgt spid="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up)">
                                      <p:cBhvr>
                                        <p:cTn id="78" dur="500"/>
                                        <p:tgtEl>
                                          <p:spTgt spid="1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left)">
                                      <p:cBhvr>
                                        <p:cTn id="83" dur="500"/>
                                        <p:tgtEl>
                                          <p:spTgt spid="1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6" presetClass="entr" presetSubtype="42" fill="hold"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arn(outHorizontal)">
                                      <p:cBhvr>
                                        <p:cTn id="88" dur="500"/>
                                        <p:tgtEl>
                                          <p:spTgt spid="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253954"/>
                                        </p:tgtEl>
                                        <p:attrNameLst>
                                          <p:attrName>style.visibility</p:attrName>
                                        </p:attrNameLst>
                                      </p:cBhvr>
                                      <p:to>
                                        <p:strVal val="visible"/>
                                      </p:to>
                                    </p:set>
                                    <p:animEffect transition="in" filter="dissolve">
                                      <p:cBhvr>
                                        <p:cTn id="93" dur="500"/>
                                        <p:tgtEl>
                                          <p:spTgt spid="253954"/>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95"/>
                                        </p:tgtEl>
                                        <p:attrNameLst>
                                          <p:attrName>style.visibility</p:attrName>
                                        </p:attrNameLst>
                                      </p:cBhvr>
                                      <p:to>
                                        <p:strVal val="visible"/>
                                      </p:to>
                                    </p:set>
                                    <p:animEffect transition="in" filter="dissolve">
                                      <p:cBhvr>
                                        <p:cTn id="96" dur="500"/>
                                        <p:tgtEl>
                                          <p:spTgt spid="9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54013"/>
                                        </p:tgtEl>
                                        <p:attrNameLst>
                                          <p:attrName>style.visibility</p:attrName>
                                        </p:attrNameLst>
                                      </p:cBhvr>
                                      <p:to>
                                        <p:strVal val="visible"/>
                                      </p:to>
                                    </p:set>
                                    <p:animEffect transition="in" filter="wipe(left)">
                                      <p:cBhvr>
                                        <p:cTn id="101" dur="500"/>
                                        <p:tgtEl>
                                          <p:spTgt spid="25401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54014"/>
                                        </p:tgtEl>
                                        <p:attrNameLst>
                                          <p:attrName>style.visibility</p:attrName>
                                        </p:attrNameLst>
                                      </p:cBhvr>
                                      <p:to>
                                        <p:strVal val="visible"/>
                                      </p:to>
                                    </p:set>
                                    <p:animEffect transition="in" filter="wipe(left)">
                                      <p:cBhvr>
                                        <p:cTn id="106" dur="500"/>
                                        <p:tgtEl>
                                          <p:spTgt spid="25401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nodeType="clickEffect">
                                  <p:stCondLst>
                                    <p:cond delay="0"/>
                                  </p:stCondLst>
                                  <p:childTnLst>
                                    <p:set>
                                      <p:cBhvr>
                                        <p:cTn id="110" dur="1" fill="hold">
                                          <p:stCondLst>
                                            <p:cond delay="0"/>
                                          </p:stCondLst>
                                        </p:cTn>
                                        <p:tgtEl>
                                          <p:spTgt spid="88"/>
                                        </p:tgtEl>
                                        <p:attrNameLst>
                                          <p:attrName>style.visibility</p:attrName>
                                        </p:attrNameLst>
                                      </p:cBhvr>
                                      <p:to>
                                        <p:strVal val="visible"/>
                                      </p:to>
                                    </p:set>
                                    <p:animEffect transition="in" filter="dissolve">
                                      <p:cBhvr>
                                        <p:cTn id="111" dur="500"/>
                                        <p:tgtEl>
                                          <p:spTgt spid="8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254015"/>
                                        </p:tgtEl>
                                        <p:attrNameLst>
                                          <p:attrName>style.visibility</p:attrName>
                                        </p:attrNameLst>
                                      </p:cBhvr>
                                      <p:to>
                                        <p:strVal val="visible"/>
                                      </p:to>
                                    </p:set>
                                    <p:animEffect transition="in" filter="wipe(left)">
                                      <p:cBhvr>
                                        <p:cTn id="116" dur="500"/>
                                        <p:tgtEl>
                                          <p:spTgt spid="254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animBg="1"/>
      <p:bldP spid="19502" grpId="0" animBg="1"/>
      <p:bldP spid="254005" grpId="0" animBg="1"/>
      <p:bldP spid="254006" grpId="0"/>
      <p:bldP spid="19503" grpId="0" animBg="1"/>
      <p:bldP spid="254013" grpId="0"/>
      <p:bldP spid="254014" grpId="0"/>
      <p:bldP spid="254015" grpId="0" animBg="1"/>
      <p:bldP spid="19478" grpId="0"/>
      <p:bldP spid="19479" grpId="0" animBg="1"/>
      <p:bldP spid="57459" grpId="0" animBg="1"/>
      <p:bldP spid="57463" grpId="0"/>
      <p:bldP spid="90" grpId="0"/>
      <p:bldP spid="86" grpId="0" animBg="1"/>
      <p:bldP spid="9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582D99D3-CBD0-439E-96C3-080AADADA756}"/>
              </a:ext>
            </a:extLst>
          </p:cNvPr>
          <p:cNvSpPr/>
          <p:nvPr/>
        </p:nvSpPr>
        <p:spPr bwMode="auto">
          <a:xfrm>
            <a:off x="7293936" y="3303697"/>
            <a:ext cx="1903228" cy="779228"/>
          </a:xfrm>
          <a:prstGeom prst="rect">
            <a:avLst/>
          </a:prstGeom>
          <a:solidFill>
            <a:srgbClr val="99CCFF"/>
          </a:solidFill>
          <a:ln w="12700" cap="flat" cmpd="sng" algn="ctr">
            <a:no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256003" name="Text Box 3"/>
          <p:cNvSpPr txBox="1">
            <a:spLocks noChangeArrowheads="1"/>
          </p:cNvSpPr>
          <p:nvPr/>
        </p:nvSpPr>
        <p:spPr bwMode="auto">
          <a:xfrm>
            <a:off x="6949412" y="5266040"/>
            <a:ext cx="2529640" cy="514738"/>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E = 22,5 10</a:t>
            </a:r>
            <a:r>
              <a:rPr lang="es-ES" sz="2400" baseline="30000">
                <a:solidFill>
                  <a:srgbClr val="000000"/>
                </a:solidFill>
                <a:latin typeface="Arial" panose="020B0604020202020204" pitchFamily="34" charset="0"/>
              </a:rPr>
              <a:t>3</a:t>
            </a:r>
            <a:r>
              <a:rPr lang="es-ES" sz="2400">
                <a:solidFill>
                  <a:srgbClr val="000000"/>
                </a:solidFill>
                <a:latin typeface="Arial" panose="020B0604020202020204" pitchFamily="34" charset="0"/>
              </a:rPr>
              <a:t> </a:t>
            </a:r>
            <a:r>
              <a:rPr lang="es-ES" sz="2400">
                <a:solidFill>
                  <a:srgbClr val="000000"/>
                </a:solidFill>
                <a:latin typeface="Arial" panose="020B0604020202020204" pitchFamily="34" charset="0"/>
                <a:sym typeface="Symbol" panose="05050102010706020507" pitchFamily="18" charset="2"/>
              </a:rPr>
              <a:t>N/C</a:t>
            </a:r>
          </a:p>
        </p:txBody>
      </p: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1535" y="2519476"/>
            <a:ext cx="4397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21509" name="Group 5"/>
          <p:cNvGrpSpPr>
            <a:grpSpLocks/>
          </p:cNvGrpSpPr>
          <p:nvPr/>
        </p:nvGrpSpPr>
        <p:grpSpPr bwMode="auto">
          <a:xfrm>
            <a:off x="1799148" y="389051"/>
            <a:ext cx="3251200" cy="333375"/>
            <a:chOff x="1225" y="2029"/>
            <a:chExt cx="2048" cy="210"/>
          </a:xfrm>
        </p:grpSpPr>
        <p:sp>
          <p:nvSpPr>
            <p:cNvPr id="21552" name="Line 6"/>
            <p:cNvSpPr>
              <a:spLocks noChangeShapeType="1"/>
            </p:cNvSpPr>
            <p:nvPr/>
          </p:nvSpPr>
          <p:spPr bwMode="auto">
            <a:xfrm>
              <a:off x="1371" y="2236"/>
              <a:ext cx="19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53" name="Line 7"/>
            <p:cNvSpPr>
              <a:spLocks noChangeShapeType="1"/>
            </p:cNvSpPr>
            <p:nvPr/>
          </p:nvSpPr>
          <p:spPr bwMode="auto">
            <a:xfrm>
              <a:off x="122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54" name="Line 8"/>
            <p:cNvSpPr>
              <a:spLocks noChangeShapeType="1"/>
            </p:cNvSpPr>
            <p:nvPr/>
          </p:nvSpPr>
          <p:spPr bwMode="auto">
            <a:xfrm>
              <a:off x="129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55" name="Line 9"/>
            <p:cNvSpPr>
              <a:spLocks noChangeShapeType="1"/>
            </p:cNvSpPr>
            <p:nvPr/>
          </p:nvSpPr>
          <p:spPr bwMode="auto">
            <a:xfrm>
              <a:off x="135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56" name="Line 10"/>
            <p:cNvSpPr>
              <a:spLocks noChangeShapeType="1"/>
            </p:cNvSpPr>
            <p:nvPr/>
          </p:nvSpPr>
          <p:spPr bwMode="auto">
            <a:xfrm>
              <a:off x="142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57" name="Line 11"/>
            <p:cNvSpPr>
              <a:spLocks noChangeShapeType="1"/>
            </p:cNvSpPr>
            <p:nvPr/>
          </p:nvSpPr>
          <p:spPr bwMode="auto">
            <a:xfrm>
              <a:off x="148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58" name="Line 12"/>
            <p:cNvSpPr>
              <a:spLocks noChangeShapeType="1"/>
            </p:cNvSpPr>
            <p:nvPr/>
          </p:nvSpPr>
          <p:spPr bwMode="auto">
            <a:xfrm>
              <a:off x="155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59" name="Line 13"/>
            <p:cNvSpPr>
              <a:spLocks noChangeShapeType="1"/>
            </p:cNvSpPr>
            <p:nvPr/>
          </p:nvSpPr>
          <p:spPr bwMode="auto">
            <a:xfrm>
              <a:off x="162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60" name="Line 14"/>
            <p:cNvSpPr>
              <a:spLocks noChangeShapeType="1"/>
            </p:cNvSpPr>
            <p:nvPr/>
          </p:nvSpPr>
          <p:spPr bwMode="auto">
            <a:xfrm>
              <a:off x="168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61" name="Line 15"/>
            <p:cNvSpPr>
              <a:spLocks noChangeShapeType="1"/>
            </p:cNvSpPr>
            <p:nvPr/>
          </p:nvSpPr>
          <p:spPr bwMode="auto">
            <a:xfrm>
              <a:off x="175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62" name="Line 16"/>
            <p:cNvSpPr>
              <a:spLocks noChangeShapeType="1"/>
            </p:cNvSpPr>
            <p:nvPr/>
          </p:nvSpPr>
          <p:spPr bwMode="auto">
            <a:xfrm>
              <a:off x="181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63" name="Line 17"/>
            <p:cNvSpPr>
              <a:spLocks noChangeShapeType="1"/>
            </p:cNvSpPr>
            <p:nvPr/>
          </p:nvSpPr>
          <p:spPr bwMode="auto">
            <a:xfrm>
              <a:off x="188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64" name="Line 18"/>
            <p:cNvSpPr>
              <a:spLocks noChangeShapeType="1"/>
            </p:cNvSpPr>
            <p:nvPr/>
          </p:nvSpPr>
          <p:spPr bwMode="auto">
            <a:xfrm>
              <a:off x="195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65" name="Line 19"/>
            <p:cNvSpPr>
              <a:spLocks noChangeShapeType="1"/>
            </p:cNvSpPr>
            <p:nvPr/>
          </p:nvSpPr>
          <p:spPr bwMode="auto">
            <a:xfrm>
              <a:off x="201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66" name="Line 20"/>
            <p:cNvSpPr>
              <a:spLocks noChangeShapeType="1"/>
            </p:cNvSpPr>
            <p:nvPr/>
          </p:nvSpPr>
          <p:spPr bwMode="auto">
            <a:xfrm>
              <a:off x="208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67" name="Line 21"/>
            <p:cNvSpPr>
              <a:spLocks noChangeShapeType="1"/>
            </p:cNvSpPr>
            <p:nvPr/>
          </p:nvSpPr>
          <p:spPr bwMode="auto">
            <a:xfrm>
              <a:off x="214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68" name="Line 22"/>
            <p:cNvSpPr>
              <a:spLocks noChangeShapeType="1"/>
            </p:cNvSpPr>
            <p:nvPr/>
          </p:nvSpPr>
          <p:spPr bwMode="auto">
            <a:xfrm>
              <a:off x="221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69" name="Line 23"/>
            <p:cNvSpPr>
              <a:spLocks noChangeShapeType="1"/>
            </p:cNvSpPr>
            <p:nvPr/>
          </p:nvSpPr>
          <p:spPr bwMode="auto">
            <a:xfrm>
              <a:off x="228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70" name="Line 24"/>
            <p:cNvSpPr>
              <a:spLocks noChangeShapeType="1"/>
            </p:cNvSpPr>
            <p:nvPr/>
          </p:nvSpPr>
          <p:spPr bwMode="auto">
            <a:xfrm>
              <a:off x="234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71" name="Line 25"/>
            <p:cNvSpPr>
              <a:spLocks noChangeShapeType="1"/>
            </p:cNvSpPr>
            <p:nvPr/>
          </p:nvSpPr>
          <p:spPr bwMode="auto">
            <a:xfrm>
              <a:off x="241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72" name="Line 26"/>
            <p:cNvSpPr>
              <a:spLocks noChangeShapeType="1"/>
            </p:cNvSpPr>
            <p:nvPr/>
          </p:nvSpPr>
          <p:spPr bwMode="auto">
            <a:xfrm>
              <a:off x="247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73" name="Line 27"/>
            <p:cNvSpPr>
              <a:spLocks noChangeShapeType="1"/>
            </p:cNvSpPr>
            <p:nvPr/>
          </p:nvSpPr>
          <p:spPr bwMode="auto">
            <a:xfrm>
              <a:off x="254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74" name="Line 28"/>
            <p:cNvSpPr>
              <a:spLocks noChangeShapeType="1"/>
            </p:cNvSpPr>
            <p:nvPr/>
          </p:nvSpPr>
          <p:spPr bwMode="auto">
            <a:xfrm>
              <a:off x="261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75" name="Line 29"/>
            <p:cNvSpPr>
              <a:spLocks noChangeShapeType="1"/>
            </p:cNvSpPr>
            <p:nvPr/>
          </p:nvSpPr>
          <p:spPr bwMode="auto">
            <a:xfrm>
              <a:off x="267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76" name="Line 30"/>
            <p:cNvSpPr>
              <a:spLocks noChangeShapeType="1"/>
            </p:cNvSpPr>
            <p:nvPr/>
          </p:nvSpPr>
          <p:spPr bwMode="auto">
            <a:xfrm>
              <a:off x="274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77" name="Line 31"/>
            <p:cNvSpPr>
              <a:spLocks noChangeShapeType="1"/>
            </p:cNvSpPr>
            <p:nvPr/>
          </p:nvSpPr>
          <p:spPr bwMode="auto">
            <a:xfrm>
              <a:off x="280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78" name="Line 32"/>
            <p:cNvSpPr>
              <a:spLocks noChangeShapeType="1"/>
            </p:cNvSpPr>
            <p:nvPr/>
          </p:nvSpPr>
          <p:spPr bwMode="auto">
            <a:xfrm>
              <a:off x="287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79" name="Line 33"/>
            <p:cNvSpPr>
              <a:spLocks noChangeShapeType="1"/>
            </p:cNvSpPr>
            <p:nvPr/>
          </p:nvSpPr>
          <p:spPr bwMode="auto">
            <a:xfrm>
              <a:off x="294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80" name="Line 34"/>
            <p:cNvSpPr>
              <a:spLocks noChangeShapeType="1"/>
            </p:cNvSpPr>
            <p:nvPr/>
          </p:nvSpPr>
          <p:spPr bwMode="auto">
            <a:xfrm>
              <a:off x="300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81" name="Line 35"/>
            <p:cNvSpPr>
              <a:spLocks noChangeShapeType="1"/>
            </p:cNvSpPr>
            <p:nvPr/>
          </p:nvSpPr>
          <p:spPr bwMode="auto">
            <a:xfrm>
              <a:off x="307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82" name="Line 36"/>
            <p:cNvSpPr>
              <a:spLocks noChangeShapeType="1"/>
            </p:cNvSpPr>
            <p:nvPr/>
          </p:nvSpPr>
          <p:spPr bwMode="auto">
            <a:xfrm>
              <a:off x="313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grpSp>
      <p:sp>
        <p:nvSpPr>
          <p:cNvPr id="21510" name="Line 37"/>
          <p:cNvSpPr>
            <a:spLocks noChangeShapeType="1"/>
          </p:cNvSpPr>
          <p:nvPr/>
        </p:nvSpPr>
        <p:spPr bwMode="auto">
          <a:xfrm>
            <a:off x="3442210" y="733539"/>
            <a:ext cx="1068388"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GB"/>
          </a:p>
        </p:txBody>
      </p:sp>
      <p:sp>
        <p:nvSpPr>
          <p:cNvPr id="21511" name="Text Box 38"/>
          <p:cNvSpPr txBox="1">
            <a:spLocks noChangeArrowheads="1"/>
          </p:cNvSpPr>
          <p:nvPr/>
        </p:nvSpPr>
        <p:spPr bwMode="auto">
          <a:xfrm>
            <a:off x="4074035" y="1279639"/>
            <a:ext cx="35328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L</a:t>
            </a:r>
          </a:p>
        </p:txBody>
      </p:sp>
      <p:sp>
        <p:nvSpPr>
          <p:cNvPr id="21512" name="Freeform 39"/>
          <p:cNvSpPr>
            <a:spLocks/>
          </p:cNvSpPr>
          <p:nvPr/>
        </p:nvSpPr>
        <p:spPr bwMode="auto">
          <a:xfrm flipH="1">
            <a:off x="3439035" y="1593964"/>
            <a:ext cx="496888" cy="174625"/>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GB"/>
          </a:p>
        </p:txBody>
      </p:sp>
      <p:sp>
        <p:nvSpPr>
          <p:cNvPr id="21513" name="Line 40"/>
          <p:cNvSpPr>
            <a:spLocks noChangeShapeType="1"/>
          </p:cNvSpPr>
          <p:nvPr/>
        </p:nvSpPr>
        <p:spPr bwMode="auto">
          <a:xfrm flipH="1">
            <a:off x="4616960" y="2916351"/>
            <a:ext cx="0" cy="1079500"/>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21514" name="Text Box 41"/>
          <p:cNvSpPr txBox="1">
            <a:spLocks noChangeArrowheads="1"/>
          </p:cNvSpPr>
          <p:nvPr/>
        </p:nvSpPr>
        <p:spPr bwMode="auto">
          <a:xfrm>
            <a:off x="3983548" y="3635489"/>
            <a:ext cx="38694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P</a:t>
            </a:r>
          </a:p>
        </p:txBody>
      </p:sp>
      <p:sp>
        <p:nvSpPr>
          <p:cNvPr id="21515" name="Line 42"/>
          <p:cNvSpPr>
            <a:spLocks noChangeShapeType="1"/>
          </p:cNvSpPr>
          <p:nvPr/>
        </p:nvSpPr>
        <p:spPr bwMode="auto">
          <a:xfrm flipV="1">
            <a:off x="4080385" y="3672001"/>
            <a:ext cx="219075"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21516" name="Text Box 43"/>
          <p:cNvSpPr txBox="1">
            <a:spLocks noChangeArrowheads="1"/>
          </p:cNvSpPr>
          <p:nvPr/>
        </p:nvSpPr>
        <p:spPr bwMode="auto">
          <a:xfrm>
            <a:off x="3639641" y="1988769"/>
            <a:ext cx="33597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a:t>
            </a:r>
          </a:p>
        </p:txBody>
      </p:sp>
      <p:grpSp>
        <p:nvGrpSpPr>
          <p:cNvPr id="3" name="Group 44"/>
          <p:cNvGrpSpPr>
            <a:grpSpLocks/>
          </p:cNvGrpSpPr>
          <p:nvPr/>
        </p:nvGrpSpPr>
        <p:grpSpPr bwMode="auto">
          <a:xfrm>
            <a:off x="4810635" y="2057206"/>
            <a:ext cx="1125538" cy="661987"/>
            <a:chOff x="2814" y="1553"/>
            <a:chExt cx="709" cy="417"/>
          </a:xfrm>
        </p:grpSpPr>
        <p:sp>
          <p:nvSpPr>
            <p:cNvPr id="21549" name="Line 45"/>
            <p:cNvSpPr>
              <a:spLocks noChangeShapeType="1"/>
            </p:cNvSpPr>
            <p:nvPr/>
          </p:nvSpPr>
          <p:spPr bwMode="auto">
            <a:xfrm rot="16200000">
              <a:off x="3154" y="1630"/>
              <a:ext cx="0" cy="680"/>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sp>
          <p:nvSpPr>
            <p:cNvPr id="21550" name="Text Box 46"/>
            <p:cNvSpPr txBox="1">
              <a:spLocks noChangeArrowheads="1"/>
            </p:cNvSpPr>
            <p:nvPr/>
          </p:nvSpPr>
          <p:spPr bwMode="auto">
            <a:xfrm>
              <a:off x="3290" y="1553"/>
              <a:ext cx="23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F</a:t>
              </a:r>
            </a:p>
          </p:txBody>
        </p:sp>
        <p:sp>
          <p:nvSpPr>
            <p:cNvPr id="21551" name="Line 47"/>
            <p:cNvSpPr>
              <a:spLocks noChangeShapeType="1"/>
            </p:cNvSpPr>
            <p:nvPr/>
          </p:nvSpPr>
          <p:spPr bwMode="auto">
            <a:xfrm flipV="1">
              <a:off x="3339" y="1580"/>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grpSp>
      <p:grpSp>
        <p:nvGrpSpPr>
          <p:cNvPr id="4" name="Group 48"/>
          <p:cNvGrpSpPr>
            <a:grpSpLocks/>
          </p:cNvGrpSpPr>
          <p:nvPr/>
        </p:nvGrpSpPr>
        <p:grpSpPr bwMode="auto">
          <a:xfrm>
            <a:off x="4820160" y="2039755"/>
            <a:ext cx="500063" cy="661991"/>
            <a:chOff x="2820" y="1542"/>
            <a:chExt cx="315" cy="417"/>
          </a:xfrm>
        </p:grpSpPr>
        <p:sp>
          <p:nvSpPr>
            <p:cNvPr id="11" name="Line 49"/>
            <p:cNvSpPr>
              <a:spLocks noChangeShapeType="1"/>
            </p:cNvSpPr>
            <p:nvPr/>
          </p:nvSpPr>
          <p:spPr bwMode="auto">
            <a:xfrm rot="5400000" flipH="1" flipV="1">
              <a:off x="2978" y="1801"/>
              <a:ext cx="0" cy="315"/>
            </a:xfrm>
            <a:prstGeom prst="line">
              <a:avLst/>
            </a:prstGeom>
            <a:noFill/>
            <a:ln w="76200">
              <a:solidFill>
                <a:srgbClr val="008000"/>
              </a:solidFill>
              <a:round/>
              <a:headEnd/>
              <a:tailEnd type="triangle" w="lg" len="med"/>
            </a:ln>
            <a:extLst>
              <a:ext uri="{909E8E84-426E-40DD-AFC4-6F175D3DCCD1}">
                <a14:hiddenFill xmlns:a14="http://schemas.microsoft.com/office/drawing/2010/main">
                  <a:noFill/>
                </a14:hiddenFill>
              </a:ext>
            </a:extLst>
          </p:spPr>
          <p:txBody>
            <a:bodyPr lIns="90000" tIns="46800" rIns="90000" bIns="46800">
              <a:spAutoFit/>
            </a:bodyPr>
            <a:lstStyle/>
            <a:p>
              <a:pPr>
                <a:defRPr/>
              </a:pPr>
              <a:endParaRPr lang="es-ES" sz="2400"/>
            </a:p>
          </p:txBody>
        </p:sp>
        <p:sp>
          <p:nvSpPr>
            <p:cNvPr id="21547" name="Text Box 50"/>
            <p:cNvSpPr txBox="1">
              <a:spLocks noChangeArrowheads="1"/>
            </p:cNvSpPr>
            <p:nvPr/>
          </p:nvSpPr>
          <p:spPr bwMode="auto">
            <a:xfrm>
              <a:off x="2849" y="1542"/>
              <a:ext cx="24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E</a:t>
              </a:r>
            </a:p>
          </p:txBody>
        </p:sp>
        <p:sp>
          <p:nvSpPr>
            <p:cNvPr id="21548" name="Line 51"/>
            <p:cNvSpPr>
              <a:spLocks noChangeShapeType="1"/>
            </p:cNvSpPr>
            <p:nvPr/>
          </p:nvSpPr>
          <p:spPr bwMode="auto">
            <a:xfrm flipV="1">
              <a:off x="2910" y="1578"/>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grpSp>
      <p:sp>
        <p:nvSpPr>
          <p:cNvPr id="21519" name="Line 52"/>
          <p:cNvSpPr>
            <a:spLocks noChangeShapeType="1"/>
          </p:cNvSpPr>
          <p:nvPr/>
        </p:nvSpPr>
        <p:spPr bwMode="auto">
          <a:xfrm>
            <a:off x="3450148" y="312851"/>
            <a:ext cx="0" cy="3622675"/>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21520" name="Line 53"/>
          <p:cNvSpPr>
            <a:spLocks noChangeShapeType="1"/>
          </p:cNvSpPr>
          <p:nvPr/>
        </p:nvSpPr>
        <p:spPr bwMode="auto">
          <a:xfrm flipH="1" flipV="1">
            <a:off x="4015298" y="1735251"/>
            <a:ext cx="498475" cy="833438"/>
          </a:xfrm>
          <a:prstGeom prst="line">
            <a:avLst/>
          </a:prstGeom>
          <a:noFill/>
          <a:ln w="76200">
            <a:solidFill>
              <a:srgbClr val="3333FF"/>
            </a:solidFill>
            <a:round/>
            <a:headEnd/>
            <a:tailEnd type="stealth" w="med" len="lg"/>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graphicFrame>
        <p:nvGraphicFramePr>
          <p:cNvPr id="256054" name="Object 54"/>
          <p:cNvGraphicFramePr>
            <a:graphicFrameLocks noGrp="1" noChangeAspect="1"/>
          </p:cNvGraphicFramePr>
          <p:nvPr>
            <p:ph sz="half" idx="4294967295"/>
            <p:extLst>
              <p:ext uri="{D42A27DB-BD31-4B8C-83A1-F6EECF244321}">
                <p14:modId xmlns:p14="http://schemas.microsoft.com/office/powerpoint/2010/main" val="859971357"/>
              </p:ext>
            </p:extLst>
          </p:nvPr>
        </p:nvGraphicFramePr>
        <p:xfrm>
          <a:off x="7526109" y="3322182"/>
          <a:ext cx="1558925" cy="803275"/>
        </p:xfrm>
        <a:graphic>
          <a:graphicData uri="http://schemas.openxmlformats.org/presentationml/2006/ole">
            <mc:AlternateContent xmlns:mc="http://schemas.openxmlformats.org/markup-compatibility/2006">
              <mc:Choice xmlns:v="urn:schemas-microsoft-com:vml" Requires="v">
                <p:oleObj spid="_x0000_s22069" name="Ecuación" r:id="rId5" imgW="418918" imgH="215806" progId="Equation.3">
                  <p:embed/>
                </p:oleObj>
              </mc:Choice>
              <mc:Fallback>
                <p:oleObj name="Ecuación" r:id="rId5" imgW="418918" imgH="215806" progId="Equation.3">
                  <p:embed/>
                  <p:pic>
                    <p:nvPicPr>
                      <p:cNvPr id="0" name="Object 5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6109" y="3322182"/>
                        <a:ext cx="1558925"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22" name="Group 55"/>
          <p:cNvGrpSpPr>
            <a:grpSpLocks/>
          </p:cNvGrpSpPr>
          <p:nvPr/>
        </p:nvGrpSpPr>
        <p:grpSpPr bwMode="auto">
          <a:xfrm>
            <a:off x="4443923" y="1793989"/>
            <a:ext cx="366712" cy="463550"/>
            <a:chOff x="2485" y="3861"/>
            <a:chExt cx="231" cy="292"/>
          </a:xfrm>
        </p:grpSpPr>
        <p:sp>
          <p:nvSpPr>
            <p:cNvPr id="21544" name="Text Box 56"/>
            <p:cNvSpPr txBox="1">
              <a:spLocks noChangeArrowheads="1"/>
            </p:cNvSpPr>
            <p:nvPr/>
          </p:nvSpPr>
          <p:spPr bwMode="auto">
            <a:xfrm>
              <a:off x="2485" y="3861"/>
              <a:ext cx="23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T</a:t>
              </a:r>
            </a:p>
          </p:txBody>
        </p:sp>
        <p:sp>
          <p:nvSpPr>
            <p:cNvPr id="21545" name="Line 57"/>
            <p:cNvSpPr>
              <a:spLocks noChangeShapeType="1"/>
            </p:cNvSpPr>
            <p:nvPr/>
          </p:nvSpPr>
          <p:spPr bwMode="auto">
            <a:xfrm flipV="1">
              <a:off x="2536" y="3904"/>
              <a:ext cx="138"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GB" sz="2400"/>
            </a:p>
          </p:txBody>
        </p:sp>
      </p:grpSp>
      <p:sp>
        <p:nvSpPr>
          <p:cNvPr id="256066" name="Text Box 66"/>
          <p:cNvSpPr txBox="1">
            <a:spLocks noChangeArrowheads="1"/>
          </p:cNvSpPr>
          <p:nvPr/>
        </p:nvSpPr>
        <p:spPr bwMode="auto">
          <a:xfrm>
            <a:off x="6131931" y="2286971"/>
            <a:ext cx="4212737" cy="884070"/>
          </a:xfrm>
          <a:prstGeom prst="rect">
            <a:avLst/>
          </a:prstGeom>
          <a:solidFill>
            <a:schemeClr val="tx2">
              <a:lumMod val="25000"/>
              <a:lumOff val="75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dirty="0">
                <a:latin typeface="Arial" panose="020B0604020202020204" pitchFamily="34" charset="0"/>
              </a:rPr>
              <a:t>Debe ser eléctrica</a:t>
            </a:r>
          </a:p>
          <a:p>
            <a:pPr algn="ctr" eaLnBrk="1" hangingPunct="1">
              <a:spcBef>
                <a:spcPts val="0"/>
              </a:spcBef>
              <a:buFontTx/>
              <a:buNone/>
              <a:defRPr/>
            </a:pPr>
            <a:r>
              <a:rPr lang="es-ES" sz="2400" dirty="0">
                <a:latin typeface="Arial" panose="020B0604020202020204" pitchFamily="34" charset="0"/>
              </a:rPr>
              <a:t>y ejercida sobre la misma q</a:t>
            </a:r>
          </a:p>
        </p:txBody>
      </p:sp>
      <p:sp>
        <p:nvSpPr>
          <p:cNvPr id="256067" name="Text Box 67"/>
          <p:cNvSpPr txBox="1">
            <a:spLocks noChangeArrowheads="1"/>
          </p:cNvSpPr>
          <p:nvPr/>
        </p:nvSpPr>
        <p:spPr bwMode="auto">
          <a:xfrm>
            <a:off x="6131932" y="487068"/>
            <a:ext cx="4215298" cy="463846"/>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Hay la misma Tensión y Peso</a:t>
            </a:r>
          </a:p>
        </p:txBody>
      </p:sp>
      <p:grpSp>
        <p:nvGrpSpPr>
          <p:cNvPr id="6" name="Group 75"/>
          <p:cNvGrpSpPr>
            <a:grpSpLocks/>
          </p:cNvGrpSpPr>
          <p:nvPr/>
        </p:nvGrpSpPr>
        <p:grpSpPr bwMode="auto">
          <a:xfrm>
            <a:off x="1287537" y="4886987"/>
            <a:ext cx="4202082" cy="1263649"/>
            <a:chOff x="3753" y="2511"/>
            <a:chExt cx="2646" cy="796"/>
          </a:xfrm>
        </p:grpSpPr>
        <p:sp>
          <p:nvSpPr>
            <p:cNvPr id="21540" name="Text Box 61"/>
            <p:cNvSpPr txBox="1">
              <a:spLocks noChangeArrowheads="1"/>
            </p:cNvSpPr>
            <p:nvPr/>
          </p:nvSpPr>
          <p:spPr bwMode="auto">
            <a:xfrm>
              <a:off x="5087" y="2998"/>
              <a:ext cx="10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E = K q / L</a:t>
              </a:r>
              <a:r>
                <a:rPr lang="es-ES" sz="2400" baseline="30000">
                  <a:solidFill>
                    <a:srgbClr val="000000"/>
                  </a:solidFill>
                  <a:latin typeface="Arial" panose="020B0604020202020204" pitchFamily="34" charset="0"/>
                </a:rPr>
                <a:t>2</a:t>
              </a:r>
            </a:p>
          </p:txBody>
        </p:sp>
        <p:sp>
          <p:nvSpPr>
            <p:cNvPr id="21541" name="Text Box 62"/>
            <p:cNvSpPr txBox="1">
              <a:spLocks noChangeArrowheads="1"/>
            </p:cNvSpPr>
            <p:nvPr/>
          </p:nvSpPr>
          <p:spPr bwMode="auto">
            <a:xfrm>
              <a:off x="5093" y="2511"/>
              <a:ext cx="13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E = T sen</a:t>
              </a:r>
              <a:r>
                <a:rPr lang="es-ES" sz="2400">
                  <a:solidFill>
                    <a:srgbClr val="000000"/>
                  </a:solidFill>
                  <a:latin typeface="Arial" panose="020B0604020202020204" pitchFamily="34" charset="0"/>
                  <a:sym typeface="Symbol" panose="05050102010706020507" pitchFamily="18" charset="2"/>
                </a:rPr>
                <a:t> / q</a:t>
              </a:r>
            </a:p>
          </p:txBody>
        </p:sp>
        <p:sp>
          <p:nvSpPr>
            <p:cNvPr id="21542" name="Text Box 68"/>
            <p:cNvSpPr txBox="1">
              <a:spLocks noChangeArrowheads="1"/>
            </p:cNvSpPr>
            <p:nvPr/>
          </p:nvSpPr>
          <p:spPr bwMode="auto">
            <a:xfrm>
              <a:off x="3753" y="2517"/>
              <a:ext cx="1179" cy="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8000"/>
                  </a:solidFill>
                  <a:latin typeface="Arial" panose="020B0604020202020204" pitchFamily="34" charset="0"/>
                </a:rPr>
                <a:t>Opciones para calcular E</a:t>
              </a:r>
            </a:p>
          </p:txBody>
        </p:sp>
        <p:sp>
          <p:nvSpPr>
            <p:cNvPr id="21543" name="AutoShape 69"/>
            <p:cNvSpPr>
              <a:spLocks/>
            </p:cNvSpPr>
            <p:nvPr/>
          </p:nvSpPr>
          <p:spPr bwMode="auto">
            <a:xfrm>
              <a:off x="4942" y="2515"/>
              <a:ext cx="109" cy="787"/>
            </a:xfrm>
            <a:prstGeom prst="leftBrace">
              <a:avLst>
                <a:gd name="adj1" fmla="val 60168"/>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sp>
        <p:nvSpPr>
          <p:cNvPr id="21528" name="Text Box 72"/>
          <p:cNvSpPr txBox="1">
            <a:spLocks noChangeArrowheads="1"/>
          </p:cNvSpPr>
          <p:nvPr/>
        </p:nvSpPr>
        <p:spPr bwMode="auto">
          <a:xfrm>
            <a:off x="4054198" y="2499490"/>
            <a:ext cx="35328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q</a:t>
            </a:r>
          </a:p>
        </p:txBody>
      </p:sp>
      <p:grpSp>
        <p:nvGrpSpPr>
          <p:cNvPr id="8" name="Grupo 7"/>
          <p:cNvGrpSpPr>
            <a:grpSpLocks/>
          </p:cNvGrpSpPr>
          <p:nvPr/>
        </p:nvGrpSpPr>
        <p:grpSpPr bwMode="auto">
          <a:xfrm>
            <a:off x="6493964" y="1081951"/>
            <a:ext cx="3474902" cy="1071445"/>
            <a:chOff x="6503652" y="2503450"/>
            <a:chExt cx="3474901" cy="1072090"/>
          </a:xfrm>
        </p:grpSpPr>
        <p:sp>
          <p:nvSpPr>
            <p:cNvPr id="21536" name="Text Box 64"/>
            <p:cNvSpPr txBox="1">
              <a:spLocks noChangeArrowheads="1"/>
            </p:cNvSpPr>
            <p:nvPr/>
          </p:nvSpPr>
          <p:spPr bwMode="auto">
            <a:xfrm>
              <a:off x="6503652" y="2741860"/>
              <a:ext cx="3474901" cy="83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3333FF"/>
                  </a:solidFill>
                  <a:latin typeface="Arial" panose="020B0604020202020204" pitchFamily="34" charset="0"/>
                </a:rPr>
                <a:t>Hace falta una fuerza </a:t>
              </a:r>
              <a:r>
                <a:rPr lang="es-ES" sz="2400" b="1" dirty="0">
                  <a:solidFill>
                    <a:srgbClr val="3333FF"/>
                  </a:solidFill>
                  <a:latin typeface="Arial" panose="020B0604020202020204" pitchFamily="34" charset="0"/>
                </a:rPr>
                <a:t>F</a:t>
              </a:r>
              <a:r>
                <a:rPr lang="es-ES" sz="2400" dirty="0">
                  <a:solidFill>
                    <a:srgbClr val="3333FF"/>
                  </a:solidFill>
                  <a:latin typeface="Arial" panose="020B0604020202020204" pitchFamily="34" charset="0"/>
                </a:rPr>
                <a:t> igual a la eliminada</a:t>
              </a:r>
            </a:p>
          </p:txBody>
        </p:sp>
        <p:sp>
          <p:nvSpPr>
            <p:cNvPr id="5" name="Flecha abajo 4"/>
            <p:cNvSpPr/>
            <p:nvPr/>
          </p:nvSpPr>
          <p:spPr bwMode="auto">
            <a:xfrm>
              <a:off x="7931152" y="2503450"/>
              <a:ext cx="630237" cy="258918"/>
            </a:xfrm>
            <a:prstGeom prst="downArrow">
              <a:avLst/>
            </a:prstGeom>
            <a:solidFill>
              <a:schemeClr val="accent1">
                <a:lumMod val="60000"/>
                <a:lumOff val="40000"/>
              </a:schemeClr>
            </a:solidFill>
            <a:ln w="12700" cap="flat" cmpd="sng" algn="ctr">
              <a:noFill/>
              <a:prstDash val="solid"/>
              <a:round/>
              <a:headEnd type="none" w="med" len="med"/>
              <a:tailEnd type="none" w="med" len="med"/>
            </a:ln>
            <a:effectLst/>
          </p:spPr>
          <p:txBody>
            <a:bodyPr wrap="none" lIns="90000" tIns="46800" rIns="90000" bIns="46800"/>
            <a:lstStyle/>
            <a:p>
              <a:pPr eaLnBrk="1" hangingPunct="1">
                <a:spcBef>
                  <a:spcPct val="50000"/>
                </a:spcBef>
                <a:defRPr/>
              </a:pPr>
              <a:endParaRPr lang="es-ES" sz="2400">
                <a:solidFill>
                  <a:srgbClr val="000000"/>
                </a:solidFill>
                <a:latin typeface="Arial" charset="0"/>
              </a:endParaRPr>
            </a:p>
          </p:txBody>
        </p:sp>
      </p:grpSp>
      <p:grpSp>
        <p:nvGrpSpPr>
          <p:cNvPr id="9" name="Grupo 8"/>
          <p:cNvGrpSpPr>
            <a:grpSpLocks/>
          </p:cNvGrpSpPr>
          <p:nvPr/>
        </p:nvGrpSpPr>
        <p:grpSpPr bwMode="auto">
          <a:xfrm>
            <a:off x="6171951" y="4188584"/>
            <a:ext cx="4172718" cy="867352"/>
            <a:chOff x="5981148" y="5416171"/>
            <a:chExt cx="4172719" cy="867335"/>
          </a:xfrm>
        </p:grpSpPr>
        <p:sp>
          <p:nvSpPr>
            <p:cNvPr id="21534" name="Text Box 58"/>
            <p:cNvSpPr txBox="1">
              <a:spLocks noChangeArrowheads="1"/>
            </p:cNvSpPr>
            <p:nvPr/>
          </p:nvSpPr>
          <p:spPr bwMode="auto">
            <a:xfrm>
              <a:off x="5981148" y="5768777"/>
              <a:ext cx="4172719" cy="514729"/>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El campo debe ser el mismo</a:t>
              </a:r>
            </a:p>
          </p:txBody>
        </p:sp>
        <p:sp>
          <p:nvSpPr>
            <p:cNvPr id="80" name="Flecha abajo 79"/>
            <p:cNvSpPr/>
            <p:nvPr/>
          </p:nvSpPr>
          <p:spPr bwMode="auto">
            <a:xfrm>
              <a:off x="7749173" y="5416171"/>
              <a:ext cx="630237" cy="260345"/>
            </a:xfrm>
            <a:prstGeom prst="downArrow">
              <a:avLst/>
            </a:prstGeom>
            <a:solidFill>
              <a:schemeClr val="accent1">
                <a:lumMod val="60000"/>
                <a:lumOff val="40000"/>
              </a:schemeClr>
            </a:solidFill>
            <a:ln w="12700" cap="flat" cmpd="sng" algn="ctr">
              <a:noFill/>
              <a:prstDash val="solid"/>
              <a:round/>
              <a:headEnd type="none" w="med" len="med"/>
              <a:tailEnd type="none" w="med" len="med"/>
            </a:ln>
            <a:effectLst/>
          </p:spPr>
          <p:txBody>
            <a:bodyPr wrap="none" lIns="90000" tIns="46800" rIns="90000" bIns="46800"/>
            <a:lstStyle/>
            <a:p>
              <a:pPr eaLnBrk="1" hangingPunct="1">
                <a:spcBef>
                  <a:spcPct val="50000"/>
                </a:spcBef>
                <a:defRPr/>
              </a:pPr>
              <a:endParaRPr lang="es-ES" sz="2400">
                <a:solidFill>
                  <a:srgbClr val="000000"/>
                </a:solidFill>
                <a:latin typeface="Arial" charset="0"/>
              </a:endParaRPr>
            </a:p>
          </p:txBody>
        </p:sp>
      </p:grpSp>
      <p:sp>
        <p:nvSpPr>
          <p:cNvPr id="10" name="CuadroTexto 9"/>
          <p:cNvSpPr txBox="1"/>
          <p:nvPr/>
        </p:nvSpPr>
        <p:spPr>
          <a:xfrm>
            <a:off x="1241216" y="6340867"/>
            <a:ext cx="9267281" cy="461665"/>
          </a:xfrm>
          <a:prstGeom prst="rect">
            <a:avLst/>
          </a:prstGeom>
          <a:noFill/>
        </p:spPr>
        <p:txBody>
          <a:bodyPr wrap="none" rtlCol="0">
            <a:spAutoFit/>
          </a:bodyPr>
          <a:lstStyle/>
          <a:p>
            <a:r>
              <a:rPr lang="es-ES" sz="2400" dirty="0"/>
              <a:t>(No se da 22500 -con 5 cifras significativas-, sino 22,5 10</a:t>
            </a:r>
            <a:r>
              <a:rPr lang="es-ES" sz="2400" baseline="30000" dirty="0"/>
              <a:t>3</a:t>
            </a:r>
            <a:r>
              <a:rPr lang="es-ES" sz="2400" dirty="0"/>
              <a:t> -con 3-)</a:t>
            </a:r>
          </a:p>
        </p:txBody>
      </p:sp>
      <p:sp>
        <p:nvSpPr>
          <p:cNvPr id="82" name="Text Box 48">
            <a:extLst>
              <a:ext uri="{FF2B5EF4-FFF2-40B4-BE49-F238E27FC236}">
                <a16:creationId xmlns:a16="http://schemas.microsoft.com/office/drawing/2014/main" id="{B14F307A-B91A-4B90-AE78-BFA7A8A97E31}"/>
              </a:ext>
            </a:extLst>
          </p:cNvPr>
          <p:cNvSpPr txBox="1">
            <a:spLocks noChangeArrowheads="1"/>
          </p:cNvSpPr>
          <p:nvPr/>
        </p:nvSpPr>
        <p:spPr bwMode="auto">
          <a:xfrm>
            <a:off x="1146396" y="485775"/>
            <a:ext cx="45587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d)</a:t>
            </a:r>
          </a:p>
        </p:txBody>
      </p:sp>
      <p:grpSp>
        <p:nvGrpSpPr>
          <p:cNvPr id="20" name="Grupo 19">
            <a:extLst>
              <a:ext uri="{FF2B5EF4-FFF2-40B4-BE49-F238E27FC236}">
                <a16:creationId xmlns:a16="http://schemas.microsoft.com/office/drawing/2014/main" id="{F66347A4-B68D-4A0E-AA42-F6555F537CD2}"/>
              </a:ext>
            </a:extLst>
          </p:cNvPr>
          <p:cNvGrpSpPr/>
          <p:nvPr/>
        </p:nvGrpSpPr>
        <p:grpSpPr>
          <a:xfrm>
            <a:off x="5566285" y="4886882"/>
            <a:ext cx="1090993" cy="1230417"/>
            <a:chOff x="5566285" y="4775372"/>
            <a:chExt cx="1090993" cy="1230417"/>
          </a:xfrm>
        </p:grpSpPr>
        <p:cxnSp>
          <p:nvCxnSpPr>
            <p:cNvPr id="17" name="Conector recto 16">
              <a:extLst>
                <a:ext uri="{FF2B5EF4-FFF2-40B4-BE49-F238E27FC236}">
                  <a16:creationId xmlns:a16="http://schemas.microsoft.com/office/drawing/2014/main" id="{316CA556-131E-48DA-9E30-C0E49B998F3E}"/>
                </a:ext>
              </a:extLst>
            </p:cNvPr>
            <p:cNvCxnSpPr/>
            <p:nvPr/>
          </p:nvCxnSpPr>
          <p:spPr bwMode="auto">
            <a:xfrm>
              <a:off x="5566285" y="4775372"/>
              <a:ext cx="0" cy="1230417"/>
            </a:xfrm>
            <a:prstGeom prst="line">
              <a:avLst/>
            </a:prstGeom>
            <a:noFill/>
            <a:ln w="38100" cap="flat" cmpd="sng" algn="ctr">
              <a:solidFill>
                <a:srgbClr val="008000"/>
              </a:solidFill>
              <a:prstDash val="solid"/>
              <a:round/>
              <a:headEnd type="none" w="med" len="med"/>
              <a:tailEnd type="none" w="med" len="med"/>
            </a:ln>
            <a:effectLst/>
          </p:spPr>
        </p:cxnSp>
        <p:cxnSp>
          <p:nvCxnSpPr>
            <p:cNvPr id="19" name="Conector recto de flecha 18">
              <a:extLst>
                <a:ext uri="{FF2B5EF4-FFF2-40B4-BE49-F238E27FC236}">
                  <a16:creationId xmlns:a16="http://schemas.microsoft.com/office/drawing/2014/main" id="{8FCF7888-3A6C-4C3A-9077-F1EB4C630837}"/>
                </a:ext>
              </a:extLst>
            </p:cNvPr>
            <p:cNvCxnSpPr>
              <a:cxnSpLocks/>
            </p:cNvCxnSpPr>
            <p:nvPr/>
          </p:nvCxnSpPr>
          <p:spPr bwMode="auto">
            <a:xfrm>
              <a:off x="5566285" y="5391807"/>
              <a:ext cx="1090993" cy="0"/>
            </a:xfrm>
            <a:prstGeom prst="straightConnector1">
              <a:avLst/>
            </a:prstGeom>
            <a:noFill/>
            <a:ln w="38100" cap="flat" cmpd="sng" algn="ctr">
              <a:solidFill>
                <a:srgbClr val="008000"/>
              </a:solidFill>
              <a:prstDash val="solid"/>
              <a:round/>
              <a:headEnd type="none" w="med" len="med"/>
              <a:tailEnd type="triangle" w="med" len="lg"/>
            </a:ln>
            <a:effectLst/>
          </p:spPr>
        </p:cxnSp>
      </p:grpSp>
      <p:cxnSp>
        <p:nvCxnSpPr>
          <p:cNvPr id="16" name="Conector recto 15">
            <a:extLst>
              <a:ext uri="{FF2B5EF4-FFF2-40B4-BE49-F238E27FC236}">
                <a16:creationId xmlns:a16="http://schemas.microsoft.com/office/drawing/2014/main" id="{302B1B5E-4D1C-4F49-8731-177475CE499F}"/>
              </a:ext>
            </a:extLst>
          </p:cNvPr>
          <p:cNvCxnSpPr/>
          <p:nvPr/>
        </p:nvCxnSpPr>
        <p:spPr bwMode="auto">
          <a:xfrm>
            <a:off x="5357690" y="2442118"/>
            <a:ext cx="323056" cy="504372"/>
          </a:xfrm>
          <a:prstGeom prst="line">
            <a:avLst/>
          </a:prstGeom>
          <a:noFill/>
          <a:ln w="12700" cap="flat" cmpd="sng" algn="ctr">
            <a:solidFill>
              <a:schemeClr val="tx1"/>
            </a:solidFill>
            <a:prstDash val="solid"/>
            <a:round/>
            <a:headEnd type="none" w="med" len="med"/>
            <a:tailEnd type="none" w="med" len="med"/>
          </a:ln>
          <a:effectLst/>
        </p:spPr>
      </p:cxnSp>
      <p:cxnSp>
        <p:nvCxnSpPr>
          <p:cNvPr id="86" name="Conector recto 85">
            <a:extLst>
              <a:ext uri="{FF2B5EF4-FFF2-40B4-BE49-F238E27FC236}">
                <a16:creationId xmlns:a16="http://schemas.microsoft.com/office/drawing/2014/main" id="{18E3FCF4-A348-4FA2-B28A-D003943D7635}"/>
              </a:ext>
            </a:extLst>
          </p:cNvPr>
          <p:cNvCxnSpPr/>
          <p:nvPr/>
        </p:nvCxnSpPr>
        <p:spPr bwMode="auto">
          <a:xfrm>
            <a:off x="4829663" y="2494005"/>
            <a:ext cx="323056" cy="504372"/>
          </a:xfrm>
          <a:prstGeom prst="line">
            <a:avLst/>
          </a:prstGeom>
          <a:noFill/>
          <a:ln w="12700" cap="flat" cmpd="sng" algn="ctr">
            <a:solidFill>
              <a:schemeClr val="tx1"/>
            </a:solidFill>
            <a:prstDash val="solid"/>
            <a:round/>
            <a:headEnd type="none" w="med" len="med"/>
            <a:tailEnd type="none" w="med" len="med"/>
          </a:ln>
          <a:effectLst/>
        </p:spPr>
      </p:cxnSp>
      <p:cxnSp>
        <p:nvCxnSpPr>
          <p:cNvPr id="87" name="Conector recto 86">
            <a:extLst>
              <a:ext uri="{FF2B5EF4-FFF2-40B4-BE49-F238E27FC236}">
                <a16:creationId xmlns:a16="http://schemas.microsoft.com/office/drawing/2014/main" id="{3B6EB2CC-8ABB-487F-878E-7C43E2EC9130}"/>
              </a:ext>
            </a:extLst>
          </p:cNvPr>
          <p:cNvCxnSpPr>
            <a:cxnSpLocks/>
          </p:cNvCxnSpPr>
          <p:nvPr/>
        </p:nvCxnSpPr>
        <p:spPr bwMode="auto">
          <a:xfrm flipH="1">
            <a:off x="4814797" y="2479136"/>
            <a:ext cx="323056" cy="504372"/>
          </a:xfrm>
          <a:prstGeom prst="line">
            <a:avLst/>
          </a:prstGeom>
          <a:noFill/>
          <a:ln w="12700" cap="flat" cmpd="sng" algn="ctr">
            <a:solidFill>
              <a:schemeClr val="tx1"/>
            </a:solidFill>
            <a:prstDash val="solid"/>
            <a:round/>
            <a:headEnd type="none" w="med" len="med"/>
            <a:tailEnd type="none" w="med" len="med"/>
          </a:ln>
          <a:effectLst/>
        </p:spPr>
      </p:cxnSp>
      <p:cxnSp>
        <p:nvCxnSpPr>
          <p:cNvPr id="88" name="Conector recto 87">
            <a:extLst>
              <a:ext uri="{FF2B5EF4-FFF2-40B4-BE49-F238E27FC236}">
                <a16:creationId xmlns:a16="http://schemas.microsoft.com/office/drawing/2014/main" id="{FFD8D1D1-9C47-4193-9A5F-10CA9294CCF8}"/>
              </a:ext>
            </a:extLst>
          </p:cNvPr>
          <p:cNvCxnSpPr>
            <a:cxnSpLocks/>
          </p:cNvCxnSpPr>
          <p:nvPr/>
        </p:nvCxnSpPr>
        <p:spPr bwMode="auto">
          <a:xfrm flipH="1">
            <a:off x="5390943" y="2464270"/>
            <a:ext cx="323056" cy="504372"/>
          </a:xfrm>
          <a:prstGeom prst="line">
            <a:avLst/>
          </a:prstGeom>
          <a:noFill/>
          <a:ln w="12700" cap="flat" cmpd="sng" algn="ctr">
            <a:solidFill>
              <a:schemeClr val="tx1"/>
            </a:solidFill>
            <a:prstDash val="solid"/>
            <a:round/>
            <a:headEnd type="none" w="med" len="med"/>
            <a:tailEnd type="none" w="med" len="med"/>
          </a:ln>
          <a:effectLst/>
        </p:spPr>
      </p:cxnSp>
      <p:sp>
        <p:nvSpPr>
          <p:cNvPr id="89" name="Text Box 76">
            <a:extLst>
              <a:ext uri="{FF2B5EF4-FFF2-40B4-BE49-F238E27FC236}">
                <a16:creationId xmlns:a16="http://schemas.microsoft.com/office/drawing/2014/main" id="{61935D12-AAE6-4920-B3A5-D895C1A41563}"/>
              </a:ext>
            </a:extLst>
          </p:cNvPr>
          <p:cNvSpPr txBox="1">
            <a:spLocks noChangeArrowheads="1"/>
          </p:cNvSpPr>
          <p:nvPr/>
        </p:nvSpPr>
        <p:spPr bwMode="auto">
          <a:xfrm>
            <a:off x="1259202" y="1076623"/>
            <a:ext cx="1615929" cy="514738"/>
          </a:xfrm>
          <a:prstGeom prst="rect">
            <a:avLst/>
          </a:prstGeom>
          <a:solidFill>
            <a:srgbClr val="FFFF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dirty="0">
                <a:solidFill>
                  <a:srgbClr val="000000"/>
                </a:solidFill>
                <a:latin typeface="Arial" panose="020B0604020202020204" pitchFamily="34" charset="0"/>
              </a:rPr>
              <a:t>¿</a:t>
            </a:r>
            <a:r>
              <a:rPr lang="es-ES" sz="2400" dirty="0" err="1">
                <a:solidFill>
                  <a:srgbClr val="000000"/>
                </a:solidFill>
                <a:latin typeface="Arial" panose="020B0604020202020204" pitchFamily="34" charset="0"/>
              </a:rPr>
              <a:t>E</a:t>
            </a:r>
            <a:r>
              <a:rPr lang="es-ES" sz="2400" baseline="-25000" dirty="0" err="1">
                <a:solidFill>
                  <a:srgbClr val="000000"/>
                </a:solidFill>
                <a:latin typeface="Arial" panose="020B0604020202020204" pitchFamily="34" charset="0"/>
              </a:rPr>
              <a:t>equilibrio</a:t>
            </a:r>
            <a:r>
              <a:rPr lang="es-ES" sz="2400" b="1" dirty="0">
                <a:solidFill>
                  <a:srgbClr val="000000"/>
                </a:solidFill>
                <a:latin typeface="Arial" panose="020B0604020202020204" pitchFamily="34" charset="0"/>
                <a:sym typeface="Symbol" panose="05050102010706020507" pitchFamily="18" charset="2"/>
              </a:rPr>
              <a:t>?</a:t>
            </a:r>
            <a:endParaRPr lang="es-ES" sz="2400" b="1" dirty="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wipe(up)">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56067"/>
                                        </p:tgtEl>
                                        <p:attrNameLst>
                                          <p:attrName>style.visibility</p:attrName>
                                        </p:attrNameLst>
                                      </p:cBhvr>
                                      <p:to>
                                        <p:strVal val="visible"/>
                                      </p:to>
                                    </p:set>
                                    <p:animEffect transition="in" filter="wipe(up)">
                                      <p:cBhvr>
                                        <p:cTn id="18" dur="500"/>
                                        <p:tgtEl>
                                          <p:spTgt spid="25606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56066"/>
                                        </p:tgtEl>
                                        <p:attrNameLst>
                                          <p:attrName>style.visibility</p:attrName>
                                        </p:attrNameLst>
                                      </p:cBhvr>
                                      <p:to>
                                        <p:strVal val="visible"/>
                                      </p:to>
                                    </p:set>
                                    <p:animEffect transition="in" filter="wipe(up)">
                                      <p:cBhvr>
                                        <p:cTn id="28" dur="500"/>
                                        <p:tgtEl>
                                          <p:spTgt spid="25606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56054"/>
                                        </p:tgtEl>
                                        <p:attrNameLst>
                                          <p:attrName>style.visibility</p:attrName>
                                        </p:attrNameLst>
                                      </p:cBhvr>
                                      <p:to>
                                        <p:strVal val="visible"/>
                                      </p:to>
                                    </p:set>
                                    <p:animEffect transition="in" filter="wipe(up)">
                                      <p:cBhvr>
                                        <p:cTn id="33" dur="500"/>
                                        <p:tgtEl>
                                          <p:spTgt spid="25605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56003"/>
                                        </p:tgtEl>
                                        <p:attrNameLst>
                                          <p:attrName>style.visibility</p:attrName>
                                        </p:attrNameLst>
                                      </p:cBhvr>
                                      <p:to>
                                        <p:strVal val="visible"/>
                                      </p:to>
                                    </p:set>
                                    <p:animEffect transition="in" filter="wipe(left)">
                                      <p:cBhvr>
                                        <p:cTn id="55" dur="500"/>
                                        <p:tgtEl>
                                          <p:spTgt spid="256003"/>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p:tgtEl>
                                          <p:spTgt spid="10"/>
                                        </p:tgtEl>
                                        <p:attrNameLst>
                                          <p:attrName>ppt_y</p:attrName>
                                        </p:attrNameLst>
                                      </p:cBhvr>
                                      <p:tavLst>
                                        <p:tav tm="0">
                                          <p:val>
                                            <p:strVal val="#ppt_y+#ppt_h*1.125000"/>
                                          </p:val>
                                        </p:tav>
                                        <p:tav tm="100000">
                                          <p:val>
                                            <p:strVal val="#ppt_y"/>
                                          </p:val>
                                        </p:tav>
                                      </p:tavLst>
                                    </p:anim>
                                    <p:animEffect transition="in" filter="wipe(up)">
                                      <p:cBhvr>
                                        <p:cTn id="6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6003" grpId="0" animBg="1"/>
      <p:bldP spid="256066" grpId="0" animBg="1"/>
      <p:bldP spid="256067" grpId="0" animBg="1"/>
      <p:bldP spid="10" grpId="0"/>
      <p:bldP spid="82" grpId="0"/>
      <p:bldP spid="8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6"/>
          <p:cNvSpPr>
            <a:spLocks noChangeArrowheads="1"/>
          </p:cNvSpPr>
          <p:nvPr/>
        </p:nvSpPr>
        <p:spPr bwMode="auto">
          <a:xfrm>
            <a:off x="5321716" y="490192"/>
            <a:ext cx="3017672" cy="508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3555" name="Rectangle 4"/>
          <p:cNvSpPr>
            <a:spLocks noChangeArrowheads="1"/>
          </p:cNvSpPr>
          <p:nvPr/>
        </p:nvSpPr>
        <p:spPr bwMode="auto">
          <a:xfrm>
            <a:off x="1289050" y="502478"/>
            <a:ext cx="8867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1.3.3. CAMPO ELÉCTRICO: LÍNEAS DE CAMPO</a:t>
            </a:r>
          </a:p>
        </p:txBody>
      </p:sp>
      <p:grpSp>
        <p:nvGrpSpPr>
          <p:cNvPr id="6219" name="Group 75"/>
          <p:cNvGrpSpPr>
            <a:grpSpLocks/>
          </p:cNvGrpSpPr>
          <p:nvPr/>
        </p:nvGrpSpPr>
        <p:grpSpPr bwMode="auto">
          <a:xfrm>
            <a:off x="2378075" y="2323138"/>
            <a:ext cx="6765925" cy="3184525"/>
            <a:chOff x="1814" y="2272"/>
            <a:chExt cx="3627" cy="1586"/>
          </a:xfrm>
        </p:grpSpPr>
        <p:pic>
          <p:nvPicPr>
            <p:cNvPr id="23572" name="Picture 2" descr="imagesCAM4Q9UK"/>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 y="2272"/>
              <a:ext cx="3627" cy="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73" name="Group 56"/>
            <p:cNvGrpSpPr>
              <a:grpSpLocks/>
            </p:cNvGrpSpPr>
            <p:nvPr/>
          </p:nvGrpSpPr>
          <p:grpSpPr bwMode="auto">
            <a:xfrm>
              <a:off x="3584" y="2967"/>
              <a:ext cx="210" cy="231"/>
              <a:chOff x="2204" y="2918"/>
              <a:chExt cx="210" cy="231"/>
            </a:xfrm>
          </p:grpSpPr>
          <p:sp>
            <p:nvSpPr>
              <p:cNvPr id="23580" name="Text Box 65"/>
              <p:cNvSpPr txBox="1">
                <a:spLocks noChangeArrowheads="1"/>
              </p:cNvSpPr>
              <p:nvPr/>
            </p:nvSpPr>
            <p:spPr bwMode="auto">
              <a:xfrm>
                <a:off x="2204" y="2918"/>
                <a:ext cx="210" cy="231"/>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E</a:t>
                </a:r>
              </a:p>
            </p:txBody>
          </p:sp>
          <p:sp>
            <p:nvSpPr>
              <p:cNvPr id="23581" name="Line 66"/>
              <p:cNvSpPr>
                <a:spLocks noChangeShapeType="1"/>
              </p:cNvSpPr>
              <p:nvPr/>
            </p:nvSpPr>
            <p:spPr bwMode="auto">
              <a:xfrm>
                <a:off x="2247" y="2943"/>
                <a:ext cx="113"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grpSp>
        <p:grpSp>
          <p:nvGrpSpPr>
            <p:cNvPr id="23574" name="Group 57"/>
            <p:cNvGrpSpPr>
              <a:grpSpLocks/>
            </p:cNvGrpSpPr>
            <p:nvPr/>
          </p:nvGrpSpPr>
          <p:grpSpPr bwMode="auto">
            <a:xfrm>
              <a:off x="4854" y="2446"/>
              <a:ext cx="207" cy="231"/>
              <a:chOff x="2200" y="2954"/>
              <a:chExt cx="207" cy="231"/>
            </a:xfrm>
          </p:grpSpPr>
          <p:sp>
            <p:nvSpPr>
              <p:cNvPr id="23578" name="Text Box 65"/>
              <p:cNvSpPr txBox="1">
                <a:spLocks noChangeArrowheads="1"/>
              </p:cNvSpPr>
              <p:nvPr/>
            </p:nvSpPr>
            <p:spPr bwMode="auto">
              <a:xfrm>
                <a:off x="2200" y="2954"/>
                <a:ext cx="207" cy="231"/>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E</a:t>
                </a:r>
              </a:p>
            </p:txBody>
          </p:sp>
          <p:sp>
            <p:nvSpPr>
              <p:cNvPr id="23579" name="Line 66"/>
              <p:cNvSpPr>
                <a:spLocks noChangeShapeType="1"/>
              </p:cNvSpPr>
              <p:nvPr/>
            </p:nvSpPr>
            <p:spPr bwMode="auto">
              <a:xfrm>
                <a:off x="2248" y="2969"/>
                <a:ext cx="113"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grpSp>
        <p:grpSp>
          <p:nvGrpSpPr>
            <p:cNvPr id="23575" name="Group 60"/>
            <p:cNvGrpSpPr>
              <a:grpSpLocks/>
            </p:cNvGrpSpPr>
            <p:nvPr/>
          </p:nvGrpSpPr>
          <p:grpSpPr bwMode="auto">
            <a:xfrm>
              <a:off x="2249" y="2391"/>
              <a:ext cx="207" cy="231"/>
              <a:chOff x="2194" y="2878"/>
              <a:chExt cx="207" cy="231"/>
            </a:xfrm>
          </p:grpSpPr>
          <p:sp>
            <p:nvSpPr>
              <p:cNvPr id="23576" name="Text Box 65"/>
              <p:cNvSpPr txBox="1">
                <a:spLocks noChangeArrowheads="1"/>
              </p:cNvSpPr>
              <p:nvPr/>
            </p:nvSpPr>
            <p:spPr bwMode="auto">
              <a:xfrm>
                <a:off x="2194" y="2878"/>
                <a:ext cx="207" cy="231"/>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E</a:t>
                </a:r>
              </a:p>
            </p:txBody>
          </p:sp>
          <p:sp>
            <p:nvSpPr>
              <p:cNvPr id="23577" name="Line 66"/>
              <p:cNvSpPr>
                <a:spLocks noChangeShapeType="1"/>
              </p:cNvSpPr>
              <p:nvPr/>
            </p:nvSpPr>
            <p:spPr bwMode="auto">
              <a:xfrm>
                <a:off x="2247" y="2903"/>
                <a:ext cx="113" cy="0"/>
              </a:xfrm>
              <a:prstGeom prst="line">
                <a:avLst/>
              </a:prstGeom>
              <a:noFill/>
              <a:ln w="12700">
                <a:solidFill>
                  <a:schemeClr val="tx1"/>
                </a:solidFill>
                <a:round/>
                <a:headEnd/>
                <a:tailEnd type="stealth"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grpSp>
      </p:grpSp>
      <p:sp>
        <p:nvSpPr>
          <p:cNvPr id="258072" name="Text Box 24"/>
          <p:cNvSpPr txBox="1">
            <a:spLocks noChangeArrowheads="1"/>
          </p:cNvSpPr>
          <p:nvPr/>
        </p:nvSpPr>
        <p:spPr bwMode="auto">
          <a:xfrm>
            <a:off x="1346273" y="1199835"/>
            <a:ext cx="5356280" cy="833178"/>
          </a:xfrm>
          <a:prstGeom prst="rect">
            <a:avLst/>
          </a:prstGeom>
          <a:solidFill>
            <a:schemeClr val="bg2">
              <a:lumMod val="60000"/>
              <a:lumOff val="40000"/>
            </a:schemeClr>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Campo eléctrico</a:t>
            </a:r>
            <a:r>
              <a:rPr lang="es-ES" sz="2400" dirty="0">
                <a:solidFill>
                  <a:srgbClr val="000000"/>
                </a:solidFill>
                <a:latin typeface="Arial" panose="020B0604020202020204" pitchFamily="34" charset="0"/>
              </a:rPr>
              <a:t> debido a 2 cargas puntuales fijas de signo contrario</a:t>
            </a:r>
          </a:p>
        </p:txBody>
      </p:sp>
      <p:grpSp>
        <p:nvGrpSpPr>
          <p:cNvPr id="23562" name="Group 82"/>
          <p:cNvGrpSpPr>
            <a:grpSpLocks/>
          </p:cNvGrpSpPr>
          <p:nvPr/>
        </p:nvGrpSpPr>
        <p:grpSpPr bwMode="auto">
          <a:xfrm>
            <a:off x="7083012" y="1624969"/>
            <a:ext cx="1685926" cy="536575"/>
            <a:chOff x="3171" y="684"/>
            <a:chExt cx="1062" cy="338"/>
          </a:xfrm>
        </p:grpSpPr>
        <p:sp>
          <p:nvSpPr>
            <p:cNvPr id="23568" name="Text Box 78"/>
            <p:cNvSpPr txBox="1">
              <a:spLocks noChangeArrowheads="1"/>
            </p:cNvSpPr>
            <p:nvPr/>
          </p:nvSpPr>
          <p:spPr bwMode="auto">
            <a:xfrm>
              <a:off x="3171" y="684"/>
              <a:ext cx="1062" cy="338"/>
            </a:xfrm>
            <a:prstGeom prst="rect">
              <a:avLst/>
            </a:prstGeom>
            <a:solidFill>
              <a:schemeClr val="bg2">
                <a:lumMod val="60000"/>
                <a:lumOff val="4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rPr>
                <a:t>E = E</a:t>
              </a:r>
              <a:r>
                <a:rPr lang="es-ES" sz="2400" baseline="-25000">
                  <a:solidFill>
                    <a:schemeClr val="tx1"/>
                  </a:solidFill>
                </a:rPr>
                <a:t>+</a:t>
              </a:r>
              <a:r>
                <a:rPr lang="es-ES" sz="2400">
                  <a:solidFill>
                    <a:schemeClr val="tx1"/>
                  </a:solidFill>
                </a:rPr>
                <a:t> + E</a:t>
              </a:r>
              <a:r>
                <a:rPr lang="es-ES" sz="2400" baseline="-25000">
                  <a:solidFill>
                    <a:schemeClr val="tx1"/>
                  </a:solidFill>
                </a:rPr>
                <a:t>-</a:t>
              </a:r>
            </a:p>
          </p:txBody>
        </p:sp>
        <p:sp>
          <p:nvSpPr>
            <p:cNvPr id="23569" name="Line 79"/>
            <p:cNvSpPr>
              <a:spLocks noChangeShapeType="1"/>
            </p:cNvSpPr>
            <p:nvPr/>
          </p:nvSpPr>
          <p:spPr bwMode="auto">
            <a:xfrm flipV="1">
              <a:off x="3262" y="739"/>
              <a:ext cx="1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82800" rIns="90000" bIns="82800" anchor="ctr" anchorCtr="1">
              <a:spAutoFit/>
            </a:bodyPr>
            <a:lstStyle/>
            <a:p>
              <a:endParaRPr lang="en-GB" sz="2400"/>
            </a:p>
          </p:txBody>
        </p:sp>
        <p:sp>
          <p:nvSpPr>
            <p:cNvPr id="23570" name="Line 80"/>
            <p:cNvSpPr>
              <a:spLocks noChangeShapeType="1"/>
            </p:cNvSpPr>
            <p:nvPr/>
          </p:nvSpPr>
          <p:spPr bwMode="auto">
            <a:xfrm flipV="1">
              <a:off x="3606" y="739"/>
              <a:ext cx="1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82800" rIns="90000" bIns="82800" anchor="ctr" anchorCtr="1">
              <a:spAutoFit/>
            </a:bodyPr>
            <a:lstStyle/>
            <a:p>
              <a:endParaRPr lang="en-GB" sz="2400"/>
            </a:p>
          </p:txBody>
        </p:sp>
        <p:sp>
          <p:nvSpPr>
            <p:cNvPr id="23571" name="Line 81"/>
            <p:cNvSpPr>
              <a:spLocks noChangeShapeType="1"/>
            </p:cNvSpPr>
            <p:nvPr/>
          </p:nvSpPr>
          <p:spPr bwMode="auto">
            <a:xfrm flipV="1">
              <a:off x="4046" y="739"/>
              <a:ext cx="1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82800" rIns="90000" bIns="82800" anchor="ctr" anchorCtr="1">
              <a:spAutoFit/>
            </a:bodyPr>
            <a:lstStyle/>
            <a:p>
              <a:endParaRPr lang="en-GB" sz="2400"/>
            </a:p>
          </p:txBody>
        </p:sp>
      </p:grpSp>
      <p:grpSp>
        <p:nvGrpSpPr>
          <p:cNvPr id="19" name="Grupo 18"/>
          <p:cNvGrpSpPr>
            <a:grpSpLocks/>
          </p:cNvGrpSpPr>
          <p:nvPr/>
        </p:nvGrpSpPr>
        <p:grpSpPr bwMode="auto">
          <a:xfrm>
            <a:off x="8138531" y="2111303"/>
            <a:ext cx="2344229" cy="1532323"/>
            <a:chOff x="6310888" y="2201429"/>
            <a:chExt cx="2580538" cy="1532559"/>
          </a:xfrm>
        </p:grpSpPr>
        <p:sp>
          <p:nvSpPr>
            <p:cNvPr id="23566" name="CuadroTexto 1"/>
            <p:cNvSpPr txBox="1">
              <a:spLocks noChangeArrowheads="1"/>
            </p:cNvSpPr>
            <p:nvPr/>
          </p:nvSpPr>
          <p:spPr bwMode="auto">
            <a:xfrm>
              <a:off x="7530150" y="2533478"/>
              <a:ext cx="1361276" cy="120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a:r>
                <a:rPr lang="es-ES" sz="2400" dirty="0"/>
                <a:t>Hacia fuera de Q</a:t>
              </a:r>
              <a:r>
                <a:rPr lang="es-ES" sz="2400" baseline="30000" dirty="0"/>
                <a:t>+</a:t>
              </a:r>
            </a:p>
          </p:txBody>
        </p:sp>
        <p:cxnSp>
          <p:nvCxnSpPr>
            <p:cNvPr id="23567" name="Conector recto de flecha 5"/>
            <p:cNvCxnSpPr>
              <a:cxnSpLocks noChangeShapeType="1"/>
            </p:cNvCxnSpPr>
            <p:nvPr/>
          </p:nvCxnSpPr>
          <p:spPr bwMode="auto">
            <a:xfrm>
              <a:off x="6310888" y="2201429"/>
              <a:ext cx="1322502" cy="45080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18" name="Grupo 17"/>
          <p:cNvGrpSpPr>
            <a:grpSpLocks/>
          </p:cNvGrpSpPr>
          <p:nvPr/>
        </p:nvGrpSpPr>
        <p:grpSpPr bwMode="auto">
          <a:xfrm>
            <a:off x="8788755" y="1662116"/>
            <a:ext cx="1684952" cy="830997"/>
            <a:chOff x="6631666" y="1945525"/>
            <a:chExt cx="1685690" cy="831122"/>
          </a:xfrm>
        </p:grpSpPr>
        <p:sp>
          <p:nvSpPr>
            <p:cNvPr id="23564" name="CuadroTexto 26"/>
            <p:cNvSpPr txBox="1">
              <a:spLocks noChangeArrowheads="1"/>
            </p:cNvSpPr>
            <p:nvPr/>
          </p:nvSpPr>
          <p:spPr bwMode="auto">
            <a:xfrm>
              <a:off x="7089259" y="1945525"/>
              <a:ext cx="1228097" cy="8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a:r>
                <a:rPr lang="es-ES" sz="2400" dirty="0"/>
                <a:t>Hacia Q</a:t>
              </a:r>
              <a:r>
                <a:rPr lang="es-ES" sz="2400" baseline="30000" dirty="0"/>
                <a:t>-</a:t>
              </a:r>
            </a:p>
          </p:txBody>
        </p:sp>
        <p:cxnSp>
          <p:nvCxnSpPr>
            <p:cNvPr id="23565" name="Conector recto de flecha 27"/>
            <p:cNvCxnSpPr>
              <a:cxnSpLocks noChangeShapeType="1"/>
            </p:cNvCxnSpPr>
            <p:nvPr/>
          </p:nvCxnSpPr>
          <p:spPr bwMode="auto">
            <a:xfrm>
              <a:off x="6631666" y="2156739"/>
              <a:ext cx="551414" cy="15905"/>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grpSp>
      <p:pic>
        <p:nvPicPr>
          <p:cNvPr id="16" name="Imagen 15"/>
          <p:cNvPicPr preferRelativeResize="0">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217863" y="3572501"/>
            <a:ext cx="919162"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5"/>
          <p:cNvPicPr>
            <a:picLocks noChangeAspect="1"/>
          </p:cNvPicPr>
          <p:nvPr/>
        </p:nvPicPr>
        <p:blipFill>
          <a:blip r:embed="rId5"/>
          <a:stretch>
            <a:fillRect/>
          </a:stretch>
        </p:blipFill>
        <p:spPr>
          <a:xfrm>
            <a:off x="7382704" y="3558705"/>
            <a:ext cx="945844" cy="797333"/>
          </a:xfrm>
          <a:prstGeom prst="rect">
            <a:avLst/>
          </a:prstGeom>
        </p:spPr>
      </p:pic>
      <p:sp>
        <p:nvSpPr>
          <p:cNvPr id="30" name="CuadroTexto 26"/>
          <p:cNvSpPr txBox="1">
            <a:spLocks noChangeArrowheads="1"/>
          </p:cNvSpPr>
          <p:nvPr/>
        </p:nvSpPr>
        <p:spPr bwMode="auto">
          <a:xfrm>
            <a:off x="6948551" y="1094890"/>
            <a:ext cx="2300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a:r>
              <a:rPr lang="es-ES" sz="2400" dirty="0">
                <a:solidFill>
                  <a:schemeClr val="tx1"/>
                </a:solidFill>
              </a:rPr>
              <a:t>En cada punto:</a:t>
            </a:r>
            <a:endParaRPr lang="es-ES" sz="2400" baseline="30000" dirty="0">
              <a:solidFill>
                <a:schemeClr val="tx1"/>
              </a:solidFill>
            </a:endParaRPr>
          </a:p>
        </p:txBody>
      </p:sp>
      <p:sp>
        <p:nvSpPr>
          <p:cNvPr id="32" name="Text Box 8"/>
          <p:cNvSpPr txBox="1">
            <a:spLocks noChangeArrowheads="1"/>
          </p:cNvSpPr>
          <p:nvPr/>
        </p:nvSpPr>
        <p:spPr bwMode="auto">
          <a:xfrm>
            <a:off x="1808595" y="5764029"/>
            <a:ext cx="7921487" cy="1253402"/>
          </a:xfrm>
          <a:prstGeom prst="rect">
            <a:avLst/>
          </a:prstGeom>
          <a:solidFill>
            <a:schemeClr val="accent1">
              <a:lumMod val="60000"/>
              <a:lumOff val="40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sym typeface="Symbol" panose="05050102010706020507" pitchFamily="18" charset="2"/>
              </a:rPr>
              <a:t>Se pueden trazar líneas de manera que en cada uno de sus puntos el campo sea tangente, y hacerlo, con un sentido de recorrido que coincida con el del campo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arn(outVertic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8072"/>
                                        </p:tgtEl>
                                        <p:attrNameLst>
                                          <p:attrName>style.visibility</p:attrName>
                                        </p:attrNameLst>
                                      </p:cBhvr>
                                      <p:to>
                                        <p:strVal val="visible"/>
                                      </p:to>
                                    </p:set>
                                    <p:animEffect transition="in" filter="wipe(up)">
                                      <p:cBhvr>
                                        <p:cTn id="12" dur="500"/>
                                        <p:tgtEl>
                                          <p:spTgt spid="258072"/>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childTnLst>
                          </p:cTn>
                        </p:par>
                        <p:par>
                          <p:cTn id="25" fill="hold">
                            <p:stCondLst>
                              <p:cond delay="500"/>
                            </p:stCondLst>
                            <p:childTnLst>
                              <p:par>
                                <p:cTn id="26" presetID="12" presetClass="entr" presetSubtype="1" fill="hold" nodeType="afterEffect">
                                  <p:stCondLst>
                                    <p:cond delay="0"/>
                                  </p:stCondLst>
                                  <p:childTnLst>
                                    <p:set>
                                      <p:cBhvr>
                                        <p:cTn id="27" dur="1" fill="hold">
                                          <p:stCondLst>
                                            <p:cond delay="0"/>
                                          </p:stCondLst>
                                        </p:cTn>
                                        <p:tgtEl>
                                          <p:spTgt spid="23562"/>
                                        </p:tgtEl>
                                        <p:attrNameLst>
                                          <p:attrName>style.visibility</p:attrName>
                                        </p:attrNameLst>
                                      </p:cBhvr>
                                      <p:to>
                                        <p:strVal val="visible"/>
                                      </p:to>
                                    </p:set>
                                    <p:anim calcmode="lin" valueType="num">
                                      <p:cBhvr additive="base">
                                        <p:cTn id="28" dur="500"/>
                                        <p:tgtEl>
                                          <p:spTgt spid="23562"/>
                                        </p:tgtEl>
                                        <p:attrNameLst>
                                          <p:attrName>ppt_y</p:attrName>
                                        </p:attrNameLst>
                                      </p:cBhvr>
                                      <p:tavLst>
                                        <p:tav tm="0">
                                          <p:val>
                                            <p:strVal val="#ppt_y-#ppt_h*1.125000"/>
                                          </p:val>
                                        </p:tav>
                                        <p:tav tm="100000">
                                          <p:val>
                                            <p:strVal val="#ppt_y"/>
                                          </p:val>
                                        </p:tav>
                                      </p:tavLst>
                                    </p:anim>
                                    <p:animEffect transition="in" filter="wipe(down)">
                                      <p:cBhvr>
                                        <p:cTn id="29" dur="500"/>
                                        <p:tgtEl>
                                          <p:spTgt spid="235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6219"/>
                                        </p:tgtEl>
                                        <p:attrNameLst>
                                          <p:attrName>style.visibility</p:attrName>
                                        </p:attrNameLst>
                                      </p:cBhvr>
                                      <p:to>
                                        <p:strVal val="visible"/>
                                      </p:to>
                                    </p:set>
                                    <p:animEffect transition="in" filter="dissolve">
                                      <p:cBhvr>
                                        <p:cTn id="44" dur="500"/>
                                        <p:tgtEl>
                                          <p:spTgt spid="6219"/>
                                        </p:tgtEl>
                                      </p:cBhvr>
                                    </p:animEffec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up)">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58072" grpId="0" animBg="1"/>
      <p:bldP spid="30" grpId="0"/>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7" name="Picture 3" descr="lineas2a"/>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339928"/>
            <a:ext cx="8928100" cy="455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 Box 27"/>
          <p:cNvSpPr txBox="1">
            <a:spLocks noChangeArrowheads="1"/>
          </p:cNvSpPr>
          <p:nvPr/>
        </p:nvSpPr>
        <p:spPr bwMode="auto">
          <a:xfrm>
            <a:off x="9086396" y="353922"/>
            <a:ext cx="1459817" cy="157184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ts val="0"/>
              </a:spcBef>
            </a:pPr>
            <a:r>
              <a:rPr lang="es-ES" sz="2400" dirty="0">
                <a:solidFill>
                  <a:srgbClr val="008000"/>
                </a:solidFill>
              </a:rPr>
              <a:t>Línea</a:t>
            </a:r>
          </a:p>
          <a:p>
            <a:pPr algn="ctr" eaLnBrk="1" hangingPunct="1">
              <a:spcBef>
                <a:spcPts val="0"/>
              </a:spcBef>
            </a:pPr>
            <a:r>
              <a:rPr lang="es-ES" sz="2400" dirty="0">
                <a:solidFill>
                  <a:srgbClr val="008000"/>
                </a:solidFill>
              </a:rPr>
              <a:t>de</a:t>
            </a:r>
          </a:p>
          <a:p>
            <a:pPr algn="ctr" eaLnBrk="1" hangingPunct="1">
              <a:spcBef>
                <a:spcPts val="0"/>
              </a:spcBef>
            </a:pPr>
            <a:r>
              <a:rPr lang="es-ES" sz="2400" dirty="0">
                <a:solidFill>
                  <a:srgbClr val="008000"/>
                </a:solidFill>
              </a:rPr>
              <a:t>campo</a:t>
            </a:r>
          </a:p>
          <a:p>
            <a:pPr algn="ctr" eaLnBrk="1" hangingPunct="1">
              <a:spcBef>
                <a:spcPts val="0"/>
              </a:spcBef>
            </a:pPr>
            <a:r>
              <a:rPr lang="es-ES" sz="2400" dirty="0">
                <a:solidFill>
                  <a:srgbClr val="008000"/>
                </a:solidFill>
              </a:rPr>
              <a:t>eléctrico</a:t>
            </a:r>
          </a:p>
        </p:txBody>
      </p:sp>
      <p:sp>
        <p:nvSpPr>
          <p:cNvPr id="2" name="Line 28"/>
          <p:cNvSpPr>
            <a:spLocks noChangeShapeType="1"/>
          </p:cNvSpPr>
          <p:nvPr/>
        </p:nvSpPr>
        <p:spPr bwMode="auto">
          <a:xfrm flipV="1">
            <a:off x="6105409" y="565191"/>
            <a:ext cx="3217647" cy="0"/>
          </a:xfrm>
          <a:prstGeom prst="line">
            <a:avLst/>
          </a:prstGeom>
          <a:noFill/>
          <a:ln w="38100">
            <a:solidFill>
              <a:srgbClr val="008000"/>
            </a:solidFill>
            <a:round/>
            <a:headEnd type="oval" w="lg"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spAutoFit/>
          </a:bodyPr>
          <a:lstStyle/>
          <a:p>
            <a:endParaRPr lang="en-GB" dirty="0"/>
          </a:p>
        </p:txBody>
      </p:sp>
      <p:sp>
        <p:nvSpPr>
          <p:cNvPr id="258053" name="Text Box 5"/>
          <p:cNvSpPr txBox="1">
            <a:spLocks noChangeArrowheads="1"/>
          </p:cNvSpPr>
          <p:nvPr/>
        </p:nvSpPr>
        <p:spPr bwMode="auto">
          <a:xfrm>
            <a:off x="1300164" y="5023510"/>
            <a:ext cx="8416592"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b="1" dirty="0">
                <a:solidFill>
                  <a:srgbClr val="3333FF"/>
                </a:solidFill>
                <a:latin typeface="Arial" panose="020B0604020202020204" pitchFamily="34" charset="0"/>
                <a:sym typeface="Symbol" panose="05050102010706020507" pitchFamily="18" charset="2"/>
              </a:rPr>
              <a:t>Michael Faraday</a:t>
            </a:r>
            <a:r>
              <a:rPr lang="es-ES" sz="2400" dirty="0">
                <a:latin typeface="Arial" panose="020B0604020202020204" pitchFamily="34" charset="0"/>
                <a:sym typeface="Symbol" panose="05050102010706020507" pitchFamily="18" charset="2"/>
              </a:rPr>
              <a:t> introdujo el concepto en el </a:t>
            </a:r>
            <a:r>
              <a:rPr lang="es-ES" sz="2400" b="1" dirty="0">
                <a:solidFill>
                  <a:srgbClr val="D60093"/>
                </a:solidFill>
                <a:latin typeface="Arial" panose="020B0604020202020204" pitchFamily="34" charset="0"/>
                <a:sym typeface="Symbol" panose="05050102010706020507" pitchFamily="18" charset="2"/>
              </a:rPr>
              <a:t>siglo XIX</a:t>
            </a:r>
            <a:r>
              <a:rPr lang="es-ES" sz="2400" dirty="0">
                <a:latin typeface="Arial" panose="020B0604020202020204" pitchFamily="34" charset="0"/>
                <a:sym typeface="Symbol" panose="05050102010706020507" pitchFamily="18" charset="2"/>
              </a:rPr>
              <a:t>,</a:t>
            </a:r>
          </a:p>
          <a:p>
            <a:pPr eaLnBrk="1" hangingPunct="1">
              <a:spcBef>
                <a:spcPts val="0"/>
              </a:spcBef>
              <a:buFontTx/>
              <a:buNone/>
            </a:pPr>
            <a:r>
              <a:rPr lang="es-ES" sz="2400" dirty="0">
                <a:latin typeface="Arial" panose="020B0604020202020204" pitchFamily="34" charset="0"/>
                <a:sym typeface="Symbol" panose="05050102010706020507" pitchFamily="18" charset="2"/>
              </a:rPr>
              <a:t>   pero para la fuerza eléctrica sobre una carga q positiva</a:t>
            </a:r>
            <a:endParaRPr lang="es-ES" sz="2400" dirty="0">
              <a:solidFill>
                <a:srgbClr val="FF0000"/>
              </a:solidFill>
              <a:latin typeface="Arial" panose="020B0604020202020204" pitchFamily="34" charset="0"/>
              <a:sym typeface="Symbol" panose="05050102010706020507" pitchFamily="18" charset="2"/>
            </a:endParaRPr>
          </a:p>
        </p:txBody>
      </p:sp>
      <p:sp>
        <p:nvSpPr>
          <p:cNvPr id="25609" name="Text Box 61"/>
          <p:cNvSpPr txBox="1">
            <a:spLocks noChangeArrowheads="1"/>
          </p:cNvSpPr>
          <p:nvPr/>
        </p:nvSpPr>
        <p:spPr bwMode="auto">
          <a:xfrm>
            <a:off x="2570480" y="5969622"/>
            <a:ext cx="6451600" cy="884070"/>
          </a:xfrm>
          <a:prstGeom prst="rect">
            <a:avLst/>
          </a:prstGeom>
          <a:solidFill>
            <a:schemeClr val="accent1">
              <a:lumMod val="60000"/>
              <a:lumOff val="40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Como </a:t>
            </a:r>
            <a:r>
              <a:rPr lang="es-ES" sz="2400" b="1">
                <a:latin typeface="Arial" panose="020B0604020202020204" pitchFamily="34" charset="0"/>
              </a:rPr>
              <a:t>F </a:t>
            </a:r>
            <a:r>
              <a:rPr lang="es-ES" sz="2400">
                <a:latin typeface="Arial" panose="020B0604020202020204" pitchFamily="34" charset="0"/>
              </a:rPr>
              <a:t>= q </a:t>
            </a:r>
            <a:r>
              <a:rPr lang="es-ES" sz="2400" b="1">
                <a:latin typeface="Arial" panose="020B0604020202020204" pitchFamily="34" charset="0"/>
              </a:rPr>
              <a:t>E</a:t>
            </a:r>
            <a:r>
              <a:rPr lang="es-ES" sz="2400">
                <a:latin typeface="Arial" panose="020B0604020202020204" pitchFamily="34" charset="0"/>
              </a:rPr>
              <a:t>, con q &gt; 0, </a:t>
            </a:r>
            <a:r>
              <a:rPr lang="es-ES" sz="2400" b="1">
                <a:latin typeface="Arial" panose="020B0604020202020204" pitchFamily="34" charset="0"/>
              </a:rPr>
              <a:t>F</a:t>
            </a:r>
            <a:r>
              <a:rPr lang="es-ES" sz="2400">
                <a:latin typeface="Arial" panose="020B0604020202020204" pitchFamily="34" charset="0"/>
              </a:rPr>
              <a:t> y </a:t>
            </a:r>
            <a:r>
              <a:rPr lang="es-ES" sz="2400" b="1">
                <a:latin typeface="Arial" panose="020B0604020202020204" pitchFamily="34" charset="0"/>
              </a:rPr>
              <a:t>E</a:t>
            </a:r>
            <a:r>
              <a:rPr lang="es-ES" sz="2400">
                <a:latin typeface="Arial" panose="020B0604020202020204" pitchFamily="34" charset="0"/>
              </a:rPr>
              <a:t> son paralelos y las líneas de campo y fuerza coinciden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dissolve">
                                      <p:cBhvr>
                                        <p:cTn id="7" dur="500"/>
                                        <p:tgtEl>
                                          <p:spTgt spid="256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5608"/>
                                        </p:tgtEl>
                                        <p:attrNameLst>
                                          <p:attrName>style.visibility</p:attrName>
                                        </p:attrNameLst>
                                      </p:cBhvr>
                                      <p:to>
                                        <p:strVal val="visible"/>
                                      </p:to>
                                    </p:set>
                                    <p:animEffect transition="in" filter="wipe(up)">
                                      <p:cBhvr>
                                        <p:cTn id="16" dur="500"/>
                                        <p:tgtEl>
                                          <p:spTgt spid="2560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58053"/>
                                        </p:tgtEl>
                                        <p:attrNameLst>
                                          <p:attrName>style.visibility</p:attrName>
                                        </p:attrNameLst>
                                      </p:cBhvr>
                                      <p:to>
                                        <p:strVal val="visible"/>
                                      </p:to>
                                    </p:set>
                                    <p:animEffect transition="in" filter="wipe(up)">
                                      <p:cBhvr>
                                        <p:cTn id="21" dur="500"/>
                                        <p:tgtEl>
                                          <p:spTgt spid="25805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5609"/>
                                        </p:tgtEl>
                                        <p:attrNameLst>
                                          <p:attrName>style.visibility</p:attrName>
                                        </p:attrNameLst>
                                      </p:cBhvr>
                                      <p:to>
                                        <p:strVal val="visible"/>
                                      </p:to>
                                    </p:set>
                                    <p:animEffect transition="in" filter="wipe(up)">
                                      <p:cBhvr>
                                        <p:cTn id="26"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p:bldP spid="2" grpId="0" animBg="1"/>
      <p:bldP spid="258053" grpId="0"/>
      <p:bldP spid="2560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5" name="Rectangle 15"/>
          <p:cNvSpPr>
            <a:spLocks noChangeArrowheads="1"/>
          </p:cNvSpPr>
          <p:nvPr/>
        </p:nvSpPr>
        <p:spPr bwMode="auto">
          <a:xfrm>
            <a:off x="2546282" y="5338763"/>
            <a:ext cx="6561137" cy="406400"/>
          </a:xfrm>
          <a:prstGeom prst="rect">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2" name="Rectangle 3"/>
          <p:cNvSpPr>
            <a:spLocks noChangeArrowheads="1"/>
          </p:cNvSpPr>
          <p:nvPr/>
        </p:nvSpPr>
        <p:spPr bwMode="auto">
          <a:xfrm>
            <a:off x="1825625" y="6042025"/>
            <a:ext cx="627063"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3" name="Rectangle 2"/>
          <p:cNvSpPr>
            <a:spLocks noChangeArrowheads="1"/>
          </p:cNvSpPr>
          <p:nvPr/>
        </p:nvSpPr>
        <p:spPr bwMode="auto">
          <a:xfrm>
            <a:off x="1825625" y="3479800"/>
            <a:ext cx="627063"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4" name="Rectangle 3"/>
          <p:cNvSpPr>
            <a:spLocks noChangeArrowheads="1"/>
          </p:cNvSpPr>
          <p:nvPr/>
        </p:nvSpPr>
        <p:spPr bwMode="auto">
          <a:xfrm>
            <a:off x="1825625" y="4581525"/>
            <a:ext cx="627063"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5" name="Rectangle 4"/>
          <p:cNvSpPr>
            <a:spLocks noChangeArrowheads="1"/>
          </p:cNvSpPr>
          <p:nvPr/>
        </p:nvSpPr>
        <p:spPr bwMode="auto">
          <a:xfrm>
            <a:off x="1825625" y="2000250"/>
            <a:ext cx="627063"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6" name="Rectangle 5"/>
          <p:cNvSpPr>
            <a:spLocks noChangeArrowheads="1"/>
          </p:cNvSpPr>
          <p:nvPr/>
        </p:nvSpPr>
        <p:spPr bwMode="auto">
          <a:xfrm>
            <a:off x="1443038" y="566738"/>
            <a:ext cx="744696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800" b="1">
                <a:solidFill>
                  <a:srgbClr val="CC0000"/>
                </a:solidFill>
                <a:latin typeface="Arial" panose="020B0604020202020204" pitchFamily="34" charset="0"/>
              </a:rPr>
              <a:t>TEMA 1: CARGA ELÉCTRICA Y MATERIA.</a:t>
            </a:r>
          </a:p>
          <a:p>
            <a:pPr eaLnBrk="1" hangingPunct="1">
              <a:spcBef>
                <a:spcPct val="0"/>
              </a:spcBef>
              <a:buFontTx/>
              <a:buNone/>
            </a:pPr>
            <a:r>
              <a:rPr lang="es-ES" sz="2800" b="1">
                <a:solidFill>
                  <a:srgbClr val="CC0000"/>
                </a:solidFill>
                <a:latin typeface="Arial" panose="020B0604020202020204" pitchFamily="34" charset="0"/>
              </a:rPr>
              <a:t>               CAMPO ELÉCTRICO</a:t>
            </a:r>
          </a:p>
        </p:txBody>
      </p:sp>
      <p:sp>
        <p:nvSpPr>
          <p:cNvPr id="7177" name="Rectangle 6"/>
          <p:cNvSpPr>
            <a:spLocks noChangeArrowheads="1"/>
          </p:cNvSpPr>
          <p:nvPr/>
        </p:nvSpPr>
        <p:spPr bwMode="auto">
          <a:xfrm>
            <a:off x="1781175" y="1974850"/>
            <a:ext cx="70802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Arial" panose="020B0604020202020204" pitchFamily="34" charset="0"/>
              </a:rPr>
              <a:t>1.1.</a:t>
            </a: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r>
              <a:rPr lang="es-ES" sz="2400" b="1">
                <a:latin typeface="Arial" panose="020B0604020202020204" pitchFamily="34" charset="0"/>
              </a:rPr>
              <a:t>1.2.</a:t>
            </a: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r>
              <a:rPr lang="es-ES" sz="2400" b="1">
                <a:latin typeface="Arial" panose="020B0604020202020204" pitchFamily="34" charset="0"/>
              </a:rPr>
              <a:t>1.3.</a:t>
            </a: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r>
              <a:rPr lang="es-ES" sz="2400" b="1">
                <a:latin typeface="Arial" panose="020B0604020202020204" pitchFamily="34" charset="0"/>
              </a:rPr>
              <a:t>1.4.</a:t>
            </a:r>
          </a:p>
        </p:txBody>
      </p:sp>
      <p:sp>
        <p:nvSpPr>
          <p:cNvPr id="7178" name="Rectangle 7"/>
          <p:cNvSpPr>
            <a:spLocks noChangeArrowheads="1"/>
          </p:cNvSpPr>
          <p:nvPr/>
        </p:nvSpPr>
        <p:spPr bwMode="auto">
          <a:xfrm>
            <a:off x="2586038" y="1982788"/>
            <a:ext cx="7850187"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Arial" panose="020B0604020202020204" pitchFamily="34" charset="0"/>
              </a:rPr>
              <a:t>Carga Eléctrica.</a:t>
            </a:r>
          </a:p>
          <a:p>
            <a:pPr eaLnBrk="1" hangingPunct="1">
              <a:spcBef>
                <a:spcPct val="0"/>
              </a:spcBef>
              <a:buFontTx/>
              <a:buNone/>
            </a:pPr>
            <a:r>
              <a:rPr lang="es-ES" sz="2400" b="1">
                <a:latin typeface="Arial" panose="020B0604020202020204" pitchFamily="34" charset="0"/>
              </a:rPr>
              <a:t>Cuantización y Conservación.</a:t>
            </a:r>
          </a:p>
          <a:p>
            <a:pPr eaLnBrk="1" hangingPunct="1">
              <a:spcBef>
                <a:spcPct val="0"/>
              </a:spcBef>
              <a:buFontTx/>
              <a:buNone/>
            </a:pPr>
            <a:r>
              <a:rPr lang="es-ES" sz="2400" b="1">
                <a:latin typeface="Arial" panose="020B0604020202020204" pitchFamily="34" charset="0"/>
              </a:rPr>
              <a:t>Carga Puntual y Distribuciones de Carga.</a:t>
            </a: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r>
              <a:rPr lang="es-ES" sz="2400" b="1">
                <a:latin typeface="Arial" panose="020B0604020202020204" pitchFamily="34" charset="0"/>
              </a:rPr>
              <a:t>Ley de Coulomb.</a:t>
            </a:r>
          </a:p>
          <a:p>
            <a:pPr eaLnBrk="1" hangingPunct="1">
              <a:spcBef>
                <a:spcPct val="0"/>
              </a:spcBef>
              <a:buFontTx/>
              <a:buNone/>
            </a:pPr>
            <a:r>
              <a:rPr lang="es-ES" sz="2400" b="1">
                <a:latin typeface="Arial" panose="020B0604020202020204" pitchFamily="34" charset="0"/>
              </a:rPr>
              <a:t>Principio de Superposición. </a:t>
            </a: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r>
              <a:rPr lang="es-ES" sz="2400" b="1">
                <a:latin typeface="Arial" panose="020B0604020202020204" pitchFamily="34" charset="0"/>
              </a:rPr>
              <a:t>Campo Eléctrico.</a:t>
            </a:r>
          </a:p>
          <a:p>
            <a:pPr eaLnBrk="1" hangingPunct="1">
              <a:spcBef>
                <a:spcPct val="0"/>
              </a:spcBef>
              <a:buFontTx/>
              <a:buNone/>
            </a:pPr>
            <a:r>
              <a:rPr lang="es-ES" sz="2400" b="1">
                <a:latin typeface="Arial" panose="020B0604020202020204" pitchFamily="34" charset="0"/>
              </a:rPr>
              <a:t>Campos debidos a Distribuciones de Carga.</a:t>
            </a:r>
          </a:p>
          <a:p>
            <a:pPr eaLnBrk="1" hangingPunct="1">
              <a:spcBef>
                <a:spcPct val="0"/>
              </a:spcBef>
              <a:buFontTx/>
              <a:buNone/>
            </a:pPr>
            <a:r>
              <a:rPr lang="es-ES" sz="2400" b="1">
                <a:latin typeface="Arial" panose="020B0604020202020204" pitchFamily="34" charset="0"/>
              </a:rPr>
              <a:t>Campo Eléctrico:</a:t>
            </a:r>
            <a:r>
              <a:rPr lang="es-ES" sz="2400">
                <a:solidFill>
                  <a:srgbClr val="000000"/>
                </a:solidFill>
                <a:latin typeface="Arial" panose="020B0604020202020204" pitchFamily="34" charset="0"/>
              </a:rPr>
              <a:t> </a:t>
            </a:r>
            <a:r>
              <a:rPr lang="es-ES" sz="2400" b="1">
                <a:latin typeface="Arial" panose="020B0604020202020204" pitchFamily="34" charset="0"/>
              </a:rPr>
              <a:t>Líneas de Campo.</a:t>
            </a: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r>
              <a:rPr lang="es-ES" sz="2400" b="1">
                <a:latin typeface="Arial" panose="020B0604020202020204" pitchFamily="34" charset="0"/>
              </a:rPr>
              <a:t>Conductores y Aislantes.</a:t>
            </a:r>
          </a:p>
          <a:p>
            <a:pPr eaLnBrk="1" hangingPunct="1">
              <a:spcBef>
                <a:spcPct val="0"/>
              </a:spcBef>
              <a:buFontTx/>
              <a:buNone/>
            </a:pPr>
            <a:r>
              <a:rPr lang="es-ES" sz="2400" b="1">
                <a:latin typeface="Arial" panose="020B0604020202020204" pitchFamily="34" charset="0"/>
              </a:rPr>
              <a:t>Cargas Inducidas.</a:t>
            </a:r>
            <a:endParaRPr lang="es-ES" sz="2000" b="1">
              <a:latin typeface="Arial" panose="020B0604020202020204" pitchFamily="34" charset="0"/>
            </a:endParaRPr>
          </a:p>
        </p:txBody>
      </p:sp>
      <p:sp>
        <p:nvSpPr>
          <p:cNvPr id="12" name="Text Box 11"/>
          <p:cNvSpPr txBox="1">
            <a:spLocks noChangeArrowheads="1"/>
          </p:cNvSpPr>
          <p:nvPr/>
        </p:nvSpPr>
        <p:spPr bwMode="auto">
          <a:xfrm>
            <a:off x="8690580" y="1276184"/>
            <a:ext cx="2059960" cy="1253402"/>
          </a:xfrm>
          <a:prstGeom prst="rect">
            <a:avLst/>
          </a:prstGeom>
          <a:solidFill>
            <a:srgbClr val="3366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108000" tIns="72000" rIns="108000" bIns="72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ts val="0"/>
              </a:spcBef>
            </a:pPr>
            <a:r>
              <a:rPr lang="es-ES" sz="2400" dirty="0">
                <a:solidFill>
                  <a:srgbClr val="FFFFFF"/>
                </a:solidFill>
                <a:latin typeface="Trebuchet MS" panose="020B0603020202020204" pitchFamily="34" charset="0"/>
              </a:rPr>
              <a:t>T1</a:t>
            </a:r>
            <a:r>
              <a:rPr lang="es-ES" sz="2400">
                <a:solidFill>
                  <a:srgbClr val="FFFFFF"/>
                </a:solidFill>
                <a:latin typeface="Trebuchet MS" panose="020B0603020202020204" pitchFamily="34" charset="0"/>
              </a:rPr>
              <a:t>: 23/10/20</a:t>
            </a:r>
            <a:endParaRPr lang="es-ES" sz="2400" dirty="0">
              <a:solidFill>
                <a:srgbClr val="FFFFFF"/>
              </a:solidFill>
              <a:latin typeface="Trebuchet MS" panose="020B0603020202020204" pitchFamily="34" charset="0"/>
            </a:endParaRPr>
          </a:p>
          <a:p>
            <a:pPr eaLnBrk="1" hangingPunct="1">
              <a:spcBef>
                <a:spcPts val="0"/>
              </a:spcBef>
            </a:pPr>
            <a:r>
              <a:rPr lang="es-ES" sz="2400" dirty="0">
                <a:solidFill>
                  <a:srgbClr val="FFFFFF"/>
                </a:solidFill>
                <a:latin typeface="Trebuchet MS" panose="020B0603020202020204" pitchFamily="34" charset="0"/>
              </a:rPr>
              <a:t>T2</a:t>
            </a:r>
            <a:r>
              <a:rPr lang="es-ES" sz="2400">
                <a:solidFill>
                  <a:srgbClr val="FFFFFF"/>
                </a:solidFill>
                <a:latin typeface="Trebuchet MS" panose="020B0603020202020204" pitchFamily="34" charset="0"/>
              </a:rPr>
              <a:t>: 21/10/20</a:t>
            </a:r>
            <a:endParaRPr lang="es-ES" sz="2400" dirty="0">
              <a:solidFill>
                <a:srgbClr val="FFFFFF"/>
              </a:solidFill>
              <a:latin typeface="Trebuchet MS" panose="020B0603020202020204" pitchFamily="34" charset="0"/>
            </a:endParaRPr>
          </a:p>
          <a:p>
            <a:pPr eaLnBrk="1" hangingPunct="1">
              <a:spcBef>
                <a:spcPts val="0"/>
              </a:spcBef>
            </a:pPr>
            <a:r>
              <a:rPr lang="es-ES" sz="2400" dirty="0">
                <a:solidFill>
                  <a:srgbClr val="FFFFFF"/>
                </a:solidFill>
                <a:latin typeface="Trebuchet MS" panose="020B0603020202020204" pitchFamily="34" charset="0"/>
              </a:rPr>
              <a:t>T3</a:t>
            </a:r>
            <a:r>
              <a:rPr lang="es-ES" sz="2400">
                <a:solidFill>
                  <a:srgbClr val="FFFFFF"/>
                </a:solidFill>
                <a:latin typeface="Trebuchet MS" panose="020B0603020202020204" pitchFamily="34" charset="0"/>
              </a:rPr>
              <a:t>: 21/10/20</a:t>
            </a:r>
            <a:endParaRPr lang="es-ES" sz="2400" dirty="0">
              <a:solidFill>
                <a:srgbClr val="FFFFFF"/>
              </a:solidFill>
              <a:latin typeface="Trebuchet MS" panose="020B06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7115"/>
                                        </p:tgtEl>
                                        <p:attrNameLst>
                                          <p:attrName>style.visibility</p:attrName>
                                        </p:attrNameLst>
                                      </p:cBhvr>
                                      <p:to>
                                        <p:strVal val="visible"/>
                                      </p:to>
                                    </p:set>
                                    <p:animEffect transition="in" filter="wipe(up)">
                                      <p:cBhvr>
                                        <p:cTn id="11" dur="500"/>
                                        <p:tgtEl>
                                          <p:spTgt spid="47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5"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66" name="Picture 3" descr="lineas2a"/>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437" y="3600735"/>
            <a:ext cx="3599237" cy="2870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058" name="Text Box 10"/>
          <p:cNvSpPr txBox="1">
            <a:spLocks noChangeArrowheads="1"/>
          </p:cNvSpPr>
          <p:nvPr/>
        </p:nvSpPr>
        <p:spPr bwMode="auto">
          <a:xfrm>
            <a:off x="5775599" y="3618407"/>
            <a:ext cx="2427702" cy="587441"/>
          </a:xfrm>
          <a:prstGeom prst="rect">
            <a:avLst/>
          </a:prstGeom>
          <a:solidFill>
            <a:srgbClr val="66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solidFill>
                  <a:srgbClr val="FFFFFF"/>
                </a:solidFill>
                <a:latin typeface="Arial" panose="020B0604020202020204" pitchFamily="34" charset="0"/>
                <a:sym typeface="Wingdings" panose="05000000000000000000" pitchFamily="2" charset="2"/>
              </a:rPr>
              <a:t>PROPIEDAD 1</a:t>
            </a:r>
            <a:endParaRPr lang="es-ES" sz="2400">
              <a:solidFill>
                <a:srgbClr val="FFFFFF"/>
              </a:solidFill>
              <a:latin typeface="Arial" panose="020B0604020202020204" pitchFamily="34" charset="0"/>
              <a:sym typeface="Wingdings" panose="05000000000000000000" pitchFamily="2" charset="2"/>
            </a:endParaRPr>
          </a:p>
        </p:txBody>
      </p:sp>
      <p:sp>
        <p:nvSpPr>
          <p:cNvPr id="258110" name="Text Box 62"/>
          <p:cNvSpPr txBox="1">
            <a:spLocks noChangeArrowheads="1"/>
          </p:cNvSpPr>
          <p:nvPr/>
        </p:nvSpPr>
        <p:spPr bwMode="auto">
          <a:xfrm>
            <a:off x="1292281" y="369527"/>
            <a:ext cx="8826500" cy="1202510"/>
          </a:xfrm>
          <a:prstGeom prst="rect">
            <a:avLst/>
          </a:prstGeom>
          <a:solidFill>
            <a:srgbClr val="EDE3E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Se pueden trazar para cualquier </a:t>
            </a:r>
            <a:r>
              <a:rPr lang="es-ES" sz="2400" dirty="0">
                <a:solidFill>
                  <a:srgbClr val="3333FF"/>
                </a:solidFill>
                <a:latin typeface="Arial" panose="020B0604020202020204" pitchFamily="34" charset="0"/>
              </a:rPr>
              <a:t>magnitud vectorial </a:t>
            </a:r>
            <a:r>
              <a:rPr lang="es-ES" sz="2400" dirty="0">
                <a:latin typeface="Arial" panose="020B0604020202020204" pitchFamily="34" charset="0"/>
              </a:rPr>
              <a:t>definida en cada punto del espacio, es decir, a las que se les pueda asociar un </a:t>
            </a:r>
            <a:r>
              <a:rPr lang="es-ES" sz="2400" dirty="0">
                <a:solidFill>
                  <a:srgbClr val="3333FF"/>
                </a:solidFill>
                <a:latin typeface="Arial" panose="020B0604020202020204" pitchFamily="34" charset="0"/>
              </a:rPr>
              <a:t>campo vectorial</a:t>
            </a:r>
            <a:r>
              <a:rPr lang="es-ES" sz="2400" dirty="0">
                <a:latin typeface="Arial" panose="020B0604020202020204" pitchFamily="34" charset="0"/>
              </a:rPr>
              <a:t>. </a:t>
            </a:r>
            <a:r>
              <a:rPr lang="es-ES" sz="2400" u="sng" dirty="0">
                <a:latin typeface="Arial" panose="020B0604020202020204" pitchFamily="34" charset="0"/>
              </a:rPr>
              <a:t>Ejemplos</a:t>
            </a:r>
            <a:r>
              <a:rPr lang="es-ES" sz="2400" dirty="0">
                <a:latin typeface="Arial" panose="020B0604020202020204" pitchFamily="34" charset="0"/>
              </a:rPr>
              <a:t>:</a:t>
            </a:r>
          </a:p>
        </p:txBody>
      </p:sp>
      <p:sp>
        <p:nvSpPr>
          <p:cNvPr id="27663" name="Text Box 7"/>
          <p:cNvSpPr txBox="1">
            <a:spLocks noChangeArrowheads="1"/>
          </p:cNvSpPr>
          <p:nvPr/>
        </p:nvSpPr>
        <p:spPr bwMode="auto">
          <a:xfrm>
            <a:off x="1273371" y="1699884"/>
            <a:ext cx="2952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Campo Gravitatorio</a:t>
            </a:r>
          </a:p>
        </p:txBody>
      </p:sp>
      <p:grpSp>
        <p:nvGrpSpPr>
          <p:cNvPr id="3" name="Grupo 2"/>
          <p:cNvGrpSpPr/>
          <p:nvPr/>
        </p:nvGrpSpPr>
        <p:grpSpPr>
          <a:xfrm>
            <a:off x="4636201" y="1717347"/>
            <a:ext cx="5888038" cy="479425"/>
            <a:chOff x="4686441" y="4541235"/>
            <a:chExt cx="5888038" cy="479425"/>
          </a:xfrm>
        </p:grpSpPr>
        <p:sp>
          <p:nvSpPr>
            <p:cNvPr id="27664" name="Text Box 13"/>
            <p:cNvSpPr txBox="1">
              <a:spLocks noChangeArrowheads="1"/>
            </p:cNvSpPr>
            <p:nvPr/>
          </p:nvSpPr>
          <p:spPr bwMode="auto">
            <a:xfrm>
              <a:off x="5111891" y="4550760"/>
              <a:ext cx="54625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FF0000"/>
                  </a:solidFill>
                  <a:latin typeface="Arial" panose="020B0604020202020204" pitchFamily="34" charset="0"/>
                </a:rPr>
                <a:t>LÍNEAS DE CAMPO GRAVITATORIO</a:t>
              </a:r>
            </a:p>
          </p:txBody>
        </p:sp>
        <p:sp>
          <p:nvSpPr>
            <p:cNvPr id="27665" name="AutoShape 13"/>
            <p:cNvSpPr>
              <a:spLocks noChangeArrowheads="1"/>
            </p:cNvSpPr>
            <p:nvPr/>
          </p:nvSpPr>
          <p:spPr bwMode="auto">
            <a:xfrm>
              <a:off x="4686441" y="4541235"/>
              <a:ext cx="390525" cy="479425"/>
            </a:xfrm>
            <a:prstGeom prst="rightArrow">
              <a:avLst>
                <a:gd name="adj1" fmla="val 49278"/>
                <a:gd name="adj2" fmla="val 66062"/>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nchor="ctr">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endParaRPr lang="en-US" sz="2400"/>
            </a:p>
          </p:txBody>
        </p:sp>
      </p:grpSp>
      <p:sp>
        <p:nvSpPr>
          <p:cNvPr id="27661" name="Text Box 26"/>
          <p:cNvSpPr txBox="1">
            <a:spLocks noChangeArrowheads="1"/>
          </p:cNvSpPr>
          <p:nvPr/>
        </p:nvSpPr>
        <p:spPr bwMode="auto">
          <a:xfrm>
            <a:off x="1271783" y="2353722"/>
            <a:ext cx="340857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3333FF"/>
                </a:solidFill>
                <a:latin typeface="Arial" panose="020B0604020202020204" pitchFamily="34" charset="0"/>
              </a:rPr>
              <a:t>Velocidad de un Fluido</a:t>
            </a:r>
          </a:p>
          <a:p>
            <a:pPr eaLnBrk="1" hangingPunct="1">
              <a:spcBef>
                <a:spcPts val="0"/>
              </a:spcBef>
              <a:buFontTx/>
              <a:buNone/>
            </a:pPr>
            <a:r>
              <a:rPr lang="es-ES" sz="2400" dirty="0">
                <a:solidFill>
                  <a:srgbClr val="3333FF"/>
                </a:solidFill>
                <a:latin typeface="Arial" panose="020B0604020202020204" pitchFamily="34" charset="0"/>
              </a:rPr>
              <a:t>(agua, aire...)</a:t>
            </a:r>
          </a:p>
        </p:txBody>
      </p:sp>
      <p:sp>
        <p:nvSpPr>
          <p:cNvPr id="19" name="Text Box 10"/>
          <p:cNvSpPr txBox="1">
            <a:spLocks noChangeArrowheads="1"/>
          </p:cNvSpPr>
          <p:nvPr/>
        </p:nvSpPr>
        <p:spPr bwMode="auto">
          <a:xfrm>
            <a:off x="5775599" y="4451946"/>
            <a:ext cx="3599237" cy="58744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108000" rIns="108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a:latin typeface="Arial" panose="020B0604020202020204" pitchFamily="34" charset="0"/>
                <a:sym typeface="Wingdings" panose="05000000000000000000" pitchFamily="2" charset="2"/>
              </a:rPr>
              <a:t>Dos líneas no se cortan</a:t>
            </a:r>
          </a:p>
        </p:txBody>
      </p:sp>
      <p:grpSp>
        <p:nvGrpSpPr>
          <p:cNvPr id="2" name="Grupo 1"/>
          <p:cNvGrpSpPr>
            <a:grpSpLocks/>
          </p:cNvGrpSpPr>
          <p:nvPr/>
        </p:nvGrpSpPr>
        <p:grpSpPr bwMode="auto">
          <a:xfrm>
            <a:off x="4641034" y="2361658"/>
            <a:ext cx="3588027" cy="498970"/>
            <a:chOff x="5802593" y="5858495"/>
            <a:chExt cx="3588026" cy="498970"/>
          </a:xfrm>
        </p:grpSpPr>
        <p:sp>
          <p:nvSpPr>
            <p:cNvPr id="27659" name="Text Box 13"/>
            <p:cNvSpPr txBox="1">
              <a:spLocks noChangeArrowheads="1"/>
            </p:cNvSpPr>
            <p:nvPr/>
          </p:nvSpPr>
          <p:spPr bwMode="auto">
            <a:xfrm>
              <a:off x="6218449" y="5858495"/>
              <a:ext cx="317217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FF0000"/>
                  </a:solidFill>
                  <a:latin typeface="Arial" panose="020B0604020202020204" pitchFamily="34" charset="0"/>
                </a:rPr>
                <a:t>LÍNEAS DE FLUJO</a:t>
              </a:r>
              <a:endParaRPr lang="es-ES" sz="2400">
                <a:solidFill>
                  <a:srgbClr val="3333FF"/>
                </a:solidFill>
                <a:latin typeface="Arial" panose="020B0604020202020204" pitchFamily="34" charset="0"/>
              </a:endParaRPr>
            </a:p>
          </p:txBody>
        </p:sp>
        <p:sp>
          <p:nvSpPr>
            <p:cNvPr id="27660" name="AutoShape 18"/>
            <p:cNvSpPr>
              <a:spLocks noChangeArrowheads="1"/>
            </p:cNvSpPr>
            <p:nvPr/>
          </p:nvSpPr>
          <p:spPr bwMode="auto">
            <a:xfrm>
              <a:off x="5802593" y="5877730"/>
              <a:ext cx="390525" cy="479735"/>
            </a:xfrm>
            <a:prstGeom prst="rightArrow">
              <a:avLst>
                <a:gd name="adj1" fmla="val 49278"/>
                <a:gd name="adj2" fmla="val 66062"/>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nchor="ctr">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endParaRPr lang="en-US" sz="2400"/>
            </a:p>
          </p:txBody>
        </p:sp>
      </p:grpSp>
      <p:sp>
        <p:nvSpPr>
          <p:cNvPr id="14" name="Text Box 7"/>
          <p:cNvSpPr txBox="1">
            <a:spLocks noChangeArrowheads="1"/>
          </p:cNvSpPr>
          <p:nvPr/>
        </p:nvSpPr>
        <p:spPr bwMode="auto">
          <a:xfrm>
            <a:off x="5775599" y="5285486"/>
            <a:ext cx="3951205" cy="1202510"/>
          </a:xfrm>
          <a:prstGeom prst="rect">
            <a:avLst/>
          </a:prstGeom>
          <a:solidFill>
            <a:srgbClr val="FFFF99"/>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Refleja que en cada punto solo hay una tangente, un único valor de la magnitud</a:t>
            </a:r>
          </a:p>
        </p:txBody>
      </p:sp>
    </p:spTree>
    <p:extLst>
      <p:ext uri="{BB962C8B-B14F-4D97-AF65-F5344CB8AC3E}">
        <p14:creationId xmlns:p14="http://schemas.microsoft.com/office/powerpoint/2010/main" val="3111463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58110"/>
                                        </p:tgtEl>
                                        <p:attrNameLst>
                                          <p:attrName>style.visibility</p:attrName>
                                        </p:attrNameLst>
                                      </p:cBhvr>
                                      <p:to>
                                        <p:strVal val="visible"/>
                                      </p:to>
                                    </p:set>
                                    <p:animEffect transition="in" filter="wipe(up)">
                                      <p:cBhvr>
                                        <p:cTn id="7" dur="500"/>
                                        <p:tgtEl>
                                          <p:spTgt spid="2581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7663"/>
                                        </p:tgtEl>
                                        <p:attrNameLst>
                                          <p:attrName>style.visibility</p:attrName>
                                        </p:attrNameLst>
                                      </p:cBhvr>
                                      <p:to>
                                        <p:strVal val="visible"/>
                                      </p:to>
                                    </p:set>
                                    <p:anim calcmode="lin" valueType="num">
                                      <p:cBhvr additive="base">
                                        <p:cTn id="12" dur="500"/>
                                        <p:tgtEl>
                                          <p:spTgt spid="27663"/>
                                        </p:tgtEl>
                                        <p:attrNameLst>
                                          <p:attrName>ppt_y</p:attrName>
                                        </p:attrNameLst>
                                      </p:cBhvr>
                                      <p:tavLst>
                                        <p:tav tm="0">
                                          <p:val>
                                            <p:strVal val="#ppt_y+#ppt_h*1.125000"/>
                                          </p:val>
                                        </p:tav>
                                        <p:tav tm="100000">
                                          <p:val>
                                            <p:strVal val="#ppt_y"/>
                                          </p:val>
                                        </p:tav>
                                      </p:tavLst>
                                    </p:anim>
                                    <p:animEffect transition="in" filter="wipe(up)">
                                      <p:cBhvr>
                                        <p:cTn id="13" dur="500"/>
                                        <p:tgtEl>
                                          <p:spTgt spid="2766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7661"/>
                                        </p:tgtEl>
                                        <p:attrNameLst>
                                          <p:attrName>style.visibility</p:attrName>
                                        </p:attrNameLst>
                                      </p:cBhvr>
                                      <p:to>
                                        <p:strVal val="visible"/>
                                      </p:to>
                                    </p:set>
                                    <p:anim calcmode="lin" valueType="num">
                                      <p:cBhvr additive="base">
                                        <p:cTn id="23" dur="500"/>
                                        <p:tgtEl>
                                          <p:spTgt spid="27661"/>
                                        </p:tgtEl>
                                        <p:attrNameLst>
                                          <p:attrName>ppt_y</p:attrName>
                                        </p:attrNameLst>
                                      </p:cBhvr>
                                      <p:tavLst>
                                        <p:tav tm="0">
                                          <p:val>
                                            <p:strVal val="#ppt_y+#ppt_h*1.125000"/>
                                          </p:val>
                                        </p:tav>
                                        <p:tav tm="100000">
                                          <p:val>
                                            <p:strVal val="#ppt_y"/>
                                          </p:val>
                                        </p:tav>
                                      </p:tavLst>
                                    </p:anim>
                                    <p:animEffect transition="in" filter="wipe(up)">
                                      <p:cBhvr>
                                        <p:cTn id="24" dur="500"/>
                                        <p:tgtEl>
                                          <p:spTgt spid="2766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258058"/>
                                        </p:tgtEl>
                                        <p:attrNameLst>
                                          <p:attrName>style.visibility</p:attrName>
                                        </p:attrNameLst>
                                      </p:cBhvr>
                                      <p:to>
                                        <p:strVal val="visible"/>
                                      </p:to>
                                    </p:set>
                                    <p:anim calcmode="lin" valueType="num">
                                      <p:cBhvr additive="base">
                                        <p:cTn id="34" dur="500"/>
                                        <p:tgtEl>
                                          <p:spTgt spid="258058"/>
                                        </p:tgtEl>
                                        <p:attrNameLst>
                                          <p:attrName>ppt_x</p:attrName>
                                        </p:attrNameLst>
                                      </p:cBhvr>
                                      <p:tavLst>
                                        <p:tav tm="0">
                                          <p:val>
                                            <p:strVal val="#ppt_x-#ppt_w*1.125000"/>
                                          </p:val>
                                        </p:tav>
                                        <p:tav tm="100000">
                                          <p:val>
                                            <p:strVal val="#ppt_x"/>
                                          </p:val>
                                        </p:tav>
                                      </p:tavLst>
                                    </p:anim>
                                    <p:animEffect transition="in" filter="wipe(right)">
                                      <p:cBhvr>
                                        <p:cTn id="35" dur="500"/>
                                        <p:tgtEl>
                                          <p:spTgt spid="25805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8" grpId="0" animBg="1"/>
      <p:bldP spid="258110" grpId="0" animBg="1"/>
      <p:bldP spid="27663" grpId="0"/>
      <p:bldP spid="27661" grpId="0"/>
      <p:bldP spid="19"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057" name="Picture 9" descr="lineas2b"/>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189" y="1216152"/>
            <a:ext cx="3687154" cy="238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073" name="Text Box 25"/>
          <p:cNvSpPr txBox="1">
            <a:spLocks noChangeArrowheads="1"/>
          </p:cNvSpPr>
          <p:nvPr/>
        </p:nvSpPr>
        <p:spPr bwMode="auto">
          <a:xfrm>
            <a:off x="5152234" y="1136355"/>
            <a:ext cx="5305389" cy="1571842"/>
          </a:xfrm>
          <a:prstGeom prst="rect">
            <a:avLst/>
          </a:prstGeom>
          <a:noFill/>
          <a:ln>
            <a:noFill/>
          </a:ln>
          <a:extLst>
            <a:ext uri="{909E8E84-426E-40DD-AFC4-6F175D3DCCD1}">
              <a14:hiddenFill xmlns:a14="http://schemas.microsoft.com/office/drawing/2010/main">
                <a:solidFill>
                  <a:srgbClr val="EDE3E7"/>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latin typeface="Arial" panose="020B0604020202020204" pitchFamily="34" charset="0"/>
              </a:rPr>
              <a:t>En cada punto, las moléculas de los hilos por la acción del </a:t>
            </a:r>
            <a:r>
              <a:rPr lang="es-ES" sz="2400" b="1" dirty="0">
                <a:latin typeface="Arial" panose="020B0604020202020204" pitchFamily="34" charset="0"/>
              </a:rPr>
              <a:t>E</a:t>
            </a:r>
            <a:r>
              <a:rPr lang="es-ES" sz="2400" dirty="0">
                <a:latin typeface="Arial" panose="020B0604020202020204" pitchFamily="34" charset="0"/>
              </a:rPr>
              <a:t> existente en </a:t>
            </a:r>
            <a:r>
              <a:rPr lang="es-ES" sz="2400">
                <a:latin typeface="Arial" panose="020B0604020202020204" pitchFamily="34" charset="0"/>
              </a:rPr>
              <a:t>el punto </a:t>
            </a:r>
            <a:r>
              <a:rPr lang="es-ES" sz="2400" dirty="0">
                <a:solidFill>
                  <a:srgbClr val="008000"/>
                </a:solidFill>
                <a:latin typeface="Arial" panose="020B0604020202020204" pitchFamily="34" charset="0"/>
              </a:rPr>
              <a:t>se polarizan</a:t>
            </a:r>
            <a:r>
              <a:rPr lang="es-ES" sz="2400" dirty="0">
                <a:latin typeface="Arial" panose="020B0604020202020204" pitchFamily="34" charset="0"/>
              </a:rPr>
              <a:t> </a:t>
            </a:r>
            <a:r>
              <a:rPr lang="es-ES" sz="2400" dirty="0">
                <a:solidFill>
                  <a:srgbClr val="FF0000"/>
                </a:solidFill>
                <a:latin typeface="Arial" panose="020B0604020202020204" pitchFamily="34" charset="0"/>
              </a:rPr>
              <a:t>(Tema 3)</a:t>
            </a:r>
            <a:r>
              <a:rPr lang="es-ES" sz="2400" dirty="0">
                <a:latin typeface="Arial" panose="020B0604020202020204" pitchFamily="34" charset="0"/>
              </a:rPr>
              <a:t> y se orientan en la dirección de dicho </a:t>
            </a:r>
            <a:r>
              <a:rPr lang="es-ES" sz="2400" b="1" dirty="0">
                <a:latin typeface="Arial" panose="020B0604020202020204" pitchFamily="34" charset="0"/>
              </a:rPr>
              <a:t>E</a:t>
            </a:r>
            <a:endParaRPr lang="es-ES" sz="2400" dirty="0">
              <a:latin typeface="Arial" panose="020B0604020202020204" pitchFamily="34" charset="0"/>
            </a:endParaRPr>
          </a:p>
        </p:txBody>
      </p:sp>
      <p:sp>
        <p:nvSpPr>
          <p:cNvPr id="258070" name="Text Box 22"/>
          <p:cNvSpPr txBox="1">
            <a:spLocks noChangeArrowheads="1"/>
          </p:cNvSpPr>
          <p:nvPr/>
        </p:nvSpPr>
        <p:spPr bwMode="auto">
          <a:xfrm>
            <a:off x="1290089" y="245695"/>
            <a:ext cx="8962426" cy="833178"/>
          </a:xfrm>
          <a:prstGeom prst="rect">
            <a:avLst/>
          </a:prstGeom>
          <a:noFill/>
          <a:ln>
            <a:noFill/>
          </a:ln>
          <a:extLst>
            <a:ext uri="{909E8E84-426E-40DD-AFC4-6F175D3DCCD1}">
              <a14:hiddenFill xmlns:a14="http://schemas.microsoft.com/office/drawing/2010/main">
                <a:solidFill>
                  <a:srgbClr val="EDE3E7"/>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3333FF"/>
                </a:solidFill>
                <a:latin typeface="Arial" panose="020B0604020202020204" pitchFamily="34" charset="0"/>
                <a:sym typeface="Symbol" panose="05050102010706020507" pitchFamily="18" charset="2"/>
              </a:rPr>
              <a:t>Se pueden </a:t>
            </a:r>
            <a:r>
              <a:rPr lang="es-ES" sz="2400" dirty="0">
                <a:solidFill>
                  <a:srgbClr val="3333FF"/>
                </a:solidFill>
                <a:latin typeface="Arial" panose="020B0604020202020204" pitchFamily="34" charset="0"/>
              </a:rPr>
              <a:t>visualizar </a:t>
            </a:r>
            <a:r>
              <a:rPr lang="es-ES" sz="2400" dirty="0">
                <a:solidFill>
                  <a:srgbClr val="000000"/>
                </a:solidFill>
                <a:latin typeface="Arial" panose="020B0604020202020204" pitchFamily="34" charset="0"/>
              </a:rPr>
              <a:t>usando </a:t>
            </a:r>
            <a:r>
              <a:rPr lang="es-ES" sz="2400" dirty="0">
                <a:latin typeface="Arial" panose="020B0604020202020204" pitchFamily="34" charset="0"/>
              </a:rPr>
              <a:t>objetos metálicos </a:t>
            </a:r>
            <a:r>
              <a:rPr lang="es-ES" sz="2400">
                <a:latin typeface="Arial" panose="020B0604020202020204" pitchFamily="34" charset="0"/>
              </a:rPr>
              <a:t>cargados y trocitos de </a:t>
            </a:r>
            <a:r>
              <a:rPr lang="es-ES" sz="2400" dirty="0">
                <a:latin typeface="Arial" panose="020B0604020202020204" pitchFamily="34" charset="0"/>
              </a:rPr>
              <a:t>hilo </a:t>
            </a:r>
            <a:r>
              <a:rPr lang="es-ES" sz="2400">
                <a:latin typeface="Arial" panose="020B0604020202020204" pitchFamily="34" charset="0"/>
              </a:rPr>
              <a:t>aislante sobre </a:t>
            </a:r>
            <a:r>
              <a:rPr lang="es-ES" sz="2400" dirty="0">
                <a:latin typeface="Arial" panose="020B0604020202020204" pitchFamily="34" charset="0"/>
              </a:rPr>
              <a:t>la superficie de un baño con aceite</a:t>
            </a:r>
          </a:p>
        </p:txBody>
      </p:sp>
      <p:sp>
        <p:nvSpPr>
          <p:cNvPr id="29705" name="AutoShape 38"/>
          <p:cNvSpPr>
            <a:spLocks noChangeArrowheads="1"/>
          </p:cNvSpPr>
          <p:nvPr/>
        </p:nvSpPr>
        <p:spPr bwMode="auto">
          <a:xfrm>
            <a:off x="5212522" y="3812629"/>
            <a:ext cx="5402470" cy="3238500"/>
          </a:xfrm>
          <a:prstGeom prst="foldedCorner">
            <a:avLst>
              <a:gd name="adj" fmla="val 12500"/>
            </a:avLst>
          </a:pr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9709" name="AutoShape 42"/>
          <p:cNvSpPr>
            <a:spLocks noChangeArrowheads="1"/>
          </p:cNvSpPr>
          <p:nvPr/>
        </p:nvSpPr>
        <p:spPr bwMode="auto">
          <a:xfrm>
            <a:off x="6644102" y="4443782"/>
            <a:ext cx="330200" cy="482600"/>
          </a:xfrm>
          <a:prstGeom prst="rightArrow">
            <a:avLst>
              <a:gd name="adj1" fmla="val 50000"/>
              <a:gd name="adj2" fmla="val 51921"/>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aphicFrame>
        <p:nvGraphicFramePr>
          <p:cNvPr id="29713" name="Object 15"/>
          <p:cNvGraphicFramePr>
            <a:graphicFrameLocks noChangeAspect="1"/>
          </p:cNvGraphicFramePr>
          <p:nvPr>
            <p:extLst>
              <p:ext uri="{D42A27DB-BD31-4B8C-83A1-F6EECF244321}">
                <p14:modId xmlns:p14="http://schemas.microsoft.com/office/powerpoint/2010/main" val="81945846"/>
              </p:ext>
            </p:extLst>
          </p:nvPr>
        </p:nvGraphicFramePr>
        <p:xfrm>
          <a:off x="6189819" y="5735563"/>
          <a:ext cx="1266825" cy="652463"/>
        </p:xfrm>
        <a:graphic>
          <a:graphicData uri="http://schemas.openxmlformats.org/presentationml/2006/ole">
            <mc:AlternateContent xmlns:mc="http://schemas.openxmlformats.org/markup-compatibility/2006">
              <mc:Choice xmlns:v="urn:schemas-microsoft-com:vml" Requires="v">
                <p:oleObj spid="_x0000_s50412" name="Ecuación" r:id="rId5" imgW="418918" imgH="215806" progId="Equation.3">
                  <p:embed/>
                </p:oleObj>
              </mc:Choice>
              <mc:Fallback>
                <p:oleObj name="Ecuación" r:id="rId5" imgW="418918"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9819" y="5735563"/>
                        <a:ext cx="12668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4" name="AutoShape 46"/>
          <p:cNvSpPr>
            <a:spLocks noChangeArrowheads="1"/>
          </p:cNvSpPr>
          <p:nvPr/>
        </p:nvSpPr>
        <p:spPr bwMode="auto">
          <a:xfrm>
            <a:off x="8249824" y="4469182"/>
            <a:ext cx="330200" cy="482600"/>
          </a:xfrm>
          <a:prstGeom prst="rightArrow">
            <a:avLst>
              <a:gd name="adj1" fmla="val 50000"/>
              <a:gd name="adj2" fmla="val 51921"/>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nvGrpSpPr>
          <p:cNvPr id="9" name="Grupo 8"/>
          <p:cNvGrpSpPr/>
          <p:nvPr/>
        </p:nvGrpSpPr>
        <p:grpSpPr>
          <a:xfrm>
            <a:off x="5610434" y="5207438"/>
            <a:ext cx="596900" cy="487363"/>
            <a:chOff x="5610434" y="4878254"/>
            <a:chExt cx="596900" cy="487363"/>
          </a:xfrm>
        </p:grpSpPr>
        <p:sp>
          <p:nvSpPr>
            <p:cNvPr id="29715" name="Line 47"/>
            <p:cNvSpPr>
              <a:spLocks noChangeShapeType="1"/>
            </p:cNvSpPr>
            <p:nvPr/>
          </p:nvSpPr>
          <p:spPr bwMode="auto">
            <a:xfrm>
              <a:off x="5610434" y="4878254"/>
              <a:ext cx="596900" cy="0"/>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9716" name="Text Box 48"/>
            <p:cNvSpPr txBox="1">
              <a:spLocks noChangeArrowheads="1"/>
            </p:cNvSpPr>
            <p:nvPr/>
          </p:nvSpPr>
          <p:spPr bwMode="auto">
            <a:xfrm>
              <a:off x="5672346" y="4968742"/>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E</a:t>
              </a:r>
            </a:p>
          </p:txBody>
        </p:sp>
        <p:sp>
          <p:nvSpPr>
            <p:cNvPr id="29717" name="Line 49"/>
            <p:cNvSpPr>
              <a:spLocks noChangeShapeType="1"/>
            </p:cNvSpPr>
            <p:nvPr/>
          </p:nvSpPr>
          <p:spPr bwMode="auto">
            <a:xfrm>
              <a:off x="5789890" y="5028307"/>
              <a:ext cx="215900" cy="0"/>
            </a:xfrm>
            <a:prstGeom prst="line">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13" name="Grupo 12"/>
          <p:cNvGrpSpPr/>
          <p:nvPr/>
        </p:nvGrpSpPr>
        <p:grpSpPr>
          <a:xfrm>
            <a:off x="7061960" y="4242857"/>
            <a:ext cx="1054100" cy="1456292"/>
            <a:chOff x="7061960" y="3913673"/>
            <a:chExt cx="1054100" cy="1456292"/>
          </a:xfrm>
        </p:grpSpPr>
        <p:sp>
          <p:nvSpPr>
            <p:cNvPr id="29707" name="Line 39"/>
            <p:cNvSpPr>
              <a:spLocks noChangeShapeType="1"/>
            </p:cNvSpPr>
            <p:nvPr/>
          </p:nvSpPr>
          <p:spPr bwMode="auto">
            <a:xfrm>
              <a:off x="7338185" y="4890954"/>
              <a:ext cx="596900" cy="0"/>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9708" name="Line 41"/>
            <p:cNvSpPr>
              <a:spLocks noChangeShapeType="1"/>
            </p:cNvSpPr>
            <p:nvPr/>
          </p:nvSpPr>
          <p:spPr bwMode="auto">
            <a:xfrm>
              <a:off x="7477885" y="5031068"/>
              <a:ext cx="215900" cy="0"/>
            </a:xfrm>
            <a:prstGeom prst="line">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9710" name="Oval 43"/>
            <p:cNvSpPr>
              <a:spLocks noChangeArrowheads="1"/>
            </p:cNvSpPr>
            <p:nvPr/>
          </p:nvSpPr>
          <p:spPr bwMode="auto">
            <a:xfrm rot="19418005">
              <a:off x="7061960" y="4123154"/>
              <a:ext cx="1054100" cy="431800"/>
            </a:xfrm>
            <a:prstGeom prst="ellipse">
              <a:avLst/>
            </a:prstGeom>
            <a:gradFill rotWithShape="1">
              <a:gsLst>
                <a:gs pos="0">
                  <a:srgbClr val="CCFFFF"/>
                </a:gs>
                <a:gs pos="100000">
                  <a:srgbClr val="87A9A9"/>
                </a:gs>
              </a:gsLst>
              <a:path path="shape">
                <a:fillToRect l="50000" t="50000" r="50000" b="50000"/>
              </a:path>
            </a:gra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9711" name="Text Box 44"/>
            <p:cNvSpPr txBox="1">
              <a:spLocks noChangeArrowheads="1"/>
            </p:cNvSpPr>
            <p:nvPr/>
          </p:nvSpPr>
          <p:spPr bwMode="auto">
            <a:xfrm flipH="1">
              <a:off x="7225472" y="4204117"/>
              <a:ext cx="300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rPr>
                <a:t>-</a:t>
              </a:r>
            </a:p>
          </p:txBody>
        </p:sp>
        <p:sp>
          <p:nvSpPr>
            <p:cNvPr id="29712" name="Text Box 45"/>
            <p:cNvSpPr txBox="1">
              <a:spLocks noChangeArrowheads="1"/>
            </p:cNvSpPr>
            <p:nvPr/>
          </p:nvSpPr>
          <p:spPr bwMode="auto">
            <a:xfrm>
              <a:off x="7623935" y="3913673"/>
              <a:ext cx="388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rPr>
                <a:t>+</a:t>
              </a:r>
            </a:p>
          </p:txBody>
        </p:sp>
        <p:sp>
          <p:nvSpPr>
            <p:cNvPr id="29724" name="Text Box 40"/>
            <p:cNvSpPr txBox="1">
              <a:spLocks noChangeArrowheads="1"/>
            </p:cNvSpPr>
            <p:nvPr/>
          </p:nvSpPr>
          <p:spPr bwMode="auto">
            <a:xfrm>
              <a:off x="7381047" y="4973090"/>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E</a:t>
              </a:r>
            </a:p>
          </p:txBody>
        </p:sp>
      </p:grpSp>
      <p:grpSp>
        <p:nvGrpSpPr>
          <p:cNvPr id="8" name="Grupo 7"/>
          <p:cNvGrpSpPr/>
          <p:nvPr/>
        </p:nvGrpSpPr>
        <p:grpSpPr>
          <a:xfrm>
            <a:off x="5318912" y="3863413"/>
            <a:ext cx="1416070" cy="1027076"/>
            <a:chOff x="5318912" y="3534229"/>
            <a:chExt cx="1416070" cy="1027076"/>
          </a:xfrm>
        </p:grpSpPr>
        <p:sp>
          <p:nvSpPr>
            <p:cNvPr id="29706" name="Oval 36"/>
            <p:cNvSpPr>
              <a:spLocks noChangeArrowheads="1"/>
            </p:cNvSpPr>
            <p:nvPr/>
          </p:nvSpPr>
          <p:spPr bwMode="auto">
            <a:xfrm rot="19418005">
              <a:off x="5605671" y="4039017"/>
              <a:ext cx="760413" cy="522288"/>
            </a:xfrm>
            <a:prstGeom prst="ellipse">
              <a:avLst/>
            </a:prstGeom>
            <a:gradFill rotWithShape="1">
              <a:gsLst>
                <a:gs pos="0">
                  <a:srgbClr val="CCFFFF"/>
                </a:gs>
                <a:gs pos="100000">
                  <a:srgbClr val="87A9A9"/>
                </a:gs>
              </a:gsLst>
              <a:path path="shape">
                <a:fillToRect l="50000" t="50000" r="50000" b="50000"/>
              </a:path>
            </a:gra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9726" name="Text Box 65"/>
            <p:cNvSpPr txBox="1">
              <a:spLocks noChangeArrowheads="1"/>
            </p:cNvSpPr>
            <p:nvPr/>
          </p:nvSpPr>
          <p:spPr bwMode="auto">
            <a:xfrm>
              <a:off x="5318912" y="3534229"/>
              <a:ext cx="1416070"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dirty="0">
                  <a:solidFill>
                    <a:srgbClr val="008000"/>
                  </a:solidFill>
                </a:rPr>
                <a:t>Molécula</a:t>
              </a:r>
            </a:p>
          </p:txBody>
        </p:sp>
      </p:grpSp>
      <p:grpSp>
        <p:nvGrpSpPr>
          <p:cNvPr id="15" name="Grupo 14"/>
          <p:cNvGrpSpPr/>
          <p:nvPr/>
        </p:nvGrpSpPr>
        <p:grpSpPr>
          <a:xfrm>
            <a:off x="8732258" y="4157803"/>
            <a:ext cx="1655029" cy="1176766"/>
            <a:chOff x="8732258" y="3828619"/>
            <a:chExt cx="1655029" cy="1176766"/>
          </a:xfrm>
        </p:grpSpPr>
        <p:sp>
          <p:nvSpPr>
            <p:cNvPr id="29718" name="Line 50"/>
            <p:cNvSpPr>
              <a:spLocks noChangeShapeType="1"/>
            </p:cNvSpPr>
            <p:nvPr/>
          </p:nvSpPr>
          <p:spPr bwMode="auto">
            <a:xfrm>
              <a:off x="9352237" y="4852854"/>
              <a:ext cx="596900" cy="0"/>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9719" name="Text Box 51"/>
            <p:cNvSpPr txBox="1">
              <a:spLocks noChangeArrowheads="1"/>
            </p:cNvSpPr>
            <p:nvPr/>
          </p:nvSpPr>
          <p:spPr bwMode="auto">
            <a:xfrm>
              <a:off x="8889968" y="4608510"/>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E</a:t>
              </a:r>
            </a:p>
          </p:txBody>
        </p:sp>
        <p:sp>
          <p:nvSpPr>
            <p:cNvPr id="29720" name="Line 52"/>
            <p:cNvSpPr>
              <a:spLocks noChangeShapeType="1"/>
            </p:cNvSpPr>
            <p:nvPr/>
          </p:nvSpPr>
          <p:spPr bwMode="auto">
            <a:xfrm>
              <a:off x="8967756" y="4648197"/>
              <a:ext cx="215900" cy="0"/>
            </a:xfrm>
            <a:prstGeom prst="line">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nvGrpSpPr>
            <p:cNvPr id="29721" name="Group 55"/>
            <p:cNvGrpSpPr>
              <a:grpSpLocks/>
            </p:cNvGrpSpPr>
            <p:nvPr/>
          </p:nvGrpSpPr>
          <p:grpSpPr bwMode="auto">
            <a:xfrm>
              <a:off x="9027289" y="4059235"/>
              <a:ext cx="1133476" cy="544513"/>
              <a:chOff x="1888" y="-158"/>
              <a:chExt cx="714" cy="343"/>
            </a:xfrm>
          </p:grpSpPr>
          <p:sp>
            <p:nvSpPr>
              <p:cNvPr id="29739" name="Oval 31"/>
              <p:cNvSpPr>
                <a:spLocks noChangeArrowheads="1"/>
              </p:cNvSpPr>
              <p:nvPr/>
            </p:nvSpPr>
            <p:spPr bwMode="auto">
              <a:xfrm>
                <a:off x="1895" y="-109"/>
                <a:ext cx="692" cy="258"/>
              </a:xfrm>
              <a:prstGeom prst="ellipse">
                <a:avLst/>
              </a:prstGeom>
              <a:gradFill rotWithShape="1">
                <a:gsLst>
                  <a:gs pos="0">
                    <a:srgbClr val="CCFFFF"/>
                  </a:gs>
                  <a:gs pos="100000">
                    <a:srgbClr val="87A9A9"/>
                  </a:gs>
                </a:gsLst>
                <a:path path="shape">
                  <a:fillToRect l="50000" t="50000" r="50000" b="50000"/>
                </a:path>
              </a:gra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9740" name="Text Box 33"/>
              <p:cNvSpPr txBox="1">
                <a:spLocks noChangeArrowheads="1"/>
              </p:cNvSpPr>
              <p:nvPr/>
            </p:nvSpPr>
            <p:spPr bwMode="auto">
              <a:xfrm>
                <a:off x="2357" y="-142"/>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rPr>
                  <a:t>+</a:t>
                </a:r>
              </a:p>
            </p:txBody>
          </p:sp>
          <p:sp>
            <p:nvSpPr>
              <p:cNvPr id="29741" name="Text Box 34"/>
              <p:cNvSpPr txBox="1">
                <a:spLocks noChangeArrowheads="1"/>
              </p:cNvSpPr>
              <p:nvPr/>
            </p:nvSpPr>
            <p:spPr bwMode="auto">
              <a:xfrm flipH="1">
                <a:off x="1888" y="-158"/>
                <a:ext cx="1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rPr>
                  <a:t>-</a:t>
                </a:r>
              </a:p>
            </p:txBody>
          </p:sp>
        </p:grpSp>
        <p:sp>
          <p:nvSpPr>
            <p:cNvPr id="29722" name="Line 56"/>
            <p:cNvSpPr>
              <a:spLocks noChangeShapeType="1"/>
            </p:cNvSpPr>
            <p:nvPr/>
          </p:nvSpPr>
          <p:spPr bwMode="auto">
            <a:xfrm>
              <a:off x="10085248" y="4325526"/>
              <a:ext cx="292100" cy="0"/>
            </a:xfrm>
            <a:prstGeom prst="line">
              <a:avLst/>
            </a:prstGeom>
            <a:noFill/>
            <a:ln w="38100">
              <a:solidFill>
                <a:srgbClr val="0000FF"/>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9723" name="Line 57"/>
            <p:cNvSpPr>
              <a:spLocks noChangeShapeType="1"/>
            </p:cNvSpPr>
            <p:nvPr/>
          </p:nvSpPr>
          <p:spPr bwMode="auto">
            <a:xfrm flipH="1" flipV="1">
              <a:off x="8786259" y="4345404"/>
              <a:ext cx="279400" cy="0"/>
            </a:xfrm>
            <a:prstGeom prst="line">
              <a:avLst/>
            </a:prstGeom>
            <a:noFill/>
            <a:ln w="38100">
              <a:solidFill>
                <a:srgbClr val="0000FF"/>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9735" name="Text Box 48"/>
            <p:cNvSpPr txBox="1">
              <a:spLocks noChangeArrowheads="1"/>
            </p:cNvSpPr>
            <p:nvPr/>
          </p:nvSpPr>
          <p:spPr bwMode="auto">
            <a:xfrm>
              <a:off x="10036449" y="3835023"/>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F</a:t>
              </a:r>
              <a:r>
                <a:rPr lang="es-ES" sz="2400" baseline="-25000">
                  <a:solidFill>
                    <a:srgbClr val="3333FF"/>
                  </a:solidFill>
                  <a:latin typeface="Arial" panose="020B0604020202020204" pitchFamily="34" charset="0"/>
                </a:rPr>
                <a:t>+</a:t>
              </a:r>
              <a:endParaRPr lang="es-ES" sz="2400">
                <a:solidFill>
                  <a:srgbClr val="3333FF"/>
                </a:solidFill>
                <a:latin typeface="Arial" panose="020B0604020202020204" pitchFamily="34" charset="0"/>
              </a:endParaRPr>
            </a:p>
          </p:txBody>
        </p:sp>
        <p:sp>
          <p:nvSpPr>
            <p:cNvPr id="29736" name="Line 49"/>
            <p:cNvSpPr>
              <a:spLocks noChangeShapeType="1"/>
            </p:cNvSpPr>
            <p:nvPr/>
          </p:nvSpPr>
          <p:spPr bwMode="auto">
            <a:xfrm>
              <a:off x="10121555" y="3892172"/>
              <a:ext cx="215900" cy="0"/>
            </a:xfrm>
            <a:prstGeom prst="line">
              <a:avLst/>
            </a:prstGeom>
            <a:noFill/>
            <a:ln w="12700">
              <a:solidFill>
                <a:srgbClr val="3333FF"/>
              </a:solidFill>
              <a:round/>
              <a:headEnd/>
              <a:tailEnd type="arrow"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9737" name="Text Box 48"/>
            <p:cNvSpPr txBox="1">
              <a:spLocks noChangeArrowheads="1"/>
            </p:cNvSpPr>
            <p:nvPr/>
          </p:nvSpPr>
          <p:spPr bwMode="auto">
            <a:xfrm>
              <a:off x="8732258" y="3828619"/>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F</a:t>
              </a:r>
              <a:r>
                <a:rPr lang="es-ES" sz="2400" baseline="-25000">
                  <a:solidFill>
                    <a:srgbClr val="3333FF"/>
                  </a:solidFill>
                  <a:latin typeface="Arial" panose="020B0604020202020204" pitchFamily="34" charset="0"/>
                </a:rPr>
                <a:t>-</a:t>
              </a:r>
              <a:endParaRPr lang="es-ES" sz="2400">
                <a:solidFill>
                  <a:srgbClr val="3333FF"/>
                </a:solidFill>
                <a:latin typeface="Arial" panose="020B0604020202020204" pitchFamily="34" charset="0"/>
              </a:endParaRPr>
            </a:p>
          </p:txBody>
        </p:sp>
        <p:sp>
          <p:nvSpPr>
            <p:cNvPr id="29738" name="Line 49"/>
            <p:cNvSpPr>
              <a:spLocks noChangeShapeType="1"/>
            </p:cNvSpPr>
            <p:nvPr/>
          </p:nvSpPr>
          <p:spPr bwMode="auto">
            <a:xfrm>
              <a:off x="8817364" y="3885768"/>
              <a:ext cx="215900" cy="0"/>
            </a:xfrm>
            <a:prstGeom prst="line">
              <a:avLst/>
            </a:prstGeom>
            <a:noFill/>
            <a:ln w="12700">
              <a:solidFill>
                <a:srgbClr val="3333FF"/>
              </a:solidFill>
              <a:round/>
              <a:headEnd/>
              <a:tailEnd type="arrow"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10" name="Grupo 9"/>
          <p:cNvGrpSpPr/>
          <p:nvPr/>
        </p:nvGrpSpPr>
        <p:grpSpPr>
          <a:xfrm>
            <a:off x="6628515" y="6344396"/>
            <a:ext cx="231775" cy="567240"/>
            <a:chOff x="6394835" y="6095374"/>
            <a:chExt cx="231775" cy="567240"/>
          </a:xfrm>
        </p:grpSpPr>
        <p:pic>
          <p:nvPicPr>
            <p:cNvPr id="46" name="Picture 10"/>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391" y="6451477"/>
              <a:ext cx="220662"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47" name="Picture 20"/>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V="1">
              <a:off x="6394835" y="6095374"/>
              <a:ext cx="2317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grpSp>
        <p:nvGrpSpPr>
          <p:cNvPr id="11" name="Grupo 10"/>
          <p:cNvGrpSpPr/>
          <p:nvPr/>
        </p:nvGrpSpPr>
        <p:grpSpPr>
          <a:xfrm>
            <a:off x="6349115" y="6460283"/>
            <a:ext cx="862677" cy="349901"/>
            <a:chOff x="8181607" y="6183055"/>
            <a:chExt cx="862677" cy="349901"/>
          </a:xfrm>
        </p:grpSpPr>
        <p:sp>
          <p:nvSpPr>
            <p:cNvPr id="48" name="Line 53"/>
            <p:cNvSpPr>
              <a:spLocks noChangeShapeType="1"/>
            </p:cNvSpPr>
            <p:nvPr/>
          </p:nvSpPr>
          <p:spPr bwMode="auto">
            <a:xfrm>
              <a:off x="8752184" y="6183055"/>
              <a:ext cx="292100" cy="0"/>
            </a:xfrm>
            <a:prstGeom prst="line">
              <a:avLst/>
            </a:prstGeom>
            <a:noFill/>
            <a:ln w="38100">
              <a:solidFill>
                <a:srgbClr val="0000FF"/>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52" name="Line 54"/>
            <p:cNvSpPr>
              <a:spLocks noChangeShapeType="1"/>
            </p:cNvSpPr>
            <p:nvPr/>
          </p:nvSpPr>
          <p:spPr bwMode="auto">
            <a:xfrm flipH="1" flipV="1">
              <a:off x="8181607" y="6532956"/>
              <a:ext cx="279400" cy="0"/>
            </a:xfrm>
            <a:prstGeom prst="line">
              <a:avLst/>
            </a:prstGeom>
            <a:noFill/>
            <a:ln w="38100">
              <a:solidFill>
                <a:srgbClr val="0000FF"/>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2" name="Grupo 1">
            <a:extLst>
              <a:ext uri="{FF2B5EF4-FFF2-40B4-BE49-F238E27FC236}">
                <a16:creationId xmlns:a16="http://schemas.microsoft.com/office/drawing/2014/main" id="{EFFCF96C-7C54-44C9-BC52-2D4FAAA9888B}"/>
              </a:ext>
            </a:extLst>
          </p:cNvPr>
          <p:cNvGrpSpPr/>
          <p:nvPr/>
        </p:nvGrpSpPr>
        <p:grpSpPr>
          <a:xfrm>
            <a:off x="8271139" y="6208317"/>
            <a:ext cx="1510931" cy="546108"/>
            <a:chOff x="8271139" y="6208317"/>
            <a:chExt cx="1510931" cy="546108"/>
          </a:xfrm>
        </p:grpSpPr>
        <p:sp>
          <p:nvSpPr>
            <p:cNvPr id="29725" name="Line 49"/>
            <p:cNvSpPr>
              <a:spLocks noChangeShapeType="1"/>
            </p:cNvSpPr>
            <p:nvPr/>
          </p:nvSpPr>
          <p:spPr bwMode="auto">
            <a:xfrm>
              <a:off x="8363701" y="6269648"/>
              <a:ext cx="215900" cy="0"/>
            </a:xfrm>
            <a:prstGeom prst="line">
              <a:avLst/>
            </a:prstGeom>
            <a:noFill/>
            <a:ln w="12700">
              <a:solidFill>
                <a:srgbClr val="3333FF"/>
              </a:solidFill>
              <a:round/>
              <a:headEnd/>
              <a:tailEnd type="arrow"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9730" name="Line 53"/>
            <p:cNvSpPr>
              <a:spLocks noChangeShapeType="1"/>
            </p:cNvSpPr>
            <p:nvPr/>
          </p:nvSpPr>
          <p:spPr bwMode="auto">
            <a:xfrm>
              <a:off x="9489970" y="6239660"/>
              <a:ext cx="292100" cy="0"/>
            </a:xfrm>
            <a:prstGeom prst="line">
              <a:avLst/>
            </a:prstGeom>
            <a:noFill/>
            <a:ln w="38100">
              <a:solidFill>
                <a:srgbClr val="0000FF"/>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9731" name="Line 54"/>
            <p:cNvSpPr>
              <a:spLocks noChangeShapeType="1"/>
            </p:cNvSpPr>
            <p:nvPr/>
          </p:nvSpPr>
          <p:spPr bwMode="auto">
            <a:xfrm flipH="1" flipV="1">
              <a:off x="8332063" y="6718394"/>
              <a:ext cx="279400" cy="0"/>
            </a:xfrm>
            <a:prstGeom prst="line">
              <a:avLst/>
            </a:prstGeom>
            <a:noFill/>
            <a:ln w="38100">
              <a:solidFill>
                <a:srgbClr val="0000FF"/>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29732" name="Text Box 48"/>
            <p:cNvSpPr txBox="1">
              <a:spLocks noChangeArrowheads="1"/>
            </p:cNvSpPr>
            <p:nvPr/>
          </p:nvSpPr>
          <p:spPr bwMode="auto">
            <a:xfrm>
              <a:off x="8271139" y="6208317"/>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F</a:t>
              </a:r>
              <a:r>
                <a:rPr lang="es-ES" sz="2400" baseline="-25000">
                  <a:solidFill>
                    <a:srgbClr val="3333FF"/>
                  </a:solidFill>
                  <a:latin typeface="Arial" panose="020B0604020202020204" pitchFamily="34" charset="0"/>
                </a:rPr>
                <a:t>-</a:t>
              </a:r>
              <a:endParaRPr lang="es-ES" sz="2400">
                <a:solidFill>
                  <a:srgbClr val="3333FF"/>
                </a:solidFill>
                <a:latin typeface="Arial" panose="020B0604020202020204" pitchFamily="34" charset="0"/>
              </a:endParaRPr>
            </a:p>
          </p:txBody>
        </p:sp>
        <p:sp>
          <p:nvSpPr>
            <p:cNvPr id="29733" name="Text Box 48"/>
            <p:cNvSpPr txBox="1">
              <a:spLocks noChangeArrowheads="1"/>
            </p:cNvSpPr>
            <p:nvPr/>
          </p:nvSpPr>
          <p:spPr bwMode="auto">
            <a:xfrm>
              <a:off x="9409355" y="6357550"/>
              <a:ext cx="35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F</a:t>
              </a:r>
              <a:r>
                <a:rPr lang="es-ES" sz="2400" baseline="-25000">
                  <a:solidFill>
                    <a:srgbClr val="3333FF"/>
                  </a:solidFill>
                  <a:latin typeface="Arial" panose="020B0604020202020204" pitchFamily="34" charset="0"/>
                </a:rPr>
                <a:t>+</a:t>
              </a:r>
              <a:endParaRPr lang="es-ES" sz="2400">
                <a:solidFill>
                  <a:srgbClr val="3333FF"/>
                </a:solidFill>
                <a:latin typeface="Arial" panose="020B0604020202020204" pitchFamily="34" charset="0"/>
              </a:endParaRPr>
            </a:p>
          </p:txBody>
        </p:sp>
        <p:sp>
          <p:nvSpPr>
            <p:cNvPr id="29734" name="Line 49"/>
            <p:cNvSpPr>
              <a:spLocks noChangeShapeType="1"/>
            </p:cNvSpPr>
            <p:nvPr/>
          </p:nvSpPr>
          <p:spPr bwMode="auto">
            <a:xfrm>
              <a:off x="9494461" y="6414699"/>
              <a:ext cx="215900" cy="0"/>
            </a:xfrm>
            <a:prstGeom prst="line">
              <a:avLst/>
            </a:prstGeom>
            <a:noFill/>
            <a:ln w="12700">
              <a:solidFill>
                <a:srgbClr val="3333FF"/>
              </a:solidFill>
              <a:round/>
              <a:headEnd/>
              <a:tailEnd type="arrow" w="med" len="me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4" name="Grupo 3">
            <a:extLst>
              <a:ext uri="{FF2B5EF4-FFF2-40B4-BE49-F238E27FC236}">
                <a16:creationId xmlns:a16="http://schemas.microsoft.com/office/drawing/2014/main" id="{D4A83813-AB87-435C-AD50-5882F40DBE7B}"/>
              </a:ext>
            </a:extLst>
          </p:cNvPr>
          <p:cNvGrpSpPr/>
          <p:nvPr/>
        </p:nvGrpSpPr>
        <p:grpSpPr>
          <a:xfrm>
            <a:off x="7957038" y="5020454"/>
            <a:ext cx="2254143" cy="1957216"/>
            <a:chOff x="7957038" y="5020454"/>
            <a:chExt cx="2254143" cy="1957216"/>
          </a:xfrm>
        </p:grpSpPr>
        <p:cxnSp>
          <p:nvCxnSpPr>
            <p:cNvPr id="29727" name="Conector recto 2"/>
            <p:cNvCxnSpPr>
              <a:cxnSpLocks noChangeShapeType="1"/>
            </p:cNvCxnSpPr>
            <p:nvPr/>
          </p:nvCxnSpPr>
          <p:spPr bwMode="auto">
            <a:xfrm flipH="1">
              <a:off x="8834609" y="6304161"/>
              <a:ext cx="431085" cy="37124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55" name="Text Box 44"/>
            <p:cNvSpPr txBox="1">
              <a:spLocks noChangeArrowheads="1"/>
            </p:cNvSpPr>
            <p:nvPr/>
          </p:nvSpPr>
          <p:spPr bwMode="auto">
            <a:xfrm flipH="1">
              <a:off x="8567005" y="6458557"/>
              <a:ext cx="300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rPr>
                <a:t>-</a:t>
              </a:r>
            </a:p>
          </p:txBody>
        </p:sp>
        <p:sp>
          <p:nvSpPr>
            <p:cNvPr id="56" name="Text Box 45"/>
            <p:cNvSpPr txBox="1">
              <a:spLocks noChangeArrowheads="1"/>
            </p:cNvSpPr>
            <p:nvPr/>
          </p:nvSpPr>
          <p:spPr bwMode="auto">
            <a:xfrm>
              <a:off x="9182787" y="5994070"/>
              <a:ext cx="388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8000"/>
                  </a:solidFill>
                  <a:latin typeface="Arial" panose="020B0604020202020204" pitchFamily="34" charset="0"/>
                </a:rPr>
                <a:t>+</a:t>
              </a:r>
            </a:p>
          </p:txBody>
        </p:sp>
        <p:sp>
          <p:nvSpPr>
            <p:cNvPr id="3" name="Elipse 2"/>
            <p:cNvSpPr/>
            <p:nvPr/>
          </p:nvSpPr>
          <p:spPr bwMode="auto">
            <a:xfrm>
              <a:off x="9231701" y="6113428"/>
              <a:ext cx="237658" cy="226515"/>
            </a:xfrm>
            <a:prstGeom prst="ellipse">
              <a:avLst/>
            </a:prstGeom>
            <a:noFill/>
            <a:ln w="12700" cap="flat" cmpd="sng" algn="ctr">
              <a:solidFill>
                <a:schemeClr val="tx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58" name="Elipse 57"/>
            <p:cNvSpPr/>
            <p:nvPr/>
          </p:nvSpPr>
          <p:spPr bwMode="auto">
            <a:xfrm>
              <a:off x="8598911" y="6603755"/>
              <a:ext cx="237658" cy="226515"/>
            </a:xfrm>
            <a:prstGeom prst="ellipse">
              <a:avLst/>
            </a:prstGeom>
            <a:noFill/>
            <a:ln w="12700" cap="flat" cmpd="sng" algn="ctr">
              <a:solidFill>
                <a:schemeClr val="tx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5" name="CuadroTexto 4"/>
            <p:cNvSpPr txBox="1"/>
            <p:nvPr/>
          </p:nvSpPr>
          <p:spPr>
            <a:xfrm>
              <a:off x="7957038" y="5518236"/>
              <a:ext cx="2254143" cy="461665"/>
            </a:xfrm>
            <a:prstGeom prst="rect">
              <a:avLst/>
            </a:prstGeom>
            <a:noFill/>
          </p:spPr>
          <p:txBody>
            <a:bodyPr wrap="none" rtlCol="0">
              <a:spAutoFit/>
            </a:bodyPr>
            <a:lstStyle/>
            <a:p>
              <a:r>
                <a:rPr lang="es-ES" sz="2400" dirty="0">
                  <a:solidFill>
                    <a:schemeClr val="tx1"/>
                  </a:solidFill>
                </a:rPr>
                <a:t>Es como tener:</a:t>
              </a:r>
            </a:p>
          </p:txBody>
        </p:sp>
        <p:sp>
          <p:nvSpPr>
            <p:cNvPr id="7" name="Forma libre 6"/>
            <p:cNvSpPr/>
            <p:nvPr/>
          </p:nvSpPr>
          <p:spPr bwMode="auto">
            <a:xfrm>
              <a:off x="8020878" y="5020454"/>
              <a:ext cx="496957" cy="457200"/>
            </a:xfrm>
            <a:custGeom>
              <a:avLst/>
              <a:gdLst>
                <a:gd name="connsiteX0" fmla="*/ 0 w 496957"/>
                <a:gd name="connsiteY0" fmla="*/ 0 h 457200"/>
                <a:gd name="connsiteX1" fmla="*/ 268357 w 496957"/>
                <a:gd name="connsiteY1" fmla="*/ 178904 h 457200"/>
                <a:gd name="connsiteX2" fmla="*/ 496957 w 496957"/>
                <a:gd name="connsiteY2" fmla="*/ 457200 h 457200"/>
              </a:gdLst>
              <a:ahLst/>
              <a:cxnLst>
                <a:cxn ang="0">
                  <a:pos x="connsiteX0" y="connsiteY0"/>
                </a:cxn>
                <a:cxn ang="0">
                  <a:pos x="connsiteX1" y="connsiteY1"/>
                </a:cxn>
                <a:cxn ang="0">
                  <a:pos x="connsiteX2" y="connsiteY2"/>
                </a:cxn>
              </a:cxnLst>
              <a:rect l="l" t="t" r="r" b="b"/>
              <a:pathLst>
                <a:path w="496957" h="457200">
                  <a:moveTo>
                    <a:pt x="0" y="0"/>
                  </a:moveTo>
                  <a:cubicBezTo>
                    <a:pt x="92765" y="51352"/>
                    <a:pt x="185531" y="102704"/>
                    <a:pt x="268357" y="178904"/>
                  </a:cubicBezTo>
                  <a:cubicBezTo>
                    <a:pt x="351183" y="255104"/>
                    <a:pt x="424070" y="356152"/>
                    <a:pt x="496957" y="457200"/>
                  </a:cubicBezTo>
                </a:path>
              </a:pathLst>
            </a:custGeom>
            <a:noFill/>
            <a:ln w="38100" cap="flat" cmpd="sng" algn="ctr">
              <a:solidFill>
                <a:srgbClr val="008000"/>
              </a:solidFill>
              <a:prstDash val="solid"/>
              <a:round/>
              <a:headEnd type="none" w="med" len="med"/>
              <a:tailEnd type="triangle" w="med" len="lg"/>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
        <p:nvSpPr>
          <p:cNvPr id="61" name="Text Box 25">
            <a:extLst>
              <a:ext uri="{FF2B5EF4-FFF2-40B4-BE49-F238E27FC236}">
                <a16:creationId xmlns:a16="http://schemas.microsoft.com/office/drawing/2014/main" id="{39A42044-CBA3-4B5B-B6AD-B2F3E05A4C13}"/>
              </a:ext>
            </a:extLst>
          </p:cNvPr>
          <p:cNvSpPr txBox="1">
            <a:spLocks noChangeArrowheads="1"/>
          </p:cNvSpPr>
          <p:nvPr/>
        </p:nvSpPr>
        <p:spPr bwMode="auto">
          <a:xfrm>
            <a:off x="1362548" y="3711235"/>
            <a:ext cx="3663795" cy="1941173"/>
          </a:xfrm>
          <a:prstGeom prst="rect">
            <a:avLst/>
          </a:prstGeom>
          <a:noFill/>
          <a:ln>
            <a:noFill/>
          </a:ln>
          <a:extLst>
            <a:ext uri="{909E8E84-426E-40DD-AFC4-6F175D3DCCD1}">
              <a14:hiddenFill xmlns:a14="http://schemas.microsoft.com/office/drawing/2010/main">
                <a:solidFill>
                  <a:srgbClr val="EDE3E7"/>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latin typeface="Arial" panose="020B0604020202020204" pitchFamily="34" charset="0"/>
              </a:rPr>
              <a:t>La </a:t>
            </a:r>
            <a:r>
              <a:rPr lang="es-ES" sz="2400" b="1" dirty="0">
                <a:latin typeface="Arial" panose="020B0604020202020204" pitchFamily="34" charset="0"/>
              </a:rPr>
              <a:t>cohesión</a:t>
            </a:r>
            <a:r>
              <a:rPr lang="es-ES" sz="2400" dirty="0">
                <a:latin typeface="Arial" panose="020B0604020202020204" pitchFamily="34" charset="0"/>
              </a:rPr>
              <a:t> entre las moléculas hace que giren en bloque, orientándose los trocitos de hilo en la dirección del campo</a:t>
            </a:r>
          </a:p>
        </p:txBody>
      </p:sp>
      <p:sp>
        <p:nvSpPr>
          <p:cNvPr id="29742" name="Text Box 61"/>
          <p:cNvSpPr txBox="1">
            <a:spLocks noChangeArrowheads="1"/>
          </p:cNvSpPr>
          <p:nvPr/>
        </p:nvSpPr>
        <p:spPr bwMode="auto">
          <a:xfrm>
            <a:off x="5384840" y="2817713"/>
            <a:ext cx="3944937" cy="83317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ts val="0"/>
              </a:spcBef>
            </a:pPr>
            <a:r>
              <a:rPr lang="es-ES" sz="2400" dirty="0">
                <a:solidFill>
                  <a:srgbClr val="008000"/>
                </a:solidFill>
              </a:rPr>
              <a:t>se separan las posiciones promedio de las Q</a:t>
            </a:r>
            <a:r>
              <a:rPr lang="es-ES" sz="2400" baseline="30000" dirty="0">
                <a:solidFill>
                  <a:srgbClr val="008000"/>
                </a:solidFill>
              </a:rPr>
              <a:t>+</a:t>
            </a:r>
            <a:r>
              <a:rPr lang="es-ES" sz="2400" dirty="0">
                <a:solidFill>
                  <a:srgbClr val="008000"/>
                </a:solidFill>
              </a:rPr>
              <a:t> y Q</a:t>
            </a:r>
            <a:r>
              <a:rPr lang="es-ES" sz="2400" baseline="30000" dirty="0">
                <a:solidFill>
                  <a:srgbClr val="008000"/>
                </a:solidFill>
              </a:rPr>
              <a:t>-</a:t>
            </a:r>
            <a:endParaRPr lang="es-ES" sz="2400" dirty="0"/>
          </a:p>
        </p:txBody>
      </p:sp>
      <p:sp>
        <p:nvSpPr>
          <p:cNvPr id="62" name="Forma libre 6">
            <a:extLst>
              <a:ext uri="{FF2B5EF4-FFF2-40B4-BE49-F238E27FC236}">
                <a16:creationId xmlns:a16="http://schemas.microsoft.com/office/drawing/2014/main" id="{A63472CF-5946-489E-9D89-33B9FBDD1A8E}"/>
              </a:ext>
            </a:extLst>
          </p:cNvPr>
          <p:cNvSpPr/>
          <p:nvPr/>
        </p:nvSpPr>
        <p:spPr bwMode="auto">
          <a:xfrm rot="17378431" flipH="1">
            <a:off x="7078559" y="3764375"/>
            <a:ext cx="496957" cy="457200"/>
          </a:xfrm>
          <a:custGeom>
            <a:avLst/>
            <a:gdLst>
              <a:gd name="connsiteX0" fmla="*/ 0 w 496957"/>
              <a:gd name="connsiteY0" fmla="*/ 0 h 457200"/>
              <a:gd name="connsiteX1" fmla="*/ 268357 w 496957"/>
              <a:gd name="connsiteY1" fmla="*/ 178904 h 457200"/>
              <a:gd name="connsiteX2" fmla="*/ 496957 w 496957"/>
              <a:gd name="connsiteY2" fmla="*/ 457200 h 457200"/>
            </a:gdLst>
            <a:ahLst/>
            <a:cxnLst>
              <a:cxn ang="0">
                <a:pos x="connsiteX0" y="connsiteY0"/>
              </a:cxn>
              <a:cxn ang="0">
                <a:pos x="connsiteX1" y="connsiteY1"/>
              </a:cxn>
              <a:cxn ang="0">
                <a:pos x="connsiteX2" y="connsiteY2"/>
              </a:cxn>
            </a:cxnLst>
            <a:rect l="l" t="t" r="r" b="b"/>
            <a:pathLst>
              <a:path w="496957" h="457200">
                <a:moveTo>
                  <a:pt x="0" y="0"/>
                </a:moveTo>
                <a:cubicBezTo>
                  <a:pt x="92765" y="51352"/>
                  <a:pt x="185531" y="102704"/>
                  <a:pt x="268357" y="178904"/>
                </a:cubicBezTo>
                <a:cubicBezTo>
                  <a:pt x="351183" y="255104"/>
                  <a:pt x="424070" y="356152"/>
                  <a:pt x="496957" y="457200"/>
                </a:cubicBezTo>
              </a:path>
            </a:pathLst>
          </a:custGeom>
          <a:noFill/>
          <a:ln w="38100" cap="flat" cmpd="sng" algn="ctr">
            <a:solidFill>
              <a:srgbClr val="008000"/>
            </a:solidFill>
            <a:prstDash val="solid"/>
            <a:round/>
            <a:headEnd type="none" w="med" len="med"/>
            <a:tailEnd type="triangle" w="med" len="lg"/>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60" name="Forma libre 6">
            <a:extLst>
              <a:ext uri="{FF2B5EF4-FFF2-40B4-BE49-F238E27FC236}">
                <a16:creationId xmlns:a16="http://schemas.microsoft.com/office/drawing/2014/main" id="{C8A14155-B102-49B0-AD99-6300058CD094}"/>
              </a:ext>
            </a:extLst>
          </p:cNvPr>
          <p:cNvSpPr/>
          <p:nvPr/>
        </p:nvSpPr>
        <p:spPr bwMode="auto">
          <a:xfrm rot="18001099" flipH="1">
            <a:off x="6919298" y="2419147"/>
            <a:ext cx="496957" cy="258077"/>
          </a:xfrm>
          <a:custGeom>
            <a:avLst/>
            <a:gdLst>
              <a:gd name="connsiteX0" fmla="*/ 0 w 496957"/>
              <a:gd name="connsiteY0" fmla="*/ 0 h 457200"/>
              <a:gd name="connsiteX1" fmla="*/ 268357 w 496957"/>
              <a:gd name="connsiteY1" fmla="*/ 178904 h 457200"/>
              <a:gd name="connsiteX2" fmla="*/ 496957 w 496957"/>
              <a:gd name="connsiteY2" fmla="*/ 457200 h 457200"/>
            </a:gdLst>
            <a:ahLst/>
            <a:cxnLst>
              <a:cxn ang="0">
                <a:pos x="connsiteX0" y="connsiteY0"/>
              </a:cxn>
              <a:cxn ang="0">
                <a:pos x="connsiteX1" y="connsiteY1"/>
              </a:cxn>
              <a:cxn ang="0">
                <a:pos x="connsiteX2" y="connsiteY2"/>
              </a:cxn>
            </a:cxnLst>
            <a:rect l="l" t="t" r="r" b="b"/>
            <a:pathLst>
              <a:path w="496957" h="457200">
                <a:moveTo>
                  <a:pt x="0" y="0"/>
                </a:moveTo>
                <a:cubicBezTo>
                  <a:pt x="92765" y="51352"/>
                  <a:pt x="185531" y="102704"/>
                  <a:pt x="268357" y="178904"/>
                </a:cubicBezTo>
                <a:cubicBezTo>
                  <a:pt x="351183" y="255104"/>
                  <a:pt x="424070" y="356152"/>
                  <a:pt x="496957" y="457200"/>
                </a:cubicBezTo>
              </a:path>
            </a:pathLst>
          </a:custGeom>
          <a:noFill/>
          <a:ln w="38100" cap="flat" cmpd="sng" algn="ctr">
            <a:solidFill>
              <a:srgbClr val="008000"/>
            </a:solidFill>
            <a:prstDash val="solid"/>
            <a:round/>
            <a:headEnd type="none" w="med" len="med"/>
            <a:tailEnd type="triangle" w="med" len="lg"/>
          </a:ln>
          <a:effectLst/>
        </p:spPr>
        <p:txBody>
          <a:bodyPr vert="horz" wrap="none" lIns="90000" tIns="46800" rIns="90000" bIns="468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63" name="Text Box 25">
            <a:extLst>
              <a:ext uri="{FF2B5EF4-FFF2-40B4-BE49-F238E27FC236}">
                <a16:creationId xmlns:a16="http://schemas.microsoft.com/office/drawing/2014/main" id="{D4F028FE-85D9-403B-9744-B0A8D07D6A12}"/>
              </a:ext>
            </a:extLst>
          </p:cNvPr>
          <p:cNvSpPr txBox="1">
            <a:spLocks noChangeArrowheads="1"/>
          </p:cNvSpPr>
          <p:nvPr/>
        </p:nvSpPr>
        <p:spPr bwMode="auto">
          <a:xfrm>
            <a:off x="1345705" y="5681973"/>
            <a:ext cx="3663795" cy="1202510"/>
          </a:xfrm>
          <a:prstGeom prst="rect">
            <a:avLst/>
          </a:prstGeom>
          <a:noFill/>
          <a:ln>
            <a:noFill/>
          </a:ln>
          <a:extLst>
            <a:ext uri="{909E8E84-426E-40DD-AFC4-6F175D3DCCD1}">
              <a14:hiddenFill xmlns:a14="http://schemas.microsoft.com/office/drawing/2010/main">
                <a:solidFill>
                  <a:srgbClr val="EDE3E7"/>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latin typeface="Arial" panose="020B0604020202020204" pitchFamily="34" charset="0"/>
                <a:sym typeface="Symbol" panose="05050102010706020507" pitchFamily="18" charset="2"/>
              </a:rPr>
              <a:t>Los trocitos se atraen y forman trocitos más largos (visibles)</a:t>
            </a:r>
            <a:endParaRPr lang="es-ES" sz="2400" dirty="0">
              <a:latin typeface="Arial" panose="020B0604020202020204" pitchFamily="34" charset="0"/>
            </a:endParaRPr>
          </a:p>
        </p:txBody>
      </p:sp>
    </p:spTree>
    <p:extLst>
      <p:ext uri="{BB962C8B-B14F-4D97-AF65-F5344CB8AC3E}">
        <p14:creationId xmlns:p14="http://schemas.microsoft.com/office/powerpoint/2010/main" val="4090051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58070"/>
                                        </p:tgtEl>
                                        <p:attrNameLst>
                                          <p:attrName>style.visibility</p:attrName>
                                        </p:attrNameLst>
                                      </p:cBhvr>
                                      <p:to>
                                        <p:strVal val="visible"/>
                                      </p:to>
                                    </p:set>
                                    <p:animEffect transition="in" filter="wipe(up)">
                                      <p:cBhvr>
                                        <p:cTn id="7" dur="500"/>
                                        <p:tgtEl>
                                          <p:spTgt spid="2580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58057"/>
                                        </p:tgtEl>
                                        <p:attrNameLst>
                                          <p:attrName>style.visibility</p:attrName>
                                        </p:attrNameLst>
                                      </p:cBhvr>
                                      <p:to>
                                        <p:strVal val="visible"/>
                                      </p:to>
                                    </p:set>
                                    <p:animEffect transition="in" filter="blinds(vertical)">
                                      <p:cBhvr>
                                        <p:cTn id="12" dur="500"/>
                                        <p:tgtEl>
                                          <p:spTgt spid="2580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8073"/>
                                        </p:tgtEl>
                                        <p:attrNameLst>
                                          <p:attrName>style.visibility</p:attrName>
                                        </p:attrNameLst>
                                      </p:cBhvr>
                                      <p:to>
                                        <p:strVal val="visible"/>
                                      </p:to>
                                    </p:set>
                                    <p:animEffect transition="in" filter="wipe(up)">
                                      <p:cBhvr>
                                        <p:cTn id="17" dur="500"/>
                                        <p:tgtEl>
                                          <p:spTgt spid="25807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705"/>
                                        </p:tgtEl>
                                        <p:attrNameLst>
                                          <p:attrName>style.visibility</p:attrName>
                                        </p:attrNameLst>
                                      </p:cBhvr>
                                      <p:to>
                                        <p:strVal val="visible"/>
                                      </p:to>
                                    </p:set>
                                    <p:animEffect transition="in" filter="strips(downRight)">
                                      <p:cBhvr>
                                        <p:cTn id="22" dur="500"/>
                                        <p:tgtEl>
                                          <p:spTgt spid="29705"/>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29713"/>
                                        </p:tgtEl>
                                        <p:attrNameLst>
                                          <p:attrName>style.visibility</p:attrName>
                                        </p:attrNameLst>
                                      </p:cBhvr>
                                      <p:to>
                                        <p:strVal val="visible"/>
                                      </p:to>
                                    </p:set>
                                    <p:anim calcmode="lin" valueType="num">
                                      <p:cBhvr additive="base">
                                        <p:cTn id="36" dur="500"/>
                                        <p:tgtEl>
                                          <p:spTgt spid="29713"/>
                                        </p:tgtEl>
                                        <p:attrNameLst>
                                          <p:attrName>ppt_y</p:attrName>
                                        </p:attrNameLst>
                                      </p:cBhvr>
                                      <p:tavLst>
                                        <p:tav tm="0">
                                          <p:val>
                                            <p:strVal val="#ppt_y+#ppt_h*1.125000"/>
                                          </p:val>
                                        </p:tav>
                                        <p:tav tm="100000">
                                          <p:val>
                                            <p:strVal val="#ppt_y"/>
                                          </p:val>
                                        </p:tav>
                                      </p:tavLst>
                                    </p:anim>
                                    <p:animEffect transition="in" filter="wipe(up)">
                                      <p:cBhvr>
                                        <p:cTn id="37" dur="500"/>
                                        <p:tgtEl>
                                          <p:spTgt spid="297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par>
                          <p:cTn id="43" fill="hold">
                            <p:stCondLst>
                              <p:cond delay="500"/>
                            </p:stCondLst>
                            <p:childTnLst>
                              <p:par>
                                <p:cTn id="44" presetID="16" presetClass="entr" presetSubtype="37"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out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up)">
                                      <p:cBhvr>
                                        <p:cTn id="51" dur="500"/>
                                        <p:tgtEl>
                                          <p:spTgt spid="60"/>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29742"/>
                                        </p:tgtEl>
                                        <p:attrNameLst>
                                          <p:attrName>style.visibility</p:attrName>
                                        </p:attrNameLst>
                                      </p:cBhvr>
                                      <p:to>
                                        <p:strVal val="visible"/>
                                      </p:to>
                                    </p:set>
                                    <p:animEffect transition="in" filter="wipe(up)">
                                      <p:cBhvr>
                                        <p:cTn id="55" dur="500"/>
                                        <p:tgtEl>
                                          <p:spTgt spid="2974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wipe(up)">
                                      <p:cBhvr>
                                        <p:cTn id="60" dur="500"/>
                                        <p:tgtEl>
                                          <p:spTgt spid="6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9709"/>
                                        </p:tgtEl>
                                        <p:attrNameLst>
                                          <p:attrName>style.visibility</p:attrName>
                                        </p:attrNameLst>
                                      </p:cBhvr>
                                      <p:to>
                                        <p:strVal val="visible"/>
                                      </p:to>
                                    </p:set>
                                    <p:animEffect transition="in" filter="wipe(left)">
                                      <p:cBhvr>
                                        <p:cTn id="63" dur="500"/>
                                        <p:tgtEl>
                                          <p:spTgt spid="29709"/>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dissolve">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strips(downRight)">
                                      <p:cBhvr>
                                        <p:cTn id="72" dur="500"/>
                                        <p:tgtEl>
                                          <p:spTgt spid="4"/>
                                        </p:tgtEl>
                                      </p:cBhvr>
                                    </p:animEffect>
                                  </p:childTnLst>
                                </p:cTn>
                              </p:par>
                            </p:childTnLst>
                          </p:cTn>
                        </p:par>
                        <p:par>
                          <p:cTn id="73" fill="hold">
                            <p:stCondLst>
                              <p:cond delay="500"/>
                            </p:stCondLst>
                            <p:childTnLst>
                              <p:par>
                                <p:cTn id="74" presetID="16" presetClass="entr" presetSubtype="37"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barn(outVertical)">
                                      <p:cBhvr>
                                        <p:cTn id="76" dur="500"/>
                                        <p:tgtEl>
                                          <p:spTgt spid="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9714"/>
                                        </p:tgtEl>
                                        <p:attrNameLst>
                                          <p:attrName>style.visibility</p:attrName>
                                        </p:attrNameLst>
                                      </p:cBhvr>
                                      <p:to>
                                        <p:strVal val="visible"/>
                                      </p:to>
                                    </p:set>
                                    <p:animEffect transition="in" filter="wipe(left)">
                                      <p:cBhvr>
                                        <p:cTn id="81" dur="500"/>
                                        <p:tgtEl>
                                          <p:spTgt spid="29714"/>
                                        </p:tgtEl>
                                      </p:cBhvr>
                                    </p:animEffect>
                                  </p:childTnLst>
                                </p:cTn>
                              </p:par>
                            </p:childTnLst>
                          </p:cTn>
                        </p:par>
                        <p:par>
                          <p:cTn id="82" fill="hold">
                            <p:stCondLst>
                              <p:cond delay="500"/>
                            </p:stCondLst>
                            <p:childTnLst>
                              <p:par>
                                <p:cTn id="83" presetID="9" presetClass="entr" presetSubtype="0" fill="hold"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dissolve">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up)">
                                      <p:cBhvr>
                                        <p:cTn id="90" dur="500"/>
                                        <p:tgtEl>
                                          <p:spTgt spid="6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up)">
                                      <p:cBhvr>
                                        <p:cTn id="9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73" grpId="0"/>
      <p:bldP spid="258070" grpId="0"/>
      <p:bldP spid="29705" grpId="0" animBg="1"/>
      <p:bldP spid="29709" grpId="0" animBg="1"/>
      <p:bldP spid="29714" grpId="0" animBg="1"/>
      <p:bldP spid="61" grpId="0"/>
      <p:bldP spid="29742" grpId="0"/>
      <p:bldP spid="62" grpId="0" animBg="1"/>
      <p:bldP spid="60" grpId="0" animBg="1"/>
      <p:bldP spid="6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8" name="Picture 4" descr="lineas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2569" y="3920895"/>
            <a:ext cx="285591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Picture 5" descr="lineas1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8797" y="3920894"/>
            <a:ext cx="281622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upo 4">
            <a:extLst>
              <a:ext uri="{FF2B5EF4-FFF2-40B4-BE49-F238E27FC236}">
                <a16:creationId xmlns:a16="http://schemas.microsoft.com/office/drawing/2014/main" id="{34A73A08-17BF-4A1D-8627-1F76FF5FD7F4}"/>
              </a:ext>
            </a:extLst>
          </p:cNvPr>
          <p:cNvGrpSpPr/>
          <p:nvPr/>
        </p:nvGrpSpPr>
        <p:grpSpPr>
          <a:xfrm>
            <a:off x="1798402" y="1193743"/>
            <a:ext cx="2347911" cy="1458914"/>
            <a:chOff x="1496954" y="1193743"/>
            <a:chExt cx="2347911" cy="1458914"/>
          </a:xfrm>
        </p:grpSpPr>
        <p:sp>
          <p:nvSpPr>
            <p:cNvPr id="31772" name="Rectangle 9"/>
            <p:cNvSpPr>
              <a:spLocks noChangeArrowheads="1"/>
            </p:cNvSpPr>
            <p:nvPr/>
          </p:nvSpPr>
          <p:spPr bwMode="auto">
            <a:xfrm>
              <a:off x="1496954" y="1193743"/>
              <a:ext cx="2347911" cy="1458914"/>
            </a:xfrm>
            <a:prstGeom prst="rect">
              <a:avLst/>
            </a:prstGeom>
            <a:solidFill>
              <a:srgbClr val="99CCFF"/>
            </a:solidFill>
            <a:ln w="12700" algn="ctr">
              <a:solidFill>
                <a:schemeClr val="tx1"/>
              </a:solidFill>
              <a:miter lim="800000"/>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000">
                <a:solidFill>
                  <a:srgbClr val="000000"/>
                </a:solidFill>
                <a:latin typeface="Arial" panose="020B0604020202020204" pitchFamily="34" charset="0"/>
              </a:endParaRPr>
            </a:p>
          </p:txBody>
        </p:sp>
        <p:graphicFrame>
          <p:nvGraphicFramePr>
            <p:cNvPr id="2" name="Object 10"/>
            <p:cNvGraphicFramePr>
              <a:graphicFrameLocks noChangeAspect="1"/>
            </p:cNvGraphicFramePr>
            <p:nvPr/>
          </p:nvGraphicFramePr>
          <p:xfrm>
            <a:off x="1596967" y="1335031"/>
            <a:ext cx="2124074" cy="1174751"/>
          </p:xfrm>
          <a:graphic>
            <a:graphicData uri="http://schemas.openxmlformats.org/presentationml/2006/ole">
              <mc:AlternateContent xmlns:mc="http://schemas.openxmlformats.org/markup-compatibility/2006">
                <mc:Choice xmlns:v="urn:schemas-microsoft-com:vml" Requires="v">
                  <p:oleObj spid="_x0000_s76892" name="Ecuación" r:id="rId6" imgW="710891" imgH="393529" progId="Equation.3">
                    <p:embed/>
                  </p:oleObj>
                </mc:Choice>
                <mc:Fallback>
                  <p:oleObj name="Ecuación" r:id="rId6" imgW="710891" imgH="393529" progId="Equation.3">
                    <p:embed/>
                    <p:pic>
                      <p:nvPicPr>
                        <p:cNvPr id="2"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6967" y="1335031"/>
                          <a:ext cx="2124074" cy="1174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Text Box 11"/>
          <p:cNvSpPr txBox="1">
            <a:spLocks noChangeArrowheads="1"/>
          </p:cNvSpPr>
          <p:nvPr/>
        </p:nvSpPr>
        <p:spPr bwMode="auto">
          <a:xfrm>
            <a:off x="1520590" y="493655"/>
            <a:ext cx="2894011" cy="514350"/>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dirty="0">
                <a:solidFill>
                  <a:srgbClr val="000000"/>
                </a:solidFill>
                <a:latin typeface="Arial" panose="020B0604020202020204" pitchFamily="34" charset="0"/>
              </a:rPr>
              <a:t>CARGA PUNTUAL</a:t>
            </a:r>
          </a:p>
        </p:txBody>
      </p:sp>
      <p:sp>
        <p:nvSpPr>
          <p:cNvPr id="260119" name="Text Box 23"/>
          <p:cNvSpPr txBox="1">
            <a:spLocks noChangeArrowheads="1"/>
          </p:cNvSpPr>
          <p:nvPr/>
        </p:nvSpPr>
        <p:spPr bwMode="auto">
          <a:xfrm>
            <a:off x="4821111" y="3944505"/>
            <a:ext cx="1876980" cy="1253402"/>
          </a:xfrm>
          <a:prstGeom prst="rect">
            <a:avLst/>
          </a:prstGeom>
          <a:solidFill>
            <a:schemeClr val="accent1">
              <a:lumMod val="60000"/>
              <a:lumOff val="40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solidFill>
                  <a:srgbClr val="000000"/>
                </a:solidFill>
                <a:latin typeface="Arial" panose="020B0604020202020204" pitchFamily="34" charset="0"/>
              </a:rPr>
              <a:t>Las líneas de campo son radiales</a:t>
            </a:r>
          </a:p>
        </p:txBody>
      </p:sp>
      <p:grpSp>
        <p:nvGrpSpPr>
          <p:cNvPr id="7195" name="Group 27"/>
          <p:cNvGrpSpPr>
            <a:grpSpLocks/>
          </p:cNvGrpSpPr>
          <p:nvPr/>
        </p:nvGrpSpPr>
        <p:grpSpPr bwMode="auto">
          <a:xfrm>
            <a:off x="8855043" y="1755655"/>
            <a:ext cx="979486" cy="514350"/>
            <a:chOff x="1307" y="2404"/>
            <a:chExt cx="617" cy="324"/>
          </a:xfrm>
          <a:solidFill>
            <a:srgbClr val="993366"/>
          </a:solidFill>
        </p:grpSpPr>
        <p:sp>
          <p:nvSpPr>
            <p:cNvPr id="31769" name="Text Box 24"/>
            <p:cNvSpPr txBox="1">
              <a:spLocks noChangeArrowheads="1"/>
            </p:cNvSpPr>
            <p:nvPr/>
          </p:nvSpPr>
          <p:spPr bwMode="auto">
            <a:xfrm>
              <a:off x="1307" y="2404"/>
              <a:ext cx="617" cy="324"/>
            </a:xfrm>
            <a:prstGeom prst="rect">
              <a:avLst/>
            </a:prstGeom>
            <a:grp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108000" tIns="72000" rIns="108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defRPr/>
              </a:pPr>
              <a:r>
                <a:rPr lang="es-ES" sz="2400">
                  <a:solidFill>
                    <a:srgbClr val="FFFFFF"/>
                  </a:solidFill>
                </a:rPr>
                <a:t>u = e</a:t>
              </a:r>
              <a:r>
                <a:rPr lang="es-ES" sz="2400" baseline="-25000">
                  <a:solidFill>
                    <a:srgbClr val="FFFFFF"/>
                  </a:solidFill>
                </a:rPr>
                <a:t>r</a:t>
              </a:r>
              <a:endParaRPr lang="es-ES" sz="2400">
                <a:solidFill>
                  <a:srgbClr val="FFFFFF"/>
                </a:solidFill>
              </a:endParaRPr>
            </a:p>
          </p:txBody>
        </p:sp>
        <p:sp>
          <p:nvSpPr>
            <p:cNvPr id="31770" name="Line 25"/>
            <p:cNvSpPr>
              <a:spLocks noChangeShapeType="1"/>
            </p:cNvSpPr>
            <p:nvPr/>
          </p:nvSpPr>
          <p:spPr bwMode="auto">
            <a:xfrm>
              <a:off x="1377" y="2482"/>
              <a:ext cx="113" cy="0"/>
            </a:xfrm>
            <a:prstGeom prst="line">
              <a:avLst/>
            </a:prstGeom>
            <a:grpFill/>
            <a:ln w="12700">
              <a:solidFill>
                <a:srgbClr val="FFFFFF"/>
              </a:solidFill>
              <a:round/>
              <a:headEnd/>
              <a:tailEnd type="triangl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108000" tIns="72000" rIns="108000" bIns="72000" anchor="ctr" anchorCtr="1">
              <a:spAutoFit/>
            </a:bodyPr>
            <a:lstStyle/>
            <a:p>
              <a:pPr>
                <a:defRPr/>
              </a:pPr>
              <a:endParaRPr lang="es-ES" sz="2400"/>
            </a:p>
          </p:txBody>
        </p:sp>
        <p:sp>
          <p:nvSpPr>
            <p:cNvPr id="31771" name="Line 26"/>
            <p:cNvSpPr>
              <a:spLocks noChangeShapeType="1"/>
            </p:cNvSpPr>
            <p:nvPr/>
          </p:nvSpPr>
          <p:spPr bwMode="auto">
            <a:xfrm>
              <a:off x="1709" y="2485"/>
              <a:ext cx="113" cy="0"/>
            </a:xfrm>
            <a:prstGeom prst="line">
              <a:avLst/>
            </a:prstGeom>
            <a:grpFill/>
            <a:ln w="12700">
              <a:solidFill>
                <a:srgbClr val="FFFFFF"/>
              </a:solidFill>
              <a:round/>
              <a:headEnd/>
              <a:tailEnd type="triangle" w="med" len="med"/>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108000" tIns="72000" rIns="108000" bIns="72000" anchor="ctr" anchorCtr="1">
              <a:spAutoFit/>
            </a:bodyPr>
            <a:lstStyle/>
            <a:p>
              <a:pPr>
                <a:defRPr/>
              </a:pPr>
              <a:endParaRPr lang="es-ES" sz="2400"/>
            </a:p>
          </p:txBody>
        </p:sp>
      </p:grpSp>
      <p:grpSp>
        <p:nvGrpSpPr>
          <p:cNvPr id="7206" name="Group 38"/>
          <p:cNvGrpSpPr>
            <a:grpSpLocks/>
          </p:cNvGrpSpPr>
          <p:nvPr/>
        </p:nvGrpSpPr>
        <p:grpSpPr bwMode="auto">
          <a:xfrm>
            <a:off x="4334984" y="1353770"/>
            <a:ext cx="2874963" cy="1201738"/>
            <a:chOff x="1011" y="2865"/>
            <a:chExt cx="1811" cy="757"/>
          </a:xfrm>
        </p:grpSpPr>
        <p:sp>
          <p:nvSpPr>
            <p:cNvPr id="31766" name="Text Box 20"/>
            <p:cNvSpPr txBox="1">
              <a:spLocks noChangeArrowheads="1"/>
            </p:cNvSpPr>
            <p:nvPr/>
          </p:nvSpPr>
          <p:spPr bwMode="auto">
            <a:xfrm>
              <a:off x="1011" y="2865"/>
              <a:ext cx="1811"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u: Vector unitario h</a:t>
              </a:r>
              <a:r>
                <a:rPr lang="es-ES" sz="2400" dirty="0">
                  <a:solidFill>
                    <a:srgbClr val="3333FF"/>
                  </a:solidFill>
                  <a:latin typeface="Arial" panose="020B0604020202020204" pitchFamily="34" charset="0"/>
                </a:rPr>
                <a:t>acia fuera en cualquier punto</a:t>
              </a:r>
            </a:p>
          </p:txBody>
        </p:sp>
        <p:sp>
          <p:nvSpPr>
            <p:cNvPr id="31767" name="Line 28"/>
            <p:cNvSpPr>
              <a:spLocks noChangeShapeType="1"/>
            </p:cNvSpPr>
            <p:nvPr/>
          </p:nvSpPr>
          <p:spPr bwMode="auto">
            <a:xfrm>
              <a:off x="1210" y="2927"/>
              <a:ext cx="100" cy="0"/>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a:p>
          </p:txBody>
        </p:sp>
      </p:grpSp>
      <p:sp>
        <p:nvSpPr>
          <p:cNvPr id="31764" name="Text Box 21"/>
          <p:cNvSpPr txBox="1">
            <a:spLocks noChangeArrowheads="1"/>
          </p:cNvSpPr>
          <p:nvPr/>
        </p:nvSpPr>
        <p:spPr bwMode="auto">
          <a:xfrm>
            <a:off x="6950535" y="1191229"/>
            <a:ext cx="1824352"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b="1" dirty="0">
                <a:solidFill>
                  <a:srgbClr val="FF0000"/>
                </a:solidFill>
                <a:latin typeface="Arial" panose="020B0604020202020204" pitchFamily="34" charset="0"/>
              </a:rPr>
              <a:t>u</a:t>
            </a:r>
            <a:r>
              <a:rPr lang="es-ES" sz="2400" dirty="0">
                <a:solidFill>
                  <a:srgbClr val="FF0000"/>
                </a:solidFill>
                <a:latin typeface="Arial" panose="020B0604020202020204" pitchFamily="34" charset="0"/>
              </a:rPr>
              <a:t> es un vector unitario radial</a:t>
            </a:r>
            <a:endParaRPr lang="es-ES" sz="2000" dirty="0">
              <a:solidFill>
                <a:srgbClr val="FF0000"/>
              </a:solidFill>
              <a:latin typeface="Arial" panose="020B0604020202020204" pitchFamily="34" charset="0"/>
            </a:endParaRPr>
          </a:p>
        </p:txBody>
      </p:sp>
      <p:sp>
        <p:nvSpPr>
          <p:cNvPr id="27" name="Text Box 20"/>
          <p:cNvSpPr txBox="1">
            <a:spLocks noChangeArrowheads="1"/>
          </p:cNvSpPr>
          <p:nvPr/>
        </p:nvSpPr>
        <p:spPr bwMode="auto">
          <a:xfrm>
            <a:off x="1496484" y="3004700"/>
            <a:ext cx="174342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Si </a:t>
            </a:r>
            <a:r>
              <a:rPr lang="es-ES" sz="2400" b="1" dirty="0">
                <a:solidFill>
                  <a:srgbClr val="008000"/>
                </a:solidFill>
                <a:latin typeface="Arial" panose="020B0604020202020204" pitchFamily="34" charset="0"/>
                <a:sym typeface="Symbol" panose="05050102010706020507" pitchFamily="18" charset="2"/>
              </a:rPr>
              <a:t>Q &gt; 0 </a:t>
            </a:r>
            <a:r>
              <a:rPr lang="es-ES" sz="2400" dirty="0">
                <a:latin typeface="Arial" panose="020B0604020202020204" pitchFamily="34" charset="0"/>
                <a:sym typeface="Symbol" panose="05050102010706020507" pitchFamily="18" charset="2"/>
              </a:rPr>
              <a:t></a:t>
            </a:r>
            <a:endParaRPr lang="es-ES" sz="2400" dirty="0">
              <a:latin typeface="Arial" panose="020B0604020202020204" pitchFamily="34" charset="0"/>
            </a:endParaRPr>
          </a:p>
        </p:txBody>
      </p:sp>
      <p:sp>
        <p:nvSpPr>
          <p:cNvPr id="18" name="Text Box 21">
            <a:extLst>
              <a:ext uri="{FF2B5EF4-FFF2-40B4-BE49-F238E27FC236}">
                <a16:creationId xmlns:a16="http://schemas.microsoft.com/office/drawing/2014/main" id="{B0AE69F4-9C1C-4BBE-B4D0-37AAAEF95D51}"/>
              </a:ext>
            </a:extLst>
          </p:cNvPr>
          <p:cNvSpPr txBox="1">
            <a:spLocks noChangeArrowheads="1"/>
          </p:cNvSpPr>
          <p:nvPr/>
        </p:nvSpPr>
        <p:spPr bwMode="auto">
          <a:xfrm>
            <a:off x="4414601" y="5302100"/>
            <a:ext cx="2795346"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0000"/>
                </a:solidFill>
                <a:latin typeface="Arial" panose="020B0604020202020204" pitchFamily="34" charset="0"/>
              </a:rPr>
              <a:t>En 2 dimensiones siguen los “radios” de una “rueda”, de una circunferencia</a:t>
            </a:r>
            <a:endParaRPr lang="es-ES" sz="2000" dirty="0">
              <a:solidFill>
                <a:srgbClr val="FF0000"/>
              </a:solidFill>
              <a:latin typeface="Arial" panose="020B0604020202020204" pitchFamily="34" charset="0"/>
            </a:endParaRPr>
          </a:p>
        </p:txBody>
      </p:sp>
      <p:sp>
        <p:nvSpPr>
          <p:cNvPr id="19" name="Text Box 20">
            <a:extLst>
              <a:ext uri="{FF2B5EF4-FFF2-40B4-BE49-F238E27FC236}">
                <a16:creationId xmlns:a16="http://schemas.microsoft.com/office/drawing/2014/main" id="{58DC2173-6B54-4761-9A12-16DF131DB521}"/>
              </a:ext>
            </a:extLst>
          </p:cNvPr>
          <p:cNvSpPr txBox="1">
            <a:spLocks noChangeArrowheads="1"/>
          </p:cNvSpPr>
          <p:nvPr/>
        </p:nvSpPr>
        <p:spPr bwMode="auto">
          <a:xfrm>
            <a:off x="3143251" y="2998951"/>
            <a:ext cx="465031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dirty="0">
                <a:latin typeface="Arial" panose="020B0604020202020204" pitchFamily="34" charset="0"/>
                <a:sym typeface="Symbol" panose="05050102010706020507" pitchFamily="18" charset="2"/>
              </a:rPr>
              <a:t>E</a:t>
            </a:r>
            <a:r>
              <a:rPr lang="es-ES" sz="2400" dirty="0">
                <a:latin typeface="Arial" panose="020B0604020202020204" pitchFamily="34" charset="0"/>
                <a:sym typeface="Symbol" panose="05050102010706020507" pitchFamily="18" charset="2"/>
              </a:rPr>
              <a:t> hacia fuera en cualquier punto</a:t>
            </a:r>
            <a:endParaRPr lang="es-ES" sz="2400" dirty="0">
              <a:latin typeface="Arial" panose="020B0604020202020204" pitchFamily="34" charset="0"/>
            </a:endParaRPr>
          </a:p>
        </p:txBody>
      </p:sp>
    </p:spTree>
    <p:extLst>
      <p:ext uri="{BB962C8B-B14F-4D97-AF65-F5344CB8AC3E}">
        <p14:creationId xmlns:p14="http://schemas.microsoft.com/office/powerpoint/2010/main" val="639122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206"/>
                                        </p:tgtEl>
                                        <p:attrNameLst>
                                          <p:attrName>style.visibility</p:attrName>
                                        </p:attrNameLst>
                                      </p:cBhvr>
                                      <p:to>
                                        <p:strVal val="visible"/>
                                      </p:to>
                                    </p:set>
                                    <p:animEffect transition="in" filter="wipe(up)">
                                      <p:cBhvr>
                                        <p:cTn id="17" dur="500"/>
                                        <p:tgtEl>
                                          <p:spTgt spid="7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764"/>
                                        </p:tgtEl>
                                        <p:attrNameLst>
                                          <p:attrName>style.visibility</p:attrName>
                                        </p:attrNameLst>
                                      </p:cBhvr>
                                      <p:to>
                                        <p:strVal val="visible"/>
                                      </p:to>
                                    </p:set>
                                    <p:animEffect transition="in" filter="wipe(up)">
                                      <p:cBhvr>
                                        <p:cTn id="22" dur="500"/>
                                        <p:tgtEl>
                                          <p:spTgt spid="3176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7195"/>
                                        </p:tgtEl>
                                        <p:attrNameLst>
                                          <p:attrName>style.visibility</p:attrName>
                                        </p:attrNameLst>
                                      </p:cBhvr>
                                      <p:to>
                                        <p:strVal val="visible"/>
                                      </p:to>
                                    </p:set>
                                    <p:anim calcmode="lin" valueType="num">
                                      <p:cBhvr>
                                        <p:cTn id="27" dur="500" fill="hold"/>
                                        <p:tgtEl>
                                          <p:spTgt spid="7195"/>
                                        </p:tgtEl>
                                        <p:attrNameLst>
                                          <p:attrName>ppt_w</p:attrName>
                                        </p:attrNameLst>
                                      </p:cBhvr>
                                      <p:tavLst>
                                        <p:tav tm="0">
                                          <p:val>
                                            <p:fltVal val="0"/>
                                          </p:val>
                                        </p:tav>
                                        <p:tav tm="100000">
                                          <p:val>
                                            <p:strVal val="#ppt_w"/>
                                          </p:val>
                                        </p:tav>
                                      </p:tavLst>
                                    </p:anim>
                                    <p:anim calcmode="lin" valueType="num">
                                      <p:cBhvr>
                                        <p:cTn id="28" dur="500" fill="hold"/>
                                        <p:tgtEl>
                                          <p:spTgt spid="7195"/>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32" fill="hold" nodeType="clickEffect">
                                  <p:stCondLst>
                                    <p:cond delay="0"/>
                                  </p:stCondLst>
                                  <p:childTnLst>
                                    <p:set>
                                      <p:cBhvr>
                                        <p:cTn id="42" dur="1" fill="hold">
                                          <p:stCondLst>
                                            <p:cond delay="0"/>
                                          </p:stCondLst>
                                        </p:cTn>
                                        <p:tgtEl>
                                          <p:spTgt spid="7188"/>
                                        </p:tgtEl>
                                        <p:attrNameLst>
                                          <p:attrName>style.visibility</p:attrName>
                                        </p:attrNameLst>
                                      </p:cBhvr>
                                      <p:to>
                                        <p:strVal val="visible"/>
                                      </p:to>
                                    </p:set>
                                    <p:animEffect transition="in" filter="circle(out)">
                                      <p:cBhvr>
                                        <p:cTn id="43" dur="500"/>
                                        <p:tgtEl>
                                          <p:spTgt spid="718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60119"/>
                                        </p:tgtEl>
                                        <p:attrNameLst>
                                          <p:attrName>style.visibility</p:attrName>
                                        </p:attrNameLst>
                                      </p:cBhvr>
                                      <p:to>
                                        <p:strVal val="visible"/>
                                      </p:to>
                                    </p:set>
                                    <p:animEffect transition="in" filter="blinds(horizontal)">
                                      <p:cBhvr>
                                        <p:cTn id="48" dur="500"/>
                                        <p:tgtEl>
                                          <p:spTgt spid="26011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up)">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5" fill="hold" nodeType="clickEffect">
                                  <p:stCondLst>
                                    <p:cond delay="0"/>
                                  </p:stCondLst>
                                  <p:childTnLst>
                                    <p:set>
                                      <p:cBhvr>
                                        <p:cTn id="57" dur="1" fill="hold">
                                          <p:stCondLst>
                                            <p:cond delay="0"/>
                                          </p:stCondLst>
                                        </p:cTn>
                                        <p:tgtEl>
                                          <p:spTgt spid="7189"/>
                                        </p:tgtEl>
                                        <p:attrNameLst>
                                          <p:attrName>style.visibility</p:attrName>
                                        </p:attrNameLst>
                                      </p:cBhvr>
                                      <p:to>
                                        <p:strVal val="visible"/>
                                      </p:to>
                                    </p:set>
                                    <p:animEffect transition="in" filter="blinds(vertical)">
                                      <p:cBhvr>
                                        <p:cTn id="58" dur="500"/>
                                        <p:tgtEl>
                                          <p:spTgt spid="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0119" grpId="0" animBg="1"/>
      <p:bldP spid="31764" grpId="0"/>
      <p:bldP spid="27" grpId="0"/>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8" name="Picture 4" descr="lineas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569" y="3920895"/>
            <a:ext cx="285591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Picture 5" descr="lineas1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8797" y="3920894"/>
            <a:ext cx="281622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6">
            <a:extLst>
              <a:ext uri="{FF2B5EF4-FFF2-40B4-BE49-F238E27FC236}">
                <a16:creationId xmlns:a16="http://schemas.microsoft.com/office/drawing/2014/main" id="{FBB692B8-CB37-4E36-8A1E-06D42B7C4C6F}"/>
              </a:ext>
            </a:extLst>
          </p:cNvPr>
          <p:cNvSpPr txBox="1">
            <a:spLocks noChangeArrowheads="1"/>
          </p:cNvSpPr>
          <p:nvPr/>
        </p:nvSpPr>
        <p:spPr bwMode="auto">
          <a:xfrm>
            <a:off x="2447545" y="1095285"/>
            <a:ext cx="6661213" cy="1253402"/>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36000" tIns="72000" rIns="36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Webdings" panose="05030102010509060703" pitchFamily="18" charset="2"/>
              </a:rPr>
              <a:t></a:t>
            </a:r>
            <a:r>
              <a:rPr lang="es-ES" sz="2400" dirty="0">
                <a:latin typeface="Arial" panose="020B0604020202020204" pitchFamily="34" charset="0"/>
                <a:sym typeface="Wingdings" panose="05000000000000000000" pitchFamily="2" charset="2"/>
              </a:rPr>
              <a:t>Emergen de cargas puntuales positivas</a:t>
            </a:r>
          </a:p>
          <a:p>
            <a:pPr eaLnBrk="1" hangingPunct="1">
              <a:spcBef>
                <a:spcPts val="0"/>
              </a:spcBef>
              <a:buFontTx/>
              <a:buNone/>
            </a:pPr>
            <a:r>
              <a:rPr lang="es-ES" sz="2400" dirty="0">
                <a:latin typeface="Arial" panose="020B0604020202020204" pitchFamily="34" charset="0"/>
                <a:sym typeface="Webdings" panose="05030102010509060703" pitchFamily="18" charset="2"/>
              </a:rPr>
              <a:t></a:t>
            </a:r>
            <a:r>
              <a:rPr lang="es-ES" sz="2400" dirty="0">
                <a:latin typeface="Arial" panose="020B0604020202020204" pitchFamily="34" charset="0"/>
                <a:sym typeface="Wingdings" panose="05000000000000000000" pitchFamily="2" charset="2"/>
              </a:rPr>
              <a:t>Convergen sobre cargas puntuales negativas</a:t>
            </a:r>
          </a:p>
          <a:p>
            <a:pPr eaLnBrk="1" hangingPunct="1">
              <a:spcBef>
                <a:spcPts val="0"/>
              </a:spcBef>
              <a:buFontTx/>
              <a:buNone/>
            </a:pPr>
            <a:r>
              <a:rPr lang="es-ES" sz="2400" dirty="0">
                <a:latin typeface="Arial" panose="020B0604020202020204" pitchFamily="34" charset="0"/>
                <a:sym typeface="Webdings" panose="05030102010509060703" pitchFamily="18" charset="2"/>
              </a:rPr>
              <a:t>Simétricamente, si están separadas de otras</a:t>
            </a:r>
            <a:endParaRPr lang="es-ES" sz="2400" dirty="0">
              <a:latin typeface="Arial" panose="020B0604020202020204" pitchFamily="34" charset="0"/>
              <a:sym typeface="Wingdings" panose="05000000000000000000" pitchFamily="2" charset="2"/>
            </a:endParaRPr>
          </a:p>
        </p:txBody>
      </p:sp>
      <p:sp>
        <p:nvSpPr>
          <p:cNvPr id="19" name="Text Box 10">
            <a:extLst>
              <a:ext uri="{FF2B5EF4-FFF2-40B4-BE49-F238E27FC236}">
                <a16:creationId xmlns:a16="http://schemas.microsoft.com/office/drawing/2014/main" id="{E3A69DCB-2881-4B9F-B7D2-6A05A2EC67F1}"/>
              </a:ext>
            </a:extLst>
          </p:cNvPr>
          <p:cNvSpPr txBox="1">
            <a:spLocks noChangeArrowheads="1"/>
          </p:cNvSpPr>
          <p:nvPr/>
        </p:nvSpPr>
        <p:spPr bwMode="auto">
          <a:xfrm>
            <a:off x="1502569" y="454806"/>
            <a:ext cx="2347912" cy="514738"/>
          </a:xfrm>
          <a:prstGeom prst="rect">
            <a:avLst/>
          </a:prstGeom>
          <a:solidFill>
            <a:srgbClr val="66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dirty="0">
                <a:solidFill>
                  <a:srgbClr val="FFFFFF"/>
                </a:solidFill>
                <a:latin typeface="Arial" panose="020B0604020202020204" pitchFamily="34" charset="0"/>
                <a:sym typeface="Wingdings" panose="05000000000000000000" pitchFamily="2" charset="2"/>
              </a:rPr>
              <a:t>PROPIEDAD 2</a:t>
            </a:r>
            <a:endParaRPr lang="es-ES" sz="2400" dirty="0">
              <a:solidFill>
                <a:srgbClr val="FFFFFF"/>
              </a:solidFill>
              <a:latin typeface="Arial" panose="020B0604020202020204" pitchFamily="34" charset="0"/>
              <a:sym typeface="Wingdings" panose="05000000000000000000" pitchFamily="2" charset="2"/>
            </a:endParaRPr>
          </a:p>
        </p:txBody>
      </p:sp>
      <p:sp>
        <p:nvSpPr>
          <p:cNvPr id="20" name="Text Box 6">
            <a:extLst>
              <a:ext uri="{FF2B5EF4-FFF2-40B4-BE49-F238E27FC236}">
                <a16:creationId xmlns:a16="http://schemas.microsoft.com/office/drawing/2014/main" id="{2F679B56-1E88-4A74-991A-FE7CCF226E95}"/>
              </a:ext>
            </a:extLst>
          </p:cNvPr>
          <p:cNvSpPr txBox="1">
            <a:spLocks noChangeArrowheads="1"/>
          </p:cNvSpPr>
          <p:nvPr/>
        </p:nvSpPr>
        <p:spPr bwMode="auto">
          <a:xfrm>
            <a:off x="2437497" y="2431737"/>
            <a:ext cx="6671261" cy="1253402"/>
          </a:xfrm>
          <a:prstGeom prst="rect">
            <a:avLst/>
          </a:prstGeom>
          <a:solidFill>
            <a:srgbClr val="FFFF99"/>
          </a:solidFill>
          <a:ln>
            <a:noFill/>
          </a:ln>
        </p:spPr>
        <p:txBody>
          <a:bodyPr wrap="square" lIns="36000" tIns="72000" rIns="36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sym typeface="Webdings" panose="05030102010509060703" pitchFamily="18" charset="2"/>
              </a:rPr>
              <a:t>Esto último se verifica “cerca” de una </a:t>
            </a:r>
            <a:r>
              <a:rPr lang="es-ES" sz="2400" dirty="0" err="1">
                <a:latin typeface="Arial" panose="020B0604020202020204" pitchFamily="34" charset="0"/>
                <a:sym typeface="Webdings" panose="05030102010509060703" pitchFamily="18" charset="2"/>
              </a:rPr>
              <a:t>Q</a:t>
            </a:r>
            <a:r>
              <a:rPr lang="es-ES" sz="2400" baseline="-25000" dirty="0" err="1">
                <a:latin typeface="Arial" panose="020B0604020202020204" pitchFamily="34" charset="0"/>
                <a:sym typeface="Webdings" panose="05030102010509060703" pitchFamily="18" charset="2"/>
              </a:rPr>
              <a:t>puntual</a:t>
            </a:r>
            <a:r>
              <a:rPr lang="es-ES" sz="2400" dirty="0">
                <a:latin typeface="Arial" panose="020B0604020202020204" pitchFamily="34" charset="0"/>
                <a:sym typeface="Webdings" panose="05030102010509060703" pitchFamily="18" charset="2"/>
              </a:rPr>
              <a:t>, porque el </a:t>
            </a:r>
            <a:r>
              <a:rPr lang="es-ES" sz="2400" dirty="0" err="1">
                <a:latin typeface="Arial" panose="020B0604020202020204" pitchFamily="34" charset="0"/>
                <a:sym typeface="Webdings" panose="05030102010509060703" pitchFamily="18" charset="2"/>
              </a:rPr>
              <a:t>E</a:t>
            </a:r>
            <a:r>
              <a:rPr lang="es-ES" sz="2400" baseline="-25000" dirty="0" err="1">
                <a:latin typeface="Arial" panose="020B0604020202020204" pitchFamily="34" charset="0"/>
                <a:sym typeface="Webdings" panose="05030102010509060703" pitchFamily="18" charset="2"/>
              </a:rPr>
              <a:t>total</a:t>
            </a:r>
            <a:r>
              <a:rPr lang="es-ES" sz="2400" dirty="0">
                <a:latin typeface="Arial" panose="020B0604020202020204" pitchFamily="34" charset="0"/>
                <a:sym typeface="Webdings" panose="05030102010509060703" pitchFamily="18" charset="2"/>
              </a:rPr>
              <a:t> se debe a ella básicamente, </a:t>
            </a:r>
          </a:p>
          <a:p>
            <a:pPr algn="ctr" eaLnBrk="1" hangingPunct="1">
              <a:spcBef>
                <a:spcPts val="0"/>
              </a:spcBef>
              <a:buFontTx/>
              <a:buNone/>
            </a:pPr>
            <a:r>
              <a:rPr lang="es-ES" sz="2400" dirty="0">
                <a:latin typeface="Arial" panose="020B0604020202020204" pitchFamily="34" charset="0"/>
                <a:sym typeface="Webdings" panose="05030102010509060703" pitchFamily="18" charset="2"/>
              </a:rPr>
              <a:t>por la dependencia con la distancia (1/r</a:t>
            </a:r>
            <a:r>
              <a:rPr lang="es-ES" sz="2400" baseline="30000" dirty="0">
                <a:latin typeface="Arial" panose="020B0604020202020204" pitchFamily="34" charset="0"/>
                <a:sym typeface="Webdings" panose="05030102010509060703" pitchFamily="18" charset="2"/>
              </a:rPr>
              <a:t>2</a:t>
            </a:r>
            <a:r>
              <a:rPr lang="es-ES" sz="2400" dirty="0">
                <a:latin typeface="Arial" panose="020B0604020202020204" pitchFamily="34" charset="0"/>
                <a:sym typeface="Webdings" panose="05030102010509060703" pitchFamily="18" charset="2"/>
              </a:rPr>
              <a:t>)</a:t>
            </a:r>
            <a:endParaRPr lang="es-ES" sz="2400" dirty="0">
              <a:latin typeface="Arial" panose="020B0604020202020204" pitchFamily="34" charset="0"/>
              <a:sym typeface="Wingdings" panose="05000000000000000000" pitchFamily="2" charset="2"/>
            </a:endParaRPr>
          </a:p>
        </p:txBody>
      </p:sp>
      <p:sp>
        <p:nvSpPr>
          <p:cNvPr id="10" name="Text Box 23">
            <a:extLst>
              <a:ext uri="{FF2B5EF4-FFF2-40B4-BE49-F238E27FC236}">
                <a16:creationId xmlns:a16="http://schemas.microsoft.com/office/drawing/2014/main" id="{2632E6C1-8BBE-4A44-A535-8390BF2104F6}"/>
              </a:ext>
            </a:extLst>
          </p:cNvPr>
          <p:cNvSpPr txBox="1">
            <a:spLocks noChangeArrowheads="1"/>
          </p:cNvSpPr>
          <p:nvPr/>
        </p:nvSpPr>
        <p:spPr bwMode="auto">
          <a:xfrm>
            <a:off x="4821111" y="3944505"/>
            <a:ext cx="1876980" cy="1253402"/>
          </a:xfrm>
          <a:prstGeom prst="rect">
            <a:avLst/>
          </a:prstGeom>
          <a:solidFill>
            <a:schemeClr val="accent1">
              <a:lumMod val="60000"/>
              <a:lumOff val="40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solidFill>
                  <a:srgbClr val="000000"/>
                </a:solidFill>
                <a:latin typeface="Arial" panose="020B0604020202020204" pitchFamily="34" charset="0"/>
              </a:rPr>
              <a:t>Las líneas de campo son radiales</a:t>
            </a:r>
          </a:p>
        </p:txBody>
      </p:sp>
      <p:sp>
        <p:nvSpPr>
          <p:cNvPr id="9" name="Text Box 21">
            <a:extLst>
              <a:ext uri="{FF2B5EF4-FFF2-40B4-BE49-F238E27FC236}">
                <a16:creationId xmlns:a16="http://schemas.microsoft.com/office/drawing/2014/main" id="{40FDBB9C-60D8-4615-AA5B-E8361DA7A51F}"/>
              </a:ext>
            </a:extLst>
          </p:cNvPr>
          <p:cNvSpPr txBox="1">
            <a:spLocks noChangeArrowheads="1"/>
          </p:cNvSpPr>
          <p:nvPr/>
        </p:nvSpPr>
        <p:spPr bwMode="auto">
          <a:xfrm>
            <a:off x="4414601" y="5302100"/>
            <a:ext cx="2795346"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0000"/>
                </a:solidFill>
                <a:latin typeface="Arial" panose="020B0604020202020204" pitchFamily="34" charset="0"/>
              </a:rPr>
              <a:t>En 2 dimensiones siguen los “radios” de una “rueda”, de una circunferencia</a:t>
            </a:r>
            <a:endParaRPr lang="es-ES" sz="20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09883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82" name="Picture 4" descr="lineas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9038" y="2295804"/>
            <a:ext cx="28336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83" name="Picture 5" descr="lineas3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475" y="2297392"/>
            <a:ext cx="301148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1" name="Text Box 6"/>
          <p:cNvSpPr txBox="1">
            <a:spLocks noChangeArrowheads="1"/>
          </p:cNvSpPr>
          <p:nvPr/>
        </p:nvSpPr>
        <p:spPr bwMode="auto">
          <a:xfrm>
            <a:off x="3722688" y="324917"/>
            <a:ext cx="6574251" cy="1622734"/>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sym typeface="Wingdings" panose="05000000000000000000" pitchFamily="2" charset="2"/>
              </a:rPr>
              <a:t>El número de líneas que se traza, es tal, que el número neto de líneas que diverge de un sistema (las que salen menos las que entran), es proporcional al valor de su carga neta </a:t>
            </a:r>
          </a:p>
        </p:txBody>
      </p:sp>
      <p:sp>
        <p:nvSpPr>
          <p:cNvPr id="262174" name="Text Box 30"/>
          <p:cNvSpPr txBox="1">
            <a:spLocks noChangeArrowheads="1"/>
          </p:cNvSpPr>
          <p:nvPr/>
        </p:nvSpPr>
        <p:spPr bwMode="auto">
          <a:xfrm>
            <a:off x="1341438" y="3530879"/>
            <a:ext cx="377825" cy="396875"/>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p>
        </p:txBody>
      </p:sp>
      <p:sp>
        <p:nvSpPr>
          <p:cNvPr id="262175" name="Text Box 31"/>
          <p:cNvSpPr txBox="1">
            <a:spLocks noChangeArrowheads="1"/>
          </p:cNvSpPr>
          <p:nvPr/>
        </p:nvSpPr>
        <p:spPr bwMode="auto">
          <a:xfrm>
            <a:off x="4829175" y="3530879"/>
            <a:ext cx="322263" cy="396875"/>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p>
        </p:txBody>
      </p:sp>
      <p:sp>
        <p:nvSpPr>
          <p:cNvPr id="262181" name="Oval 37"/>
          <p:cNvSpPr>
            <a:spLocks noChangeArrowheads="1"/>
          </p:cNvSpPr>
          <p:nvPr/>
        </p:nvSpPr>
        <p:spPr bwMode="auto">
          <a:xfrm>
            <a:off x="1958975" y="2419629"/>
            <a:ext cx="2654300" cy="2603500"/>
          </a:xfrm>
          <a:prstGeom prst="ellipse">
            <a:avLst/>
          </a:prstGeom>
          <a:noFill/>
          <a:ln w="22225" algn="ctr">
            <a:solidFill>
              <a:srgbClr val="008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62184" name="Text Box 40"/>
          <p:cNvSpPr txBox="1">
            <a:spLocks noChangeArrowheads="1"/>
          </p:cNvSpPr>
          <p:nvPr/>
        </p:nvSpPr>
        <p:spPr bwMode="auto">
          <a:xfrm>
            <a:off x="2235922" y="6056893"/>
            <a:ext cx="1965383" cy="51473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Q</a:t>
            </a:r>
            <a:r>
              <a:rPr lang="es-ES" sz="2400" baseline="-25000" dirty="0" err="1">
                <a:solidFill>
                  <a:srgbClr val="000000"/>
                </a:solidFill>
                <a:latin typeface="Arial" panose="020B0604020202020204" pitchFamily="34" charset="0"/>
              </a:rPr>
              <a:t>neta</a:t>
            </a:r>
            <a:r>
              <a:rPr lang="es-ES" sz="2400" dirty="0">
                <a:solidFill>
                  <a:srgbClr val="000000"/>
                </a:solidFill>
                <a:latin typeface="Arial" panose="020B0604020202020204" pitchFamily="34" charset="0"/>
              </a:rPr>
              <a:t> = Q + q</a:t>
            </a:r>
          </a:p>
        </p:txBody>
      </p:sp>
      <p:sp>
        <p:nvSpPr>
          <p:cNvPr id="33821" name="Text Box 51"/>
          <p:cNvSpPr txBox="1">
            <a:spLocks noChangeArrowheads="1"/>
          </p:cNvSpPr>
          <p:nvPr/>
        </p:nvSpPr>
        <p:spPr bwMode="auto">
          <a:xfrm>
            <a:off x="5711403" y="2449850"/>
            <a:ext cx="115317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rPr>
              <a:t>Q </a:t>
            </a:r>
            <a:r>
              <a:rPr lang="es-ES" sz="2400">
                <a:solidFill>
                  <a:schemeClr val="tx1"/>
                </a:solidFill>
                <a:sym typeface="Symbol" panose="05050102010706020507" pitchFamily="18" charset="2"/>
              </a:rPr>
              <a:t> 12</a:t>
            </a:r>
          </a:p>
        </p:txBody>
      </p:sp>
      <p:sp>
        <p:nvSpPr>
          <p:cNvPr id="33822" name="Text Box 52"/>
          <p:cNvSpPr txBox="1">
            <a:spLocks noChangeArrowheads="1"/>
          </p:cNvSpPr>
          <p:nvPr/>
        </p:nvSpPr>
        <p:spPr bwMode="auto">
          <a:xfrm>
            <a:off x="5735215" y="3034324"/>
            <a:ext cx="108585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rPr>
              <a:t>q </a:t>
            </a:r>
            <a:r>
              <a:rPr lang="es-ES" sz="2400">
                <a:solidFill>
                  <a:schemeClr val="tx1"/>
                </a:solidFill>
                <a:sym typeface="Symbol" panose="05050102010706020507" pitchFamily="18" charset="2"/>
              </a:rPr>
              <a:t> 12</a:t>
            </a:r>
          </a:p>
        </p:txBody>
      </p:sp>
      <p:grpSp>
        <p:nvGrpSpPr>
          <p:cNvPr id="14395" name="Group 59"/>
          <p:cNvGrpSpPr>
            <a:grpSpLocks/>
          </p:cNvGrpSpPr>
          <p:nvPr/>
        </p:nvGrpSpPr>
        <p:grpSpPr bwMode="auto">
          <a:xfrm>
            <a:off x="5752827" y="3719147"/>
            <a:ext cx="977900" cy="965201"/>
            <a:chOff x="4792" y="2967"/>
            <a:chExt cx="616" cy="608"/>
          </a:xfrm>
        </p:grpSpPr>
        <p:sp>
          <p:nvSpPr>
            <p:cNvPr id="33825" name="Text Box 29"/>
            <p:cNvSpPr txBox="1">
              <a:spLocks noChangeArrowheads="1"/>
            </p:cNvSpPr>
            <p:nvPr/>
          </p:nvSpPr>
          <p:spPr bwMode="auto">
            <a:xfrm>
              <a:off x="4792" y="3251"/>
              <a:ext cx="616" cy="32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 = q</a:t>
              </a:r>
            </a:p>
          </p:txBody>
        </p:sp>
        <p:sp>
          <p:nvSpPr>
            <p:cNvPr id="33826" name="Line 53"/>
            <p:cNvSpPr>
              <a:spLocks noChangeShapeType="1"/>
            </p:cNvSpPr>
            <p:nvPr/>
          </p:nvSpPr>
          <p:spPr bwMode="auto">
            <a:xfrm rot="5400000">
              <a:off x="5105" y="2664"/>
              <a:ext cx="0" cy="60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sz="2400"/>
            </a:p>
          </p:txBody>
        </p:sp>
        <p:sp>
          <p:nvSpPr>
            <p:cNvPr id="33827" name="Text Box 54"/>
            <p:cNvSpPr txBox="1">
              <a:spLocks noChangeArrowheads="1"/>
            </p:cNvSpPr>
            <p:nvPr/>
          </p:nvSpPr>
          <p:spPr bwMode="auto">
            <a:xfrm>
              <a:off x="4988" y="2976"/>
              <a:ext cx="23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dirty="0">
                  <a:solidFill>
                    <a:schemeClr val="tx1"/>
                  </a:solidFill>
                  <a:sym typeface="Symbol" panose="05050102010706020507" pitchFamily="18" charset="2"/>
                </a:rPr>
                <a:t></a:t>
              </a:r>
            </a:p>
          </p:txBody>
        </p:sp>
      </p:grpSp>
      <p:sp>
        <p:nvSpPr>
          <p:cNvPr id="14398" name="Text Box 62"/>
          <p:cNvSpPr txBox="1">
            <a:spLocks noChangeArrowheads="1"/>
          </p:cNvSpPr>
          <p:nvPr/>
        </p:nvSpPr>
        <p:spPr bwMode="auto">
          <a:xfrm>
            <a:off x="8008140" y="5440557"/>
            <a:ext cx="2352675" cy="1622734"/>
          </a:xfrm>
          <a:prstGeom prst="rect">
            <a:avLst/>
          </a:prstGeom>
          <a:solidFill>
            <a:schemeClr val="accent1">
              <a:lumMod val="60000"/>
              <a:lumOff val="40000"/>
            </a:schemeClr>
          </a:solidFill>
          <a:ln>
            <a:noFill/>
          </a:ln>
          <a:effectLst/>
        </p:spPr>
        <p:txBody>
          <a:bodyPr lIns="108000" tIns="72000" rIns="108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defRPr/>
            </a:pPr>
            <a:r>
              <a:rPr lang="es-ES" sz="2400">
                <a:solidFill>
                  <a:schemeClr val="tx1"/>
                </a:solidFill>
              </a:rPr>
              <a:t>Si la carga neta  es nula, salen las mismas que entran</a:t>
            </a:r>
          </a:p>
        </p:txBody>
      </p:sp>
      <p:sp>
        <p:nvSpPr>
          <p:cNvPr id="33" name="Text Box 10"/>
          <p:cNvSpPr txBox="1">
            <a:spLocks noChangeArrowheads="1"/>
          </p:cNvSpPr>
          <p:nvPr/>
        </p:nvSpPr>
        <p:spPr bwMode="auto">
          <a:xfrm>
            <a:off x="1274763" y="335632"/>
            <a:ext cx="2283446" cy="514738"/>
          </a:xfrm>
          <a:prstGeom prst="rect">
            <a:avLst/>
          </a:prstGeom>
          <a:solidFill>
            <a:srgbClr val="66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solidFill>
                  <a:srgbClr val="FFFFFF"/>
                </a:solidFill>
                <a:latin typeface="Arial" panose="020B0604020202020204" pitchFamily="34" charset="0"/>
                <a:sym typeface="Wingdings" panose="05000000000000000000" pitchFamily="2" charset="2"/>
              </a:rPr>
              <a:t>PROPIEDAD 3</a:t>
            </a:r>
            <a:endParaRPr lang="es-ES" sz="2400">
              <a:solidFill>
                <a:srgbClr val="FFFFFF"/>
              </a:solidFill>
              <a:latin typeface="Arial" panose="020B0604020202020204" pitchFamily="34" charset="0"/>
              <a:sym typeface="Wingdings" panose="05000000000000000000" pitchFamily="2" charset="2"/>
            </a:endParaRPr>
          </a:p>
        </p:txBody>
      </p:sp>
      <p:sp>
        <p:nvSpPr>
          <p:cNvPr id="34" name="Oval 37"/>
          <p:cNvSpPr>
            <a:spLocks noChangeArrowheads="1"/>
          </p:cNvSpPr>
          <p:nvPr/>
        </p:nvSpPr>
        <p:spPr bwMode="auto">
          <a:xfrm>
            <a:off x="2228850" y="3297517"/>
            <a:ext cx="825500" cy="869950"/>
          </a:xfrm>
          <a:prstGeom prst="ellipse">
            <a:avLst/>
          </a:prstGeom>
          <a:noFill/>
          <a:ln w="22225" algn="ctr">
            <a:solidFill>
              <a:srgbClr val="008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35" name="Oval 37"/>
          <p:cNvSpPr>
            <a:spLocks noChangeArrowheads="1"/>
          </p:cNvSpPr>
          <p:nvPr/>
        </p:nvSpPr>
        <p:spPr bwMode="auto">
          <a:xfrm>
            <a:off x="3487738" y="3299104"/>
            <a:ext cx="825500" cy="869950"/>
          </a:xfrm>
          <a:prstGeom prst="ellipse">
            <a:avLst/>
          </a:prstGeom>
          <a:noFill/>
          <a:ln w="22225" algn="ctr">
            <a:solidFill>
              <a:srgbClr val="008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nvGrpSpPr>
          <p:cNvPr id="11" name="Grupo 10"/>
          <p:cNvGrpSpPr>
            <a:grpSpLocks/>
          </p:cNvGrpSpPr>
          <p:nvPr/>
        </p:nvGrpSpPr>
        <p:grpSpPr bwMode="auto">
          <a:xfrm>
            <a:off x="1196561" y="2016674"/>
            <a:ext cx="1229139" cy="1344336"/>
            <a:chOff x="1287790" y="2315247"/>
            <a:chExt cx="1228756" cy="1343745"/>
          </a:xfrm>
        </p:grpSpPr>
        <p:sp>
          <p:nvSpPr>
            <p:cNvPr id="33823" name="Text Box 22"/>
            <p:cNvSpPr txBox="1">
              <a:spLocks noChangeArrowheads="1"/>
            </p:cNvSpPr>
            <p:nvPr/>
          </p:nvSpPr>
          <p:spPr bwMode="auto">
            <a:xfrm>
              <a:off x="1287790" y="2315247"/>
              <a:ext cx="1021248" cy="83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a:solidFill>
                    <a:srgbClr val="000000"/>
                  </a:solidFill>
                  <a:latin typeface="Arial" panose="020B0604020202020204" pitchFamily="34" charset="0"/>
                </a:rPr>
                <a:t>Salen 12</a:t>
              </a:r>
            </a:p>
          </p:txBody>
        </p:sp>
        <p:cxnSp>
          <p:nvCxnSpPr>
            <p:cNvPr id="33824" name="Conector recto de flecha 4"/>
            <p:cNvCxnSpPr>
              <a:cxnSpLocks noChangeShapeType="1"/>
            </p:cNvCxnSpPr>
            <p:nvPr/>
          </p:nvCxnSpPr>
          <p:spPr bwMode="auto">
            <a:xfrm flipH="1" flipV="1">
              <a:off x="2049641" y="3051706"/>
              <a:ext cx="466905" cy="607286"/>
            </a:xfrm>
            <a:prstGeom prst="straightConnector1">
              <a:avLst/>
            </a:prstGeom>
            <a:noFill/>
            <a:ln w="38100" algn="ctr">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12" name="Grupo 11"/>
          <p:cNvGrpSpPr>
            <a:grpSpLocks/>
          </p:cNvGrpSpPr>
          <p:nvPr/>
        </p:nvGrpSpPr>
        <p:grpSpPr bwMode="auto">
          <a:xfrm>
            <a:off x="4148145" y="2041740"/>
            <a:ext cx="1217336" cy="1331981"/>
            <a:chOff x="4237854" y="2340263"/>
            <a:chExt cx="1218345" cy="1331776"/>
          </a:xfrm>
        </p:grpSpPr>
        <p:sp>
          <p:nvSpPr>
            <p:cNvPr id="2" name="Text Box 22"/>
            <p:cNvSpPr txBox="1">
              <a:spLocks noChangeArrowheads="1"/>
            </p:cNvSpPr>
            <p:nvPr/>
          </p:nvSpPr>
          <p:spPr bwMode="auto">
            <a:xfrm>
              <a:off x="4390562" y="2340263"/>
              <a:ext cx="1065637" cy="83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a:solidFill>
                    <a:srgbClr val="000000"/>
                  </a:solidFill>
                  <a:latin typeface="Arial" panose="020B0604020202020204" pitchFamily="34" charset="0"/>
                </a:rPr>
                <a:t>Salen 12</a:t>
              </a:r>
            </a:p>
          </p:txBody>
        </p:sp>
        <p:cxnSp>
          <p:nvCxnSpPr>
            <p:cNvPr id="3" name="Conector recto de flecha 39"/>
            <p:cNvCxnSpPr>
              <a:cxnSpLocks noChangeShapeType="1"/>
            </p:cNvCxnSpPr>
            <p:nvPr/>
          </p:nvCxnSpPr>
          <p:spPr bwMode="auto">
            <a:xfrm flipV="1">
              <a:off x="4237854" y="3028523"/>
              <a:ext cx="515300" cy="643516"/>
            </a:xfrm>
            <a:prstGeom prst="straightConnector1">
              <a:avLst/>
            </a:prstGeom>
            <a:noFill/>
            <a:ln w="38100" algn="ctr">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15" name="Grupo 14"/>
          <p:cNvGrpSpPr>
            <a:grpSpLocks/>
          </p:cNvGrpSpPr>
          <p:nvPr/>
        </p:nvGrpSpPr>
        <p:grpSpPr bwMode="auto">
          <a:xfrm>
            <a:off x="4230688" y="4696099"/>
            <a:ext cx="1124844" cy="973149"/>
            <a:chOff x="4320932" y="4994032"/>
            <a:chExt cx="1125293" cy="972914"/>
          </a:xfrm>
        </p:grpSpPr>
        <p:sp>
          <p:nvSpPr>
            <p:cNvPr id="33819" name="Text Box 39"/>
            <p:cNvSpPr txBox="1">
              <a:spLocks noChangeArrowheads="1"/>
            </p:cNvSpPr>
            <p:nvPr/>
          </p:nvSpPr>
          <p:spPr bwMode="auto">
            <a:xfrm>
              <a:off x="4422287" y="5133970"/>
              <a:ext cx="1023938" cy="8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dirty="0">
                  <a:solidFill>
                    <a:srgbClr val="000000"/>
                  </a:solidFill>
                  <a:latin typeface="Arial" panose="020B0604020202020204" pitchFamily="34" charset="0"/>
                </a:rPr>
                <a:t>Salen 24</a:t>
              </a:r>
              <a:endParaRPr lang="es-ES" sz="2400" dirty="0">
                <a:solidFill>
                  <a:srgbClr val="000000"/>
                </a:solidFill>
                <a:latin typeface="Arial" panose="020B0604020202020204" pitchFamily="34" charset="0"/>
                <a:sym typeface="Wingdings" panose="05000000000000000000" pitchFamily="2" charset="2"/>
              </a:endParaRPr>
            </a:p>
          </p:txBody>
        </p:sp>
        <p:cxnSp>
          <p:nvCxnSpPr>
            <p:cNvPr id="33820" name="Conector recto de flecha 45"/>
            <p:cNvCxnSpPr>
              <a:cxnSpLocks noChangeShapeType="1"/>
            </p:cNvCxnSpPr>
            <p:nvPr/>
          </p:nvCxnSpPr>
          <p:spPr bwMode="auto">
            <a:xfrm>
              <a:off x="4320932" y="4994032"/>
              <a:ext cx="174572" cy="194297"/>
            </a:xfrm>
            <a:prstGeom prst="straightConnector1">
              <a:avLst/>
            </a:prstGeom>
            <a:noFill/>
            <a:ln w="38100" algn="ctr">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22" name="Grupo 21"/>
          <p:cNvGrpSpPr>
            <a:grpSpLocks/>
          </p:cNvGrpSpPr>
          <p:nvPr/>
        </p:nvGrpSpPr>
        <p:grpSpPr bwMode="auto">
          <a:xfrm>
            <a:off x="4417681" y="4703345"/>
            <a:ext cx="1882196" cy="1667643"/>
            <a:chOff x="4798894" y="4703833"/>
            <a:chExt cx="1883074" cy="1666864"/>
          </a:xfrm>
        </p:grpSpPr>
        <p:cxnSp>
          <p:nvCxnSpPr>
            <p:cNvPr id="33817" name="Conector recto de flecha 16"/>
            <p:cNvCxnSpPr>
              <a:cxnSpLocks noChangeShapeType="1"/>
            </p:cNvCxnSpPr>
            <p:nvPr/>
          </p:nvCxnSpPr>
          <p:spPr bwMode="auto">
            <a:xfrm>
              <a:off x="6681968" y="4703833"/>
              <a:ext cx="0" cy="1345313"/>
            </a:xfrm>
            <a:prstGeom prst="straightConnector1">
              <a:avLst/>
            </a:prstGeom>
            <a:noFill/>
            <a:ln w="3810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3818" name="Conector recto de flecha 51"/>
            <p:cNvCxnSpPr>
              <a:cxnSpLocks noChangeShapeType="1"/>
            </p:cNvCxnSpPr>
            <p:nvPr/>
          </p:nvCxnSpPr>
          <p:spPr bwMode="auto">
            <a:xfrm flipV="1">
              <a:off x="4798894" y="6370697"/>
              <a:ext cx="720000" cy="0"/>
            </a:xfrm>
            <a:prstGeom prst="straightConnector1">
              <a:avLst/>
            </a:prstGeom>
            <a:noFill/>
            <a:ln w="38100" algn="ctr">
              <a:solidFill>
                <a:schemeClr val="tx1"/>
              </a:solidFill>
              <a:round/>
              <a:headEnd/>
              <a:tailEnd type="triangle" w="med" len="lg"/>
            </a:ln>
            <a:extLst>
              <a:ext uri="{909E8E84-426E-40DD-AFC4-6F175D3DCCD1}">
                <a14:hiddenFill xmlns:a14="http://schemas.microsoft.com/office/drawing/2010/main">
                  <a:noFill/>
                </a14:hiddenFill>
              </a:ext>
            </a:extLst>
          </p:spPr>
        </p:cxnSp>
      </p:grpSp>
      <p:sp>
        <p:nvSpPr>
          <p:cNvPr id="55" name="Text Box 40"/>
          <p:cNvSpPr txBox="1">
            <a:spLocks noChangeArrowheads="1"/>
          </p:cNvSpPr>
          <p:nvPr/>
        </p:nvSpPr>
        <p:spPr bwMode="auto">
          <a:xfrm>
            <a:off x="5384041" y="6106976"/>
            <a:ext cx="1615928" cy="51473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25000">
                <a:solidFill>
                  <a:srgbClr val="000000"/>
                </a:solidFill>
                <a:latin typeface="Arial" panose="020B0604020202020204" pitchFamily="34" charset="0"/>
              </a:rPr>
              <a:t>neta</a:t>
            </a:r>
            <a:r>
              <a:rPr lang="es-ES" sz="2400">
                <a:solidFill>
                  <a:srgbClr val="000000"/>
                </a:solidFill>
                <a:latin typeface="Arial" panose="020B0604020202020204" pitchFamily="34" charset="0"/>
              </a:rPr>
              <a:t> = 2Q</a:t>
            </a:r>
          </a:p>
        </p:txBody>
      </p:sp>
      <p:sp>
        <p:nvSpPr>
          <p:cNvPr id="56" name="Text Box 52"/>
          <p:cNvSpPr txBox="1">
            <a:spLocks noChangeArrowheads="1"/>
          </p:cNvSpPr>
          <p:nvPr/>
        </p:nvSpPr>
        <p:spPr bwMode="auto">
          <a:xfrm>
            <a:off x="7009295" y="6136793"/>
            <a:ext cx="82937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sym typeface="Symbol" panose="05050102010706020507" pitchFamily="18" charset="2"/>
              </a:rPr>
              <a:t> 24</a:t>
            </a:r>
          </a:p>
        </p:txBody>
      </p:sp>
      <p:sp>
        <p:nvSpPr>
          <p:cNvPr id="4" name="Forma libre 3"/>
          <p:cNvSpPr/>
          <p:nvPr/>
        </p:nvSpPr>
        <p:spPr bwMode="auto">
          <a:xfrm>
            <a:off x="5384041" y="5293360"/>
            <a:ext cx="2073399" cy="828000"/>
          </a:xfrm>
          <a:custGeom>
            <a:avLst/>
            <a:gdLst>
              <a:gd name="connsiteX0" fmla="*/ 1422400 w 1422400"/>
              <a:gd name="connsiteY0" fmla="*/ 640080 h 640080"/>
              <a:gd name="connsiteX1" fmla="*/ 883920 w 1422400"/>
              <a:gd name="connsiteY1" fmla="*/ 0 h 640080"/>
              <a:gd name="connsiteX2" fmla="*/ 0 w 1422400"/>
              <a:gd name="connsiteY2" fmla="*/ 10160 h 640080"/>
            </a:gdLst>
            <a:ahLst/>
            <a:cxnLst>
              <a:cxn ang="0">
                <a:pos x="connsiteX0" y="connsiteY0"/>
              </a:cxn>
              <a:cxn ang="0">
                <a:pos x="connsiteX1" y="connsiteY1"/>
              </a:cxn>
              <a:cxn ang="0">
                <a:pos x="connsiteX2" y="connsiteY2"/>
              </a:cxn>
            </a:cxnLst>
            <a:rect l="l" t="t" r="r" b="b"/>
            <a:pathLst>
              <a:path w="1422400" h="640080">
                <a:moveTo>
                  <a:pt x="1422400" y="640080"/>
                </a:moveTo>
                <a:lnTo>
                  <a:pt x="883920" y="0"/>
                </a:lnTo>
                <a:lnTo>
                  <a:pt x="0" y="10160"/>
                </a:lnTo>
              </a:path>
            </a:pathLst>
          </a:custGeom>
          <a:noFill/>
          <a:ln w="38100" cap="flat" cmpd="sng" algn="ctr">
            <a:solidFill>
              <a:schemeClr val="tx1"/>
            </a:solidFill>
            <a:prstDash val="solid"/>
            <a:round/>
            <a:headEnd type="triangl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20" name="CuadroTexto 19"/>
          <p:cNvSpPr txBox="1">
            <a:spLocks noChangeArrowheads="1"/>
          </p:cNvSpPr>
          <p:nvPr/>
        </p:nvSpPr>
        <p:spPr bwMode="auto">
          <a:xfrm>
            <a:off x="6568412" y="5049046"/>
            <a:ext cx="731070" cy="5147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000" tIns="72000" rIns="108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b="1">
                <a:solidFill>
                  <a:schemeClr val="tx1"/>
                </a:solidFill>
              </a:rPr>
              <a:t>Ok!</a:t>
            </a:r>
          </a:p>
        </p:txBody>
      </p:sp>
    </p:spTree>
    <p:extLst>
      <p:ext uri="{BB962C8B-B14F-4D97-AF65-F5344CB8AC3E}">
        <p14:creationId xmlns:p14="http://schemas.microsoft.com/office/powerpoint/2010/main" val="3904165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4381"/>
                                        </p:tgtEl>
                                        <p:attrNameLst>
                                          <p:attrName>style.visibility</p:attrName>
                                        </p:attrNameLst>
                                      </p:cBhvr>
                                      <p:to>
                                        <p:strVal val="visible"/>
                                      </p:to>
                                    </p:set>
                                    <p:animEffect transition="in" filter="blinds(horizontal)">
                                      <p:cBhvr>
                                        <p:cTn id="13" dur="500"/>
                                        <p:tgtEl>
                                          <p:spTgt spid="1438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14383"/>
                                        </p:tgtEl>
                                        <p:attrNameLst>
                                          <p:attrName>style.visibility</p:attrName>
                                        </p:attrNameLst>
                                      </p:cBhvr>
                                      <p:to>
                                        <p:strVal val="visible"/>
                                      </p:to>
                                    </p:set>
                                    <p:animEffect transition="in" filter="barn(outVertical)">
                                      <p:cBhvr>
                                        <p:cTn id="18" dur="500"/>
                                        <p:tgtEl>
                                          <p:spTgt spid="14383"/>
                                        </p:tgtEl>
                                      </p:cBhvr>
                                    </p:animEffect>
                                  </p:childTnLst>
                                </p:cTn>
                              </p:par>
                            </p:childTnLst>
                          </p:cTn>
                        </p:par>
                        <p:par>
                          <p:cTn id="19" fill="hold" nodeType="withGroup">
                            <p:stCondLst>
                              <p:cond delay="500"/>
                            </p:stCondLst>
                            <p:childTnLst>
                              <p:par>
                                <p:cTn id="20" presetID="3" presetClass="entr" presetSubtype="5" fill="hold" nodeType="afterEffect">
                                  <p:stCondLst>
                                    <p:cond delay="0"/>
                                  </p:stCondLst>
                                  <p:childTnLst>
                                    <p:set>
                                      <p:cBhvr>
                                        <p:cTn id="21" dur="1" fill="hold">
                                          <p:stCondLst>
                                            <p:cond delay="0"/>
                                          </p:stCondLst>
                                        </p:cTn>
                                        <p:tgtEl>
                                          <p:spTgt spid="14382"/>
                                        </p:tgtEl>
                                        <p:attrNameLst>
                                          <p:attrName>style.visibility</p:attrName>
                                        </p:attrNameLst>
                                      </p:cBhvr>
                                      <p:to>
                                        <p:strVal val="visible"/>
                                      </p:to>
                                    </p:set>
                                    <p:animEffect transition="in" filter="blinds(vertical)">
                                      <p:cBhvr>
                                        <p:cTn id="22" dur="500"/>
                                        <p:tgtEl>
                                          <p:spTgt spid="143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262174"/>
                                        </p:tgtEl>
                                        <p:attrNameLst>
                                          <p:attrName>style.visibility</p:attrName>
                                        </p:attrNameLst>
                                      </p:cBhvr>
                                      <p:to>
                                        <p:strVal val="visible"/>
                                      </p:to>
                                    </p:set>
                                    <p:anim calcmode="lin" valueType="num">
                                      <p:cBhvr>
                                        <p:cTn id="27" dur="500" fill="hold"/>
                                        <p:tgtEl>
                                          <p:spTgt spid="262174"/>
                                        </p:tgtEl>
                                        <p:attrNameLst>
                                          <p:attrName>ppt_w</p:attrName>
                                        </p:attrNameLst>
                                      </p:cBhvr>
                                      <p:tavLst>
                                        <p:tav tm="0">
                                          <p:val>
                                            <p:fltVal val="0"/>
                                          </p:val>
                                        </p:tav>
                                        <p:tav tm="100000">
                                          <p:val>
                                            <p:strVal val="#ppt_w"/>
                                          </p:val>
                                        </p:tav>
                                      </p:tavLst>
                                    </p:anim>
                                    <p:anim calcmode="lin" valueType="num">
                                      <p:cBhvr>
                                        <p:cTn id="28" dur="500" fill="hold"/>
                                        <p:tgtEl>
                                          <p:spTgt spid="262174"/>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1" presetClass="entr" presetSubtype="4"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heel(4)">
                                      <p:cBhvr>
                                        <p:cTn id="33" dur="500"/>
                                        <p:tgtEl>
                                          <p:spTgt spid="3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3821"/>
                                        </p:tgtEl>
                                        <p:attrNameLst>
                                          <p:attrName>style.visibility</p:attrName>
                                        </p:attrNameLst>
                                      </p:cBhvr>
                                      <p:to>
                                        <p:strVal val="visible"/>
                                      </p:to>
                                    </p:set>
                                    <p:animEffect transition="in" filter="wipe(left)">
                                      <p:cBhvr>
                                        <p:cTn id="43" dur="500"/>
                                        <p:tgtEl>
                                          <p:spTgt spid="3382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262175"/>
                                        </p:tgtEl>
                                        <p:attrNameLst>
                                          <p:attrName>style.visibility</p:attrName>
                                        </p:attrNameLst>
                                      </p:cBhvr>
                                      <p:to>
                                        <p:strVal val="visible"/>
                                      </p:to>
                                    </p:set>
                                    <p:anim calcmode="lin" valueType="num">
                                      <p:cBhvr>
                                        <p:cTn id="48" dur="500" fill="hold"/>
                                        <p:tgtEl>
                                          <p:spTgt spid="262175"/>
                                        </p:tgtEl>
                                        <p:attrNameLst>
                                          <p:attrName>ppt_w</p:attrName>
                                        </p:attrNameLst>
                                      </p:cBhvr>
                                      <p:tavLst>
                                        <p:tav tm="0">
                                          <p:val>
                                            <p:fltVal val="0"/>
                                          </p:val>
                                        </p:tav>
                                        <p:tav tm="100000">
                                          <p:val>
                                            <p:strVal val="#ppt_w"/>
                                          </p:val>
                                        </p:tav>
                                      </p:tavLst>
                                    </p:anim>
                                    <p:anim calcmode="lin" valueType="num">
                                      <p:cBhvr>
                                        <p:cTn id="49" dur="500" fill="hold"/>
                                        <p:tgtEl>
                                          <p:spTgt spid="262175"/>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1" presetClass="entr" presetSubtype="4"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heel(4)">
                                      <p:cBhvr>
                                        <p:cTn id="54" dur="500"/>
                                        <p:tgtEl>
                                          <p:spTgt spid="3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down)">
                                      <p:cBhvr>
                                        <p:cTn id="59" dur="500"/>
                                        <p:tgtEl>
                                          <p:spTgt spid="1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3822"/>
                                        </p:tgtEl>
                                        <p:attrNameLst>
                                          <p:attrName>style.visibility</p:attrName>
                                        </p:attrNameLst>
                                      </p:cBhvr>
                                      <p:to>
                                        <p:strVal val="visible"/>
                                      </p:to>
                                    </p:set>
                                    <p:animEffect transition="in" filter="wipe(left)">
                                      <p:cBhvr>
                                        <p:cTn id="64" dur="500"/>
                                        <p:tgtEl>
                                          <p:spTgt spid="3382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4395"/>
                                        </p:tgtEl>
                                        <p:attrNameLst>
                                          <p:attrName>style.visibility</p:attrName>
                                        </p:attrNameLst>
                                      </p:cBhvr>
                                      <p:to>
                                        <p:strVal val="visible"/>
                                      </p:to>
                                    </p:set>
                                    <p:animEffect transition="in" filter="wipe(up)">
                                      <p:cBhvr>
                                        <p:cTn id="69" dur="500"/>
                                        <p:tgtEl>
                                          <p:spTgt spid="1439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262184"/>
                                        </p:tgtEl>
                                        <p:attrNameLst>
                                          <p:attrName>style.visibility</p:attrName>
                                        </p:attrNameLst>
                                      </p:cBhvr>
                                      <p:to>
                                        <p:strVal val="visible"/>
                                      </p:to>
                                    </p:set>
                                    <p:anim calcmode="lin" valueType="num">
                                      <p:cBhvr additive="base">
                                        <p:cTn id="74" dur="500"/>
                                        <p:tgtEl>
                                          <p:spTgt spid="262184"/>
                                        </p:tgtEl>
                                        <p:attrNameLst>
                                          <p:attrName>ppt_y</p:attrName>
                                        </p:attrNameLst>
                                      </p:cBhvr>
                                      <p:tavLst>
                                        <p:tav tm="0">
                                          <p:val>
                                            <p:strVal val="#ppt_y+#ppt_h*1.125000"/>
                                          </p:val>
                                        </p:tav>
                                        <p:tav tm="100000">
                                          <p:val>
                                            <p:strVal val="#ppt_y"/>
                                          </p:val>
                                        </p:tav>
                                      </p:tavLst>
                                    </p:anim>
                                    <p:animEffect transition="in" filter="wipe(up)">
                                      <p:cBhvr>
                                        <p:cTn id="75" dur="500"/>
                                        <p:tgtEl>
                                          <p:spTgt spid="26218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8" presetClass="entr" presetSubtype="6"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strips(downRight)">
                                      <p:cBhvr>
                                        <p:cTn id="80" dur="500"/>
                                        <p:tgtEl>
                                          <p:spTgt spid="22"/>
                                        </p:tgtEl>
                                      </p:cBhvr>
                                    </p:animEffect>
                                  </p:childTnLst>
                                </p:cTn>
                              </p:par>
                            </p:childTnLst>
                          </p:cTn>
                        </p:par>
                        <p:par>
                          <p:cTn id="81" fill="hold" nodeType="withGroup">
                            <p:stCondLst>
                              <p:cond delay="500"/>
                            </p:stCondLst>
                            <p:childTnLst>
                              <p:par>
                                <p:cTn id="82" presetID="18" presetClass="entr" presetSubtype="6" fill="hold" grpId="0" nodeType="after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strips(downRight)">
                                      <p:cBhvr>
                                        <p:cTn id="84" dur="500"/>
                                        <p:tgtEl>
                                          <p:spTgt spid="5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wipe(left)">
                                      <p:cBhvr>
                                        <p:cTn id="89" dur="500"/>
                                        <p:tgtEl>
                                          <p:spTgt spid="5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1" presetClass="entr" presetSubtype="4" fill="hold" grpId="0" nodeType="clickEffect">
                                  <p:stCondLst>
                                    <p:cond delay="0"/>
                                  </p:stCondLst>
                                  <p:childTnLst>
                                    <p:set>
                                      <p:cBhvr>
                                        <p:cTn id="93" dur="1" fill="hold">
                                          <p:stCondLst>
                                            <p:cond delay="0"/>
                                          </p:stCondLst>
                                        </p:cTn>
                                        <p:tgtEl>
                                          <p:spTgt spid="262181"/>
                                        </p:tgtEl>
                                        <p:attrNameLst>
                                          <p:attrName>style.visibility</p:attrName>
                                        </p:attrNameLst>
                                      </p:cBhvr>
                                      <p:to>
                                        <p:strVal val="visible"/>
                                      </p:to>
                                    </p:set>
                                    <p:animEffect transition="in" filter="wheel(4)">
                                      <p:cBhvr>
                                        <p:cTn id="94" dur="500"/>
                                        <p:tgtEl>
                                          <p:spTgt spid="26218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nodeType="click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wipe(up)">
                                      <p:cBhvr>
                                        <p:cTn id="99" dur="500"/>
                                        <p:tgtEl>
                                          <p:spTgt spid="15"/>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barn(outVertical)">
                                      <p:cBhvr>
                                        <p:cTn id="104" dur="500"/>
                                        <p:tgtEl>
                                          <p:spTgt spid="4"/>
                                        </p:tgtEl>
                                      </p:cBhvr>
                                    </p:animEffect>
                                  </p:childTnLst>
                                </p:cTn>
                              </p:par>
                            </p:childTnLst>
                          </p:cTn>
                        </p:par>
                        <p:par>
                          <p:cTn id="105" fill="hold">
                            <p:stCondLst>
                              <p:cond delay="500"/>
                            </p:stCondLst>
                            <p:childTnLst>
                              <p:par>
                                <p:cTn id="106" presetID="53" presetClass="entr" presetSubtype="16" fill="hold" grpId="0" nodeType="afterEffect">
                                  <p:stCondLst>
                                    <p:cond delay="0"/>
                                  </p:stCondLst>
                                  <p:childTnLst>
                                    <p:set>
                                      <p:cBhvr>
                                        <p:cTn id="107" dur="1" fill="hold">
                                          <p:stCondLst>
                                            <p:cond delay="0"/>
                                          </p:stCondLst>
                                        </p:cTn>
                                        <p:tgtEl>
                                          <p:spTgt spid="20"/>
                                        </p:tgtEl>
                                        <p:attrNameLst>
                                          <p:attrName>style.visibility</p:attrName>
                                        </p:attrNameLst>
                                      </p:cBhvr>
                                      <p:to>
                                        <p:strVal val="visible"/>
                                      </p:to>
                                    </p:set>
                                    <p:anim calcmode="lin" valueType="num">
                                      <p:cBhvr>
                                        <p:cTn id="108" dur="500" fill="hold"/>
                                        <p:tgtEl>
                                          <p:spTgt spid="20"/>
                                        </p:tgtEl>
                                        <p:attrNameLst>
                                          <p:attrName>ppt_w</p:attrName>
                                        </p:attrNameLst>
                                      </p:cBhvr>
                                      <p:tavLst>
                                        <p:tav tm="0">
                                          <p:val>
                                            <p:fltVal val="0"/>
                                          </p:val>
                                        </p:tav>
                                        <p:tav tm="100000">
                                          <p:val>
                                            <p:strVal val="#ppt_w"/>
                                          </p:val>
                                        </p:tav>
                                      </p:tavLst>
                                    </p:anim>
                                    <p:anim calcmode="lin" valueType="num">
                                      <p:cBhvr>
                                        <p:cTn id="109" dur="500" fill="hold"/>
                                        <p:tgtEl>
                                          <p:spTgt spid="20"/>
                                        </p:tgtEl>
                                        <p:attrNameLst>
                                          <p:attrName>ppt_h</p:attrName>
                                        </p:attrNameLst>
                                      </p:cBhvr>
                                      <p:tavLst>
                                        <p:tav tm="0">
                                          <p:val>
                                            <p:fltVal val="0"/>
                                          </p:val>
                                        </p:tav>
                                        <p:tav tm="100000">
                                          <p:val>
                                            <p:strVal val="#ppt_h"/>
                                          </p:val>
                                        </p:tav>
                                      </p:tavLst>
                                    </p:anim>
                                    <p:animEffect transition="in" filter="fade">
                                      <p:cBhvr>
                                        <p:cTn id="110" dur="500"/>
                                        <p:tgtEl>
                                          <p:spTgt spid="20"/>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4398"/>
                                        </p:tgtEl>
                                        <p:attrNameLst>
                                          <p:attrName>style.visibility</p:attrName>
                                        </p:attrNameLst>
                                      </p:cBhvr>
                                      <p:to>
                                        <p:strVal val="visible"/>
                                      </p:to>
                                    </p:set>
                                    <p:animEffect transition="in" filter="blinds(horizontal)">
                                      <p:cBhvr>
                                        <p:cTn id="115" dur="500"/>
                                        <p:tgtEl>
                                          <p:spTgt spid="14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1" grpId="0" animBg="1"/>
      <p:bldP spid="262174" grpId="0" animBg="1"/>
      <p:bldP spid="262175" grpId="0" animBg="1"/>
      <p:bldP spid="262181" grpId="0" animBg="1"/>
      <p:bldP spid="262184" grpId="0" animBg="1"/>
      <p:bldP spid="33821" grpId="0"/>
      <p:bldP spid="33822" grpId="0"/>
      <p:bldP spid="14398" grpId="0" animBg="1"/>
      <p:bldP spid="33" grpId="0" animBg="1"/>
      <p:bldP spid="34" grpId="0" animBg="1"/>
      <p:bldP spid="35" grpId="0" animBg="1"/>
      <p:bldP spid="55" grpId="0" animBg="1"/>
      <p:bldP spid="56" grpId="0"/>
      <p:bldP spid="4"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descr="lineas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4507" y="2011938"/>
            <a:ext cx="28336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8" name="Text Box 7"/>
          <p:cNvSpPr txBox="1">
            <a:spLocks noChangeArrowheads="1"/>
          </p:cNvSpPr>
          <p:nvPr/>
        </p:nvSpPr>
        <p:spPr bwMode="auto">
          <a:xfrm>
            <a:off x="4398953" y="437144"/>
            <a:ext cx="5643747" cy="884070"/>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sym typeface="Wingdings" panose="05000000000000000000" pitchFamily="2" charset="2"/>
              </a:rPr>
              <a:t>La densidad de líneas es proporcional al valor del campo</a:t>
            </a:r>
          </a:p>
        </p:txBody>
      </p:sp>
      <p:sp>
        <p:nvSpPr>
          <p:cNvPr id="75804" name="Text Box 21"/>
          <p:cNvSpPr txBox="1">
            <a:spLocks noChangeArrowheads="1"/>
          </p:cNvSpPr>
          <p:nvPr/>
        </p:nvSpPr>
        <p:spPr bwMode="auto">
          <a:xfrm>
            <a:off x="1335986" y="5064949"/>
            <a:ext cx="4325113" cy="795663"/>
          </a:xfrm>
          <a:prstGeom prst="rect">
            <a:avLst/>
          </a:prstGeom>
          <a:solidFill>
            <a:srgbClr val="008000"/>
          </a:solidFill>
          <a:ln>
            <a:noFill/>
          </a:ln>
        </p:spPr>
        <p:txBody>
          <a:bodyPr wrap="square" lIns="126000" tIns="82800" rIns="126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90000"/>
              </a:lnSpc>
              <a:spcBef>
                <a:spcPts val="0"/>
              </a:spcBef>
              <a:buFontTx/>
              <a:buNone/>
              <a:defRPr/>
            </a:pPr>
            <a:r>
              <a:rPr lang="es-ES" sz="2400" dirty="0">
                <a:solidFill>
                  <a:srgbClr val="FFFFFF"/>
                </a:solidFill>
                <a:latin typeface="Arial" panose="020B0604020202020204" pitchFamily="34" charset="0"/>
              </a:rPr>
              <a:t>Campo uniforme</a:t>
            </a:r>
          </a:p>
          <a:p>
            <a:pPr algn="ctr" eaLnBrk="1" hangingPunct="1">
              <a:lnSpc>
                <a:spcPct val="90000"/>
              </a:lnSpc>
              <a:spcBef>
                <a:spcPts val="0"/>
              </a:spcBef>
              <a:buFontTx/>
              <a:buNone/>
              <a:defRPr/>
            </a:pPr>
            <a:r>
              <a:rPr lang="es-ES" sz="2400" dirty="0">
                <a:solidFill>
                  <a:srgbClr val="FFFFFF"/>
                </a:solidFill>
                <a:latin typeface="Arial" panose="020B0604020202020204" pitchFamily="34" charset="0"/>
              </a:rPr>
              <a:t>(constante en el espacio)</a:t>
            </a:r>
          </a:p>
        </p:txBody>
      </p:sp>
      <p:grpSp>
        <p:nvGrpSpPr>
          <p:cNvPr id="7" name="Grupo 6"/>
          <p:cNvGrpSpPr/>
          <p:nvPr/>
        </p:nvGrpSpPr>
        <p:grpSpPr>
          <a:xfrm>
            <a:off x="6851490" y="3658798"/>
            <a:ext cx="2479677" cy="1004710"/>
            <a:chOff x="6851490" y="3513685"/>
            <a:chExt cx="2479677" cy="1004710"/>
          </a:xfrm>
        </p:grpSpPr>
        <p:sp>
          <p:nvSpPr>
            <p:cNvPr id="35874" name="Text Box 32"/>
            <p:cNvSpPr txBox="1">
              <a:spLocks noChangeArrowheads="1"/>
            </p:cNvSpPr>
            <p:nvPr/>
          </p:nvSpPr>
          <p:spPr bwMode="auto">
            <a:xfrm>
              <a:off x="7467440" y="3684957"/>
              <a:ext cx="1863727"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3333FF"/>
                  </a:solidFill>
                  <a:latin typeface="Arial" panose="020B0604020202020204" pitchFamily="34" charset="0"/>
                </a:rPr>
                <a:t>Más intenso cerca</a:t>
              </a:r>
            </a:p>
          </p:txBody>
        </p:sp>
        <p:sp>
          <p:nvSpPr>
            <p:cNvPr id="35875" name="Line 33"/>
            <p:cNvSpPr>
              <a:spLocks noChangeShapeType="1"/>
            </p:cNvSpPr>
            <p:nvPr/>
          </p:nvSpPr>
          <p:spPr bwMode="auto">
            <a:xfrm flipH="1" flipV="1">
              <a:off x="6851490" y="3513685"/>
              <a:ext cx="615950" cy="269415"/>
            </a:xfrm>
            <a:prstGeom prst="line">
              <a:avLst/>
            </a:prstGeom>
            <a:noFill/>
            <a:ln w="38100">
              <a:solidFill>
                <a:srgbClr val="3333FF"/>
              </a:solidFill>
              <a:round/>
              <a:headEnd type="triangle" w="med" len="lg"/>
              <a:tailEnd type="oval"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6" name="Grupo 5"/>
          <p:cNvGrpSpPr/>
          <p:nvPr/>
        </p:nvGrpSpPr>
        <p:grpSpPr>
          <a:xfrm>
            <a:off x="6957852" y="2180835"/>
            <a:ext cx="2691986" cy="833438"/>
            <a:chOff x="6957852" y="2035722"/>
            <a:chExt cx="2691986" cy="833438"/>
          </a:xfrm>
        </p:grpSpPr>
        <p:sp>
          <p:nvSpPr>
            <p:cNvPr id="35876" name="Text Box 34"/>
            <p:cNvSpPr txBox="1">
              <a:spLocks noChangeArrowheads="1"/>
            </p:cNvSpPr>
            <p:nvPr/>
          </p:nvSpPr>
          <p:spPr bwMode="auto">
            <a:xfrm>
              <a:off x="7467440" y="2035722"/>
              <a:ext cx="218239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a:solidFill>
                    <a:srgbClr val="3333FF"/>
                  </a:solidFill>
                  <a:latin typeface="Arial" panose="020B0604020202020204" pitchFamily="34" charset="0"/>
                </a:rPr>
                <a:t>Menos intenso lejos</a:t>
              </a:r>
            </a:p>
          </p:txBody>
        </p:sp>
        <p:sp>
          <p:nvSpPr>
            <p:cNvPr id="35877" name="Line 35"/>
            <p:cNvSpPr>
              <a:spLocks noChangeShapeType="1"/>
            </p:cNvSpPr>
            <p:nvPr/>
          </p:nvSpPr>
          <p:spPr bwMode="auto">
            <a:xfrm flipH="1" flipV="1">
              <a:off x="6957852" y="2153197"/>
              <a:ext cx="509588" cy="80963"/>
            </a:xfrm>
            <a:prstGeom prst="line">
              <a:avLst/>
            </a:prstGeom>
            <a:noFill/>
            <a:ln w="38100">
              <a:solidFill>
                <a:srgbClr val="0000FF"/>
              </a:solidFill>
              <a:round/>
              <a:headEnd type="triangle" w="med" len="lg"/>
              <a:tailEnd type="oval"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75840" name="Group 64"/>
          <p:cNvGrpSpPr>
            <a:grpSpLocks/>
          </p:cNvGrpSpPr>
          <p:nvPr/>
        </p:nvGrpSpPr>
        <p:grpSpPr bwMode="auto">
          <a:xfrm>
            <a:off x="6248498" y="5458671"/>
            <a:ext cx="4117975" cy="1201738"/>
            <a:chOff x="4181" y="1056"/>
            <a:chExt cx="2594" cy="757"/>
          </a:xfrm>
        </p:grpSpPr>
        <p:grpSp>
          <p:nvGrpSpPr>
            <p:cNvPr id="35855" name="Group 9"/>
            <p:cNvGrpSpPr>
              <a:grpSpLocks/>
            </p:cNvGrpSpPr>
            <p:nvPr/>
          </p:nvGrpSpPr>
          <p:grpSpPr bwMode="auto">
            <a:xfrm>
              <a:off x="4181" y="1100"/>
              <a:ext cx="896" cy="3"/>
              <a:chOff x="5286" y="1641"/>
              <a:chExt cx="896" cy="3"/>
            </a:xfrm>
          </p:grpSpPr>
          <p:sp>
            <p:nvSpPr>
              <p:cNvPr id="35866" name="Line 10"/>
              <p:cNvSpPr>
                <a:spLocks noChangeShapeType="1"/>
              </p:cNvSpPr>
              <p:nvPr/>
            </p:nvSpPr>
            <p:spPr bwMode="auto">
              <a:xfrm flipV="1">
                <a:off x="5286" y="1641"/>
                <a:ext cx="896"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35867" name="Line 11"/>
              <p:cNvSpPr>
                <a:spLocks noChangeShapeType="1"/>
              </p:cNvSpPr>
              <p:nvPr/>
            </p:nvSpPr>
            <p:spPr bwMode="auto">
              <a:xfrm>
                <a:off x="5760" y="1644"/>
                <a:ext cx="91" cy="0"/>
              </a:xfrm>
              <a:prstGeom prst="line">
                <a:avLst/>
              </a:prstGeom>
              <a:noFill/>
              <a:ln w="38100">
                <a:solidFill>
                  <a:srgbClr val="008000"/>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35856" name="Group 12"/>
            <p:cNvGrpSpPr>
              <a:grpSpLocks/>
            </p:cNvGrpSpPr>
            <p:nvPr/>
          </p:nvGrpSpPr>
          <p:grpSpPr bwMode="auto">
            <a:xfrm>
              <a:off x="4181" y="1306"/>
              <a:ext cx="896" cy="3"/>
              <a:chOff x="5286" y="1641"/>
              <a:chExt cx="896" cy="3"/>
            </a:xfrm>
          </p:grpSpPr>
          <p:sp>
            <p:nvSpPr>
              <p:cNvPr id="35864" name="Line 13"/>
              <p:cNvSpPr>
                <a:spLocks noChangeShapeType="1"/>
              </p:cNvSpPr>
              <p:nvPr/>
            </p:nvSpPr>
            <p:spPr bwMode="auto">
              <a:xfrm flipV="1">
                <a:off x="5286" y="1641"/>
                <a:ext cx="896"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35865" name="Line 14"/>
              <p:cNvSpPr>
                <a:spLocks noChangeShapeType="1"/>
              </p:cNvSpPr>
              <p:nvPr/>
            </p:nvSpPr>
            <p:spPr bwMode="auto">
              <a:xfrm>
                <a:off x="5760" y="1644"/>
                <a:ext cx="91" cy="0"/>
              </a:xfrm>
              <a:prstGeom prst="line">
                <a:avLst/>
              </a:prstGeom>
              <a:noFill/>
              <a:ln w="38100">
                <a:solidFill>
                  <a:srgbClr val="008000"/>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35857" name="Group 15"/>
            <p:cNvGrpSpPr>
              <a:grpSpLocks/>
            </p:cNvGrpSpPr>
            <p:nvPr/>
          </p:nvGrpSpPr>
          <p:grpSpPr bwMode="auto">
            <a:xfrm>
              <a:off x="4181" y="1540"/>
              <a:ext cx="896" cy="3"/>
              <a:chOff x="5286" y="1641"/>
              <a:chExt cx="896" cy="3"/>
            </a:xfrm>
          </p:grpSpPr>
          <p:sp>
            <p:nvSpPr>
              <p:cNvPr id="35862" name="Line 16"/>
              <p:cNvSpPr>
                <a:spLocks noChangeShapeType="1"/>
              </p:cNvSpPr>
              <p:nvPr/>
            </p:nvSpPr>
            <p:spPr bwMode="auto">
              <a:xfrm flipV="1">
                <a:off x="5286" y="1641"/>
                <a:ext cx="896"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35863" name="Line 17"/>
              <p:cNvSpPr>
                <a:spLocks noChangeShapeType="1"/>
              </p:cNvSpPr>
              <p:nvPr/>
            </p:nvSpPr>
            <p:spPr bwMode="auto">
              <a:xfrm>
                <a:off x="5760" y="1644"/>
                <a:ext cx="91" cy="0"/>
              </a:xfrm>
              <a:prstGeom prst="line">
                <a:avLst/>
              </a:prstGeom>
              <a:noFill/>
              <a:ln w="38100">
                <a:solidFill>
                  <a:srgbClr val="008000"/>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grpSp>
          <p:nvGrpSpPr>
            <p:cNvPr id="35858" name="Group 18"/>
            <p:cNvGrpSpPr>
              <a:grpSpLocks/>
            </p:cNvGrpSpPr>
            <p:nvPr/>
          </p:nvGrpSpPr>
          <p:grpSpPr bwMode="auto">
            <a:xfrm>
              <a:off x="4181" y="1773"/>
              <a:ext cx="896" cy="3"/>
              <a:chOff x="5286" y="1641"/>
              <a:chExt cx="896" cy="3"/>
            </a:xfrm>
          </p:grpSpPr>
          <p:sp>
            <p:nvSpPr>
              <p:cNvPr id="35860" name="Line 19"/>
              <p:cNvSpPr>
                <a:spLocks noChangeShapeType="1"/>
              </p:cNvSpPr>
              <p:nvPr/>
            </p:nvSpPr>
            <p:spPr bwMode="auto">
              <a:xfrm flipV="1">
                <a:off x="5286" y="1641"/>
                <a:ext cx="896"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sp>
            <p:nvSpPr>
              <p:cNvPr id="35861" name="Line 20"/>
              <p:cNvSpPr>
                <a:spLocks noChangeShapeType="1"/>
              </p:cNvSpPr>
              <p:nvPr/>
            </p:nvSpPr>
            <p:spPr bwMode="auto">
              <a:xfrm>
                <a:off x="5760" y="1644"/>
                <a:ext cx="91" cy="0"/>
              </a:xfrm>
              <a:prstGeom prst="line">
                <a:avLst/>
              </a:prstGeom>
              <a:noFill/>
              <a:ln w="38100">
                <a:solidFill>
                  <a:srgbClr val="008000"/>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grpSp>
        <p:sp>
          <p:nvSpPr>
            <p:cNvPr id="35859" name="Text Box 61"/>
            <p:cNvSpPr txBox="1">
              <a:spLocks noChangeArrowheads="1"/>
            </p:cNvSpPr>
            <p:nvPr/>
          </p:nvSpPr>
          <p:spPr bwMode="auto">
            <a:xfrm>
              <a:off x="5201" y="1056"/>
              <a:ext cx="1574" cy="75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a:solidFill>
                    <a:srgbClr val="008000"/>
                  </a:solidFill>
                </a:rPr>
                <a:t>Líneas paralelas y equiespaciadas</a:t>
              </a:r>
            </a:p>
          </p:txBody>
        </p:sp>
      </p:grpSp>
      <p:sp>
        <p:nvSpPr>
          <p:cNvPr id="37" name="Text Box 10"/>
          <p:cNvSpPr txBox="1">
            <a:spLocks noChangeArrowheads="1"/>
          </p:cNvSpPr>
          <p:nvPr/>
        </p:nvSpPr>
        <p:spPr bwMode="auto">
          <a:xfrm>
            <a:off x="1335986" y="421976"/>
            <a:ext cx="2305050" cy="514738"/>
          </a:xfrm>
          <a:prstGeom prst="rect">
            <a:avLst/>
          </a:prstGeom>
          <a:solidFill>
            <a:srgbClr val="66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solidFill>
                  <a:srgbClr val="FFFFFF"/>
                </a:solidFill>
                <a:latin typeface="Arial" panose="020B0604020202020204" pitchFamily="34" charset="0"/>
                <a:sym typeface="Wingdings" panose="05000000000000000000" pitchFamily="2" charset="2"/>
              </a:rPr>
              <a:t>PROPIEDAD 4</a:t>
            </a:r>
            <a:endParaRPr lang="es-ES" sz="2400">
              <a:solidFill>
                <a:srgbClr val="FFFFFF"/>
              </a:solidFill>
              <a:latin typeface="Arial" panose="020B0604020202020204" pitchFamily="34" charset="0"/>
              <a:sym typeface="Wingdings" panose="05000000000000000000" pitchFamily="2" charset="2"/>
            </a:endParaRPr>
          </a:p>
        </p:txBody>
      </p:sp>
      <p:sp>
        <p:nvSpPr>
          <p:cNvPr id="35879" name="Text Box 42"/>
          <p:cNvSpPr txBox="1">
            <a:spLocks noChangeArrowheads="1"/>
          </p:cNvSpPr>
          <p:nvPr/>
        </p:nvSpPr>
        <p:spPr bwMode="auto">
          <a:xfrm>
            <a:off x="1335986" y="2412666"/>
            <a:ext cx="278289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3333FF"/>
                </a:solidFill>
                <a:latin typeface="Arial" panose="020B0604020202020204" pitchFamily="34" charset="0"/>
              </a:rPr>
              <a:t>Menos intenso</a:t>
            </a:r>
          </a:p>
        </p:txBody>
      </p:sp>
      <p:grpSp>
        <p:nvGrpSpPr>
          <p:cNvPr id="5" name="Grupo 4">
            <a:extLst>
              <a:ext uri="{FF2B5EF4-FFF2-40B4-BE49-F238E27FC236}">
                <a16:creationId xmlns:a16="http://schemas.microsoft.com/office/drawing/2014/main" id="{F0BE0F9F-0AA4-49BE-BB4F-BCBD3041F9B9}"/>
              </a:ext>
            </a:extLst>
          </p:cNvPr>
          <p:cNvGrpSpPr/>
          <p:nvPr/>
        </p:nvGrpSpPr>
        <p:grpSpPr>
          <a:xfrm>
            <a:off x="3954008" y="2681150"/>
            <a:ext cx="1841270" cy="791966"/>
            <a:chOff x="3954008" y="2810357"/>
            <a:chExt cx="1841270" cy="791966"/>
          </a:xfrm>
        </p:grpSpPr>
        <p:sp>
          <p:nvSpPr>
            <p:cNvPr id="35878" name="Line 41"/>
            <p:cNvSpPr>
              <a:spLocks noChangeShapeType="1"/>
            </p:cNvSpPr>
            <p:nvPr/>
          </p:nvSpPr>
          <p:spPr bwMode="auto">
            <a:xfrm>
              <a:off x="5553978" y="2956210"/>
              <a:ext cx="241300" cy="646113"/>
            </a:xfrm>
            <a:prstGeom prst="line">
              <a:avLst/>
            </a:prstGeom>
            <a:noFill/>
            <a:ln w="38100">
              <a:solidFill>
                <a:srgbClr val="0000FF"/>
              </a:solidFill>
              <a:round/>
              <a:headEnd/>
              <a:tailEnd type="oval" w="lg" len="lg"/>
            </a:ln>
            <a:extLst>
              <a:ext uri="{909E8E84-426E-40DD-AFC4-6F175D3DCCD1}">
                <a14:hiddenFill xmlns:a14="http://schemas.microsoft.com/office/drawing/2010/main">
                  <a:noFill/>
                </a14:hiddenFill>
              </a:ext>
            </a:extLst>
          </p:spPr>
          <p:txBody>
            <a:bodyPr wrap="none" lIns="90000" tIns="46800" rIns="90000" bIns="46800"/>
            <a:lstStyle/>
            <a:p>
              <a:endParaRPr lang="en-GB" sz="2400"/>
            </a:p>
          </p:txBody>
        </p:sp>
        <p:cxnSp>
          <p:nvCxnSpPr>
            <p:cNvPr id="4" name="Conector recto 3"/>
            <p:cNvCxnSpPr>
              <a:stCxn id="35878" idx="0"/>
            </p:cNvCxnSpPr>
            <p:nvPr/>
          </p:nvCxnSpPr>
          <p:spPr bwMode="auto">
            <a:xfrm flipH="1" flipV="1">
              <a:off x="3954008" y="2810357"/>
              <a:ext cx="1599970" cy="145853"/>
            </a:xfrm>
            <a:prstGeom prst="line">
              <a:avLst/>
            </a:prstGeom>
            <a:noFill/>
            <a:ln w="38100" cap="flat" cmpd="sng" algn="ctr">
              <a:solidFill>
                <a:srgbClr val="3333FF"/>
              </a:solidFill>
              <a:prstDash val="solid"/>
              <a:round/>
              <a:headEnd type="none" w="med" len="med"/>
              <a:tailEnd type="triangle" w="med" len="lg"/>
            </a:ln>
            <a:effectLst/>
          </p:spPr>
        </p:cxnSp>
      </p:grpSp>
      <p:sp>
        <p:nvSpPr>
          <p:cNvPr id="31" name="Text Box 34"/>
          <p:cNvSpPr txBox="1">
            <a:spLocks noChangeArrowheads="1"/>
          </p:cNvSpPr>
          <p:nvPr/>
        </p:nvSpPr>
        <p:spPr bwMode="auto">
          <a:xfrm>
            <a:off x="1335986" y="1442286"/>
            <a:ext cx="8706714" cy="463846"/>
          </a:xfrm>
          <a:prstGeom prst="rect">
            <a:avLst/>
          </a:prstGeom>
          <a:solidFill>
            <a:srgbClr val="FFFF99"/>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latin typeface="Arial" panose="020B0604020202020204" pitchFamily="34" charset="0"/>
              </a:rPr>
              <a:t>Es la propiedad más útil, al dar idea del valor del campo</a:t>
            </a:r>
          </a:p>
        </p:txBody>
      </p:sp>
      <p:grpSp>
        <p:nvGrpSpPr>
          <p:cNvPr id="3" name="Grupo 2">
            <a:extLst>
              <a:ext uri="{FF2B5EF4-FFF2-40B4-BE49-F238E27FC236}">
                <a16:creationId xmlns:a16="http://schemas.microsoft.com/office/drawing/2014/main" id="{F86486DD-4BDB-4EFE-9117-D334E9294071}"/>
              </a:ext>
            </a:extLst>
          </p:cNvPr>
          <p:cNvGrpSpPr/>
          <p:nvPr/>
        </p:nvGrpSpPr>
        <p:grpSpPr>
          <a:xfrm>
            <a:off x="1643456" y="5933314"/>
            <a:ext cx="3675889" cy="1012005"/>
            <a:chOff x="1733202" y="5933314"/>
            <a:chExt cx="3675889" cy="1012005"/>
          </a:xfrm>
        </p:grpSpPr>
        <p:sp>
          <p:nvSpPr>
            <p:cNvPr id="75838" name="Text Box 62"/>
            <p:cNvSpPr txBox="1">
              <a:spLocks noChangeArrowheads="1"/>
            </p:cNvSpPr>
            <p:nvPr/>
          </p:nvSpPr>
          <p:spPr bwMode="auto">
            <a:xfrm>
              <a:off x="1733202" y="6186008"/>
              <a:ext cx="3675889" cy="75931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lnSpc>
                  <a:spcPct val="90000"/>
                </a:lnSpc>
                <a:spcBef>
                  <a:spcPct val="50000"/>
                </a:spcBef>
              </a:pPr>
              <a:r>
                <a:rPr lang="es-ES" sz="2400" dirty="0">
                  <a:solidFill>
                    <a:srgbClr val="008000"/>
                  </a:solidFill>
                </a:rPr>
                <a:t>Densidad de líneas constante</a:t>
              </a:r>
            </a:p>
          </p:txBody>
        </p:sp>
        <p:sp>
          <p:nvSpPr>
            <p:cNvPr id="2" name="Flecha: hacia abajo 1">
              <a:extLst>
                <a:ext uri="{FF2B5EF4-FFF2-40B4-BE49-F238E27FC236}">
                  <a16:creationId xmlns:a16="http://schemas.microsoft.com/office/drawing/2014/main" id="{7045809B-EFBA-4950-959B-C5793B27DE76}"/>
                </a:ext>
              </a:extLst>
            </p:cNvPr>
            <p:cNvSpPr/>
            <p:nvPr/>
          </p:nvSpPr>
          <p:spPr bwMode="auto">
            <a:xfrm>
              <a:off x="3243219" y="5933314"/>
              <a:ext cx="648100" cy="254425"/>
            </a:xfrm>
            <a:prstGeom prst="downArrow">
              <a:avLst/>
            </a:prstGeom>
            <a:solidFill>
              <a:schemeClr val="accent1"/>
            </a:solidFill>
            <a:ln w="12700" cap="flat" cmpd="sng" algn="ctr">
              <a:solidFill>
                <a:schemeClr val="accent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
        <p:nvSpPr>
          <p:cNvPr id="34" name="Text Box 42">
            <a:extLst>
              <a:ext uri="{FF2B5EF4-FFF2-40B4-BE49-F238E27FC236}">
                <a16:creationId xmlns:a16="http://schemas.microsoft.com/office/drawing/2014/main" id="{B3AB55E7-7E59-4CA0-A559-C91A99ACC6F5}"/>
              </a:ext>
            </a:extLst>
          </p:cNvPr>
          <p:cNvSpPr txBox="1">
            <a:spLocks noChangeArrowheads="1"/>
          </p:cNvSpPr>
          <p:nvPr/>
        </p:nvSpPr>
        <p:spPr bwMode="auto">
          <a:xfrm>
            <a:off x="1335986" y="2910409"/>
            <a:ext cx="2782890" cy="1941173"/>
          </a:xfrm>
          <a:prstGeom prst="rect">
            <a:avLst/>
          </a:prstGeom>
          <a:solidFill>
            <a:srgbClr val="FFFFFF"/>
          </a:solidFill>
          <a:ln>
            <a:noFill/>
          </a:ln>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latin typeface="Arial" panose="020B0604020202020204" pitchFamily="34" charset="0"/>
              </a:rPr>
              <a:t>Esto indica </a:t>
            </a:r>
            <a:r>
              <a:rPr lang="es-ES" sz="2400" dirty="0">
                <a:latin typeface="Arial" panose="020B0604020202020204" pitchFamily="34" charset="0"/>
              </a:rPr>
              <a:t>que los campos tienden a cancelarse, que las cargas son del mismo signo</a:t>
            </a:r>
          </a:p>
        </p:txBody>
      </p:sp>
      <p:sp>
        <p:nvSpPr>
          <p:cNvPr id="36" name="Flecha: hacia abajo 35">
            <a:extLst>
              <a:ext uri="{FF2B5EF4-FFF2-40B4-BE49-F238E27FC236}">
                <a16:creationId xmlns:a16="http://schemas.microsoft.com/office/drawing/2014/main" id="{53456AE5-E16C-442D-A718-DF2B452CC06C}"/>
              </a:ext>
            </a:extLst>
          </p:cNvPr>
          <p:cNvSpPr/>
          <p:nvPr/>
        </p:nvSpPr>
        <p:spPr bwMode="auto">
          <a:xfrm rot="16200000">
            <a:off x="5580557" y="5889439"/>
            <a:ext cx="648100" cy="254425"/>
          </a:xfrm>
          <a:prstGeom prst="downArrow">
            <a:avLst/>
          </a:prstGeom>
          <a:solidFill>
            <a:schemeClr val="accent1"/>
          </a:solidFill>
          <a:ln w="12700" cap="flat" cmpd="sng" algn="ctr">
            <a:solidFill>
              <a:schemeClr val="accent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2681891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75788"/>
                                        </p:tgtEl>
                                        <p:attrNameLst>
                                          <p:attrName>style.visibility</p:attrName>
                                        </p:attrNameLst>
                                      </p:cBhvr>
                                      <p:to>
                                        <p:strVal val="visible"/>
                                      </p:to>
                                    </p:set>
                                    <p:animEffect transition="in" filter="blinds(vertical)">
                                      <p:cBhvr>
                                        <p:cTn id="13" dur="500"/>
                                        <p:tgtEl>
                                          <p:spTgt spid="7578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p:tgtEl>
                                          <p:spTgt spid="31"/>
                                        </p:tgtEl>
                                        <p:attrNameLst>
                                          <p:attrName>ppt_y</p:attrName>
                                        </p:attrNameLst>
                                      </p:cBhvr>
                                      <p:tavLst>
                                        <p:tav tm="0">
                                          <p:val>
                                            <p:strVal val="#ppt_y+#ppt_h*1.125000"/>
                                          </p:val>
                                        </p:tav>
                                        <p:tav tm="100000">
                                          <p:val>
                                            <p:strVal val="#ppt_y"/>
                                          </p:val>
                                        </p:tav>
                                      </p:tavLst>
                                    </p:anim>
                                    <p:animEffect transition="in" filter="wipe(up)">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nodeType="clickEffect">
                                  <p:stCondLst>
                                    <p:cond delay="0"/>
                                  </p:stCondLst>
                                  <p:childTnLst>
                                    <p:set>
                                      <p:cBhvr>
                                        <p:cTn id="23" dur="1" fill="hold">
                                          <p:stCondLst>
                                            <p:cond delay="0"/>
                                          </p:stCondLst>
                                        </p:cTn>
                                        <p:tgtEl>
                                          <p:spTgt spid="35842"/>
                                        </p:tgtEl>
                                        <p:attrNameLst>
                                          <p:attrName>style.visibility</p:attrName>
                                        </p:attrNameLst>
                                      </p:cBhvr>
                                      <p:to>
                                        <p:strVal val="visible"/>
                                      </p:to>
                                    </p:set>
                                    <p:animEffect transition="in" filter="blinds(vertical)">
                                      <p:cBhvr>
                                        <p:cTn id="24" dur="500"/>
                                        <p:tgtEl>
                                          <p:spTgt spid="3584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00"/>
                                        <p:tgtEl>
                                          <p:spTgt spid="5"/>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5879"/>
                                        </p:tgtEl>
                                        <p:attrNameLst>
                                          <p:attrName>style.visibility</p:attrName>
                                        </p:attrNameLst>
                                      </p:cBhvr>
                                      <p:to>
                                        <p:strVal val="visible"/>
                                      </p:to>
                                    </p:set>
                                    <p:animEffect transition="in" filter="wipe(up)">
                                      <p:cBhvr>
                                        <p:cTn id="43" dur="500"/>
                                        <p:tgtEl>
                                          <p:spTgt spid="3587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up)">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75804"/>
                                        </p:tgtEl>
                                        <p:attrNameLst>
                                          <p:attrName>style.visibility</p:attrName>
                                        </p:attrNameLst>
                                      </p:cBhvr>
                                      <p:to>
                                        <p:strVal val="visible"/>
                                      </p:to>
                                    </p:set>
                                    <p:anim calcmode="lin" valueType="num">
                                      <p:cBhvr additive="base">
                                        <p:cTn id="53" dur="500"/>
                                        <p:tgtEl>
                                          <p:spTgt spid="75804"/>
                                        </p:tgtEl>
                                        <p:attrNameLst>
                                          <p:attrName>ppt_y</p:attrName>
                                        </p:attrNameLst>
                                      </p:cBhvr>
                                      <p:tavLst>
                                        <p:tav tm="0">
                                          <p:val>
                                            <p:strVal val="#ppt_y+#ppt_h*1.125000"/>
                                          </p:val>
                                        </p:tav>
                                        <p:tav tm="100000">
                                          <p:val>
                                            <p:strVal val="#ppt_y"/>
                                          </p:val>
                                        </p:tav>
                                      </p:tavLst>
                                    </p:anim>
                                    <p:animEffect transition="in" filter="wipe(up)">
                                      <p:cBhvr>
                                        <p:cTn id="54" dur="500"/>
                                        <p:tgtEl>
                                          <p:spTgt spid="7580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up)">
                                      <p:cBhvr>
                                        <p:cTn id="59" dur="500"/>
                                        <p:tgtEl>
                                          <p:spTgt spid="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75840"/>
                                        </p:tgtEl>
                                        <p:attrNameLst>
                                          <p:attrName>style.visibility</p:attrName>
                                        </p:attrNameLst>
                                      </p:cBhvr>
                                      <p:to>
                                        <p:strVal val="visible"/>
                                      </p:to>
                                    </p:set>
                                    <p:animEffect transition="in" filter="wipe(left)">
                                      <p:cBhvr>
                                        <p:cTn id="68" dur="500"/>
                                        <p:tgtEl>
                                          <p:spTgt spid="75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8" grpId="0" animBg="1"/>
      <p:bldP spid="75804" grpId="0" animBg="1"/>
      <p:bldP spid="37" grpId="0" animBg="1"/>
      <p:bldP spid="35879" grpId="0"/>
      <p:bldP spid="31" grpId="0" animBg="1"/>
      <p:bldP spid="34"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p:cNvGrpSpPr/>
          <p:nvPr/>
        </p:nvGrpSpPr>
        <p:grpSpPr>
          <a:xfrm>
            <a:off x="8254512" y="5784945"/>
            <a:ext cx="1675483" cy="1253402"/>
            <a:chOff x="8630432" y="5764625"/>
            <a:chExt cx="1675483" cy="1253402"/>
          </a:xfrm>
        </p:grpSpPr>
        <p:sp>
          <p:nvSpPr>
            <p:cNvPr id="41" name="Text Box 74"/>
            <p:cNvSpPr txBox="1">
              <a:spLocks noChangeArrowheads="1"/>
            </p:cNvSpPr>
            <p:nvPr/>
          </p:nvSpPr>
          <p:spPr bwMode="auto">
            <a:xfrm>
              <a:off x="9093982" y="5764625"/>
              <a:ext cx="1211933" cy="1253402"/>
            </a:xfrm>
            <a:prstGeom prst="rect">
              <a:avLst/>
            </a:prstGeom>
            <a:solidFill>
              <a:schemeClr val="tx2">
                <a:lumMod val="25000"/>
                <a:lumOff val="75000"/>
              </a:scheme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108000" tIns="72000" rIns="108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a:solidFill>
                    <a:schemeClr val="tx1"/>
                  </a:solidFill>
                </a:rPr>
                <a:t>Lejos deben ser 8</a:t>
              </a:r>
            </a:p>
          </p:txBody>
        </p:sp>
        <p:sp>
          <p:nvSpPr>
            <p:cNvPr id="42" name="Text Box 75"/>
            <p:cNvSpPr txBox="1">
              <a:spLocks noChangeArrowheads="1"/>
            </p:cNvSpPr>
            <p:nvPr/>
          </p:nvSpPr>
          <p:spPr bwMode="auto">
            <a:xfrm rot="16200000">
              <a:off x="8678057" y="6162587"/>
              <a:ext cx="3683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sym typeface="Symbol" panose="05050102010706020507" pitchFamily="18" charset="2"/>
                </a:rPr>
                <a:t></a:t>
              </a:r>
            </a:p>
          </p:txBody>
        </p:sp>
      </p:grpSp>
      <p:pic>
        <p:nvPicPr>
          <p:cNvPr id="264195" name="Picture 3" descr="lineas4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559" y="2437624"/>
            <a:ext cx="3381375"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15" name="Text Box 5"/>
          <p:cNvSpPr txBox="1">
            <a:spLocks noChangeArrowheads="1"/>
          </p:cNvSpPr>
          <p:nvPr/>
        </p:nvSpPr>
        <p:spPr bwMode="auto">
          <a:xfrm>
            <a:off x="4106535" y="426777"/>
            <a:ext cx="6092825" cy="1253402"/>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108000" tIns="72000" rIns="108000" bIns="720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sym typeface="Wingdings" panose="05000000000000000000" pitchFamily="2" charset="2"/>
              </a:rPr>
              <a:t>Lejos del sistema, las líneas divergen, o convergen, como las de una carga puntual con la carga neta del sistema</a:t>
            </a:r>
          </a:p>
        </p:txBody>
      </p:sp>
      <p:sp>
        <p:nvSpPr>
          <p:cNvPr id="264218" name="Text Box 26"/>
          <p:cNvSpPr txBox="1">
            <a:spLocks noChangeArrowheads="1"/>
          </p:cNvSpPr>
          <p:nvPr/>
        </p:nvSpPr>
        <p:spPr bwMode="auto">
          <a:xfrm>
            <a:off x="1371864" y="3917409"/>
            <a:ext cx="182002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solidFill>
                  <a:srgbClr val="000000"/>
                </a:solidFill>
                <a:latin typeface="Arial" panose="020B0604020202020204" pitchFamily="34" charset="0"/>
              </a:rPr>
              <a:t>Salen 16 </a:t>
            </a:r>
            <a:r>
              <a:rPr lang="es-ES" sz="2400" b="1">
                <a:solidFill>
                  <a:srgbClr val="000000"/>
                </a:solidFill>
                <a:latin typeface="Arial" panose="020B0604020202020204" pitchFamily="34" charset="0"/>
                <a:sym typeface="Symbol" panose="05050102010706020507" pitchFamily="18" charset="2"/>
              </a:rPr>
              <a:t></a:t>
            </a:r>
          </a:p>
        </p:txBody>
      </p:sp>
      <p:sp>
        <p:nvSpPr>
          <p:cNvPr id="264219" name="Text Box 27"/>
          <p:cNvSpPr txBox="1">
            <a:spLocks noChangeArrowheads="1"/>
          </p:cNvSpPr>
          <p:nvPr/>
        </p:nvSpPr>
        <p:spPr bwMode="auto">
          <a:xfrm>
            <a:off x="4402242" y="3904177"/>
            <a:ext cx="184943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dirty="0">
                <a:solidFill>
                  <a:srgbClr val="000000"/>
                </a:solidFill>
                <a:latin typeface="Arial" panose="020B0604020202020204" pitchFamily="34" charset="0"/>
                <a:sym typeface="Symbol" panose="05050102010706020507" pitchFamily="18" charset="2"/>
              </a:rPr>
              <a:t> Entran </a:t>
            </a:r>
            <a:r>
              <a:rPr lang="es-ES" sz="2400" b="1" dirty="0">
                <a:solidFill>
                  <a:srgbClr val="000000"/>
                </a:solidFill>
                <a:latin typeface="Arial" panose="020B0604020202020204" pitchFamily="34" charset="0"/>
              </a:rPr>
              <a:t>8</a:t>
            </a:r>
          </a:p>
        </p:txBody>
      </p:sp>
      <p:sp>
        <p:nvSpPr>
          <p:cNvPr id="264225" name="Oval 33"/>
          <p:cNvSpPr>
            <a:spLocks noChangeArrowheads="1"/>
          </p:cNvSpPr>
          <p:nvPr/>
        </p:nvSpPr>
        <p:spPr bwMode="auto">
          <a:xfrm>
            <a:off x="2319184" y="2726549"/>
            <a:ext cx="2882900" cy="2844800"/>
          </a:xfrm>
          <a:prstGeom prst="ellipse">
            <a:avLst/>
          </a:prstGeom>
          <a:noFill/>
          <a:ln w="25400" algn="ctr">
            <a:solidFill>
              <a:srgbClr val="008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nvGrpSpPr>
          <p:cNvPr id="7" name="Group 56"/>
          <p:cNvGrpSpPr>
            <a:grpSpLocks/>
          </p:cNvGrpSpPr>
          <p:nvPr/>
        </p:nvGrpSpPr>
        <p:grpSpPr bwMode="auto">
          <a:xfrm>
            <a:off x="2155671" y="2605899"/>
            <a:ext cx="3086100" cy="3087687"/>
            <a:chOff x="1232" y="1164"/>
            <a:chExt cx="1944" cy="1945"/>
          </a:xfrm>
        </p:grpSpPr>
        <p:sp>
          <p:nvSpPr>
            <p:cNvPr id="37917" name="Line 38"/>
            <p:cNvSpPr>
              <a:spLocks noChangeShapeType="1"/>
            </p:cNvSpPr>
            <p:nvPr/>
          </p:nvSpPr>
          <p:spPr bwMode="auto">
            <a:xfrm flipH="1" flipV="1">
              <a:off x="1232" y="1696"/>
              <a:ext cx="832" cy="424"/>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37918" name="Line 39"/>
            <p:cNvSpPr>
              <a:spLocks noChangeShapeType="1"/>
            </p:cNvSpPr>
            <p:nvPr/>
          </p:nvSpPr>
          <p:spPr bwMode="auto">
            <a:xfrm flipH="1" flipV="1">
              <a:off x="2344" y="2195"/>
              <a:ext cx="824" cy="31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37919" name="Line 40"/>
            <p:cNvSpPr>
              <a:spLocks noChangeShapeType="1"/>
            </p:cNvSpPr>
            <p:nvPr/>
          </p:nvSpPr>
          <p:spPr bwMode="auto">
            <a:xfrm flipH="1">
              <a:off x="2328" y="1742"/>
              <a:ext cx="848" cy="35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37920" name="Line 41"/>
            <p:cNvSpPr>
              <a:spLocks noChangeShapeType="1"/>
            </p:cNvSpPr>
            <p:nvPr/>
          </p:nvSpPr>
          <p:spPr bwMode="auto">
            <a:xfrm flipH="1">
              <a:off x="2264" y="1249"/>
              <a:ext cx="400" cy="824"/>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37921" name="Line 42"/>
            <p:cNvSpPr>
              <a:spLocks noChangeShapeType="1"/>
            </p:cNvSpPr>
            <p:nvPr/>
          </p:nvSpPr>
          <p:spPr bwMode="auto">
            <a:xfrm>
              <a:off x="1896" y="1164"/>
              <a:ext cx="256" cy="864"/>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37922" name="Line 43"/>
            <p:cNvSpPr>
              <a:spLocks noChangeShapeType="1"/>
            </p:cNvSpPr>
            <p:nvPr/>
          </p:nvSpPr>
          <p:spPr bwMode="auto">
            <a:xfrm>
              <a:off x="2296" y="2295"/>
              <a:ext cx="392" cy="768"/>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37923" name="Line 44"/>
            <p:cNvSpPr>
              <a:spLocks noChangeShapeType="1"/>
            </p:cNvSpPr>
            <p:nvPr/>
          </p:nvSpPr>
          <p:spPr bwMode="auto">
            <a:xfrm flipV="1">
              <a:off x="1288" y="2218"/>
              <a:ext cx="792" cy="36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37924" name="Line 45"/>
            <p:cNvSpPr>
              <a:spLocks noChangeShapeType="1"/>
            </p:cNvSpPr>
            <p:nvPr/>
          </p:nvSpPr>
          <p:spPr bwMode="auto">
            <a:xfrm flipV="1">
              <a:off x="1904" y="2295"/>
              <a:ext cx="224" cy="814"/>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grpSp>
      <p:sp>
        <p:nvSpPr>
          <p:cNvPr id="264250" name="Text Box 58"/>
          <p:cNvSpPr txBox="1">
            <a:spLocks noChangeArrowheads="1"/>
          </p:cNvSpPr>
          <p:nvPr/>
        </p:nvSpPr>
        <p:spPr bwMode="auto">
          <a:xfrm>
            <a:off x="6306184" y="3913099"/>
            <a:ext cx="3650327" cy="51473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25000">
                <a:solidFill>
                  <a:srgbClr val="000000"/>
                </a:solidFill>
                <a:latin typeface="Arial" panose="020B0604020202020204" pitchFamily="34" charset="0"/>
              </a:rPr>
              <a:t>neta</a:t>
            </a:r>
            <a:r>
              <a:rPr lang="es-ES" sz="2400">
                <a:solidFill>
                  <a:srgbClr val="000000"/>
                </a:solidFill>
                <a:latin typeface="Arial" panose="020B0604020202020204" pitchFamily="34" charset="0"/>
              </a:rPr>
              <a:t> = 2q – q = q &gt; 0</a:t>
            </a:r>
          </a:p>
        </p:txBody>
      </p:sp>
      <p:sp>
        <p:nvSpPr>
          <p:cNvPr id="15419" name="Text Box 59"/>
          <p:cNvSpPr txBox="1">
            <a:spLocks noChangeArrowheads="1"/>
          </p:cNvSpPr>
          <p:nvPr/>
        </p:nvSpPr>
        <p:spPr bwMode="auto">
          <a:xfrm>
            <a:off x="4586134" y="2602724"/>
            <a:ext cx="984863" cy="46384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b="1" dirty="0">
                <a:solidFill>
                  <a:srgbClr val="008000"/>
                </a:solidFill>
              </a:rPr>
              <a:t>Lejos</a:t>
            </a:r>
          </a:p>
        </p:txBody>
      </p:sp>
      <p:sp>
        <p:nvSpPr>
          <p:cNvPr id="15421" name="Text Box 61"/>
          <p:cNvSpPr txBox="1">
            <a:spLocks noChangeArrowheads="1"/>
          </p:cNvSpPr>
          <p:nvPr/>
        </p:nvSpPr>
        <p:spPr bwMode="auto">
          <a:xfrm>
            <a:off x="2642246" y="6136837"/>
            <a:ext cx="2252321" cy="514738"/>
          </a:xfrm>
          <a:prstGeom prst="rect">
            <a:avLst/>
          </a:prstGeom>
          <a:solidFill>
            <a:srgbClr val="CCFFCC"/>
          </a:solidFill>
          <a:ln>
            <a:noFill/>
          </a:ln>
          <a:effectLst/>
          <a:extLst>
            <a:ext uri="{53640926-AAD7-44D8-BBD7-CCE9431645EC}">
              <a14:shadowObscured xmlns:a14="http://schemas.microsoft.com/office/drawing/2010/main" val="1"/>
            </a:ext>
          </a:extLst>
        </p:spPr>
        <p:txBody>
          <a:bodyPr wrap="none" lIns="108000" tIns="72000" rIns="108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rPr>
              <a:t>q </a:t>
            </a:r>
            <a:r>
              <a:rPr lang="es-ES" sz="2400">
                <a:solidFill>
                  <a:schemeClr val="tx1"/>
                </a:solidFill>
                <a:sym typeface="Symbol" panose="05050102010706020507" pitchFamily="18" charset="2"/>
              </a:rPr>
              <a:t> 8 salientes</a:t>
            </a:r>
          </a:p>
        </p:txBody>
      </p:sp>
      <p:sp>
        <p:nvSpPr>
          <p:cNvPr id="15431" name="Text Box 71"/>
          <p:cNvSpPr txBox="1">
            <a:spLocks noChangeArrowheads="1"/>
          </p:cNvSpPr>
          <p:nvPr/>
        </p:nvSpPr>
        <p:spPr bwMode="auto">
          <a:xfrm>
            <a:off x="6301857" y="1849880"/>
            <a:ext cx="3654654" cy="1253402"/>
          </a:xfrm>
          <a:prstGeom prst="rect">
            <a:avLst/>
          </a:prstGeom>
          <a:solidFill>
            <a:srgbClr val="FFFF99"/>
          </a:solidFill>
          <a:ln>
            <a:noFill/>
          </a:ln>
        </p:spPr>
        <p:txBody>
          <a:bodyPr wrap="square" lIns="108000" tIns="72000" rIns="108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defRPr/>
            </a:pPr>
            <a:r>
              <a:rPr lang="es-ES" sz="2400">
                <a:solidFill>
                  <a:schemeClr val="tx1"/>
                </a:solidFill>
              </a:rPr>
              <a:t>Es algo lógico, porque todo parece un punto lo suficientemente lejos</a:t>
            </a:r>
          </a:p>
        </p:txBody>
      </p:sp>
      <p:grpSp>
        <p:nvGrpSpPr>
          <p:cNvPr id="15437" name="Group 77"/>
          <p:cNvGrpSpPr>
            <a:grpSpLocks/>
          </p:cNvGrpSpPr>
          <p:nvPr/>
        </p:nvGrpSpPr>
        <p:grpSpPr bwMode="auto">
          <a:xfrm>
            <a:off x="6305553" y="4420782"/>
            <a:ext cx="3651252" cy="973137"/>
            <a:chOff x="3972" y="1980"/>
            <a:chExt cx="2300" cy="613"/>
          </a:xfrm>
        </p:grpSpPr>
        <p:sp>
          <p:nvSpPr>
            <p:cNvPr id="37915" name="Text Box 69"/>
            <p:cNvSpPr txBox="1">
              <a:spLocks noChangeArrowheads="1"/>
            </p:cNvSpPr>
            <p:nvPr/>
          </p:nvSpPr>
          <p:spPr bwMode="auto">
            <a:xfrm>
              <a:off x="4994" y="1980"/>
              <a:ext cx="23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sym typeface="Symbol" panose="05050102010706020507" pitchFamily="18" charset="2"/>
                </a:rPr>
                <a:t></a:t>
              </a:r>
            </a:p>
          </p:txBody>
        </p:sp>
        <p:sp>
          <p:nvSpPr>
            <p:cNvPr id="37916" name="Text Box 74"/>
            <p:cNvSpPr txBox="1">
              <a:spLocks noChangeArrowheads="1"/>
            </p:cNvSpPr>
            <p:nvPr/>
          </p:nvSpPr>
          <p:spPr bwMode="auto">
            <a:xfrm>
              <a:off x="3972" y="2269"/>
              <a:ext cx="2300" cy="324"/>
            </a:xfrm>
            <a:prstGeom prst="rect">
              <a:avLst/>
            </a:prstGeom>
            <a:solidFill>
              <a:schemeClr val="tx2">
                <a:lumMod val="25000"/>
                <a:lumOff val="75000"/>
              </a:scheme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108000" tIns="72000" rIns="108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rPr>
                <a:t>Lejos deben emerger</a:t>
              </a:r>
            </a:p>
          </p:txBody>
        </p:sp>
      </p:grpSp>
      <p:grpSp>
        <p:nvGrpSpPr>
          <p:cNvPr id="15439" name="Group 79"/>
          <p:cNvGrpSpPr>
            <a:grpSpLocks/>
          </p:cNvGrpSpPr>
          <p:nvPr/>
        </p:nvGrpSpPr>
        <p:grpSpPr bwMode="auto">
          <a:xfrm>
            <a:off x="4950918" y="6138775"/>
            <a:ext cx="3262313" cy="514350"/>
            <a:chOff x="3572" y="3081"/>
            <a:chExt cx="2055" cy="324"/>
          </a:xfrm>
        </p:grpSpPr>
        <p:sp>
          <p:nvSpPr>
            <p:cNvPr id="37913" name="Text Box 29"/>
            <p:cNvSpPr txBox="1">
              <a:spLocks noChangeArrowheads="1"/>
            </p:cNvSpPr>
            <p:nvPr/>
          </p:nvSpPr>
          <p:spPr bwMode="auto">
            <a:xfrm>
              <a:off x="3855" y="3081"/>
              <a:ext cx="1772" cy="32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Q</a:t>
              </a:r>
              <a:r>
                <a:rPr lang="es-ES" sz="2400" baseline="-25000">
                  <a:solidFill>
                    <a:srgbClr val="000000"/>
                  </a:solidFill>
                  <a:latin typeface="Arial" panose="020B0604020202020204" pitchFamily="34" charset="0"/>
                </a:rPr>
                <a:t>neta</a:t>
              </a:r>
              <a:r>
                <a:rPr lang="es-ES" sz="2400">
                  <a:solidFill>
                    <a:srgbClr val="000000"/>
                  </a:solidFill>
                  <a:latin typeface="Arial" panose="020B0604020202020204" pitchFamily="34" charset="0"/>
                </a:rPr>
                <a:t> </a:t>
              </a:r>
              <a:r>
                <a:rPr lang="es-ES" sz="2400">
                  <a:solidFill>
                    <a:srgbClr val="000000"/>
                  </a:solidFill>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rPr>
                <a:t> 8 salientes</a:t>
              </a:r>
            </a:p>
          </p:txBody>
        </p:sp>
        <p:sp>
          <p:nvSpPr>
            <p:cNvPr id="37914" name="Text Box 75"/>
            <p:cNvSpPr txBox="1">
              <a:spLocks noChangeArrowheads="1"/>
            </p:cNvSpPr>
            <p:nvPr/>
          </p:nvSpPr>
          <p:spPr bwMode="auto">
            <a:xfrm rot="16200000">
              <a:off x="3602" y="3096"/>
              <a:ext cx="23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sym typeface="Symbol" panose="05050102010706020507" pitchFamily="18" charset="2"/>
                </a:rPr>
                <a:t></a:t>
              </a:r>
            </a:p>
          </p:txBody>
        </p:sp>
      </p:grpSp>
      <p:sp>
        <p:nvSpPr>
          <p:cNvPr id="37912" name="Text Box 78"/>
          <p:cNvSpPr txBox="1">
            <a:spLocks noChangeArrowheads="1"/>
          </p:cNvSpPr>
          <p:nvPr/>
        </p:nvSpPr>
        <p:spPr bwMode="auto">
          <a:xfrm>
            <a:off x="10037794" y="6190682"/>
            <a:ext cx="694719" cy="463846"/>
          </a:xfrm>
          <a:prstGeom prst="rect">
            <a:avLst/>
          </a:prstGeom>
          <a:solidFill>
            <a:srgbClr val="FFFF00"/>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b="1">
                <a:solidFill>
                  <a:schemeClr val="tx1"/>
                </a:solidFill>
              </a:rPr>
              <a:t>Ok!</a:t>
            </a:r>
          </a:p>
        </p:txBody>
      </p:sp>
      <p:sp>
        <p:nvSpPr>
          <p:cNvPr id="15440" name="Text Box 80"/>
          <p:cNvSpPr txBox="1">
            <a:spLocks noChangeArrowheads="1"/>
          </p:cNvSpPr>
          <p:nvPr/>
        </p:nvSpPr>
        <p:spPr bwMode="auto">
          <a:xfrm>
            <a:off x="10037793" y="4894067"/>
            <a:ext cx="694719" cy="46384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b="1">
                <a:solidFill>
                  <a:schemeClr val="tx1"/>
                </a:solidFill>
              </a:rPr>
              <a:t>Ok!</a:t>
            </a:r>
          </a:p>
        </p:txBody>
      </p:sp>
      <p:grpSp>
        <p:nvGrpSpPr>
          <p:cNvPr id="15432" name="Group 72"/>
          <p:cNvGrpSpPr>
            <a:grpSpLocks/>
          </p:cNvGrpSpPr>
          <p:nvPr/>
        </p:nvGrpSpPr>
        <p:grpSpPr bwMode="auto">
          <a:xfrm>
            <a:off x="1046009" y="2007412"/>
            <a:ext cx="2003425" cy="1282702"/>
            <a:chOff x="687" y="787"/>
            <a:chExt cx="1262" cy="808"/>
          </a:xfrm>
        </p:grpSpPr>
        <p:sp>
          <p:nvSpPr>
            <p:cNvPr id="37909" name="Text Box 34"/>
            <p:cNvSpPr txBox="1">
              <a:spLocks noChangeArrowheads="1"/>
            </p:cNvSpPr>
            <p:nvPr/>
          </p:nvSpPr>
          <p:spPr bwMode="auto">
            <a:xfrm>
              <a:off x="1531" y="1303"/>
              <a:ext cx="41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008000"/>
                  </a:solidFill>
                  <a:latin typeface="Arial" panose="020B0604020202020204" pitchFamily="34" charset="0"/>
                  <a:sym typeface="Wingdings" panose="05000000000000000000" pitchFamily="2" charset="2"/>
                </a:rPr>
                <a:t></a:t>
              </a:r>
            </a:p>
          </p:txBody>
        </p:sp>
        <p:sp>
          <p:nvSpPr>
            <p:cNvPr id="37910" name="Text Box 35"/>
            <p:cNvSpPr txBox="1">
              <a:spLocks noChangeArrowheads="1"/>
            </p:cNvSpPr>
            <p:nvPr/>
          </p:nvSpPr>
          <p:spPr bwMode="auto">
            <a:xfrm>
              <a:off x="687" y="787"/>
              <a:ext cx="1262"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a:solidFill>
                    <a:srgbClr val="000000"/>
                  </a:solidFill>
                  <a:latin typeface="Arial" panose="020B0604020202020204" pitchFamily="34" charset="0"/>
                </a:rPr>
                <a:t>Salen 8 radialmente</a:t>
              </a:r>
              <a:endParaRPr lang="es-ES" sz="2400" b="1">
                <a:solidFill>
                  <a:srgbClr val="000000"/>
                </a:solidFill>
                <a:latin typeface="Arial" panose="020B0604020202020204" pitchFamily="34" charset="0"/>
                <a:sym typeface="Wingdings" panose="05000000000000000000" pitchFamily="2" charset="2"/>
              </a:endParaRPr>
            </a:p>
          </p:txBody>
        </p:sp>
      </p:grpSp>
      <p:sp>
        <p:nvSpPr>
          <p:cNvPr id="38" name="Text Box 10"/>
          <p:cNvSpPr txBox="1">
            <a:spLocks noChangeArrowheads="1"/>
          </p:cNvSpPr>
          <p:nvPr/>
        </p:nvSpPr>
        <p:spPr bwMode="auto">
          <a:xfrm>
            <a:off x="1341490" y="432136"/>
            <a:ext cx="2321566" cy="514738"/>
          </a:xfrm>
          <a:prstGeom prst="rect">
            <a:avLst/>
          </a:prstGeom>
          <a:solidFill>
            <a:srgbClr val="66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solidFill>
                  <a:srgbClr val="FFFFFF"/>
                </a:solidFill>
                <a:latin typeface="Arial" panose="020B0604020202020204" pitchFamily="34" charset="0"/>
                <a:sym typeface="Wingdings" panose="05000000000000000000" pitchFamily="2" charset="2"/>
              </a:rPr>
              <a:t>PROPIEDAD 5</a:t>
            </a:r>
            <a:endParaRPr lang="es-ES" sz="2400">
              <a:solidFill>
                <a:srgbClr val="FFFFFF"/>
              </a:solidFill>
              <a:latin typeface="Arial" panose="020B0604020202020204" pitchFamily="34" charset="0"/>
              <a:sym typeface="Wingdings" panose="05000000000000000000" pitchFamily="2" charset="2"/>
            </a:endParaRPr>
          </a:p>
        </p:txBody>
      </p:sp>
      <p:sp>
        <p:nvSpPr>
          <p:cNvPr id="37926" name="Text Box 76"/>
          <p:cNvSpPr txBox="1">
            <a:spLocks noChangeArrowheads="1"/>
          </p:cNvSpPr>
          <p:nvPr/>
        </p:nvSpPr>
        <p:spPr bwMode="auto">
          <a:xfrm>
            <a:off x="10037792" y="3252289"/>
            <a:ext cx="694719" cy="463846"/>
          </a:xfrm>
          <a:prstGeom prst="rect">
            <a:avLst/>
          </a:prstGeom>
          <a:solidFill>
            <a:srgbClr val="FFFF00"/>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b="1">
                <a:solidFill>
                  <a:schemeClr val="tx1"/>
                </a:solidFill>
              </a:rPr>
              <a:t>Ok!</a:t>
            </a:r>
          </a:p>
        </p:txBody>
      </p:sp>
      <p:sp>
        <p:nvSpPr>
          <p:cNvPr id="43" name="Text Box 74"/>
          <p:cNvSpPr txBox="1">
            <a:spLocks noChangeArrowheads="1"/>
          </p:cNvSpPr>
          <p:nvPr/>
        </p:nvSpPr>
        <p:spPr bwMode="auto">
          <a:xfrm>
            <a:off x="6306184" y="3235581"/>
            <a:ext cx="3650327" cy="514738"/>
          </a:xfrm>
          <a:prstGeom prst="rect">
            <a:avLst/>
          </a:prstGeom>
          <a:solidFill>
            <a:schemeClr val="tx2">
              <a:lumMod val="25000"/>
              <a:lumOff val="75000"/>
            </a:scheme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108000" tIns="72000" rIns="108000" bIns="720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rPr>
              <a:t>Lejos deben ser radiales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ppt_x</p:attrName>
                                        </p:attrNameLst>
                                      </p:cBhvr>
                                      <p:tavLst>
                                        <p:tav tm="0">
                                          <p:val>
                                            <p:strVal val="#ppt_x-#ppt_w*1.125000"/>
                                          </p:val>
                                        </p:tav>
                                        <p:tav tm="100000">
                                          <p:val>
                                            <p:strVal val="#ppt_x"/>
                                          </p:val>
                                        </p:tav>
                                      </p:tavLst>
                                    </p:anim>
                                    <p:animEffect transition="in" filter="wipe(right)">
                                      <p:cBhvr>
                                        <p:cTn id="8" dur="500"/>
                                        <p:tgtEl>
                                          <p:spTgt spid="3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5415"/>
                                        </p:tgtEl>
                                        <p:attrNameLst>
                                          <p:attrName>style.visibility</p:attrName>
                                        </p:attrNameLst>
                                      </p:cBhvr>
                                      <p:to>
                                        <p:strVal val="visible"/>
                                      </p:to>
                                    </p:set>
                                    <p:animEffect transition="in" filter="blinds(vertical)">
                                      <p:cBhvr>
                                        <p:cTn id="13" dur="500"/>
                                        <p:tgtEl>
                                          <p:spTgt spid="154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431"/>
                                        </p:tgtEl>
                                        <p:attrNameLst>
                                          <p:attrName>style.visibility</p:attrName>
                                        </p:attrNameLst>
                                      </p:cBhvr>
                                      <p:to>
                                        <p:strVal val="visible"/>
                                      </p:to>
                                    </p:set>
                                    <p:animEffect transition="in" filter="wipe(up)">
                                      <p:cBhvr>
                                        <p:cTn id="18" dur="500"/>
                                        <p:tgtEl>
                                          <p:spTgt spid="154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64195"/>
                                        </p:tgtEl>
                                        <p:attrNameLst>
                                          <p:attrName>style.visibility</p:attrName>
                                        </p:attrNameLst>
                                      </p:cBhvr>
                                      <p:to>
                                        <p:strVal val="visible"/>
                                      </p:to>
                                    </p:set>
                                    <p:animEffect transition="in" filter="dissolve">
                                      <p:cBhvr>
                                        <p:cTn id="23" dur="500"/>
                                        <p:tgtEl>
                                          <p:spTgt spid="264195"/>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4" fill="hold" grpId="0" nodeType="clickEffect">
                                  <p:stCondLst>
                                    <p:cond delay="0"/>
                                  </p:stCondLst>
                                  <p:childTnLst>
                                    <p:set>
                                      <p:cBhvr>
                                        <p:cTn id="27" dur="1" fill="hold">
                                          <p:stCondLst>
                                            <p:cond delay="0"/>
                                          </p:stCondLst>
                                        </p:cTn>
                                        <p:tgtEl>
                                          <p:spTgt spid="264225"/>
                                        </p:tgtEl>
                                        <p:attrNameLst>
                                          <p:attrName>style.visibility</p:attrName>
                                        </p:attrNameLst>
                                      </p:cBhvr>
                                      <p:to>
                                        <p:strVal val="visible"/>
                                      </p:to>
                                    </p:set>
                                    <p:animEffect transition="in" filter="wheel(4)">
                                      <p:cBhvr>
                                        <p:cTn id="28" dur="500"/>
                                        <p:tgtEl>
                                          <p:spTgt spid="264225"/>
                                        </p:tgtEl>
                                      </p:cBhvr>
                                    </p:animEffect>
                                  </p:childTnLst>
                                </p:cTn>
                              </p:par>
                              <p:par>
                                <p:cTn id="29" presetID="23" presetClass="entr" presetSubtype="272" fill="hold" grpId="0" nodeType="withEffect">
                                  <p:stCondLst>
                                    <p:cond delay="0"/>
                                  </p:stCondLst>
                                  <p:childTnLst>
                                    <p:set>
                                      <p:cBhvr>
                                        <p:cTn id="30" dur="1" fill="hold">
                                          <p:stCondLst>
                                            <p:cond delay="0"/>
                                          </p:stCondLst>
                                        </p:cTn>
                                        <p:tgtEl>
                                          <p:spTgt spid="15419"/>
                                        </p:tgtEl>
                                        <p:attrNameLst>
                                          <p:attrName>style.visibility</p:attrName>
                                        </p:attrNameLst>
                                      </p:cBhvr>
                                      <p:to>
                                        <p:strVal val="visible"/>
                                      </p:to>
                                    </p:set>
                                    <p:anim calcmode="lin" valueType="num">
                                      <p:cBhvr>
                                        <p:cTn id="31" dur="500" fill="hold"/>
                                        <p:tgtEl>
                                          <p:spTgt spid="15419"/>
                                        </p:tgtEl>
                                        <p:attrNameLst>
                                          <p:attrName>ppt_w</p:attrName>
                                        </p:attrNameLst>
                                      </p:cBhvr>
                                      <p:tavLst>
                                        <p:tav tm="0">
                                          <p:val>
                                            <p:strVal val="2/3*#ppt_w"/>
                                          </p:val>
                                        </p:tav>
                                        <p:tav tm="100000">
                                          <p:val>
                                            <p:strVal val="#ppt_w"/>
                                          </p:val>
                                        </p:tav>
                                      </p:tavLst>
                                    </p:anim>
                                    <p:anim calcmode="lin" valueType="num">
                                      <p:cBhvr>
                                        <p:cTn id="32" dur="500" fill="hold"/>
                                        <p:tgtEl>
                                          <p:spTgt spid="15419"/>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32"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ircle(out)">
                                      <p:cBhvr>
                                        <p:cTn id="37" dur="500"/>
                                        <p:tgtEl>
                                          <p:spTgt spid="7"/>
                                        </p:tgtEl>
                                      </p:cBhvr>
                                    </p:animEffect>
                                  </p:childTnLst>
                                </p:cTn>
                              </p:par>
                            </p:childTnLst>
                          </p:cTn>
                        </p:par>
                        <p:par>
                          <p:cTn id="38" fill="hold" nodeType="afterGroup">
                            <p:stCondLst>
                              <p:cond delay="500"/>
                            </p:stCondLst>
                            <p:childTnLst>
                              <p:par>
                                <p:cTn id="39" presetID="18" presetClass="entr" presetSubtype="9" fill="hold" nodeType="afterEffect">
                                  <p:stCondLst>
                                    <p:cond delay="0"/>
                                  </p:stCondLst>
                                  <p:childTnLst>
                                    <p:set>
                                      <p:cBhvr>
                                        <p:cTn id="40" dur="1" fill="hold">
                                          <p:stCondLst>
                                            <p:cond delay="0"/>
                                          </p:stCondLst>
                                        </p:cTn>
                                        <p:tgtEl>
                                          <p:spTgt spid="15432"/>
                                        </p:tgtEl>
                                        <p:attrNameLst>
                                          <p:attrName>style.visibility</p:attrName>
                                        </p:attrNameLst>
                                      </p:cBhvr>
                                      <p:to>
                                        <p:strVal val="visible"/>
                                      </p:to>
                                    </p:set>
                                    <p:animEffect transition="in" filter="strips(upLeft)">
                                      <p:cBhvr>
                                        <p:cTn id="41" dur="500"/>
                                        <p:tgtEl>
                                          <p:spTgt spid="154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up)">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23" presetClass="entr" presetSubtype="272" fill="hold" grpId="0" nodeType="clickEffect">
                                  <p:stCondLst>
                                    <p:cond delay="0"/>
                                  </p:stCondLst>
                                  <p:childTnLst>
                                    <p:set>
                                      <p:cBhvr>
                                        <p:cTn id="50" dur="1" fill="hold">
                                          <p:stCondLst>
                                            <p:cond delay="0"/>
                                          </p:stCondLst>
                                        </p:cTn>
                                        <p:tgtEl>
                                          <p:spTgt spid="37926"/>
                                        </p:tgtEl>
                                        <p:attrNameLst>
                                          <p:attrName>style.visibility</p:attrName>
                                        </p:attrNameLst>
                                      </p:cBhvr>
                                      <p:to>
                                        <p:strVal val="visible"/>
                                      </p:to>
                                    </p:set>
                                    <p:anim calcmode="lin" valueType="num">
                                      <p:cBhvr>
                                        <p:cTn id="51" dur="500" fill="hold"/>
                                        <p:tgtEl>
                                          <p:spTgt spid="37926"/>
                                        </p:tgtEl>
                                        <p:attrNameLst>
                                          <p:attrName>ppt_w</p:attrName>
                                        </p:attrNameLst>
                                      </p:cBhvr>
                                      <p:tavLst>
                                        <p:tav tm="0">
                                          <p:val>
                                            <p:strVal val="2/3*#ppt_w"/>
                                          </p:val>
                                        </p:tav>
                                        <p:tav tm="100000">
                                          <p:val>
                                            <p:strVal val="#ppt_w"/>
                                          </p:val>
                                        </p:tav>
                                      </p:tavLst>
                                    </p:anim>
                                    <p:anim calcmode="lin" valueType="num">
                                      <p:cBhvr>
                                        <p:cTn id="52" dur="500" fill="hold"/>
                                        <p:tgtEl>
                                          <p:spTgt spid="37926"/>
                                        </p:tgtEl>
                                        <p:attrNameLst>
                                          <p:attrName>ppt_h</p:attrName>
                                        </p:attrNameLst>
                                      </p:cBhvr>
                                      <p:tavLst>
                                        <p:tav tm="0">
                                          <p:val>
                                            <p:strVal val="2/3*#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4250"/>
                                        </p:tgtEl>
                                        <p:attrNameLst>
                                          <p:attrName>style.visibility</p:attrName>
                                        </p:attrNameLst>
                                      </p:cBhvr>
                                      <p:to>
                                        <p:strVal val="visible"/>
                                      </p:to>
                                    </p:set>
                                    <p:animEffect transition="in" filter="wipe(left)">
                                      <p:cBhvr>
                                        <p:cTn id="57" dur="500"/>
                                        <p:tgtEl>
                                          <p:spTgt spid="2642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15437"/>
                                        </p:tgtEl>
                                        <p:attrNameLst>
                                          <p:attrName>style.visibility</p:attrName>
                                        </p:attrNameLst>
                                      </p:cBhvr>
                                      <p:to>
                                        <p:strVal val="visible"/>
                                      </p:to>
                                    </p:set>
                                    <p:animEffect transition="in" filter="wipe(up)">
                                      <p:cBhvr>
                                        <p:cTn id="62" dur="500"/>
                                        <p:tgtEl>
                                          <p:spTgt spid="15437"/>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272" fill="hold" grpId="0" nodeType="clickEffect">
                                  <p:stCondLst>
                                    <p:cond delay="0"/>
                                  </p:stCondLst>
                                  <p:childTnLst>
                                    <p:set>
                                      <p:cBhvr>
                                        <p:cTn id="66" dur="1" fill="hold">
                                          <p:stCondLst>
                                            <p:cond delay="0"/>
                                          </p:stCondLst>
                                        </p:cTn>
                                        <p:tgtEl>
                                          <p:spTgt spid="15440"/>
                                        </p:tgtEl>
                                        <p:attrNameLst>
                                          <p:attrName>style.visibility</p:attrName>
                                        </p:attrNameLst>
                                      </p:cBhvr>
                                      <p:to>
                                        <p:strVal val="visible"/>
                                      </p:to>
                                    </p:set>
                                    <p:anim calcmode="lin" valueType="num">
                                      <p:cBhvr>
                                        <p:cTn id="67" dur="500" fill="hold"/>
                                        <p:tgtEl>
                                          <p:spTgt spid="15440"/>
                                        </p:tgtEl>
                                        <p:attrNameLst>
                                          <p:attrName>ppt_w</p:attrName>
                                        </p:attrNameLst>
                                      </p:cBhvr>
                                      <p:tavLst>
                                        <p:tav tm="0">
                                          <p:val>
                                            <p:strVal val="2/3*#ppt_w"/>
                                          </p:val>
                                        </p:tav>
                                        <p:tav tm="100000">
                                          <p:val>
                                            <p:strVal val="#ppt_w"/>
                                          </p:val>
                                        </p:tav>
                                      </p:tavLst>
                                    </p:anim>
                                    <p:anim calcmode="lin" valueType="num">
                                      <p:cBhvr>
                                        <p:cTn id="68" dur="500" fill="hold"/>
                                        <p:tgtEl>
                                          <p:spTgt spid="15440"/>
                                        </p:tgtEl>
                                        <p:attrNameLst>
                                          <p:attrName>ppt_h</p:attrName>
                                        </p:attrNameLst>
                                      </p:cBhvr>
                                      <p:tavLst>
                                        <p:tav tm="0">
                                          <p:val>
                                            <p:strVal val="2/3*#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64218"/>
                                        </p:tgtEl>
                                        <p:attrNameLst>
                                          <p:attrName>style.visibility</p:attrName>
                                        </p:attrNameLst>
                                      </p:cBhvr>
                                      <p:to>
                                        <p:strVal val="visible"/>
                                      </p:to>
                                    </p:set>
                                    <p:animEffect transition="in" filter="wipe(right)">
                                      <p:cBhvr>
                                        <p:cTn id="73" dur="500"/>
                                        <p:tgtEl>
                                          <p:spTgt spid="26421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64219"/>
                                        </p:tgtEl>
                                        <p:attrNameLst>
                                          <p:attrName>style.visibility</p:attrName>
                                        </p:attrNameLst>
                                      </p:cBhvr>
                                      <p:to>
                                        <p:strVal val="visible"/>
                                      </p:to>
                                    </p:set>
                                    <p:animEffect transition="in" filter="wipe(left)">
                                      <p:cBhvr>
                                        <p:cTn id="78" dur="500"/>
                                        <p:tgtEl>
                                          <p:spTgt spid="26421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15421"/>
                                        </p:tgtEl>
                                        <p:attrNameLst>
                                          <p:attrName>style.visibility</p:attrName>
                                        </p:attrNameLst>
                                      </p:cBhvr>
                                      <p:to>
                                        <p:strVal val="visible"/>
                                      </p:to>
                                    </p:set>
                                    <p:animEffect transition="in" filter="slide(fromBottom)">
                                      <p:cBhvr>
                                        <p:cTn id="83" dur="500"/>
                                        <p:tgtEl>
                                          <p:spTgt spid="1542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15439"/>
                                        </p:tgtEl>
                                        <p:attrNameLst>
                                          <p:attrName>style.visibility</p:attrName>
                                        </p:attrNameLst>
                                      </p:cBhvr>
                                      <p:to>
                                        <p:strVal val="visible"/>
                                      </p:to>
                                    </p:set>
                                    <p:animEffect transition="in" filter="wipe(left)">
                                      <p:cBhvr>
                                        <p:cTn id="88" dur="500"/>
                                        <p:tgtEl>
                                          <p:spTgt spid="1543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wipe(left)">
                                      <p:cBhvr>
                                        <p:cTn id="93" dur="500"/>
                                        <p:tgtEl>
                                          <p:spTgt spid="11"/>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37912"/>
                                        </p:tgtEl>
                                        <p:attrNameLst>
                                          <p:attrName>style.visibility</p:attrName>
                                        </p:attrNameLst>
                                      </p:cBhvr>
                                      <p:to>
                                        <p:strVal val="visible"/>
                                      </p:to>
                                    </p:set>
                                    <p:anim calcmode="lin" valueType="num">
                                      <p:cBhvr>
                                        <p:cTn id="98" dur="500" fill="hold"/>
                                        <p:tgtEl>
                                          <p:spTgt spid="37912"/>
                                        </p:tgtEl>
                                        <p:attrNameLst>
                                          <p:attrName>ppt_w</p:attrName>
                                        </p:attrNameLst>
                                      </p:cBhvr>
                                      <p:tavLst>
                                        <p:tav tm="0">
                                          <p:val>
                                            <p:fltVal val="0"/>
                                          </p:val>
                                        </p:tav>
                                        <p:tav tm="100000">
                                          <p:val>
                                            <p:strVal val="#ppt_w"/>
                                          </p:val>
                                        </p:tav>
                                      </p:tavLst>
                                    </p:anim>
                                    <p:anim calcmode="lin" valueType="num">
                                      <p:cBhvr>
                                        <p:cTn id="99" dur="500" fill="hold"/>
                                        <p:tgtEl>
                                          <p:spTgt spid="379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5" grpId="0" animBg="1"/>
      <p:bldP spid="264218" grpId="0"/>
      <p:bldP spid="264219" grpId="0"/>
      <p:bldP spid="264225" grpId="0" animBg="1"/>
      <p:bldP spid="264250" grpId="0" animBg="1"/>
      <p:bldP spid="15419" grpId="0"/>
      <p:bldP spid="15421" grpId="0" animBg="1"/>
      <p:bldP spid="15431" grpId="0" animBg="1"/>
      <p:bldP spid="37912" grpId="0" animBg="1"/>
      <p:bldP spid="15440" grpId="0" animBg="1"/>
      <p:bldP spid="38" grpId="0" animBg="1"/>
      <p:bldP spid="37926"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1288843" y="495094"/>
            <a:ext cx="8867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569" tIns="49785" rIns="99569" bIns="49785" anchor="ct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1.3.3. CAMPO ELÉCTRICO: LÍNEAS DE CAMPO</a:t>
            </a:r>
          </a:p>
        </p:txBody>
      </p:sp>
      <p:grpSp>
        <p:nvGrpSpPr>
          <p:cNvPr id="6" name="Group 26"/>
          <p:cNvGrpSpPr>
            <a:grpSpLocks/>
          </p:cNvGrpSpPr>
          <p:nvPr/>
        </p:nvGrpSpPr>
        <p:grpSpPr bwMode="auto">
          <a:xfrm>
            <a:off x="8062684" y="1756614"/>
            <a:ext cx="1054100" cy="911225"/>
            <a:chOff x="4756" y="1349"/>
            <a:chExt cx="664" cy="574"/>
          </a:xfrm>
        </p:grpSpPr>
        <p:sp>
          <p:nvSpPr>
            <p:cNvPr id="33821" name="Line 27"/>
            <p:cNvSpPr>
              <a:spLocks noChangeShapeType="1"/>
            </p:cNvSpPr>
            <p:nvPr/>
          </p:nvSpPr>
          <p:spPr bwMode="auto">
            <a:xfrm flipH="1">
              <a:off x="4756" y="1923"/>
              <a:ext cx="664" cy="0"/>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aphicFrame>
          <p:nvGraphicFramePr>
            <p:cNvPr id="33822" name="Object 28"/>
            <p:cNvGraphicFramePr>
              <a:graphicFrameLocks noChangeAspect="1"/>
            </p:cNvGraphicFramePr>
            <p:nvPr/>
          </p:nvGraphicFramePr>
          <p:xfrm>
            <a:off x="5024" y="1349"/>
            <a:ext cx="351" cy="447"/>
          </p:xfrm>
          <a:graphic>
            <a:graphicData uri="http://schemas.openxmlformats.org/presentationml/2006/ole">
              <mc:AlternateContent xmlns:mc="http://schemas.openxmlformats.org/markup-compatibility/2006">
                <mc:Choice xmlns:v="urn:schemas-microsoft-com:vml" Requires="v">
                  <p:oleObj spid="_x0000_s70210" name="Ecuación" r:id="rId4" imgW="139579" imgH="177646" progId="Equation.3">
                    <p:embed/>
                  </p:oleObj>
                </mc:Choice>
                <mc:Fallback>
                  <p:oleObj name="Ecuación" r:id="rId4" imgW="139579" imgH="177646" progId="Equation.3">
                    <p:embed/>
                    <p:pic>
                      <p:nvPicPr>
                        <p:cNvPr id="33822"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 y="1349"/>
                          <a:ext cx="351"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2427" name="Text Box 43"/>
          <p:cNvSpPr txBox="1">
            <a:spLocks noChangeArrowheads="1"/>
          </p:cNvSpPr>
          <p:nvPr/>
        </p:nvSpPr>
        <p:spPr bwMode="auto">
          <a:xfrm>
            <a:off x="1461557" y="1061903"/>
            <a:ext cx="4049364" cy="884070"/>
          </a:xfrm>
          <a:prstGeom prst="rect">
            <a:avLst/>
          </a:prstGeom>
          <a:solidFill>
            <a:schemeClr val="bg2">
              <a:lumMod val="60000"/>
              <a:lumOff val="40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000000"/>
                </a:solidFill>
                <a:latin typeface="Arial" panose="020B0604020202020204" pitchFamily="34" charset="0"/>
              </a:rPr>
              <a:t>Hemos introducido el campo INDIRECTAMENTE</a:t>
            </a:r>
            <a:endParaRPr lang="es-ES" sz="2400">
              <a:solidFill>
                <a:srgbClr val="FF0000"/>
              </a:solidFill>
              <a:latin typeface="Arial" panose="020B0604020202020204" pitchFamily="34" charset="0"/>
            </a:endParaRPr>
          </a:p>
        </p:txBody>
      </p:sp>
      <p:grpSp>
        <p:nvGrpSpPr>
          <p:cNvPr id="7" name="Group 61"/>
          <p:cNvGrpSpPr>
            <a:grpSpLocks/>
          </p:cNvGrpSpPr>
          <p:nvPr/>
        </p:nvGrpSpPr>
        <p:grpSpPr bwMode="auto">
          <a:xfrm>
            <a:off x="8467496" y="2664664"/>
            <a:ext cx="646113" cy="928687"/>
            <a:chOff x="5019" y="1919"/>
            <a:chExt cx="407" cy="585"/>
          </a:xfrm>
        </p:grpSpPr>
        <p:sp>
          <p:nvSpPr>
            <p:cNvPr id="33819" name="Line 62"/>
            <p:cNvSpPr>
              <a:spLocks noChangeShapeType="1"/>
            </p:cNvSpPr>
            <p:nvPr/>
          </p:nvSpPr>
          <p:spPr bwMode="auto">
            <a:xfrm flipH="1">
              <a:off x="5086" y="1919"/>
              <a:ext cx="340" cy="0"/>
            </a:xfrm>
            <a:prstGeom prst="line">
              <a:avLst/>
            </a:prstGeom>
            <a:noFill/>
            <a:ln w="76200">
              <a:solidFill>
                <a:srgbClr val="008000"/>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aphicFrame>
          <p:nvGraphicFramePr>
            <p:cNvPr id="33820" name="Object 63"/>
            <p:cNvGraphicFramePr>
              <a:graphicFrameLocks noChangeAspect="1"/>
            </p:cNvGraphicFramePr>
            <p:nvPr/>
          </p:nvGraphicFramePr>
          <p:xfrm>
            <a:off x="5019" y="2025"/>
            <a:ext cx="319" cy="479"/>
          </p:xfrm>
          <a:graphic>
            <a:graphicData uri="http://schemas.openxmlformats.org/presentationml/2006/ole">
              <mc:AlternateContent xmlns:mc="http://schemas.openxmlformats.org/markup-compatibility/2006">
                <mc:Choice xmlns:v="urn:schemas-microsoft-com:vml" Requires="v">
                  <p:oleObj spid="_x0000_s70211" name="Ecuación" r:id="rId6" imgW="126890" imgH="190335" progId="Equation.3">
                    <p:embed/>
                  </p:oleObj>
                </mc:Choice>
                <mc:Fallback>
                  <p:oleObj name="Ecuación" r:id="rId6" imgW="126890" imgH="190335" progId="Equation.3">
                    <p:embed/>
                    <p:pic>
                      <p:nvPicPr>
                        <p:cNvPr id="33820" name="Object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9" y="2025"/>
                          <a:ext cx="319" cy="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64"/>
          <p:cNvGrpSpPr>
            <a:grpSpLocks/>
          </p:cNvGrpSpPr>
          <p:nvPr/>
        </p:nvGrpSpPr>
        <p:grpSpPr bwMode="auto">
          <a:xfrm>
            <a:off x="9126309" y="2502739"/>
            <a:ext cx="477837" cy="917575"/>
            <a:chOff x="5832" y="1820"/>
            <a:chExt cx="301" cy="578"/>
          </a:xfrm>
        </p:grpSpPr>
        <p:sp>
          <p:nvSpPr>
            <p:cNvPr id="33817" name="Text Box 65"/>
            <p:cNvSpPr txBox="1">
              <a:spLocks noChangeArrowheads="1"/>
            </p:cNvSpPr>
            <p:nvPr/>
          </p:nvSpPr>
          <p:spPr bwMode="auto">
            <a:xfrm>
              <a:off x="5832" y="2071"/>
              <a:ext cx="3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000000"/>
                  </a:solidFill>
                  <a:latin typeface="Arial" panose="020B0604020202020204" pitchFamily="34" charset="0"/>
                </a:rPr>
                <a:t>m</a:t>
              </a:r>
            </a:p>
          </p:txBody>
        </p:sp>
        <p:sp>
          <p:nvSpPr>
            <p:cNvPr id="33818" name="Oval 66"/>
            <p:cNvSpPr>
              <a:spLocks noChangeArrowheads="1"/>
            </p:cNvSpPr>
            <p:nvPr/>
          </p:nvSpPr>
          <p:spPr bwMode="auto">
            <a:xfrm>
              <a:off x="5875" y="1820"/>
              <a:ext cx="227" cy="227"/>
            </a:xfrm>
            <a:prstGeom prst="ellipse">
              <a:avLst/>
            </a:prstGeom>
            <a:gradFill rotWithShape="1">
              <a:gsLst>
                <a:gs pos="0">
                  <a:srgbClr val="3333FF"/>
                </a:gs>
                <a:gs pos="100000">
                  <a:srgbClr val="2222A9"/>
                </a:gs>
              </a:gsLst>
              <a:path path="shape">
                <a:fillToRect l="50000" t="50000" r="50000" b="50000"/>
              </a:path>
            </a:gradFill>
            <a:ln w="12700" algn="ctr">
              <a:solidFill>
                <a:schemeClr val="tx1"/>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nvGrpSpPr>
          <p:cNvPr id="9" name="Group 67"/>
          <p:cNvGrpSpPr>
            <a:grpSpLocks/>
          </p:cNvGrpSpPr>
          <p:nvPr/>
        </p:nvGrpSpPr>
        <p:grpSpPr bwMode="auto">
          <a:xfrm>
            <a:off x="6742849" y="1837576"/>
            <a:ext cx="477837" cy="1028700"/>
            <a:chOff x="4332" y="1382"/>
            <a:chExt cx="301" cy="648"/>
          </a:xfrm>
        </p:grpSpPr>
        <p:sp>
          <p:nvSpPr>
            <p:cNvPr id="33815" name="Text Box 68"/>
            <p:cNvSpPr txBox="1">
              <a:spLocks noChangeArrowheads="1"/>
            </p:cNvSpPr>
            <p:nvPr/>
          </p:nvSpPr>
          <p:spPr bwMode="auto">
            <a:xfrm>
              <a:off x="4332" y="1382"/>
              <a:ext cx="3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000000"/>
                  </a:solidFill>
                  <a:latin typeface="Arial" panose="020B0604020202020204" pitchFamily="34" charset="0"/>
                </a:rPr>
                <a:t>M</a:t>
              </a:r>
            </a:p>
          </p:txBody>
        </p:sp>
        <p:sp>
          <p:nvSpPr>
            <p:cNvPr id="33816" name="Oval 69"/>
            <p:cNvSpPr>
              <a:spLocks noChangeArrowheads="1"/>
            </p:cNvSpPr>
            <p:nvPr/>
          </p:nvSpPr>
          <p:spPr bwMode="auto">
            <a:xfrm>
              <a:off x="4364" y="1803"/>
              <a:ext cx="227" cy="227"/>
            </a:xfrm>
            <a:prstGeom prst="ellipse">
              <a:avLst/>
            </a:prstGeom>
            <a:gradFill rotWithShape="1">
              <a:gsLst>
                <a:gs pos="0">
                  <a:srgbClr val="3333FF"/>
                </a:gs>
                <a:gs pos="100000">
                  <a:srgbClr val="2222A9"/>
                </a:gs>
              </a:gsLst>
              <a:path path="shape">
                <a:fillToRect l="50000" t="50000" r="50000" b="50000"/>
              </a:path>
            </a:gradFill>
            <a:ln w="12700" algn="ctr">
              <a:solidFill>
                <a:schemeClr val="tx1"/>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nvGrpSpPr>
          <p:cNvPr id="3" name="Grupo 2"/>
          <p:cNvGrpSpPr/>
          <p:nvPr/>
        </p:nvGrpSpPr>
        <p:grpSpPr>
          <a:xfrm>
            <a:off x="9583530" y="1900443"/>
            <a:ext cx="560366" cy="764221"/>
            <a:chOff x="4836860" y="1910717"/>
            <a:chExt cx="560366" cy="764221"/>
          </a:xfrm>
        </p:grpSpPr>
        <p:sp>
          <p:nvSpPr>
            <p:cNvPr id="33" name="Line 62"/>
            <p:cNvSpPr>
              <a:spLocks noChangeShapeType="1"/>
            </p:cNvSpPr>
            <p:nvPr/>
          </p:nvSpPr>
          <p:spPr bwMode="auto">
            <a:xfrm>
              <a:off x="4857476" y="2674938"/>
              <a:ext cx="539750" cy="0"/>
            </a:xfrm>
            <a:prstGeom prst="line">
              <a:avLst/>
            </a:prstGeom>
            <a:noFill/>
            <a:ln w="76200">
              <a:solidFill>
                <a:srgbClr val="3333FF"/>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aphicFrame>
          <p:nvGraphicFramePr>
            <p:cNvPr id="34" name="Object 63"/>
            <p:cNvGraphicFramePr>
              <a:graphicFrameLocks noChangeAspect="1"/>
            </p:cNvGraphicFramePr>
            <p:nvPr/>
          </p:nvGraphicFramePr>
          <p:xfrm>
            <a:off x="4836860" y="1910717"/>
            <a:ext cx="418523" cy="586457"/>
          </p:xfrm>
          <a:graphic>
            <a:graphicData uri="http://schemas.openxmlformats.org/presentationml/2006/ole">
              <mc:AlternateContent xmlns:mc="http://schemas.openxmlformats.org/markup-compatibility/2006">
                <mc:Choice xmlns:v="urn:schemas-microsoft-com:vml" Requires="v">
                  <p:oleObj spid="_x0000_s70212" name="Ecuación" r:id="rId8" imgW="126720" imgH="177480" progId="Equation.3">
                    <p:embed/>
                  </p:oleObj>
                </mc:Choice>
                <mc:Fallback>
                  <p:oleObj name="Ecuación" r:id="rId8" imgW="126720" imgH="177480" progId="Equation.3">
                    <p:embed/>
                    <p:pic>
                      <p:nvPicPr>
                        <p:cNvPr id="34" name="Object 63"/>
                        <p:cNvPicPr>
                          <a:picLocks noChangeAspect="1" noChangeArrowheads="1"/>
                        </p:cNvPicPr>
                        <p:nvPr/>
                      </p:nvPicPr>
                      <p:blipFill>
                        <a:blip r:embed="rId9"/>
                        <a:srcRect/>
                        <a:stretch>
                          <a:fillRect/>
                        </a:stretch>
                      </p:blipFill>
                      <p:spPr bwMode="auto">
                        <a:xfrm>
                          <a:off x="4836860" y="1910717"/>
                          <a:ext cx="418523" cy="586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 name="Grupo 18">
            <a:extLst>
              <a:ext uri="{FF2B5EF4-FFF2-40B4-BE49-F238E27FC236}">
                <a16:creationId xmlns:a16="http://schemas.microsoft.com/office/drawing/2014/main" id="{D58C1D52-9850-4883-97D2-AAB2B98B472C}"/>
              </a:ext>
            </a:extLst>
          </p:cNvPr>
          <p:cNvGrpSpPr/>
          <p:nvPr/>
        </p:nvGrpSpPr>
        <p:grpSpPr>
          <a:xfrm>
            <a:off x="6542152" y="3907059"/>
            <a:ext cx="3413125" cy="1373187"/>
            <a:chOff x="6398316" y="4307746"/>
            <a:chExt cx="3413125" cy="1373187"/>
          </a:xfrm>
        </p:grpSpPr>
        <p:grpSp>
          <p:nvGrpSpPr>
            <p:cNvPr id="49196" name="Group 44"/>
            <p:cNvGrpSpPr>
              <a:grpSpLocks/>
            </p:cNvGrpSpPr>
            <p:nvPr/>
          </p:nvGrpSpPr>
          <p:grpSpPr bwMode="auto">
            <a:xfrm>
              <a:off x="6398316" y="4307746"/>
              <a:ext cx="3413125" cy="1373187"/>
              <a:chOff x="7035" y="2400"/>
              <a:chExt cx="2150" cy="865"/>
            </a:xfrm>
          </p:grpSpPr>
          <p:sp>
            <p:nvSpPr>
              <p:cNvPr id="2" name="Rectangle 46"/>
              <p:cNvSpPr>
                <a:spLocks noChangeArrowheads="1"/>
              </p:cNvSpPr>
              <p:nvPr/>
            </p:nvSpPr>
            <p:spPr bwMode="auto">
              <a:xfrm>
                <a:off x="7035" y="2400"/>
                <a:ext cx="2150" cy="865"/>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000">
                  <a:solidFill>
                    <a:srgbClr val="000000"/>
                  </a:solidFill>
                  <a:latin typeface="Arial" panose="020B0604020202020204" pitchFamily="34" charset="0"/>
                </a:endParaRPr>
              </a:p>
            </p:txBody>
          </p:sp>
          <p:graphicFrame>
            <p:nvGraphicFramePr>
              <p:cNvPr id="33814" name="Object 72"/>
              <p:cNvGraphicFramePr>
                <a:graphicFrameLocks noChangeAspect="1"/>
              </p:cNvGraphicFramePr>
              <p:nvPr/>
            </p:nvGraphicFramePr>
            <p:xfrm>
              <a:off x="7614" y="2480"/>
              <a:ext cx="1431" cy="713"/>
            </p:xfrm>
            <a:graphic>
              <a:graphicData uri="http://schemas.openxmlformats.org/presentationml/2006/ole">
                <mc:AlternateContent xmlns:mc="http://schemas.openxmlformats.org/markup-compatibility/2006">
                  <mc:Choice xmlns:v="urn:schemas-microsoft-com:vml" Requires="v">
                    <p:oleObj spid="_x0000_s70213" name="Ecuación" r:id="rId10" imgW="838080" imgH="419040" progId="Equation.3">
                      <p:embed/>
                    </p:oleObj>
                  </mc:Choice>
                  <mc:Fallback>
                    <p:oleObj name="Ecuación" r:id="rId10" imgW="838080" imgH="419040" progId="Equation.3">
                      <p:embed/>
                      <p:pic>
                        <p:nvPicPr>
                          <p:cNvPr id="33814" name="Object 72"/>
                          <p:cNvPicPr>
                            <a:picLocks noChangeAspect="1" noChangeArrowheads="1"/>
                          </p:cNvPicPr>
                          <p:nvPr/>
                        </p:nvPicPr>
                        <p:blipFill>
                          <a:blip r:embed="rId11"/>
                          <a:srcRect/>
                          <a:stretch>
                            <a:fillRect/>
                          </a:stretch>
                        </p:blipFill>
                        <p:spPr bwMode="auto">
                          <a:xfrm>
                            <a:off x="7614" y="2480"/>
                            <a:ext cx="1431" cy="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5" name="Object 72"/>
            <p:cNvGraphicFramePr>
              <a:graphicFrameLocks noChangeAspect="1"/>
            </p:cNvGraphicFramePr>
            <p:nvPr/>
          </p:nvGraphicFramePr>
          <p:xfrm>
            <a:off x="6627663" y="4774276"/>
            <a:ext cx="652463" cy="549275"/>
          </p:xfrm>
          <a:graphic>
            <a:graphicData uri="http://schemas.openxmlformats.org/presentationml/2006/ole">
              <mc:AlternateContent xmlns:mc="http://schemas.openxmlformats.org/markup-compatibility/2006">
                <mc:Choice xmlns:v="urn:schemas-microsoft-com:vml" Requires="v">
                  <p:oleObj spid="_x0000_s70214" name="Ecuación" r:id="rId12" imgW="241200" imgH="203040" progId="Equation.3">
                    <p:embed/>
                  </p:oleObj>
                </mc:Choice>
                <mc:Fallback>
                  <p:oleObj name="Ecuación" r:id="rId12" imgW="241200" imgH="203040" progId="Equation.3">
                    <p:embed/>
                    <p:pic>
                      <p:nvPicPr>
                        <p:cNvPr id="35" name="Object 72"/>
                        <p:cNvPicPr>
                          <a:picLocks noChangeAspect="1" noChangeArrowheads="1"/>
                        </p:cNvPicPr>
                        <p:nvPr/>
                      </p:nvPicPr>
                      <p:blipFill>
                        <a:blip r:embed="rId13"/>
                        <a:srcRect/>
                        <a:stretch>
                          <a:fillRect/>
                        </a:stretch>
                      </p:blipFill>
                      <p:spPr bwMode="auto">
                        <a:xfrm>
                          <a:off x="6627663" y="4774276"/>
                          <a:ext cx="6524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86"/>
          <p:cNvGrpSpPr>
            <a:grpSpLocks/>
          </p:cNvGrpSpPr>
          <p:nvPr/>
        </p:nvGrpSpPr>
        <p:grpSpPr bwMode="auto">
          <a:xfrm>
            <a:off x="6139599" y="1440701"/>
            <a:ext cx="4143375" cy="2216150"/>
            <a:chOff x="3787" y="1199"/>
            <a:chExt cx="2610" cy="1396"/>
          </a:xfrm>
        </p:grpSpPr>
        <p:sp>
          <p:nvSpPr>
            <p:cNvPr id="33823" name="Rectangle 2"/>
            <p:cNvSpPr>
              <a:spLocks noChangeArrowheads="1"/>
            </p:cNvSpPr>
            <p:nvPr/>
          </p:nvSpPr>
          <p:spPr bwMode="auto">
            <a:xfrm>
              <a:off x="3787" y="1199"/>
              <a:ext cx="2610" cy="1396"/>
            </a:xfrm>
            <a:prstGeom prst="rect">
              <a:avLst/>
            </a:prstGeom>
            <a:noFill/>
            <a:ln w="38100" algn="ctr">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33824" name="Text Box 19"/>
            <p:cNvSpPr txBox="1">
              <a:spLocks noChangeArrowheads="1"/>
            </p:cNvSpPr>
            <p:nvPr/>
          </p:nvSpPr>
          <p:spPr bwMode="auto">
            <a:xfrm>
              <a:off x="3882" y="2219"/>
              <a:ext cx="8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8000"/>
                  </a:solidFill>
                  <a:latin typeface="Arial" panose="020B0604020202020204" pitchFamily="34" charset="0"/>
                </a:rPr>
                <a:t>ESPACIO</a:t>
              </a:r>
            </a:p>
          </p:txBody>
        </p:sp>
      </p:grpSp>
      <p:sp>
        <p:nvSpPr>
          <p:cNvPr id="32" name="CuadroTexto 9"/>
          <p:cNvSpPr txBox="1">
            <a:spLocks noChangeArrowheads="1"/>
          </p:cNvSpPr>
          <p:nvPr/>
        </p:nvSpPr>
        <p:spPr bwMode="auto">
          <a:xfrm>
            <a:off x="6518459" y="1235914"/>
            <a:ext cx="3390352" cy="461665"/>
          </a:xfrm>
          <a:prstGeom prst="rect">
            <a:avLst/>
          </a:prstGeom>
          <a:solidFill>
            <a:schemeClr val="tx2">
              <a:lumMod val="25000"/>
              <a:lumOff val="75000"/>
            </a:schemeClr>
          </a:solidFill>
          <a:ln>
            <a:noFill/>
          </a:ln>
        </p:spPr>
        <p:txBody>
          <a:bodyPr wrap="non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defRPr/>
            </a:pPr>
            <a:r>
              <a:rPr lang="es-ES" sz="2400" dirty="0">
                <a:solidFill>
                  <a:schemeClr val="tx1"/>
                </a:solidFill>
              </a:rPr>
              <a:t>CASO GRAVITATORIO</a:t>
            </a:r>
          </a:p>
        </p:txBody>
      </p:sp>
      <p:grpSp>
        <p:nvGrpSpPr>
          <p:cNvPr id="17" name="Grupo 16">
            <a:extLst>
              <a:ext uri="{FF2B5EF4-FFF2-40B4-BE49-F238E27FC236}">
                <a16:creationId xmlns:a16="http://schemas.microsoft.com/office/drawing/2014/main" id="{4C5237A1-D5B1-4B26-B2C6-BD29D61ED299}"/>
              </a:ext>
            </a:extLst>
          </p:cNvPr>
          <p:cNvGrpSpPr/>
          <p:nvPr/>
        </p:nvGrpSpPr>
        <p:grpSpPr>
          <a:xfrm>
            <a:off x="1430735" y="3913408"/>
            <a:ext cx="3413125" cy="1373187"/>
            <a:chOff x="1461557" y="4314095"/>
            <a:chExt cx="3413125" cy="1373187"/>
          </a:xfrm>
        </p:grpSpPr>
        <p:sp>
          <p:nvSpPr>
            <p:cNvPr id="40" name="Rectangle 46">
              <a:extLst>
                <a:ext uri="{FF2B5EF4-FFF2-40B4-BE49-F238E27FC236}">
                  <a16:creationId xmlns:a16="http://schemas.microsoft.com/office/drawing/2014/main" id="{F9E3E9E8-CD38-4BE8-B63F-8702C3231DD5}"/>
                </a:ext>
              </a:extLst>
            </p:cNvPr>
            <p:cNvSpPr>
              <a:spLocks noChangeArrowheads="1"/>
            </p:cNvSpPr>
            <p:nvPr/>
          </p:nvSpPr>
          <p:spPr bwMode="auto">
            <a:xfrm>
              <a:off x="1461557" y="4314095"/>
              <a:ext cx="3413125" cy="1373187"/>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00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D02F7FFE-0922-4EC8-8867-DE8D63CDA831}"/>
                    </a:ext>
                  </a:extLst>
                </p:cNvPr>
                <p:cNvSpPr txBox="1"/>
                <p:nvPr/>
              </p:nvSpPr>
              <p:spPr>
                <a:xfrm>
                  <a:off x="1821285" y="4598541"/>
                  <a:ext cx="2874748" cy="794961"/>
                </a:xfrm>
                <a:prstGeom prst="rect">
                  <a:avLst/>
                </a:prstGeom>
                <a:noFill/>
                <a:ln>
                  <a:noFill/>
                </a:ln>
              </p:spPr>
              <p:txBody>
                <a:bodyPr wrap="square" lIns="0" tIns="0" rIns="0" bIns="0" rtlCol="0">
                  <a:spAutoFit/>
                </a:bodyPr>
                <a:lstStyle/>
                <a:p>
                  <a14:m>
                    <m:oMath xmlns:m="http://schemas.openxmlformats.org/officeDocument/2006/math">
                      <m:acc>
                        <m:accPr>
                          <m:chr m:val="⃗"/>
                          <m:ctrlPr>
                            <a:rPr lang="es-ES" sz="3600" i="1" smtClean="0">
                              <a:solidFill>
                                <a:schemeClr val="tx1"/>
                              </a:solidFill>
                              <a:latin typeface="Cambria Math" panose="02040503050406030204" pitchFamily="18" charset="0"/>
                            </a:rPr>
                          </m:ctrlPr>
                        </m:accPr>
                        <m:e>
                          <m:r>
                            <m:rPr>
                              <m:sty m:val="p"/>
                            </m:rPr>
                            <a:rPr lang="es-ES" sz="3600" b="0" i="0" smtClean="0">
                              <a:solidFill>
                                <a:schemeClr val="tx1"/>
                              </a:solidFill>
                              <a:latin typeface="Cambria Math" panose="02040503050406030204" pitchFamily="18" charset="0"/>
                            </a:rPr>
                            <m:t>F</m:t>
                          </m:r>
                        </m:e>
                      </m:acc>
                      <m:r>
                        <a:rPr lang="es-ES" sz="3600" b="0" i="0" smtClean="0">
                          <a:solidFill>
                            <a:schemeClr val="tx1"/>
                          </a:solidFill>
                          <a:latin typeface="Cambria Math" panose="02040503050406030204" pitchFamily="18" charset="0"/>
                        </a:rPr>
                        <m:t>=−</m:t>
                      </m:r>
                      <m:r>
                        <m:rPr>
                          <m:sty m:val="p"/>
                        </m:rPr>
                        <a:rPr lang="es-ES" sz="3600" b="0" i="0" smtClean="0">
                          <a:solidFill>
                            <a:schemeClr val="tx1"/>
                          </a:solidFill>
                          <a:latin typeface="Cambria Math" panose="02040503050406030204" pitchFamily="18" charset="0"/>
                        </a:rPr>
                        <m:t>G</m:t>
                      </m:r>
                      <m:f>
                        <m:fPr>
                          <m:ctrlPr>
                            <a:rPr lang="es-ES" sz="3600" i="1" smtClean="0">
                              <a:solidFill>
                                <a:schemeClr val="tx1"/>
                              </a:solidFill>
                              <a:latin typeface="Cambria Math" panose="02040503050406030204" pitchFamily="18" charset="0"/>
                            </a:rPr>
                          </m:ctrlPr>
                        </m:fPr>
                        <m:num>
                          <m:r>
                            <m:rPr>
                              <m:sty m:val="p"/>
                            </m:rPr>
                            <a:rPr lang="es-ES" sz="3600" b="0" i="0" smtClean="0">
                              <a:solidFill>
                                <a:schemeClr val="tx1"/>
                              </a:solidFill>
                              <a:latin typeface="Cambria Math" panose="02040503050406030204" pitchFamily="18" charset="0"/>
                            </a:rPr>
                            <m:t>Mm</m:t>
                          </m:r>
                        </m:num>
                        <m:den>
                          <m:sSup>
                            <m:sSupPr>
                              <m:ctrlPr>
                                <a:rPr lang="es-ES" sz="3600" i="1" smtClean="0">
                                  <a:solidFill>
                                    <a:schemeClr val="tx1"/>
                                  </a:solidFill>
                                  <a:latin typeface="Cambria Math" panose="02040503050406030204" pitchFamily="18" charset="0"/>
                                </a:rPr>
                              </m:ctrlPr>
                            </m:sSupPr>
                            <m:e>
                              <m:r>
                                <m:rPr>
                                  <m:sty m:val="p"/>
                                </m:rPr>
                                <a:rPr lang="es-ES" sz="3600" b="0" i="0" smtClean="0">
                                  <a:solidFill>
                                    <a:schemeClr val="tx1"/>
                                  </a:solidFill>
                                  <a:latin typeface="Cambria Math" panose="02040503050406030204" pitchFamily="18" charset="0"/>
                                </a:rPr>
                                <m:t>r</m:t>
                              </m:r>
                            </m:e>
                            <m:sup>
                              <m:r>
                                <a:rPr lang="es-ES" sz="3600" b="0" i="0" smtClean="0">
                                  <a:solidFill>
                                    <a:schemeClr val="tx1"/>
                                  </a:solidFill>
                                  <a:latin typeface="Cambria Math" panose="02040503050406030204" pitchFamily="18" charset="0"/>
                                </a:rPr>
                                <m:t>2</m:t>
                              </m:r>
                            </m:sup>
                          </m:sSup>
                        </m:den>
                      </m:f>
                      <m:r>
                        <a:rPr lang="es-ES" sz="3600" b="0" i="0" smtClean="0">
                          <a:solidFill>
                            <a:schemeClr val="tx1"/>
                          </a:solidFill>
                          <a:latin typeface="Cambria Math" panose="02040503050406030204" pitchFamily="18" charset="0"/>
                        </a:rPr>
                        <m:t> </m:t>
                      </m:r>
                      <m:acc>
                        <m:accPr>
                          <m:chr m:val="⃗"/>
                          <m:ctrlPr>
                            <a:rPr lang="es-ES" sz="3600" i="1" smtClean="0">
                              <a:solidFill>
                                <a:schemeClr val="tx1"/>
                              </a:solidFill>
                              <a:latin typeface="Cambria Math" panose="02040503050406030204" pitchFamily="18" charset="0"/>
                            </a:rPr>
                          </m:ctrlPr>
                        </m:accPr>
                        <m:e>
                          <m:r>
                            <m:rPr>
                              <m:sty m:val="p"/>
                            </m:rPr>
                            <a:rPr lang="es-ES" sz="3600" b="0" i="0" smtClean="0">
                              <a:solidFill>
                                <a:schemeClr val="tx1"/>
                              </a:solidFill>
                              <a:latin typeface="Cambria Math" panose="02040503050406030204" pitchFamily="18" charset="0"/>
                            </a:rPr>
                            <m:t>u</m:t>
                          </m:r>
                        </m:e>
                      </m:acc>
                    </m:oMath>
                  </a14:m>
                  <a:r>
                    <a:rPr lang="es-ES" sz="3600" dirty="0">
                      <a:solidFill>
                        <a:schemeClr val="tx1"/>
                      </a:solidFill>
                      <a:latin typeface="+mj-lt"/>
                    </a:rPr>
                    <a:t>  </a:t>
                  </a:r>
                  <a:endParaRPr lang="es-ES" sz="4000" dirty="0">
                    <a:solidFill>
                      <a:schemeClr val="tx1"/>
                    </a:solidFill>
                    <a:latin typeface="+mj-lt"/>
                  </a:endParaRPr>
                </a:p>
              </p:txBody>
            </p:sp>
          </mc:Choice>
          <mc:Fallback xmlns="">
            <p:sp>
              <p:nvSpPr>
                <p:cNvPr id="10" name="CuadroTexto 9">
                  <a:extLst>
                    <a:ext uri="{FF2B5EF4-FFF2-40B4-BE49-F238E27FC236}">
                      <a16:creationId xmlns:a16="http://schemas.microsoft.com/office/drawing/2014/main" id="{D02F7FFE-0922-4EC8-8867-DE8D63CDA831}"/>
                    </a:ext>
                  </a:extLst>
                </p:cNvPr>
                <p:cNvSpPr txBox="1">
                  <a:spLocks noRot="1" noChangeAspect="1" noMove="1" noResize="1" noEditPoints="1" noAdjustHandles="1" noChangeArrowheads="1" noChangeShapeType="1" noTextEdit="1"/>
                </p:cNvSpPr>
                <p:nvPr/>
              </p:nvSpPr>
              <p:spPr>
                <a:xfrm>
                  <a:off x="1821285" y="4598541"/>
                  <a:ext cx="2874748" cy="794961"/>
                </a:xfrm>
                <a:prstGeom prst="rect">
                  <a:avLst/>
                </a:prstGeom>
                <a:blipFill>
                  <a:blip r:embed="rId14"/>
                  <a:stretch>
                    <a:fillRect l="-212"/>
                  </a:stretch>
                </a:blipFill>
                <a:ln>
                  <a:noFill/>
                </a:ln>
              </p:spPr>
              <p:txBody>
                <a:bodyPr/>
                <a:lstStyle/>
                <a:p>
                  <a:r>
                    <a:rPr lang="es-ES">
                      <a:noFill/>
                    </a:rPr>
                    <a:t> </a:t>
                  </a:r>
                </a:p>
              </p:txBody>
            </p:sp>
          </mc:Fallback>
        </mc:AlternateContent>
      </p:grpSp>
      <p:grpSp>
        <p:nvGrpSpPr>
          <p:cNvPr id="18" name="Grupo 17">
            <a:extLst>
              <a:ext uri="{FF2B5EF4-FFF2-40B4-BE49-F238E27FC236}">
                <a16:creationId xmlns:a16="http://schemas.microsoft.com/office/drawing/2014/main" id="{308AD87B-E8A6-44FA-944F-88B379EC32A0}"/>
              </a:ext>
            </a:extLst>
          </p:cNvPr>
          <p:cNvGrpSpPr/>
          <p:nvPr/>
        </p:nvGrpSpPr>
        <p:grpSpPr>
          <a:xfrm>
            <a:off x="4912678" y="4259495"/>
            <a:ext cx="1557500" cy="2282293"/>
            <a:chOff x="4840760" y="4649911"/>
            <a:chExt cx="1557500" cy="2282293"/>
          </a:xfrm>
        </p:grpSpPr>
        <p:sp>
          <p:nvSpPr>
            <p:cNvPr id="33812" name="Text Box 78"/>
            <p:cNvSpPr txBox="1">
              <a:spLocks noChangeArrowheads="1"/>
            </p:cNvSpPr>
            <p:nvPr/>
          </p:nvSpPr>
          <p:spPr bwMode="auto">
            <a:xfrm>
              <a:off x="4840760" y="5454876"/>
              <a:ext cx="1557500" cy="1477328"/>
            </a:xfrm>
            <a:prstGeom prst="rect">
              <a:avLst/>
            </a:prstGeom>
            <a:no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solidFill>
                    <a:srgbClr val="008000"/>
                  </a:solidFill>
                  <a:latin typeface="Arial" panose="020B0604020202020204" pitchFamily="34" charset="0"/>
                  <a:sym typeface="Wingdings" panose="05000000000000000000" pitchFamily="2" charset="2"/>
                </a:rPr>
                <a:t> </a:t>
              </a:r>
              <a:r>
                <a:rPr lang="es-ES" sz="2400">
                  <a:solidFill>
                    <a:srgbClr val="008000"/>
                  </a:solidFill>
                  <a:latin typeface="Arial" panose="020B0604020202020204" pitchFamily="34" charset="0"/>
                </a:rPr>
                <a:t>Y una fuerza </a:t>
              </a:r>
              <a:r>
                <a:rPr lang="es-ES" sz="2400" dirty="0">
                  <a:solidFill>
                    <a:srgbClr val="008000"/>
                  </a:solidFill>
                  <a:latin typeface="Arial" panose="020B0604020202020204" pitchFamily="34" charset="0"/>
                </a:rPr>
                <a:t>por unidad de masa</a:t>
              </a:r>
            </a:p>
          </p:txBody>
        </p:sp>
        <p:sp>
          <p:nvSpPr>
            <p:cNvPr id="11" name="Flecha: a la derecha 10">
              <a:extLst>
                <a:ext uri="{FF2B5EF4-FFF2-40B4-BE49-F238E27FC236}">
                  <a16:creationId xmlns:a16="http://schemas.microsoft.com/office/drawing/2014/main" id="{87545494-7422-4F5E-82C7-B2598730AC2C}"/>
                </a:ext>
              </a:extLst>
            </p:cNvPr>
            <p:cNvSpPr/>
            <p:nvPr/>
          </p:nvSpPr>
          <p:spPr bwMode="auto">
            <a:xfrm>
              <a:off x="5208998" y="4649911"/>
              <a:ext cx="797039" cy="794961"/>
            </a:xfrm>
            <a:prstGeom prst="rightArrow">
              <a:avLst/>
            </a:prstGeom>
            <a:solidFill>
              <a:schemeClr val="accent1"/>
            </a:solidFill>
            <a:ln w="12700" cap="flat" cmpd="sng" algn="ctr">
              <a:no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
        <p:nvSpPr>
          <p:cNvPr id="48" name="Text Box 68">
            <a:extLst>
              <a:ext uri="{FF2B5EF4-FFF2-40B4-BE49-F238E27FC236}">
                <a16:creationId xmlns:a16="http://schemas.microsoft.com/office/drawing/2014/main" id="{F0A0E721-4448-4F84-8C38-4D9B57C31883}"/>
              </a:ext>
            </a:extLst>
          </p:cNvPr>
          <p:cNvSpPr txBox="1">
            <a:spLocks noChangeArrowheads="1"/>
          </p:cNvSpPr>
          <p:nvPr/>
        </p:nvSpPr>
        <p:spPr bwMode="auto">
          <a:xfrm>
            <a:off x="1410709" y="2164005"/>
            <a:ext cx="477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3333FF"/>
                </a:solidFill>
                <a:latin typeface="Arial" panose="020B0604020202020204" pitchFamily="34" charset="0"/>
                <a:sym typeface="Wingdings" panose="05000000000000000000" pitchFamily="2" charset="2"/>
              </a:rPr>
              <a:t> Considerar u</a:t>
            </a:r>
            <a:r>
              <a:rPr lang="es-ES" sz="2800" dirty="0">
                <a:solidFill>
                  <a:srgbClr val="3333FF"/>
                </a:solidFill>
                <a:latin typeface="Arial" panose="020B0604020202020204" pitchFamily="34" charset="0"/>
              </a:rPr>
              <a:t>na masa M</a:t>
            </a:r>
          </a:p>
        </p:txBody>
      </p:sp>
      <p:sp>
        <p:nvSpPr>
          <p:cNvPr id="49" name="Text Box 65">
            <a:extLst>
              <a:ext uri="{FF2B5EF4-FFF2-40B4-BE49-F238E27FC236}">
                <a16:creationId xmlns:a16="http://schemas.microsoft.com/office/drawing/2014/main" id="{8F1A0068-578D-441C-9BA6-88CA401714E5}"/>
              </a:ext>
            </a:extLst>
          </p:cNvPr>
          <p:cNvSpPr txBox="1">
            <a:spLocks noChangeArrowheads="1"/>
          </p:cNvSpPr>
          <p:nvPr/>
        </p:nvSpPr>
        <p:spPr bwMode="auto">
          <a:xfrm>
            <a:off x="1410709" y="2699764"/>
            <a:ext cx="477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3333FF"/>
                </a:solidFill>
                <a:latin typeface="Arial" panose="020B0604020202020204" pitchFamily="34" charset="0"/>
                <a:sym typeface="Wingdings" panose="05000000000000000000" pitchFamily="2" charset="2"/>
              </a:rPr>
              <a:t> Considerar o</a:t>
            </a:r>
            <a:r>
              <a:rPr lang="es-ES" sz="2800" dirty="0">
                <a:solidFill>
                  <a:srgbClr val="3333FF"/>
                </a:solidFill>
                <a:latin typeface="Arial" panose="020B0604020202020204" pitchFamily="34" charset="0"/>
              </a:rPr>
              <a:t>tra masa m</a:t>
            </a:r>
          </a:p>
        </p:txBody>
      </p:sp>
      <p:sp>
        <p:nvSpPr>
          <p:cNvPr id="63" name="Text Box 77">
            <a:extLst>
              <a:ext uri="{FF2B5EF4-FFF2-40B4-BE49-F238E27FC236}">
                <a16:creationId xmlns:a16="http://schemas.microsoft.com/office/drawing/2014/main" id="{5FA77767-DFF5-4883-AEDC-FD2D60643607}"/>
              </a:ext>
            </a:extLst>
          </p:cNvPr>
          <p:cNvSpPr txBox="1">
            <a:spLocks noChangeArrowheads="1"/>
          </p:cNvSpPr>
          <p:nvPr/>
        </p:nvSpPr>
        <p:spPr bwMode="auto">
          <a:xfrm>
            <a:off x="6542151" y="5490947"/>
            <a:ext cx="3413125" cy="1622734"/>
          </a:xfrm>
          <a:prstGeom prst="rect">
            <a:avLst/>
          </a:prstGeom>
          <a:solidFill>
            <a:srgbClr val="666699"/>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FFFF"/>
                </a:solidFill>
                <a:latin typeface="Arial" panose="020B0604020202020204" pitchFamily="34" charset="0"/>
              </a:rPr>
              <a:t>Gravedad o</a:t>
            </a:r>
          </a:p>
          <a:p>
            <a:pPr algn="ctr" eaLnBrk="1" hangingPunct="1">
              <a:spcBef>
                <a:spcPts val="0"/>
              </a:spcBef>
              <a:buFontTx/>
              <a:buNone/>
            </a:pPr>
            <a:r>
              <a:rPr lang="es-ES" sz="2400" dirty="0">
                <a:solidFill>
                  <a:srgbClr val="FFFFFF"/>
                </a:solidFill>
                <a:latin typeface="Arial" panose="020B0604020202020204" pitchFamily="34" charset="0"/>
              </a:rPr>
              <a:t>Campo Gravitatorio</a:t>
            </a:r>
          </a:p>
          <a:p>
            <a:pPr algn="ctr" eaLnBrk="1" hangingPunct="1">
              <a:spcBef>
                <a:spcPts val="0"/>
              </a:spcBef>
              <a:buFontTx/>
              <a:buNone/>
            </a:pPr>
            <a:r>
              <a:rPr lang="es-ES" sz="2400" dirty="0">
                <a:solidFill>
                  <a:srgbClr val="FFFFFF"/>
                </a:solidFill>
                <a:latin typeface="Arial" panose="020B0604020202020204" pitchFamily="34" charset="0"/>
              </a:rPr>
              <a:t>(o Aceleración</a:t>
            </a:r>
          </a:p>
          <a:p>
            <a:pPr algn="ctr" eaLnBrk="1" hangingPunct="1">
              <a:spcBef>
                <a:spcPts val="0"/>
              </a:spcBef>
              <a:buFontTx/>
              <a:buNone/>
            </a:pPr>
            <a:r>
              <a:rPr lang="es-ES" sz="2400" dirty="0">
                <a:solidFill>
                  <a:srgbClr val="FFFFFF"/>
                </a:solidFill>
                <a:latin typeface="Arial" panose="020B0604020202020204" pitchFamily="34" charset="0"/>
              </a:rPr>
              <a:t>de la Gravedad)</a:t>
            </a:r>
          </a:p>
        </p:txBody>
      </p:sp>
      <p:sp>
        <p:nvSpPr>
          <p:cNvPr id="13" name="Text Box 65">
            <a:extLst>
              <a:ext uri="{FF2B5EF4-FFF2-40B4-BE49-F238E27FC236}">
                <a16:creationId xmlns:a16="http://schemas.microsoft.com/office/drawing/2014/main" id="{C7A39FA7-1AE6-42E6-BBC8-1671ED06915D}"/>
              </a:ext>
            </a:extLst>
          </p:cNvPr>
          <p:cNvSpPr txBox="1">
            <a:spLocks noChangeArrowheads="1"/>
          </p:cNvSpPr>
          <p:nvPr/>
        </p:nvSpPr>
        <p:spPr bwMode="auto">
          <a:xfrm>
            <a:off x="1410709" y="3299521"/>
            <a:ext cx="477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FF0000"/>
                </a:solidFill>
                <a:latin typeface="Arial" panose="020B0604020202020204" pitchFamily="34" charset="0"/>
                <a:sym typeface="Wingdings" panose="05000000000000000000" pitchFamily="2" charset="2"/>
              </a:rPr>
              <a:t> </a:t>
            </a:r>
            <a:r>
              <a:rPr lang="es-ES" sz="2800" dirty="0">
                <a:solidFill>
                  <a:srgbClr val="FF0000"/>
                </a:solidFill>
                <a:latin typeface="Arial" panose="020B0604020202020204" pitchFamily="34" charset="0"/>
              </a:rPr>
              <a:t>Se ejercen una fuerza</a:t>
            </a:r>
          </a:p>
        </p:txBody>
      </p:sp>
    </p:spTree>
    <p:extLst>
      <p:ext uri="{BB962C8B-B14F-4D97-AF65-F5344CB8AC3E}">
        <p14:creationId xmlns:p14="http://schemas.microsoft.com/office/powerpoint/2010/main" val="344608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2427"/>
                                        </p:tgtEl>
                                        <p:attrNameLst>
                                          <p:attrName>style.visibility</p:attrName>
                                        </p:attrNameLst>
                                      </p:cBhvr>
                                      <p:to>
                                        <p:strVal val="visible"/>
                                      </p:to>
                                    </p:set>
                                    <p:animEffect transition="in" filter="wipe(up)">
                                      <p:cBhvr>
                                        <p:cTn id="7" dur="500"/>
                                        <p:tgtEl>
                                          <p:spTgt spid="2724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arn(outVertical)">
                                      <p:cBhvr>
                                        <p:cTn id="12" dur="500"/>
                                        <p:tgtEl>
                                          <p:spTgt spid="3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p:tgtEl>
                                          <p:spTgt spid="48"/>
                                        </p:tgtEl>
                                        <p:attrNameLst>
                                          <p:attrName>ppt_y</p:attrName>
                                        </p:attrNameLst>
                                      </p:cBhvr>
                                      <p:tavLst>
                                        <p:tav tm="0">
                                          <p:val>
                                            <p:strVal val="#ppt_y+#ppt_h*1.125000"/>
                                          </p:val>
                                        </p:tav>
                                        <p:tav tm="100000">
                                          <p:val>
                                            <p:strVal val="#ppt_y"/>
                                          </p:val>
                                        </p:tav>
                                      </p:tavLst>
                                    </p:anim>
                                    <p:animEffect transition="in" filter="wipe(up)">
                                      <p:cBhvr>
                                        <p:cTn id="22" dur="500"/>
                                        <p:tgtEl>
                                          <p:spTgt spid="48"/>
                                        </p:tgtEl>
                                      </p:cBhvr>
                                    </p:animEffect>
                                  </p:childTnLst>
                                </p:cTn>
                              </p:par>
                            </p:childTnLst>
                          </p:cTn>
                        </p:par>
                        <p:par>
                          <p:cTn id="23" fill="hold" nodeType="with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p:tgtEl>
                                          <p:spTgt spid="49"/>
                                        </p:tgtEl>
                                        <p:attrNameLst>
                                          <p:attrName>ppt_y</p:attrName>
                                        </p:attrNameLst>
                                      </p:cBhvr>
                                      <p:tavLst>
                                        <p:tav tm="0">
                                          <p:val>
                                            <p:strVal val="#ppt_y+#ppt_h*1.125000"/>
                                          </p:val>
                                        </p:tav>
                                        <p:tav tm="100000">
                                          <p:val>
                                            <p:strVal val="#ppt_y"/>
                                          </p:val>
                                        </p:tav>
                                      </p:tavLst>
                                    </p:anim>
                                    <p:animEffect transition="in" filter="wipe(up)">
                                      <p:cBhvr>
                                        <p:cTn id="32" dur="500"/>
                                        <p:tgtEl>
                                          <p:spTgt spid="49"/>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p:tgtEl>
                                          <p:spTgt spid="13"/>
                                        </p:tgtEl>
                                        <p:attrNameLst>
                                          <p:attrName>ppt_y</p:attrName>
                                        </p:attrNameLst>
                                      </p:cBhvr>
                                      <p:tavLst>
                                        <p:tav tm="0">
                                          <p:val>
                                            <p:strVal val="#ppt_y+#ppt_h*1.125000"/>
                                          </p:val>
                                        </p:tav>
                                        <p:tav tm="100000">
                                          <p:val>
                                            <p:strVal val="#ppt_y"/>
                                          </p:val>
                                        </p:tav>
                                      </p:tavLst>
                                    </p:anim>
                                    <p:animEffect transition="in" filter="wipe(up)">
                                      <p:cBhvr>
                                        <p:cTn id="42" dur="500"/>
                                        <p:tgtEl>
                                          <p:spTgt spid="13"/>
                                        </p:tgtEl>
                                      </p:cBhvr>
                                    </p:animEffec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left)">
                                      <p:cBhvr>
                                        <p:cTn id="60" dur="500"/>
                                        <p:tgtEl>
                                          <p:spTgt spid="1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3"/>
                                        </p:tgtEl>
                                        <p:attrNameLst>
                                          <p:attrName>style.visibility</p:attrName>
                                        </p:attrNameLst>
                                      </p:cBhvr>
                                      <p:to>
                                        <p:strVal val="visible"/>
                                      </p:to>
                                    </p:set>
                                    <p:animEffect transition="in" filter="wipe(up)">
                                      <p:cBhvr>
                                        <p:cTn id="69" dur="500"/>
                                        <p:tgtEl>
                                          <p:spTgt spid="6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wipe(right)">
                                      <p:cBhvr>
                                        <p:cTn id="7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27" grpId="0" animBg="1"/>
      <p:bldP spid="32" grpId="0" animBg="1"/>
      <p:bldP spid="48" grpId="0"/>
      <p:bldP spid="49" grpId="0"/>
      <p:bldP spid="63"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1288843" y="495094"/>
            <a:ext cx="8867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569" tIns="49785" rIns="99569" bIns="49785" anchor="ct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1.3.3. CAMPO ELÉCTRICO: LÍNEAS DE CAMPO</a:t>
            </a:r>
          </a:p>
        </p:txBody>
      </p:sp>
      <p:grpSp>
        <p:nvGrpSpPr>
          <p:cNvPr id="6" name="Group 26"/>
          <p:cNvGrpSpPr>
            <a:grpSpLocks/>
          </p:cNvGrpSpPr>
          <p:nvPr/>
        </p:nvGrpSpPr>
        <p:grpSpPr bwMode="auto">
          <a:xfrm>
            <a:off x="7791382" y="1756614"/>
            <a:ext cx="1054100" cy="911225"/>
            <a:chOff x="4756" y="1349"/>
            <a:chExt cx="664" cy="574"/>
          </a:xfrm>
        </p:grpSpPr>
        <p:sp>
          <p:nvSpPr>
            <p:cNvPr id="33821" name="Line 27"/>
            <p:cNvSpPr>
              <a:spLocks noChangeShapeType="1"/>
            </p:cNvSpPr>
            <p:nvPr/>
          </p:nvSpPr>
          <p:spPr bwMode="auto">
            <a:xfrm flipH="1">
              <a:off x="4756" y="1923"/>
              <a:ext cx="664" cy="0"/>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aphicFrame>
          <p:nvGraphicFramePr>
            <p:cNvPr id="33822" name="Object 28"/>
            <p:cNvGraphicFramePr>
              <a:graphicFrameLocks noChangeAspect="1"/>
            </p:cNvGraphicFramePr>
            <p:nvPr/>
          </p:nvGraphicFramePr>
          <p:xfrm>
            <a:off x="5024" y="1349"/>
            <a:ext cx="351" cy="447"/>
          </p:xfrm>
          <a:graphic>
            <a:graphicData uri="http://schemas.openxmlformats.org/presentationml/2006/ole">
              <mc:AlternateContent xmlns:mc="http://schemas.openxmlformats.org/markup-compatibility/2006">
                <mc:Choice xmlns:v="urn:schemas-microsoft-com:vml" Requires="v">
                  <p:oleObj spid="_x0000_s71236" name="Ecuación" r:id="rId4" imgW="139579" imgH="177646" progId="Equation.3">
                    <p:embed/>
                  </p:oleObj>
                </mc:Choice>
                <mc:Fallback>
                  <p:oleObj name="Ecuación" r:id="rId4" imgW="139579" imgH="177646" progId="Equation.3">
                    <p:embed/>
                    <p:pic>
                      <p:nvPicPr>
                        <p:cNvPr id="33822"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 y="1349"/>
                          <a:ext cx="351"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2427" name="Text Box 43"/>
          <p:cNvSpPr txBox="1">
            <a:spLocks noChangeArrowheads="1"/>
          </p:cNvSpPr>
          <p:nvPr/>
        </p:nvSpPr>
        <p:spPr bwMode="auto">
          <a:xfrm>
            <a:off x="1461557" y="1061903"/>
            <a:ext cx="4049364" cy="884070"/>
          </a:xfrm>
          <a:prstGeom prst="rect">
            <a:avLst/>
          </a:prstGeom>
          <a:solidFill>
            <a:schemeClr val="bg2">
              <a:lumMod val="60000"/>
              <a:lumOff val="40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000000"/>
                </a:solidFill>
                <a:latin typeface="Arial" panose="020B0604020202020204" pitchFamily="34" charset="0"/>
              </a:rPr>
              <a:t>Hemos introducido el campo INDIRECTAMENTE</a:t>
            </a:r>
            <a:endParaRPr lang="es-ES" sz="2400">
              <a:solidFill>
                <a:srgbClr val="FF0000"/>
              </a:solidFill>
              <a:latin typeface="Arial" panose="020B0604020202020204" pitchFamily="34" charset="0"/>
            </a:endParaRPr>
          </a:p>
        </p:txBody>
      </p:sp>
      <p:grpSp>
        <p:nvGrpSpPr>
          <p:cNvPr id="3" name="Grupo 2"/>
          <p:cNvGrpSpPr/>
          <p:nvPr/>
        </p:nvGrpSpPr>
        <p:grpSpPr>
          <a:xfrm>
            <a:off x="9312228" y="1900443"/>
            <a:ext cx="560366" cy="764221"/>
            <a:chOff x="4836860" y="1910717"/>
            <a:chExt cx="560366" cy="764221"/>
          </a:xfrm>
        </p:grpSpPr>
        <p:sp>
          <p:nvSpPr>
            <p:cNvPr id="33" name="Line 62"/>
            <p:cNvSpPr>
              <a:spLocks noChangeShapeType="1"/>
            </p:cNvSpPr>
            <p:nvPr/>
          </p:nvSpPr>
          <p:spPr bwMode="auto">
            <a:xfrm>
              <a:off x="4857476" y="2674938"/>
              <a:ext cx="539750" cy="0"/>
            </a:xfrm>
            <a:prstGeom prst="line">
              <a:avLst/>
            </a:prstGeom>
            <a:noFill/>
            <a:ln w="76200">
              <a:solidFill>
                <a:srgbClr val="3333FF"/>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aphicFrame>
          <p:nvGraphicFramePr>
            <p:cNvPr id="34" name="Object 63"/>
            <p:cNvGraphicFramePr>
              <a:graphicFrameLocks noChangeAspect="1"/>
            </p:cNvGraphicFramePr>
            <p:nvPr/>
          </p:nvGraphicFramePr>
          <p:xfrm>
            <a:off x="4836860" y="1910717"/>
            <a:ext cx="418523" cy="586457"/>
          </p:xfrm>
          <a:graphic>
            <a:graphicData uri="http://schemas.openxmlformats.org/presentationml/2006/ole">
              <mc:AlternateContent xmlns:mc="http://schemas.openxmlformats.org/markup-compatibility/2006">
                <mc:Choice xmlns:v="urn:schemas-microsoft-com:vml" Requires="v">
                  <p:oleObj spid="_x0000_s71237" name="Ecuación" r:id="rId6" imgW="126720" imgH="177480" progId="Equation.3">
                    <p:embed/>
                  </p:oleObj>
                </mc:Choice>
                <mc:Fallback>
                  <p:oleObj name="Ecuación" r:id="rId6" imgW="126720" imgH="177480" progId="Equation.3">
                    <p:embed/>
                    <p:pic>
                      <p:nvPicPr>
                        <p:cNvPr id="34" name="Object 63"/>
                        <p:cNvPicPr>
                          <a:picLocks noChangeAspect="1" noChangeArrowheads="1"/>
                        </p:cNvPicPr>
                        <p:nvPr/>
                      </p:nvPicPr>
                      <p:blipFill>
                        <a:blip r:embed="rId7"/>
                        <a:srcRect/>
                        <a:stretch>
                          <a:fillRect/>
                        </a:stretch>
                      </p:blipFill>
                      <p:spPr bwMode="auto">
                        <a:xfrm>
                          <a:off x="4836860" y="1910717"/>
                          <a:ext cx="418523" cy="586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86"/>
          <p:cNvGrpSpPr>
            <a:grpSpLocks/>
          </p:cNvGrpSpPr>
          <p:nvPr/>
        </p:nvGrpSpPr>
        <p:grpSpPr bwMode="auto">
          <a:xfrm>
            <a:off x="6139599" y="1440701"/>
            <a:ext cx="4143375" cy="2216150"/>
            <a:chOff x="3787" y="1199"/>
            <a:chExt cx="2610" cy="1396"/>
          </a:xfrm>
        </p:grpSpPr>
        <p:sp>
          <p:nvSpPr>
            <p:cNvPr id="33823" name="Rectangle 2"/>
            <p:cNvSpPr>
              <a:spLocks noChangeArrowheads="1"/>
            </p:cNvSpPr>
            <p:nvPr/>
          </p:nvSpPr>
          <p:spPr bwMode="auto">
            <a:xfrm>
              <a:off x="3787" y="1199"/>
              <a:ext cx="2610" cy="1396"/>
            </a:xfrm>
            <a:prstGeom prst="rect">
              <a:avLst/>
            </a:prstGeom>
            <a:noFill/>
            <a:ln w="38100" algn="ctr">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33824" name="Text Box 19"/>
            <p:cNvSpPr txBox="1">
              <a:spLocks noChangeArrowheads="1"/>
            </p:cNvSpPr>
            <p:nvPr/>
          </p:nvSpPr>
          <p:spPr bwMode="auto">
            <a:xfrm>
              <a:off x="3882" y="2219"/>
              <a:ext cx="8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8000"/>
                  </a:solidFill>
                  <a:latin typeface="Arial" panose="020B0604020202020204" pitchFamily="34" charset="0"/>
                </a:rPr>
                <a:t>ESPACIO</a:t>
              </a:r>
            </a:p>
          </p:txBody>
        </p:sp>
      </p:grpSp>
      <p:sp>
        <p:nvSpPr>
          <p:cNvPr id="32" name="CuadroTexto 9"/>
          <p:cNvSpPr txBox="1">
            <a:spLocks noChangeArrowheads="1"/>
          </p:cNvSpPr>
          <p:nvPr/>
        </p:nvSpPr>
        <p:spPr bwMode="auto">
          <a:xfrm>
            <a:off x="6518459" y="1235914"/>
            <a:ext cx="3390352" cy="461665"/>
          </a:xfrm>
          <a:prstGeom prst="rect">
            <a:avLst/>
          </a:prstGeom>
          <a:solidFill>
            <a:schemeClr val="tx2">
              <a:lumMod val="25000"/>
              <a:lumOff val="75000"/>
            </a:schemeClr>
          </a:solidFill>
          <a:ln>
            <a:noFill/>
          </a:ln>
        </p:spPr>
        <p:txBody>
          <a:bodyPr wrap="none">
            <a:no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defRPr/>
            </a:pPr>
            <a:r>
              <a:rPr lang="es-ES" sz="2400" dirty="0">
                <a:solidFill>
                  <a:schemeClr val="tx1"/>
                </a:solidFill>
              </a:rPr>
              <a:t>CASO ELÉCTRICO</a:t>
            </a:r>
          </a:p>
        </p:txBody>
      </p:sp>
      <p:grpSp>
        <p:nvGrpSpPr>
          <p:cNvPr id="13" name="Grupo 12">
            <a:extLst>
              <a:ext uri="{FF2B5EF4-FFF2-40B4-BE49-F238E27FC236}">
                <a16:creationId xmlns:a16="http://schemas.microsoft.com/office/drawing/2014/main" id="{C6D15C0F-2931-4848-9D3A-14A2F7A2BDD7}"/>
              </a:ext>
            </a:extLst>
          </p:cNvPr>
          <p:cNvGrpSpPr/>
          <p:nvPr/>
        </p:nvGrpSpPr>
        <p:grpSpPr>
          <a:xfrm>
            <a:off x="1430735" y="3913408"/>
            <a:ext cx="3413125" cy="1373187"/>
            <a:chOff x="1430735" y="3913408"/>
            <a:chExt cx="3413125" cy="1373187"/>
          </a:xfrm>
        </p:grpSpPr>
        <p:sp>
          <p:nvSpPr>
            <p:cNvPr id="40" name="Rectangle 46">
              <a:extLst>
                <a:ext uri="{FF2B5EF4-FFF2-40B4-BE49-F238E27FC236}">
                  <a16:creationId xmlns:a16="http://schemas.microsoft.com/office/drawing/2014/main" id="{F9E3E9E8-CD38-4BE8-B63F-8702C3231DD5}"/>
                </a:ext>
              </a:extLst>
            </p:cNvPr>
            <p:cNvSpPr>
              <a:spLocks noChangeArrowheads="1"/>
            </p:cNvSpPr>
            <p:nvPr/>
          </p:nvSpPr>
          <p:spPr bwMode="auto">
            <a:xfrm>
              <a:off x="1430735" y="3913408"/>
              <a:ext cx="3413125" cy="1373187"/>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00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D02F7FFE-0922-4EC8-8867-DE8D63CDA831}"/>
                    </a:ext>
                  </a:extLst>
                </p:cNvPr>
                <p:cNvSpPr txBox="1"/>
                <p:nvPr/>
              </p:nvSpPr>
              <p:spPr>
                <a:xfrm>
                  <a:off x="1790463" y="4197854"/>
                  <a:ext cx="2874748" cy="794961"/>
                </a:xfrm>
                <a:prstGeom prst="rect">
                  <a:avLst/>
                </a:prstGeom>
                <a:noFill/>
                <a:ln>
                  <a:noFill/>
                </a:ln>
              </p:spPr>
              <p:txBody>
                <a:bodyPr wrap="square" lIns="0" tIns="0" rIns="0" bIns="0" rtlCol="0">
                  <a:spAutoFit/>
                </a:bodyPr>
                <a:lstStyle/>
                <a:p>
                  <a14:m>
                    <m:oMath xmlns:m="http://schemas.openxmlformats.org/officeDocument/2006/math">
                      <m:acc>
                        <m:accPr>
                          <m:chr m:val="⃗"/>
                          <m:ctrlPr>
                            <a:rPr lang="es-ES" sz="3600" i="1" smtClean="0">
                              <a:solidFill>
                                <a:schemeClr val="tx1"/>
                              </a:solidFill>
                              <a:latin typeface="Cambria Math" panose="02040503050406030204" pitchFamily="18" charset="0"/>
                            </a:rPr>
                          </m:ctrlPr>
                        </m:accPr>
                        <m:e>
                          <m:r>
                            <m:rPr>
                              <m:sty m:val="p"/>
                            </m:rPr>
                            <a:rPr lang="es-ES" sz="3600" b="0" i="0" smtClean="0">
                              <a:solidFill>
                                <a:schemeClr val="tx1"/>
                              </a:solidFill>
                              <a:latin typeface="Cambria Math" panose="02040503050406030204" pitchFamily="18" charset="0"/>
                            </a:rPr>
                            <m:t>F</m:t>
                          </m:r>
                        </m:e>
                      </m:acc>
                      <m:r>
                        <a:rPr lang="es-ES" sz="3600" b="0" i="0" smtClean="0">
                          <a:solidFill>
                            <a:schemeClr val="tx1"/>
                          </a:solidFill>
                          <a:latin typeface="Cambria Math" panose="02040503050406030204" pitchFamily="18" charset="0"/>
                        </a:rPr>
                        <m:t>=</m:t>
                      </m:r>
                      <m:r>
                        <m:rPr>
                          <m:sty m:val="p"/>
                        </m:rPr>
                        <a:rPr lang="es-ES" sz="3600" b="0" i="0" smtClean="0">
                          <a:solidFill>
                            <a:schemeClr val="tx1"/>
                          </a:solidFill>
                          <a:latin typeface="Cambria Math" panose="02040503050406030204" pitchFamily="18" charset="0"/>
                        </a:rPr>
                        <m:t>K</m:t>
                      </m:r>
                      <m:f>
                        <m:fPr>
                          <m:ctrlPr>
                            <a:rPr lang="es-ES" sz="3600" i="1" smtClean="0">
                              <a:solidFill>
                                <a:schemeClr val="tx1"/>
                              </a:solidFill>
                              <a:latin typeface="Cambria Math" panose="02040503050406030204" pitchFamily="18" charset="0"/>
                            </a:rPr>
                          </m:ctrlPr>
                        </m:fPr>
                        <m:num>
                          <m:r>
                            <m:rPr>
                              <m:sty m:val="p"/>
                            </m:rPr>
                            <a:rPr lang="es-ES" sz="3600" b="0" i="0" smtClean="0">
                              <a:solidFill>
                                <a:schemeClr val="tx1"/>
                              </a:solidFill>
                              <a:latin typeface="Cambria Math" panose="02040503050406030204" pitchFamily="18" charset="0"/>
                            </a:rPr>
                            <m:t>Qq</m:t>
                          </m:r>
                        </m:num>
                        <m:den>
                          <m:sSup>
                            <m:sSupPr>
                              <m:ctrlPr>
                                <a:rPr lang="es-ES" sz="3600" i="1" smtClean="0">
                                  <a:solidFill>
                                    <a:schemeClr val="tx1"/>
                                  </a:solidFill>
                                  <a:latin typeface="Cambria Math" panose="02040503050406030204" pitchFamily="18" charset="0"/>
                                </a:rPr>
                              </m:ctrlPr>
                            </m:sSupPr>
                            <m:e>
                              <m:r>
                                <m:rPr>
                                  <m:sty m:val="p"/>
                                </m:rPr>
                                <a:rPr lang="es-ES" sz="3600" b="0" i="0" smtClean="0">
                                  <a:solidFill>
                                    <a:schemeClr val="tx1"/>
                                  </a:solidFill>
                                  <a:latin typeface="Cambria Math" panose="02040503050406030204" pitchFamily="18" charset="0"/>
                                </a:rPr>
                                <m:t>r</m:t>
                              </m:r>
                            </m:e>
                            <m:sup>
                              <m:r>
                                <a:rPr lang="es-ES" sz="3600" b="0" i="0" smtClean="0">
                                  <a:solidFill>
                                    <a:schemeClr val="tx1"/>
                                  </a:solidFill>
                                  <a:latin typeface="Cambria Math" panose="02040503050406030204" pitchFamily="18" charset="0"/>
                                </a:rPr>
                                <m:t>2</m:t>
                              </m:r>
                            </m:sup>
                          </m:sSup>
                        </m:den>
                      </m:f>
                      <m:r>
                        <a:rPr lang="es-ES" sz="3600" b="0" i="0" smtClean="0">
                          <a:solidFill>
                            <a:schemeClr val="tx1"/>
                          </a:solidFill>
                          <a:latin typeface="Cambria Math" panose="02040503050406030204" pitchFamily="18" charset="0"/>
                        </a:rPr>
                        <m:t> </m:t>
                      </m:r>
                      <m:acc>
                        <m:accPr>
                          <m:chr m:val="⃗"/>
                          <m:ctrlPr>
                            <a:rPr lang="es-ES" sz="3600" i="1" smtClean="0">
                              <a:solidFill>
                                <a:schemeClr val="tx1"/>
                              </a:solidFill>
                              <a:latin typeface="Cambria Math" panose="02040503050406030204" pitchFamily="18" charset="0"/>
                            </a:rPr>
                          </m:ctrlPr>
                        </m:accPr>
                        <m:e>
                          <m:r>
                            <m:rPr>
                              <m:sty m:val="p"/>
                            </m:rPr>
                            <a:rPr lang="es-ES" sz="3600" b="0" i="0" smtClean="0">
                              <a:solidFill>
                                <a:schemeClr val="tx1"/>
                              </a:solidFill>
                              <a:latin typeface="Cambria Math" panose="02040503050406030204" pitchFamily="18" charset="0"/>
                            </a:rPr>
                            <m:t>u</m:t>
                          </m:r>
                        </m:e>
                      </m:acc>
                    </m:oMath>
                  </a14:m>
                  <a:r>
                    <a:rPr lang="es-ES" sz="3600" dirty="0">
                      <a:solidFill>
                        <a:schemeClr val="tx1"/>
                      </a:solidFill>
                      <a:latin typeface="+mj-lt"/>
                    </a:rPr>
                    <a:t>  </a:t>
                  </a:r>
                  <a:endParaRPr lang="es-ES" sz="4000" dirty="0">
                    <a:solidFill>
                      <a:schemeClr val="tx1"/>
                    </a:solidFill>
                    <a:latin typeface="+mj-lt"/>
                  </a:endParaRPr>
                </a:p>
              </p:txBody>
            </p:sp>
          </mc:Choice>
          <mc:Fallback xmlns="">
            <p:sp>
              <p:nvSpPr>
                <p:cNvPr id="10" name="CuadroTexto 9">
                  <a:extLst>
                    <a:ext uri="{FF2B5EF4-FFF2-40B4-BE49-F238E27FC236}">
                      <a16:creationId xmlns:a16="http://schemas.microsoft.com/office/drawing/2014/main" id="{D02F7FFE-0922-4EC8-8867-DE8D63CDA831}"/>
                    </a:ext>
                  </a:extLst>
                </p:cNvPr>
                <p:cNvSpPr txBox="1">
                  <a:spLocks noRot="1" noChangeAspect="1" noMove="1" noResize="1" noEditPoints="1" noAdjustHandles="1" noChangeArrowheads="1" noChangeShapeType="1" noTextEdit="1"/>
                </p:cNvSpPr>
                <p:nvPr/>
              </p:nvSpPr>
              <p:spPr>
                <a:xfrm>
                  <a:off x="1790463" y="4197854"/>
                  <a:ext cx="2874748" cy="794961"/>
                </a:xfrm>
                <a:prstGeom prst="rect">
                  <a:avLst/>
                </a:prstGeom>
                <a:blipFill>
                  <a:blip r:embed="rId8"/>
                  <a:stretch>
                    <a:fillRect l="-212"/>
                  </a:stretch>
                </a:blipFill>
                <a:ln>
                  <a:noFill/>
                </a:ln>
              </p:spPr>
              <p:txBody>
                <a:bodyPr/>
                <a:lstStyle/>
                <a:p>
                  <a:r>
                    <a:rPr lang="es-ES">
                      <a:noFill/>
                    </a:rPr>
                    <a:t> </a:t>
                  </a:r>
                </a:p>
              </p:txBody>
            </p:sp>
          </mc:Fallback>
        </mc:AlternateContent>
      </p:grpSp>
      <p:grpSp>
        <p:nvGrpSpPr>
          <p:cNvPr id="18" name="Grupo 17">
            <a:extLst>
              <a:ext uri="{FF2B5EF4-FFF2-40B4-BE49-F238E27FC236}">
                <a16:creationId xmlns:a16="http://schemas.microsoft.com/office/drawing/2014/main" id="{308AD87B-E8A6-44FA-944F-88B379EC32A0}"/>
              </a:ext>
            </a:extLst>
          </p:cNvPr>
          <p:cNvGrpSpPr/>
          <p:nvPr/>
        </p:nvGrpSpPr>
        <p:grpSpPr>
          <a:xfrm>
            <a:off x="4901527" y="4259495"/>
            <a:ext cx="1557500" cy="2248840"/>
            <a:chOff x="4829609" y="4649911"/>
            <a:chExt cx="1557500" cy="2248840"/>
          </a:xfrm>
        </p:grpSpPr>
        <p:sp>
          <p:nvSpPr>
            <p:cNvPr id="33812" name="Text Box 78"/>
            <p:cNvSpPr txBox="1">
              <a:spLocks noChangeArrowheads="1"/>
            </p:cNvSpPr>
            <p:nvPr/>
          </p:nvSpPr>
          <p:spPr bwMode="auto">
            <a:xfrm>
              <a:off x="4829609" y="5421423"/>
              <a:ext cx="1557500" cy="1477328"/>
            </a:xfrm>
            <a:prstGeom prst="rect">
              <a:avLst/>
            </a:prstGeom>
            <a:no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solidFill>
                    <a:srgbClr val="008000"/>
                  </a:solidFill>
                  <a:latin typeface="Arial" panose="020B0604020202020204" pitchFamily="34" charset="0"/>
                  <a:sym typeface="Wingdings" panose="05000000000000000000" pitchFamily="2" charset="2"/>
                </a:rPr>
                <a:t> </a:t>
              </a:r>
              <a:r>
                <a:rPr lang="es-ES" sz="2400">
                  <a:solidFill>
                    <a:srgbClr val="008000"/>
                  </a:solidFill>
                  <a:latin typeface="Arial" panose="020B0604020202020204" pitchFamily="34" charset="0"/>
                </a:rPr>
                <a:t>Y una fuerza </a:t>
              </a:r>
              <a:r>
                <a:rPr lang="es-ES" sz="2400" dirty="0">
                  <a:solidFill>
                    <a:srgbClr val="008000"/>
                  </a:solidFill>
                  <a:latin typeface="Arial" panose="020B0604020202020204" pitchFamily="34" charset="0"/>
                </a:rPr>
                <a:t>por unidad de carga</a:t>
              </a:r>
            </a:p>
          </p:txBody>
        </p:sp>
        <p:sp>
          <p:nvSpPr>
            <p:cNvPr id="11" name="Flecha: a la derecha 10">
              <a:extLst>
                <a:ext uri="{FF2B5EF4-FFF2-40B4-BE49-F238E27FC236}">
                  <a16:creationId xmlns:a16="http://schemas.microsoft.com/office/drawing/2014/main" id="{87545494-7422-4F5E-82C7-B2598730AC2C}"/>
                </a:ext>
              </a:extLst>
            </p:cNvPr>
            <p:cNvSpPr/>
            <p:nvPr/>
          </p:nvSpPr>
          <p:spPr bwMode="auto">
            <a:xfrm>
              <a:off x="5208998" y="4649911"/>
              <a:ext cx="797039" cy="794961"/>
            </a:xfrm>
            <a:prstGeom prst="rightArrow">
              <a:avLst/>
            </a:prstGeom>
            <a:solidFill>
              <a:schemeClr val="accent1"/>
            </a:solidFill>
            <a:ln w="12700" cap="flat" cmpd="sng" algn="ctr">
              <a:no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
        <p:nvSpPr>
          <p:cNvPr id="63" name="Text Box 77">
            <a:extLst>
              <a:ext uri="{FF2B5EF4-FFF2-40B4-BE49-F238E27FC236}">
                <a16:creationId xmlns:a16="http://schemas.microsoft.com/office/drawing/2014/main" id="{5FA77767-DFF5-4883-AEDC-FD2D60643607}"/>
              </a:ext>
            </a:extLst>
          </p:cNvPr>
          <p:cNvSpPr txBox="1">
            <a:spLocks noChangeArrowheads="1"/>
          </p:cNvSpPr>
          <p:nvPr/>
        </p:nvSpPr>
        <p:spPr bwMode="auto">
          <a:xfrm>
            <a:off x="6542151" y="5401854"/>
            <a:ext cx="3413125" cy="514738"/>
          </a:xfrm>
          <a:prstGeom prst="rect">
            <a:avLst/>
          </a:prstGeom>
          <a:solidFill>
            <a:srgbClr val="666699"/>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FFFF"/>
                </a:solidFill>
                <a:latin typeface="Arial" panose="020B0604020202020204" pitchFamily="34" charset="0"/>
              </a:rPr>
              <a:t>Campo Eléctrico</a:t>
            </a:r>
          </a:p>
        </p:txBody>
      </p:sp>
      <p:grpSp>
        <p:nvGrpSpPr>
          <p:cNvPr id="12" name="Grupo 11">
            <a:extLst>
              <a:ext uri="{FF2B5EF4-FFF2-40B4-BE49-F238E27FC236}">
                <a16:creationId xmlns:a16="http://schemas.microsoft.com/office/drawing/2014/main" id="{AE6BC344-31B7-44BB-B991-86C862F42878}"/>
              </a:ext>
            </a:extLst>
          </p:cNvPr>
          <p:cNvGrpSpPr/>
          <p:nvPr/>
        </p:nvGrpSpPr>
        <p:grpSpPr>
          <a:xfrm>
            <a:off x="6542151" y="3912475"/>
            <a:ext cx="3413125" cy="1373188"/>
            <a:chOff x="6542151" y="3912475"/>
            <a:chExt cx="3413125" cy="1373188"/>
          </a:xfrm>
        </p:grpSpPr>
        <p:sp>
          <p:nvSpPr>
            <p:cNvPr id="58" name="Rectangle 46">
              <a:extLst>
                <a:ext uri="{FF2B5EF4-FFF2-40B4-BE49-F238E27FC236}">
                  <a16:creationId xmlns:a16="http://schemas.microsoft.com/office/drawing/2014/main" id="{172EC174-A378-48B7-85C1-239CDD6E996B}"/>
                </a:ext>
              </a:extLst>
            </p:cNvPr>
            <p:cNvSpPr>
              <a:spLocks noChangeArrowheads="1"/>
            </p:cNvSpPr>
            <p:nvPr/>
          </p:nvSpPr>
          <p:spPr bwMode="auto">
            <a:xfrm>
              <a:off x="6542151" y="3912475"/>
              <a:ext cx="3413125" cy="1373188"/>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000">
                <a:solidFill>
                  <a:srgbClr val="000000"/>
                </a:solidFill>
                <a:latin typeface="Arial" panose="020B0604020202020204" pitchFamily="34" charset="0"/>
              </a:endParaRPr>
            </a:p>
          </p:txBody>
        </p:sp>
        <p:graphicFrame>
          <p:nvGraphicFramePr>
            <p:cNvPr id="59" name="Object 44">
              <a:extLst>
                <a:ext uri="{FF2B5EF4-FFF2-40B4-BE49-F238E27FC236}">
                  <a16:creationId xmlns:a16="http://schemas.microsoft.com/office/drawing/2014/main" id="{07F44C04-F24D-4973-8F84-0AF07595735F}"/>
                </a:ext>
              </a:extLst>
            </p:cNvPr>
            <p:cNvGraphicFramePr>
              <a:graphicFrameLocks noChangeAspect="1"/>
            </p:cNvGraphicFramePr>
            <p:nvPr/>
          </p:nvGraphicFramePr>
          <p:xfrm>
            <a:off x="7629589" y="3958981"/>
            <a:ext cx="2016125" cy="1279525"/>
          </p:xfrm>
          <a:graphic>
            <a:graphicData uri="http://schemas.openxmlformats.org/presentationml/2006/ole">
              <mc:AlternateContent xmlns:mc="http://schemas.openxmlformats.org/markup-compatibility/2006">
                <mc:Choice xmlns:v="urn:schemas-microsoft-com:vml" Requires="v">
                  <p:oleObj spid="_x0000_s71238" name="Ecuación" r:id="rId9" imgW="698400" imgH="444240" progId="Equation.3">
                    <p:embed/>
                  </p:oleObj>
                </mc:Choice>
                <mc:Fallback>
                  <p:oleObj name="Ecuación" r:id="rId9" imgW="698400" imgH="444240" progId="Equation.3">
                    <p:embed/>
                    <p:pic>
                      <p:nvPicPr>
                        <p:cNvPr id="59" name="Object 44">
                          <a:extLst>
                            <a:ext uri="{FF2B5EF4-FFF2-40B4-BE49-F238E27FC236}">
                              <a16:creationId xmlns:a16="http://schemas.microsoft.com/office/drawing/2014/main" id="{07F44C04-F24D-4973-8F84-0AF07595735F}"/>
                            </a:ext>
                          </a:extLst>
                        </p:cNvPr>
                        <p:cNvPicPr>
                          <a:picLocks noChangeAspect="1" noChangeArrowheads="1"/>
                        </p:cNvPicPr>
                        <p:nvPr/>
                      </p:nvPicPr>
                      <p:blipFill>
                        <a:blip r:embed="rId10"/>
                        <a:srcRect/>
                        <a:stretch>
                          <a:fillRect/>
                        </a:stretch>
                      </p:blipFill>
                      <p:spPr bwMode="auto">
                        <a:xfrm>
                          <a:off x="7629589" y="3958981"/>
                          <a:ext cx="2016125"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44">
              <a:extLst>
                <a:ext uri="{FF2B5EF4-FFF2-40B4-BE49-F238E27FC236}">
                  <a16:creationId xmlns:a16="http://schemas.microsoft.com/office/drawing/2014/main" id="{283C924D-CD8E-4860-B638-F03FDB59F1AB}"/>
                </a:ext>
              </a:extLst>
            </p:cNvPr>
            <p:cNvGraphicFramePr>
              <a:graphicFrameLocks noChangeAspect="1"/>
            </p:cNvGraphicFramePr>
            <p:nvPr/>
          </p:nvGraphicFramePr>
          <p:xfrm>
            <a:off x="6769042" y="4206163"/>
            <a:ext cx="769937" cy="584200"/>
          </p:xfrm>
          <a:graphic>
            <a:graphicData uri="http://schemas.openxmlformats.org/presentationml/2006/ole">
              <mc:AlternateContent xmlns:mc="http://schemas.openxmlformats.org/markup-compatibility/2006">
                <mc:Choice xmlns:v="urn:schemas-microsoft-com:vml" Requires="v">
                  <p:oleObj spid="_x0000_s71239" name="Ecuación" r:id="rId11" imgW="266400" imgH="203040" progId="Equation.3">
                    <p:embed/>
                  </p:oleObj>
                </mc:Choice>
                <mc:Fallback>
                  <p:oleObj name="Ecuación" r:id="rId11" imgW="266400" imgH="203040" progId="Equation.3">
                    <p:embed/>
                    <p:pic>
                      <p:nvPicPr>
                        <p:cNvPr id="60" name="Object 44">
                          <a:extLst>
                            <a:ext uri="{FF2B5EF4-FFF2-40B4-BE49-F238E27FC236}">
                              <a16:creationId xmlns:a16="http://schemas.microsoft.com/office/drawing/2014/main" id="{283C924D-CD8E-4860-B638-F03FDB59F1AB}"/>
                            </a:ext>
                          </a:extLst>
                        </p:cNvPr>
                        <p:cNvPicPr>
                          <a:picLocks noChangeAspect="1" noChangeArrowheads="1"/>
                        </p:cNvPicPr>
                        <p:nvPr/>
                      </p:nvPicPr>
                      <p:blipFill>
                        <a:blip r:embed="rId12"/>
                        <a:srcRect/>
                        <a:stretch>
                          <a:fillRect/>
                        </a:stretch>
                      </p:blipFill>
                      <p:spPr bwMode="auto">
                        <a:xfrm>
                          <a:off x="6769042" y="4206163"/>
                          <a:ext cx="769937"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 name="Group 7">
            <a:extLst>
              <a:ext uri="{FF2B5EF4-FFF2-40B4-BE49-F238E27FC236}">
                <a16:creationId xmlns:a16="http://schemas.microsoft.com/office/drawing/2014/main" id="{F7DAD5BB-19EB-4A76-AC0A-A177BE39F4F4}"/>
              </a:ext>
            </a:extLst>
          </p:cNvPr>
          <p:cNvGrpSpPr>
            <a:grpSpLocks/>
          </p:cNvGrpSpPr>
          <p:nvPr/>
        </p:nvGrpSpPr>
        <p:grpSpPr bwMode="auto">
          <a:xfrm>
            <a:off x="6761928" y="1836048"/>
            <a:ext cx="457200" cy="1046163"/>
            <a:chOff x="4051" y="1389"/>
            <a:chExt cx="288" cy="659"/>
          </a:xfrm>
        </p:grpSpPr>
        <p:pic>
          <p:nvPicPr>
            <p:cNvPr id="62" name="Picture 8">
              <a:extLst>
                <a:ext uri="{FF2B5EF4-FFF2-40B4-BE49-F238E27FC236}">
                  <a16:creationId xmlns:a16="http://schemas.microsoft.com/office/drawing/2014/main" id="{9BD85A2A-25FB-439B-AF78-3051700B1F2B}"/>
                </a:ext>
              </a:extLst>
            </p:cNvPr>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7" y="1771"/>
              <a:ext cx="27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64" name="Text Box 9">
              <a:extLst>
                <a:ext uri="{FF2B5EF4-FFF2-40B4-BE49-F238E27FC236}">
                  <a16:creationId xmlns:a16="http://schemas.microsoft.com/office/drawing/2014/main" id="{AE8E4377-6100-43BB-8193-64AD759B87C3}"/>
                </a:ext>
              </a:extLst>
            </p:cNvPr>
            <p:cNvSpPr txBox="1">
              <a:spLocks noChangeArrowheads="1"/>
            </p:cNvSpPr>
            <p:nvPr/>
          </p:nvSpPr>
          <p:spPr bwMode="auto">
            <a:xfrm>
              <a:off x="4051" y="1389"/>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0000"/>
                  </a:solidFill>
                  <a:latin typeface="Arial" panose="020B0604020202020204" pitchFamily="34" charset="0"/>
                </a:rPr>
                <a:t>Q</a:t>
              </a:r>
            </a:p>
          </p:txBody>
        </p:sp>
      </p:grpSp>
      <p:grpSp>
        <p:nvGrpSpPr>
          <p:cNvPr id="65" name="Group 10">
            <a:extLst>
              <a:ext uri="{FF2B5EF4-FFF2-40B4-BE49-F238E27FC236}">
                <a16:creationId xmlns:a16="http://schemas.microsoft.com/office/drawing/2014/main" id="{31FEAA92-A527-4CE0-B350-936CCBFDE4C5}"/>
              </a:ext>
            </a:extLst>
          </p:cNvPr>
          <p:cNvGrpSpPr>
            <a:grpSpLocks/>
          </p:cNvGrpSpPr>
          <p:nvPr/>
        </p:nvGrpSpPr>
        <p:grpSpPr bwMode="auto">
          <a:xfrm>
            <a:off x="8852584" y="2458090"/>
            <a:ext cx="449263" cy="954088"/>
            <a:chOff x="5424" y="1787"/>
            <a:chExt cx="283" cy="601"/>
          </a:xfrm>
        </p:grpSpPr>
        <p:pic>
          <p:nvPicPr>
            <p:cNvPr id="66" name="Picture 11">
              <a:extLst>
                <a:ext uri="{FF2B5EF4-FFF2-40B4-BE49-F238E27FC236}">
                  <a16:creationId xmlns:a16="http://schemas.microsoft.com/office/drawing/2014/main" id="{DAA86888-E6CC-46F4-A431-4C8A174F1A12}"/>
                </a:ext>
              </a:extLst>
            </p:cNvPr>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4" y="1787"/>
              <a:ext cx="2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67" name="Text Box 12">
              <a:extLst>
                <a:ext uri="{FF2B5EF4-FFF2-40B4-BE49-F238E27FC236}">
                  <a16:creationId xmlns:a16="http://schemas.microsoft.com/office/drawing/2014/main" id="{BB3EE70B-387A-4727-B6B0-B99EC7940380}"/>
                </a:ext>
              </a:extLst>
            </p:cNvPr>
            <p:cNvSpPr txBox="1">
              <a:spLocks noChangeArrowheads="1"/>
            </p:cNvSpPr>
            <p:nvPr/>
          </p:nvSpPr>
          <p:spPr bwMode="auto">
            <a:xfrm>
              <a:off x="5449" y="2061"/>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0000"/>
                  </a:solidFill>
                  <a:latin typeface="Arial" panose="020B0604020202020204" pitchFamily="34" charset="0"/>
                </a:rPr>
                <a:t>q</a:t>
              </a:r>
            </a:p>
          </p:txBody>
        </p:sp>
      </p:grpSp>
      <p:grpSp>
        <p:nvGrpSpPr>
          <p:cNvPr id="68" name="Group 45">
            <a:extLst>
              <a:ext uri="{FF2B5EF4-FFF2-40B4-BE49-F238E27FC236}">
                <a16:creationId xmlns:a16="http://schemas.microsoft.com/office/drawing/2014/main" id="{12CD6EA2-521A-4038-BA31-845CB39C9517}"/>
              </a:ext>
            </a:extLst>
          </p:cNvPr>
          <p:cNvGrpSpPr>
            <a:grpSpLocks/>
          </p:cNvGrpSpPr>
          <p:nvPr/>
        </p:nvGrpSpPr>
        <p:grpSpPr bwMode="auto">
          <a:xfrm>
            <a:off x="9341535" y="2673196"/>
            <a:ext cx="919165" cy="866776"/>
            <a:chOff x="5879" y="1972"/>
            <a:chExt cx="579" cy="546"/>
          </a:xfrm>
        </p:grpSpPr>
        <p:sp>
          <p:nvSpPr>
            <p:cNvPr id="69" name="Line 5">
              <a:extLst>
                <a:ext uri="{FF2B5EF4-FFF2-40B4-BE49-F238E27FC236}">
                  <a16:creationId xmlns:a16="http://schemas.microsoft.com/office/drawing/2014/main" id="{0B294EA6-E0CC-44E5-97FA-D036792EA415}"/>
                </a:ext>
              </a:extLst>
            </p:cNvPr>
            <p:cNvSpPr>
              <a:spLocks noChangeShapeType="1"/>
            </p:cNvSpPr>
            <p:nvPr/>
          </p:nvSpPr>
          <p:spPr bwMode="auto">
            <a:xfrm>
              <a:off x="5879" y="1972"/>
              <a:ext cx="547" cy="0"/>
            </a:xfrm>
            <a:prstGeom prst="line">
              <a:avLst/>
            </a:prstGeom>
            <a:noFill/>
            <a:ln w="76200">
              <a:solidFill>
                <a:srgbClr val="008000"/>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aphicFrame>
          <p:nvGraphicFramePr>
            <p:cNvPr id="70" name="Object 6">
              <a:extLst>
                <a:ext uri="{FF2B5EF4-FFF2-40B4-BE49-F238E27FC236}">
                  <a16:creationId xmlns:a16="http://schemas.microsoft.com/office/drawing/2014/main" id="{7F1964B3-EB02-433F-95ED-D62E8BE8349D}"/>
                </a:ext>
              </a:extLst>
            </p:cNvPr>
            <p:cNvGraphicFramePr>
              <a:graphicFrameLocks noChangeAspect="1"/>
            </p:cNvGraphicFramePr>
            <p:nvPr/>
          </p:nvGraphicFramePr>
          <p:xfrm>
            <a:off x="6107" y="2071"/>
            <a:ext cx="351" cy="447"/>
          </p:xfrm>
          <a:graphic>
            <a:graphicData uri="http://schemas.openxmlformats.org/presentationml/2006/ole">
              <mc:AlternateContent xmlns:mc="http://schemas.openxmlformats.org/markup-compatibility/2006">
                <mc:Choice xmlns:v="urn:schemas-microsoft-com:vml" Requires="v">
                  <p:oleObj spid="_x0000_s71240" name="Ecuación" r:id="rId15" imgW="139579" imgH="177646" progId="Equation.3">
                    <p:embed/>
                  </p:oleObj>
                </mc:Choice>
                <mc:Fallback>
                  <p:oleObj name="Ecuación" r:id="rId15" imgW="139579" imgH="177646" progId="Equation.3">
                    <p:embed/>
                    <p:pic>
                      <p:nvPicPr>
                        <p:cNvPr id="70" name="Object 6">
                          <a:extLst>
                            <a:ext uri="{FF2B5EF4-FFF2-40B4-BE49-F238E27FC236}">
                              <a16:creationId xmlns:a16="http://schemas.microsoft.com/office/drawing/2014/main" id="{7F1964B3-EB02-433F-95ED-D62E8BE8349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07" y="2071"/>
                          <a:ext cx="351"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 name="Text Box 68">
            <a:extLst>
              <a:ext uri="{FF2B5EF4-FFF2-40B4-BE49-F238E27FC236}">
                <a16:creationId xmlns:a16="http://schemas.microsoft.com/office/drawing/2014/main" id="{343AD5AC-7B04-44FC-A526-9F4692764450}"/>
              </a:ext>
            </a:extLst>
          </p:cNvPr>
          <p:cNvSpPr txBox="1">
            <a:spLocks noChangeArrowheads="1"/>
          </p:cNvSpPr>
          <p:nvPr/>
        </p:nvSpPr>
        <p:spPr bwMode="auto">
          <a:xfrm>
            <a:off x="1410709" y="2164005"/>
            <a:ext cx="477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3333FF"/>
                </a:solidFill>
                <a:latin typeface="Arial" panose="020B0604020202020204" pitchFamily="34" charset="0"/>
                <a:sym typeface="Wingdings" panose="05000000000000000000" pitchFamily="2" charset="2"/>
              </a:rPr>
              <a:t> Considerar u</a:t>
            </a:r>
            <a:r>
              <a:rPr lang="es-ES" sz="2800" dirty="0">
                <a:solidFill>
                  <a:srgbClr val="3333FF"/>
                </a:solidFill>
                <a:latin typeface="Arial" panose="020B0604020202020204" pitchFamily="34" charset="0"/>
              </a:rPr>
              <a:t>na carga Q</a:t>
            </a:r>
          </a:p>
        </p:txBody>
      </p:sp>
      <p:sp>
        <p:nvSpPr>
          <p:cNvPr id="7" name="Text Box 65">
            <a:extLst>
              <a:ext uri="{FF2B5EF4-FFF2-40B4-BE49-F238E27FC236}">
                <a16:creationId xmlns:a16="http://schemas.microsoft.com/office/drawing/2014/main" id="{86DB87B7-515B-4DCF-8E3F-F7FE0EAD76E2}"/>
              </a:ext>
            </a:extLst>
          </p:cNvPr>
          <p:cNvSpPr txBox="1">
            <a:spLocks noChangeArrowheads="1"/>
          </p:cNvSpPr>
          <p:nvPr/>
        </p:nvSpPr>
        <p:spPr bwMode="auto">
          <a:xfrm>
            <a:off x="1410709" y="2699764"/>
            <a:ext cx="477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3333FF"/>
                </a:solidFill>
                <a:latin typeface="Arial" panose="020B0604020202020204" pitchFamily="34" charset="0"/>
                <a:sym typeface="Wingdings" panose="05000000000000000000" pitchFamily="2" charset="2"/>
              </a:rPr>
              <a:t> Considerar o</a:t>
            </a:r>
            <a:r>
              <a:rPr lang="es-ES" sz="2800" dirty="0">
                <a:solidFill>
                  <a:srgbClr val="3333FF"/>
                </a:solidFill>
                <a:latin typeface="Arial" panose="020B0604020202020204" pitchFamily="34" charset="0"/>
              </a:rPr>
              <a:t>tra carga q</a:t>
            </a:r>
          </a:p>
        </p:txBody>
      </p:sp>
      <p:sp>
        <p:nvSpPr>
          <p:cNvPr id="8" name="Text Box 65">
            <a:extLst>
              <a:ext uri="{FF2B5EF4-FFF2-40B4-BE49-F238E27FC236}">
                <a16:creationId xmlns:a16="http://schemas.microsoft.com/office/drawing/2014/main" id="{0D750D37-4950-4003-8AD0-E6BC1B0BE8AF}"/>
              </a:ext>
            </a:extLst>
          </p:cNvPr>
          <p:cNvSpPr txBox="1">
            <a:spLocks noChangeArrowheads="1"/>
          </p:cNvSpPr>
          <p:nvPr/>
        </p:nvSpPr>
        <p:spPr bwMode="auto">
          <a:xfrm>
            <a:off x="1410709" y="3299521"/>
            <a:ext cx="477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FF0000"/>
                </a:solidFill>
                <a:latin typeface="Arial" panose="020B0604020202020204" pitchFamily="34" charset="0"/>
                <a:sym typeface="Wingdings" panose="05000000000000000000" pitchFamily="2" charset="2"/>
              </a:rPr>
              <a:t> </a:t>
            </a:r>
            <a:r>
              <a:rPr lang="es-ES" sz="2800" dirty="0">
                <a:solidFill>
                  <a:srgbClr val="FF0000"/>
                </a:solidFill>
                <a:latin typeface="Arial" panose="020B0604020202020204" pitchFamily="34" charset="0"/>
              </a:rPr>
              <a:t>Se ejercen una fuerza</a:t>
            </a:r>
          </a:p>
        </p:txBody>
      </p:sp>
    </p:spTree>
    <p:extLst>
      <p:ext uri="{BB962C8B-B14F-4D97-AF65-F5344CB8AC3E}">
        <p14:creationId xmlns:p14="http://schemas.microsoft.com/office/powerpoint/2010/main" val="1474448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Vertical)">
                                      <p:cBhvr>
                                        <p:cTn id="7" dur="500"/>
                                        <p:tgtEl>
                                          <p:spTgt spid="3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ppt_y</p:attrName>
                                        </p:attrNameLst>
                                      </p:cBhvr>
                                      <p:tavLst>
                                        <p:tav tm="0">
                                          <p:val>
                                            <p:strVal val="#ppt_y+#ppt_h*1.125000"/>
                                          </p:val>
                                        </p:tav>
                                        <p:tav tm="100000">
                                          <p:val>
                                            <p:strVal val="#ppt_y"/>
                                          </p:val>
                                        </p:tav>
                                      </p:tavLst>
                                    </p:anim>
                                    <p:animEffect transition="in" filter="wipe(up)">
                                      <p:cBhvr>
                                        <p:cTn id="17" dur="500"/>
                                        <p:tgtEl>
                                          <p:spTgt spid="4"/>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dissolve">
                                      <p:cBhvr>
                                        <p:cTn id="21" dur="500"/>
                                        <p:tgtEl>
                                          <p:spTgt spid="6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p:tgtEl>
                                          <p:spTgt spid="7"/>
                                        </p:tgtEl>
                                        <p:attrNameLst>
                                          <p:attrName>ppt_y</p:attrName>
                                        </p:attrNameLst>
                                      </p:cBhvr>
                                      <p:tavLst>
                                        <p:tav tm="0">
                                          <p:val>
                                            <p:strVal val="#ppt_y+#ppt_h*1.125000"/>
                                          </p:val>
                                        </p:tav>
                                        <p:tav tm="100000">
                                          <p:val>
                                            <p:strVal val="#ppt_y"/>
                                          </p:val>
                                        </p:tav>
                                      </p:tavLst>
                                    </p:anim>
                                    <p:animEffect transition="in" filter="wipe(up)">
                                      <p:cBhvr>
                                        <p:cTn id="27" dur="500"/>
                                        <p:tgtEl>
                                          <p:spTgt spid="7"/>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dissolve">
                                      <p:cBhvr>
                                        <p:cTn id="31" dur="500"/>
                                        <p:tgtEl>
                                          <p:spTgt spid="6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p:tgtEl>
                                          <p:spTgt spid="8"/>
                                        </p:tgtEl>
                                        <p:attrNameLst>
                                          <p:attrName>ppt_y</p:attrName>
                                        </p:attrNameLst>
                                      </p:cBhvr>
                                      <p:tavLst>
                                        <p:tav tm="0">
                                          <p:val>
                                            <p:strVal val="#ppt_y+#ppt_h*1.125000"/>
                                          </p:val>
                                        </p:tav>
                                        <p:tav tm="100000">
                                          <p:val>
                                            <p:strVal val="#ppt_y"/>
                                          </p:val>
                                        </p:tav>
                                      </p:tavLst>
                                    </p:anim>
                                    <p:animEffect transition="in" filter="wipe(up)">
                                      <p:cBhvr>
                                        <p:cTn id="37" dur="500"/>
                                        <p:tgtEl>
                                          <p:spTgt spid="8"/>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wipe(up)">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8"/>
                                        </p:tgtEl>
                                        <p:attrNameLst>
                                          <p:attrName>style.visibility</p:attrName>
                                        </p:attrNameLst>
                                      </p:cBhvr>
                                      <p:to>
                                        <p:strVal val="visible"/>
                                      </p:to>
                                    </p:set>
                                    <p:animEffect transition="in" filter="wipe(left)">
                                      <p:cBhvr>
                                        <p:cTn id="6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3" grpId="0" animBg="1"/>
      <p:bldP spid="4"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82">
            <a:extLst>
              <a:ext uri="{FF2B5EF4-FFF2-40B4-BE49-F238E27FC236}">
                <a16:creationId xmlns:a16="http://schemas.microsoft.com/office/drawing/2014/main" id="{381A5537-4669-4FEE-B134-2F1A7C0FE1CD}"/>
              </a:ext>
            </a:extLst>
          </p:cNvPr>
          <p:cNvSpPr txBox="1">
            <a:spLocks noChangeArrowheads="1"/>
          </p:cNvSpPr>
          <p:nvPr/>
        </p:nvSpPr>
        <p:spPr bwMode="auto">
          <a:xfrm>
            <a:off x="1371772" y="2872758"/>
            <a:ext cx="8888900" cy="884070"/>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Arial" panose="020B0604020202020204" pitchFamily="34" charset="0"/>
              </a:rPr>
              <a:t>Si </a:t>
            </a:r>
            <a:r>
              <a:rPr lang="es-ES" sz="2400">
                <a:latin typeface="Arial" panose="020B0604020202020204" pitchFamily="34" charset="0"/>
              </a:rPr>
              <a:t>cambia Q (o M), </a:t>
            </a:r>
            <a:r>
              <a:rPr lang="es-ES" sz="2400" dirty="0">
                <a:latin typeface="Arial" panose="020B0604020202020204" pitchFamily="34" charset="0"/>
              </a:rPr>
              <a:t>la </a:t>
            </a:r>
            <a:r>
              <a:rPr lang="es-ES" sz="2400" b="1" dirty="0">
                <a:solidFill>
                  <a:srgbClr val="3333FF"/>
                </a:solidFill>
                <a:latin typeface="Arial" panose="020B0604020202020204" pitchFamily="34" charset="0"/>
              </a:rPr>
              <a:t>FUENTE</a:t>
            </a:r>
            <a:r>
              <a:rPr lang="es-ES" sz="2400" b="1" dirty="0">
                <a:latin typeface="Arial" panose="020B0604020202020204" pitchFamily="34" charset="0"/>
              </a:rPr>
              <a:t> </a:t>
            </a:r>
            <a:r>
              <a:rPr lang="es-ES" sz="2400" dirty="0">
                <a:latin typeface="Arial" panose="020B0604020202020204" pitchFamily="34" charset="0"/>
              </a:rPr>
              <a:t>del campo</a:t>
            </a:r>
            <a:r>
              <a:rPr lang="es-ES" sz="2400">
                <a:latin typeface="Arial" panose="020B0604020202020204" pitchFamily="34" charset="0"/>
              </a:rPr>
              <a:t>, </a:t>
            </a:r>
            <a:r>
              <a:rPr lang="es-ES" sz="2400" b="1">
                <a:latin typeface="Arial" panose="020B0604020202020204" pitchFamily="34" charset="0"/>
              </a:rPr>
              <a:t>F</a:t>
            </a:r>
            <a:r>
              <a:rPr lang="es-ES" sz="2400">
                <a:latin typeface="Arial" panose="020B0604020202020204" pitchFamily="34" charset="0"/>
              </a:rPr>
              <a:t>, y</a:t>
            </a:r>
            <a:r>
              <a:rPr lang="es-ES" sz="2400" b="1">
                <a:latin typeface="Arial" panose="020B0604020202020204" pitchFamily="34" charset="0"/>
              </a:rPr>
              <a:t> E</a:t>
            </a:r>
            <a:r>
              <a:rPr lang="es-ES" sz="2400">
                <a:solidFill>
                  <a:srgbClr val="000000"/>
                </a:solidFill>
                <a:latin typeface="Arial" panose="020B0604020202020204" pitchFamily="34" charset="0"/>
              </a:rPr>
              <a:t> (o </a:t>
            </a:r>
            <a:r>
              <a:rPr lang="es-ES" sz="2400" b="1">
                <a:solidFill>
                  <a:srgbClr val="000000"/>
                </a:solidFill>
                <a:latin typeface="Arial" panose="020B0604020202020204" pitchFamily="34" charset="0"/>
              </a:rPr>
              <a:t>g</a:t>
            </a:r>
            <a:r>
              <a:rPr lang="es-ES" sz="2400">
                <a:solidFill>
                  <a:srgbClr val="000000"/>
                </a:solidFill>
                <a:latin typeface="Arial" panose="020B0604020202020204" pitchFamily="34" charset="0"/>
              </a:rPr>
              <a:t>), </a:t>
            </a:r>
            <a:r>
              <a:rPr lang="es-ES" sz="2400" dirty="0">
                <a:solidFill>
                  <a:srgbClr val="000000"/>
                </a:solidFill>
                <a:latin typeface="Arial" panose="020B0604020202020204" pitchFamily="34" charset="0"/>
              </a:rPr>
              <a:t>cambian </a:t>
            </a:r>
            <a:r>
              <a:rPr lang="es-ES" sz="2000" b="1" dirty="0">
                <a:solidFill>
                  <a:srgbClr val="FF0000"/>
                </a:solidFill>
                <a:latin typeface="Arial" panose="020B0604020202020204" pitchFamily="34" charset="0"/>
              </a:rPr>
              <a:t>AUTOMÁTICAMENTE</a:t>
            </a:r>
            <a:r>
              <a:rPr lang="es-ES" sz="2400" dirty="0">
                <a:latin typeface="Arial" panose="020B0604020202020204" pitchFamily="34" charset="0"/>
              </a:rPr>
              <a:t>, independientemente de donde </a:t>
            </a:r>
            <a:r>
              <a:rPr lang="es-ES" sz="2400">
                <a:latin typeface="Arial" panose="020B0604020202020204" pitchFamily="34" charset="0"/>
              </a:rPr>
              <a:t>esté q (o m)</a:t>
            </a:r>
            <a:endParaRPr lang="es-ES" sz="2400" dirty="0">
              <a:latin typeface="Arial" panose="020B0604020202020204" pitchFamily="34" charset="0"/>
            </a:endParaRPr>
          </a:p>
        </p:txBody>
      </p:sp>
      <p:sp>
        <p:nvSpPr>
          <p:cNvPr id="72" name="CuadroTexto 9">
            <a:extLst>
              <a:ext uri="{FF2B5EF4-FFF2-40B4-BE49-F238E27FC236}">
                <a16:creationId xmlns:a16="http://schemas.microsoft.com/office/drawing/2014/main" id="{89AF5F71-A2A1-4026-A51D-FA83F36AB23F}"/>
              </a:ext>
            </a:extLst>
          </p:cNvPr>
          <p:cNvSpPr txBox="1">
            <a:spLocks noChangeArrowheads="1"/>
          </p:cNvSpPr>
          <p:nvPr/>
        </p:nvSpPr>
        <p:spPr bwMode="auto">
          <a:xfrm>
            <a:off x="2803489" y="3902987"/>
            <a:ext cx="6005978" cy="884070"/>
          </a:xfrm>
          <a:prstGeom prst="rect">
            <a:avLst/>
          </a:prstGeom>
          <a:solidFill>
            <a:schemeClr val="accent1">
              <a:lumMod val="60000"/>
              <a:lumOff val="40000"/>
            </a:schemeClr>
          </a:solidFill>
          <a:ln>
            <a:noFill/>
          </a:ln>
        </p:spPr>
        <p:txBody>
          <a:bodyPr wrap="square" lIns="108000" tIns="72000" rIns="108000" bIns="72000" anchor="ctr" anchorCtr="1">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a:solidFill>
                  <a:schemeClr val="tx1"/>
                </a:solidFill>
              </a:rPr>
              <a:t>Si en la Naturaleza ocurriese esto,</a:t>
            </a:r>
          </a:p>
          <a:p>
            <a:pPr algn="ctr"/>
            <a:r>
              <a:rPr lang="es-ES" sz="2400">
                <a:solidFill>
                  <a:schemeClr val="tx1"/>
                </a:solidFill>
              </a:rPr>
              <a:t>se diría que habría </a:t>
            </a:r>
            <a:r>
              <a:rPr lang="es-ES" sz="2400" b="1">
                <a:solidFill>
                  <a:schemeClr val="tx1"/>
                </a:solidFill>
              </a:rPr>
              <a:t>acciones a distancia</a:t>
            </a:r>
            <a:endParaRPr lang="es-ES" sz="2400">
              <a:solidFill>
                <a:schemeClr val="tx1"/>
              </a:solidFill>
            </a:endParaRPr>
          </a:p>
        </p:txBody>
      </p:sp>
      <p:sp>
        <p:nvSpPr>
          <p:cNvPr id="74" name="Text Box 83">
            <a:extLst>
              <a:ext uri="{FF2B5EF4-FFF2-40B4-BE49-F238E27FC236}">
                <a16:creationId xmlns:a16="http://schemas.microsoft.com/office/drawing/2014/main" id="{D8BA9316-8FFC-4EE9-9E3F-6A41227FAE70}"/>
              </a:ext>
            </a:extLst>
          </p:cNvPr>
          <p:cNvSpPr txBox="1">
            <a:spLocks noChangeArrowheads="1"/>
          </p:cNvSpPr>
          <p:nvPr/>
        </p:nvSpPr>
        <p:spPr bwMode="auto">
          <a:xfrm>
            <a:off x="1360620" y="4955518"/>
            <a:ext cx="8890357" cy="882907"/>
          </a:xfrm>
          <a:prstGeom prst="rect">
            <a:avLst/>
          </a:prstGeom>
          <a:solidFill>
            <a:srgbClr val="FFFF99"/>
          </a:solidFill>
          <a:ln>
            <a:noFill/>
          </a:ln>
        </p:spPr>
        <p:txBody>
          <a:bodyPr wrap="square" lIns="108000" tIns="108000" rIns="108000" bIns="1080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90000"/>
              </a:lnSpc>
              <a:spcBef>
                <a:spcPct val="50000"/>
              </a:spcBef>
              <a:buFontTx/>
              <a:buNone/>
            </a:pPr>
            <a:r>
              <a:rPr lang="es-ES" sz="2400">
                <a:latin typeface="Arial" panose="020B0604020202020204" pitchFamily="34" charset="0"/>
              </a:rPr>
              <a:t>Sin embargo, no es así, porque en el espacio el </a:t>
            </a:r>
            <a:r>
              <a:rPr lang="es-ES" sz="2400" dirty="0">
                <a:latin typeface="Arial" panose="020B0604020202020204" pitchFamily="34" charset="0"/>
              </a:rPr>
              <a:t>tiempo para comunicar </a:t>
            </a:r>
            <a:r>
              <a:rPr lang="es-ES" sz="2400">
                <a:latin typeface="Arial" panose="020B0604020202020204" pitchFamily="34" charset="0"/>
              </a:rPr>
              <a:t>un cambio </a:t>
            </a:r>
            <a:r>
              <a:rPr lang="es-ES" sz="2400" dirty="0">
                <a:latin typeface="Arial" panose="020B0604020202020204" pitchFamily="34" charset="0"/>
              </a:rPr>
              <a:t>no es cero</a:t>
            </a:r>
            <a:r>
              <a:rPr lang="es-ES" sz="2400">
                <a:latin typeface="Arial" panose="020B0604020202020204" pitchFamily="34" charset="0"/>
              </a:rPr>
              <a:t>, hay </a:t>
            </a:r>
            <a:r>
              <a:rPr lang="es-ES" sz="2400" dirty="0">
                <a:latin typeface="Arial" panose="020B0604020202020204" pitchFamily="34" charset="0"/>
              </a:rPr>
              <a:t>una </a:t>
            </a:r>
            <a:r>
              <a:rPr lang="es-ES" sz="2400">
                <a:latin typeface="Arial" panose="020B0604020202020204" pitchFamily="34" charset="0"/>
              </a:rPr>
              <a:t>velocidad máxima</a:t>
            </a:r>
            <a:endParaRPr lang="es-ES" sz="2400" dirty="0">
              <a:solidFill>
                <a:srgbClr val="00B0F0"/>
              </a:solidFill>
              <a:latin typeface="Arial" panose="020B0604020202020204" pitchFamily="34" charset="0"/>
            </a:endParaRPr>
          </a:p>
        </p:txBody>
      </p:sp>
      <p:sp>
        <p:nvSpPr>
          <p:cNvPr id="76" name="Text Box 83">
            <a:extLst>
              <a:ext uri="{FF2B5EF4-FFF2-40B4-BE49-F238E27FC236}">
                <a16:creationId xmlns:a16="http://schemas.microsoft.com/office/drawing/2014/main" id="{F6B113A4-260E-4ACC-A566-DB1EFF0C51F9}"/>
              </a:ext>
            </a:extLst>
          </p:cNvPr>
          <p:cNvSpPr txBox="1">
            <a:spLocks noChangeArrowheads="1"/>
          </p:cNvSpPr>
          <p:nvPr/>
        </p:nvSpPr>
        <p:spPr bwMode="auto">
          <a:xfrm>
            <a:off x="4520773" y="5965736"/>
            <a:ext cx="2549924" cy="477805"/>
          </a:xfrm>
          <a:prstGeom prst="rect">
            <a:avLst/>
          </a:prstGeom>
          <a:solidFill>
            <a:srgbClr val="D60093"/>
          </a:solidFill>
          <a:ln>
            <a:noFill/>
          </a:ln>
        </p:spPr>
        <p:txBody>
          <a:bodyPr wrap="square" lIns="72000" tIns="72000" rIns="72000" bIns="72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90000"/>
              </a:lnSpc>
              <a:spcBef>
                <a:spcPct val="50000"/>
              </a:spcBef>
              <a:buFontTx/>
              <a:buNone/>
            </a:pPr>
            <a:r>
              <a:rPr lang="es-ES" sz="2400" dirty="0">
                <a:solidFill>
                  <a:srgbClr val="FFFFFF"/>
                </a:solidFill>
                <a:latin typeface="Arial" panose="020B0604020202020204" pitchFamily="34" charset="0"/>
              </a:rPr>
              <a:t>c = 300 000 km</a:t>
            </a:r>
            <a:r>
              <a:rPr lang="es-ES" sz="2400">
                <a:solidFill>
                  <a:srgbClr val="FFFFFF"/>
                </a:solidFill>
                <a:latin typeface="Arial" panose="020B0604020202020204" pitchFamily="34" charset="0"/>
              </a:rPr>
              <a:t>/s</a:t>
            </a:r>
            <a:endParaRPr lang="es-ES" sz="2400" dirty="0">
              <a:solidFill>
                <a:srgbClr val="FFFFFF"/>
              </a:solidFill>
              <a:latin typeface="Arial" panose="020B0604020202020204" pitchFamily="34" charset="0"/>
            </a:endParaRPr>
          </a:p>
        </p:txBody>
      </p:sp>
      <p:sp>
        <p:nvSpPr>
          <p:cNvPr id="77" name="Text Box 84">
            <a:extLst>
              <a:ext uri="{FF2B5EF4-FFF2-40B4-BE49-F238E27FC236}">
                <a16:creationId xmlns:a16="http://schemas.microsoft.com/office/drawing/2014/main" id="{8E97E197-CA5F-4C47-AC63-5C44014D23A1}"/>
              </a:ext>
            </a:extLst>
          </p:cNvPr>
          <p:cNvSpPr txBox="1">
            <a:spLocks noChangeArrowheads="1"/>
          </p:cNvSpPr>
          <p:nvPr/>
        </p:nvSpPr>
        <p:spPr bwMode="auto">
          <a:xfrm>
            <a:off x="7328523" y="6166129"/>
            <a:ext cx="2833246" cy="451916"/>
          </a:xfrm>
          <a:prstGeom prst="rect">
            <a:avLst/>
          </a:prstGeom>
          <a:noFill/>
          <a:ln>
            <a:noFill/>
          </a:ln>
        </p:spPr>
        <p:txBody>
          <a:bodyPr lIns="54000" tIns="46800" rIns="54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FF0000"/>
                </a:solidFill>
                <a:latin typeface="Arial" panose="020B0604020202020204" pitchFamily="34" charset="0"/>
              </a:rPr>
              <a:t>(se nota a grandes distancias)</a:t>
            </a:r>
          </a:p>
        </p:txBody>
      </p:sp>
      <p:sp>
        <p:nvSpPr>
          <p:cNvPr id="78" name="Text Box 43">
            <a:extLst>
              <a:ext uri="{FF2B5EF4-FFF2-40B4-BE49-F238E27FC236}">
                <a16:creationId xmlns:a16="http://schemas.microsoft.com/office/drawing/2014/main" id="{CAE59EB1-20DB-46C7-8821-E63856FD9E5A}"/>
              </a:ext>
            </a:extLst>
          </p:cNvPr>
          <p:cNvSpPr txBox="1">
            <a:spLocks noChangeArrowheads="1"/>
          </p:cNvSpPr>
          <p:nvPr/>
        </p:nvSpPr>
        <p:spPr bwMode="auto">
          <a:xfrm>
            <a:off x="1999445" y="1858581"/>
            <a:ext cx="7624055" cy="884070"/>
          </a:xfrm>
          <a:prstGeom prst="rect">
            <a:avLst/>
          </a:prstGeom>
          <a:solidFill>
            <a:schemeClr val="bg2">
              <a:lumMod val="60000"/>
              <a:lumOff val="40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solidFill>
                  <a:srgbClr val="000000"/>
                </a:solidFill>
                <a:latin typeface="Arial" panose="020B0604020202020204" pitchFamily="34" charset="0"/>
              </a:rPr>
              <a:t>Esta forma de introducir indirectamente el campo es</a:t>
            </a:r>
          </a:p>
          <a:p>
            <a:pPr algn="ctr" eaLnBrk="1" hangingPunct="1">
              <a:spcBef>
                <a:spcPts val="0"/>
              </a:spcBef>
              <a:buFontTx/>
              <a:buNone/>
            </a:pPr>
            <a:r>
              <a:rPr lang="es-ES" sz="2400">
                <a:solidFill>
                  <a:srgbClr val="000000"/>
                </a:solidFill>
                <a:latin typeface="Arial" panose="020B0604020202020204" pitchFamily="34" charset="0"/>
              </a:rPr>
              <a:t>correcta </a:t>
            </a:r>
            <a:r>
              <a:rPr lang="es-ES" sz="2400" dirty="0">
                <a:latin typeface="Arial" panose="020B0604020202020204" pitchFamily="34" charset="0"/>
              </a:rPr>
              <a:t>matemáticamente, pero no refleja la realidad</a:t>
            </a:r>
          </a:p>
        </p:txBody>
      </p:sp>
      <p:grpSp>
        <p:nvGrpSpPr>
          <p:cNvPr id="79" name="Grupo 78">
            <a:extLst>
              <a:ext uri="{FF2B5EF4-FFF2-40B4-BE49-F238E27FC236}">
                <a16:creationId xmlns:a16="http://schemas.microsoft.com/office/drawing/2014/main" id="{02393726-1C07-4812-93F7-420A07E43EFE}"/>
              </a:ext>
            </a:extLst>
          </p:cNvPr>
          <p:cNvGrpSpPr/>
          <p:nvPr/>
        </p:nvGrpSpPr>
        <p:grpSpPr>
          <a:xfrm>
            <a:off x="3727871" y="311106"/>
            <a:ext cx="3122965" cy="1373187"/>
            <a:chOff x="1542245" y="3913408"/>
            <a:chExt cx="3122966" cy="1373187"/>
          </a:xfrm>
        </p:grpSpPr>
        <p:sp>
          <p:nvSpPr>
            <p:cNvPr id="80" name="Rectangle 46">
              <a:extLst>
                <a:ext uri="{FF2B5EF4-FFF2-40B4-BE49-F238E27FC236}">
                  <a16:creationId xmlns:a16="http://schemas.microsoft.com/office/drawing/2014/main" id="{B156AC0E-43AE-4B84-9E87-1A8B7BFB07DB}"/>
                </a:ext>
              </a:extLst>
            </p:cNvPr>
            <p:cNvSpPr>
              <a:spLocks noChangeArrowheads="1"/>
            </p:cNvSpPr>
            <p:nvPr/>
          </p:nvSpPr>
          <p:spPr bwMode="auto">
            <a:xfrm>
              <a:off x="1542245" y="3913408"/>
              <a:ext cx="2650612" cy="1373187"/>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00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1" name="CuadroTexto 80">
                  <a:extLst>
                    <a:ext uri="{FF2B5EF4-FFF2-40B4-BE49-F238E27FC236}">
                      <a16:creationId xmlns:a16="http://schemas.microsoft.com/office/drawing/2014/main" id="{522E0FBB-90AB-484C-8D75-0EBF7A5D0F12}"/>
                    </a:ext>
                  </a:extLst>
                </p:cNvPr>
                <p:cNvSpPr txBox="1"/>
                <p:nvPr/>
              </p:nvSpPr>
              <p:spPr>
                <a:xfrm>
                  <a:off x="1790463" y="4197854"/>
                  <a:ext cx="2874748" cy="794961"/>
                </a:xfrm>
                <a:prstGeom prst="rect">
                  <a:avLst/>
                </a:prstGeom>
                <a:noFill/>
                <a:ln>
                  <a:noFill/>
                </a:ln>
              </p:spPr>
              <p:txBody>
                <a:bodyPr wrap="square" lIns="0" tIns="0" rIns="0" bIns="0" rtlCol="0">
                  <a:spAutoFit/>
                </a:bodyPr>
                <a:lstStyle/>
                <a:p>
                  <a14:m>
                    <m:oMath xmlns:m="http://schemas.openxmlformats.org/officeDocument/2006/math">
                      <m:acc>
                        <m:accPr>
                          <m:chr m:val="⃗"/>
                          <m:ctrlPr>
                            <a:rPr lang="es-ES" sz="3600" i="1" smtClean="0">
                              <a:solidFill>
                                <a:schemeClr val="tx1"/>
                              </a:solidFill>
                              <a:latin typeface="Cambria Math" panose="02040503050406030204" pitchFamily="18" charset="0"/>
                            </a:rPr>
                          </m:ctrlPr>
                        </m:accPr>
                        <m:e>
                          <m:r>
                            <m:rPr>
                              <m:sty m:val="p"/>
                            </m:rPr>
                            <a:rPr lang="es-ES" sz="3600" b="0" i="0" smtClean="0">
                              <a:solidFill>
                                <a:schemeClr val="tx1"/>
                              </a:solidFill>
                              <a:latin typeface="Cambria Math" panose="02040503050406030204" pitchFamily="18" charset="0"/>
                            </a:rPr>
                            <m:t>F</m:t>
                          </m:r>
                        </m:e>
                      </m:acc>
                      <m:r>
                        <a:rPr lang="es-ES" sz="3600" b="0" i="0" smtClean="0">
                          <a:solidFill>
                            <a:schemeClr val="tx1"/>
                          </a:solidFill>
                          <a:latin typeface="Cambria Math" panose="02040503050406030204" pitchFamily="18" charset="0"/>
                        </a:rPr>
                        <m:t>=</m:t>
                      </m:r>
                      <m:r>
                        <m:rPr>
                          <m:sty m:val="p"/>
                        </m:rPr>
                        <a:rPr lang="es-ES" sz="3600" b="0" i="0" smtClean="0">
                          <a:solidFill>
                            <a:schemeClr val="tx1"/>
                          </a:solidFill>
                          <a:latin typeface="Cambria Math" panose="02040503050406030204" pitchFamily="18" charset="0"/>
                        </a:rPr>
                        <m:t>K</m:t>
                      </m:r>
                      <m:f>
                        <m:fPr>
                          <m:ctrlPr>
                            <a:rPr lang="es-ES" sz="3600" i="1" smtClean="0">
                              <a:solidFill>
                                <a:schemeClr val="tx1"/>
                              </a:solidFill>
                              <a:latin typeface="Cambria Math" panose="02040503050406030204" pitchFamily="18" charset="0"/>
                            </a:rPr>
                          </m:ctrlPr>
                        </m:fPr>
                        <m:num>
                          <m:r>
                            <m:rPr>
                              <m:sty m:val="p"/>
                            </m:rPr>
                            <a:rPr lang="es-ES" sz="3600" b="0" i="0" smtClean="0">
                              <a:solidFill>
                                <a:schemeClr val="tx1"/>
                              </a:solidFill>
                              <a:latin typeface="Cambria Math" panose="02040503050406030204" pitchFamily="18" charset="0"/>
                            </a:rPr>
                            <m:t>Qq</m:t>
                          </m:r>
                        </m:num>
                        <m:den>
                          <m:sSup>
                            <m:sSupPr>
                              <m:ctrlPr>
                                <a:rPr lang="es-ES" sz="3600" i="1" smtClean="0">
                                  <a:solidFill>
                                    <a:schemeClr val="tx1"/>
                                  </a:solidFill>
                                  <a:latin typeface="Cambria Math" panose="02040503050406030204" pitchFamily="18" charset="0"/>
                                </a:rPr>
                              </m:ctrlPr>
                            </m:sSupPr>
                            <m:e>
                              <m:r>
                                <m:rPr>
                                  <m:sty m:val="p"/>
                                </m:rPr>
                                <a:rPr lang="es-ES" sz="3600" b="0" i="0" smtClean="0">
                                  <a:solidFill>
                                    <a:schemeClr val="tx1"/>
                                  </a:solidFill>
                                  <a:latin typeface="Cambria Math" panose="02040503050406030204" pitchFamily="18" charset="0"/>
                                </a:rPr>
                                <m:t>r</m:t>
                              </m:r>
                            </m:e>
                            <m:sup>
                              <m:r>
                                <a:rPr lang="es-ES" sz="3600" b="0" i="0" smtClean="0">
                                  <a:solidFill>
                                    <a:schemeClr val="tx1"/>
                                  </a:solidFill>
                                  <a:latin typeface="Cambria Math" panose="02040503050406030204" pitchFamily="18" charset="0"/>
                                </a:rPr>
                                <m:t>2</m:t>
                              </m:r>
                            </m:sup>
                          </m:sSup>
                        </m:den>
                      </m:f>
                      <m:r>
                        <a:rPr lang="es-ES" sz="3600" b="0" i="0" smtClean="0">
                          <a:solidFill>
                            <a:schemeClr val="tx1"/>
                          </a:solidFill>
                          <a:latin typeface="Cambria Math" panose="02040503050406030204" pitchFamily="18" charset="0"/>
                        </a:rPr>
                        <m:t> </m:t>
                      </m:r>
                      <m:acc>
                        <m:accPr>
                          <m:chr m:val="⃗"/>
                          <m:ctrlPr>
                            <a:rPr lang="es-ES" sz="3600" i="1" smtClean="0">
                              <a:solidFill>
                                <a:schemeClr val="tx1"/>
                              </a:solidFill>
                              <a:latin typeface="Cambria Math" panose="02040503050406030204" pitchFamily="18" charset="0"/>
                            </a:rPr>
                          </m:ctrlPr>
                        </m:accPr>
                        <m:e>
                          <m:r>
                            <m:rPr>
                              <m:sty m:val="p"/>
                            </m:rPr>
                            <a:rPr lang="es-ES" sz="3600" b="0" i="0" smtClean="0">
                              <a:solidFill>
                                <a:schemeClr val="tx1"/>
                              </a:solidFill>
                              <a:latin typeface="Cambria Math" panose="02040503050406030204" pitchFamily="18" charset="0"/>
                            </a:rPr>
                            <m:t>u</m:t>
                          </m:r>
                        </m:e>
                      </m:acc>
                    </m:oMath>
                  </a14:m>
                  <a:r>
                    <a:rPr lang="es-ES" sz="3600" dirty="0">
                      <a:solidFill>
                        <a:schemeClr val="tx1"/>
                      </a:solidFill>
                      <a:latin typeface="+mj-lt"/>
                    </a:rPr>
                    <a:t>  </a:t>
                  </a:r>
                  <a:endParaRPr lang="es-ES" sz="4000" dirty="0">
                    <a:solidFill>
                      <a:schemeClr val="tx1"/>
                    </a:solidFill>
                    <a:latin typeface="+mj-lt"/>
                  </a:endParaRPr>
                </a:p>
              </p:txBody>
            </p:sp>
          </mc:Choice>
          <mc:Fallback xmlns="">
            <p:sp>
              <p:nvSpPr>
                <p:cNvPr id="10" name="CuadroTexto 9">
                  <a:extLst>
                    <a:ext uri="{FF2B5EF4-FFF2-40B4-BE49-F238E27FC236}">
                      <a16:creationId xmlns:a16="http://schemas.microsoft.com/office/drawing/2014/main" id="{D02F7FFE-0922-4EC8-8867-DE8D63CDA831}"/>
                    </a:ext>
                  </a:extLst>
                </p:cNvPr>
                <p:cNvSpPr txBox="1">
                  <a:spLocks noRot="1" noChangeAspect="1" noMove="1" noResize="1" noEditPoints="1" noAdjustHandles="1" noChangeArrowheads="1" noChangeShapeType="1" noTextEdit="1"/>
                </p:cNvSpPr>
                <p:nvPr/>
              </p:nvSpPr>
              <p:spPr>
                <a:xfrm>
                  <a:off x="1790463" y="4197854"/>
                  <a:ext cx="2874748" cy="794961"/>
                </a:xfrm>
                <a:prstGeom prst="rect">
                  <a:avLst/>
                </a:prstGeom>
                <a:blipFill>
                  <a:blip r:embed="rId8"/>
                  <a:stretch>
                    <a:fillRect l="-212"/>
                  </a:stretch>
                </a:blipFill>
                <a:ln>
                  <a:noFill/>
                </a:ln>
              </p:spPr>
              <p:txBody>
                <a:bodyPr/>
                <a:lstStyle/>
                <a:p>
                  <a:r>
                    <a:rPr lang="es-ES">
                      <a:noFill/>
                    </a:rPr>
                    <a:t> </a:t>
                  </a:r>
                </a:p>
              </p:txBody>
            </p:sp>
          </mc:Fallback>
        </mc:AlternateContent>
      </p:grpSp>
      <p:sp>
        <p:nvSpPr>
          <p:cNvPr id="84" name="Flecha: a la derecha 83">
            <a:extLst>
              <a:ext uri="{FF2B5EF4-FFF2-40B4-BE49-F238E27FC236}">
                <a16:creationId xmlns:a16="http://schemas.microsoft.com/office/drawing/2014/main" id="{DFDC9F8F-89AC-40F1-97C2-AA35A9B4DEF5}"/>
              </a:ext>
            </a:extLst>
          </p:cNvPr>
          <p:cNvSpPr/>
          <p:nvPr/>
        </p:nvSpPr>
        <p:spPr bwMode="auto">
          <a:xfrm>
            <a:off x="6474825" y="600219"/>
            <a:ext cx="371824" cy="794961"/>
          </a:xfrm>
          <a:prstGeom prst="rightArrow">
            <a:avLst/>
          </a:prstGeom>
          <a:solidFill>
            <a:schemeClr val="accent1"/>
          </a:solidFill>
          <a:ln w="12700" cap="flat" cmpd="sng" algn="ctr">
            <a:no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85" name="Grupo 84">
            <a:extLst>
              <a:ext uri="{FF2B5EF4-FFF2-40B4-BE49-F238E27FC236}">
                <a16:creationId xmlns:a16="http://schemas.microsoft.com/office/drawing/2014/main" id="{5A5C463B-C275-43B7-A480-FE75F12BBE2B}"/>
              </a:ext>
            </a:extLst>
          </p:cNvPr>
          <p:cNvGrpSpPr/>
          <p:nvPr/>
        </p:nvGrpSpPr>
        <p:grpSpPr>
          <a:xfrm>
            <a:off x="6943590" y="311105"/>
            <a:ext cx="3413125" cy="1373188"/>
            <a:chOff x="6542151" y="3912475"/>
            <a:chExt cx="3413125" cy="1373188"/>
          </a:xfrm>
        </p:grpSpPr>
        <p:sp>
          <p:nvSpPr>
            <p:cNvPr id="86" name="Rectangle 46">
              <a:extLst>
                <a:ext uri="{FF2B5EF4-FFF2-40B4-BE49-F238E27FC236}">
                  <a16:creationId xmlns:a16="http://schemas.microsoft.com/office/drawing/2014/main" id="{0C8DBFE5-BB12-4B53-8313-8BD0530B8E36}"/>
                </a:ext>
              </a:extLst>
            </p:cNvPr>
            <p:cNvSpPr>
              <a:spLocks noChangeArrowheads="1"/>
            </p:cNvSpPr>
            <p:nvPr/>
          </p:nvSpPr>
          <p:spPr bwMode="auto">
            <a:xfrm>
              <a:off x="6542151" y="3912475"/>
              <a:ext cx="3413125" cy="1373188"/>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000">
                <a:solidFill>
                  <a:srgbClr val="000000"/>
                </a:solidFill>
                <a:latin typeface="Arial" panose="020B0604020202020204" pitchFamily="34" charset="0"/>
              </a:endParaRPr>
            </a:p>
          </p:txBody>
        </p:sp>
        <p:graphicFrame>
          <p:nvGraphicFramePr>
            <p:cNvPr id="87" name="Object 44">
              <a:extLst>
                <a:ext uri="{FF2B5EF4-FFF2-40B4-BE49-F238E27FC236}">
                  <a16:creationId xmlns:a16="http://schemas.microsoft.com/office/drawing/2014/main" id="{281ED76A-6E76-468B-A2D7-6A781832BEFD}"/>
                </a:ext>
              </a:extLst>
            </p:cNvPr>
            <p:cNvGraphicFramePr>
              <a:graphicFrameLocks noChangeAspect="1"/>
            </p:cNvGraphicFramePr>
            <p:nvPr/>
          </p:nvGraphicFramePr>
          <p:xfrm>
            <a:off x="7629589" y="3958981"/>
            <a:ext cx="2016125" cy="1279525"/>
          </p:xfrm>
          <a:graphic>
            <a:graphicData uri="http://schemas.openxmlformats.org/presentationml/2006/ole">
              <mc:AlternateContent xmlns:mc="http://schemas.openxmlformats.org/markup-compatibility/2006">
                <mc:Choice xmlns:v="urn:schemas-microsoft-com:vml" Requires="v">
                  <p:oleObj spid="_x0000_s72103" name="Ecuación" r:id="rId9" imgW="698400" imgH="444240" progId="Equation.3">
                    <p:embed/>
                  </p:oleObj>
                </mc:Choice>
                <mc:Fallback>
                  <p:oleObj name="Ecuación" r:id="rId9" imgW="698400" imgH="444240" progId="Equation.3">
                    <p:embed/>
                    <p:pic>
                      <p:nvPicPr>
                        <p:cNvPr id="59" name="Object 44">
                          <a:extLst>
                            <a:ext uri="{FF2B5EF4-FFF2-40B4-BE49-F238E27FC236}">
                              <a16:creationId xmlns:a16="http://schemas.microsoft.com/office/drawing/2014/main" id="{07F44C04-F24D-4973-8F84-0AF07595735F}"/>
                            </a:ext>
                          </a:extLst>
                        </p:cNvPr>
                        <p:cNvPicPr>
                          <a:picLocks noChangeAspect="1" noChangeArrowheads="1"/>
                        </p:cNvPicPr>
                        <p:nvPr/>
                      </p:nvPicPr>
                      <p:blipFill>
                        <a:blip r:embed="rId10"/>
                        <a:srcRect/>
                        <a:stretch>
                          <a:fillRect/>
                        </a:stretch>
                      </p:blipFill>
                      <p:spPr bwMode="auto">
                        <a:xfrm>
                          <a:off x="7629589" y="3958981"/>
                          <a:ext cx="2016125"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44">
              <a:extLst>
                <a:ext uri="{FF2B5EF4-FFF2-40B4-BE49-F238E27FC236}">
                  <a16:creationId xmlns:a16="http://schemas.microsoft.com/office/drawing/2014/main" id="{BD94AEC6-8CC8-4429-8092-55C726356004}"/>
                </a:ext>
              </a:extLst>
            </p:cNvPr>
            <p:cNvGraphicFramePr>
              <a:graphicFrameLocks noChangeAspect="1"/>
            </p:cNvGraphicFramePr>
            <p:nvPr/>
          </p:nvGraphicFramePr>
          <p:xfrm>
            <a:off x="6769042" y="4206163"/>
            <a:ext cx="769937" cy="584200"/>
          </p:xfrm>
          <a:graphic>
            <a:graphicData uri="http://schemas.openxmlformats.org/presentationml/2006/ole">
              <mc:AlternateContent xmlns:mc="http://schemas.openxmlformats.org/markup-compatibility/2006">
                <mc:Choice xmlns:v="urn:schemas-microsoft-com:vml" Requires="v">
                  <p:oleObj spid="_x0000_s72104" name="Ecuación" r:id="rId11" imgW="266400" imgH="203040" progId="Equation.3">
                    <p:embed/>
                  </p:oleObj>
                </mc:Choice>
                <mc:Fallback>
                  <p:oleObj name="Ecuación" r:id="rId11" imgW="266400" imgH="203040" progId="Equation.3">
                    <p:embed/>
                    <p:pic>
                      <p:nvPicPr>
                        <p:cNvPr id="60" name="Object 44">
                          <a:extLst>
                            <a:ext uri="{FF2B5EF4-FFF2-40B4-BE49-F238E27FC236}">
                              <a16:creationId xmlns:a16="http://schemas.microsoft.com/office/drawing/2014/main" id="{283C924D-CD8E-4860-B638-F03FDB59F1AB}"/>
                            </a:ext>
                          </a:extLst>
                        </p:cNvPr>
                        <p:cNvPicPr>
                          <a:picLocks noChangeAspect="1" noChangeArrowheads="1"/>
                        </p:cNvPicPr>
                        <p:nvPr/>
                      </p:nvPicPr>
                      <p:blipFill>
                        <a:blip r:embed="rId12"/>
                        <a:srcRect/>
                        <a:stretch>
                          <a:fillRect/>
                        </a:stretch>
                      </p:blipFill>
                      <p:spPr bwMode="auto">
                        <a:xfrm>
                          <a:off x="6769042" y="4206163"/>
                          <a:ext cx="769937"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Flecha: a la derecha 8">
            <a:extLst>
              <a:ext uri="{FF2B5EF4-FFF2-40B4-BE49-F238E27FC236}">
                <a16:creationId xmlns:a16="http://schemas.microsoft.com/office/drawing/2014/main" id="{17469216-64DF-45AE-B703-1A4B2F989235}"/>
              </a:ext>
            </a:extLst>
          </p:cNvPr>
          <p:cNvSpPr/>
          <p:nvPr/>
        </p:nvSpPr>
        <p:spPr bwMode="auto">
          <a:xfrm>
            <a:off x="3248880" y="600219"/>
            <a:ext cx="409006" cy="794961"/>
          </a:xfrm>
          <a:prstGeom prst="rightArrow">
            <a:avLst/>
          </a:prstGeom>
          <a:solidFill>
            <a:schemeClr val="accent1"/>
          </a:solidFill>
          <a:ln w="12700" cap="flat" cmpd="sng" algn="ctr">
            <a:no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7" name="CuadroTexto 16">
            <a:extLst>
              <a:ext uri="{FF2B5EF4-FFF2-40B4-BE49-F238E27FC236}">
                <a16:creationId xmlns:a16="http://schemas.microsoft.com/office/drawing/2014/main" id="{7AFEF436-C619-47BB-8E3A-073F9EB89F77}"/>
              </a:ext>
            </a:extLst>
          </p:cNvPr>
          <p:cNvSpPr txBox="1"/>
          <p:nvPr/>
        </p:nvSpPr>
        <p:spPr>
          <a:xfrm>
            <a:off x="1360621" y="342850"/>
            <a:ext cx="423514" cy="1332000"/>
          </a:xfrm>
          <a:prstGeom prst="rect">
            <a:avLst/>
          </a:prstGeom>
          <a:solidFill>
            <a:srgbClr val="99CCFF"/>
          </a:solidFill>
        </p:spPr>
        <p:txBody>
          <a:bodyPr wrap="none" rtlCol="0" anchor="ctr" anchorCtr="0">
            <a:spAutoFit/>
          </a:bodyPr>
          <a:lstStyle/>
          <a:p>
            <a:r>
              <a:rPr lang="es-ES" sz="2400">
                <a:solidFill>
                  <a:schemeClr val="tx1"/>
                </a:solidFill>
              </a:rPr>
              <a:t>Q</a:t>
            </a:r>
          </a:p>
        </p:txBody>
      </p:sp>
      <p:sp>
        <p:nvSpPr>
          <p:cNvPr id="18" name="Flecha: a la derecha 17">
            <a:extLst>
              <a:ext uri="{FF2B5EF4-FFF2-40B4-BE49-F238E27FC236}">
                <a16:creationId xmlns:a16="http://schemas.microsoft.com/office/drawing/2014/main" id="{6C1B1AE8-5BFF-48A3-AF00-F616F3FE7066}"/>
              </a:ext>
            </a:extLst>
          </p:cNvPr>
          <p:cNvSpPr/>
          <p:nvPr/>
        </p:nvSpPr>
        <p:spPr bwMode="auto">
          <a:xfrm>
            <a:off x="2011026" y="600219"/>
            <a:ext cx="409006" cy="794961"/>
          </a:xfrm>
          <a:prstGeom prst="rightArrow">
            <a:avLst/>
          </a:prstGeom>
          <a:solidFill>
            <a:schemeClr val="accent1"/>
          </a:solidFill>
          <a:ln w="12700" cap="flat" cmpd="sng" algn="ctr">
            <a:no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9" name="CuadroTexto 18">
            <a:extLst>
              <a:ext uri="{FF2B5EF4-FFF2-40B4-BE49-F238E27FC236}">
                <a16:creationId xmlns:a16="http://schemas.microsoft.com/office/drawing/2014/main" id="{565DEF44-F004-4F1D-834F-776316CCA7E7}"/>
              </a:ext>
            </a:extLst>
          </p:cNvPr>
          <p:cNvSpPr txBox="1"/>
          <p:nvPr/>
        </p:nvSpPr>
        <p:spPr>
          <a:xfrm>
            <a:off x="2636868" y="342850"/>
            <a:ext cx="356188" cy="1332000"/>
          </a:xfrm>
          <a:prstGeom prst="rect">
            <a:avLst/>
          </a:prstGeom>
          <a:solidFill>
            <a:srgbClr val="99CCFF"/>
          </a:solidFill>
        </p:spPr>
        <p:txBody>
          <a:bodyPr wrap="none" rtlCol="0" anchor="ctr" anchorCtr="0">
            <a:spAutoFit/>
          </a:bodyPr>
          <a:lstStyle/>
          <a:p>
            <a:r>
              <a:rPr lang="es-ES" sz="2400">
                <a:solidFill>
                  <a:schemeClr val="tx1"/>
                </a:solidFill>
              </a:rPr>
              <a:t>q</a:t>
            </a:r>
          </a:p>
        </p:txBody>
      </p:sp>
      <p:sp>
        <p:nvSpPr>
          <p:cNvPr id="92" name="Text Box 84">
            <a:extLst>
              <a:ext uri="{FF2B5EF4-FFF2-40B4-BE49-F238E27FC236}">
                <a16:creationId xmlns:a16="http://schemas.microsoft.com/office/drawing/2014/main" id="{871B0543-0467-491A-AAEA-12CC1446926C}"/>
              </a:ext>
            </a:extLst>
          </p:cNvPr>
          <p:cNvSpPr txBox="1">
            <a:spLocks noChangeArrowheads="1"/>
          </p:cNvSpPr>
          <p:nvPr/>
        </p:nvSpPr>
        <p:spPr bwMode="auto">
          <a:xfrm>
            <a:off x="4154602" y="6443541"/>
            <a:ext cx="3270506" cy="451916"/>
          </a:xfrm>
          <a:prstGeom prst="rect">
            <a:avLst/>
          </a:prstGeom>
          <a:noFill/>
          <a:ln>
            <a:noFill/>
          </a:ln>
        </p:spPr>
        <p:txBody>
          <a:bodyPr lIns="54000" tIns="46800" rIns="54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0070C0"/>
                </a:solidFill>
                <a:latin typeface="Arial" panose="020B0604020202020204" pitchFamily="34" charset="0"/>
              </a:rPr>
              <a:t>(la de la luz en vacío)</a:t>
            </a:r>
          </a:p>
        </p:txBody>
      </p:sp>
    </p:spTree>
    <p:extLst>
      <p:ext uri="{BB962C8B-B14F-4D97-AF65-F5344CB8AC3E}">
        <p14:creationId xmlns:p14="http://schemas.microsoft.com/office/powerpoint/2010/main" val="105763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up)">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wipe(up)">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up)">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p:tgtEl>
                                          <p:spTgt spid="76"/>
                                        </p:tgtEl>
                                        <p:attrNameLst>
                                          <p:attrName>ppt_y</p:attrName>
                                        </p:attrNameLst>
                                      </p:cBhvr>
                                      <p:tavLst>
                                        <p:tav tm="0">
                                          <p:val>
                                            <p:strVal val="#ppt_y+#ppt_h*1.125000"/>
                                          </p:val>
                                        </p:tav>
                                        <p:tav tm="100000">
                                          <p:val>
                                            <p:strVal val="#ppt_y"/>
                                          </p:val>
                                        </p:tav>
                                      </p:tavLst>
                                    </p:anim>
                                    <p:animEffect transition="in" filter="wipe(up)">
                                      <p:cBhvr>
                                        <p:cTn id="28" dur="500"/>
                                        <p:tgtEl>
                                          <p:spTgt spid="76"/>
                                        </p:tgtEl>
                                      </p:cBhvr>
                                    </p:animEffect>
                                  </p:childTnLst>
                                </p:cTn>
                              </p:par>
                            </p:childTnLst>
                          </p:cTn>
                        </p:par>
                        <p:par>
                          <p:cTn id="29" fill="hold">
                            <p:stCondLst>
                              <p:cond delay="500"/>
                            </p:stCondLst>
                            <p:childTnLst>
                              <p:par>
                                <p:cTn id="30" presetID="12" presetClass="entr" presetSubtype="4" fill="hold" grpId="0" nodeType="after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500"/>
                                        <p:tgtEl>
                                          <p:spTgt spid="92"/>
                                        </p:tgtEl>
                                        <p:attrNameLst>
                                          <p:attrName>ppt_y</p:attrName>
                                        </p:attrNameLst>
                                      </p:cBhvr>
                                      <p:tavLst>
                                        <p:tav tm="0">
                                          <p:val>
                                            <p:strVal val="#ppt_y+#ppt_h*1.125000"/>
                                          </p:val>
                                        </p:tav>
                                        <p:tav tm="100000">
                                          <p:val>
                                            <p:strVal val="#ppt_y"/>
                                          </p:val>
                                        </p:tav>
                                      </p:tavLst>
                                    </p:anim>
                                    <p:animEffect transition="in" filter="wipe(up)">
                                      <p:cBhvr>
                                        <p:cTn id="33" dur="500"/>
                                        <p:tgtEl>
                                          <p:spTgt spid="92"/>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2" fill="hold" grpId="0" nodeType="click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ppt_x</p:attrName>
                                        </p:attrNameLst>
                                      </p:cBhvr>
                                      <p:tavLst>
                                        <p:tav tm="0">
                                          <p:val>
                                            <p:strVal val="#ppt_x+#ppt_w*1.125000"/>
                                          </p:val>
                                        </p:tav>
                                        <p:tav tm="100000">
                                          <p:val>
                                            <p:strVal val="#ppt_x"/>
                                          </p:val>
                                        </p:tav>
                                      </p:tavLst>
                                    </p:anim>
                                    <p:animEffect transition="in" filter="wipe(left)">
                                      <p:cBhvr>
                                        <p:cTn id="3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2" grpId="0" animBg="1"/>
      <p:bldP spid="74" grpId="0" animBg="1"/>
      <p:bldP spid="76" grpId="0" animBg="1"/>
      <p:bldP spid="77" grpId="0"/>
      <p:bldP spid="78" grpId="0" animBg="1"/>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1"/>
          <p:cNvGrpSpPr>
            <a:grpSpLocks/>
          </p:cNvGrpSpPr>
          <p:nvPr/>
        </p:nvGrpSpPr>
        <p:grpSpPr bwMode="auto">
          <a:xfrm>
            <a:off x="8444437" y="2154574"/>
            <a:ext cx="833437" cy="928687"/>
            <a:chOff x="5019" y="1919"/>
            <a:chExt cx="525" cy="585"/>
          </a:xfrm>
        </p:grpSpPr>
        <p:sp>
          <p:nvSpPr>
            <p:cNvPr id="37928" name="Line 62"/>
            <p:cNvSpPr>
              <a:spLocks noChangeShapeType="1"/>
            </p:cNvSpPr>
            <p:nvPr/>
          </p:nvSpPr>
          <p:spPr bwMode="auto">
            <a:xfrm flipH="1">
              <a:off x="5110" y="1919"/>
              <a:ext cx="434" cy="0"/>
            </a:xfrm>
            <a:prstGeom prst="line">
              <a:avLst/>
            </a:prstGeom>
            <a:noFill/>
            <a:ln w="76200">
              <a:solidFill>
                <a:srgbClr val="008000"/>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aphicFrame>
          <p:nvGraphicFramePr>
            <p:cNvPr id="37929" name="Object 63"/>
            <p:cNvGraphicFramePr>
              <a:graphicFrameLocks noChangeAspect="1"/>
            </p:cNvGraphicFramePr>
            <p:nvPr/>
          </p:nvGraphicFramePr>
          <p:xfrm>
            <a:off x="5019" y="2025"/>
            <a:ext cx="319" cy="479"/>
          </p:xfrm>
          <a:graphic>
            <a:graphicData uri="http://schemas.openxmlformats.org/presentationml/2006/ole">
              <mc:AlternateContent xmlns:mc="http://schemas.openxmlformats.org/markup-compatibility/2006">
                <mc:Choice xmlns:v="urn:schemas-microsoft-com:vml" Requires="v">
                  <p:oleObj spid="_x0000_s74225" name="Ecuación" r:id="rId4" imgW="126890" imgH="190335" progId="Equation.3">
                    <p:embed/>
                  </p:oleObj>
                </mc:Choice>
                <mc:Fallback>
                  <p:oleObj name="Ecuación" r:id="rId4" imgW="126890" imgH="190335" progId="Equation.3">
                    <p:embed/>
                    <p:pic>
                      <p:nvPicPr>
                        <p:cNvPr id="37929"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 y="2025"/>
                          <a:ext cx="319" cy="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6"/>
          <p:cNvGrpSpPr>
            <a:grpSpLocks/>
          </p:cNvGrpSpPr>
          <p:nvPr/>
        </p:nvGrpSpPr>
        <p:grpSpPr bwMode="auto">
          <a:xfrm>
            <a:off x="8094393" y="1252080"/>
            <a:ext cx="1054100" cy="911225"/>
            <a:chOff x="4792" y="1349"/>
            <a:chExt cx="664" cy="574"/>
          </a:xfrm>
        </p:grpSpPr>
        <p:sp>
          <p:nvSpPr>
            <p:cNvPr id="37926" name="Line 27"/>
            <p:cNvSpPr>
              <a:spLocks noChangeShapeType="1"/>
            </p:cNvSpPr>
            <p:nvPr/>
          </p:nvSpPr>
          <p:spPr bwMode="auto">
            <a:xfrm flipH="1">
              <a:off x="4792" y="1923"/>
              <a:ext cx="664" cy="0"/>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aphicFrame>
          <p:nvGraphicFramePr>
            <p:cNvPr id="37927" name="Object 28"/>
            <p:cNvGraphicFramePr>
              <a:graphicFrameLocks noChangeAspect="1"/>
            </p:cNvGraphicFramePr>
            <p:nvPr/>
          </p:nvGraphicFramePr>
          <p:xfrm>
            <a:off x="5024" y="1349"/>
            <a:ext cx="351" cy="447"/>
          </p:xfrm>
          <a:graphic>
            <a:graphicData uri="http://schemas.openxmlformats.org/presentationml/2006/ole">
              <mc:AlternateContent xmlns:mc="http://schemas.openxmlformats.org/markup-compatibility/2006">
                <mc:Choice xmlns:v="urn:schemas-microsoft-com:vml" Requires="v">
                  <p:oleObj spid="_x0000_s74226" name="Ecuación" r:id="rId6" imgW="139579" imgH="177646" progId="Equation.3">
                    <p:embed/>
                  </p:oleObj>
                </mc:Choice>
                <mc:Fallback>
                  <p:oleObj name="Ecuación" r:id="rId6" imgW="139579" imgH="177646" progId="Equation.3">
                    <p:embed/>
                    <p:pic>
                      <p:nvPicPr>
                        <p:cNvPr id="37927"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 y="1349"/>
                          <a:ext cx="351"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upo 9">
            <a:extLst>
              <a:ext uri="{FF2B5EF4-FFF2-40B4-BE49-F238E27FC236}">
                <a16:creationId xmlns:a16="http://schemas.microsoft.com/office/drawing/2014/main" id="{C500F198-0DF5-4BE9-8AE8-6FDE2AC2350D}"/>
              </a:ext>
            </a:extLst>
          </p:cNvPr>
          <p:cNvGrpSpPr/>
          <p:nvPr/>
        </p:nvGrpSpPr>
        <p:grpSpPr>
          <a:xfrm>
            <a:off x="5911186" y="6052185"/>
            <a:ext cx="2454538" cy="803275"/>
            <a:chOff x="5824184" y="6052185"/>
            <a:chExt cx="2454538" cy="803275"/>
          </a:xfrm>
        </p:grpSpPr>
        <p:grpSp>
          <p:nvGrpSpPr>
            <p:cNvPr id="29734" name="Group 38"/>
            <p:cNvGrpSpPr>
              <a:grpSpLocks/>
            </p:cNvGrpSpPr>
            <p:nvPr/>
          </p:nvGrpSpPr>
          <p:grpSpPr bwMode="auto">
            <a:xfrm>
              <a:off x="5860959" y="6052185"/>
              <a:ext cx="2417763" cy="803275"/>
              <a:chOff x="4783" y="3014"/>
              <a:chExt cx="1523" cy="506"/>
            </a:xfrm>
          </p:grpSpPr>
          <p:grpSp>
            <p:nvGrpSpPr>
              <p:cNvPr id="37913" name="Group 72"/>
              <p:cNvGrpSpPr>
                <a:grpSpLocks/>
              </p:cNvGrpSpPr>
              <p:nvPr/>
            </p:nvGrpSpPr>
            <p:grpSpPr bwMode="auto">
              <a:xfrm>
                <a:off x="5286" y="3014"/>
                <a:ext cx="1020" cy="506"/>
                <a:chOff x="1105" y="2699"/>
                <a:chExt cx="1020" cy="506"/>
              </a:xfrm>
            </p:grpSpPr>
            <p:sp>
              <p:nvSpPr>
                <p:cNvPr id="37915" name="Rectangle 49"/>
                <p:cNvSpPr>
                  <a:spLocks noChangeArrowheads="1"/>
                </p:cNvSpPr>
                <p:nvPr/>
              </p:nvSpPr>
              <p:spPr bwMode="auto">
                <a:xfrm>
                  <a:off x="1105" y="2699"/>
                  <a:ext cx="1013" cy="506"/>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000">
                    <a:solidFill>
                      <a:srgbClr val="000000"/>
                    </a:solidFill>
                    <a:latin typeface="Arial" panose="020B0604020202020204" pitchFamily="34" charset="0"/>
                  </a:endParaRPr>
                </a:p>
              </p:txBody>
            </p:sp>
            <p:graphicFrame>
              <p:nvGraphicFramePr>
                <p:cNvPr id="37916" name="Object 50"/>
                <p:cNvGraphicFramePr>
                  <a:graphicFrameLocks noChangeAspect="1"/>
                </p:cNvGraphicFramePr>
                <p:nvPr/>
              </p:nvGraphicFramePr>
              <p:xfrm>
                <a:off x="1186" y="2711"/>
                <a:ext cx="939" cy="470"/>
              </p:xfrm>
              <a:graphic>
                <a:graphicData uri="http://schemas.openxmlformats.org/presentationml/2006/ole">
                  <mc:AlternateContent xmlns:mc="http://schemas.openxmlformats.org/markup-compatibility/2006">
                    <mc:Choice xmlns:v="urn:schemas-microsoft-com:vml" Requires="v">
                      <p:oleObj spid="_x0000_s74227" name="Ecuación" r:id="rId8" imgW="482391" imgH="241195" progId="Equation.3">
                        <p:embed/>
                      </p:oleObj>
                    </mc:Choice>
                    <mc:Fallback>
                      <p:oleObj name="Ecuación" r:id="rId8" imgW="482391" imgH="241195" progId="Equation.3">
                        <p:embed/>
                        <p:pic>
                          <p:nvPicPr>
                            <p:cNvPr id="37916" name="Object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6" y="2711"/>
                              <a:ext cx="939" cy="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914" name="AutoShape 62"/>
              <p:cNvSpPr>
                <a:spLocks noChangeArrowheads="1"/>
              </p:cNvSpPr>
              <p:nvPr/>
            </p:nvSpPr>
            <p:spPr bwMode="auto">
              <a:xfrm>
                <a:off x="4783" y="3065"/>
                <a:ext cx="397" cy="404"/>
              </a:xfrm>
              <a:prstGeom prst="rightArrow">
                <a:avLst>
                  <a:gd name="adj1" fmla="val 55556"/>
                  <a:gd name="adj2" fmla="val 49333"/>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cxnSp>
          <p:nvCxnSpPr>
            <p:cNvPr id="44" name="Conector recto 43">
              <a:extLst>
                <a:ext uri="{FF2B5EF4-FFF2-40B4-BE49-F238E27FC236}">
                  <a16:creationId xmlns:a16="http://schemas.microsoft.com/office/drawing/2014/main" id="{32E34CF0-1B53-4FF3-B045-FD525292B694}"/>
                </a:ext>
              </a:extLst>
            </p:cNvPr>
            <p:cNvCxnSpPr/>
            <p:nvPr/>
          </p:nvCxnSpPr>
          <p:spPr bwMode="auto">
            <a:xfrm>
              <a:off x="5824184" y="6087031"/>
              <a:ext cx="0" cy="738420"/>
            </a:xfrm>
            <a:prstGeom prst="line">
              <a:avLst/>
            </a:prstGeom>
            <a:noFill/>
            <a:ln w="76200" cap="flat" cmpd="sng" algn="ctr">
              <a:solidFill>
                <a:schemeClr val="accent1"/>
              </a:solidFill>
              <a:prstDash val="solid"/>
              <a:round/>
              <a:headEnd type="none" w="med" len="med"/>
              <a:tailEnd type="none" w="med" len="med"/>
            </a:ln>
            <a:effectLst/>
          </p:spPr>
        </p:cxnSp>
      </p:grpSp>
      <p:grpSp>
        <p:nvGrpSpPr>
          <p:cNvPr id="8" name="Group 64"/>
          <p:cNvGrpSpPr>
            <a:grpSpLocks/>
          </p:cNvGrpSpPr>
          <p:nvPr/>
        </p:nvGrpSpPr>
        <p:grpSpPr bwMode="auto">
          <a:xfrm>
            <a:off x="9092136" y="1983124"/>
            <a:ext cx="477837" cy="917575"/>
            <a:chOff x="5832" y="1820"/>
            <a:chExt cx="301" cy="578"/>
          </a:xfrm>
        </p:grpSpPr>
        <p:sp>
          <p:nvSpPr>
            <p:cNvPr id="37924" name="Text Box 65"/>
            <p:cNvSpPr txBox="1">
              <a:spLocks noChangeArrowheads="1"/>
            </p:cNvSpPr>
            <p:nvPr/>
          </p:nvSpPr>
          <p:spPr bwMode="auto">
            <a:xfrm>
              <a:off x="5832" y="2071"/>
              <a:ext cx="3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0000"/>
                  </a:solidFill>
                  <a:latin typeface="Arial" panose="020B0604020202020204" pitchFamily="34" charset="0"/>
                </a:rPr>
                <a:t>m</a:t>
              </a:r>
            </a:p>
          </p:txBody>
        </p:sp>
        <p:sp>
          <p:nvSpPr>
            <p:cNvPr id="37925" name="Oval 66"/>
            <p:cNvSpPr>
              <a:spLocks noChangeArrowheads="1"/>
            </p:cNvSpPr>
            <p:nvPr/>
          </p:nvSpPr>
          <p:spPr bwMode="auto">
            <a:xfrm>
              <a:off x="5875" y="1820"/>
              <a:ext cx="227" cy="227"/>
            </a:xfrm>
            <a:prstGeom prst="ellipse">
              <a:avLst/>
            </a:prstGeom>
            <a:gradFill rotWithShape="1">
              <a:gsLst>
                <a:gs pos="0">
                  <a:srgbClr val="3333FF"/>
                </a:gs>
                <a:gs pos="100000">
                  <a:srgbClr val="2222A9"/>
                </a:gs>
              </a:gsLst>
              <a:path path="shape">
                <a:fillToRect l="50000" t="50000" r="50000" b="50000"/>
              </a:path>
            </a:gradFill>
            <a:ln w="12700" algn="ctr">
              <a:solidFill>
                <a:schemeClr val="tx1"/>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nvGrpSpPr>
          <p:cNvPr id="9" name="Group 67"/>
          <p:cNvGrpSpPr>
            <a:grpSpLocks/>
          </p:cNvGrpSpPr>
          <p:nvPr/>
        </p:nvGrpSpPr>
        <p:grpSpPr bwMode="auto">
          <a:xfrm>
            <a:off x="6770258" y="1317961"/>
            <a:ext cx="477838" cy="1028700"/>
            <a:chOff x="4331" y="1382"/>
            <a:chExt cx="301" cy="648"/>
          </a:xfrm>
        </p:grpSpPr>
        <p:sp>
          <p:nvSpPr>
            <p:cNvPr id="37922" name="Text Box 68"/>
            <p:cNvSpPr txBox="1">
              <a:spLocks noChangeArrowheads="1"/>
            </p:cNvSpPr>
            <p:nvPr/>
          </p:nvSpPr>
          <p:spPr bwMode="auto">
            <a:xfrm>
              <a:off x="4331" y="1382"/>
              <a:ext cx="3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0000"/>
                  </a:solidFill>
                  <a:latin typeface="Arial" panose="020B0604020202020204" pitchFamily="34" charset="0"/>
                </a:rPr>
                <a:t>M</a:t>
              </a:r>
            </a:p>
          </p:txBody>
        </p:sp>
        <p:sp>
          <p:nvSpPr>
            <p:cNvPr id="37923" name="Oval 69"/>
            <p:cNvSpPr>
              <a:spLocks noChangeArrowheads="1"/>
            </p:cNvSpPr>
            <p:nvPr/>
          </p:nvSpPr>
          <p:spPr bwMode="auto">
            <a:xfrm>
              <a:off x="4364" y="1803"/>
              <a:ext cx="227" cy="227"/>
            </a:xfrm>
            <a:prstGeom prst="ellipse">
              <a:avLst/>
            </a:prstGeom>
            <a:gradFill rotWithShape="1">
              <a:gsLst>
                <a:gs pos="0">
                  <a:srgbClr val="3333FF"/>
                </a:gs>
                <a:gs pos="100000">
                  <a:srgbClr val="2222A9"/>
                </a:gs>
              </a:gsLst>
              <a:path path="shape">
                <a:fillToRect l="50000" t="50000" r="50000" b="50000"/>
              </a:path>
            </a:gradFill>
            <a:ln w="12700" algn="ctr">
              <a:solidFill>
                <a:schemeClr val="tx1"/>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sp>
        <p:nvSpPr>
          <p:cNvPr id="282641" name="Text Box 17"/>
          <p:cNvSpPr txBox="1">
            <a:spLocks noChangeArrowheads="1"/>
          </p:cNvSpPr>
          <p:nvPr/>
        </p:nvSpPr>
        <p:spPr bwMode="auto">
          <a:xfrm>
            <a:off x="5990684" y="444107"/>
            <a:ext cx="4284000" cy="612000"/>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ACCIÓN POR </a:t>
            </a:r>
            <a:r>
              <a:rPr lang="en-US" sz="2400">
                <a:latin typeface="Arial" panose="020B0604020202020204" pitchFamily="34" charset="0"/>
              </a:rPr>
              <a:t>«</a:t>
            </a:r>
            <a:r>
              <a:rPr lang="es-ES" sz="2400">
                <a:latin typeface="Arial" panose="020B0604020202020204" pitchFamily="34" charset="0"/>
              </a:rPr>
              <a:t>CONTACTO</a:t>
            </a:r>
            <a:r>
              <a:rPr lang="en-US" sz="2400">
                <a:latin typeface="Arial" panose="020B0604020202020204" pitchFamily="34" charset="0"/>
                <a:cs typeface="Arial" panose="020B0604020202020204" pitchFamily="34" charset="0"/>
              </a:rPr>
              <a:t>»</a:t>
            </a:r>
          </a:p>
        </p:txBody>
      </p:sp>
      <p:grpSp>
        <p:nvGrpSpPr>
          <p:cNvPr id="2" name="Grupo 1"/>
          <p:cNvGrpSpPr/>
          <p:nvPr/>
        </p:nvGrpSpPr>
        <p:grpSpPr>
          <a:xfrm>
            <a:off x="6011116" y="929024"/>
            <a:ext cx="4248000" cy="2211387"/>
            <a:chOff x="6001068" y="959168"/>
            <a:chExt cx="4248000" cy="2211387"/>
          </a:xfrm>
        </p:grpSpPr>
        <p:sp>
          <p:nvSpPr>
            <p:cNvPr id="37894" name="Rectangle 2"/>
            <p:cNvSpPr>
              <a:spLocks noChangeArrowheads="1"/>
            </p:cNvSpPr>
            <p:nvPr/>
          </p:nvSpPr>
          <p:spPr bwMode="auto">
            <a:xfrm>
              <a:off x="6001068" y="959168"/>
              <a:ext cx="4248000" cy="2211387"/>
            </a:xfrm>
            <a:prstGeom prst="rect">
              <a:avLst/>
            </a:prstGeom>
            <a:noFill/>
            <a:ln w="38100" algn="ctr">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37897" name="Text Box 19"/>
            <p:cNvSpPr txBox="1">
              <a:spLocks noChangeArrowheads="1"/>
            </p:cNvSpPr>
            <p:nvPr/>
          </p:nvSpPr>
          <p:spPr bwMode="auto">
            <a:xfrm>
              <a:off x="6046581" y="2669766"/>
              <a:ext cx="152629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8000"/>
                  </a:solidFill>
                  <a:latin typeface="Arial" panose="020B0604020202020204" pitchFamily="34" charset="0"/>
                </a:rPr>
                <a:t>ESPACIO</a:t>
              </a:r>
            </a:p>
          </p:txBody>
        </p:sp>
      </p:grpSp>
      <p:sp>
        <p:nvSpPr>
          <p:cNvPr id="29706" name="Text Box 36"/>
          <p:cNvSpPr txBox="1">
            <a:spLocks noChangeArrowheads="1"/>
          </p:cNvSpPr>
          <p:nvPr/>
        </p:nvSpPr>
        <p:spPr bwMode="auto">
          <a:xfrm>
            <a:off x="1451462" y="425578"/>
            <a:ext cx="4104000" cy="612000"/>
          </a:xfrm>
          <a:prstGeom prst="rect">
            <a:avLst/>
          </a:prstGeom>
          <a:solidFill>
            <a:schemeClr val="bg2">
              <a:lumMod val="60000"/>
              <a:lumOff val="40000"/>
            </a:schemeClr>
          </a:solidFill>
          <a:ln>
            <a:noFill/>
          </a:ln>
        </p:spPr>
        <p:txBody>
          <a:bodyPr wrap="squar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rPr>
              <a:t>INTRODUCCIÓN </a:t>
            </a:r>
            <a:r>
              <a:rPr lang="es-ES" sz="2400" dirty="0">
                <a:latin typeface="Arial" panose="020B0604020202020204" pitchFamily="34" charset="0"/>
              </a:rPr>
              <a:t>DIRECTA</a:t>
            </a:r>
            <a:endParaRPr lang="es-ES" sz="2400" b="1" dirty="0">
              <a:latin typeface="Arial" panose="020B0604020202020204" pitchFamily="34" charset="0"/>
            </a:endParaRPr>
          </a:p>
        </p:txBody>
      </p:sp>
      <p:graphicFrame>
        <p:nvGraphicFramePr>
          <p:cNvPr id="51218" name="Object 38"/>
          <p:cNvGraphicFramePr>
            <a:graphicFrameLocks noChangeAspect="1"/>
          </p:cNvGraphicFramePr>
          <p:nvPr>
            <p:extLst>
              <p:ext uri="{D42A27DB-BD31-4B8C-83A1-F6EECF244321}">
                <p14:modId xmlns:p14="http://schemas.microsoft.com/office/powerpoint/2010/main" val="3968078401"/>
              </p:ext>
            </p:extLst>
          </p:nvPr>
        </p:nvGraphicFramePr>
        <p:xfrm>
          <a:off x="1417170" y="1258532"/>
          <a:ext cx="4221163" cy="762000"/>
        </p:xfrm>
        <a:graphic>
          <a:graphicData uri="http://schemas.openxmlformats.org/presentationml/2006/ole">
            <mc:AlternateContent xmlns:mc="http://schemas.openxmlformats.org/markup-compatibility/2006">
              <mc:Choice xmlns:v="urn:schemas-microsoft-com:vml" Requires="v">
                <p:oleObj spid="_x0000_s74228" name="Ecuación" r:id="rId10" imgW="1193800" imgH="215900" progId="Equation.3">
                  <p:embed/>
                </p:oleObj>
              </mc:Choice>
              <mc:Fallback>
                <p:oleObj name="Ecuación" r:id="rId10" imgW="1193800" imgH="215900" progId="Equation.3">
                  <p:embed/>
                  <p:pic>
                    <p:nvPicPr>
                      <p:cNvPr id="51218"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7170" y="1258532"/>
                        <a:ext cx="42211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2683" name="Text Box 59"/>
          <p:cNvSpPr txBox="1">
            <a:spLocks noChangeArrowheads="1"/>
          </p:cNvSpPr>
          <p:nvPr/>
        </p:nvSpPr>
        <p:spPr bwMode="auto">
          <a:xfrm>
            <a:off x="1134222" y="2108347"/>
            <a:ext cx="4437062"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pPr>
            <a:r>
              <a:rPr lang="es-ES" sz="2400">
                <a:solidFill>
                  <a:srgbClr val="008000"/>
                </a:solidFill>
                <a:latin typeface="Arial" panose="020B0604020202020204" pitchFamily="34" charset="0"/>
                <a:sym typeface="Wingdings" panose="05000000000000000000" pitchFamily="2" charset="2"/>
              </a:rPr>
              <a:t></a:t>
            </a:r>
            <a:r>
              <a:rPr lang="es-ES" sz="2400">
                <a:latin typeface="Arial" panose="020B0604020202020204" pitchFamily="34" charset="0"/>
                <a:sym typeface="Wingdings" panose="05000000000000000000" pitchFamily="2" charset="2"/>
              </a:rPr>
              <a:t> </a:t>
            </a:r>
            <a:r>
              <a:rPr lang="es-ES" sz="2400">
                <a:latin typeface="Arial" panose="020B0604020202020204" pitchFamily="34" charset="0"/>
                <a:sym typeface="Symbol" panose="05050102010706020507" pitchFamily="18" charset="2"/>
              </a:rPr>
              <a:t>La </a:t>
            </a:r>
            <a:r>
              <a:rPr lang="es-ES" sz="2400" b="1" dirty="0">
                <a:latin typeface="Arial" panose="020B0604020202020204" pitchFamily="34" charset="0"/>
                <a:sym typeface="Symbol" panose="05050102010706020507" pitchFamily="18" charset="2"/>
              </a:rPr>
              <a:t>FUENTE</a:t>
            </a:r>
            <a:r>
              <a:rPr lang="es-ES" sz="2400">
                <a:latin typeface="Arial" panose="020B0604020202020204" pitchFamily="34" charset="0"/>
                <a:sym typeface="Symbol" panose="05050102010706020507" pitchFamily="18" charset="2"/>
              </a:rPr>
              <a:t>, una masa M,</a:t>
            </a:r>
          </a:p>
          <a:p>
            <a:pPr eaLnBrk="1" hangingPunct="1">
              <a:spcBef>
                <a:spcPts val="0"/>
              </a:spcBef>
              <a:buNone/>
            </a:pPr>
            <a:r>
              <a:rPr lang="es-ES" sz="2400">
                <a:latin typeface="Arial" panose="020B0604020202020204" pitchFamily="34" charset="0"/>
                <a:sym typeface="Symbol" panose="05050102010706020507" pitchFamily="18" charset="2"/>
              </a:rPr>
              <a:t>    altera el </a:t>
            </a:r>
            <a:r>
              <a:rPr lang="es-ES" sz="2400" dirty="0">
                <a:latin typeface="Arial" panose="020B0604020202020204" pitchFamily="34" charset="0"/>
                <a:sym typeface="Symbol" panose="05050102010706020507" pitchFamily="18" charset="2"/>
              </a:rPr>
              <a:t>espacio</a:t>
            </a:r>
          </a:p>
        </p:txBody>
      </p:sp>
      <p:sp>
        <p:nvSpPr>
          <p:cNvPr id="282685" name="Text Box 61"/>
          <p:cNvSpPr txBox="1">
            <a:spLocks noChangeArrowheads="1"/>
          </p:cNvSpPr>
          <p:nvPr/>
        </p:nvSpPr>
        <p:spPr bwMode="auto">
          <a:xfrm>
            <a:off x="1128587" y="4688950"/>
            <a:ext cx="4914246"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b="1" dirty="0">
                <a:solidFill>
                  <a:srgbClr val="008000"/>
                </a:solidFill>
                <a:latin typeface="Arial" panose="020B0604020202020204" pitchFamily="34" charset="0"/>
                <a:sym typeface="Wingdings" panose="05000000000000000000" pitchFamily="2" charset="2"/>
              </a:rPr>
              <a:t></a:t>
            </a:r>
            <a:r>
              <a:rPr lang="es-ES" sz="2400" dirty="0">
                <a:solidFill>
                  <a:srgbClr val="000000"/>
                </a:solidFill>
                <a:latin typeface="Arial" panose="020B0604020202020204" pitchFamily="34" charset="0"/>
              </a:rPr>
              <a:t> </a:t>
            </a:r>
            <a:r>
              <a:rPr lang="es-ES" sz="2400" dirty="0">
                <a:latin typeface="Arial" panose="020B0604020202020204" pitchFamily="34" charset="0"/>
              </a:rPr>
              <a:t>Se dice que la fuente establece</a:t>
            </a:r>
          </a:p>
          <a:p>
            <a:pPr eaLnBrk="1" hangingPunct="1">
              <a:spcBef>
                <a:spcPts val="0"/>
              </a:spcBef>
              <a:buFontTx/>
              <a:buNone/>
            </a:pPr>
            <a:r>
              <a:rPr lang="es-ES" sz="2400" dirty="0">
                <a:latin typeface="Arial" panose="020B0604020202020204" pitchFamily="34" charset="0"/>
              </a:rPr>
              <a:t>    un </a:t>
            </a:r>
            <a:r>
              <a:rPr lang="es-ES" sz="2400" b="1" dirty="0">
                <a:latin typeface="Arial" panose="020B0604020202020204" pitchFamily="34" charset="0"/>
              </a:rPr>
              <a:t>CAMPO VECTORIAL</a:t>
            </a:r>
          </a:p>
          <a:p>
            <a:pPr eaLnBrk="1" hangingPunct="1">
              <a:spcBef>
                <a:spcPts val="0"/>
              </a:spcBef>
              <a:buFontTx/>
              <a:buNone/>
            </a:pPr>
            <a:r>
              <a:rPr lang="es-ES" sz="2400" b="1" dirty="0">
                <a:latin typeface="Arial" panose="020B0604020202020204" pitchFamily="34" charset="0"/>
              </a:rPr>
              <a:t>   </a:t>
            </a:r>
            <a:r>
              <a:rPr lang="es-ES" sz="2400" dirty="0">
                <a:latin typeface="Arial" panose="020B0604020202020204" pitchFamily="34" charset="0"/>
              </a:rPr>
              <a:t>(un campo lleno de vectores)</a:t>
            </a:r>
          </a:p>
        </p:txBody>
      </p:sp>
      <p:sp>
        <p:nvSpPr>
          <p:cNvPr id="282688" name="Text Box 64"/>
          <p:cNvSpPr txBox="1">
            <a:spLocks noChangeArrowheads="1"/>
          </p:cNvSpPr>
          <p:nvPr/>
        </p:nvSpPr>
        <p:spPr bwMode="auto">
          <a:xfrm>
            <a:off x="1128586" y="6014198"/>
            <a:ext cx="4820729"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b="1" dirty="0">
                <a:solidFill>
                  <a:srgbClr val="008000"/>
                </a:solidFill>
                <a:latin typeface="Arial" panose="020B0604020202020204" pitchFamily="34" charset="0"/>
                <a:sym typeface="Wingdings" panose="05000000000000000000" pitchFamily="2" charset="2"/>
              </a:rPr>
              <a:t></a:t>
            </a:r>
            <a:r>
              <a:rPr lang="es-ES" sz="2400" dirty="0">
                <a:solidFill>
                  <a:srgbClr val="000000"/>
                </a:solidFill>
                <a:latin typeface="Arial" panose="020B0604020202020204" pitchFamily="34" charset="0"/>
              </a:rPr>
              <a:t> Una </a:t>
            </a:r>
            <a:r>
              <a:rPr lang="es-ES" sz="2400">
                <a:solidFill>
                  <a:srgbClr val="000000"/>
                </a:solidFill>
                <a:latin typeface="Arial" panose="020B0604020202020204" pitchFamily="34" charset="0"/>
              </a:rPr>
              <a:t>partícula en P con </a:t>
            </a:r>
            <a:r>
              <a:rPr lang="es-ES" sz="2400">
                <a:latin typeface="Arial" panose="020B0604020202020204" pitchFamily="34" charset="0"/>
              </a:rPr>
              <a:t>masa</a:t>
            </a:r>
            <a:r>
              <a:rPr lang="es-ES" sz="2400">
                <a:solidFill>
                  <a:srgbClr val="000000"/>
                </a:solidFill>
                <a:latin typeface="Arial" panose="020B0604020202020204" pitchFamily="34" charset="0"/>
              </a:rPr>
              <a:t> m</a:t>
            </a:r>
            <a:endParaRPr lang="es-ES" sz="2400" dirty="0">
              <a:solidFill>
                <a:srgbClr val="000000"/>
              </a:solidFill>
              <a:latin typeface="Arial" panose="020B0604020202020204" pitchFamily="34" charset="0"/>
            </a:endParaRPr>
          </a:p>
          <a:p>
            <a:pPr eaLnBrk="1" hangingPunct="1">
              <a:spcBef>
                <a:spcPts val="0"/>
              </a:spcBef>
              <a:buFontTx/>
              <a:buNone/>
            </a:pPr>
            <a:r>
              <a:rPr lang="es-ES" sz="2400">
                <a:solidFill>
                  <a:srgbClr val="000000"/>
                </a:solidFill>
                <a:latin typeface="Arial" panose="020B0604020202020204" pitchFamily="34" charset="0"/>
              </a:rPr>
              <a:t>    lo </a:t>
            </a:r>
            <a:r>
              <a:rPr lang="es-ES" sz="2400">
                <a:latin typeface="Arial" panose="020B0604020202020204" pitchFamily="34" charset="0"/>
              </a:rPr>
              <a:t>“siente” y </a:t>
            </a:r>
            <a:r>
              <a:rPr lang="es-ES" sz="2400" dirty="0">
                <a:latin typeface="Arial" panose="020B0604020202020204" pitchFamily="34" charset="0"/>
              </a:rPr>
              <a:t>sufre una</a:t>
            </a:r>
            <a:r>
              <a:rPr lang="es-ES" sz="2400" dirty="0">
                <a:solidFill>
                  <a:srgbClr val="3333FF"/>
                </a:solidFill>
                <a:latin typeface="Arial" panose="020B0604020202020204" pitchFamily="34" charset="0"/>
              </a:rPr>
              <a:t> </a:t>
            </a:r>
            <a:r>
              <a:rPr lang="es-ES" sz="2400" b="1" dirty="0">
                <a:latin typeface="Arial" panose="020B0604020202020204" pitchFamily="34" charset="0"/>
              </a:rPr>
              <a:t>FUERZA</a:t>
            </a:r>
          </a:p>
        </p:txBody>
      </p:sp>
      <p:sp>
        <p:nvSpPr>
          <p:cNvPr id="282690" name="Text Box 66"/>
          <p:cNvSpPr txBox="1">
            <a:spLocks noChangeArrowheads="1"/>
          </p:cNvSpPr>
          <p:nvPr/>
        </p:nvSpPr>
        <p:spPr bwMode="auto">
          <a:xfrm>
            <a:off x="1128587" y="2992470"/>
            <a:ext cx="4728285"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b="1" dirty="0">
                <a:solidFill>
                  <a:srgbClr val="008000"/>
                </a:solidFill>
                <a:latin typeface="Arial" panose="020B0604020202020204" pitchFamily="34" charset="0"/>
                <a:sym typeface="Wingdings" panose="05000000000000000000" pitchFamily="2" charset="2"/>
              </a:rPr>
              <a:t></a:t>
            </a:r>
            <a:r>
              <a:rPr lang="es-ES" sz="2400" dirty="0">
                <a:latin typeface="Arial" panose="020B0604020202020204" pitchFamily="34" charset="0"/>
                <a:sym typeface="Wingdings" panose="05000000000000000000" pitchFamily="2" charset="2"/>
              </a:rPr>
              <a:t> El e</a:t>
            </a:r>
            <a:r>
              <a:rPr lang="es-ES" sz="2400" dirty="0">
                <a:latin typeface="Arial" panose="020B0604020202020204" pitchFamily="34" charset="0"/>
                <a:sym typeface="Symbol" panose="05050102010706020507" pitchFamily="18" charset="2"/>
              </a:rPr>
              <a:t>fecto se caracteriza</a:t>
            </a:r>
          </a:p>
          <a:p>
            <a:pPr eaLnBrk="1" hangingPunct="1">
              <a:spcBef>
                <a:spcPts val="0"/>
              </a:spcBef>
              <a:buFontTx/>
              <a:buNone/>
            </a:pPr>
            <a:r>
              <a:rPr lang="es-ES" sz="2400" dirty="0">
                <a:latin typeface="Arial" panose="020B0604020202020204" pitchFamily="34" charset="0"/>
                <a:sym typeface="Symbol" panose="05050102010706020507" pitchFamily="18" charset="2"/>
              </a:rPr>
              <a:t>    asociando a cada </a:t>
            </a:r>
            <a:r>
              <a:rPr lang="es-ES" sz="2400">
                <a:latin typeface="Arial" panose="020B0604020202020204" pitchFamily="34" charset="0"/>
                <a:sym typeface="Symbol" panose="05050102010706020507" pitchFamily="18" charset="2"/>
              </a:rPr>
              <a:t>punto P</a:t>
            </a:r>
            <a:endParaRPr lang="es-ES" sz="2400" dirty="0">
              <a:latin typeface="Arial" panose="020B0604020202020204" pitchFamily="34" charset="0"/>
              <a:sym typeface="Symbol" panose="05050102010706020507" pitchFamily="18" charset="2"/>
            </a:endParaRPr>
          </a:p>
          <a:p>
            <a:pPr eaLnBrk="1" hangingPunct="1">
              <a:spcBef>
                <a:spcPts val="0"/>
              </a:spcBef>
              <a:buFontTx/>
              <a:buNone/>
            </a:pPr>
            <a:r>
              <a:rPr lang="es-ES" sz="2400">
                <a:latin typeface="Arial" panose="020B0604020202020204" pitchFamily="34" charset="0"/>
                <a:sym typeface="Symbol" panose="05050102010706020507" pitchFamily="18" charset="2"/>
              </a:rPr>
              <a:t>    del espacio </a:t>
            </a:r>
            <a:r>
              <a:rPr lang="es-ES" sz="2400" dirty="0">
                <a:latin typeface="Arial" panose="020B0604020202020204" pitchFamily="34" charset="0"/>
                <a:sym typeface="Symbol" panose="05050102010706020507" pitchFamily="18" charset="2"/>
              </a:rPr>
              <a:t>un valor de una</a:t>
            </a:r>
          </a:p>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b="1" dirty="0">
                <a:latin typeface="Arial" panose="020B0604020202020204" pitchFamily="34" charset="0"/>
                <a:sym typeface="Symbol" panose="05050102010706020507" pitchFamily="18" charset="2"/>
              </a:rPr>
              <a:t>MAGNITUD VECTORIAL</a:t>
            </a:r>
          </a:p>
        </p:txBody>
      </p:sp>
      <p:grpSp>
        <p:nvGrpSpPr>
          <p:cNvPr id="51257" name="Group 57"/>
          <p:cNvGrpSpPr>
            <a:grpSpLocks/>
          </p:cNvGrpSpPr>
          <p:nvPr/>
        </p:nvGrpSpPr>
        <p:grpSpPr bwMode="auto">
          <a:xfrm>
            <a:off x="9293750" y="1624351"/>
            <a:ext cx="541338" cy="598488"/>
            <a:chOff x="5848" y="1640"/>
            <a:chExt cx="341" cy="377"/>
          </a:xfrm>
        </p:grpSpPr>
        <p:sp>
          <p:nvSpPr>
            <p:cNvPr id="37920" name="Oval 77"/>
            <p:cNvSpPr>
              <a:spLocks noChangeArrowheads="1"/>
            </p:cNvSpPr>
            <p:nvPr/>
          </p:nvSpPr>
          <p:spPr bwMode="auto">
            <a:xfrm>
              <a:off x="5848" y="1949"/>
              <a:ext cx="68" cy="68"/>
            </a:xfrm>
            <a:prstGeom prst="ellipse">
              <a:avLst/>
            </a:prstGeom>
            <a:solidFill>
              <a:schemeClr val="accent1"/>
            </a:solidFill>
            <a:ln w="12700" algn="ctr">
              <a:solidFill>
                <a:schemeClr val="accent1"/>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37921" name="Text Box 56"/>
            <p:cNvSpPr txBox="1">
              <a:spLocks noChangeArrowheads="1"/>
            </p:cNvSpPr>
            <p:nvPr/>
          </p:nvSpPr>
          <p:spPr bwMode="auto">
            <a:xfrm>
              <a:off x="5947" y="1640"/>
              <a:ext cx="242"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P</a:t>
              </a:r>
            </a:p>
          </p:txBody>
        </p:sp>
      </p:grpSp>
      <p:sp>
        <p:nvSpPr>
          <p:cNvPr id="37911" name="CuadroTexto 1"/>
          <p:cNvSpPr txBox="1">
            <a:spLocks noChangeArrowheads="1"/>
          </p:cNvSpPr>
          <p:nvPr/>
        </p:nvSpPr>
        <p:spPr bwMode="auto">
          <a:xfrm>
            <a:off x="7037784" y="4674229"/>
            <a:ext cx="3470688" cy="120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ts val="0"/>
              </a:spcBef>
            </a:pPr>
            <a:r>
              <a:rPr lang="es-ES" sz="2400" dirty="0">
                <a:solidFill>
                  <a:srgbClr val="FF0000"/>
                </a:solidFill>
              </a:rPr>
              <a:t>Lo que tiene la partícula que causa que sienta  la alteración</a:t>
            </a:r>
          </a:p>
        </p:txBody>
      </p:sp>
      <p:cxnSp>
        <p:nvCxnSpPr>
          <p:cNvPr id="37912" name="Conector recto de flecha 3"/>
          <p:cNvCxnSpPr>
            <a:cxnSpLocks noChangeShapeType="1"/>
          </p:cNvCxnSpPr>
          <p:nvPr/>
        </p:nvCxnSpPr>
        <p:spPr bwMode="auto">
          <a:xfrm flipV="1">
            <a:off x="7871044" y="5941695"/>
            <a:ext cx="99536" cy="325594"/>
          </a:xfrm>
          <a:prstGeom prst="straightConnector1">
            <a:avLst/>
          </a:prstGeom>
          <a:noFill/>
          <a:ln w="38100" algn="ctr">
            <a:solidFill>
              <a:srgbClr val="FF0000"/>
            </a:solidFill>
            <a:round/>
            <a:headEnd/>
            <a:tailEnd type="triangle" w="med" len="lg"/>
          </a:ln>
          <a:extLst>
            <a:ext uri="{909E8E84-426E-40DD-AFC4-6F175D3DCCD1}">
              <a14:hiddenFill xmlns:a14="http://schemas.microsoft.com/office/drawing/2010/main">
                <a:noFill/>
              </a14:hiddenFill>
            </a:ext>
          </a:extLst>
        </p:spPr>
      </p:cxnSp>
      <p:grpSp>
        <p:nvGrpSpPr>
          <p:cNvPr id="15" name="Grupo 14"/>
          <p:cNvGrpSpPr>
            <a:grpSpLocks/>
          </p:cNvGrpSpPr>
          <p:nvPr/>
        </p:nvGrpSpPr>
        <p:grpSpPr bwMode="auto">
          <a:xfrm>
            <a:off x="8292611" y="5831639"/>
            <a:ext cx="2288293" cy="1200329"/>
            <a:chOff x="8097046" y="6064299"/>
            <a:chExt cx="2289560" cy="1199931"/>
          </a:xfrm>
        </p:grpSpPr>
        <p:sp>
          <p:nvSpPr>
            <p:cNvPr id="37909" name="CuadroTexto 4"/>
            <p:cNvSpPr txBox="1">
              <a:spLocks noChangeArrowheads="1"/>
            </p:cNvSpPr>
            <p:nvPr/>
          </p:nvSpPr>
          <p:spPr bwMode="auto">
            <a:xfrm>
              <a:off x="8371608" y="6064299"/>
              <a:ext cx="2014998" cy="1199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ts val="0"/>
                </a:spcBef>
              </a:pPr>
              <a:r>
                <a:rPr lang="es-ES" sz="2400" dirty="0">
                  <a:solidFill>
                    <a:srgbClr val="FF0000"/>
                  </a:solidFill>
                </a:rPr>
                <a:t>Lo que caracteriza      la alteración</a:t>
              </a:r>
            </a:p>
          </p:txBody>
        </p:sp>
        <p:cxnSp>
          <p:nvCxnSpPr>
            <p:cNvPr id="37910" name="Conector recto de flecha 12"/>
            <p:cNvCxnSpPr>
              <a:cxnSpLocks noChangeShapeType="1"/>
            </p:cNvCxnSpPr>
            <p:nvPr/>
          </p:nvCxnSpPr>
          <p:spPr bwMode="auto">
            <a:xfrm>
              <a:off x="8097046" y="6706272"/>
              <a:ext cx="378874" cy="0"/>
            </a:xfrm>
            <a:prstGeom prst="straightConnector1">
              <a:avLst/>
            </a:prstGeom>
            <a:noFill/>
            <a:ln w="38100" algn="ctr">
              <a:solidFill>
                <a:srgbClr val="FF0000"/>
              </a:solidFill>
              <a:round/>
              <a:headEnd/>
              <a:tailEnd type="triangle" w="med" len="lg"/>
            </a:ln>
            <a:extLst>
              <a:ext uri="{909E8E84-426E-40DD-AFC4-6F175D3DCCD1}">
                <a14:hiddenFill xmlns:a14="http://schemas.microsoft.com/office/drawing/2010/main">
                  <a:noFill/>
                </a14:hiddenFill>
              </a:ext>
            </a:extLst>
          </p:spPr>
        </p:cxnSp>
      </p:grpSp>
      <p:graphicFrame>
        <p:nvGraphicFramePr>
          <p:cNvPr id="37918" name="Object 63"/>
          <p:cNvGraphicFramePr>
            <a:graphicFrameLocks noChangeAspect="1"/>
          </p:cNvGraphicFramePr>
          <p:nvPr>
            <p:extLst>
              <p:ext uri="{D42A27DB-BD31-4B8C-83A1-F6EECF244321}">
                <p14:modId xmlns:p14="http://schemas.microsoft.com/office/powerpoint/2010/main" val="3559729932"/>
              </p:ext>
            </p:extLst>
          </p:nvPr>
        </p:nvGraphicFramePr>
        <p:xfrm>
          <a:off x="9230061" y="3629285"/>
          <a:ext cx="439020" cy="654050"/>
        </p:xfrm>
        <a:graphic>
          <a:graphicData uri="http://schemas.openxmlformats.org/presentationml/2006/ole">
            <mc:AlternateContent xmlns:mc="http://schemas.openxmlformats.org/markup-compatibility/2006">
              <mc:Choice xmlns:v="urn:schemas-microsoft-com:vml" Requires="v">
                <p:oleObj spid="_x0000_s74229" name="Ecuación" r:id="rId12" imgW="126890" imgH="190335" progId="Equation.3">
                  <p:embed/>
                </p:oleObj>
              </mc:Choice>
              <mc:Fallback>
                <p:oleObj name="Ecuación" r:id="rId12" imgW="126890" imgH="190335" progId="Equation.3">
                  <p:embed/>
                  <p:pic>
                    <p:nvPicPr>
                      <p:cNvPr id="37918"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0061" y="3629285"/>
                        <a:ext cx="439020" cy="654050"/>
                      </a:xfrm>
                      <a:prstGeom prst="rect">
                        <a:avLst/>
                      </a:prstGeom>
                      <a:solidFill>
                        <a:srgbClr val="FFFFFF"/>
                      </a:solidFill>
                      <a:ln>
                        <a:noFill/>
                      </a:ln>
                      <a:effectLst/>
                    </p:spPr>
                  </p:pic>
                </p:oleObj>
              </mc:Fallback>
            </mc:AlternateContent>
          </a:graphicData>
        </a:graphic>
      </p:graphicFrame>
      <p:grpSp>
        <p:nvGrpSpPr>
          <p:cNvPr id="3" name="Grupo 2">
            <a:extLst>
              <a:ext uri="{FF2B5EF4-FFF2-40B4-BE49-F238E27FC236}">
                <a16:creationId xmlns:a16="http://schemas.microsoft.com/office/drawing/2014/main" id="{6B15B850-798A-455F-9FC8-DE3B054F6BB0}"/>
              </a:ext>
            </a:extLst>
          </p:cNvPr>
          <p:cNvGrpSpPr/>
          <p:nvPr/>
        </p:nvGrpSpPr>
        <p:grpSpPr>
          <a:xfrm>
            <a:off x="5907306" y="3147721"/>
            <a:ext cx="2882138" cy="1308156"/>
            <a:chOff x="5840400" y="3147721"/>
            <a:chExt cx="2882138" cy="1308156"/>
          </a:xfrm>
        </p:grpSpPr>
        <p:sp>
          <p:nvSpPr>
            <p:cNvPr id="37917" name="Text Box 69"/>
            <p:cNvSpPr txBox="1">
              <a:spLocks noChangeArrowheads="1"/>
            </p:cNvSpPr>
            <p:nvPr/>
          </p:nvSpPr>
          <p:spPr bwMode="auto">
            <a:xfrm>
              <a:off x="6699852" y="3546735"/>
              <a:ext cx="2022686" cy="833438"/>
            </a:xfrm>
            <a:prstGeom prst="rect">
              <a:avLst/>
            </a:prstGeom>
            <a:solidFill>
              <a:srgbClr val="6666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FFFF"/>
                  </a:solidFill>
                  <a:latin typeface="Arial" panose="020B0604020202020204" pitchFamily="34" charset="0"/>
                </a:rPr>
                <a:t>Campo Gravitatorio</a:t>
              </a:r>
            </a:p>
          </p:txBody>
        </p:sp>
        <p:sp>
          <p:nvSpPr>
            <p:cNvPr id="37919" name="AutoShape 61"/>
            <p:cNvSpPr>
              <a:spLocks noChangeArrowheads="1"/>
            </p:cNvSpPr>
            <p:nvPr/>
          </p:nvSpPr>
          <p:spPr bwMode="auto">
            <a:xfrm>
              <a:off x="5863247" y="3656273"/>
              <a:ext cx="657732" cy="641350"/>
            </a:xfrm>
            <a:prstGeom prst="rightArrow">
              <a:avLst>
                <a:gd name="adj1" fmla="val 55556"/>
                <a:gd name="adj2" fmla="val 49333"/>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cxnSp>
          <p:nvCxnSpPr>
            <p:cNvPr id="4" name="Conector recto 3">
              <a:extLst>
                <a:ext uri="{FF2B5EF4-FFF2-40B4-BE49-F238E27FC236}">
                  <a16:creationId xmlns:a16="http://schemas.microsoft.com/office/drawing/2014/main" id="{9AE4AE9A-CF82-427B-8473-CEF0301405BF}"/>
                </a:ext>
              </a:extLst>
            </p:cNvPr>
            <p:cNvCxnSpPr/>
            <p:nvPr/>
          </p:nvCxnSpPr>
          <p:spPr bwMode="auto">
            <a:xfrm>
              <a:off x="5840400" y="3147721"/>
              <a:ext cx="0" cy="1308156"/>
            </a:xfrm>
            <a:prstGeom prst="line">
              <a:avLst/>
            </a:prstGeom>
            <a:noFill/>
            <a:ln w="76200" cap="flat" cmpd="sng" algn="ctr">
              <a:solidFill>
                <a:schemeClr val="accent1"/>
              </a:solidFill>
              <a:prstDash val="solid"/>
              <a:round/>
              <a:headEnd type="none" w="med" len="med"/>
              <a:tailEnd type="none" w="med" len="med"/>
            </a:ln>
            <a:effectLst/>
          </p:spPr>
        </p:cxnSp>
      </p:grpSp>
    </p:spTree>
    <p:extLst>
      <p:ext uri="{BB962C8B-B14F-4D97-AF65-F5344CB8AC3E}">
        <p14:creationId xmlns:p14="http://schemas.microsoft.com/office/powerpoint/2010/main" val="4222094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9706"/>
                                        </p:tgtEl>
                                        <p:attrNameLst>
                                          <p:attrName>style.visibility</p:attrName>
                                        </p:attrNameLst>
                                      </p:cBhvr>
                                      <p:to>
                                        <p:strVal val="visible"/>
                                      </p:to>
                                    </p:set>
                                    <p:animEffect transition="in" filter="wipe(up)">
                                      <p:cBhvr>
                                        <p:cTn id="7" dur="500"/>
                                        <p:tgtEl>
                                          <p:spTgt spid="29706"/>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18"/>
                                        </p:tgtEl>
                                        <p:attrNameLst>
                                          <p:attrName>style.visibility</p:attrName>
                                        </p:attrNameLst>
                                      </p:cBhvr>
                                      <p:to>
                                        <p:strVal val="visible"/>
                                      </p:to>
                                    </p:set>
                                    <p:animEffect transition="in" filter="wipe(left)">
                                      <p:cBhvr>
                                        <p:cTn id="12" dur="500"/>
                                        <p:tgtEl>
                                          <p:spTgt spid="512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2683"/>
                                        </p:tgtEl>
                                        <p:attrNameLst>
                                          <p:attrName>style.visibility</p:attrName>
                                        </p:attrNameLst>
                                      </p:cBhvr>
                                      <p:to>
                                        <p:strVal val="visible"/>
                                      </p:to>
                                    </p:set>
                                    <p:animEffect transition="in" filter="wipe(up)">
                                      <p:cBhvr>
                                        <p:cTn id="22" dur="500"/>
                                        <p:tgtEl>
                                          <p:spTgt spid="282683"/>
                                        </p:tgtEl>
                                      </p:cBhvr>
                                    </p:animEffect>
                                  </p:childTnLst>
                                </p:cTn>
                              </p:par>
                            </p:childTnLst>
                          </p:cTn>
                        </p:par>
                      </p:childTnLst>
                    </p:cTn>
                  </p:par>
                  <p:par>
                    <p:cTn id="23" fill="hold">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1257"/>
                                        </p:tgtEl>
                                        <p:attrNameLst>
                                          <p:attrName>style.visibility</p:attrName>
                                        </p:attrNameLst>
                                      </p:cBhvr>
                                      <p:to>
                                        <p:strVal val="visible"/>
                                      </p:to>
                                    </p:set>
                                    <p:animEffect transition="in" filter="dissolve">
                                      <p:cBhvr>
                                        <p:cTn id="27" dur="500"/>
                                        <p:tgtEl>
                                          <p:spTgt spid="512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2690"/>
                                        </p:tgtEl>
                                        <p:attrNameLst>
                                          <p:attrName>style.visibility</p:attrName>
                                        </p:attrNameLst>
                                      </p:cBhvr>
                                      <p:to>
                                        <p:strVal val="visible"/>
                                      </p:to>
                                    </p:set>
                                    <p:animEffect transition="in" filter="wipe(up)">
                                      <p:cBhvr>
                                        <p:cTn id="32" dur="500"/>
                                        <p:tgtEl>
                                          <p:spTgt spid="2826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par>
                          <p:cTn id="38" fill="hold">
                            <p:stCondLst>
                              <p:cond delay="500"/>
                            </p:stCondLst>
                            <p:childTnLst>
                              <p:par>
                                <p:cTn id="39" presetID="23" presetClass="entr" presetSubtype="16" fill="hold" nodeType="afterEffect">
                                  <p:stCondLst>
                                    <p:cond delay="0"/>
                                  </p:stCondLst>
                                  <p:childTnLst>
                                    <p:set>
                                      <p:cBhvr>
                                        <p:cTn id="40" dur="1" fill="hold">
                                          <p:stCondLst>
                                            <p:cond delay="0"/>
                                          </p:stCondLst>
                                        </p:cTn>
                                        <p:tgtEl>
                                          <p:spTgt spid="37918"/>
                                        </p:tgtEl>
                                        <p:attrNameLst>
                                          <p:attrName>style.visibility</p:attrName>
                                        </p:attrNameLst>
                                      </p:cBhvr>
                                      <p:to>
                                        <p:strVal val="visible"/>
                                      </p:to>
                                    </p:set>
                                    <p:anim calcmode="lin" valueType="num">
                                      <p:cBhvr>
                                        <p:cTn id="41" dur="500" fill="hold"/>
                                        <p:tgtEl>
                                          <p:spTgt spid="37918"/>
                                        </p:tgtEl>
                                        <p:attrNameLst>
                                          <p:attrName>ppt_w</p:attrName>
                                        </p:attrNameLst>
                                      </p:cBhvr>
                                      <p:tavLst>
                                        <p:tav tm="0">
                                          <p:val>
                                            <p:fltVal val="0"/>
                                          </p:val>
                                        </p:tav>
                                        <p:tav tm="100000">
                                          <p:val>
                                            <p:strVal val="#ppt_w"/>
                                          </p:val>
                                        </p:tav>
                                      </p:tavLst>
                                    </p:anim>
                                    <p:anim calcmode="lin" valueType="num">
                                      <p:cBhvr>
                                        <p:cTn id="42" dur="500" fill="hold"/>
                                        <p:tgtEl>
                                          <p:spTgt spid="37918"/>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right)">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82685"/>
                                        </p:tgtEl>
                                        <p:attrNameLst>
                                          <p:attrName>style.visibility</p:attrName>
                                        </p:attrNameLst>
                                      </p:cBhvr>
                                      <p:to>
                                        <p:strVal val="visible"/>
                                      </p:to>
                                    </p:set>
                                    <p:animEffect transition="in" filter="wipe(up)">
                                      <p:cBhvr>
                                        <p:cTn id="52" dur="500"/>
                                        <p:tgtEl>
                                          <p:spTgt spid="2826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ssolve">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82688"/>
                                        </p:tgtEl>
                                        <p:attrNameLst>
                                          <p:attrName>style.visibility</p:attrName>
                                        </p:attrNameLst>
                                      </p:cBhvr>
                                      <p:to>
                                        <p:strVal val="visible"/>
                                      </p:to>
                                    </p:set>
                                    <p:animEffect transition="in" filter="wipe(up)">
                                      <p:cBhvr>
                                        <p:cTn id="62" dur="500"/>
                                        <p:tgtEl>
                                          <p:spTgt spid="28268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7912"/>
                                        </p:tgtEl>
                                        <p:attrNameLst>
                                          <p:attrName>style.visibility</p:attrName>
                                        </p:attrNameLst>
                                      </p:cBhvr>
                                      <p:to>
                                        <p:strVal val="visible"/>
                                      </p:to>
                                    </p:set>
                                    <p:animEffect transition="in" filter="wipe(down)">
                                      <p:cBhvr>
                                        <p:cTn id="72" dur="500"/>
                                        <p:tgtEl>
                                          <p:spTgt spid="37912"/>
                                        </p:tgtEl>
                                      </p:cBhvr>
                                    </p:animEffect>
                                  </p:childTnLst>
                                </p:cTn>
                              </p:par>
                            </p:childTnLst>
                          </p:cTn>
                        </p:par>
                        <p:par>
                          <p:cTn id="73" fill="hold">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37911"/>
                                        </p:tgtEl>
                                        <p:attrNameLst>
                                          <p:attrName>style.visibility</p:attrName>
                                        </p:attrNameLst>
                                      </p:cBhvr>
                                      <p:to>
                                        <p:strVal val="visible"/>
                                      </p:to>
                                    </p:set>
                                    <p:animEffect transition="in" filter="wipe(up)">
                                      <p:cBhvr>
                                        <p:cTn id="76" dur="500"/>
                                        <p:tgtEl>
                                          <p:spTgt spid="3791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wipe(right)">
                                      <p:cBhvr>
                                        <p:cTn id="86" dur="500"/>
                                        <p:tgtEl>
                                          <p:spTgt spid="6"/>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37" fill="hold" grpId="0" nodeType="clickEffect">
                                  <p:stCondLst>
                                    <p:cond delay="0"/>
                                  </p:stCondLst>
                                  <p:childTnLst>
                                    <p:set>
                                      <p:cBhvr>
                                        <p:cTn id="90" dur="1" fill="hold">
                                          <p:stCondLst>
                                            <p:cond delay="0"/>
                                          </p:stCondLst>
                                        </p:cTn>
                                        <p:tgtEl>
                                          <p:spTgt spid="282641"/>
                                        </p:tgtEl>
                                        <p:attrNameLst>
                                          <p:attrName>style.visibility</p:attrName>
                                        </p:attrNameLst>
                                      </p:cBhvr>
                                      <p:to>
                                        <p:strVal val="visible"/>
                                      </p:to>
                                    </p:set>
                                    <p:animEffect transition="in" filter="barn(outVertical)">
                                      <p:cBhvr>
                                        <p:cTn id="91" dur="500"/>
                                        <p:tgtEl>
                                          <p:spTgt spid="282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1" grpId="0" animBg="1"/>
      <p:bldP spid="29706" grpId="0" animBg="1"/>
      <p:bldP spid="282683" grpId="0"/>
      <p:bldP spid="282685" grpId="0"/>
      <p:bldP spid="282688" grpId="0"/>
      <p:bldP spid="282690" grpId="0"/>
      <p:bldP spid="379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
            <a:extLst>
              <a:ext uri="{FF2B5EF4-FFF2-40B4-BE49-F238E27FC236}">
                <a16:creationId xmlns:a16="http://schemas.microsoft.com/office/drawing/2014/main" id="{7395909E-28A8-4851-A31E-693DC4445CFB}"/>
              </a:ext>
            </a:extLst>
          </p:cNvPr>
          <p:cNvGrpSpPr>
            <a:grpSpLocks/>
          </p:cNvGrpSpPr>
          <p:nvPr/>
        </p:nvGrpSpPr>
        <p:grpSpPr bwMode="auto">
          <a:xfrm>
            <a:off x="9124983" y="2142533"/>
            <a:ext cx="976317" cy="822327"/>
            <a:chOff x="5588" y="1924"/>
            <a:chExt cx="615" cy="518"/>
          </a:xfrm>
        </p:grpSpPr>
        <p:sp>
          <p:nvSpPr>
            <p:cNvPr id="51" name="Line 5">
              <a:extLst>
                <a:ext uri="{FF2B5EF4-FFF2-40B4-BE49-F238E27FC236}">
                  <a16:creationId xmlns:a16="http://schemas.microsoft.com/office/drawing/2014/main" id="{FA33CBB5-EECD-4255-A15E-1F6265A98565}"/>
                </a:ext>
              </a:extLst>
            </p:cNvPr>
            <p:cNvSpPr>
              <a:spLocks noChangeShapeType="1"/>
            </p:cNvSpPr>
            <p:nvPr/>
          </p:nvSpPr>
          <p:spPr bwMode="auto">
            <a:xfrm>
              <a:off x="5588" y="1924"/>
              <a:ext cx="551" cy="5"/>
            </a:xfrm>
            <a:prstGeom prst="line">
              <a:avLst/>
            </a:prstGeom>
            <a:noFill/>
            <a:ln w="76200">
              <a:solidFill>
                <a:srgbClr val="008000"/>
              </a:solidFill>
              <a:round/>
              <a:headEnd/>
              <a:tailEnd type="triangle" w="lg" len="me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GB"/>
            </a:p>
          </p:txBody>
        </p:sp>
        <p:graphicFrame>
          <p:nvGraphicFramePr>
            <p:cNvPr id="52" name="Object 6">
              <a:extLst>
                <a:ext uri="{FF2B5EF4-FFF2-40B4-BE49-F238E27FC236}">
                  <a16:creationId xmlns:a16="http://schemas.microsoft.com/office/drawing/2014/main" id="{DBBDAA20-4549-49C5-92F8-85C4A0F7C0C4}"/>
                </a:ext>
              </a:extLst>
            </p:cNvPr>
            <p:cNvGraphicFramePr>
              <a:graphicFrameLocks noChangeAspect="1"/>
            </p:cNvGraphicFramePr>
            <p:nvPr/>
          </p:nvGraphicFramePr>
          <p:xfrm>
            <a:off x="5852" y="1995"/>
            <a:ext cx="351" cy="447"/>
          </p:xfrm>
          <a:graphic>
            <a:graphicData uri="http://schemas.openxmlformats.org/presentationml/2006/ole">
              <mc:AlternateContent xmlns:mc="http://schemas.openxmlformats.org/markup-compatibility/2006">
                <mc:Choice xmlns:v="urn:schemas-microsoft-com:vml" Requires="v">
                  <p:oleObj spid="_x0000_s75249" name="Ecuación" r:id="rId4" imgW="139579" imgH="177646" progId="Equation.3">
                    <p:embed/>
                  </p:oleObj>
                </mc:Choice>
                <mc:Fallback>
                  <p:oleObj name="Ecuación" r:id="rId4" imgW="139579" imgH="177646" progId="Equation.3">
                    <p:embed/>
                    <p:pic>
                      <p:nvPicPr>
                        <p:cNvPr id="52" name="Object 6">
                          <a:extLst>
                            <a:ext uri="{FF2B5EF4-FFF2-40B4-BE49-F238E27FC236}">
                              <a16:creationId xmlns:a16="http://schemas.microsoft.com/office/drawing/2014/main" id="{DBBDAA20-4549-49C5-92F8-85C4A0F7C0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2" y="1995"/>
                          <a:ext cx="351"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upo 10">
            <a:extLst>
              <a:ext uri="{FF2B5EF4-FFF2-40B4-BE49-F238E27FC236}">
                <a16:creationId xmlns:a16="http://schemas.microsoft.com/office/drawing/2014/main" id="{AE3E93FC-8DF9-41FD-84F3-A190B5A3530E}"/>
              </a:ext>
            </a:extLst>
          </p:cNvPr>
          <p:cNvGrpSpPr/>
          <p:nvPr/>
        </p:nvGrpSpPr>
        <p:grpSpPr>
          <a:xfrm>
            <a:off x="5911186" y="6052185"/>
            <a:ext cx="2443424" cy="803275"/>
            <a:chOff x="5824184" y="6052185"/>
            <a:chExt cx="2443424" cy="803275"/>
          </a:xfrm>
        </p:grpSpPr>
        <p:grpSp>
          <p:nvGrpSpPr>
            <p:cNvPr id="10" name="Grupo 9">
              <a:extLst>
                <a:ext uri="{FF2B5EF4-FFF2-40B4-BE49-F238E27FC236}">
                  <a16:creationId xmlns:a16="http://schemas.microsoft.com/office/drawing/2014/main" id="{C500F198-0DF5-4BE9-8AE8-6FDE2AC2350D}"/>
                </a:ext>
              </a:extLst>
            </p:cNvPr>
            <p:cNvGrpSpPr/>
            <p:nvPr/>
          </p:nvGrpSpPr>
          <p:grpSpPr>
            <a:xfrm>
              <a:off x="5824184" y="6052185"/>
              <a:ext cx="2443424" cy="803275"/>
              <a:chOff x="5824184" y="6052185"/>
              <a:chExt cx="2443424" cy="803275"/>
            </a:xfrm>
          </p:grpSpPr>
          <p:grpSp>
            <p:nvGrpSpPr>
              <p:cNvPr id="29734" name="Group 38"/>
              <p:cNvGrpSpPr>
                <a:grpSpLocks/>
              </p:cNvGrpSpPr>
              <p:nvPr/>
            </p:nvGrpSpPr>
            <p:grpSpPr bwMode="auto">
              <a:xfrm>
                <a:off x="5860958" y="6052185"/>
                <a:ext cx="2406650" cy="803275"/>
                <a:chOff x="4783" y="3014"/>
                <a:chExt cx="1516" cy="506"/>
              </a:xfrm>
            </p:grpSpPr>
            <p:sp>
              <p:nvSpPr>
                <p:cNvPr id="37915" name="Rectangle 49"/>
                <p:cNvSpPr>
                  <a:spLocks noChangeArrowheads="1"/>
                </p:cNvSpPr>
                <p:nvPr/>
              </p:nvSpPr>
              <p:spPr bwMode="auto">
                <a:xfrm>
                  <a:off x="5286" y="3014"/>
                  <a:ext cx="1013" cy="506"/>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endParaRPr lang="es-ES" sz="2000">
                    <a:solidFill>
                      <a:srgbClr val="000000"/>
                    </a:solidFill>
                    <a:latin typeface="Arial" panose="020B0604020202020204" pitchFamily="34" charset="0"/>
                  </a:endParaRPr>
                </a:p>
              </p:txBody>
            </p:sp>
            <p:sp>
              <p:nvSpPr>
                <p:cNvPr id="37914" name="AutoShape 62"/>
                <p:cNvSpPr>
                  <a:spLocks noChangeArrowheads="1"/>
                </p:cNvSpPr>
                <p:nvPr/>
              </p:nvSpPr>
              <p:spPr bwMode="auto">
                <a:xfrm>
                  <a:off x="4783" y="3065"/>
                  <a:ext cx="397" cy="404"/>
                </a:xfrm>
                <a:prstGeom prst="rightArrow">
                  <a:avLst>
                    <a:gd name="adj1" fmla="val 55556"/>
                    <a:gd name="adj2" fmla="val 49333"/>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cxnSp>
            <p:nvCxnSpPr>
              <p:cNvPr id="44" name="Conector recto 43">
                <a:extLst>
                  <a:ext uri="{FF2B5EF4-FFF2-40B4-BE49-F238E27FC236}">
                    <a16:creationId xmlns:a16="http://schemas.microsoft.com/office/drawing/2014/main" id="{32E34CF0-1B53-4FF3-B045-FD525292B694}"/>
                  </a:ext>
                </a:extLst>
              </p:cNvPr>
              <p:cNvCxnSpPr/>
              <p:nvPr/>
            </p:nvCxnSpPr>
            <p:spPr bwMode="auto">
              <a:xfrm>
                <a:off x="5824184" y="6087031"/>
                <a:ext cx="0" cy="738420"/>
              </a:xfrm>
              <a:prstGeom prst="line">
                <a:avLst/>
              </a:prstGeom>
              <a:noFill/>
              <a:ln w="76200" cap="flat" cmpd="sng" algn="ctr">
                <a:solidFill>
                  <a:schemeClr val="accent1"/>
                </a:solidFill>
                <a:prstDash val="solid"/>
                <a:round/>
                <a:headEnd type="none" w="med" len="med"/>
                <a:tailEnd type="none" w="med" len="med"/>
              </a:ln>
              <a:effectLst/>
            </p:spPr>
          </p:cxnSp>
        </p:grpSp>
        <p:graphicFrame>
          <p:nvGraphicFramePr>
            <p:cNvPr id="58" name="Object 55">
              <a:extLst>
                <a:ext uri="{FF2B5EF4-FFF2-40B4-BE49-F238E27FC236}">
                  <a16:creationId xmlns:a16="http://schemas.microsoft.com/office/drawing/2014/main" id="{AB9ADE89-DC3E-4D39-888F-0DD19254511C}"/>
                </a:ext>
              </a:extLst>
            </p:cNvPr>
            <p:cNvGraphicFramePr>
              <a:graphicFrameLocks noChangeAspect="1"/>
            </p:cNvGraphicFramePr>
            <p:nvPr/>
          </p:nvGraphicFramePr>
          <p:xfrm>
            <a:off x="6781567" y="6087031"/>
            <a:ext cx="1425575" cy="752475"/>
          </p:xfrm>
          <a:graphic>
            <a:graphicData uri="http://schemas.openxmlformats.org/presentationml/2006/ole">
              <mc:AlternateContent xmlns:mc="http://schemas.openxmlformats.org/markup-compatibility/2006">
                <mc:Choice xmlns:v="urn:schemas-microsoft-com:vml" Requires="v">
                  <p:oleObj spid="_x0000_s75250" name="Ecuación" r:id="rId6" imgW="457200" imgH="241300" progId="Equation.3">
                    <p:embed/>
                  </p:oleObj>
                </mc:Choice>
                <mc:Fallback>
                  <p:oleObj name="Ecuación" r:id="rId6" imgW="457200" imgH="241300" progId="Equation.3">
                    <p:embed/>
                    <p:pic>
                      <p:nvPicPr>
                        <p:cNvPr id="58" name="Object 55">
                          <a:extLst>
                            <a:ext uri="{FF2B5EF4-FFF2-40B4-BE49-F238E27FC236}">
                              <a16:creationId xmlns:a16="http://schemas.microsoft.com/office/drawing/2014/main" id="{AB9ADE89-DC3E-4D39-888F-0DD1925451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567" y="6087031"/>
                          <a:ext cx="1425575"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6"/>
          <p:cNvGrpSpPr>
            <a:grpSpLocks/>
          </p:cNvGrpSpPr>
          <p:nvPr/>
        </p:nvGrpSpPr>
        <p:grpSpPr bwMode="auto">
          <a:xfrm>
            <a:off x="7904690" y="1236999"/>
            <a:ext cx="1106488" cy="911225"/>
            <a:chOff x="4678" y="1349"/>
            <a:chExt cx="697" cy="574"/>
          </a:xfrm>
        </p:grpSpPr>
        <p:sp>
          <p:nvSpPr>
            <p:cNvPr id="37926" name="Line 27"/>
            <p:cNvSpPr>
              <a:spLocks noChangeShapeType="1"/>
            </p:cNvSpPr>
            <p:nvPr/>
          </p:nvSpPr>
          <p:spPr bwMode="auto">
            <a:xfrm flipH="1">
              <a:off x="4678" y="1923"/>
              <a:ext cx="664" cy="0"/>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aphicFrame>
          <p:nvGraphicFramePr>
            <p:cNvPr id="37927" name="Object 28"/>
            <p:cNvGraphicFramePr>
              <a:graphicFrameLocks noChangeAspect="1"/>
            </p:cNvGraphicFramePr>
            <p:nvPr/>
          </p:nvGraphicFramePr>
          <p:xfrm>
            <a:off x="5024" y="1349"/>
            <a:ext cx="351" cy="447"/>
          </p:xfrm>
          <a:graphic>
            <a:graphicData uri="http://schemas.openxmlformats.org/presentationml/2006/ole">
              <mc:AlternateContent xmlns:mc="http://schemas.openxmlformats.org/markup-compatibility/2006">
                <mc:Choice xmlns:v="urn:schemas-microsoft-com:vml" Requires="v">
                  <p:oleObj spid="_x0000_s75251" name="Ecuación" r:id="rId8" imgW="139579" imgH="177646" progId="Equation.3">
                    <p:embed/>
                  </p:oleObj>
                </mc:Choice>
                <mc:Fallback>
                  <p:oleObj name="Ecuación" r:id="rId8" imgW="139579" imgH="177646" progId="Equation.3">
                    <p:embed/>
                    <p:pic>
                      <p:nvPicPr>
                        <p:cNvPr id="37927"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4" y="1349"/>
                          <a:ext cx="351"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2641" name="Text Box 17"/>
          <p:cNvSpPr txBox="1">
            <a:spLocks noChangeArrowheads="1"/>
          </p:cNvSpPr>
          <p:nvPr/>
        </p:nvSpPr>
        <p:spPr bwMode="auto">
          <a:xfrm>
            <a:off x="5990684" y="444107"/>
            <a:ext cx="4284000" cy="612000"/>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ACCIÓN POR </a:t>
            </a:r>
            <a:r>
              <a:rPr lang="en-US" sz="2400">
                <a:latin typeface="Arial" panose="020B0604020202020204" pitchFamily="34" charset="0"/>
              </a:rPr>
              <a:t>«</a:t>
            </a:r>
            <a:r>
              <a:rPr lang="es-ES" sz="2400">
                <a:latin typeface="Arial" panose="020B0604020202020204" pitchFamily="34" charset="0"/>
              </a:rPr>
              <a:t>CONTACTO</a:t>
            </a:r>
            <a:r>
              <a:rPr lang="en-US" sz="2400">
                <a:latin typeface="Arial" panose="020B0604020202020204" pitchFamily="34" charset="0"/>
                <a:cs typeface="Arial" panose="020B0604020202020204" pitchFamily="34" charset="0"/>
              </a:rPr>
              <a:t>»</a:t>
            </a:r>
          </a:p>
        </p:txBody>
      </p:sp>
      <p:grpSp>
        <p:nvGrpSpPr>
          <p:cNvPr id="2" name="Grupo 1"/>
          <p:cNvGrpSpPr/>
          <p:nvPr/>
        </p:nvGrpSpPr>
        <p:grpSpPr>
          <a:xfrm>
            <a:off x="6011116" y="929024"/>
            <a:ext cx="4248000" cy="2211387"/>
            <a:chOff x="6001068" y="959168"/>
            <a:chExt cx="4248000" cy="2211387"/>
          </a:xfrm>
        </p:grpSpPr>
        <p:sp>
          <p:nvSpPr>
            <p:cNvPr id="37894" name="Rectangle 2"/>
            <p:cNvSpPr>
              <a:spLocks noChangeArrowheads="1"/>
            </p:cNvSpPr>
            <p:nvPr/>
          </p:nvSpPr>
          <p:spPr bwMode="auto">
            <a:xfrm>
              <a:off x="6001068" y="959168"/>
              <a:ext cx="4248000" cy="2211387"/>
            </a:xfrm>
            <a:prstGeom prst="rect">
              <a:avLst/>
            </a:prstGeom>
            <a:noFill/>
            <a:ln w="38100" algn="ctr">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37897" name="Text Box 19"/>
            <p:cNvSpPr txBox="1">
              <a:spLocks noChangeArrowheads="1"/>
            </p:cNvSpPr>
            <p:nvPr/>
          </p:nvSpPr>
          <p:spPr bwMode="auto">
            <a:xfrm>
              <a:off x="6046581" y="2669766"/>
              <a:ext cx="152629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8000"/>
                  </a:solidFill>
                  <a:latin typeface="Arial" panose="020B0604020202020204" pitchFamily="34" charset="0"/>
                </a:rPr>
                <a:t>ESPACIO</a:t>
              </a:r>
            </a:p>
          </p:txBody>
        </p:sp>
      </p:grpSp>
      <p:sp>
        <p:nvSpPr>
          <p:cNvPr id="29706" name="Text Box 36"/>
          <p:cNvSpPr txBox="1">
            <a:spLocks noChangeArrowheads="1"/>
          </p:cNvSpPr>
          <p:nvPr/>
        </p:nvSpPr>
        <p:spPr bwMode="auto">
          <a:xfrm>
            <a:off x="1451462" y="425578"/>
            <a:ext cx="4104000" cy="612000"/>
          </a:xfrm>
          <a:prstGeom prst="rect">
            <a:avLst/>
          </a:prstGeom>
          <a:solidFill>
            <a:schemeClr val="bg2">
              <a:lumMod val="60000"/>
              <a:lumOff val="40000"/>
            </a:schemeClr>
          </a:solidFill>
          <a:ln>
            <a:noFill/>
          </a:ln>
        </p:spPr>
        <p:txBody>
          <a:bodyPr wrap="squar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rPr>
              <a:t>INTRODUCCIÓN </a:t>
            </a:r>
            <a:r>
              <a:rPr lang="es-ES" sz="2400" dirty="0">
                <a:latin typeface="Arial" panose="020B0604020202020204" pitchFamily="34" charset="0"/>
              </a:rPr>
              <a:t>DIRECTA</a:t>
            </a:r>
            <a:endParaRPr lang="es-ES" sz="2400" b="1" dirty="0">
              <a:latin typeface="Arial" panose="020B0604020202020204" pitchFamily="34" charset="0"/>
            </a:endParaRPr>
          </a:p>
        </p:txBody>
      </p:sp>
      <p:sp>
        <p:nvSpPr>
          <p:cNvPr id="282683" name="Text Box 59"/>
          <p:cNvSpPr txBox="1">
            <a:spLocks noChangeArrowheads="1"/>
          </p:cNvSpPr>
          <p:nvPr/>
        </p:nvSpPr>
        <p:spPr bwMode="auto">
          <a:xfrm>
            <a:off x="1123071" y="2108347"/>
            <a:ext cx="4437062"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b="1" dirty="0">
                <a:solidFill>
                  <a:srgbClr val="008000"/>
                </a:solidFill>
                <a:latin typeface="Arial" panose="020B0604020202020204" pitchFamily="34" charset="0"/>
                <a:sym typeface="Wingdings" panose="05000000000000000000" pitchFamily="2" charset="2"/>
              </a:rPr>
              <a:t></a:t>
            </a:r>
            <a:r>
              <a:rPr lang="es-ES" sz="2400" dirty="0">
                <a:latin typeface="Arial" panose="020B0604020202020204" pitchFamily="34" charset="0"/>
                <a:sym typeface="Symbol" panose="05050102010706020507" pitchFamily="18" charset="2"/>
              </a:rPr>
              <a:t> La </a:t>
            </a:r>
            <a:r>
              <a:rPr lang="es-ES" sz="2400" b="1" dirty="0">
                <a:latin typeface="Arial" panose="020B0604020202020204" pitchFamily="34" charset="0"/>
                <a:sym typeface="Symbol" panose="05050102010706020507" pitchFamily="18" charset="2"/>
              </a:rPr>
              <a:t>FUENTE</a:t>
            </a:r>
            <a:r>
              <a:rPr lang="es-ES" sz="2400">
                <a:latin typeface="Arial" panose="020B0604020202020204" pitchFamily="34" charset="0"/>
                <a:sym typeface="Symbol" panose="05050102010706020507" pitchFamily="18" charset="2"/>
              </a:rPr>
              <a:t>, una carga Q,</a:t>
            </a:r>
            <a:endParaRPr lang="es-ES" sz="2400" dirty="0">
              <a:latin typeface="Arial" panose="020B0604020202020204" pitchFamily="34" charset="0"/>
              <a:sym typeface="Symbol" panose="05050102010706020507" pitchFamily="18" charset="2"/>
            </a:endParaRPr>
          </a:p>
          <a:p>
            <a:pPr eaLnBrk="1" hangingPunct="1">
              <a:spcBef>
                <a:spcPts val="0"/>
              </a:spcBef>
              <a:buFontTx/>
              <a:buNone/>
            </a:pPr>
            <a:r>
              <a:rPr lang="es-ES" sz="2400">
                <a:latin typeface="Arial" panose="020B0604020202020204" pitchFamily="34" charset="0"/>
                <a:sym typeface="Symbol" panose="05050102010706020507" pitchFamily="18" charset="2"/>
              </a:rPr>
              <a:t>    altera el </a:t>
            </a:r>
            <a:r>
              <a:rPr lang="es-ES" sz="2400" dirty="0">
                <a:latin typeface="Arial" panose="020B0604020202020204" pitchFamily="34" charset="0"/>
                <a:sym typeface="Symbol" panose="05050102010706020507" pitchFamily="18" charset="2"/>
              </a:rPr>
              <a:t>espacio</a:t>
            </a:r>
          </a:p>
        </p:txBody>
      </p:sp>
      <p:sp>
        <p:nvSpPr>
          <p:cNvPr id="282685" name="Text Box 61"/>
          <p:cNvSpPr txBox="1">
            <a:spLocks noChangeArrowheads="1"/>
          </p:cNvSpPr>
          <p:nvPr/>
        </p:nvSpPr>
        <p:spPr bwMode="auto">
          <a:xfrm>
            <a:off x="1128587" y="4688950"/>
            <a:ext cx="4914246"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b="1" dirty="0">
                <a:solidFill>
                  <a:srgbClr val="008000"/>
                </a:solidFill>
                <a:latin typeface="Arial" panose="020B0604020202020204" pitchFamily="34" charset="0"/>
                <a:sym typeface="Wingdings" panose="05000000000000000000" pitchFamily="2" charset="2"/>
              </a:rPr>
              <a:t></a:t>
            </a:r>
            <a:r>
              <a:rPr lang="es-ES" sz="2400" dirty="0">
                <a:solidFill>
                  <a:srgbClr val="000000"/>
                </a:solidFill>
                <a:latin typeface="Arial" panose="020B0604020202020204" pitchFamily="34" charset="0"/>
              </a:rPr>
              <a:t> </a:t>
            </a:r>
            <a:r>
              <a:rPr lang="es-ES" sz="2400" dirty="0">
                <a:latin typeface="Arial" panose="020B0604020202020204" pitchFamily="34" charset="0"/>
              </a:rPr>
              <a:t>Se dice que la fuente establece</a:t>
            </a:r>
          </a:p>
          <a:p>
            <a:pPr eaLnBrk="1" hangingPunct="1">
              <a:spcBef>
                <a:spcPts val="0"/>
              </a:spcBef>
              <a:buFontTx/>
              <a:buNone/>
            </a:pPr>
            <a:r>
              <a:rPr lang="es-ES" sz="2400" dirty="0">
                <a:latin typeface="Arial" panose="020B0604020202020204" pitchFamily="34" charset="0"/>
              </a:rPr>
              <a:t>    un </a:t>
            </a:r>
            <a:r>
              <a:rPr lang="es-ES" sz="2400" b="1" dirty="0">
                <a:latin typeface="Arial" panose="020B0604020202020204" pitchFamily="34" charset="0"/>
              </a:rPr>
              <a:t>CAMPO VECTORIAL</a:t>
            </a:r>
          </a:p>
          <a:p>
            <a:pPr eaLnBrk="1" hangingPunct="1">
              <a:spcBef>
                <a:spcPts val="0"/>
              </a:spcBef>
              <a:buFontTx/>
              <a:buNone/>
            </a:pPr>
            <a:r>
              <a:rPr lang="es-ES" sz="2400" b="1" dirty="0">
                <a:latin typeface="Arial" panose="020B0604020202020204" pitchFamily="34" charset="0"/>
              </a:rPr>
              <a:t>   </a:t>
            </a:r>
            <a:r>
              <a:rPr lang="es-ES" sz="2400" dirty="0">
                <a:latin typeface="Arial" panose="020B0604020202020204" pitchFamily="34" charset="0"/>
              </a:rPr>
              <a:t>(un campo lleno de vectores)</a:t>
            </a:r>
          </a:p>
        </p:txBody>
      </p:sp>
      <p:sp>
        <p:nvSpPr>
          <p:cNvPr id="282688" name="Text Box 64"/>
          <p:cNvSpPr txBox="1">
            <a:spLocks noChangeArrowheads="1"/>
          </p:cNvSpPr>
          <p:nvPr/>
        </p:nvSpPr>
        <p:spPr bwMode="auto">
          <a:xfrm>
            <a:off x="1128587" y="6014198"/>
            <a:ext cx="4801638"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b="1" dirty="0">
                <a:solidFill>
                  <a:srgbClr val="008000"/>
                </a:solidFill>
                <a:latin typeface="Arial" panose="020B0604020202020204" pitchFamily="34" charset="0"/>
                <a:sym typeface="Wingdings" panose="05000000000000000000" pitchFamily="2" charset="2"/>
              </a:rPr>
              <a:t></a:t>
            </a:r>
            <a:r>
              <a:rPr lang="es-ES" sz="2400" dirty="0">
                <a:solidFill>
                  <a:srgbClr val="000000"/>
                </a:solidFill>
                <a:latin typeface="Arial" panose="020B0604020202020204" pitchFamily="34" charset="0"/>
              </a:rPr>
              <a:t> Una </a:t>
            </a:r>
            <a:r>
              <a:rPr lang="es-ES" sz="2400">
                <a:solidFill>
                  <a:srgbClr val="000000"/>
                </a:solidFill>
                <a:latin typeface="Arial" panose="020B0604020202020204" pitchFamily="34" charset="0"/>
              </a:rPr>
              <a:t>partícula en P con </a:t>
            </a:r>
            <a:r>
              <a:rPr lang="es-ES" sz="2400">
                <a:latin typeface="Arial" panose="020B0604020202020204" pitchFamily="34" charset="0"/>
              </a:rPr>
              <a:t>carga q</a:t>
            </a:r>
            <a:endParaRPr lang="es-ES" sz="2400" dirty="0">
              <a:solidFill>
                <a:srgbClr val="000000"/>
              </a:solidFill>
              <a:latin typeface="Arial" panose="020B0604020202020204" pitchFamily="34" charset="0"/>
            </a:endParaRPr>
          </a:p>
          <a:p>
            <a:pPr eaLnBrk="1" hangingPunct="1">
              <a:spcBef>
                <a:spcPts val="0"/>
              </a:spcBef>
              <a:buFontTx/>
              <a:buNone/>
            </a:pPr>
            <a:r>
              <a:rPr lang="es-ES" sz="2400">
                <a:solidFill>
                  <a:srgbClr val="000000"/>
                </a:solidFill>
                <a:latin typeface="Arial" panose="020B0604020202020204" pitchFamily="34" charset="0"/>
              </a:rPr>
              <a:t>    </a:t>
            </a:r>
            <a:r>
              <a:rPr lang="es-ES" sz="2400">
                <a:latin typeface="Arial" panose="020B0604020202020204" pitchFamily="34" charset="0"/>
                <a:sym typeface="Symbol" panose="05050102010706020507" pitchFamily="18" charset="2"/>
              </a:rPr>
              <a:t>lo </a:t>
            </a:r>
            <a:r>
              <a:rPr lang="es-ES" sz="2400">
                <a:latin typeface="Arial" panose="020B0604020202020204" pitchFamily="34" charset="0"/>
              </a:rPr>
              <a:t>“siente”</a:t>
            </a:r>
            <a:r>
              <a:rPr lang="es-ES" sz="2400">
                <a:solidFill>
                  <a:srgbClr val="000000"/>
                </a:solidFill>
                <a:latin typeface="Arial" panose="020B0604020202020204" pitchFamily="34" charset="0"/>
              </a:rPr>
              <a:t> </a:t>
            </a:r>
            <a:r>
              <a:rPr lang="es-ES" sz="2400" dirty="0">
                <a:latin typeface="Arial" panose="020B0604020202020204" pitchFamily="34" charset="0"/>
              </a:rPr>
              <a:t>y sufre una</a:t>
            </a:r>
            <a:r>
              <a:rPr lang="es-ES" sz="2400" dirty="0">
                <a:solidFill>
                  <a:srgbClr val="3333FF"/>
                </a:solidFill>
                <a:latin typeface="Arial" panose="020B0604020202020204" pitchFamily="34" charset="0"/>
              </a:rPr>
              <a:t> </a:t>
            </a:r>
            <a:r>
              <a:rPr lang="es-ES" sz="2400" b="1" dirty="0">
                <a:latin typeface="Arial" panose="020B0604020202020204" pitchFamily="34" charset="0"/>
              </a:rPr>
              <a:t>FUERZA</a:t>
            </a:r>
          </a:p>
        </p:txBody>
      </p:sp>
      <p:sp>
        <p:nvSpPr>
          <p:cNvPr id="282690" name="Text Box 66"/>
          <p:cNvSpPr txBox="1">
            <a:spLocks noChangeArrowheads="1"/>
          </p:cNvSpPr>
          <p:nvPr/>
        </p:nvSpPr>
        <p:spPr bwMode="auto">
          <a:xfrm>
            <a:off x="1128587" y="2992470"/>
            <a:ext cx="4728285"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b="1" dirty="0">
                <a:solidFill>
                  <a:srgbClr val="008000"/>
                </a:solidFill>
                <a:latin typeface="Arial" panose="020B0604020202020204" pitchFamily="34" charset="0"/>
                <a:sym typeface="Wingdings" panose="05000000000000000000" pitchFamily="2" charset="2"/>
              </a:rPr>
              <a:t></a:t>
            </a:r>
            <a:r>
              <a:rPr lang="es-ES" sz="2400" dirty="0">
                <a:latin typeface="Arial" panose="020B0604020202020204" pitchFamily="34" charset="0"/>
                <a:sym typeface="Wingdings" panose="05000000000000000000" pitchFamily="2" charset="2"/>
              </a:rPr>
              <a:t> El e</a:t>
            </a:r>
            <a:r>
              <a:rPr lang="es-ES" sz="2400" dirty="0">
                <a:latin typeface="Arial" panose="020B0604020202020204" pitchFamily="34" charset="0"/>
                <a:sym typeface="Symbol" panose="05050102010706020507" pitchFamily="18" charset="2"/>
              </a:rPr>
              <a:t>fecto se caracteriza</a:t>
            </a:r>
          </a:p>
          <a:p>
            <a:pPr eaLnBrk="1" hangingPunct="1">
              <a:spcBef>
                <a:spcPts val="0"/>
              </a:spcBef>
              <a:buFontTx/>
              <a:buNone/>
            </a:pPr>
            <a:r>
              <a:rPr lang="es-ES" sz="2400" dirty="0">
                <a:latin typeface="Arial" panose="020B0604020202020204" pitchFamily="34" charset="0"/>
                <a:sym typeface="Symbol" panose="05050102010706020507" pitchFamily="18" charset="2"/>
              </a:rPr>
              <a:t>    asociando a cada </a:t>
            </a:r>
            <a:r>
              <a:rPr lang="es-ES" sz="2400">
                <a:latin typeface="Arial" panose="020B0604020202020204" pitchFamily="34" charset="0"/>
                <a:sym typeface="Symbol" panose="05050102010706020507" pitchFamily="18" charset="2"/>
              </a:rPr>
              <a:t>punto P</a:t>
            </a:r>
            <a:endParaRPr lang="es-ES" sz="2400" dirty="0">
              <a:latin typeface="Arial" panose="020B0604020202020204" pitchFamily="34" charset="0"/>
              <a:sym typeface="Symbol" panose="05050102010706020507" pitchFamily="18" charset="2"/>
            </a:endParaRPr>
          </a:p>
          <a:p>
            <a:pPr eaLnBrk="1" hangingPunct="1">
              <a:spcBef>
                <a:spcPts val="0"/>
              </a:spcBef>
              <a:buFontTx/>
              <a:buNone/>
            </a:pPr>
            <a:r>
              <a:rPr lang="es-ES" sz="2400">
                <a:latin typeface="Arial" panose="020B0604020202020204" pitchFamily="34" charset="0"/>
                <a:sym typeface="Symbol" panose="05050102010706020507" pitchFamily="18" charset="2"/>
              </a:rPr>
              <a:t>    del espacio </a:t>
            </a:r>
            <a:r>
              <a:rPr lang="es-ES" sz="2400" dirty="0">
                <a:latin typeface="Arial" panose="020B0604020202020204" pitchFamily="34" charset="0"/>
                <a:sym typeface="Symbol" panose="05050102010706020507" pitchFamily="18" charset="2"/>
              </a:rPr>
              <a:t>un valor de una</a:t>
            </a:r>
          </a:p>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b="1" dirty="0">
                <a:latin typeface="Arial" panose="020B0604020202020204" pitchFamily="34" charset="0"/>
                <a:sym typeface="Symbol" panose="05050102010706020507" pitchFamily="18" charset="2"/>
              </a:rPr>
              <a:t>MAGNITUD VECTORIAL</a:t>
            </a:r>
          </a:p>
        </p:txBody>
      </p:sp>
      <p:sp>
        <p:nvSpPr>
          <p:cNvPr id="37911" name="CuadroTexto 1"/>
          <p:cNvSpPr txBox="1">
            <a:spLocks noChangeArrowheads="1"/>
          </p:cNvSpPr>
          <p:nvPr/>
        </p:nvSpPr>
        <p:spPr bwMode="auto">
          <a:xfrm>
            <a:off x="7048305" y="4663721"/>
            <a:ext cx="3470688"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ts val="0"/>
              </a:spcBef>
            </a:pPr>
            <a:r>
              <a:rPr lang="es-ES" sz="2400" dirty="0">
                <a:solidFill>
                  <a:srgbClr val="FF0000"/>
                </a:solidFill>
              </a:rPr>
              <a:t>Lo que tiene la partícula que causa que sienta  la alteración</a:t>
            </a:r>
          </a:p>
        </p:txBody>
      </p:sp>
      <p:cxnSp>
        <p:nvCxnSpPr>
          <p:cNvPr id="37912" name="Conector recto de flecha 3"/>
          <p:cNvCxnSpPr>
            <a:cxnSpLocks noChangeShapeType="1"/>
          </p:cNvCxnSpPr>
          <p:nvPr/>
        </p:nvCxnSpPr>
        <p:spPr bwMode="auto">
          <a:xfrm flipV="1">
            <a:off x="7822043" y="5897001"/>
            <a:ext cx="132483" cy="393969"/>
          </a:xfrm>
          <a:prstGeom prst="straightConnector1">
            <a:avLst/>
          </a:prstGeom>
          <a:noFill/>
          <a:ln w="38100" algn="ctr">
            <a:solidFill>
              <a:srgbClr val="FF0000"/>
            </a:solidFill>
            <a:round/>
            <a:headEnd/>
            <a:tailEnd type="triangle" w="med" len="lg"/>
          </a:ln>
          <a:extLst>
            <a:ext uri="{909E8E84-426E-40DD-AFC4-6F175D3DCCD1}">
              <a14:hiddenFill xmlns:a14="http://schemas.microsoft.com/office/drawing/2010/main">
                <a:noFill/>
              </a14:hiddenFill>
            </a:ext>
          </a:extLst>
        </p:spPr>
      </p:cxnSp>
      <p:grpSp>
        <p:nvGrpSpPr>
          <p:cNvPr id="15" name="Grupo 14"/>
          <p:cNvGrpSpPr>
            <a:grpSpLocks/>
          </p:cNvGrpSpPr>
          <p:nvPr/>
        </p:nvGrpSpPr>
        <p:grpSpPr bwMode="auto">
          <a:xfrm>
            <a:off x="8292611" y="5831639"/>
            <a:ext cx="2288293" cy="1200329"/>
            <a:chOff x="8097046" y="6064299"/>
            <a:chExt cx="2289560" cy="1199931"/>
          </a:xfrm>
        </p:grpSpPr>
        <p:sp>
          <p:nvSpPr>
            <p:cNvPr id="37909" name="CuadroTexto 4"/>
            <p:cNvSpPr txBox="1">
              <a:spLocks noChangeArrowheads="1"/>
            </p:cNvSpPr>
            <p:nvPr/>
          </p:nvSpPr>
          <p:spPr bwMode="auto">
            <a:xfrm>
              <a:off x="8371608" y="6064299"/>
              <a:ext cx="2014998" cy="1199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eaLnBrk="1" hangingPunct="1">
                <a:spcBef>
                  <a:spcPts val="0"/>
                </a:spcBef>
              </a:pPr>
              <a:r>
                <a:rPr lang="es-ES" sz="2400" dirty="0">
                  <a:solidFill>
                    <a:srgbClr val="FF0000"/>
                  </a:solidFill>
                </a:rPr>
                <a:t>Lo que caracteriza      la alteración</a:t>
              </a:r>
            </a:p>
          </p:txBody>
        </p:sp>
        <p:cxnSp>
          <p:nvCxnSpPr>
            <p:cNvPr id="37910" name="Conector recto de flecha 12"/>
            <p:cNvCxnSpPr>
              <a:cxnSpLocks noChangeShapeType="1"/>
            </p:cNvCxnSpPr>
            <p:nvPr/>
          </p:nvCxnSpPr>
          <p:spPr bwMode="auto">
            <a:xfrm>
              <a:off x="8097046" y="6706272"/>
              <a:ext cx="378874" cy="0"/>
            </a:xfrm>
            <a:prstGeom prst="straightConnector1">
              <a:avLst/>
            </a:prstGeom>
            <a:noFill/>
            <a:ln w="38100" algn="ctr">
              <a:solidFill>
                <a:srgbClr val="FF0000"/>
              </a:solidFill>
              <a:round/>
              <a:headEnd/>
              <a:tailEnd type="triangle" w="med" len="lg"/>
            </a:ln>
            <a:extLst>
              <a:ext uri="{909E8E84-426E-40DD-AFC4-6F175D3DCCD1}">
                <a14:hiddenFill xmlns:a14="http://schemas.microsoft.com/office/drawing/2010/main">
                  <a:noFill/>
                </a14:hiddenFill>
              </a:ext>
            </a:extLst>
          </p:spPr>
        </p:cxnSp>
      </p:grpSp>
      <p:graphicFrame>
        <p:nvGraphicFramePr>
          <p:cNvPr id="46" name="Object 35">
            <a:extLst>
              <a:ext uri="{FF2B5EF4-FFF2-40B4-BE49-F238E27FC236}">
                <a16:creationId xmlns:a16="http://schemas.microsoft.com/office/drawing/2014/main" id="{33D54D2A-9558-40EB-8736-0F650DA13BA4}"/>
              </a:ext>
            </a:extLst>
          </p:cNvPr>
          <p:cNvGraphicFramePr>
            <a:graphicFrameLocks noChangeAspect="1"/>
          </p:cNvGraphicFramePr>
          <p:nvPr/>
        </p:nvGraphicFramePr>
        <p:xfrm>
          <a:off x="1408113" y="1253584"/>
          <a:ext cx="4308475" cy="762000"/>
        </p:xfrm>
        <a:graphic>
          <a:graphicData uri="http://schemas.openxmlformats.org/presentationml/2006/ole">
            <mc:AlternateContent xmlns:mc="http://schemas.openxmlformats.org/markup-compatibility/2006">
              <mc:Choice xmlns:v="urn:schemas-microsoft-com:vml" Requires="v">
                <p:oleObj spid="_x0000_s75252" name="Ecuación" r:id="rId10" imgW="1218671" imgH="215806" progId="Equation.3">
                  <p:embed/>
                </p:oleObj>
              </mc:Choice>
              <mc:Fallback>
                <p:oleObj name="Ecuación" r:id="rId10" imgW="1218671" imgH="215806" progId="Equation.3">
                  <p:embed/>
                  <p:pic>
                    <p:nvPicPr>
                      <p:cNvPr id="46" name="Object 35">
                        <a:extLst>
                          <a:ext uri="{FF2B5EF4-FFF2-40B4-BE49-F238E27FC236}">
                            <a16:creationId xmlns:a16="http://schemas.microsoft.com/office/drawing/2014/main" id="{33D54D2A-9558-40EB-8736-0F650DA13B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8113" y="1253584"/>
                        <a:ext cx="43084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 name="Group 10">
            <a:extLst>
              <a:ext uri="{FF2B5EF4-FFF2-40B4-BE49-F238E27FC236}">
                <a16:creationId xmlns:a16="http://schemas.microsoft.com/office/drawing/2014/main" id="{F8B9A35E-3C4E-4B38-BFCE-6EE9521BAD1E}"/>
              </a:ext>
            </a:extLst>
          </p:cNvPr>
          <p:cNvGrpSpPr>
            <a:grpSpLocks/>
          </p:cNvGrpSpPr>
          <p:nvPr/>
        </p:nvGrpSpPr>
        <p:grpSpPr bwMode="auto">
          <a:xfrm>
            <a:off x="8896350" y="1947265"/>
            <a:ext cx="449263" cy="954087"/>
            <a:chOff x="5424" y="1787"/>
            <a:chExt cx="283" cy="601"/>
          </a:xfrm>
        </p:grpSpPr>
        <p:pic>
          <p:nvPicPr>
            <p:cNvPr id="48" name="Picture 11">
              <a:extLst>
                <a:ext uri="{FF2B5EF4-FFF2-40B4-BE49-F238E27FC236}">
                  <a16:creationId xmlns:a16="http://schemas.microsoft.com/office/drawing/2014/main" id="{A5C8E472-6BD5-4C76-AD37-3A0A569D5C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4" y="1787"/>
              <a:ext cx="2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49" name="Text Box 12">
              <a:extLst>
                <a:ext uri="{FF2B5EF4-FFF2-40B4-BE49-F238E27FC236}">
                  <a16:creationId xmlns:a16="http://schemas.microsoft.com/office/drawing/2014/main" id="{239585FE-B918-4233-990B-651F313D2E84}"/>
                </a:ext>
              </a:extLst>
            </p:cNvPr>
            <p:cNvSpPr txBox="1">
              <a:spLocks noChangeArrowheads="1"/>
            </p:cNvSpPr>
            <p:nvPr/>
          </p:nvSpPr>
          <p:spPr bwMode="auto">
            <a:xfrm>
              <a:off x="5449" y="2061"/>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0000"/>
                  </a:solidFill>
                  <a:latin typeface="Arial" panose="020B0604020202020204" pitchFamily="34" charset="0"/>
                </a:rPr>
                <a:t>q</a:t>
              </a:r>
            </a:p>
          </p:txBody>
        </p:sp>
      </p:grpSp>
      <p:grpSp>
        <p:nvGrpSpPr>
          <p:cNvPr id="53" name="Group 7">
            <a:extLst>
              <a:ext uri="{FF2B5EF4-FFF2-40B4-BE49-F238E27FC236}">
                <a16:creationId xmlns:a16="http://schemas.microsoft.com/office/drawing/2014/main" id="{6F9530CE-9C7D-40CE-B059-7797F65DB78D}"/>
              </a:ext>
            </a:extLst>
          </p:cNvPr>
          <p:cNvGrpSpPr>
            <a:grpSpLocks/>
          </p:cNvGrpSpPr>
          <p:nvPr/>
        </p:nvGrpSpPr>
        <p:grpSpPr bwMode="auto">
          <a:xfrm>
            <a:off x="6684963" y="1304327"/>
            <a:ext cx="457200" cy="1046163"/>
            <a:chOff x="4051" y="1389"/>
            <a:chExt cx="288" cy="659"/>
          </a:xfrm>
        </p:grpSpPr>
        <p:pic>
          <p:nvPicPr>
            <p:cNvPr id="54" name="Picture 8">
              <a:extLst>
                <a:ext uri="{FF2B5EF4-FFF2-40B4-BE49-F238E27FC236}">
                  <a16:creationId xmlns:a16="http://schemas.microsoft.com/office/drawing/2014/main" id="{50BCE2F4-C4DC-4C4E-8C0F-6B2EFB395E8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7" y="1771"/>
              <a:ext cx="27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55" name="Text Box 9">
              <a:extLst>
                <a:ext uri="{FF2B5EF4-FFF2-40B4-BE49-F238E27FC236}">
                  <a16:creationId xmlns:a16="http://schemas.microsoft.com/office/drawing/2014/main" id="{74B31F10-A42B-4BB8-887D-E0D70A22F9A7}"/>
                </a:ext>
              </a:extLst>
            </p:cNvPr>
            <p:cNvSpPr txBox="1">
              <a:spLocks noChangeArrowheads="1"/>
            </p:cNvSpPr>
            <p:nvPr/>
          </p:nvSpPr>
          <p:spPr bwMode="auto">
            <a:xfrm>
              <a:off x="4051" y="1389"/>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0000"/>
                  </a:solidFill>
                  <a:latin typeface="Arial" panose="020B0604020202020204" pitchFamily="34" charset="0"/>
                </a:rPr>
                <a:t>Q</a:t>
              </a:r>
            </a:p>
          </p:txBody>
        </p:sp>
      </p:grpSp>
      <p:grpSp>
        <p:nvGrpSpPr>
          <p:cNvPr id="51257" name="Group 57"/>
          <p:cNvGrpSpPr>
            <a:grpSpLocks/>
          </p:cNvGrpSpPr>
          <p:nvPr/>
        </p:nvGrpSpPr>
        <p:grpSpPr bwMode="auto">
          <a:xfrm>
            <a:off x="9062638" y="1604255"/>
            <a:ext cx="541338" cy="598488"/>
            <a:chOff x="5848" y="1640"/>
            <a:chExt cx="341" cy="377"/>
          </a:xfrm>
        </p:grpSpPr>
        <p:sp>
          <p:nvSpPr>
            <p:cNvPr id="37920" name="Oval 77"/>
            <p:cNvSpPr>
              <a:spLocks noChangeArrowheads="1"/>
            </p:cNvSpPr>
            <p:nvPr/>
          </p:nvSpPr>
          <p:spPr bwMode="auto">
            <a:xfrm>
              <a:off x="5848" y="1949"/>
              <a:ext cx="68" cy="68"/>
            </a:xfrm>
            <a:prstGeom prst="ellipse">
              <a:avLst/>
            </a:prstGeom>
            <a:solidFill>
              <a:schemeClr val="accent1"/>
            </a:solidFill>
            <a:ln w="12700" algn="ctr">
              <a:solidFill>
                <a:schemeClr val="accent1"/>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37921" name="Text Box 56"/>
            <p:cNvSpPr txBox="1">
              <a:spLocks noChangeArrowheads="1"/>
            </p:cNvSpPr>
            <p:nvPr/>
          </p:nvSpPr>
          <p:spPr bwMode="auto">
            <a:xfrm>
              <a:off x="5947" y="1640"/>
              <a:ext cx="242"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P</a:t>
              </a:r>
            </a:p>
          </p:txBody>
        </p:sp>
      </p:grpSp>
      <p:grpSp>
        <p:nvGrpSpPr>
          <p:cNvPr id="5" name="Grupo 4">
            <a:extLst>
              <a:ext uri="{FF2B5EF4-FFF2-40B4-BE49-F238E27FC236}">
                <a16:creationId xmlns:a16="http://schemas.microsoft.com/office/drawing/2014/main" id="{A6B4369F-2C99-4BFB-9FB9-D3D181568184}"/>
              </a:ext>
            </a:extLst>
          </p:cNvPr>
          <p:cNvGrpSpPr/>
          <p:nvPr/>
        </p:nvGrpSpPr>
        <p:grpSpPr>
          <a:xfrm>
            <a:off x="5907306" y="3147721"/>
            <a:ext cx="2882138" cy="1308156"/>
            <a:chOff x="5820304" y="3147721"/>
            <a:chExt cx="2882138" cy="1308156"/>
          </a:xfrm>
        </p:grpSpPr>
        <p:grpSp>
          <p:nvGrpSpPr>
            <p:cNvPr id="29733" name="Group 37"/>
            <p:cNvGrpSpPr>
              <a:grpSpLocks/>
            </p:cNvGrpSpPr>
            <p:nvPr/>
          </p:nvGrpSpPr>
          <p:grpSpPr bwMode="auto">
            <a:xfrm>
              <a:off x="5843223" y="3546735"/>
              <a:ext cx="2859219" cy="833438"/>
              <a:chOff x="3234" y="2933"/>
              <a:chExt cx="1791" cy="525"/>
            </a:xfrm>
          </p:grpSpPr>
          <p:sp>
            <p:nvSpPr>
              <p:cNvPr id="37917" name="Text Box 69"/>
              <p:cNvSpPr txBox="1">
                <a:spLocks noChangeArrowheads="1"/>
              </p:cNvSpPr>
              <p:nvPr/>
            </p:nvSpPr>
            <p:spPr bwMode="auto">
              <a:xfrm>
                <a:off x="3758" y="2933"/>
                <a:ext cx="1267" cy="525"/>
              </a:xfrm>
              <a:prstGeom prst="rect">
                <a:avLst/>
              </a:prstGeom>
              <a:solidFill>
                <a:srgbClr val="6666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no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FFFF"/>
                    </a:solidFill>
                    <a:latin typeface="Arial" panose="020B0604020202020204" pitchFamily="34" charset="0"/>
                  </a:rPr>
                  <a:t>Campo Eléctrico</a:t>
                </a:r>
              </a:p>
            </p:txBody>
          </p:sp>
          <p:sp>
            <p:nvSpPr>
              <p:cNvPr id="37919" name="AutoShape 61"/>
              <p:cNvSpPr>
                <a:spLocks noChangeArrowheads="1"/>
              </p:cNvSpPr>
              <p:nvPr/>
            </p:nvSpPr>
            <p:spPr bwMode="auto">
              <a:xfrm>
                <a:off x="3234" y="3002"/>
                <a:ext cx="412" cy="404"/>
              </a:xfrm>
              <a:prstGeom prst="rightArrow">
                <a:avLst>
                  <a:gd name="adj1" fmla="val 55556"/>
                  <a:gd name="adj2" fmla="val 49333"/>
                </a:avLst>
              </a:prstGeom>
              <a:solidFill>
                <a:schemeClr val="accent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cxnSp>
          <p:nvCxnSpPr>
            <p:cNvPr id="4" name="Conector recto 3">
              <a:extLst>
                <a:ext uri="{FF2B5EF4-FFF2-40B4-BE49-F238E27FC236}">
                  <a16:creationId xmlns:a16="http://schemas.microsoft.com/office/drawing/2014/main" id="{9AE4AE9A-CF82-427B-8473-CEF0301405BF}"/>
                </a:ext>
              </a:extLst>
            </p:cNvPr>
            <p:cNvCxnSpPr/>
            <p:nvPr/>
          </p:nvCxnSpPr>
          <p:spPr bwMode="auto">
            <a:xfrm>
              <a:off x="5820304" y="3147721"/>
              <a:ext cx="0" cy="1308156"/>
            </a:xfrm>
            <a:prstGeom prst="line">
              <a:avLst/>
            </a:prstGeom>
            <a:noFill/>
            <a:ln w="76200" cap="flat" cmpd="sng" algn="ctr">
              <a:solidFill>
                <a:schemeClr val="accent1"/>
              </a:solidFill>
              <a:prstDash val="solid"/>
              <a:round/>
              <a:headEnd type="none" w="med" len="med"/>
              <a:tailEnd type="none" w="med" len="med"/>
            </a:ln>
            <a:effectLst/>
          </p:spPr>
        </p:cxnSp>
      </p:grpSp>
      <p:graphicFrame>
        <p:nvGraphicFramePr>
          <p:cNvPr id="56" name="Object 6">
            <a:extLst>
              <a:ext uri="{FF2B5EF4-FFF2-40B4-BE49-F238E27FC236}">
                <a16:creationId xmlns:a16="http://schemas.microsoft.com/office/drawing/2014/main" id="{B93F99A0-20C8-40FF-A9FD-DDE73F26609E}"/>
              </a:ext>
            </a:extLst>
          </p:cNvPr>
          <p:cNvGraphicFramePr>
            <a:graphicFrameLocks noChangeAspect="1"/>
          </p:cNvGraphicFramePr>
          <p:nvPr>
            <p:extLst>
              <p:ext uri="{D42A27DB-BD31-4B8C-83A1-F6EECF244321}">
                <p14:modId xmlns:p14="http://schemas.microsoft.com/office/powerpoint/2010/main" val="2840626839"/>
              </p:ext>
            </p:extLst>
          </p:nvPr>
        </p:nvGraphicFramePr>
        <p:xfrm>
          <a:off x="9164047" y="3609275"/>
          <a:ext cx="557215" cy="709614"/>
        </p:xfrm>
        <a:graphic>
          <a:graphicData uri="http://schemas.openxmlformats.org/presentationml/2006/ole">
            <mc:AlternateContent xmlns:mc="http://schemas.openxmlformats.org/markup-compatibility/2006">
              <mc:Choice xmlns:v="urn:schemas-microsoft-com:vml" Requires="v">
                <p:oleObj spid="_x0000_s75253" name="Ecuación" r:id="rId14" imgW="139579" imgH="177646" progId="Equation.3">
                  <p:embed/>
                </p:oleObj>
              </mc:Choice>
              <mc:Fallback>
                <p:oleObj name="Ecuación" r:id="rId14" imgW="139579" imgH="177646" progId="Equation.3">
                  <p:embed/>
                  <p:pic>
                    <p:nvPicPr>
                      <p:cNvPr id="56" name="Object 6">
                        <a:extLst>
                          <a:ext uri="{FF2B5EF4-FFF2-40B4-BE49-F238E27FC236}">
                            <a16:creationId xmlns:a16="http://schemas.microsoft.com/office/drawing/2014/main" id="{B93F99A0-20C8-40FF-A9FD-DDE73F2660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64047" y="3609275"/>
                        <a:ext cx="557215" cy="709614"/>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411806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2683"/>
                                        </p:tgtEl>
                                        <p:attrNameLst>
                                          <p:attrName>style.visibility</p:attrName>
                                        </p:attrNameLst>
                                      </p:cBhvr>
                                      <p:to>
                                        <p:strVal val="visible"/>
                                      </p:to>
                                    </p:set>
                                    <p:animEffect transition="in" filter="wipe(up)">
                                      <p:cBhvr>
                                        <p:cTn id="17" dur="500"/>
                                        <p:tgtEl>
                                          <p:spTgt spid="282683"/>
                                        </p:tgtEl>
                                      </p:cBhvr>
                                    </p:animEffect>
                                  </p:childTnLst>
                                </p:cTn>
                              </p:par>
                            </p:childTnLst>
                          </p:cTn>
                        </p:par>
                      </p:childTnLst>
                    </p:cTn>
                  </p:par>
                  <p:par>
                    <p:cTn id="18" fill="hold">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1257"/>
                                        </p:tgtEl>
                                        <p:attrNameLst>
                                          <p:attrName>style.visibility</p:attrName>
                                        </p:attrNameLst>
                                      </p:cBhvr>
                                      <p:to>
                                        <p:strVal val="visible"/>
                                      </p:to>
                                    </p:set>
                                    <p:animEffect transition="in" filter="dissolve">
                                      <p:cBhvr>
                                        <p:cTn id="22" dur="500"/>
                                        <p:tgtEl>
                                          <p:spTgt spid="512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2690"/>
                                        </p:tgtEl>
                                        <p:attrNameLst>
                                          <p:attrName>style.visibility</p:attrName>
                                        </p:attrNameLst>
                                      </p:cBhvr>
                                      <p:to>
                                        <p:strVal val="visible"/>
                                      </p:to>
                                    </p:set>
                                    <p:animEffect transition="in" filter="wipe(up)">
                                      <p:cBhvr>
                                        <p:cTn id="27" dur="500"/>
                                        <p:tgtEl>
                                          <p:spTgt spid="2826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par>
                          <p:cTn id="33" fill="hold">
                            <p:stCondLst>
                              <p:cond delay="500"/>
                            </p:stCondLst>
                            <p:childTnLst>
                              <p:par>
                                <p:cTn id="34" presetID="23" presetClass="entr" presetSubtype="16" fill="hold" nodeType="afterEffect">
                                  <p:stCondLst>
                                    <p:cond delay="0"/>
                                  </p:stCondLst>
                                  <p:childTnLst>
                                    <p:set>
                                      <p:cBhvr>
                                        <p:cTn id="35" dur="1" fill="hold">
                                          <p:stCondLst>
                                            <p:cond delay="0"/>
                                          </p:stCondLst>
                                        </p:cTn>
                                        <p:tgtEl>
                                          <p:spTgt spid="56"/>
                                        </p:tgtEl>
                                        <p:attrNameLst>
                                          <p:attrName>style.visibility</p:attrName>
                                        </p:attrNameLst>
                                      </p:cBhvr>
                                      <p:to>
                                        <p:strVal val="visible"/>
                                      </p:to>
                                    </p:set>
                                    <p:anim calcmode="lin" valueType="num">
                                      <p:cBhvr>
                                        <p:cTn id="36" dur="500" fill="hold"/>
                                        <p:tgtEl>
                                          <p:spTgt spid="56"/>
                                        </p:tgtEl>
                                        <p:attrNameLst>
                                          <p:attrName>ppt_w</p:attrName>
                                        </p:attrNameLst>
                                      </p:cBhvr>
                                      <p:tavLst>
                                        <p:tav tm="0">
                                          <p:val>
                                            <p:fltVal val="0"/>
                                          </p:val>
                                        </p:tav>
                                        <p:tav tm="100000">
                                          <p:val>
                                            <p:strVal val="#ppt_w"/>
                                          </p:val>
                                        </p:tav>
                                      </p:tavLst>
                                    </p:anim>
                                    <p:anim calcmode="lin" valueType="num">
                                      <p:cBhvr>
                                        <p:cTn id="37"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left)">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82685"/>
                                        </p:tgtEl>
                                        <p:attrNameLst>
                                          <p:attrName>style.visibility</p:attrName>
                                        </p:attrNameLst>
                                      </p:cBhvr>
                                      <p:to>
                                        <p:strVal val="visible"/>
                                      </p:to>
                                    </p:set>
                                    <p:animEffect transition="in" filter="wipe(up)">
                                      <p:cBhvr>
                                        <p:cTn id="47" dur="500"/>
                                        <p:tgtEl>
                                          <p:spTgt spid="2826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dissolve">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82688"/>
                                        </p:tgtEl>
                                        <p:attrNameLst>
                                          <p:attrName>style.visibility</p:attrName>
                                        </p:attrNameLst>
                                      </p:cBhvr>
                                      <p:to>
                                        <p:strVal val="visible"/>
                                      </p:to>
                                    </p:set>
                                    <p:animEffect transition="in" filter="wipe(up)">
                                      <p:cBhvr>
                                        <p:cTn id="57" dur="500"/>
                                        <p:tgtEl>
                                          <p:spTgt spid="28268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7912"/>
                                        </p:tgtEl>
                                        <p:attrNameLst>
                                          <p:attrName>style.visibility</p:attrName>
                                        </p:attrNameLst>
                                      </p:cBhvr>
                                      <p:to>
                                        <p:strVal val="visible"/>
                                      </p:to>
                                    </p:set>
                                    <p:animEffect transition="in" filter="wipe(down)">
                                      <p:cBhvr>
                                        <p:cTn id="67" dur="500"/>
                                        <p:tgtEl>
                                          <p:spTgt spid="37912"/>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37911"/>
                                        </p:tgtEl>
                                        <p:attrNameLst>
                                          <p:attrName>style.visibility</p:attrName>
                                        </p:attrNameLst>
                                      </p:cBhvr>
                                      <p:to>
                                        <p:strVal val="visible"/>
                                      </p:to>
                                    </p:set>
                                    <p:animEffect transition="in" filter="wipe(up)">
                                      <p:cBhvr>
                                        <p:cTn id="71" dur="500"/>
                                        <p:tgtEl>
                                          <p:spTgt spid="3791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right)">
                                      <p:cBhvr>
                                        <p:cTn id="8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83" grpId="0"/>
      <p:bldP spid="282685" grpId="0"/>
      <p:bldP spid="282688" grpId="0"/>
      <p:bldP spid="282690" grpId="0"/>
      <p:bldP spid="379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4">
            <a:extLst>
              <a:ext uri="{FF2B5EF4-FFF2-40B4-BE49-F238E27FC236}">
                <a16:creationId xmlns:a16="http://schemas.microsoft.com/office/drawing/2014/main" id="{6DFB5BBA-D03C-4A31-BAA7-7E8E55701F2A}"/>
              </a:ext>
            </a:extLst>
          </p:cNvPr>
          <p:cNvGrpSpPr>
            <a:grpSpLocks/>
          </p:cNvGrpSpPr>
          <p:nvPr/>
        </p:nvGrpSpPr>
        <p:grpSpPr bwMode="auto">
          <a:xfrm>
            <a:off x="9124983" y="2142533"/>
            <a:ext cx="976317" cy="822327"/>
            <a:chOff x="5588" y="1924"/>
            <a:chExt cx="615" cy="518"/>
          </a:xfrm>
        </p:grpSpPr>
        <p:sp>
          <p:nvSpPr>
            <p:cNvPr id="32" name="Line 5">
              <a:extLst>
                <a:ext uri="{FF2B5EF4-FFF2-40B4-BE49-F238E27FC236}">
                  <a16:creationId xmlns:a16="http://schemas.microsoft.com/office/drawing/2014/main" id="{2200BCAB-9BD2-4213-86E1-F69084B2816D}"/>
                </a:ext>
              </a:extLst>
            </p:cNvPr>
            <p:cNvSpPr>
              <a:spLocks noChangeShapeType="1"/>
            </p:cNvSpPr>
            <p:nvPr/>
          </p:nvSpPr>
          <p:spPr bwMode="auto">
            <a:xfrm>
              <a:off x="5588" y="1924"/>
              <a:ext cx="551" cy="5"/>
            </a:xfrm>
            <a:prstGeom prst="line">
              <a:avLst/>
            </a:prstGeom>
            <a:noFill/>
            <a:ln w="76200">
              <a:solidFill>
                <a:srgbClr val="008000"/>
              </a:solidFill>
              <a:round/>
              <a:headEnd/>
              <a:tailEnd type="triangle" w="lg" len="me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GB"/>
            </a:p>
          </p:txBody>
        </p:sp>
        <p:graphicFrame>
          <p:nvGraphicFramePr>
            <p:cNvPr id="33" name="Object 6">
              <a:extLst>
                <a:ext uri="{FF2B5EF4-FFF2-40B4-BE49-F238E27FC236}">
                  <a16:creationId xmlns:a16="http://schemas.microsoft.com/office/drawing/2014/main" id="{54E7867F-E12F-4FA9-975B-68DDA9554FC3}"/>
                </a:ext>
              </a:extLst>
            </p:cNvPr>
            <p:cNvGraphicFramePr>
              <a:graphicFrameLocks noChangeAspect="1"/>
            </p:cNvGraphicFramePr>
            <p:nvPr/>
          </p:nvGraphicFramePr>
          <p:xfrm>
            <a:off x="5852" y="1995"/>
            <a:ext cx="351" cy="447"/>
          </p:xfrm>
          <a:graphic>
            <a:graphicData uri="http://schemas.openxmlformats.org/presentationml/2006/ole">
              <mc:AlternateContent xmlns:mc="http://schemas.openxmlformats.org/markup-compatibility/2006">
                <mc:Choice xmlns:v="urn:schemas-microsoft-com:vml" Requires="v">
                  <p:oleObj spid="_x0000_s76174" name="Ecuación" r:id="rId4" imgW="139579" imgH="177646" progId="Equation.3">
                    <p:embed/>
                  </p:oleObj>
                </mc:Choice>
                <mc:Fallback>
                  <p:oleObj name="Ecuación" r:id="rId4" imgW="139579" imgH="177646" progId="Equation.3">
                    <p:embed/>
                    <p:pic>
                      <p:nvPicPr>
                        <p:cNvPr id="33" name="Object 6">
                          <a:extLst>
                            <a:ext uri="{FF2B5EF4-FFF2-40B4-BE49-F238E27FC236}">
                              <a16:creationId xmlns:a16="http://schemas.microsoft.com/office/drawing/2014/main" id="{54E7867F-E12F-4FA9-975B-68DDA9554F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2" y="1995"/>
                          <a:ext cx="351"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2641" name="Text Box 17"/>
          <p:cNvSpPr txBox="1">
            <a:spLocks noChangeArrowheads="1"/>
          </p:cNvSpPr>
          <p:nvPr/>
        </p:nvSpPr>
        <p:spPr bwMode="auto">
          <a:xfrm>
            <a:off x="5990684" y="444107"/>
            <a:ext cx="4284000" cy="612000"/>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ACCIÓN POR </a:t>
            </a:r>
            <a:r>
              <a:rPr lang="en-US" sz="2400">
                <a:latin typeface="Arial" panose="020B0604020202020204" pitchFamily="34" charset="0"/>
              </a:rPr>
              <a:t>«</a:t>
            </a:r>
            <a:r>
              <a:rPr lang="es-ES" sz="2400">
                <a:latin typeface="Arial" panose="020B0604020202020204" pitchFamily="34" charset="0"/>
              </a:rPr>
              <a:t>CONTACTO</a:t>
            </a:r>
            <a:r>
              <a:rPr lang="en-US" sz="2400">
                <a:latin typeface="Arial" panose="020B0604020202020204" pitchFamily="34" charset="0"/>
                <a:cs typeface="Arial" panose="020B0604020202020204" pitchFamily="34" charset="0"/>
              </a:rPr>
              <a:t>»</a:t>
            </a:r>
          </a:p>
        </p:txBody>
      </p:sp>
      <p:grpSp>
        <p:nvGrpSpPr>
          <p:cNvPr id="2" name="Grupo 1"/>
          <p:cNvGrpSpPr/>
          <p:nvPr/>
        </p:nvGrpSpPr>
        <p:grpSpPr>
          <a:xfrm>
            <a:off x="6011116" y="929024"/>
            <a:ext cx="4248000" cy="2211387"/>
            <a:chOff x="6001068" y="959168"/>
            <a:chExt cx="4248000" cy="2211387"/>
          </a:xfrm>
        </p:grpSpPr>
        <p:sp>
          <p:nvSpPr>
            <p:cNvPr id="37894" name="Rectangle 2"/>
            <p:cNvSpPr>
              <a:spLocks noChangeArrowheads="1"/>
            </p:cNvSpPr>
            <p:nvPr/>
          </p:nvSpPr>
          <p:spPr bwMode="auto">
            <a:xfrm>
              <a:off x="6001068" y="959168"/>
              <a:ext cx="4248000" cy="2211387"/>
            </a:xfrm>
            <a:prstGeom prst="rect">
              <a:avLst/>
            </a:prstGeom>
            <a:noFill/>
            <a:ln w="38100" algn="ctr">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37897" name="Text Box 19"/>
            <p:cNvSpPr txBox="1">
              <a:spLocks noChangeArrowheads="1"/>
            </p:cNvSpPr>
            <p:nvPr/>
          </p:nvSpPr>
          <p:spPr bwMode="auto">
            <a:xfrm>
              <a:off x="6046581" y="2669766"/>
              <a:ext cx="152629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8000"/>
                  </a:solidFill>
                  <a:latin typeface="Arial" panose="020B0604020202020204" pitchFamily="34" charset="0"/>
                </a:rPr>
                <a:t>ESPACIO</a:t>
              </a:r>
            </a:p>
          </p:txBody>
        </p:sp>
      </p:grpSp>
      <p:sp>
        <p:nvSpPr>
          <p:cNvPr id="29706" name="Text Box 36"/>
          <p:cNvSpPr txBox="1">
            <a:spLocks noChangeArrowheads="1"/>
          </p:cNvSpPr>
          <p:nvPr/>
        </p:nvSpPr>
        <p:spPr bwMode="auto">
          <a:xfrm>
            <a:off x="1451462" y="425578"/>
            <a:ext cx="4104000" cy="612000"/>
          </a:xfrm>
          <a:prstGeom prst="rect">
            <a:avLst/>
          </a:prstGeom>
          <a:solidFill>
            <a:schemeClr val="bg2">
              <a:lumMod val="60000"/>
              <a:lumOff val="40000"/>
            </a:schemeClr>
          </a:solidFill>
          <a:ln>
            <a:noFill/>
          </a:ln>
        </p:spPr>
        <p:txBody>
          <a:bodyPr wrap="squar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rPr>
              <a:t>INTRODUCCIÓN </a:t>
            </a:r>
            <a:r>
              <a:rPr lang="es-ES" sz="2400" dirty="0">
                <a:latin typeface="Arial" panose="020B0604020202020204" pitchFamily="34" charset="0"/>
              </a:rPr>
              <a:t>DIRECTA</a:t>
            </a:r>
            <a:endParaRPr lang="es-ES" sz="2400" b="1" dirty="0">
              <a:latin typeface="Arial" panose="020B0604020202020204" pitchFamily="34" charset="0"/>
            </a:endParaRPr>
          </a:p>
        </p:txBody>
      </p:sp>
      <p:graphicFrame>
        <p:nvGraphicFramePr>
          <p:cNvPr id="46" name="Object 35">
            <a:extLst>
              <a:ext uri="{FF2B5EF4-FFF2-40B4-BE49-F238E27FC236}">
                <a16:creationId xmlns:a16="http://schemas.microsoft.com/office/drawing/2014/main" id="{33D54D2A-9558-40EB-8736-0F650DA13BA4}"/>
              </a:ext>
            </a:extLst>
          </p:cNvPr>
          <p:cNvGraphicFramePr>
            <a:graphicFrameLocks noChangeAspect="1"/>
          </p:cNvGraphicFramePr>
          <p:nvPr/>
        </p:nvGraphicFramePr>
        <p:xfrm>
          <a:off x="1408113" y="1253584"/>
          <a:ext cx="4308475" cy="762000"/>
        </p:xfrm>
        <a:graphic>
          <a:graphicData uri="http://schemas.openxmlformats.org/presentationml/2006/ole">
            <mc:AlternateContent xmlns:mc="http://schemas.openxmlformats.org/markup-compatibility/2006">
              <mc:Choice xmlns:v="urn:schemas-microsoft-com:vml" Requires="v">
                <p:oleObj spid="_x0000_s76175" name="Ecuación" r:id="rId6" imgW="1218671" imgH="215806" progId="Equation.3">
                  <p:embed/>
                </p:oleObj>
              </mc:Choice>
              <mc:Fallback>
                <p:oleObj name="Ecuación" r:id="rId6" imgW="1218671" imgH="215806" progId="Equation.3">
                  <p:embed/>
                  <p:pic>
                    <p:nvPicPr>
                      <p:cNvPr id="46" name="Object 35">
                        <a:extLst>
                          <a:ext uri="{FF2B5EF4-FFF2-40B4-BE49-F238E27FC236}">
                            <a16:creationId xmlns:a16="http://schemas.microsoft.com/office/drawing/2014/main" id="{33D54D2A-9558-40EB-8736-0F650DA13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8113" y="1253584"/>
                        <a:ext cx="43084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 name="Group 10">
            <a:extLst>
              <a:ext uri="{FF2B5EF4-FFF2-40B4-BE49-F238E27FC236}">
                <a16:creationId xmlns:a16="http://schemas.microsoft.com/office/drawing/2014/main" id="{F8B9A35E-3C4E-4B38-BFCE-6EE9521BAD1E}"/>
              </a:ext>
            </a:extLst>
          </p:cNvPr>
          <p:cNvGrpSpPr>
            <a:grpSpLocks/>
          </p:cNvGrpSpPr>
          <p:nvPr/>
        </p:nvGrpSpPr>
        <p:grpSpPr bwMode="auto">
          <a:xfrm>
            <a:off x="8896350" y="1947265"/>
            <a:ext cx="449263" cy="954087"/>
            <a:chOff x="5424" y="1787"/>
            <a:chExt cx="283" cy="601"/>
          </a:xfrm>
        </p:grpSpPr>
        <p:pic>
          <p:nvPicPr>
            <p:cNvPr id="48" name="Picture 11">
              <a:extLst>
                <a:ext uri="{FF2B5EF4-FFF2-40B4-BE49-F238E27FC236}">
                  <a16:creationId xmlns:a16="http://schemas.microsoft.com/office/drawing/2014/main" id="{A5C8E472-6BD5-4C76-AD37-3A0A569D5C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4" y="1787"/>
              <a:ext cx="2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49" name="Text Box 12">
              <a:extLst>
                <a:ext uri="{FF2B5EF4-FFF2-40B4-BE49-F238E27FC236}">
                  <a16:creationId xmlns:a16="http://schemas.microsoft.com/office/drawing/2014/main" id="{239585FE-B918-4233-990B-651F313D2E84}"/>
                </a:ext>
              </a:extLst>
            </p:cNvPr>
            <p:cNvSpPr txBox="1">
              <a:spLocks noChangeArrowheads="1"/>
            </p:cNvSpPr>
            <p:nvPr/>
          </p:nvSpPr>
          <p:spPr bwMode="auto">
            <a:xfrm>
              <a:off x="5449" y="2061"/>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0000"/>
                  </a:solidFill>
                  <a:latin typeface="Arial" panose="020B0604020202020204" pitchFamily="34" charset="0"/>
                </a:rPr>
                <a:t>q</a:t>
              </a:r>
            </a:p>
          </p:txBody>
        </p:sp>
      </p:grpSp>
      <p:grpSp>
        <p:nvGrpSpPr>
          <p:cNvPr id="53" name="Group 7">
            <a:extLst>
              <a:ext uri="{FF2B5EF4-FFF2-40B4-BE49-F238E27FC236}">
                <a16:creationId xmlns:a16="http://schemas.microsoft.com/office/drawing/2014/main" id="{6F9530CE-9C7D-40CE-B059-7797F65DB78D}"/>
              </a:ext>
            </a:extLst>
          </p:cNvPr>
          <p:cNvGrpSpPr>
            <a:grpSpLocks/>
          </p:cNvGrpSpPr>
          <p:nvPr/>
        </p:nvGrpSpPr>
        <p:grpSpPr bwMode="auto">
          <a:xfrm>
            <a:off x="6684963" y="1304327"/>
            <a:ext cx="457200" cy="1046163"/>
            <a:chOff x="4051" y="1389"/>
            <a:chExt cx="288" cy="659"/>
          </a:xfrm>
        </p:grpSpPr>
        <p:pic>
          <p:nvPicPr>
            <p:cNvPr id="54" name="Picture 8">
              <a:extLst>
                <a:ext uri="{FF2B5EF4-FFF2-40B4-BE49-F238E27FC236}">
                  <a16:creationId xmlns:a16="http://schemas.microsoft.com/office/drawing/2014/main" id="{50BCE2F4-C4DC-4C4E-8C0F-6B2EFB395E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7" y="1771"/>
              <a:ext cx="27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55" name="Text Box 9">
              <a:extLst>
                <a:ext uri="{FF2B5EF4-FFF2-40B4-BE49-F238E27FC236}">
                  <a16:creationId xmlns:a16="http://schemas.microsoft.com/office/drawing/2014/main" id="{74B31F10-A42B-4BB8-887D-E0D70A22F9A7}"/>
                </a:ext>
              </a:extLst>
            </p:cNvPr>
            <p:cNvSpPr txBox="1">
              <a:spLocks noChangeArrowheads="1"/>
            </p:cNvSpPr>
            <p:nvPr/>
          </p:nvSpPr>
          <p:spPr bwMode="auto">
            <a:xfrm>
              <a:off x="4051" y="1389"/>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0000"/>
                  </a:solidFill>
                  <a:latin typeface="Arial" panose="020B0604020202020204" pitchFamily="34" charset="0"/>
                </a:rPr>
                <a:t>Q</a:t>
              </a:r>
            </a:p>
          </p:txBody>
        </p:sp>
      </p:grpSp>
      <p:grpSp>
        <p:nvGrpSpPr>
          <p:cNvPr id="51257" name="Group 57"/>
          <p:cNvGrpSpPr>
            <a:grpSpLocks/>
          </p:cNvGrpSpPr>
          <p:nvPr/>
        </p:nvGrpSpPr>
        <p:grpSpPr bwMode="auto">
          <a:xfrm>
            <a:off x="9062638" y="1604255"/>
            <a:ext cx="541338" cy="598488"/>
            <a:chOff x="5848" y="1640"/>
            <a:chExt cx="341" cy="377"/>
          </a:xfrm>
        </p:grpSpPr>
        <p:sp>
          <p:nvSpPr>
            <p:cNvPr id="37920" name="Oval 77"/>
            <p:cNvSpPr>
              <a:spLocks noChangeArrowheads="1"/>
            </p:cNvSpPr>
            <p:nvPr/>
          </p:nvSpPr>
          <p:spPr bwMode="auto">
            <a:xfrm>
              <a:off x="5848" y="1949"/>
              <a:ext cx="68" cy="68"/>
            </a:xfrm>
            <a:prstGeom prst="ellipse">
              <a:avLst/>
            </a:prstGeom>
            <a:solidFill>
              <a:schemeClr val="accent1"/>
            </a:solidFill>
            <a:ln w="12700" algn="ctr">
              <a:solidFill>
                <a:schemeClr val="accent1"/>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37921" name="Text Box 56"/>
            <p:cNvSpPr txBox="1">
              <a:spLocks noChangeArrowheads="1"/>
            </p:cNvSpPr>
            <p:nvPr/>
          </p:nvSpPr>
          <p:spPr bwMode="auto">
            <a:xfrm>
              <a:off x="5947" y="1640"/>
              <a:ext cx="242"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rPr>
                <a:t>P</a:t>
              </a:r>
            </a:p>
          </p:txBody>
        </p:sp>
      </p:grpSp>
      <p:sp>
        <p:nvSpPr>
          <p:cNvPr id="57" name="Text Box 65">
            <a:extLst>
              <a:ext uri="{FF2B5EF4-FFF2-40B4-BE49-F238E27FC236}">
                <a16:creationId xmlns:a16="http://schemas.microsoft.com/office/drawing/2014/main" id="{2CA29641-66CF-453A-B2E2-F8D4350C81A8}"/>
              </a:ext>
            </a:extLst>
          </p:cNvPr>
          <p:cNvSpPr txBox="1">
            <a:spLocks noChangeArrowheads="1"/>
          </p:cNvSpPr>
          <p:nvPr/>
        </p:nvSpPr>
        <p:spPr bwMode="auto">
          <a:xfrm>
            <a:off x="1451462" y="3480508"/>
            <a:ext cx="4104000" cy="3563907"/>
          </a:xfrm>
          <a:prstGeom prst="rect">
            <a:avLst/>
          </a:prstGeom>
          <a:solidFill>
            <a:schemeClr val="tx2">
              <a:lumMod val="25000"/>
              <a:lumOff val="75000"/>
            </a:schemeClr>
          </a:solidFill>
          <a:ln>
            <a:noFill/>
          </a:ln>
        </p:spPr>
        <p:txBody>
          <a:bodyPr wrap="square" lIns="90000" tIns="118800" rIns="90000" bIns="118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dirty="0">
                <a:latin typeface="Arial" panose="020B0604020202020204" pitchFamily="34" charset="0"/>
              </a:rPr>
              <a:t>Un cambio en la </a:t>
            </a:r>
            <a:r>
              <a:rPr lang="es-ES" sz="2400" b="1" dirty="0">
                <a:solidFill>
                  <a:srgbClr val="3333FF"/>
                </a:solidFill>
                <a:latin typeface="Arial" panose="020B0604020202020204" pitchFamily="34" charset="0"/>
              </a:rPr>
              <a:t>FUENTE</a:t>
            </a:r>
            <a:r>
              <a:rPr lang="es-ES" sz="2400" dirty="0">
                <a:latin typeface="Arial" panose="020B0604020202020204" pitchFamily="34" charset="0"/>
              </a:rPr>
              <a:t> (en Q o M) se transmite a una velocidad igual a c.       Cuando alcance el punto donde está q o m, cambiará la alteración producida, con ello, el </a:t>
            </a:r>
            <a:r>
              <a:rPr lang="es-ES" sz="2400" b="1" dirty="0">
                <a:latin typeface="Arial" panose="020B0604020202020204" pitchFamily="34" charset="0"/>
              </a:rPr>
              <a:t>E</a:t>
            </a:r>
            <a:r>
              <a:rPr lang="es-ES" sz="2400" dirty="0">
                <a:latin typeface="Arial" panose="020B0604020202020204" pitchFamily="34" charset="0"/>
              </a:rPr>
              <a:t> o el </a:t>
            </a:r>
            <a:r>
              <a:rPr lang="es-ES" sz="2400" b="1" dirty="0">
                <a:latin typeface="Arial" panose="020B0604020202020204" pitchFamily="34" charset="0"/>
              </a:rPr>
              <a:t>g </a:t>
            </a:r>
            <a:r>
              <a:rPr lang="es-ES" sz="2400" dirty="0">
                <a:latin typeface="Arial" panose="020B0604020202020204" pitchFamily="34" charset="0"/>
              </a:rPr>
              <a:t>que sienten,</a:t>
            </a:r>
          </a:p>
          <a:p>
            <a:pPr algn="ctr" eaLnBrk="1" hangingPunct="1">
              <a:spcBef>
                <a:spcPts val="0"/>
              </a:spcBef>
              <a:buFontTx/>
              <a:buNone/>
              <a:defRPr/>
            </a:pPr>
            <a:r>
              <a:rPr lang="es-ES" sz="2400" dirty="0">
                <a:latin typeface="Arial" panose="020B0604020202020204" pitchFamily="34" charset="0"/>
              </a:rPr>
              <a:t>y por tanto, la </a:t>
            </a:r>
            <a:r>
              <a:rPr lang="es-ES" sz="2400" b="1" dirty="0">
                <a:latin typeface="Arial" panose="020B0604020202020204" pitchFamily="34" charset="0"/>
              </a:rPr>
              <a:t>F</a:t>
            </a:r>
            <a:r>
              <a:rPr lang="es-ES" sz="2400" dirty="0">
                <a:latin typeface="Arial" panose="020B0604020202020204" pitchFamily="34" charset="0"/>
              </a:rPr>
              <a:t> que sufren.</a:t>
            </a:r>
          </a:p>
          <a:p>
            <a:pPr algn="ctr" eaLnBrk="1" hangingPunct="1">
              <a:spcBef>
                <a:spcPts val="0"/>
              </a:spcBef>
              <a:buFontTx/>
              <a:buNone/>
              <a:defRPr/>
            </a:pPr>
            <a:r>
              <a:rPr lang="es-ES" sz="2400" b="1" dirty="0">
                <a:solidFill>
                  <a:srgbClr val="FF0000"/>
                </a:solidFill>
                <a:latin typeface="Arial" panose="020B0604020202020204" pitchFamily="34" charset="0"/>
              </a:rPr>
              <a:t>NO ES</a:t>
            </a:r>
            <a:r>
              <a:rPr lang="es-ES" sz="2400" dirty="0">
                <a:latin typeface="Arial" panose="020B0604020202020204" pitchFamily="34" charset="0"/>
              </a:rPr>
              <a:t> </a:t>
            </a:r>
            <a:r>
              <a:rPr lang="es-ES" sz="2400" b="1" dirty="0">
                <a:solidFill>
                  <a:srgbClr val="FF0000"/>
                </a:solidFill>
                <a:latin typeface="Arial" panose="020B0604020202020204" pitchFamily="34" charset="0"/>
              </a:rPr>
              <a:t>AUTOMÁTICO</a:t>
            </a:r>
          </a:p>
        </p:txBody>
      </p:sp>
      <p:sp>
        <p:nvSpPr>
          <p:cNvPr id="59" name="Text Box 81">
            <a:extLst>
              <a:ext uri="{FF2B5EF4-FFF2-40B4-BE49-F238E27FC236}">
                <a16:creationId xmlns:a16="http://schemas.microsoft.com/office/drawing/2014/main" id="{45E41165-CF07-4329-B362-E84545D7CE31}"/>
              </a:ext>
            </a:extLst>
          </p:cNvPr>
          <p:cNvSpPr txBox="1">
            <a:spLocks noChangeArrowheads="1"/>
          </p:cNvSpPr>
          <p:nvPr/>
        </p:nvSpPr>
        <p:spPr bwMode="auto">
          <a:xfrm>
            <a:off x="1451463" y="2172070"/>
            <a:ext cx="4104000" cy="884070"/>
          </a:xfrm>
          <a:prstGeom prst="rect">
            <a:avLst/>
          </a:prstGeom>
          <a:solidFill>
            <a:schemeClr val="accent1">
              <a:lumMod val="60000"/>
              <a:lumOff val="40000"/>
            </a:schemeClr>
          </a:solidFill>
          <a:ln>
            <a:noFill/>
          </a:ln>
        </p:spPr>
        <p:txBody>
          <a:bodyPr wrap="square" lIns="108000" tIns="72000" rIns="108000" bIns="72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latin typeface="Arial" panose="020B0604020202020204" pitchFamily="34" charset="0"/>
              </a:rPr>
              <a:t>ESTE MODELO SE AJUSTA MEJOR A LA REALIDAD</a:t>
            </a:r>
            <a:endParaRPr lang="es-ES" sz="2400" dirty="0">
              <a:latin typeface="Arial" panose="020B0604020202020204" pitchFamily="34" charset="0"/>
            </a:endParaRPr>
          </a:p>
        </p:txBody>
      </p:sp>
      <p:sp>
        <p:nvSpPr>
          <p:cNvPr id="61" name="Text Box 60">
            <a:extLst>
              <a:ext uri="{FF2B5EF4-FFF2-40B4-BE49-F238E27FC236}">
                <a16:creationId xmlns:a16="http://schemas.microsoft.com/office/drawing/2014/main" id="{C2C8A274-923B-4B69-81C3-CE5F0ECD23B7}"/>
              </a:ext>
            </a:extLst>
          </p:cNvPr>
          <p:cNvSpPr txBox="1">
            <a:spLocks noChangeArrowheads="1"/>
          </p:cNvSpPr>
          <p:nvPr/>
        </p:nvSpPr>
        <p:spPr bwMode="auto">
          <a:xfrm>
            <a:off x="7482469" y="4417946"/>
            <a:ext cx="2781064" cy="905881"/>
          </a:xfrm>
          <a:prstGeom prst="rect">
            <a:avLst/>
          </a:prstGeom>
          <a:solidFill>
            <a:srgbClr val="6666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b="1" dirty="0">
                <a:solidFill>
                  <a:srgbClr val="FFFFFF"/>
                </a:solidFill>
                <a:latin typeface="Arial" panose="020B0604020202020204" pitchFamily="34" charset="0"/>
                <a:sym typeface="Symbol" panose="05050102010706020507" pitchFamily="18" charset="2"/>
              </a:rPr>
              <a:t>INTENSIDAD DEL CAMPO</a:t>
            </a:r>
          </a:p>
        </p:txBody>
      </p:sp>
      <p:grpSp>
        <p:nvGrpSpPr>
          <p:cNvPr id="3" name="Grupo 2">
            <a:extLst>
              <a:ext uri="{FF2B5EF4-FFF2-40B4-BE49-F238E27FC236}">
                <a16:creationId xmlns:a16="http://schemas.microsoft.com/office/drawing/2014/main" id="{3ED11972-8A39-4A1F-A753-C253864AB9E2}"/>
              </a:ext>
            </a:extLst>
          </p:cNvPr>
          <p:cNvGrpSpPr/>
          <p:nvPr/>
        </p:nvGrpSpPr>
        <p:grpSpPr>
          <a:xfrm>
            <a:off x="6117467" y="3614177"/>
            <a:ext cx="1291117" cy="785170"/>
            <a:chOff x="6311600" y="3862942"/>
            <a:chExt cx="1291117" cy="785170"/>
          </a:xfrm>
        </p:grpSpPr>
        <p:graphicFrame>
          <p:nvGraphicFramePr>
            <p:cNvPr id="62" name="Object 63">
              <a:extLst>
                <a:ext uri="{FF2B5EF4-FFF2-40B4-BE49-F238E27FC236}">
                  <a16:creationId xmlns:a16="http://schemas.microsoft.com/office/drawing/2014/main" id="{DDD3AE22-7C8F-45C9-A3A7-FC3E3F053699}"/>
                </a:ext>
              </a:extLst>
            </p:cNvPr>
            <p:cNvGraphicFramePr>
              <a:graphicFrameLocks noChangeAspect="1"/>
            </p:cNvGraphicFramePr>
            <p:nvPr/>
          </p:nvGraphicFramePr>
          <p:xfrm>
            <a:off x="6311600" y="3862942"/>
            <a:ext cx="1291117" cy="785170"/>
          </p:xfrm>
          <a:graphic>
            <a:graphicData uri="http://schemas.openxmlformats.org/presentationml/2006/ole">
              <mc:AlternateContent xmlns:mc="http://schemas.openxmlformats.org/markup-compatibility/2006">
                <mc:Choice xmlns:v="urn:schemas-microsoft-com:vml" Requires="v">
                  <p:oleObj spid="_x0000_s76176" name="Ecuación" r:id="rId10" imgW="520474" imgH="317362" progId="Equation.3">
                    <p:embed/>
                  </p:oleObj>
                </mc:Choice>
                <mc:Fallback>
                  <p:oleObj name="Ecuación" r:id="rId10" imgW="520474" imgH="317362" progId="Equation.3">
                    <p:embed/>
                    <p:pic>
                      <p:nvPicPr>
                        <p:cNvPr id="62" name="Object 63">
                          <a:extLst>
                            <a:ext uri="{FF2B5EF4-FFF2-40B4-BE49-F238E27FC236}">
                              <a16:creationId xmlns:a16="http://schemas.microsoft.com/office/drawing/2014/main" id="{DDD3AE22-7C8F-45C9-A3A7-FC3E3F0536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11600" y="3862942"/>
                          <a:ext cx="1291117" cy="785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63">
              <a:extLst>
                <a:ext uri="{FF2B5EF4-FFF2-40B4-BE49-F238E27FC236}">
                  <a16:creationId xmlns:a16="http://schemas.microsoft.com/office/drawing/2014/main" id="{719E42C8-E684-4AC1-B5E9-562C64604EFB}"/>
                </a:ext>
              </a:extLst>
            </p:cNvPr>
            <p:cNvSpPr txBox="1">
              <a:spLocks noChangeArrowheads="1"/>
            </p:cNvSpPr>
            <p:nvPr/>
          </p:nvSpPr>
          <p:spPr bwMode="auto">
            <a:xfrm>
              <a:off x="6771442" y="4043064"/>
              <a:ext cx="322383"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y</a:t>
              </a:r>
            </a:p>
          </p:txBody>
        </p:sp>
      </p:grpSp>
      <p:sp>
        <p:nvSpPr>
          <p:cNvPr id="64" name="CuadroTexto 2">
            <a:extLst>
              <a:ext uri="{FF2B5EF4-FFF2-40B4-BE49-F238E27FC236}">
                <a16:creationId xmlns:a16="http://schemas.microsoft.com/office/drawing/2014/main" id="{D33B785E-535F-407A-9E2B-536C0ADE41EE}"/>
              </a:ext>
            </a:extLst>
          </p:cNvPr>
          <p:cNvSpPr txBox="1">
            <a:spLocks noChangeArrowheads="1"/>
          </p:cNvSpPr>
          <p:nvPr/>
        </p:nvSpPr>
        <p:spPr bwMode="auto">
          <a:xfrm>
            <a:off x="6169363" y="5512835"/>
            <a:ext cx="4089752" cy="156966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algn="ctr"/>
            <a:r>
              <a:rPr lang="es-ES" sz="2400" dirty="0">
                <a:solidFill>
                  <a:schemeClr val="tx1"/>
                </a:solidFill>
              </a:rPr>
              <a:t>Se les </a:t>
            </a:r>
            <a:r>
              <a:rPr lang="es-ES" sz="2400">
                <a:solidFill>
                  <a:schemeClr val="tx1"/>
                </a:solidFill>
              </a:rPr>
              <a:t>llama así porque</a:t>
            </a:r>
          </a:p>
          <a:p>
            <a:pPr algn="ctr"/>
            <a:r>
              <a:rPr lang="es-ES" sz="2400">
                <a:solidFill>
                  <a:schemeClr val="tx1"/>
                </a:solidFill>
              </a:rPr>
              <a:t>dan </a:t>
            </a:r>
            <a:r>
              <a:rPr lang="es-ES" sz="2400" dirty="0">
                <a:solidFill>
                  <a:schemeClr val="tx1"/>
                </a:solidFill>
              </a:rPr>
              <a:t>idea </a:t>
            </a:r>
            <a:r>
              <a:rPr lang="es-ES" sz="2400">
                <a:solidFill>
                  <a:schemeClr val="tx1"/>
                </a:solidFill>
              </a:rPr>
              <a:t>de la intensidad de la alteración producida por Q o M en un punto P</a:t>
            </a:r>
            <a:endParaRPr lang="es-ES" sz="2400" dirty="0">
              <a:solidFill>
                <a:schemeClr val="tx1"/>
              </a:solidFill>
            </a:endParaRPr>
          </a:p>
        </p:txBody>
      </p:sp>
      <p:sp>
        <p:nvSpPr>
          <p:cNvPr id="7" name="Flecha: hacia abajo 6">
            <a:extLst>
              <a:ext uri="{FF2B5EF4-FFF2-40B4-BE49-F238E27FC236}">
                <a16:creationId xmlns:a16="http://schemas.microsoft.com/office/drawing/2014/main" id="{5760D160-379B-4735-8034-6A2A77287C2D}"/>
              </a:ext>
            </a:extLst>
          </p:cNvPr>
          <p:cNvSpPr/>
          <p:nvPr/>
        </p:nvSpPr>
        <p:spPr bwMode="auto">
          <a:xfrm>
            <a:off x="3051545" y="3116158"/>
            <a:ext cx="861237" cy="324097"/>
          </a:xfrm>
          <a:prstGeom prst="downArrow">
            <a:avLst/>
          </a:prstGeom>
          <a:solidFill>
            <a:schemeClr val="accent1"/>
          </a:solidFill>
          <a:ln w="12700" cap="flat" cmpd="sng" algn="ctr">
            <a:no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34" name="Group 26">
            <a:extLst>
              <a:ext uri="{FF2B5EF4-FFF2-40B4-BE49-F238E27FC236}">
                <a16:creationId xmlns:a16="http://schemas.microsoft.com/office/drawing/2014/main" id="{5C271E0F-FA0D-431D-B72D-F4E246AF7298}"/>
              </a:ext>
            </a:extLst>
          </p:cNvPr>
          <p:cNvGrpSpPr>
            <a:grpSpLocks/>
          </p:cNvGrpSpPr>
          <p:nvPr/>
        </p:nvGrpSpPr>
        <p:grpSpPr bwMode="auto">
          <a:xfrm>
            <a:off x="7904690" y="1236999"/>
            <a:ext cx="1106488" cy="911225"/>
            <a:chOff x="4678" y="1349"/>
            <a:chExt cx="697" cy="574"/>
          </a:xfrm>
        </p:grpSpPr>
        <p:sp>
          <p:nvSpPr>
            <p:cNvPr id="35" name="Line 27">
              <a:extLst>
                <a:ext uri="{FF2B5EF4-FFF2-40B4-BE49-F238E27FC236}">
                  <a16:creationId xmlns:a16="http://schemas.microsoft.com/office/drawing/2014/main" id="{98DA8E92-3633-4DED-8044-CCCE81E0E404}"/>
                </a:ext>
              </a:extLst>
            </p:cNvPr>
            <p:cNvSpPr>
              <a:spLocks noChangeShapeType="1"/>
            </p:cNvSpPr>
            <p:nvPr/>
          </p:nvSpPr>
          <p:spPr bwMode="auto">
            <a:xfrm flipH="1">
              <a:off x="4678" y="1923"/>
              <a:ext cx="664" cy="0"/>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aphicFrame>
          <p:nvGraphicFramePr>
            <p:cNvPr id="36" name="Object 28">
              <a:extLst>
                <a:ext uri="{FF2B5EF4-FFF2-40B4-BE49-F238E27FC236}">
                  <a16:creationId xmlns:a16="http://schemas.microsoft.com/office/drawing/2014/main" id="{CA32EDA4-88D9-4276-85C1-DFFECB72897D}"/>
                </a:ext>
              </a:extLst>
            </p:cNvPr>
            <p:cNvGraphicFramePr>
              <a:graphicFrameLocks noChangeAspect="1"/>
            </p:cNvGraphicFramePr>
            <p:nvPr/>
          </p:nvGraphicFramePr>
          <p:xfrm>
            <a:off x="5024" y="1349"/>
            <a:ext cx="351" cy="447"/>
          </p:xfrm>
          <a:graphic>
            <a:graphicData uri="http://schemas.openxmlformats.org/presentationml/2006/ole">
              <mc:AlternateContent xmlns:mc="http://schemas.openxmlformats.org/markup-compatibility/2006">
                <mc:Choice xmlns:v="urn:schemas-microsoft-com:vml" Requires="v">
                  <p:oleObj spid="_x0000_s76177" name="Ecuación" r:id="rId12" imgW="139579" imgH="177646" progId="Equation.3">
                    <p:embed/>
                  </p:oleObj>
                </mc:Choice>
                <mc:Fallback>
                  <p:oleObj name="Ecuación" r:id="rId12" imgW="139579" imgH="177646" progId="Equation.3">
                    <p:embed/>
                    <p:pic>
                      <p:nvPicPr>
                        <p:cNvPr id="36" name="Object 28">
                          <a:extLst>
                            <a:ext uri="{FF2B5EF4-FFF2-40B4-BE49-F238E27FC236}">
                              <a16:creationId xmlns:a16="http://schemas.microsoft.com/office/drawing/2014/main" id="{CA32EDA4-88D9-4276-85C1-DFFECB72897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4" y="1349"/>
                          <a:ext cx="351"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 name="Text Box 84">
            <a:extLst>
              <a:ext uri="{FF2B5EF4-FFF2-40B4-BE49-F238E27FC236}">
                <a16:creationId xmlns:a16="http://schemas.microsoft.com/office/drawing/2014/main" id="{F0987A4C-4A58-43EE-B4BA-3E851065684A}"/>
              </a:ext>
            </a:extLst>
          </p:cNvPr>
          <p:cNvSpPr txBox="1">
            <a:spLocks noChangeArrowheads="1"/>
          </p:cNvSpPr>
          <p:nvPr/>
        </p:nvSpPr>
        <p:spPr bwMode="auto">
          <a:xfrm>
            <a:off x="7470625" y="3781718"/>
            <a:ext cx="2856223" cy="451916"/>
          </a:xfrm>
          <a:prstGeom prst="rect">
            <a:avLst/>
          </a:prstGeom>
          <a:noFill/>
          <a:ln>
            <a:noFill/>
          </a:ln>
        </p:spPr>
        <p:txBody>
          <a:bodyPr lIns="54000" tIns="46800" rIns="54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latin typeface="Arial" panose="020B0604020202020204" pitchFamily="34" charset="0"/>
              </a:rPr>
              <a:t>se conocen como:</a:t>
            </a:r>
          </a:p>
        </p:txBody>
      </p:sp>
    </p:spTree>
    <p:extLst>
      <p:ext uri="{BB962C8B-B14F-4D97-AF65-F5344CB8AC3E}">
        <p14:creationId xmlns:p14="http://schemas.microsoft.com/office/powerpoint/2010/main" val="194590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linds(horizontal)">
                                      <p:cBhvr>
                                        <p:cTn id="16" dur="500"/>
                                        <p:tgtEl>
                                          <p:spTgt spid="5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ppt_y</p:attrName>
                                        </p:attrNameLst>
                                      </p:cBhvr>
                                      <p:tavLst>
                                        <p:tav tm="0">
                                          <p:val>
                                            <p:strVal val="#ppt_y-#ppt_h*1.125000"/>
                                          </p:val>
                                        </p:tav>
                                        <p:tav tm="100000">
                                          <p:val>
                                            <p:strVal val="#ppt_y"/>
                                          </p:val>
                                        </p:tav>
                                      </p:tavLst>
                                    </p:anim>
                                    <p:animEffect transition="in" filter="wipe(down)">
                                      <p:cBhvr>
                                        <p:cTn id="22" dur="500"/>
                                        <p:tgtEl>
                                          <p:spTgt spid="3"/>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childTnLst>
                          </p:cTn>
                        </p:par>
                        <p:par>
                          <p:cTn id="27" fill="hold">
                            <p:stCondLst>
                              <p:cond delay="1000"/>
                            </p:stCondLst>
                            <p:childTnLst>
                              <p:par>
                                <p:cTn id="28" presetID="3" presetClass="entr" presetSubtype="5" fill="hold" grpId="0" nodeType="after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blinds(vertical)">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up)">
                                      <p:cBhvr>
                                        <p:cTn id="3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1" grpId="0" animBg="1"/>
      <p:bldP spid="64" grpId="0" animBg="1"/>
      <p:bldP spid="7" grpId="0" animBg="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6438" y="5754479"/>
            <a:ext cx="4397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9219" name="Picture 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8" y="5790992"/>
            <a:ext cx="43973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9221" name="Group 7"/>
          <p:cNvGrpSpPr>
            <a:grpSpLocks/>
          </p:cNvGrpSpPr>
          <p:nvPr/>
        </p:nvGrpSpPr>
        <p:grpSpPr bwMode="auto">
          <a:xfrm>
            <a:off x="1924050" y="3616117"/>
            <a:ext cx="3251200" cy="333375"/>
            <a:chOff x="1225" y="2029"/>
            <a:chExt cx="2048" cy="210"/>
          </a:xfrm>
        </p:grpSpPr>
        <p:sp>
          <p:nvSpPr>
            <p:cNvPr id="9264" name="Line 8"/>
            <p:cNvSpPr>
              <a:spLocks noChangeShapeType="1"/>
            </p:cNvSpPr>
            <p:nvPr/>
          </p:nvSpPr>
          <p:spPr bwMode="auto">
            <a:xfrm>
              <a:off x="1371" y="2236"/>
              <a:ext cx="19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65" name="Line 9"/>
            <p:cNvSpPr>
              <a:spLocks noChangeShapeType="1"/>
            </p:cNvSpPr>
            <p:nvPr/>
          </p:nvSpPr>
          <p:spPr bwMode="auto">
            <a:xfrm>
              <a:off x="122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66" name="Line 10"/>
            <p:cNvSpPr>
              <a:spLocks noChangeShapeType="1"/>
            </p:cNvSpPr>
            <p:nvPr/>
          </p:nvSpPr>
          <p:spPr bwMode="auto">
            <a:xfrm>
              <a:off x="129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67" name="Line 11"/>
            <p:cNvSpPr>
              <a:spLocks noChangeShapeType="1"/>
            </p:cNvSpPr>
            <p:nvPr/>
          </p:nvSpPr>
          <p:spPr bwMode="auto">
            <a:xfrm>
              <a:off x="135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68" name="Line 12"/>
            <p:cNvSpPr>
              <a:spLocks noChangeShapeType="1"/>
            </p:cNvSpPr>
            <p:nvPr/>
          </p:nvSpPr>
          <p:spPr bwMode="auto">
            <a:xfrm>
              <a:off x="142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69" name="Line 13"/>
            <p:cNvSpPr>
              <a:spLocks noChangeShapeType="1"/>
            </p:cNvSpPr>
            <p:nvPr/>
          </p:nvSpPr>
          <p:spPr bwMode="auto">
            <a:xfrm>
              <a:off x="148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70" name="Line 14"/>
            <p:cNvSpPr>
              <a:spLocks noChangeShapeType="1"/>
            </p:cNvSpPr>
            <p:nvPr/>
          </p:nvSpPr>
          <p:spPr bwMode="auto">
            <a:xfrm>
              <a:off x="155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71" name="Line 15"/>
            <p:cNvSpPr>
              <a:spLocks noChangeShapeType="1"/>
            </p:cNvSpPr>
            <p:nvPr/>
          </p:nvSpPr>
          <p:spPr bwMode="auto">
            <a:xfrm>
              <a:off x="162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72" name="Line 16"/>
            <p:cNvSpPr>
              <a:spLocks noChangeShapeType="1"/>
            </p:cNvSpPr>
            <p:nvPr/>
          </p:nvSpPr>
          <p:spPr bwMode="auto">
            <a:xfrm>
              <a:off x="168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73" name="Line 17"/>
            <p:cNvSpPr>
              <a:spLocks noChangeShapeType="1"/>
            </p:cNvSpPr>
            <p:nvPr/>
          </p:nvSpPr>
          <p:spPr bwMode="auto">
            <a:xfrm>
              <a:off x="175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74" name="Line 18"/>
            <p:cNvSpPr>
              <a:spLocks noChangeShapeType="1"/>
            </p:cNvSpPr>
            <p:nvPr/>
          </p:nvSpPr>
          <p:spPr bwMode="auto">
            <a:xfrm>
              <a:off x="181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75" name="Line 19"/>
            <p:cNvSpPr>
              <a:spLocks noChangeShapeType="1"/>
            </p:cNvSpPr>
            <p:nvPr/>
          </p:nvSpPr>
          <p:spPr bwMode="auto">
            <a:xfrm>
              <a:off x="188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76" name="Line 20"/>
            <p:cNvSpPr>
              <a:spLocks noChangeShapeType="1"/>
            </p:cNvSpPr>
            <p:nvPr/>
          </p:nvSpPr>
          <p:spPr bwMode="auto">
            <a:xfrm>
              <a:off x="195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77" name="Line 21"/>
            <p:cNvSpPr>
              <a:spLocks noChangeShapeType="1"/>
            </p:cNvSpPr>
            <p:nvPr/>
          </p:nvSpPr>
          <p:spPr bwMode="auto">
            <a:xfrm>
              <a:off x="201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78" name="Line 22"/>
            <p:cNvSpPr>
              <a:spLocks noChangeShapeType="1"/>
            </p:cNvSpPr>
            <p:nvPr/>
          </p:nvSpPr>
          <p:spPr bwMode="auto">
            <a:xfrm>
              <a:off x="208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79" name="Line 23"/>
            <p:cNvSpPr>
              <a:spLocks noChangeShapeType="1"/>
            </p:cNvSpPr>
            <p:nvPr/>
          </p:nvSpPr>
          <p:spPr bwMode="auto">
            <a:xfrm>
              <a:off x="214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0" name="Line 24"/>
            <p:cNvSpPr>
              <a:spLocks noChangeShapeType="1"/>
            </p:cNvSpPr>
            <p:nvPr/>
          </p:nvSpPr>
          <p:spPr bwMode="auto">
            <a:xfrm>
              <a:off x="221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1" name="Line 25"/>
            <p:cNvSpPr>
              <a:spLocks noChangeShapeType="1"/>
            </p:cNvSpPr>
            <p:nvPr/>
          </p:nvSpPr>
          <p:spPr bwMode="auto">
            <a:xfrm>
              <a:off x="228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2" name="Line 26"/>
            <p:cNvSpPr>
              <a:spLocks noChangeShapeType="1"/>
            </p:cNvSpPr>
            <p:nvPr/>
          </p:nvSpPr>
          <p:spPr bwMode="auto">
            <a:xfrm>
              <a:off x="234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3" name="Line 27"/>
            <p:cNvSpPr>
              <a:spLocks noChangeShapeType="1"/>
            </p:cNvSpPr>
            <p:nvPr/>
          </p:nvSpPr>
          <p:spPr bwMode="auto">
            <a:xfrm>
              <a:off x="241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4" name="Line 28"/>
            <p:cNvSpPr>
              <a:spLocks noChangeShapeType="1"/>
            </p:cNvSpPr>
            <p:nvPr/>
          </p:nvSpPr>
          <p:spPr bwMode="auto">
            <a:xfrm>
              <a:off x="247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5" name="Line 29"/>
            <p:cNvSpPr>
              <a:spLocks noChangeShapeType="1"/>
            </p:cNvSpPr>
            <p:nvPr/>
          </p:nvSpPr>
          <p:spPr bwMode="auto">
            <a:xfrm>
              <a:off x="254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6" name="Line 30"/>
            <p:cNvSpPr>
              <a:spLocks noChangeShapeType="1"/>
            </p:cNvSpPr>
            <p:nvPr/>
          </p:nvSpPr>
          <p:spPr bwMode="auto">
            <a:xfrm>
              <a:off x="261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7" name="Line 31"/>
            <p:cNvSpPr>
              <a:spLocks noChangeShapeType="1"/>
            </p:cNvSpPr>
            <p:nvPr/>
          </p:nvSpPr>
          <p:spPr bwMode="auto">
            <a:xfrm>
              <a:off x="267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8" name="Line 32"/>
            <p:cNvSpPr>
              <a:spLocks noChangeShapeType="1"/>
            </p:cNvSpPr>
            <p:nvPr/>
          </p:nvSpPr>
          <p:spPr bwMode="auto">
            <a:xfrm>
              <a:off x="274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9" name="Line 33"/>
            <p:cNvSpPr>
              <a:spLocks noChangeShapeType="1"/>
            </p:cNvSpPr>
            <p:nvPr/>
          </p:nvSpPr>
          <p:spPr bwMode="auto">
            <a:xfrm>
              <a:off x="280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90" name="Line 34"/>
            <p:cNvSpPr>
              <a:spLocks noChangeShapeType="1"/>
            </p:cNvSpPr>
            <p:nvPr/>
          </p:nvSpPr>
          <p:spPr bwMode="auto">
            <a:xfrm>
              <a:off x="2875"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91" name="Line 35"/>
            <p:cNvSpPr>
              <a:spLocks noChangeShapeType="1"/>
            </p:cNvSpPr>
            <p:nvPr/>
          </p:nvSpPr>
          <p:spPr bwMode="auto">
            <a:xfrm>
              <a:off x="2941"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92" name="Line 36"/>
            <p:cNvSpPr>
              <a:spLocks noChangeShapeType="1"/>
            </p:cNvSpPr>
            <p:nvPr/>
          </p:nvSpPr>
          <p:spPr bwMode="auto">
            <a:xfrm>
              <a:off x="3007"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93" name="Line 37"/>
            <p:cNvSpPr>
              <a:spLocks noChangeShapeType="1"/>
            </p:cNvSpPr>
            <p:nvPr/>
          </p:nvSpPr>
          <p:spPr bwMode="auto">
            <a:xfrm>
              <a:off x="3073"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94" name="Line 38"/>
            <p:cNvSpPr>
              <a:spLocks noChangeShapeType="1"/>
            </p:cNvSpPr>
            <p:nvPr/>
          </p:nvSpPr>
          <p:spPr bwMode="auto">
            <a:xfrm>
              <a:off x="3139" y="2029"/>
              <a:ext cx="134" cy="2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9222" name="Line 39"/>
          <p:cNvSpPr>
            <a:spLocks noChangeShapeType="1"/>
          </p:cNvSpPr>
          <p:nvPr/>
        </p:nvSpPr>
        <p:spPr bwMode="auto">
          <a:xfrm flipH="1">
            <a:off x="2503488" y="4001879"/>
            <a:ext cx="1068387"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23" name="Line 40"/>
          <p:cNvSpPr>
            <a:spLocks noChangeShapeType="1"/>
          </p:cNvSpPr>
          <p:nvPr/>
        </p:nvSpPr>
        <p:spPr bwMode="auto">
          <a:xfrm>
            <a:off x="3587750" y="3998704"/>
            <a:ext cx="1068388" cy="18288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24" name="Text Box 41"/>
          <p:cNvSpPr txBox="1">
            <a:spLocks noChangeArrowheads="1"/>
          </p:cNvSpPr>
          <p:nvPr/>
        </p:nvSpPr>
        <p:spPr bwMode="auto">
          <a:xfrm>
            <a:off x="4179888" y="4351764"/>
            <a:ext cx="87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L = 1m</a:t>
            </a:r>
          </a:p>
        </p:txBody>
      </p:sp>
      <p:sp>
        <p:nvSpPr>
          <p:cNvPr id="9225" name="Text Box 42"/>
          <p:cNvSpPr txBox="1">
            <a:spLocks noChangeArrowheads="1"/>
          </p:cNvSpPr>
          <p:nvPr/>
        </p:nvSpPr>
        <p:spPr bwMode="auto">
          <a:xfrm>
            <a:off x="2025650" y="4339064"/>
            <a:ext cx="877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L = 1m</a:t>
            </a:r>
          </a:p>
        </p:txBody>
      </p:sp>
      <p:sp>
        <p:nvSpPr>
          <p:cNvPr id="9226" name="Line 43"/>
          <p:cNvSpPr>
            <a:spLocks noChangeShapeType="1"/>
          </p:cNvSpPr>
          <p:nvPr/>
        </p:nvSpPr>
        <p:spPr bwMode="auto">
          <a:xfrm>
            <a:off x="3581400" y="3618392"/>
            <a:ext cx="11113" cy="3100388"/>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27" name="Text Box 44"/>
          <p:cNvSpPr txBox="1">
            <a:spLocks noChangeArrowheads="1"/>
          </p:cNvSpPr>
          <p:nvPr/>
        </p:nvSpPr>
        <p:spPr bwMode="auto">
          <a:xfrm>
            <a:off x="3576638" y="5163277"/>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 30º</a:t>
            </a:r>
          </a:p>
        </p:txBody>
      </p:sp>
      <p:sp>
        <p:nvSpPr>
          <p:cNvPr id="9228" name="Text Box 45"/>
          <p:cNvSpPr txBox="1">
            <a:spLocks noChangeArrowheads="1"/>
          </p:cNvSpPr>
          <p:nvPr/>
        </p:nvSpPr>
        <p:spPr bwMode="auto">
          <a:xfrm>
            <a:off x="2432820" y="5164664"/>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 30º</a:t>
            </a:r>
          </a:p>
        </p:txBody>
      </p:sp>
      <p:sp>
        <p:nvSpPr>
          <p:cNvPr id="9229" name="Text Box 46"/>
          <p:cNvSpPr txBox="1">
            <a:spLocks noChangeArrowheads="1"/>
          </p:cNvSpPr>
          <p:nvPr/>
        </p:nvSpPr>
        <p:spPr bwMode="auto">
          <a:xfrm>
            <a:off x="1204441" y="2605096"/>
            <a:ext cx="437584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u="sng" dirty="0">
                <a:solidFill>
                  <a:srgbClr val="000000"/>
                </a:solidFill>
                <a:latin typeface="Arial" panose="020B0604020202020204" pitchFamily="34" charset="0"/>
              </a:rPr>
              <a:t>Dato</a:t>
            </a:r>
            <a:r>
              <a:rPr lang="es-ES" sz="2400" dirty="0">
                <a:solidFill>
                  <a:srgbClr val="000000"/>
                </a:solidFill>
                <a:latin typeface="Arial" panose="020B0604020202020204" pitchFamily="34" charset="0"/>
              </a:rPr>
              <a:t>: g </a:t>
            </a:r>
            <a:r>
              <a:rPr lang="es-ES" sz="24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rPr>
              <a:t> 9,81 m/s</a:t>
            </a:r>
            <a:r>
              <a:rPr lang="es-ES" sz="2400" baseline="30000" dirty="0">
                <a:solidFill>
                  <a:srgbClr val="000000"/>
                </a:solidFill>
                <a:latin typeface="Arial" panose="020B0604020202020204" pitchFamily="34" charset="0"/>
              </a:rPr>
              <a:t>2</a:t>
            </a:r>
          </a:p>
          <a:p>
            <a:pPr eaLnBrk="1" hangingPunct="1">
              <a:spcBef>
                <a:spcPct val="0"/>
              </a:spcBef>
              <a:buFontTx/>
              <a:buNone/>
            </a:pPr>
            <a:r>
              <a:rPr lang="es-ES" sz="2400" dirty="0">
                <a:solidFill>
                  <a:srgbClr val="000000"/>
                </a:solidFill>
                <a:latin typeface="Arial" panose="020B0604020202020204" pitchFamily="34" charset="0"/>
              </a:rPr>
              <a:t>         </a:t>
            </a:r>
            <a:r>
              <a:rPr lang="es-ES" sz="2400" dirty="0">
                <a:latin typeface="Arial" panose="020B0604020202020204" pitchFamily="34" charset="0"/>
              </a:rPr>
              <a:t>(promedio en superficie)</a:t>
            </a:r>
          </a:p>
        </p:txBody>
      </p:sp>
      <p:sp>
        <p:nvSpPr>
          <p:cNvPr id="9230" name="Freeform 47"/>
          <p:cNvSpPr>
            <a:spLocks/>
          </p:cNvSpPr>
          <p:nvPr/>
        </p:nvSpPr>
        <p:spPr bwMode="auto">
          <a:xfrm>
            <a:off x="3090863" y="4854367"/>
            <a:ext cx="496887" cy="174625"/>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a:p>
        </p:txBody>
      </p:sp>
      <p:sp>
        <p:nvSpPr>
          <p:cNvPr id="9231" name="Freeform 48"/>
          <p:cNvSpPr>
            <a:spLocks/>
          </p:cNvSpPr>
          <p:nvPr/>
        </p:nvSpPr>
        <p:spPr bwMode="auto">
          <a:xfrm flipH="1">
            <a:off x="3584575" y="4859129"/>
            <a:ext cx="496888" cy="174625"/>
          </a:xfrm>
          <a:custGeom>
            <a:avLst/>
            <a:gdLst>
              <a:gd name="T0" fmla="*/ 0 w 313"/>
              <a:gd name="T1" fmla="*/ 0 h 110"/>
              <a:gd name="T2" fmla="*/ 2147483646 w 313"/>
              <a:gd name="T3" fmla="*/ 2147483646 h 110"/>
              <a:gd name="T4" fmla="*/ 2147483646 w 313"/>
              <a:gd name="T5" fmla="*/ 2147483646 h 110"/>
              <a:gd name="T6" fmla="*/ 0 60000 65536"/>
              <a:gd name="T7" fmla="*/ 0 60000 65536"/>
              <a:gd name="T8" fmla="*/ 0 60000 65536"/>
              <a:gd name="T9" fmla="*/ 0 w 313"/>
              <a:gd name="T10" fmla="*/ 0 h 110"/>
              <a:gd name="T11" fmla="*/ 313 w 313"/>
              <a:gd name="T12" fmla="*/ 110 h 110"/>
            </a:gdLst>
            <a:ahLst/>
            <a:cxnLst>
              <a:cxn ang="T6">
                <a:pos x="T0" y="T1"/>
              </a:cxn>
              <a:cxn ang="T7">
                <a:pos x="T2" y="T3"/>
              </a:cxn>
              <a:cxn ang="T8">
                <a:pos x="T4" y="T5"/>
              </a:cxn>
            </a:cxnLst>
            <a:rect l="T9" t="T10" r="T11" b="T12"/>
            <a:pathLst>
              <a:path w="313" h="110">
                <a:moveTo>
                  <a:pt x="0" y="0"/>
                </a:moveTo>
                <a:cubicBezTo>
                  <a:pt x="28" y="27"/>
                  <a:pt x="57" y="55"/>
                  <a:pt x="109" y="73"/>
                </a:cubicBezTo>
                <a:cubicBezTo>
                  <a:pt x="161" y="91"/>
                  <a:pt x="237" y="100"/>
                  <a:pt x="313" y="110"/>
                </a:cubicBezTo>
              </a:path>
            </a:pathLst>
          </a:custGeom>
          <a:noFill/>
          <a:ln w="19050">
            <a:solidFill>
              <a:schemeClr val="tx1"/>
            </a:solidFill>
            <a:round/>
            <a:headEnd type="arrow" w="lg" len="lg"/>
            <a:tailEnd type="arrow" w="lg" len="lg"/>
          </a:ln>
          <a:extLst>
            <a:ext uri="{909E8E84-426E-40DD-AFC4-6F175D3DCCD1}">
              <a14:hiddenFill xmlns:a14="http://schemas.microsoft.com/office/drawing/2010/main">
                <a:solidFill>
                  <a:srgbClr val="FFFFFF"/>
                </a:solidFill>
              </a14:hiddenFill>
            </a:ext>
          </a:extLst>
        </p:spPr>
        <p:txBody>
          <a:bodyPr wrap="none" lIns="90000" tIns="46800" rIns="90000" bIns="46800"/>
          <a:lstStyle/>
          <a:p>
            <a:endParaRPr lang="en-GB"/>
          </a:p>
        </p:txBody>
      </p:sp>
      <p:grpSp>
        <p:nvGrpSpPr>
          <p:cNvPr id="53316" name="Group 68"/>
          <p:cNvGrpSpPr>
            <a:grpSpLocks/>
          </p:cNvGrpSpPr>
          <p:nvPr/>
        </p:nvGrpSpPr>
        <p:grpSpPr bwMode="auto">
          <a:xfrm>
            <a:off x="7073900" y="4055745"/>
            <a:ext cx="2003425" cy="1258888"/>
            <a:chOff x="4380" y="2247"/>
            <a:chExt cx="1262" cy="793"/>
          </a:xfrm>
        </p:grpSpPr>
        <p:grpSp>
          <p:nvGrpSpPr>
            <p:cNvPr id="9260" name="Group 49"/>
            <p:cNvGrpSpPr>
              <a:grpSpLocks/>
            </p:cNvGrpSpPr>
            <p:nvPr/>
          </p:nvGrpSpPr>
          <p:grpSpPr bwMode="auto">
            <a:xfrm>
              <a:off x="4380" y="2530"/>
              <a:ext cx="1262" cy="510"/>
              <a:chOff x="4356" y="2610"/>
              <a:chExt cx="1262" cy="510"/>
            </a:xfrm>
          </p:grpSpPr>
          <p:sp>
            <p:nvSpPr>
              <p:cNvPr id="9262" name="Rectangle 50"/>
              <p:cNvSpPr>
                <a:spLocks noChangeArrowheads="1"/>
              </p:cNvSpPr>
              <p:nvPr/>
            </p:nvSpPr>
            <p:spPr bwMode="auto">
              <a:xfrm>
                <a:off x="4356" y="2610"/>
                <a:ext cx="1262" cy="510"/>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aphicFrame>
            <p:nvGraphicFramePr>
              <p:cNvPr id="9263" name="Object 51"/>
              <p:cNvGraphicFramePr>
                <a:graphicFrameLocks noChangeAspect="1"/>
              </p:cNvGraphicFramePr>
              <p:nvPr/>
            </p:nvGraphicFramePr>
            <p:xfrm>
              <a:off x="4503" y="2652"/>
              <a:ext cx="941" cy="430"/>
            </p:xfrm>
            <a:graphic>
              <a:graphicData uri="http://schemas.openxmlformats.org/presentationml/2006/ole">
                <mc:AlternateContent xmlns:mc="http://schemas.openxmlformats.org/markup-compatibility/2006">
                  <mc:Choice xmlns:v="urn:schemas-microsoft-com:vml" Requires="v">
                    <p:oleObj spid="_x0000_s50143" name="Ecuación" r:id="rId5" imgW="583693" imgH="266469" progId="Equation.3">
                      <p:embed/>
                    </p:oleObj>
                  </mc:Choice>
                  <mc:Fallback>
                    <p:oleObj name="Ecuación" r:id="rId5" imgW="583693" imgH="266469" progId="Equation.3">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3" y="2652"/>
                            <a:ext cx="941"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61" name="AutoShape 60"/>
            <p:cNvSpPr>
              <a:spLocks noChangeArrowheads="1"/>
            </p:cNvSpPr>
            <p:nvPr/>
          </p:nvSpPr>
          <p:spPr bwMode="auto">
            <a:xfrm>
              <a:off x="4648" y="2247"/>
              <a:ext cx="728" cy="184"/>
            </a:xfrm>
            <a:prstGeom prst="downArrow">
              <a:avLst>
                <a:gd name="adj1" fmla="val 52194"/>
                <a:gd name="adj2" fmla="val 55435"/>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grpSp>
      <p:sp>
        <p:nvSpPr>
          <p:cNvPr id="9258" name="Text Box 56"/>
          <p:cNvSpPr txBox="1">
            <a:spLocks noChangeArrowheads="1"/>
          </p:cNvSpPr>
          <p:nvPr/>
        </p:nvSpPr>
        <p:spPr bwMode="auto">
          <a:xfrm>
            <a:off x="6179186" y="2766717"/>
            <a:ext cx="3908425" cy="536576"/>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a:latin typeface="Arial" panose="020B0604020202020204" pitchFamily="34" charset="0"/>
              </a:rPr>
              <a:t>CARGAS EN EQUILIBRIO</a:t>
            </a:r>
          </a:p>
        </p:txBody>
      </p:sp>
      <p:sp>
        <p:nvSpPr>
          <p:cNvPr id="9259" name="Text Box 62"/>
          <p:cNvSpPr txBox="1">
            <a:spLocks noChangeArrowheads="1"/>
          </p:cNvSpPr>
          <p:nvPr/>
        </p:nvSpPr>
        <p:spPr bwMode="auto">
          <a:xfrm>
            <a:off x="5817236" y="3363178"/>
            <a:ext cx="4545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(quietas respecto al </a:t>
            </a:r>
            <a:r>
              <a:rPr lang="es-ES" sz="2400" dirty="0" err="1">
                <a:solidFill>
                  <a:srgbClr val="FF0000"/>
                </a:solidFill>
                <a:latin typeface="Arial" panose="020B0604020202020204" pitchFamily="34" charset="0"/>
              </a:rPr>
              <a:t>sist</a:t>
            </a:r>
            <a:r>
              <a:rPr lang="es-ES" sz="2400" dirty="0">
                <a:solidFill>
                  <a:srgbClr val="FF0000"/>
                </a:solidFill>
                <a:latin typeface="Arial" panose="020B0604020202020204" pitchFamily="34" charset="0"/>
              </a:rPr>
              <a:t>. de ref.)</a:t>
            </a:r>
          </a:p>
        </p:txBody>
      </p:sp>
      <p:sp>
        <p:nvSpPr>
          <p:cNvPr id="247875" name="Text Box 67"/>
          <p:cNvSpPr txBox="1">
            <a:spLocks noChangeArrowheads="1"/>
          </p:cNvSpPr>
          <p:nvPr/>
        </p:nvSpPr>
        <p:spPr bwMode="auto">
          <a:xfrm>
            <a:off x="9178608" y="4285615"/>
            <a:ext cx="1211262"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3333FF"/>
                </a:solidFill>
                <a:latin typeface="Arial" panose="020B0604020202020204" pitchFamily="34" charset="0"/>
              </a:rPr>
              <a:t>sobre cada carga</a:t>
            </a:r>
          </a:p>
        </p:txBody>
      </p:sp>
      <p:sp>
        <p:nvSpPr>
          <p:cNvPr id="53323" name="Text Box 75"/>
          <p:cNvSpPr txBox="1">
            <a:spLocks noChangeArrowheads="1"/>
          </p:cNvSpPr>
          <p:nvPr/>
        </p:nvSpPr>
        <p:spPr bwMode="auto">
          <a:xfrm>
            <a:off x="5591175" y="5665507"/>
            <a:ext cx="5043666" cy="463846"/>
          </a:xfrm>
          <a:prstGeom prst="rect">
            <a:avLst/>
          </a:prstGeom>
          <a:solidFill>
            <a:srgbClr val="FFFF99"/>
          </a:solidFill>
          <a:ln>
            <a:noFill/>
          </a:ln>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Se debe verificar por componentes:</a:t>
            </a:r>
          </a:p>
        </p:txBody>
      </p:sp>
      <p:grpSp>
        <p:nvGrpSpPr>
          <p:cNvPr id="5" name="Grupo 4">
            <a:extLst>
              <a:ext uri="{FF2B5EF4-FFF2-40B4-BE49-F238E27FC236}">
                <a16:creationId xmlns:a16="http://schemas.microsoft.com/office/drawing/2014/main" id="{AB4F9414-D0F5-44DE-B5ED-8C788EE960B3}"/>
              </a:ext>
            </a:extLst>
          </p:cNvPr>
          <p:cNvGrpSpPr/>
          <p:nvPr/>
        </p:nvGrpSpPr>
        <p:grpSpPr>
          <a:xfrm>
            <a:off x="5867476" y="6204265"/>
            <a:ext cx="4377582" cy="616454"/>
            <a:chOff x="5867476" y="6204265"/>
            <a:chExt cx="4377582" cy="616454"/>
          </a:xfrm>
        </p:grpSpPr>
        <p:sp>
          <p:nvSpPr>
            <p:cNvPr id="4" name="Rectángulo 3">
              <a:extLst>
                <a:ext uri="{FF2B5EF4-FFF2-40B4-BE49-F238E27FC236}">
                  <a16:creationId xmlns:a16="http://schemas.microsoft.com/office/drawing/2014/main" id="{15A2E329-3F0A-409B-B842-FDA1DB5E2A38}"/>
                </a:ext>
              </a:extLst>
            </p:cNvPr>
            <p:cNvSpPr/>
            <p:nvPr/>
          </p:nvSpPr>
          <p:spPr bwMode="auto">
            <a:xfrm>
              <a:off x="5867476" y="6204265"/>
              <a:ext cx="4377582" cy="616454"/>
            </a:xfrm>
            <a:prstGeom prst="rect">
              <a:avLst/>
            </a:prstGeom>
            <a:solidFill>
              <a:srgbClr val="FFFFFF"/>
            </a:solidFill>
            <a:ln w="12700" cap="flat" cmpd="sng" algn="ctr">
              <a:no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nvGrpSpPr>
            <p:cNvPr id="53330" name="Group 82"/>
            <p:cNvGrpSpPr>
              <a:grpSpLocks/>
            </p:cNvGrpSpPr>
            <p:nvPr/>
          </p:nvGrpSpPr>
          <p:grpSpPr bwMode="auto">
            <a:xfrm>
              <a:off x="5956300" y="6284109"/>
              <a:ext cx="4157663" cy="490538"/>
              <a:chOff x="3812" y="3908"/>
              <a:chExt cx="2619" cy="309"/>
            </a:xfrm>
          </p:grpSpPr>
          <p:grpSp>
            <p:nvGrpSpPr>
              <p:cNvPr id="9246" name="Group 79"/>
              <p:cNvGrpSpPr>
                <a:grpSpLocks/>
              </p:cNvGrpSpPr>
              <p:nvPr/>
            </p:nvGrpSpPr>
            <p:grpSpPr bwMode="auto">
              <a:xfrm>
                <a:off x="3812" y="3908"/>
                <a:ext cx="840" cy="308"/>
                <a:chOff x="3840" y="3899"/>
                <a:chExt cx="840" cy="308"/>
              </a:xfrm>
            </p:grpSpPr>
            <p:graphicFrame>
              <p:nvGraphicFramePr>
                <p:cNvPr id="9255" name="Object 53"/>
                <p:cNvGraphicFramePr>
                  <a:graphicFrameLocks noChangeAspect="1"/>
                </p:cNvGraphicFramePr>
                <p:nvPr/>
              </p:nvGraphicFramePr>
              <p:xfrm>
                <a:off x="3840" y="3899"/>
                <a:ext cx="840" cy="308"/>
              </p:xfrm>
              <a:graphic>
                <a:graphicData uri="http://schemas.openxmlformats.org/presentationml/2006/ole">
                  <mc:AlternateContent xmlns:mc="http://schemas.openxmlformats.org/markup-compatibility/2006">
                    <mc:Choice xmlns:v="urn:schemas-microsoft-com:vml" Requires="v">
                      <p:oleObj spid="_x0000_s50144" name="Ecuación" r:id="rId7" imgW="520474" imgH="190417" progId="Equation.3">
                        <p:embed/>
                      </p:oleObj>
                    </mc:Choice>
                    <mc:Fallback>
                      <p:oleObj name="Ecuación" r:id="rId7" imgW="520474" imgH="190417" progId="Equation.3">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3899"/>
                              <a:ext cx="84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6" name="Line 69"/>
                <p:cNvSpPr>
                  <a:spLocks noChangeShapeType="1"/>
                </p:cNvSpPr>
                <p:nvPr/>
              </p:nvSpPr>
              <p:spPr bwMode="auto">
                <a:xfrm>
                  <a:off x="4101" y="3927"/>
                  <a:ext cx="1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sz="2400"/>
                </a:p>
              </p:txBody>
            </p:sp>
            <p:sp>
              <p:nvSpPr>
                <p:cNvPr id="9257" name="Line 70"/>
                <p:cNvSpPr>
                  <a:spLocks noChangeShapeType="1"/>
                </p:cNvSpPr>
                <p:nvPr/>
              </p:nvSpPr>
              <p:spPr bwMode="auto">
                <a:xfrm>
                  <a:off x="4475" y="3930"/>
                  <a:ext cx="1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sz="2400"/>
                </a:p>
              </p:txBody>
            </p:sp>
          </p:grpSp>
          <p:grpSp>
            <p:nvGrpSpPr>
              <p:cNvPr id="2" name="Group 80"/>
              <p:cNvGrpSpPr>
                <a:grpSpLocks/>
              </p:cNvGrpSpPr>
              <p:nvPr/>
            </p:nvGrpSpPr>
            <p:grpSpPr bwMode="auto">
              <a:xfrm>
                <a:off x="4752" y="3909"/>
                <a:ext cx="819" cy="308"/>
                <a:chOff x="4753" y="3918"/>
                <a:chExt cx="819" cy="308"/>
              </a:xfrm>
            </p:grpSpPr>
            <p:graphicFrame>
              <p:nvGraphicFramePr>
                <p:cNvPr id="9252" name="Object 54"/>
                <p:cNvGraphicFramePr>
                  <a:graphicFrameLocks noChangeAspect="1"/>
                </p:cNvGraphicFramePr>
                <p:nvPr/>
              </p:nvGraphicFramePr>
              <p:xfrm>
                <a:off x="4753" y="3918"/>
                <a:ext cx="819" cy="308"/>
              </p:xfrm>
              <a:graphic>
                <a:graphicData uri="http://schemas.openxmlformats.org/presentationml/2006/ole">
                  <mc:AlternateContent xmlns:mc="http://schemas.openxmlformats.org/markup-compatibility/2006">
                    <mc:Choice xmlns:v="urn:schemas-microsoft-com:vml" Requires="v">
                      <p:oleObj spid="_x0000_s50145" name="Ecuación" r:id="rId9" imgW="508000" imgH="190500" progId="Equation.3">
                        <p:embed/>
                      </p:oleObj>
                    </mc:Choice>
                    <mc:Fallback>
                      <p:oleObj name="Ecuación" r:id="rId9" imgW="508000" imgH="190500" progId="Equation.3">
                        <p:embed/>
                        <p:pic>
                          <p:nvPicPr>
                            <p:cNvPr id="0" name="Object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3" y="3918"/>
                              <a:ext cx="819"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3" name="Line 71"/>
                <p:cNvSpPr>
                  <a:spLocks noChangeShapeType="1"/>
                </p:cNvSpPr>
                <p:nvPr/>
              </p:nvSpPr>
              <p:spPr bwMode="auto">
                <a:xfrm>
                  <a:off x="5009" y="3950"/>
                  <a:ext cx="1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sz="2400"/>
                </a:p>
              </p:txBody>
            </p:sp>
            <p:sp>
              <p:nvSpPr>
                <p:cNvPr id="9254" name="Line 72"/>
                <p:cNvSpPr>
                  <a:spLocks noChangeShapeType="1"/>
                </p:cNvSpPr>
                <p:nvPr/>
              </p:nvSpPr>
              <p:spPr bwMode="auto">
                <a:xfrm>
                  <a:off x="5383" y="3953"/>
                  <a:ext cx="1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sz="2400"/>
                </a:p>
              </p:txBody>
            </p:sp>
          </p:grpSp>
          <p:grpSp>
            <p:nvGrpSpPr>
              <p:cNvPr id="3" name="Group 81"/>
              <p:cNvGrpSpPr>
                <a:grpSpLocks/>
              </p:cNvGrpSpPr>
              <p:nvPr/>
            </p:nvGrpSpPr>
            <p:grpSpPr bwMode="auto">
              <a:xfrm>
                <a:off x="5672" y="3928"/>
                <a:ext cx="759" cy="268"/>
                <a:chOff x="5700" y="3919"/>
                <a:chExt cx="759" cy="268"/>
              </a:xfrm>
            </p:grpSpPr>
            <p:graphicFrame>
              <p:nvGraphicFramePr>
                <p:cNvPr id="9249" name="Object 54"/>
                <p:cNvGraphicFramePr>
                  <a:graphicFrameLocks noChangeAspect="1"/>
                </p:cNvGraphicFramePr>
                <p:nvPr/>
              </p:nvGraphicFramePr>
              <p:xfrm>
                <a:off x="5700" y="3919"/>
                <a:ext cx="759" cy="268"/>
              </p:xfrm>
              <a:graphic>
                <a:graphicData uri="http://schemas.openxmlformats.org/presentationml/2006/ole">
                  <mc:AlternateContent xmlns:mc="http://schemas.openxmlformats.org/markup-compatibility/2006">
                    <mc:Choice xmlns:v="urn:schemas-microsoft-com:vml" Requires="v">
                      <p:oleObj spid="_x0000_s50146" name="Ecuación" r:id="rId11" imgW="685800" imgH="241300" progId="Equation.3">
                        <p:embed/>
                      </p:oleObj>
                    </mc:Choice>
                    <mc:Fallback>
                      <p:oleObj name="Ecuación" r:id="rId11" imgW="685800" imgH="241300"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00" y="3919"/>
                              <a:ext cx="759"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0" name="Line 77"/>
                <p:cNvSpPr>
                  <a:spLocks noChangeShapeType="1"/>
                </p:cNvSpPr>
                <p:nvPr/>
              </p:nvSpPr>
              <p:spPr bwMode="auto">
                <a:xfrm>
                  <a:off x="5933" y="3935"/>
                  <a:ext cx="1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sz="2400"/>
                </a:p>
              </p:txBody>
            </p:sp>
            <p:sp>
              <p:nvSpPr>
                <p:cNvPr id="9251" name="Line 78"/>
                <p:cNvSpPr>
                  <a:spLocks noChangeShapeType="1"/>
                </p:cNvSpPr>
                <p:nvPr/>
              </p:nvSpPr>
              <p:spPr bwMode="auto">
                <a:xfrm>
                  <a:off x="6307" y="3938"/>
                  <a:ext cx="1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sz="2400"/>
                </a:p>
              </p:txBody>
            </p:sp>
          </p:grpSp>
        </p:grpSp>
      </p:grpSp>
      <p:sp>
        <p:nvSpPr>
          <p:cNvPr id="9237" name="Line 83"/>
          <p:cNvSpPr>
            <a:spLocks noChangeShapeType="1"/>
          </p:cNvSpPr>
          <p:nvPr/>
        </p:nvSpPr>
        <p:spPr bwMode="auto">
          <a:xfrm flipV="1">
            <a:off x="1673225" y="5454650"/>
            <a:ext cx="0" cy="1109663"/>
          </a:xfrm>
          <a:prstGeom prst="line">
            <a:avLst/>
          </a:prstGeom>
          <a:noFill/>
          <a:ln w="1905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a:p>
        </p:txBody>
      </p:sp>
      <p:sp>
        <p:nvSpPr>
          <p:cNvPr id="9238" name="Line 84"/>
          <p:cNvSpPr>
            <a:spLocks noChangeShapeType="1"/>
          </p:cNvSpPr>
          <p:nvPr/>
        </p:nvSpPr>
        <p:spPr bwMode="auto">
          <a:xfrm>
            <a:off x="1662113" y="6553200"/>
            <a:ext cx="782637" cy="0"/>
          </a:xfrm>
          <a:prstGeom prst="line">
            <a:avLst/>
          </a:prstGeom>
          <a:noFill/>
          <a:ln w="25400">
            <a:solidFill>
              <a:srgbClr val="3333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lIns="90000" tIns="46800" rIns="90000" bIns="46800">
            <a:spAutoFit/>
          </a:bodyPr>
          <a:lstStyle/>
          <a:p>
            <a:endParaRPr lang="en-GB"/>
          </a:p>
        </p:txBody>
      </p:sp>
      <p:sp>
        <p:nvSpPr>
          <p:cNvPr id="9239" name="Text Box 85"/>
          <p:cNvSpPr txBox="1">
            <a:spLocks noChangeArrowheads="1"/>
          </p:cNvSpPr>
          <p:nvPr/>
        </p:nvSpPr>
        <p:spPr bwMode="auto">
          <a:xfrm>
            <a:off x="2430463" y="6346825"/>
            <a:ext cx="386942"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X</a:t>
            </a:r>
          </a:p>
        </p:txBody>
      </p:sp>
      <p:sp>
        <p:nvSpPr>
          <p:cNvPr id="9240" name="Text Box 86"/>
          <p:cNvSpPr txBox="1">
            <a:spLocks noChangeArrowheads="1"/>
          </p:cNvSpPr>
          <p:nvPr/>
        </p:nvSpPr>
        <p:spPr bwMode="auto">
          <a:xfrm>
            <a:off x="1503363" y="4973638"/>
            <a:ext cx="386942"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Y</a:t>
            </a:r>
          </a:p>
        </p:txBody>
      </p:sp>
      <p:sp>
        <p:nvSpPr>
          <p:cNvPr id="9241" name="Oval 87"/>
          <p:cNvSpPr>
            <a:spLocks noChangeArrowheads="1"/>
          </p:cNvSpPr>
          <p:nvPr/>
        </p:nvSpPr>
        <p:spPr bwMode="auto">
          <a:xfrm>
            <a:off x="1617663" y="6488113"/>
            <a:ext cx="107950" cy="107950"/>
          </a:xfrm>
          <a:prstGeom prst="ellipse">
            <a:avLst/>
          </a:prstGeom>
          <a:solidFill>
            <a:srgbClr val="3333FF"/>
          </a:solidFill>
          <a:ln w="12700" algn="ctr">
            <a:solidFill>
              <a:srgbClr val="3333FF"/>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242" name="Text Box 88"/>
          <p:cNvSpPr txBox="1">
            <a:spLocks noChangeArrowheads="1"/>
          </p:cNvSpPr>
          <p:nvPr/>
        </p:nvSpPr>
        <p:spPr bwMode="auto">
          <a:xfrm>
            <a:off x="1304925" y="6456363"/>
            <a:ext cx="369310" cy="46384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rPr>
              <a:t>Z</a:t>
            </a:r>
          </a:p>
        </p:txBody>
      </p:sp>
      <p:sp>
        <p:nvSpPr>
          <p:cNvPr id="9244" name="Text Box 84"/>
          <p:cNvSpPr txBox="1">
            <a:spLocks noChangeArrowheads="1"/>
          </p:cNvSpPr>
          <p:nvPr/>
        </p:nvSpPr>
        <p:spPr bwMode="auto">
          <a:xfrm>
            <a:off x="1175657" y="625093"/>
            <a:ext cx="9288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just"/>
            <a:r>
              <a:rPr lang="es-ES" sz="2400" dirty="0">
                <a:solidFill>
                  <a:schemeClr val="tx1"/>
                </a:solidFill>
              </a:rPr>
              <a:t>Las esferas de la figura poseen la misma carga q, la misma masa m (10 </a:t>
            </a:r>
            <a:r>
              <a:rPr lang="es-ES" sz="2400">
                <a:solidFill>
                  <a:schemeClr val="tx1"/>
                </a:solidFill>
              </a:rPr>
              <a:t>g), </a:t>
            </a:r>
            <a:r>
              <a:rPr lang="es-ES" sz="2400" dirty="0">
                <a:solidFill>
                  <a:schemeClr val="tx1"/>
                </a:solidFill>
              </a:rPr>
              <a:t>son muy pequeñas (</a:t>
            </a:r>
            <a:r>
              <a:rPr lang="es-ES" sz="2400">
                <a:solidFill>
                  <a:schemeClr val="tx1"/>
                </a:solidFill>
              </a:rPr>
              <a:t>puntuales) y están en equilibrio. Calcular: </a:t>
            </a:r>
            <a:r>
              <a:rPr lang="es-ES" sz="2400" dirty="0">
                <a:solidFill>
                  <a:schemeClr val="tx1"/>
                </a:solidFill>
              </a:rPr>
              <a:t>a) la tensión de </a:t>
            </a:r>
            <a:r>
              <a:rPr lang="es-ES" sz="2400">
                <a:solidFill>
                  <a:schemeClr val="tx1"/>
                </a:solidFill>
              </a:rPr>
              <a:t>los hilos, </a:t>
            </a:r>
            <a:r>
              <a:rPr lang="es-ES" sz="2400" dirty="0">
                <a:solidFill>
                  <a:schemeClr val="tx1"/>
                </a:solidFill>
              </a:rPr>
              <a:t>y b</a:t>
            </a:r>
            <a:r>
              <a:rPr lang="es-ES" sz="2400">
                <a:solidFill>
                  <a:schemeClr val="tx1"/>
                </a:solidFill>
              </a:rPr>
              <a:t>) la carga de las esferas.</a:t>
            </a:r>
          </a:p>
          <a:p>
            <a:pPr algn="just"/>
            <a:r>
              <a:rPr lang="es-ES" sz="2400">
                <a:solidFill>
                  <a:schemeClr val="tx1"/>
                </a:solidFill>
              </a:rPr>
              <a:t>Y si </a:t>
            </a:r>
            <a:r>
              <a:rPr lang="es-ES" sz="2400" dirty="0">
                <a:solidFill>
                  <a:schemeClr val="tx1"/>
                </a:solidFill>
              </a:rPr>
              <a:t>se retira una esfera: c) la velocidad de la </a:t>
            </a:r>
            <a:r>
              <a:rPr lang="es-ES" sz="2400">
                <a:solidFill>
                  <a:schemeClr val="tx1"/>
                </a:solidFill>
              </a:rPr>
              <a:t>otra al </a:t>
            </a:r>
            <a:r>
              <a:rPr lang="es-ES" sz="2400" dirty="0">
                <a:solidFill>
                  <a:schemeClr val="tx1"/>
                </a:solidFill>
              </a:rPr>
              <a:t>paso por </a:t>
            </a:r>
            <a:r>
              <a:rPr lang="es-ES" sz="2400">
                <a:solidFill>
                  <a:schemeClr val="tx1"/>
                </a:solidFill>
              </a:rPr>
              <a:t>la vertical, </a:t>
            </a:r>
            <a:r>
              <a:rPr lang="es-ES" sz="2400" dirty="0">
                <a:solidFill>
                  <a:schemeClr val="tx1"/>
                </a:solidFill>
              </a:rPr>
              <a:t>y d) el campo eléctrico necesario para que no se mueva.</a:t>
            </a:r>
          </a:p>
        </p:txBody>
      </p:sp>
      <p:sp>
        <p:nvSpPr>
          <p:cNvPr id="9245" name="Text Box 44"/>
          <p:cNvSpPr txBox="1">
            <a:spLocks noChangeArrowheads="1"/>
          </p:cNvSpPr>
          <p:nvPr/>
        </p:nvSpPr>
        <p:spPr bwMode="auto">
          <a:xfrm>
            <a:off x="3735042" y="115426"/>
            <a:ext cx="4070153" cy="46166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Arial" panose="020B0604020202020204" pitchFamily="34" charset="0"/>
              </a:rPr>
              <a:t>BOLETÍN 1 - PROBLEMA 9</a:t>
            </a:r>
          </a:p>
        </p:txBody>
      </p:sp>
      <p:sp>
        <p:nvSpPr>
          <p:cNvPr id="78" name="Text Box 62">
            <a:extLst>
              <a:ext uri="{FF2B5EF4-FFF2-40B4-BE49-F238E27FC236}">
                <a16:creationId xmlns:a16="http://schemas.microsoft.com/office/drawing/2014/main" id="{354DF759-31BD-48B2-857F-4AA786A780B2}"/>
              </a:ext>
            </a:extLst>
          </p:cNvPr>
          <p:cNvSpPr txBox="1">
            <a:spLocks noChangeArrowheads="1"/>
          </p:cNvSpPr>
          <p:nvPr/>
        </p:nvSpPr>
        <p:spPr bwMode="auto">
          <a:xfrm>
            <a:off x="3586564" y="6254004"/>
            <a:ext cx="72228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000" tIns="46800" rIns="90000" bIns="46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sym typeface="Symbol" panose="05050102010706020507" pitchFamily="18" charset="2"/>
              </a:rPr>
              <a:t>: </a:t>
            </a:r>
            <a:r>
              <a:rPr lang="es-ES" sz="2400" b="1" dirty="0">
                <a:solidFill>
                  <a:srgbClr val="FF0000"/>
                </a:solidFill>
                <a:latin typeface="Arial" panose="020B0604020202020204" pitchFamily="34" charset="0"/>
              </a:rPr>
              <a:t>f</a:t>
            </a:r>
            <a:r>
              <a:rPr lang="es-ES" sz="2400" dirty="0">
                <a:solidFill>
                  <a:srgbClr val="FF0000"/>
                </a:solidFill>
                <a:latin typeface="Arial" panose="020B0604020202020204" pitchFamily="34" charset="0"/>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58"/>
                                        </p:tgtEl>
                                        <p:attrNameLst>
                                          <p:attrName>style.visibility</p:attrName>
                                        </p:attrNameLst>
                                      </p:cBhvr>
                                      <p:to>
                                        <p:strVal val="visible"/>
                                      </p:to>
                                    </p:set>
                                    <p:animEffect transition="in" filter="wipe(up)">
                                      <p:cBhvr>
                                        <p:cTn id="7" dur="500"/>
                                        <p:tgtEl>
                                          <p:spTgt spid="925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9259"/>
                                        </p:tgtEl>
                                        <p:attrNameLst>
                                          <p:attrName>style.visibility</p:attrName>
                                        </p:attrNameLst>
                                      </p:cBhvr>
                                      <p:to>
                                        <p:strVal val="visible"/>
                                      </p:to>
                                    </p:set>
                                    <p:anim calcmode="lin" valueType="num">
                                      <p:cBhvr additive="base">
                                        <p:cTn id="12" dur="500"/>
                                        <p:tgtEl>
                                          <p:spTgt spid="9259"/>
                                        </p:tgtEl>
                                        <p:attrNameLst>
                                          <p:attrName>ppt_y</p:attrName>
                                        </p:attrNameLst>
                                      </p:cBhvr>
                                      <p:tavLst>
                                        <p:tav tm="0">
                                          <p:val>
                                            <p:strVal val="#ppt_y-#ppt_h*1.125000"/>
                                          </p:val>
                                        </p:tav>
                                        <p:tav tm="100000">
                                          <p:val>
                                            <p:strVal val="#ppt_y"/>
                                          </p:val>
                                        </p:tav>
                                      </p:tavLst>
                                    </p:anim>
                                    <p:animEffect transition="in" filter="wipe(down)">
                                      <p:cBhvr>
                                        <p:cTn id="13" dur="500"/>
                                        <p:tgtEl>
                                          <p:spTgt spid="925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3316"/>
                                        </p:tgtEl>
                                        <p:attrNameLst>
                                          <p:attrName>style.visibility</p:attrName>
                                        </p:attrNameLst>
                                      </p:cBhvr>
                                      <p:to>
                                        <p:strVal val="visible"/>
                                      </p:to>
                                    </p:set>
                                    <p:animEffect transition="in" filter="wipe(up)">
                                      <p:cBhvr>
                                        <p:cTn id="18" dur="500"/>
                                        <p:tgtEl>
                                          <p:spTgt spid="53316"/>
                                        </p:tgtEl>
                                      </p:cBhvr>
                                    </p:animEffec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47875"/>
                                        </p:tgtEl>
                                        <p:attrNameLst>
                                          <p:attrName>style.visibility</p:attrName>
                                        </p:attrNameLst>
                                      </p:cBhvr>
                                      <p:to>
                                        <p:strVal val="visible"/>
                                      </p:to>
                                    </p:set>
                                    <p:animEffect transition="in" filter="wipe(left)">
                                      <p:cBhvr>
                                        <p:cTn id="22" dur="500"/>
                                        <p:tgtEl>
                                          <p:spTgt spid="2478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53323"/>
                                        </p:tgtEl>
                                        <p:attrNameLst>
                                          <p:attrName>style.visibility</p:attrName>
                                        </p:attrNameLst>
                                      </p:cBhvr>
                                      <p:to>
                                        <p:strVal val="visible"/>
                                      </p:to>
                                    </p:set>
                                    <p:anim calcmode="lin" valueType="num">
                                      <p:cBhvr additive="base">
                                        <p:cTn id="27" dur="500"/>
                                        <p:tgtEl>
                                          <p:spTgt spid="53323"/>
                                        </p:tgtEl>
                                        <p:attrNameLst>
                                          <p:attrName>ppt_y</p:attrName>
                                        </p:attrNameLst>
                                      </p:cBhvr>
                                      <p:tavLst>
                                        <p:tav tm="0">
                                          <p:val>
                                            <p:strVal val="#ppt_y-#ppt_h*1.125000"/>
                                          </p:val>
                                        </p:tav>
                                        <p:tav tm="100000">
                                          <p:val>
                                            <p:strVal val="#ppt_y"/>
                                          </p:val>
                                        </p:tav>
                                      </p:tavLst>
                                    </p:anim>
                                    <p:animEffect transition="in" filter="wipe(down)">
                                      <p:cBhvr>
                                        <p:cTn id="28" dur="500"/>
                                        <p:tgtEl>
                                          <p:spTgt spid="5332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p:tgtEl>
                                          <p:spTgt spid="5"/>
                                        </p:tgtEl>
                                        <p:attrNameLst>
                                          <p:attrName>ppt_y</p:attrName>
                                        </p:attrNameLst>
                                      </p:cBhvr>
                                      <p:tavLst>
                                        <p:tav tm="0">
                                          <p:val>
                                            <p:strVal val="#ppt_y-#ppt_h*1.125000"/>
                                          </p:val>
                                        </p:tav>
                                        <p:tav tm="100000">
                                          <p:val>
                                            <p:strVal val="#ppt_y"/>
                                          </p:val>
                                        </p:tav>
                                      </p:tavLst>
                                    </p:anim>
                                    <p:animEffect transition="in" filter="wipe(dow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8" grpId="0" animBg="1"/>
      <p:bldP spid="9259" grpId="0"/>
      <p:bldP spid="247875" grpId="0"/>
      <p:bldP spid="53323" grpId="0" animBg="1"/>
    </p:bldLst>
  </p:timing>
</p:sld>
</file>

<file path=ppt/theme/theme1.xml><?xml version="1.0" encoding="utf-8"?>
<a:theme xmlns:a="http://schemas.openxmlformats.org/drawingml/2006/main" name="FNT_2012_TEMA1_1">
  <a:themeElements>
    <a:clrScheme name="FNT_2012_TEMA1_1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FNT_2012_TEMA1_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20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2000" b="0" i="0" u="none" strike="noStrike" cap="none" normalizeH="0" baseline="0" smtClean="0">
            <a:ln>
              <a:noFill/>
            </a:ln>
            <a:solidFill>
              <a:srgbClr val="000000"/>
            </a:solidFill>
            <a:effectLst/>
            <a:latin typeface="Arial" charset="0"/>
          </a:defRPr>
        </a:defPPr>
      </a:lstStyle>
    </a:lnDef>
  </a:objectDefaults>
  <a:extraClrSchemeLst>
    <a:extraClrScheme>
      <a:clrScheme name="FNT_2012_TEMA1_1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FNT_2012_TEMA1_1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FNT_2012_TEMA1_1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FNT_2012_TEMA1_1</Template>
  <TotalTime>7050</TotalTime>
  <Words>2640</Words>
  <Application>Microsoft Office PowerPoint</Application>
  <PresentationFormat>Personalizado</PresentationFormat>
  <Paragraphs>547</Paragraphs>
  <Slides>27</Slides>
  <Notes>26</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5" baseType="lpstr">
      <vt:lpstr>Arial</vt:lpstr>
      <vt:lpstr>Cambria Math</vt:lpstr>
      <vt:lpstr>Comic Sans MS</vt:lpstr>
      <vt:lpstr>Symbol</vt:lpstr>
      <vt:lpstr>Times New Roman</vt:lpstr>
      <vt:lpstr>Trebuchet MS</vt:lpstr>
      <vt:lpstr>FNT_2012_TEMA1_1</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FÍSICA</dc:creator>
  <cp:lastModifiedBy>Jose Enrique Martin Dominguez</cp:lastModifiedBy>
  <cp:revision>1100</cp:revision>
  <dcterms:created xsi:type="dcterms:W3CDTF">2012-02-20T13:06:36Z</dcterms:created>
  <dcterms:modified xsi:type="dcterms:W3CDTF">2020-10-20T14:09:28Z</dcterms:modified>
</cp:coreProperties>
</file>