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10" r:id="rId2"/>
    <p:sldId id="411" r:id="rId3"/>
    <p:sldId id="453" r:id="rId4"/>
    <p:sldId id="466" r:id="rId5"/>
    <p:sldId id="455" r:id="rId6"/>
    <p:sldId id="415" r:id="rId7"/>
    <p:sldId id="456" r:id="rId8"/>
    <p:sldId id="433" r:id="rId9"/>
    <p:sldId id="464" r:id="rId10"/>
    <p:sldId id="440" r:id="rId11"/>
    <p:sldId id="427" r:id="rId12"/>
    <p:sldId id="465" r:id="rId13"/>
    <p:sldId id="457" r:id="rId14"/>
    <p:sldId id="458" r:id="rId15"/>
    <p:sldId id="451" r:id="rId16"/>
    <p:sldId id="459" r:id="rId17"/>
    <p:sldId id="461" r:id="rId18"/>
    <p:sldId id="462" r:id="rId19"/>
    <p:sldId id="422" r:id="rId20"/>
    <p:sldId id="423" r:id="rId21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333FF"/>
    <a:srgbClr val="FAFAFA"/>
    <a:srgbClr val="F8F8F8"/>
    <a:srgbClr val="99CCFF"/>
    <a:srgbClr val="666699"/>
    <a:srgbClr val="008000"/>
    <a:srgbClr val="CCFFCC"/>
    <a:srgbClr val="FFFF9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9" autoAdjust="0"/>
    <p:restoredTop sz="91912" autoAdjust="0"/>
  </p:normalViewPr>
  <p:slideViewPr>
    <p:cSldViewPr snapToGrid="0" showGuides="1">
      <p:cViewPr varScale="1">
        <p:scale>
          <a:sx n="101" d="100"/>
          <a:sy n="101" d="100"/>
        </p:scale>
        <p:origin x="1488" y="102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7356350-6315-4DD4-8E79-AB5CC9735E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69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3D6E970-C7EF-4DCB-8D51-2BB459BBE6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9936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614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614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FAD81C42-A07C-4F07-A22F-8A2B0CF28547}" type="slidenum">
              <a:rPr lang="es-ES" sz="1200">
                <a:solidFill>
                  <a:schemeClr val="tx1"/>
                </a:solidFill>
              </a:rPr>
              <a:pPr algn="r" eaLnBrk="1" hangingPunct="1"/>
              <a:t>1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4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7F6FD11-13D7-400F-8831-FBE650416C28}" type="slidenum">
              <a:rPr lang="es-ES" sz="1200">
                <a:solidFill>
                  <a:schemeClr val="tx1"/>
                </a:solidFill>
              </a:rPr>
              <a:pPr algn="r" eaLnBrk="1" hangingPunct="1"/>
              <a:t>10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0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9A1BDD8-30A4-4E81-B371-8A9E7679BD7F}" type="slidenum">
              <a:rPr lang="es-ES" sz="1200">
                <a:solidFill>
                  <a:schemeClr val="tx1"/>
                </a:solidFill>
              </a:rPr>
              <a:pPr algn="r" eaLnBrk="1" hangingPunct="1"/>
              <a:t>11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79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9A1BDD8-30A4-4E81-B371-8A9E7679BD7F}" type="slidenum">
              <a:rPr lang="es-ES" sz="1200">
                <a:solidFill>
                  <a:schemeClr val="tx1"/>
                </a:solidFill>
              </a:rPr>
              <a:pPr algn="r" eaLnBrk="1" hangingPunct="1"/>
              <a:t>12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48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DD096FD-91AF-4224-A590-1F2C08DAE80E}" type="slidenum">
              <a:rPr lang="es-ES" sz="1200">
                <a:solidFill>
                  <a:schemeClr val="tx1"/>
                </a:solidFill>
              </a:rPr>
              <a:pPr algn="r" eaLnBrk="1" hangingPunct="1"/>
              <a:t>13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6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DD096FD-91AF-4224-A590-1F2C08DAE80E}" type="slidenum">
              <a:rPr lang="es-ES" sz="1200">
                <a:solidFill>
                  <a:schemeClr val="tx1"/>
                </a:solidFill>
              </a:rPr>
              <a:pPr algn="r" eaLnBrk="1" hangingPunct="1"/>
              <a:t>14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84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DD096FD-91AF-4224-A590-1F2C08DAE80E}" type="slidenum">
              <a:rPr lang="es-ES" sz="1200">
                <a:solidFill>
                  <a:schemeClr val="tx1"/>
                </a:solidFill>
              </a:rPr>
              <a:pPr algn="r" eaLnBrk="1" hangingPunct="1"/>
              <a:t>15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79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DD096FD-91AF-4224-A590-1F2C08DAE80E}" type="slidenum">
              <a:rPr lang="es-ES" sz="1200">
                <a:solidFill>
                  <a:schemeClr val="tx1"/>
                </a:solidFill>
              </a:rPr>
              <a:pPr algn="r" eaLnBrk="1" hangingPunct="1"/>
              <a:t>16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41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3072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1E5975B-C1CB-4D21-B7CA-929855E76A05}" type="slidenum">
              <a:rPr lang="es-ES" sz="1200">
                <a:solidFill>
                  <a:schemeClr val="tx1"/>
                </a:solidFill>
              </a:rPr>
              <a:pPr algn="r" eaLnBrk="1" hangingPunct="1"/>
              <a:t>17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7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3072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1E5975B-C1CB-4D21-B7CA-929855E76A05}" type="slidenum">
              <a:rPr lang="es-ES" sz="1200">
                <a:solidFill>
                  <a:schemeClr val="tx1"/>
                </a:solidFill>
              </a:rPr>
              <a:pPr algn="r" eaLnBrk="1" hangingPunct="1"/>
              <a:t>18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39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3277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3277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4AE40D5-50DF-4457-918B-D871C7DB032D}" type="slidenum">
              <a:rPr lang="es-ES" sz="1200">
                <a:solidFill>
                  <a:schemeClr val="tx1"/>
                </a:solidFill>
              </a:rPr>
              <a:pPr algn="r" eaLnBrk="1" hangingPunct="1"/>
              <a:t>19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819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819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52BE666-7E23-4EEB-B19B-4F1368F48BB5}" type="slidenum">
              <a:rPr lang="es-ES" sz="1200">
                <a:solidFill>
                  <a:schemeClr val="tx1"/>
                </a:solidFill>
              </a:rPr>
              <a:pPr algn="r" eaLnBrk="1" hangingPunct="1"/>
              <a:t>2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54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D6E970-C7EF-4DCB-8D51-2BB459BBE63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80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1024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E6F043-EDEB-441B-80ED-55283637D4C4}" type="slidenum">
              <a:rPr lang="es-ES" sz="1200">
                <a:solidFill>
                  <a:schemeClr val="tx1"/>
                </a:solidFill>
              </a:rPr>
              <a:pPr algn="r" eaLnBrk="1" hangingPunct="1"/>
              <a:t>3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1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FC756D7-842C-4F04-9821-9F24C0A06A0A}" type="slidenum">
              <a:rPr lang="es-ES" sz="1200">
                <a:solidFill>
                  <a:schemeClr val="tx1"/>
                </a:solidFill>
              </a:rPr>
              <a:pPr algn="r" eaLnBrk="1" hangingPunct="1"/>
              <a:t>4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3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1433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1434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CD357A1-1168-44AE-8874-4F53FE25BC88}" type="slidenum">
              <a:rPr lang="es-ES" sz="1200">
                <a:solidFill>
                  <a:schemeClr val="tx1"/>
                </a:solidFill>
              </a:rPr>
              <a:pPr algn="r" eaLnBrk="1" hangingPunct="1"/>
              <a:t>5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2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543E155-A297-4F0A-BA1F-6515E06C5276}" type="slidenum">
              <a:rPr lang="es-ES" sz="1200">
                <a:solidFill>
                  <a:schemeClr val="tx1"/>
                </a:solidFill>
              </a:rPr>
              <a:pPr algn="r" eaLnBrk="1" hangingPunct="1"/>
              <a:t>6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0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1843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192F570-A631-4F8E-80EE-DFD23D554AE7}" type="slidenum">
              <a:rPr lang="es-ES" sz="1200">
                <a:solidFill>
                  <a:schemeClr val="tx1"/>
                </a:solidFill>
              </a:rPr>
              <a:pPr algn="r" eaLnBrk="1" hangingPunct="1"/>
              <a:t>7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6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1843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192F570-A631-4F8E-80EE-DFD23D554AE7}" type="slidenum">
              <a:rPr lang="es-ES" sz="1200">
                <a:solidFill>
                  <a:schemeClr val="tx1"/>
                </a:solidFill>
              </a:rPr>
              <a:pPr algn="r" eaLnBrk="1" hangingPunct="1"/>
              <a:t>8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9A1BDD8-30A4-4E81-B371-8A9E7679BD7F}" type="slidenum">
              <a:rPr lang="es-ES" sz="1200">
                <a:solidFill>
                  <a:schemeClr val="tx1"/>
                </a:solidFill>
              </a:rPr>
              <a:pPr algn="r" eaLnBrk="1" hangingPunct="1"/>
              <a:t>9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7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A4A20-BD38-4125-928B-5E10172305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80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74B4-07F6-4072-B02E-0398EBD2E0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2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464DA-0162-476A-9105-87D71AAD0C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7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D19D5-D1EC-4433-A328-8B825A9270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95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475" y="400050"/>
            <a:ext cx="9001125" cy="12001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837238" y="1839913"/>
            <a:ext cx="4424362" cy="20843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837238" y="4076700"/>
            <a:ext cx="4424362" cy="20843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C3D7-033D-4A94-AD09-0A9FB0858B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22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6C4A-EFA8-4280-8D39-82CEDE8D55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99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4F815-81BC-4700-ADA9-D5D28B85C1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27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B735-684E-4C0F-A28B-53C16AA78E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97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F83E6-0675-451D-90B5-867CDD686C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07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10B93-3092-42A6-B6C6-F4DEF9C83A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87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0D3D2-832E-4081-B519-D7B4D23B51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50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0CB87-4D66-4415-838A-0559665D67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9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28C9F-C04F-4F3E-8E86-FF1D98CEB0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4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80CCA5E-85F3-4813-A4D6-44FBB8773A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30"/>
          <p:cNvSpPr txBox="1">
            <a:spLocks noChangeArrowheads="1"/>
          </p:cNvSpPr>
          <p:nvPr/>
        </p:nvSpPr>
        <p:spPr bwMode="auto">
          <a:xfrm>
            <a:off x="1624013" y="3221038"/>
            <a:ext cx="8239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b="1">
                <a:solidFill>
                  <a:schemeClr val="tx1"/>
                </a:solidFill>
                <a:latin typeface="Comic Sans MS" panose="030F0702030302020204" pitchFamily="66" charset="0"/>
              </a:rPr>
              <a:t>CARGA ELÉCTRICA Y MATERIA. CAMPO ELÉCTRICO</a:t>
            </a:r>
          </a:p>
        </p:txBody>
      </p:sp>
      <p:sp>
        <p:nvSpPr>
          <p:cNvPr id="5123" name="Text Box 1031"/>
          <p:cNvSpPr txBox="1">
            <a:spLocks noChangeArrowheads="1"/>
          </p:cNvSpPr>
          <p:nvPr/>
        </p:nvSpPr>
        <p:spPr bwMode="auto">
          <a:xfrm>
            <a:off x="5278438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b="1">
                <a:solidFill>
                  <a:schemeClr val="tx1"/>
                </a:solidFill>
                <a:latin typeface="Comic Sans MS" panose="030F0702030302020204" pitchFamily="66" charset="0"/>
              </a:rPr>
              <a:t>(5/5)</a:t>
            </a:r>
          </a:p>
        </p:txBody>
      </p:sp>
      <p:sp>
        <p:nvSpPr>
          <p:cNvPr id="5124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b="1">
                <a:solidFill>
                  <a:schemeClr val="tx1"/>
                </a:solidFill>
                <a:latin typeface="Comic Sans MS" panose="030F0702030302020204" pitchFamily="66" charset="0"/>
              </a:rPr>
              <a:t>TEMA 1</a:t>
            </a:r>
          </a:p>
        </p:txBody>
      </p: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7772400" y="398463"/>
            <a:ext cx="2571750" cy="2159000"/>
            <a:chOff x="4896" y="276"/>
            <a:chExt cx="1620" cy="1360"/>
          </a:xfrm>
        </p:grpSpPr>
        <p:sp>
          <p:nvSpPr>
            <p:cNvPr id="11" name="AutoShape 1067"/>
            <p:cNvSpPr>
              <a:spLocks noChangeArrowheads="1"/>
            </p:cNvSpPr>
            <p:nvPr/>
          </p:nvSpPr>
          <p:spPr bwMode="auto">
            <a:xfrm>
              <a:off x="4896" y="276"/>
              <a:ext cx="1620" cy="136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1068"/>
            <p:cNvSpPr txBox="1">
              <a:spLocks noChangeArrowheads="1"/>
            </p:cNvSpPr>
            <p:nvPr/>
          </p:nvSpPr>
          <p:spPr bwMode="auto">
            <a:xfrm>
              <a:off x="5037" y="450"/>
              <a:ext cx="1336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GRUPOS DE PRÁCTICAS</a:t>
              </a:r>
            </a:p>
          </p:txBody>
        </p:sp>
        <p:sp>
          <p:nvSpPr>
            <p:cNvPr id="13" name="Text Box 1069"/>
            <p:cNvSpPr txBox="1">
              <a:spLocks noChangeArrowheads="1"/>
            </p:cNvSpPr>
            <p:nvPr/>
          </p:nvSpPr>
          <p:spPr bwMode="auto">
            <a:xfrm>
              <a:off x="5037" y="1036"/>
              <a:ext cx="133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Trebuchet MS" panose="020B0603020202020204" pitchFamily="34" charset="0"/>
                </a:rPr>
                <a:t>HASTA 02/11</a:t>
              </a:r>
            </a:p>
          </p:txBody>
        </p:sp>
        <p:sp>
          <p:nvSpPr>
            <p:cNvPr id="14" name="Text Box 1062"/>
            <p:cNvSpPr txBox="1">
              <a:spLocks noChangeArrowheads="1"/>
            </p:cNvSpPr>
            <p:nvPr/>
          </p:nvSpPr>
          <p:spPr bwMode="auto">
            <a:xfrm>
              <a:off x="5266" y="1320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Moodle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387116" y="4556601"/>
            <a:ext cx="2614612" cy="1192212"/>
            <a:chOff x="265112" y="1223479"/>
            <a:chExt cx="2614613" cy="1192213"/>
          </a:xfrm>
        </p:grpSpPr>
        <p:sp>
          <p:nvSpPr>
            <p:cNvPr id="21530" name="Rectangle 191"/>
            <p:cNvSpPr>
              <a:spLocks noChangeArrowheads="1"/>
            </p:cNvSpPr>
            <p:nvPr/>
          </p:nvSpPr>
          <p:spPr bwMode="auto">
            <a:xfrm>
              <a:off x="265112" y="1223479"/>
              <a:ext cx="2614613" cy="1192213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1531" name="Object 187"/>
            <p:cNvGraphicFramePr>
              <a:graphicFrameLocks noChangeAspect="1"/>
            </p:cNvGraphicFramePr>
            <p:nvPr/>
          </p:nvGraphicFramePr>
          <p:xfrm>
            <a:off x="351942" y="1318729"/>
            <a:ext cx="2503488" cy="985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6" name="Ecuación" r:id="rId4" imgW="838200" imgH="330200" progId="Equation.3">
                    <p:embed/>
                  </p:oleObj>
                </mc:Choice>
                <mc:Fallback>
                  <p:oleObj name="Ecuación" r:id="rId4" imgW="8382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942" y="1318729"/>
                          <a:ext cx="2503488" cy="985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3"/>
          <p:cNvGrpSpPr>
            <a:grpSpLocks/>
          </p:cNvGrpSpPr>
          <p:nvPr/>
        </p:nvGrpSpPr>
        <p:grpSpPr bwMode="auto">
          <a:xfrm>
            <a:off x="1755775" y="2663922"/>
            <a:ext cx="2401888" cy="1108075"/>
            <a:chOff x="1337" y="3253"/>
            <a:chExt cx="1513" cy="698"/>
          </a:xfrm>
        </p:grpSpPr>
        <p:sp>
          <p:nvSpPr>
            <p:cNvPr id="63" name="AutoShape 4"/>
            <p:cNvSpPr>
              <a:spLocks noChangeArrowheads="1"/>
            </p:cNvSpPr>
            <p:nvPr/>
          </p:nvSpPr>
          <p:spPr bwMode="auto">
            <a:xfrm rot="5400000">
              <a:off x="1895" y="2940"/>
              <a:ext cx="190" cy="1305"/>
            </a:xfrm>
            <a:prstGeom prst="can">
              <a:avLst>
                <a:gd name="adj" fmla="val 45599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5E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4" name="Text Box 5"/>
            <p:cNvSpPr txBox="1">
              <a:spLocks noChangeArrowheads="1"/>
            </p:cNvSpPr>
            <p:nvPr/>
          </p:nvSpPr>
          <p:spPr bwMode="auto">
            <a:xfrm>
              <a:off x="2457" y="325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2614" y="336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2449" y="365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2284" y="366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266" y="325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9" name="Text Box 10"/>
            <p:cNvSpPr txBox="1">
              <a:spLocks noChangeArrowheads="1"/>
            </p:cNvSpPr>
            <p:nvPr/>
          </p:nvSpPr>
          <p:spPr bwMode="auto">
            <a:xfrm>
              <a:off x="2624" y="352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</p:grp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5765800" y="2144809"/>
            <a:ext cx="2159000" cy="215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 cmpd="thinThick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71" name="Group 12"/>
          <p:cNvGrpSpPr>
            <a:grpSpLocks/>
          </p:cNvGrpSpPr>
          <p:nvPr/>
        </p:nvGrpSpPr>
        <p:grpSpPr bwMode="auto">
          <a:xfrm>
            <a:off x="7351713" y="2313084"/>
            <a:ext cx="644525" cy="1774825"/>
            <a:chOff x="4862" y="3032"/>
            <a:chExt cx="406" cy="1118"/>
          </a:xfrm>
        </p:grpSpPr>
        <p:sp>
          <p:nvSpPr>
            <p:cNvPr id="72" name="Text Box 13"/>
            <p:cNvSpPr txBox="1">
              <a:spLocks noChangeArrowheads="1"/>
            </p:cNvSpPr>
            <p:nvPr/>
          </p:nvSpPr>
          <p:spPr bwMode="auto">
            <a:xfrm>
              <a:off x="4966" y="319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73" name="Text Box 14"/>
            <p:cNvSpPr txBox="1">
              <a:spLocks noChangeArrowheads="1"/>
            </p:cNvSpPr>
            <p:nvPr/>
          </p:nvSpPr>
          <p:spPr bwMode="auto">
            <a:xfrm>
              <a:off x="5039" y="3394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4986" y="369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877" y="386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4862" y="303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5042" y="3537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</p:grpSp>
      <p:grpSp>
        <p:nvGrpSpPr>
          <p:cNvPr id="78" name="Group 24"/>
          <p:cNvGrpSpPr>
            <a:grpSpLocks/>
          </p:cNvGrpSpPr>
          <p:nvPr/>
        </p:nvGrpSpPr>
        <p:grpSpPr bwMode="auto">
          <a:xfrm>
            <a:off x="5713827" y="2295622"/>
            <a:ext cx="563562" cy="1741487"/>
            <a:chOff x="3832" y="3021"/>
            <a:chExt cx="355" cy="1097"/>
          </a:xfrm>
        </p:grpSpPr>
        <p:sp>
          <p:nvSpPr>
            <p:cNvPr id="79" name="Text Box 25"/>
            <p:cNvSpPr txBox="1">
              <a:spLocks noChangeArrowheads="1"/>
            </p:cNvSpPr>
            <p:nvPr/>
          </p:nvSpPr>
          <p:spPr bwMode="auto">
            <a:xfrm flipH="1">
              <a:off x="3905" y="3212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 flipH="1">
              <a:off x="3832" y="3411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81" name="Text Box 27"/>
            <p:cNvSpPr txBox="1">
              <a:spLocks noChangeArrowheads="1"/>
            </p:cNvSpPr>
            <p:nvPr/>
          </p:nvSpPr>
          <p:spPr bwMode="auto">
            <a:xfrm flipH="1">
              <a:off x="3885" y="3708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82" name="Text Box 28"/>
            <p:cNvSpPr txBox="1">
              <a:spLocks noChangeArrowheads="1"/>
            </p:cNvSpPr>
            <p:nvPr/>
          </p:nvSpPr>
          <p:spPr bwMode="auto">
            <a:xfrm flipH="1">
              <a:off x="3994" y="3830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 flipH="1">
              <a:off x="4009" y="3021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 flipH="1">
              <a:off x="3837" y="3554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</p:grpSp>
      <p:sp>
        <p:nvSpPr>
          <p:cNvPr id="88" name="Text Box 57"/>
          <p:cNvSpPr txBox="1">
            <a:spLocks noChangeArrowheads="1"/>
          </p:cNvSpPr>
          <p:nvPr/>
        </p:nvSpPr>
        <p:spPr bwMode="auto">
          <a:xfrm>
            <a:off x="3271633" y="2173384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Q*</a:t>
            </a:r>
          </a:p>
        </p:txBody>
      </p:sp>
      <p:sp>
        <p:nvSpPr>
          <p:cNvPr id="89" name="Text Box 60"/>
          <p:cNvSpPr txBox="1">
            <a:spLocks noChangeArrowheads="1"/>
          </p:cNvSpPr>
          <p:nvPr/>
        </p:nvSpPr>
        <p:spPr bwMode="auto">
          <a:xfrm>
            <a:off x="6035675" y="3017934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90" name="Text Box 61"/>
          <p:cNvSpPr txBox="1">
            <a:spLocks noChangeArrowheads="1"/>
          </p:cNvSpPr>
          <p:nvPr/>
        </p:nvSpPr>
        <p:spPr bwMode="auto">
          <a:xfrm>
            <a:off x="7003982" y="3032222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 </a:t>
            </a:r>
            <a:r>
              <a:rPr lang="es-ES" sz="2400">
                <a:solidFill>
                  <a:srgbClr val="008000"/>
                </a:solidFill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91" name="Line 53"/>
          <p:cNvSpPr>
            <a:spLocks noChangeShapeType="1"/>
          </p:cNvSpPr>
          <p:nvPr/>
        </p:nvSpPr>
        <p:spPr bwMode="auto">
          <a:xfrm>
            <a:off x="1789113" y="4324447"/>
            <a:ext cx="642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86067" name="Text Box 56"/>
          <p:cNvSpPr txBox="1">
            <a:spLocks noChangeArrowheads="1"/>
          </p:cNvSpPr>
          <p:nvPr/>
        </p:nvSpPr>
        <p:spPr bwMode="auto">
          <a:xfrm>
            <a:off x="1375560" y="5902310"/>
            <a:ext cx="3824786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ym typeface="Symbol" panose="05050102010706020507" pitchFamily="18" charset="2"/>
              </a:rPr>
              <a:t>Cada “F” entre cada par de cargas depende de “r”</a:t>
            </a:r>
          </a:p>
        </p:txBody>
      </p:sp>
      <p:sp>
        <p:nvSpPr>
          <p:cNvPr id="21536" name="Text Box 62"/>
          <p:cNvSpPr txBox="1">
            <a:spLocks noChangeArrowheads="1"/>
          </p:cNvSpPr>
          <p:nvPr/>
        </p:nvSpPr>
        <p:spPr bwMode="auto">
          <a:xfrm>
            <a:off x="8025075" y="2355926"/>
            <a:ext cx="2286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46800" rIns="54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La </a:t>
            </a:r>
            <a:r>
              <a:rPr lang="es-ES" sz="2400" b="1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s-ES" sz="2400" baseline="-25000">
                <a:solidFill>
                  <a:srgbClr val="FF0000"/>
                </a:solidFill>
                <a:sym typeface="Symbol" panose="05050102010706020507" pitchFamily="18" charset="2"/>
              </a:rPr>
              <a:t>NETA</a:t>
            </a: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 sobre la lata y sobre la barra no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son nulas</a:t>
            </a:r>
            <a:endParaRPr lang="es-ES" sz="2400" b="1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4" name="AutoShape 63"/>
          <p:cNvSpPr>
            <a:spLocks noChangeArrowheads="1"/>
          </p:cNvSpPr>
          <p:nvPr/>
        </p:nvSpPr>
        <p:spPr bwMode="auto">
          <a:xfrm rot="10800000">
            <a:off x="8875876" y="4102789"/>
            <a:ext cx="577850" cy="334963"/>
          </a:xfrm>
          <a:prstGeom prst="downArrow">
            <a:avLst>
              <a:gd name="adj1" fmla="val 55491"/>
              <a:gd name="adj2" fmla="val 4976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6" name="Text Box 62"/>
          <p:cNvSpPr txBox="1">
            <a:spLocks noChangeArrowheads="1"/>
          </p:cNvSpPr>
          <p:nvPr/>
        </p:nvSpPr>
        <p:spPr bwMode="auto">
          <a:xfrm>
            <a:off x="5643107" y="4597983"/>
            <a:ext cx="4801269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46800" rIns="54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Sumando toda las contribuciones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baseline="-25000">
                <a:solidFill>
                  <a:srgbClr val="FF0000"/>
                </a:solidFill>
                <a:sym typeface="Symbol" panose="05050102010706020507" pitchFamily="18" charset="2"/>
              </a:rPr>
              <a:t>(Hay el mismo número de unas y otras)</a:t>
            </a:r>
          </a:p>
        </p:txBody>
      </p:sp>
      <p:sp>
        <p:nvSpPr>
          <p:cNvPr id="85" name="AutoShape 63"/>
          <p:cNvSpPr>
            <a:spLocks noChangeArrowheads="1"/>
          </p:cNvSpPr>
          <p:nvPr/>
        </p:nvSpPr>
        <p:spPr bwMode="auto">
          <a:xfrm rot="10800000">
            <a:off x="8888033" y="5489100"/>
            <a:ext cx="577850" cy="334963"/>
          </a:xfrm>
          <a:prstGeom prst="downArrow">
            <a:avLst>
              <a:gd name="adj1" fmla="val 55491"/>
              <a:gd name="adj2" fmla="val 4976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86" name="Text Box 62"/>
          <p:cNvSpPr txBox="1">
            <a:spLocks noChangeArrowheads="1"/>
          </p:cNvSpPr>
          <p:nvPr/>
        </p:nvSpPr>
        <p:spPr bwMode="auto">
          <a:xfrm>
            <a:off x="1296591" y="866124"/>
            <a:ext cx="7719591" cy="12025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54000" tIns="46800" rIns="54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Se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observa que estas son iguales a la suma de la que   se ejercen cada par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de cargas puntuales formado por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una carga de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la barra y otra de la lata</a:t>
            </a:r>
            <a:endParaRPr lang="es-ES" sz="2400" b="1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394560" y="5838140"/>
            <a:ext cx="2630439" cy="1000669"/>
            <a:chOff x="5394560" y="5838140"/>
            <a:chExt cx="2630439" cy="1000669"/>
          </a:xfrm>
        </p:grpSpPr>
        <p:grpSp>
          <p:nvGrpSpPr>
            <p:cNvPr id="3" name="Grupo 2"/>
            <p:cNvGrpSpPr/>
            <p:nvPr/>
          </p:nvGrpSpPr>
          <p:grpSpPr>
            <a:xfrm>
              <a:off x="5394560" y="5838140"/>
              <a:ext cx="2630439" cy="577850"/>
              <a:chOff x="4428789" y="4759148"/>
              <a:chExt cx="2630439" cy="577850"/>
            </a:xfrm>
          </p:grpSpPr>
          <p:sp>
            <p:nvSpPr>
              <p:cNvPr id="92" name="AutoShape 63"/>
              <p:cNvSpPr>
                <a:spLocks noChangeArrowheads="1"/>
              </p:cNvSpPr>
              <p:nvPr/>
            </p:nvSpPr>
            <p:spPr bwMode="auto">
              <a:xfrm rot="16200000">
                <a:off x="4307345" y="4880592"/>
                <a:ext cx="577850" cy="334962"/>
              </a:xfrm>
              <a:prstGeom prst="downArrow">
                <a:avLst>
                  <a:gd name="adj1" fmla="val 55491"/>
                  <a:gd name="adj2" fmla="val 49764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0000" tIns="46800" rIns="90000" bIns="46800" anchor="ctr"/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53" name="Text Box 62"/>
              <p:cNvSpPr txBox="1">
                <a:spLocks noChangeArrowheads="1"/>
              </p:cNvSpPr>
              <p:nvPr/>
            </p:nvSpPr>
            <p:spPr bwMode="auto">
              <a:xfrm>
                <a:off x="4599712" y="4785328"/>
                <a:ext cx="2459516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4000" tIns="46800" rIns="54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sz="24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r</a:t>
                </a:r>
                <a:r>
                  <a:rPr lang="es-ES" sz="2400" baseline="-250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s-ES" sz="2400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*,Q</a:t>
                </a:r>
                <a:r>
                  <a:rPr lang="es-ES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&lt; </a:t>
                </a:r>
                <a:r>
                  <a:rPr lang="es-ES" sz="24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r</a:t>
                </a:r>
                <a:r>
                  <a:rPr lang="es-ES" sz="2400" baseline="-250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s-ES" sz="2400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*,-Q</a:t>
                </a:r>
              </a:p>
            </p:txBody>
          </p:sp>
        </p:grpSp>
        <p:sp>
          <p:nvSpPr>
            <p:cNvPr id="87" name="Text Box 62"/>
            <p:cNvSpPr txBox="1">
              <a:spLocks noChangeArrowheads="1"/>
            </p:cNvSpPr>
            <p:nvPr/>
          </p:nvSpPr>
          <p:spPr bwMode="auto">
            <a:xfrm>
              <a:off x="5562478" y="6251852"/>
              <a:ext cx="2409131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4000" tIns="46800" rIns="54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 baseline="-25000" dirty="0">
                  <a:solidFill>
                    <a:srgbClr val="FF0000"/>
                  </a:solidFill>
                  <a:sym typeface="Symbol" panose="05050102010706020507" pitchFamily="18" charset="2"/>
                </a:rPr>
                <a:t>(para cada par de cargas que se considere)</a:t>
              </a:r>
              <a:endParaRPr lang="es-ES" sz="2400" b="1" baseline="-25000" dirty="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869307" y="5857471"/>
            <a:ext cx="2509557" cy="759778"/>
            <a:chOff x="7869307" y="5857471"/>
            <a:chExt cx="2509557" cy="759778"/>
          </a:xfrm>
        </p:grpSpPr>
        <p:grpSp>
          <p:nvGrpSpPr>
            <p:cNvPr id="7" name="Grupo 6"/>
            <p:cNvGrpSpPr/>
            <p:nvPr/>
          </p:nvGrpSpPr>
          <p:grpSpPr>
            <a:xfrm>
              <a:off x="7869307" y="5857471"/>
              <a:ext cx="2381541" cy="577850"/>
              <a:chOff x="8006467" y="4778479"/>
              <a:chExt cx="2381541" cy="577850"/>
            </a:xfrm>
          </p:grpSpPr>
          <p:sp>
            <p:nvSpPr>
              <p:cNvPr id="21537" name="AutoShape 63"/>
              <p:cNvSpPr>
                <a:spLocks noChangeArrowheads="1"/>
              </p:cNvSpPr>
              <p:nvPr/>
            </p:nvSpPr>
            <p:spPr bwMode="auto">
              <a:xfrm rot="16200000">
                <a:off x="7885024" y="4899922"/>
                <a:ext cx="577850" cy="334963"/>
              </a:xfrm>
              <a:prstGeom prst="downArrow">
                <a:avLst>
                  <a:gd name="adj1" fmla="val 55491"/>
                  <a:gd name="adj2" fmla="val 49764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0000" tIns="46800" rIns="90000" bIns="46800" anchor="ctr"/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55" name="Text Box 62"/>
              <p:cNvSpPr txBox="1">
                <a:spLocks noChangeArrowheads="1"/>
              </p:cNvSpPr>
              <p:nvPr/>
            </p:nvSpPr>
            <p:spPr bwMode="auto">
              <a:xfrm>
                <a:off x="8309971" y="4816150"/>
                <a:ext cx="2078037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46800" rIns="54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rgbClr val="FF0000"/>
                    </a:solidFill>
                    <a:sym typeface="Symbol" panose="05050102010706020507" pitchFamily="18" charset="2"/>
                  </a:rPr>
                  <a:t>F</a:t>
                </a:r>
                <a:r>
                  <a:rPr lang="es-ES" sz="2400" baseline="-25000">
                    <a:solidFill>
                      <a:srgbClr val="FF0000"/>
                    </a:solidFill>
                    <a:sym typeface="Symbol" panose="05050102010706020507" pitchFamily="18" charset="2"/>
                  </a:rPr>
                  <a:t>Q*,Q</a:t>
                </a:r>
                <a:r>
                  <a:rPr lang="es-ES" sz="2400">
                    <a:solidFill>
                      <a:srgbClr val="FF0000"/>
                    </a:solidFill>
                    <a:sym typeface="Symbol" panose="05050102010706020507" pitchFamily="18" charset="2"/>
                  </a:rPr>
                  <a:t> &gt; F</a:t>
                </a:r>
                <a:r>
                  <a:rPr lang="es-ES" sz="2400" baseline="-25000">
                    <a:solidFill>
                      <a:srgbClr val="FF0000"/>
                    </a:solidFill>
                    <a:sym typeface="Symbol" panose="05050102010706020507" pitchFamily="18" charset="2"/>
                  </a:rPr>
                  <a:t>Q*,-Q</a:t>
                </a:r>
                <a:r>
                  <a:rPr lang="es-ES" sz="240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endParaRPr lang="es-ES" sz="2400" b="1" baseline="-2500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93" name="Text Box 62"/>
            <p:cNvSpPr txBox="1">
              <a:spLocks noChangeArrowheads="1"/>
            </p:cNvSpPr>
            <p:nvPr/>
          </p:nvSpPr>
          <p:spPr bwMode="auto">
            <a:xfrm>
              <a:off x="8024759" y="6276514"/>
              <a:ext cx="2354105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4000" tIns="46800" rIns="54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(atractiva)   (repulsiva)</a:t>
              </a:r>
              <a:endParaRPr lang="es-ES" sz="2400" b="1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94" name="Group 32">
            <a:extLst>
              <a:ext uri="{FF2B5EF4-FFF2-40B4-BE49-F238E27FC236}">
                <a16:creationId xmlns:a16="http://schemas.microsoft.com/office/drawing/2014/main" id="{C7079A7E-529B-45E3-B195-AB510E793833}"/>
              </a:ext>
            </a:extLst>
          </p:cNvPr>
          <p:cNvGrpSpPr>
            <a:grpSpLocks/>
          </p:cNvGrpSpPr>
          <p:nvPr/>
        </p:nvGrpSpPr>
        <p:grpSpPr bwMode="auto">
          <a:xfrm>
            <a:off x="4120258" y="2570950"/>
            <a:ext cx="1363664" cy="630238"/>
            <a:chOff x="2864" y="3218"/>
            <a:chExt cx="859" cy="397"/>
          </a:xfrm>
        </p:grpSpPr>
        <p:sp>
          <p:nvSpPr>
            <p:cNvPr id="95" name="Line 33">
              <a:extLst>
                <a:ext uri="{FF2B5EF4-FFF2-40B4-BE49-F238E27FC236}">
                  <a16:creationId xmlns:a16="http://schemas.microsoft.com/office/drawing/2014/main" id="{6FDDEEB9-5C06-4418-AEA1-3B6593C22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6" y="3615"/>
              <a:ext cx="31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6" name="Line 34">
              <a:extLst>
                <a:ext uri="{FF2B5EF4-FFF2-40B4-BE49-F238E27FC236}">
                  <a16:creationId xmlns:a16="http://schemas.microsoft.com/office/drawing/2014/main" id="{BE444F47-A70A-4E01-9711-A04BBACA6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2" y="3615"/>
              <a:ext cx="31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7" name="Text Box 35">
              <a:extLst>
                <a:ext uri="{FF2B5EF4-FFF2-40B4-BE49-F238E27FC236}">
                  <a16:creationId xmlns:a16="http://schemas.microsoft.com/office/drawing/2014/main" id="{25F2A0AF-5216-4B8D-BE47-89F9F1E6E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3218"/>
              <a:ext cx="7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Se atraen</a:t>
              </a:r>
            </a:p>
          </p:txBody>
        </p:sp>
      </p:grpSp>
      <p:sp>
        <p:nvSpPr>
          <p:cNvPr id="98" name="Text Box 54">
            <a:extLst>
              <a:ext uri="{FF2B5EF4-FFF2-40B4-BE49-F238E27FC236}">
                <a16:creationId xmlns:a16="http://schemas.microsoft.com/office/drawing/2014/main" id="{CD447D25-F44E-4F55-8E4F-82BA28666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157" y="3450357"/>
            <a:ext cx="192881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</a:rPr>
              <a:t>(se acercan)</a:t>
            </a:r>
          </a:p>
        </p:txBody>
      </p:sp>
      <p:sp>
        <p:nvSpPr>
          <p:cNvPr id="6" name="AutoShape 63">
            <a:extLst>
              <a:ext uri="{FF2B5EF4-FFF2-40B4-BE49-F238E27FC236}">
                <a16:creationId xmlns:a16="http://schemas.microsoft.com/office/drawing/2014/main" id="{915037AB-0940-4A88-A122-68B409ECD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6" y="2184137"/>
            <a:ext cx="370615" cy="2159000"/>
          </a:xfrm>
          <a:prstGeom prst="downArrow">
            <a:avLst>
              <a:gd name="adj1" fmla="val 55491"/>
              <a:gd name="adj2" fmla="val 1320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7" name="Text Box 62">
            <a:extLst>
              <a:ext uri="{FF2B5EF4-FFF2-40B4-BE49-F238E27FC236}">
                <a16:creationId xmlns:a16="http://schemas.microsoft.com/office/drawing/2014/main" id="{E2A0947E-F1C7-47D7-B3C7-58B29D2F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91" y="318392"/>
            <a:ext cx="7719591" cy="46384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54000" tIns="46800" rIns="54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Tras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la polarización la barra y la lata se ejercen fuerzas</a:t>
            </a:r>
            <a:endParaRPr lang="es-ES" sz="2400" b="1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016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67" grpId="0" animBg="1"/>
      <p:bldP spid="21536" grpId="0"/>
      <p:bldP spid="54" grpId="0" animBg="1"/>
      <p:bldP spid="56" grpId="0"/>
      <p:bldP spid="85" grpId="0" animBg="1"/>
      <p:bldP spid="86" grpId="0" animBg="1"/>
      <p:bldP spid="98" grpId="0"/>
      <p:bldP spid="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58">
            <a:extLst>
              <a:ext uri="{FF2B5EF4-FFF2-40B4-BE49-F238E27FC236}">
                <a16:creationId xmlns:a16="http://schemas.microsoft.com/office/drawing/2014/main" id="{426F46CD-B963-499A-9F57-51D632858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684" y="4407826"/>
            <a:ext cx="8957187" cy="12025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Q y –Q crecen, en valor absoluto, por el movimiento de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e</a:t>
            </a:r>
            <a:r>
              <a:rPr lang="es-ES" sz="2400" baseline="30000">
                <a:solidFill>
                  <a:schemeClr val="tx1"/>
                </a:solidFill>
                <a:sym typeface="Symbol" panose="05050102010706020507" pitchFamily="18" charset="2"/>
              </a:rPr>
              <a:t>-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hacia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la izquierda que se produce en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la lata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hasta que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la </a:t>
            </a:r>
            <a:r>
              <a:rPr lang="es-ES" sz="2400" b="1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s-E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NETA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sobre los e</a:t>
            </a:r>
            <a:r>
              <a:rPr lang="es-ES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-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, ejercida por Q*, Q y –Q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, sea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nula</a:t>
            </a:r>
            <a:endParaRPr lang="es-ES" sz="2400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0ABEDEDE-12C9-4BB1-A8BA-DC518135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684" y="5687761"/>
            <a:ext cx="8957187" cy="12025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Si Q* crece, o si barra y lata se acercan,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y |–Q| crecen hasta que </a:t>
            </a:r>
            <a:r>
              <a:rPr lang="es-ES" sz="2400" b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NETA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vuelve a ser nula. Si pasa lo contrario, decrecen hasta que vuelve a ser nula, con un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movimiento de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e</a:t>
            </a:r>
            <a:r>
              <a:rPr lang="es-ES" sz="2400" baseline="30000">
                <a:solidFill>
                  <a:schemeClr val="tx1"/>
                </a:solidFill>
                <a:sym typeface="Symbol" panose="05050102010706020507" pitchFamily="18" charset="2"/>
              </a:rPr>
              <a:t>-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opuesto</a:t>
            </a:r>
            <a:endParaRPr lang="es-ES" sz="2400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43" name="Group 56">
            <a:extLst>
              <a:ext uri="{FF2B5EF4-FFF2-40B4-BE49-F238E27FC236}">
                <a16:creationId xmlns:a16="http://schemas.microsoft.com/office/drawing/2014/main" id="{6BA2B765-C0FF-499C-B1A5-878A3AFA0821}"/>
              </a:ext>
            </a:extLst>
          </p:cNvPr>
          <p:cNvGrpSpPr>
            <a:grpSpLocks/>
          </p:cNvGrpSpPr>
          <p:nvPr/>
        </p:nvGrpSpPr>
        <p:grpSpPr bwMode="auto">
          <a:xfrm>
            <a:off x="5764208" y="476181"/>
            <a:ext cx="4676769" cy="1009649"/>
            <a:chOff x="603" y="1029"/>
            <a:chExt cx="2946" cy="636"/>
          </a:xfrm>
        </p:grpSpPr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A65C3F99-852A-4F5F-8243-247E2FEC9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1029"/>
              <a:ext cx="1000" cy="29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/>
                <a:t>Aislante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1C3BE79F-7C2A-4A3A-BE46-B356B9DE6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1373"/>
              <a:ext cx="1010" cy="2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/>
                <a:t>Conductor</a:t>
              </a:r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18ECEDD5-4BA4-4070-A6DF-300146E24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5" y="1029"/>
              <a:ext cx="1874" cy="2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Cargado </a:t>
              </a:r>
              <a:r>
                <a:rPr lang="es-ES" sz="2400">
                  <a:solidFill>
                    <a:srgbClr val="FF0000"/>
                  </a:solidFill>
                </a:rPr>
                <a:t>(una barra)</a:t>
              </a:r>
            </a:p>
          </p:txBody>
        </p:sp>
        <p:sp>
          <p:nvSpPr>
            <p:cNvPr id="47" name="Text Box 23">
              <a:extLst>
                <a:ext uri="{FF2B5EF4-FFF2-40B4-BE49-F238E27FC236}">
                  <a16:creationId xmlns:a16="http://schemas.microsoft.com/office/drawing/2014/main" id="{8CFB1400-761B-4F06-B698-43E6F0305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5" y="1373"/>
              <a:ext cx="1874" cy="2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Neutro    </a:t>
              </a:r>
              <a:r>
                <a:rPr lang="es-ES" sz="2400">
                  <a:solidFill>
                    <a:srgbClr val="FF0000"/>
                  </a:solidFill>
                </a:rPr>
                <a:t>(una lata)</a:t>
              </a:r>
            </a:p>
          </p:txBody>
        </p:sp>
      </p:grpSp>
      <p:grpSp>
        <p:nvGrpSpPr>
          <p:cNvPr id="50" name="Group 3">
            <a:extLst>
              <a:ext uri="{FF2B5EF4-FFF2-40B4-BE49-F238E27FC236}">
                <a16:creationId xmlns:a16="http://schemas.microsoft.com/office/drawing/2014/main" id="{6BA49A5E-9332-461D-A9F0-1A3C13F404D1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2654095"/>
            <a:ext cx="2401888" cy="1108075"/>
            <a:chOff x="1337" y="3253"/>
            <a:chExt cx="1513" cy="698"/>
          </a:xfrm>
        </p:grpSpPr>
        <p:sp>
          <p:nvSpPr>
            <p:cNvPr id="51" name="AutoShape 4">
              <a:extLst>
                <a:ext uri="{FF2B5EF4-FFF2-40B4-BE49-F238E27FC236}">
                  <a16:creationId xmlns:a16="http://schemas.microsoft.com/office/drawing/2014/main" id="{EF9FF6E0-AC32-470D-8056-6EDF6BF78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95" y="2940"/>
              <a:ext cx="190" cy="1305"/>
            </a:xfrm>
            <a:prstGeom prst="can">
              <a:avLst>
                <a:gd name="adj" fmla="val 45599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5E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7D40D8B5-11DE-44B7-8AFD-02A1BA54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325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53" name="Text Box 6">
              <a:extLst>
                <a:ext uri="{FF2B5EF4-FFF2-40B4-BE49-F238E27FC236}">
                  <a16:creationId xmlns:a16="http://schemas.microsoft.com/office/drawing/2014/main" id="{C68347D9-C581-44C9-99D3-307EC7633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" y="336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43450E2F-90B2-4754-82BB-EC25B222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365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7623C884-8C8B-438C-8468-F8EDCC19F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66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0DC796EB-270F-4C95-AB2D-C7C9E0BDA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325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57" name="Text Box 10">
              <a:extLst>
                <a:ext uri="{FF2B5EF4-FFF2-40B4-BE49-F238E27FC236}">
                  <a16:creationId xmlns:a16="http://schemas.microsoft.com/office/drawing/2014/main" id="{0C4EA249-CF41-4DD9-AF6D-FEF5F1C0A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352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</p:grpSp>
      <p:sp>
        <p:nvSpPr>
          <p:cNvPr id="58" name="Oval 11">
            <a:extLst>
              <a:ext uri="{FF2B5EF4-FFF2-40B4-BE49-F238E27FC236}">
                <a16:creationId xmlns:a16="http://schemas.microsoft.com/office/drawing/2014/main" id="{73B47852-E6ED-4835-8668-5459DDB8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134982"/>
            <a:ext cx="2159000" cy="215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 cmpd="thinThick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59" name="Group 12">
            <a:extLst>
              <a:ext uri="{FF2B5EF4-FFF2-40B4-BE49-F238E27FC236}">
                <a16:creationId xmlns:a16="http://schemas.microsoft.com/office/drawing/2014/main" id="{F23D229B-705F-4E36-9BA8-3CDA2494DCCD}"/>
              </a:ext>
            </a:extLst>
          </p:cNvPr>
          <p:cNvGrpSpPr>
            <a:grpSpLocks/>
          </p:cNvGrpSpPr>
          <p:nvPr/>
        </p:nvGrpSpPr>
        <p:grpSpPr bwMode="auto">
          <a:xfrm>
            <a:off x="7351713" y="2303257"/>
            <a:ext cx="644525" cy="1774825"/>
            <a:chOff x="4862" y="3032"/>
            <a:chExt cx="406" cy="1118"/>
          </a:xfrm>
        </p:grpSpPr>
        <p:sp>
          <p:nvSpPr>
            <p:cNvPr id="60" name="Text Box 13">
              <a:extLst>
                <a:ext uri="{FF2B5EF4-FFF2-40B4-BE49-F238E27FC236}">
                  <a16:creationId xmlns:a16="http://schemas.microsoft.com/office/drawing/2014/main" id="{5E608BA4-12B3-4BDA-B97A-D80E42EC6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319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1" name="Text Box 14">
              <a:extLst>
                <a:ext uri="{FF2B5EF4-FFF2-40B4-BE49-F238E27FC236}">
                  <a16:creationId xmlns:a16="http://schemas.microsoft.com/office/drawing/2014/main" id="{F2191ACA-C2F2-41D0-8AD1-2C15C4C2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9" y="3394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2" name="Text Box 15">
              <a:extLst>
                <a:ext uri="{FF2B5EF4-FFF2-40B4-BE49-F238E27FC236}">
                  <a16:creationId xmlns:a16="http://schemas.microsoft.com/office/drawing/2014/main" id="{77BA14EC-BA32-4080-BC9F-079A38D3B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6" y="369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8BA15801-682F-4CFE-A875-816C2D82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386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4" name="Text Box 17">
              <a:extLst>
                <a:ext uri="{FF2B5EF4-FFF2-40B4-BE49-F238E27FC236}">
                  <a16:creationId xmlns:a16="http://schemas.microsoft.com/office/drawing/2014/main" id="{7BDE8DDF-AE21-42B1-BA99-059AF48EC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03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65" name="Text Box 18">
              <a:extLst>
                <a:ext uri="{FF2B5EF4-FFF2-40B4-BE49-F238E27FC236}">
                  <a16:creationId xmlns:a16="http://schemas.microsoft.com/office/drawing/2014/main" id="{95F242CF-FD7A-4E9F-A230-4670946AE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2" y="3537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</p:grpSp>
      <p:grpSp>
        <p:nvGrpSpPr>
          <p:cNvPr id="66" name="Group 24">
            <a:extLst>
              <a:ext uri="{FF2B5EF4-FFF2-40B4-BE49-F238E27FC236}">
                <a16:creationId xmlns:a16="http://schemas.microsoft.com/office/drawing/2014/main" id="{358C40A0-DE38-4BA2-9AE9-EFEE0D6694EC}"/>
              </a:ext>
            </a:extLst>
          </p:cNvPr>
          <p:cNvGrpSpPr>
            <a:grpSpLocks/>
          </p:cNvGrpSpPr>
          <p:nvPr/>
        </p:nvGrpSpPr>
        <p:grpSpPr bwMode="auto">
          <a:xfrm>
            <a:off x="5713827" y="2285795"/>
            <a:ext cx="563562" cy="1741487"/>
            <a:chOff x="3832" y="3021"/>
            <a:chExt cx="355" cy="1097"/>
          </a:xfrm>
        </p:grpSpPr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4AD73A43-5BCA-4C39-9C5C-C09227326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05" y="3212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D77AFE3B-8831-4E7F-AAD4-3459A9C3C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32" y="3411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69" name="Text Box 27">
              <a:extLst>
                <a:ext uri="{FF2B5EF4-FFF2-40B4-BE49-F238E27FC236}">
                  <a16:creationId xmlns:a16="http://schemas.microsoft.com/office/drawing/2014/main" id="{A2B8E99F-1678-4F65-83B5-CC42BB276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85" y="3708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70" name="Text Box 28">
              <a:extLst>
                <a:ext uri="{FF2B5EF4-FFF2-40B4-BE49-F238E27FC236}">
                  <a16:creationId xmlns:a16="http://schemas.microsoft.com/office/drawing/2014/main" id="{C07AFE81-9CDD-4E87-923C-B4916EF3A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94" y="3830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71" name="Text Box 29">
              <a:extLst>
                <a:ext uri="{FF2B5EF4-FFF2-40B4-BE49-F238E27FC236}">
                  <a16:creationId xmlns:a16="http://schemas.microsoft.com/office/drawing/2014/main" id="{462FC6EF-25BC-4B55-8E0C-FDBDBDE8C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09" y="3021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E466302-C0FD-4628-A03D-B8BC083D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37" y="3554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</p:grpSp>
      <p:sp>
        <p:nvSpPr>
          <p:cNvPr id="73" name="Text Box 60">
            <a:extLst>
              <a:ext uri="{FF2B5EF4-FFF2-40B4-BE49-F238E27FC236}">
                <a16:creationId xmlns:a16="http://schemas.microsoft.com/office/drawing/2014/main" id="{9A763E42-27D6-42AE-8A0D-5E50E17B0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3008107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74" name="Text Box 61">
            <a:extLst>
              <a:ext uri="{FF2B5EF4-FFF2-40B4-BE49-F238E27FC236}">
                <a16:creationId xmlns:a16="http://schemas.microsoft.com/office/drawing/2014/main" id="{ED1B652C-595E-455C-AC44-610E8C7B7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982" y="3022395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 </a:t>
            </a:r>
            <a:r>
              <a:rPr lang="es-ES" sz="2400">
                <a:solidFill>
                  <a:srgbClr val="008000"/>
                </a:solidFill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75" name="Line 53">
            <a:extLst>
              <a:ext uri="{FF2B5EF4-FFF2-40B4-BE49-F238E27FC236}">
                <a16:creationId xmlns:a16="http://schemas.microsoft.com/office/drawing/2014/main" id="{F489C5F7-647C-4694-B870-DC63E253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4314620"/>
            <a:ext cx="642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" name="Text Box 57">
            <a:extLst>
              <a:ext uri="{FF2B5EF4-FFF2-40B4-BE49-F238E27FC236}">
                <a16:creationId xmlns:a16="http://schemas.microsoft.com/office/drawing/2014/main" id="{090A463A-E8D4-4033-AE0B-421EBD895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633" y="2173384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Q*</a:t>
            </a:r>
          </a:p>
        </p:txBody>
      </p:sp>
      <p:sp>
        <p:nvSpPr>
          <p:cNvPr id="42" name="Text Box 62">
            <a:extLst>
              <a:ext uri="{FF2B5EF4-FFF2-40B4-BE49-F238E27FC236}">
                <a16:creationId xmlns:a16="http://schemas.microsoft.com/office/drawing/2014/main" id="{2C3B49C3-8153-435D-95D7-4177620DB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92" y="456043"/>
            <a:ext cx="2451292" cy="46384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54000" tIns="46800" rIns="54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COMENTARIOS</a:t>
            </a:r>
            <a:endParaRPr lang="es-ES" sz="2400" b="1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0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5775" y="2654090"/>
            <a:ext cx="2401888" cy="1108075"/>
            <a:chOff x="1337" y="3253"/>
            <a:chExt cx="1513" cy="698"/>
          </a:xfrm>
        </p:grpSpPr>
        <p:sp>
          <p:nvSpPr>
            <p:cNvPr id="19497" name="AutoShape 4"/>
            <p:cNvSpPr>
              <a:spLocks noChangeArrowheads="1"/>
            </p:cNvSpPr>
            <p:nvPr/>
          </p:nvSpPr>
          <p:spPr bwMode="auto">
            <a:xfrm rot="5400000">
              <a:off x="1895" y="2940"/>
              <a:ext cx="190" cy="1305"/>
            </a:xfrm>
            <a:prstGeom prst="can">
              <a:avLst>
                <a:gd name="adj" fmla="val 45599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5E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98" name="Text Box 5"/>
            <p:cNvSpPr txBox="1">
              <a:spLocks noChangeArrowheads="1"/>
            </p:cNvSpPr>
            <p:nvPr/>
          </p:nvSpPr>
          <p:spPr bwMode="auto">
            <a:xfrm>
              <a:off x="2457" y="325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9" name="Text Box 6"/>
            <p:cNvSpPr txBox="1">
              <a:spLocks noChangeArrowheads="1"/>
            </p:cNvSpPr>
            <p:nvPr/>
          </p:nvSpPr>
          <p:spPr bwMode="auto">
            <a:xfrm>
              <a:off x="2614" y="336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500" name="Text Box 7"/>
            <p:cNvSpPr txBox="1">
              <a:spLocks noChangeArrowheads="1"/>
            </p:cNvSpPr>
            <p:nvPr/>
          </p:nvSpPr>
          <p:spPr bwMode="auto">
            <a:xfrm>
              <a:off x="2449" y="365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501" name="Text Box 8"/>
            <p:cNvSpPr txBox="1">
              <a:spLocks noChangeArrowheads="1"/>
            </p:cNvSpPr>
            <p:nvPr/>
          </p:nvSpPr>
          <p:spPr bwMode="auto">
            <a:xfrm>
              <a:off x="2284" y="366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502" name="Text Box 9"/>
            <p:cNvSpPr txBox="1">
              <a:spLocks noChangeArrowheads="1"/>
            </p:cNvSpPr>
            <p:nvPr/>
          </p:nvSpPr>
          <p:spPr bwMode="auto">
            <a:xfrm>
              <a:off x="2266" y="325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503" name="Text Box 10"/>
            <p:cNvSpPr txBox="1">
              <a:spLocks noChangeArrowheads="1"/>
            </p:cNvSpPr>
            <p:nvPr/>
          </p:nvSpPr>
          <p:spPr bwMode="auto">
            <a:xfrm>
              <a:off x="2624" y="352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</p:grpSp>
      <p:sp>
        <p:nvSpPr>
          <p:cNvPr id="251915" name="Oval 11"/>
          <p:cNvSpPr>
            <a:spLocks noChangeArrowheads="1"/>
          </p:cNvSpPr>
          <p:nvPr/>
        </p:nvSpPr>
        <p:spPr bwMode="auto">
          <a:xfrm>
            <a:off x="5765800" y="2134977"/>
            <a:ext cx="2159000" cy="215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 cmpd="thinThick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351713" y="2303252"/>
            <a:ext cx="644525" cy="1774825"/>
            <a:chOff x="4862" y="3032"/>
            <a:chExt cx="406" cy="1118"/>
          </a:xfrm>
        </p:grpSpPr>
        <p:sp>
          <p:nvSpPr>
            <p:cNvPr id="19491" name="Text Box 13"/>
            <p:cNvSpPr txBox="1">
              <a:spLocks noChangeArrowheads="1"/>
            </p:cNvSpPr>
            <p:nvPr/>
          </p:nvSpPr>
          <p:spPr bwMode="auto">
            <a:xfrm>
              <a:off x="4966" y="319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2" name="Text Box 14"/>
            <p:cNvSpPr txBox="1">
              <a:spLocks noChangeArrowheads="1"/>
            </p:cNvSpPr>
            <p:nvPr/>
          </p:nvSpPr>
          <p:spPr bwMode="auto">
            <a:xfrm>
              <a:off x="5039" y="3394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3" name="Text Box 15"/>
            <p:cNvSpPr txBox="1">
              <a:spLocks noChangeArrowheads="1"/>
            </p:cNvSpPr>
            <p:nvPr/>
          </p:nvSpPr>
          <p:spPr bwMode="auto">
            <a:xfrm>
              <a:off x="4986" y="369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4" name="Text Box 16"/>
            <p:cNvSpPr txBox="1">
              <a:spLocks noChangeArrowheads="1"/>
            </p:cNvSpPr>
            <p:nvPr/>
          </p:nvSpPr>
          <p:spPr bwMode="auto">
            <a:xfrm>
              <a:off x="4877" y="386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5" name="Text Box 17"/>
            <p:cNvSpPr txBox="1">
              <a:spLocks noChangeArrowheads="1"/>
            </p:cNvSpPr>
            <p:nvPr/>
          </p:nvSpPr>
          <p:spPr bwMode="auto">
            <a:xfrm>
              <a:off x="4862" y="303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6" name="Text Box 18"/>
            <p:cNvSpPr txBox="1">
              <a:spLocks noChangeArrowheads="1"/>
            </p:cNvSpPr>
            <p:nvPr/>
          </p:nvSpPr>
          <p:spPr bwMode="auto">
            <a:xfrm>
              <a:off x="5042" y="3537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713827" y="2285790"/>
            <a:ext cx="563562" cy="1741487"/>
            <a:chOff x="3832" y="3021"/>
            <a:chExt cx="355" cy="1097"/>
          </a:xfrm>
        </p:grpSpPr>
        <p:sp>
          <p:nvSpPr>
            <p:cNvPr id="19485" name="Text Box 25"/>
            <p:cNvSpPr txBox="1">
              <a:spLocks noChangeArrowheads="1"/>
            </p:cNvSpPr>
            <p:nvPr/>
          </p:nvSpPr>
          <p:spPr bwMode="auto">
            <a:xfrm flipH="1">
              <a:off x="3905" y="3212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19486" name="Text Box 26"/>
            <p:cNvSpPr txBox="1">
              <a:spLocks noChangeArrowheads="1"/>
            </p:cNvSpPr>
            <p:nvPr/>
          </p:nvSpPr>
          <p:spPr bwMode="auto">
            <a:xfrm flipH="1">
              <a:off x="3832" y="3411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19487" name="Text Box 27"/>
            <p:cNvSpPr txBox="1">
              <a:spLocks noChangeArrowheads="1"/>
            </p:cNvSpPr>
            <p:nvPr/>
          </p:nvSpPr>
          <p:spPr bwMode="auto">
            <a:xfrm flipH="1">
              <a:off x="3885" y="3708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19488" name="Text Box 28"/>
            <p:cNvSpPr txBox="1">
              <a:spLocks noChangeArrowheads="1"/>
            </p:cNvSpPr>
            <p:nvPr/>
          </p:nvSpPr>
          <p:spPr bwMode="auto">
            <a:xfrm flipH="1">
              <a:off x="3994" y="3830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19489" name="Text Box 29"/>
            <p:cNvSpPr txBox="1">
              <a:spLocks noChangeArrowheads="1"/>
            </p:cNvSpPr>
            <p:nvPr/>
          </p:nvSpPr>
          <p:spPr bwMode="auto">
            <a:xfrm flipH="1">
              <a:off x="4009" y="3021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19490" name="Text Box 30"/>
            <p:cNvSpPr txBox="1">
              <a:spLocks noChangeArrowheads="1"/>
            </p:cNvSpPr>
            <p:nvPr/>
          </p:nvSpPr>
          <p:spPr bwMode="auto">
            <a:xfrm flipH="1">
              <a:off x="3837" y="3554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</p:grp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1269689" y="4523715"/>
            <a:ext cx="8995188" cy="5147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Si se parte la lata como se indica, se tienen 2 cuerpos cargados</a:t>
            </a:r>
          </a:p>
        </p:txBody>
      </p:sp>
      <p:sp>
        <p:nvSpPr>
          <p:cNvPr id="251964" name="Text Box 60"/>
          <p:cNvSpPr txBox="1">
            <a:spLocks noChangeArrowheads="1"/>
          </p:cNvSpPr>
          <p:nvPr/>
        </p:nvSpPr>
        <p:spPr bwMode="auto">
          <a:xfrm>
            <a:off x="6035675" y="3008102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251965" name="Text Box 61"/>
          <p:cNvSpPr txBox="1">
            <a:spLocks noChangeArrowheads="1"/>
          </p:cNvSpPr>
          <p:nvPr/>
        </p:nvSpPr>
        <p:spPr bwMode="auto">
          <a:xfrm>
            <a:off x="7003982" y="302239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 </a:t>
            </a:r>
            <a:r>
              <a:rPr lang="es-ES" sz="2400">
                <a:solidFill>
                  <a:srgbClr val="008000"/>
                </a:solidFill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72757" name="Line 53"/>
          <p:cNvSpPr>
            <a:spLocks noChangeShapeType="1"/>
          </p:cNvSpPr>
          <p:nvPr/>
        </p:nvSpPr>
        <p:spPr bwMode="auto">
          <a:xfrm>
            <a:off x="1789113" y="4314615"/>
            <a:ext cx="642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grpSp>
        <p:nvGrpSpPr>
          <p:cNvPr id="72760" name="Group 56"/>
          <p:cNvGrpSpPr>
            <a:grpSpLocks/>
          </p:cNvGrpSpPr>
          <p:nvPr/>
        </p:nvGrpSpPr>
        <p:grpSpPr bwMode="auto">
          <a:xfrm>
            <a:off x="5764208" y="476181"/>
            <a:ext cx="4676769" cy="1009649"/>
            <a:chOff x="603" y="1029"/>
            <a:chExt cx="2946" cy="636"/>
          </a:xfrm>
        </p:grpSpPr>
        <p:sp>
          <p:nvSpPr>
            <p:cNvPr id="19477" name="Text Box 20"/>
            <p:cNvSpPr txBox="1">
              <a:spLocks noChangeArrowheads="1"/>
            </p:cNvSpPr>
            <p:nvPr/>
          </p:nvSpPr>
          <p:spPr bwMode="auto">
            <a:xfrm>
              <a:off x="603" y="1029"/>
              <a:ext cx="1000" cy="29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/>
                <a:t>Aislante</a:t>
              </a:r>
            </a:p>
          </p:txBody>
        </p:sp>
        <p:sp>
          <p:nvSpPr>
            <p:cNvPr id="19478" name="Text Box 21"/>
            <p:cNvSpPr txBox="1">
              <a:spLocks noChangeArrowheads="1"/>
            </p:cNvSpPr>
            <p:nvPr/>
          </p:nvSpPr>
          <p:spPr bwMode="auto">
            <a:xfrm>
              <a:off x="603" y="1373"/>
              <a:ext cx="1010" cy="2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/>
                <a:t>Conductor</a:t>
              </a:r>
            </a:p>
          </p:txBody>
        </p:sp>
        <p:sp>
          <p:nvSpPr>
            <p:cNvPr id="19479" name="Text Box 22"/>
            <p:cNvSpPr txBox="1">
              <a:spLocks noChangeArrowheads="1"/>
            </p:cNvSpPr>
            <p:nvPr/>
          </p:nvSpPr>
          <p:spPr bwMode="auto">
            <a:xfrm>
              <a:off x="1675" y="1029"/>
              <a:ext cx="1874" cy="2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Cargado </a:t>
              </a:r>
              <a:r>
                <a:rPr lang="es-ES" sz="2400">
                  <a:solidFill>
                    <a:srgbClr val="FF0000"/>
                  </a:solidFill>
                </a:rPr>
                <a:t>(una barra)</a:t>
              </a:r>
            </a:p>
          </p:txBody>
        </p:sp>
        <p:sp>
          <p:nvSpPr>
            <p:cNvPr id="19480" name="Text Box 23"/>
            <p:cNvSpPr txBox="1">
              <a:spLocks noChangeArrowheads="1"/>
            </p:cNvSpPr>
            <p:nvPr/>
          </p:nvSpPr>
          <p:spPr bwMode="auto">
            <a:xfrm>
              <a:off x="1675" y="1373"/>
              <a:ext cx="1874" cy="2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Neutro    </a:t>
              </a:r>
              <a:r>
                <a:rPr lang="es-ES" sz="2400">
                  <a:solidFill>
                    <a:srgbClr val="FF0000"/>
                  </a:solidFill>
                </a:rPr>
                <a:t>(una lata)</a:t>
              </a:r>
            </a:p>
          </p:txBody>
        </p:sp>
      </p:grpSp>
      <p:sp>
        <p:nvSpPr>
          <p:cNvPr id="72766" name="Text Box 62"/>
          <p:cNvSpPr txBox="1">
            <a:spLocks noChangeArrowheads="1"/>
          </p:cNvSpPr>
          <p:nvPr/>
        </p:nvSpPr>
        <p:spPr bwMode="auto">
          <a:xfrm>
            <a:off x="1289353" y="5126701"/>
            <a:ext cx="8995188" cy="1992066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Si la barra fuese conductora, Q* estaría por toda su superficie, pero se acumularía en el borde más cercano a Q por estar más cerca de Q que de -Q. Sería el resultado de un movimiento de e</a:t>
            </a:r>
            <a:r>
              <a:rPr lang="es-ES" sz="2400" baseline="30000">
                <a:solidFill>
                  <a:schemeClr val="tx1"/>
                </a:solidFill>
              </a:rPr>
              <a:t>-</a:t>
            </a:r>
            <a:r>
              <a:rPr lang="es-ES" sz="2400">
                <a:solidFill>
                  <a:schemeClr val="tx1"/>
                </a:solidFill>
              </a:rPr>
              <a:t> hacia la izquierda. Al sumar los excesos de carga inducidos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a la carga existente, se tendría esa distribución final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82A2847-D510-4251-B108-DE4E35103088}"/>
              </a:ext>
            </a:extLst>
          </p:cNvPr>
          <p:cNvCxnSpPr/>
          <p:nvPr/>
        </p:nvCxnSpPr>
        <p:spPr bwMode="auto">
          <a:xfrm>
            <a:off x="6833419" y="1917288"/>
            <a:ext cx="0" cy="25920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 Box 57">
            <a:extLst>
              <a:ext uri="{FF2B5EF4-FFF2-40B4-BE49-F238E27FC236}">
                <a16:creationId xmlns:a16="http://schemas.microsoft.com/office/drawing/2014/main" id="{CF904F92-ACED-49ED-B4BC-FB73BB02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633" y="2173384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Q*</a:t>
            </a:r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D003AFCA-851E-44D6-B3B8-AE3BC93A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92" y="456043"/>
            <a:ext cx="2451292" cy="46384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54000" tIns="46800" rIns="54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COMENTARIOS</a:t>
            </a:r>
            <a:endParaRPr lang="es-ES" sz="2400" b="1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7" name="Text Box 57">
            <a:extLst>
              <a:ext uri="{FF2B5EF4-FFF2-40B4-BE49-F238E27FC236}">
                <a16:creationId xmlns:a16="http://schemas.microsoft.com/office/drawing/2014/main" id="{25721BB6-7994-465F-8008-4D10CE2380A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91959" y="1555171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200">
                <a:solidFill>
                  <a:srgbClr val="FF0000"/>
                </a:solidFill>
                <a:sym typeface="Wingdings" panose="05000000000000000000" pitchFamily="2" charset="2"/>
              </a:rPr>
              <a:t></a:t>
            </a:r>
            <a:endParaRPr lang="es-E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6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57" grpId="0" animBg="1"/>
      <p:bldP spid="7276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10">
            <a:extLst>
              <a:ext uri="{FF2B5EF4-FFF2-40B4-BE49-F238E27FC236}">
                <a16:creationId xmlns:a16="http://schemas.microsoft.com/office/drawing/2014/main" id="{1DF57A6E-FBB3-4070-959A-7B987A42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336" y="4614311"/>
            <a:ext cx="1155700" cy="833438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87A9A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253955" name="Picture 3" descr="imagesCAUZCDQ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52" y="1578774"/>
            <a:ext cx="4248755" cy="24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019" name="Text Box 67"/>
          <p:cNvSpPr txBox="1">
            <a:spLocks noChangeArrowheads="1"/>
          </p:cNvSpPr>
          <p:nvPr/>
        </p:nvSpPr>
        <p:spPr bwMode="auto">
          <a:xfrm>
            <a:off x="5614550" y="1572659"/>
            <a:ext cx="4769673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La posición promedio de Q</a:t>
            </a:r>
            <a:r>
              <a:rPr lang="es-ES" sz="2400" baseline="30000" dirty="0">
                <a:solidFill>
                  <a:schemeClr val="tx1"/>
                </a:solidFill>
              </a:rPr>
              <a:t>+</a:t>
            </a:r>
            <a:r>
              <a:rPr lang="es-ES" sz="2400" dirty="0">
                <a:solidFill>
                  <a:schemeClr val="tx1"/>
                </a:solidFill>
              </a:rPr>
              <a:t> y Q</a:t>
            </a:r>
            <a:r>
              <a:rPr lang="es-ES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 </a:t>
            </a:r>
            <a:r>
              <a:rPr lang="es-ES" sz="2400" dirty="0">
                <a:solidFill>
                  <a:schemeClr val="tx1"/>
                </a:solidFill>
              </a:rPr>
              <a:t>en las moléculas del papel coinciden inicialmente</a:t>
            </a:r>
          </a:p>
        </p:txBody>
      </p:sp>
      <p:grpSp>
        <p:nvGrpSpPr>
          <p:cNvPr id="76815" name="Group 15"/>
          <p:cNvGrpSpPr>
            <a:grpSpLocks/>
          </p:cNvGrpSpPr>
          <p:nvPr/>
        </p:nvGrpSpPr>
        <p:grpSpPr bwMode="auto">
          <a:xfrm>
            <a:off x="6629539" y="489647"/>
            <a:ext cx="2787650" cy="889001"/>
            <a:chOff x="3156" y="1097"/>
            <a:chExt cx="1756" cy="560"/>
          </a:xfrm>
        </p:grpSpPr>
        <p:sp>
          <p:nvSpPr>
            <p:cNvPr id="25657" name="Oval 10"/>
            <p:cNvSpPr>
              <a:spLocks noChangeArrowheads="1"/>
            </p:cNvSpPr>
            <p:nvPr/>
          </p:nvSpPr>
          <p:spPr bwMode="auto">
            <a:xfrm>
              <a:off x="3156" y="1132"/>
              <a:ext cx="728" cy="525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87A9A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5658" name="Text Box 135"/>
            <p:cNvSpPr txBox="1">
              <a:spLocks noChangeArrowheads="1"/>
            </p:cNvSpPr>
            <p:nvPr/>
          </p:nvSpPr>
          <p:spPr bwMode="auto">
            <a:xfrm>
              <a:off x="3911" y="1097"/>
              <a:ext cx="100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008000"/>
                  </a:solidFill>
                </a:rPr>
                <a:t>Molécula (papel)</a:t>
              </a:r>
              <a:endParaRPr lang="es-ES" sz="2400">
                <a:solidFill>
                  <a:srgbClr val="008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8392551" y="5961224"/>
            <a:ext cx="1212850" cy="588963"/>
            <a:chOff x="6220200" y="3301610"/>
            <a:chExt cx="1212851" cy="588964"/>
          </a:xfrm>
        </p:grpSpPr>
        <p:sp>
          <p:nvSpPr>
            <p:cNvPr id="2" name="Rectangle 70"/>
            <p:cNvSpPr>
              <a:spLocks noChangeArrowheads="1"/>
            </p:cNvSpPr>
            <p:nvPr/>
          </p:nvSpPr>
          <p:spPr bwMode="auto">
            <a:xfrm>
              <a:off x="6220200" y="3315898"/>
              <a:ext cx="1212851" cy="57467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46" name="Object 55"/>
            <p:cNvGraphicFramePr>
              <a:graphicFrameLocks noChangeAspect="1"/>
            </p:cNvGraphicFramePr>
            <p:nvPr/>
          </p:nvGraphicFramePr>
          <p:xfrm>
            <a:off x="6299575" y="3301610"/>
            <a:ext cx="1076326" cy="568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8" name="Ecuación" r:id="rId5" imgW="457200" imgH="241300" progId="Equation.3">
                    <p:embed/>
                  </p:oleObj>
                </mc:Choice>
                <mc:Fallback>
                  <p:oleObj name="Ecuación" r:id="rId5" imgW="457200" imgH="241300" progId="Equation.3">
                    <p:embed/>
                    <p:pic>
                      <p:nvPicPr>
                        <p:cNvPr id="25646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9575" y="3301610"/>
                          <a:ext cx="1076326" cy="568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D16FC0A-F83B-4351-BF65-188F171C5CEC}"/>
              </a:ext>
            </a:extLst>
          </p:cNvPr>
          <p:cNvGrpSpPr/>
          <p:nvPr/>
        </p:nvGrpSpPr>
        <p:grpSpPr>
          <a:xfrm>
            <a:off x="8755388" y="4334442"/>
            <a:ext cx="1517023" cy="909962"/>
            <a:chOff x="8755388" y="4334442"/>
            <a:chExt cx="1517023" cy="909962"/>
          </a:xfrm>
        </p:grpSpPr>
        <p:pic>
          <p:nvPicPr>
            <p:cNvPr id="25640" name="Picture 19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388" y="4814072"/>
              <a:ext cx="449102" cy="430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41" name="Text Box 34"/>
            <p:cNvSpPr txBox="1">
              <a:spLocks noChangeArrowheads="1"/>
            </p:cNvSpPr>
            <p:nvPr/>
          </p:nvSpPr>
          <p:spPr bwMode="auto">
            <a:xfrm>
              <a:off x="8938391" y="4334442"/>
              <a:ext cx="133402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>
                  <a:solidFill>
                    <a:srgbClr val="008000"/>
                  </a:solidFill>
                </a:rPr>
                <a:t>Q</a:t>
              </a:r>
              <a:r>
                <a:rPr lang="es-ES" sz="2400" baseline="-25000">
                  <a:solidFill>
                    <a:srgbClr val="008000"/>
                  </a:solidFill>
                </a:rPr>
                <a:t>Superficie</a:t>
              </a:r>
            </a:p>
            <a:p>
              <a:pPr algn="ctr" eaLnBrk="1" hangingPunct="1">
                <a:spcBef>
                  <a:spcPts val="0"/>
                </a:spcBef>
              </a:pPr>
              <a:r>
                <a:rPr lang="es-ES" sz="2400" baseline="-25000">
                  <a:solidFill>
                    <a:srgbClr val="008000"/>
                  </a:solidFill>
                </a:rPr>
                <a:t>Plástico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A0A3873B-1E4E-4422-8DE9-7FE9DD206548}"/>
              </a:ext>
            </a:extLst>
          </p:cNvPr>
          <p:cNvGrpSpPr/>
          <p:nvPr/>
        </p:nvGrpSpPr>
        <p:grpSpPr>
          <a:xfrm>
            <a:off x="6924991" y="4463877"/>
            <a:ext cx="501470" cy="573934"/>
            <a:chOff x="4810191" y="4359907"/>
            <a:chExt cx="501470" cy="573934"/>
          </a:xfrm>
        </p:grpSpPr>
        <p:sp>
          <p:nvSpPr>
            <p:cNvPr id="25642" name="Line 44"/>
            <p:cNvSpPr>
              <a:spLocks noChangeShapeType="1"/>
            </p:cNvSpPr>
            <p:nvPr/>
          </p:nvSpPr>
          <p:spPr bwMode="auto">
            <a:xfrm>
              <a:off x="4810191" y="4922725"/>
              <a:ext cx="501470" cy="111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25643" name="Text Box 45"/>
            <p:cNvSpPr txBox="1">
              <a:spLocks noChangeArrowheads="1"/>
            </p:cNvSpPr>
            <p:nvPr/>
          </p:nvSpPr>
          <p:spPr bwMode="auto">
            <a:xfrm>
              <a:off x="4852798" y="4359907"/>
              <a:ext cx="386943" cy="463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E</a:t>
              </a:r>
              <a:endParaRPr lang="es-E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5644" name="Line 46"/>
            <p:cNvSpPr>
              <a:spLocks noChangeShapeType="1"/>
            </p:cNvSpPr>
            <p:nvPr/>
          </p:nvSpPr>
          <p:spPr bwMode="auto">
            <a:xfrm flipV="1">
              <a:off x="4970845" y="4415487"/>
              <a:ext cx="17932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297326" y="391298"/>
            <a:ext cx="4676769" cy="1013326"/>
            <a:chOff x="5764208" y="515937"/>
            <a:chExt cx="4676769" cy="1013326"/>
          </a:xfrm>
        </p:grpSpPr>
        <p:grpSp>
          <p:nvGrpSpPr>
            <p:cNvPr id="59" name="Group 56"/>
            <p:cNvGrpSpPr>
              <a:grpSpLocks/>
            </p:cNvGrpSpPr>
            <p:nvPr/>
          </p:nvGrpSpPr>
          <p:grpSpPr bwMode="auto">
            <a:xfrm>
              <a:off x="5764208" y="515937"/>
              <a:ext cx="4676769" cy="1009649"/>
              <a:chOff x="603" y="1029"/>
              <a:chExt cx="2946" cy="636"/>
            </a:xfrm>
          </p:grpSpPr>
          <p:sp>
            <p:nvSpPr>
              <p:cNvPr id="60" name="Text Box 20"/>
              <p:cNvSpPr txBox="1">
                <a:spLocks noChangeArrowheads="1"/>
              </p:cNvSpPr>
              <p:nvPr/>
            </p:nvSpPr>
            <p:spPr bwMode="auto">
              <a:xfrm>
                <a:off x="603" y="1029"/>
                <a:ext cx="1000" cy="2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/>
                  <a:t>Aislante</a:t>
                </a:r>
              </a:p>
            </p:txBody>
          </p:sp>
          <p:sp>
            <p:nvSpPr>
              <p:cNvPr id="62" name="Text Box 22"/>
              <p:cNvSpPr txBox="1">
                <a:spLocks noChangeArrowheads="1"/>
              </p:cNvSpPr>
              <p:nvPr/>
            </p:nvSpPr>
            <p:spPr bwMode="auto">
              <a:xfrm>
                <a:off x="1675" y="1029"/>
                <a:ext cx="86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Cargado</a:t>
                </a:r>
                <a:endParaRPr lang="es-E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 Box 23"/>
              <p:cNvSpPr txBox="1">
                <a:spLocks noChangeArrowheads="1"/>
              </p:cNvSpPr>
              <p:nvPr/>
            </p:nvSpPr>
            <p:spPr bwMode="auto">
              <a:xfrm>
                <a:off x="1675" y="1373"/>
                <a:ext cx="187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Neutro</a:t>
                </a:r>
                <a:endParaRPr lang="es-ES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5764208" y="1065713"/>
              <a:ext cx="1587498" cy="4635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/>
                <a:t>Aislante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D8B42B5-2ED2-47D6-A292-90B868668C08}"/>
              </a:ext>
            </a:extLst>
          </p:cNvPr>
          <p:cNvGrpSpPr/>
          <p:nvPr/>
        </p:nvGrpSpPr>
        <p:grpSpPr>
          <a:xfrm>
            <a:off x="7082985" y="5962814"/>
            <a:ext cx="231775" cy="567240"/>
            <a:chOff x="7082985" y="5962814"/>
            <a:chExt cx="231775" cy="567240"/>
          </a:xfrm>
        </p:grpSpPr>
        <p:pic>
          <p:nvPicPr>
            <p:cNvPr id="66" name="Picture 20">
              <a:extLst>
                <a:ext uri="{FF2B5EF4-FFF2-40B4-BE49-F238E27FC236}">
                  <a16:creationId xmlns:a16="http://schemas.microsoft.com/office/drawing/2014/main" id="{7275C519-5308-41BE-BEF6-389AE74FAE83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082985" y="5962814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0">
              <a:extLst>
                <a:ext uri="{FF2B5EF4-FFF2-40B4-BE49-F238E27FC236}">
                  <a16:creationId xmlns:a16="http://schemas.microsoft.com/office/drawing/2014/main" id="{AEEB01BD-3640-4AED-A80D-6431B210829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541" y="6318917"/>
              <a:ext cx="220662" cy="21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C909A40-970F-460D-932F-C0A0A6074ED6}"/>
              </a:ext>
            </a:extLst>
          </p:cNvPr>
          <p:cNvGrpSpPr/>
          <p:nvPr/>
        </p:nvGrpSpPr>
        <p:grpSpPr>
          <a:xfrm>
            <a:off x="6380288" y="5850238"/>
            <a:ext cx="1686610" cy="854615"/>
            <a:chOff x="6380288" y="5850238"/>
            <a:chExt cx="1686610" cy="854615"/>
          </a:xfrm>
        </p:grpSpPr>
        <p:sp>
          <p:nvSpPr>
            <p:cNvPr id="68" name="Line 53">
              <a:extLst>
                <a:ext uri="{FF2B5EF4-FFF2-40B4-BE49-F238E27FC236}">
                  <a16:creationId xmlns:a16="http://schemas.microsoft.com/office/drawing/2014/main" id="{681B49F9-EEDF-45C3-83E9-64CBEB38F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4162" y="6078701"/>
              <a:ext cx="2921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9AAE9E71-D4DB-4D23-8F06-984FE792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7588" y="5850238"/>
              <a:ext cx="36931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3333FF"/>
                  </a:solidFill>
                </a:rPr>
                <a:t>F</a:t>
              </a:r>
              <a:endParaRPr lang="es-ES" sz="2400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74" name="Line 32">
              <a:extLst>
                <a:ext uri="{FF2B5EF4-FFF2-40B4-BE49-F238E27FC236}">
                  <a16:creationId xmlns:a16="http://schemas.microsoft.com/office/drawing/2014/main" id="{79B07C0E-8396-4F25-B2D8-3A8E3BA3B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02457" y="5899404"/>
              <a:ext cx="179454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 dirty="0"/>
            </a:p>
          </p:txBody>
        </p:sp>
        <p:sp>
          <p:nvSpPr>
            <p:cNvPr id="69" name="Line 54">
              <a:extLst>
                <a:ext uri="{FF2B5EF4-FFF2-40B4-BE49-F238E27FC236}">
                  <a16:creationId xmlns:a16="http://schemas.microsoft.com/office/drawing/2014/main" id="{DD4255D7-89A9-41FC-9619-1F80654C0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3585" y="6428602"/>
              <a:ext cx="279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C02021D2-91C7-4BE9-96D1-2632FB5E9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288" y="6241007"/>
              <a:ext cx="36931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3333FF"/>
                  </a:solidFill>
                </a:rPr>
                <a:t>F</a:t>
              </a:r>
              <a:endParaRPr lang="es-ES" sz="2400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76" name="Line 32">
              <a:extLst>
                <a:ext uri="{FF2B5EF4-FFF2-40B4-BE49-F238E27FC236}">
                  <a16:creationId xmlns:a16="http://schemas.microsoft.com/office/drawing/2014/main" id="{A0BDC5EA-DDAD-4E79-AAC4-8EC03D3EC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4061" y="6290167"/>
              <a:ext cx="179454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 dirty="0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0E855A4-B8EB-4632-90F2-7826B5BB2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438" y="4321808"/>
            <a:ext cx="4226722" cy="1695437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square" lIns="216000" tIns="108000" rIns="216000" bIns="108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sz="2400" dirty="0">
                <a:solidFill>
                  <a:schemeClr val="tx1"/>
                </a:solidFill>
              </a:rPr>
              <a:t>La carga en la superficie del plástico crea campo en cualquier punto, apuntando hacia ella si es negativa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BE9CE4DB-4F5F-4474-BC0A-71928905D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090" y="393360"/>
            <a:ext cx="1432100" cy="46384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</a:rPr>
              <a:t>(plástico)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70D2CB0F-95D8-4A1C-96A4-75E5C2B0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090" y="939804"/>
            <a:ext cx="1213998" cy="46384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</a:rPr>
              <a:t>(papel)</a:t>
            </a:r>
          </a:p>
        </p:txBody>
      </p:sp>
    </p:spTree>
    <p:extLst>
      <p:ext uri="{BB962C8B-B14F-4D97-AF65-F5344CB8AC3E}">
        <p14:creationId xmlns:p14="http://schemas.microsoft.com/office/powerpoint/2010/main" val="33916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54019" grpId="0"/>
      <p:bldP spid="39" grpId="0" animBg="1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10">
            <a:extLst>
              <a:ext uri="{FF2B5EF4-FFF2-40B4-BE49-F238E27FC236}">
                <a16:creationId xmlns:a16="http://schemas.microsoft.com/office/drawing/2014/main" id="{952E0269-DD4B-400F-A9B0-61E76430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336" y="4614311"/>
            <a:ext cx="1155700" cy="833438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87A9A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253955" name="Picture 3" descr="imagesCAUZCDQ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52" y="1578774"/>
            <a:ext cx="4248755" cy="24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15" name="Group 15"/>
          <p:cNvGrpSpPr>
            <a:grpSpLocks/>
          </p:cNvGrpSpPr>
          <p:nvPr/>
        </p:nvGrpSpPr>
        <p:grpSpPr bwMode="auto">
          <a:xfrm>
            <a:off x="6629539" y="489647"/>
            <a:ext cx="2787650" cy="889001"/>
            <a:chOff x="3156" y="1097"/>
            <a:chExt cx="1756" cy="560"/>
          </a:xfrm>
        </p:grpSpPr>
        <p:sp>
          <p:nvSpPr>
            <p:cNvPr id="25657" name="Oval 10"/>
            <p:cNvSpPr>
              <a:spLocks noChangeArrowheads="1"/>
            </p:cNvSpPr>
            <p:nvPr/>
          </p:nvSpPr>
          <p:spPr bwMode="auto">
            <a:xfrm>
              <a:off x="3156" y="1132"/>
              <a:ext cx="728" cy="525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87A9A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5658" name="Text Box 135"/>
            <p:cNvSpPr txBox="1">
              <a:spLocks noChangeArrowheads="1"/>
            </p:cNvSpPr>
            <p:nvPr/>
          </p:nvSpPr>
          <p:spPr bwMode="auto">
            <a:xfrm>
              <a:off x="3911" y="1097"/>
              <a:ext cx="100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008000"/>
                  </a:solidFill>
                </a:rPr>
                <a:t>Molécula (papel)</a:t>
              </a:r>
              <a:endParaRPr lang="es-ES" sz="2400" dirty="0">
                <a:solidFill>
                  <a:srgbClr val="008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6340958" y="4755676"/>
            <a:ext cx="1666875" cy="627063"/>
            <a:chOff x="3098161" y="1631384"/>
            <a:chExt cx="1666876" cy="627064"/>
          </a:xfrm>
        </p:grpSpPr>
        <p:sp>
          <p:nvSpPr>
            <p:cNvPr id="25647" name="Oval 10"/>
            <p:cNvSpPr>
              <a:spLocks noChangeArrowheads="1"/>
            </p:cNvSpPr>
            <p:nvPr/>
          </p:nvSpPr>
          <p:spPr bwMode="auto">
            <a:xfrm>
              <a:off x="3098161" y="1631384"/>
              <a:ext cx="1666876" cy="627064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87A9A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25648" name="Group 137"/>
            <p:cNvGrpSpPr>
              <a:grpSpLocks/>
            </p:cNvGrpSpPr>
            <p:nvPr/>
          </p:nvGrpSpPr>
          <p:grpSpPr bwMode="auto">
            <a:xfrm>
              <a:off x="3250561" y="1656784"/>
              <a:ext cx="1335089" cy="527051"/>
              <a:chOff x="4566" y="1194"/>
              <a:chExt cx="841" cy="332"/>
            </a:xfrm>
          </p:grpSpPr>
          <p:sp>
            <p:nvSpPr>
              <p:cNvPr id="25649" name="Text Box 12"/>
              <p:cNvSpPr txBox="1">
                <a:spLocks noChangeArrowheads="1"/>
              </p:cNvSpPr>
              <p:nvPr/>
            </p:nvSpPr>
            <p:spPr bwMode="auto">
              <a:xfrm>
                <a:off x="5162" y="1199"/>
                <a:ext cx="24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800" b="1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5650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4566" y="1194"/>
                <a:ext cx="1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800" b="1">
                    <a:solidFill>
                      <a:srgbClr val="008000"/>
                    </a:solidFill>
                  </a:rPr>
                  <a:t>-</a:t>
                </a: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D16FC0A-F83B-4351-BF65-188F171C5CEC}"/>
              </a:ext>
            </a:extLst>
          </p:cNvPr>
          <p:cNvGrpSpPr/>
          <p:nvPr/>
        </p:nvGrpSpPr>
        <p:grpSpPr>
          <a:xfrm>
            <a:off x="8755388" y="4334442"/>
            <a:ext cx="1517023" cy="909962"/>
            <a:chOff x="8755388" y="4334442"/>
            <a:chExt cx="1517023" cy="909962"/>
          </a:xfrm>
        </p:grpSpPr>
        <p:pic>
          <p:nvPicPr>
            <p:cNvPr id="25640" name="Picture 19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388" y="4814072"/>
              <a:ext cx="449102" cy="430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41" name="Text Box 34"/>
            <p:cNvSpPr txBox="1">
              <a:spLocks noChangeArrowheads="1"/>
            </p:cNvSpPr>
            <p:nvPr/>
          </p:nvSpPr>
          <p:spPr bwMode="auto">
            <a:xfrm>
              <a:off x="8938391" y="4334442"/>
              <a:ext cx="133402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>
                  <a:solidFill>
                    <a:srgbClr val="008000"/>
                  </a:solidFill>
                </a:rPr>
                <a:t>Q</a:t>
              </a:r>
              <a:r>
                <a:rPr lang="es-ES" sz="2400" baseline="-25000">
                  <a:solidFill>
                    <a:srgbClr val="008000"/>
                  </a:solidFill>
                </a:rPr>
                <a:t>Superficie</a:t>
              </a:r>
            </a:p>
            <a:p>
              <a:pPr algn="ctr" eaLnBrk="1" hangingPunct="1">
                <a:spcBef>
                  <a:spcPts val="0"/>
                </a:spcBef>
              </a:pPr>
              <a:r>
                <a:rPr lang="es-ES" sz="2400" baseline="-25000">
                  <a:solidFill>
                    <a:srgbClr val="008000"/>
                  </a:solidFill>
                </a:rPr>
                <a:t>Plástico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297326" y="391298"/>
            <a:ext cx="4676769" cy="1013326"/>
            <a:chOff x="5764208" y="515937"/>
            <a:chExt cx="4676769" cy="1013326"/>
          </a:xfrm>
        </p:grpSpPr>
        <p:grpSp>
          <p:nvGrpSpPr>
            <p:cNvPr id="59" name="Group 56"/>
            <p:cNvGrpSpPr>
              <a:grpSpLocks/>
            </p:cNvGrpSpPr>
            <p:nvPr/>
          </p:nvGrpSpPr>
          <p:grpSpPr bwMode="auto">
            <a:xfrm>
              <a:off x="5764208" y="515937"/>
              <a:ext cx="4676769" cy="1009649"/>
              <a:chOff x="603" y="1029"/>
              <a:chExt cx="2946" cy="636"/>
            </a:xfrm>
          </p:grpSpPr>
          <p:sp>
            <p:nvSpPr>
              <p:cNvPr id="60" name="Text Box 20"/>
              <p:cNvSpPr txBox="1">
                <a:spLocks noChangeArrowheads="1"/>
              </p:cNvSpPr>
              <p:nvPr/>
            </p:nvSpPr>
            <p:spPr bwMode="auto">
              <a:xfrm>
                <a:off x="603" y="1029"/>
                <a:ext cx="1000" cy="2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/>
                  <a:t>Aislante</a:t>
                </a:r>
              </a:p>
            </p:txBody>
          </p:sp>
          <p:sp>
            <p:nvSpPr>
              <p:cNvPr id="62" name="Text Box 22"/>
              <p:cNvSpPr txBox="1">
                <a:spLocks noChangeArrowheads="1"/>
              </p:cNvSpPr>
              <p:nvPr/>
            </p:nvSpPr>
            <p:spPr bwMode="auto">
              <a:xfrm>
                <a:off x="1675" y="1029"/>
                <a:ext cx="170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Cargado </a:t>
                </a:r>
                <a:r>
                  <a:rPr lang="es-ES" sz="2400">
                    <a:solidFill>
                      <a:srgbClr val="FF0000"/>
                    </a:solidFill>
                  </a:rPr>
                  <a:t>(plástico)</a:t>
                </a:r>
              </a:p>
            </p:txBody>
          </p:sp>
          <p:sp>
            <p:nvSpPr>
              <p:cNvPr id="63" name="Text Box 23"/>
              <p:cNvSpPr txBox="1">
                <a:spLocks noChangeArrowheads="1"/>
              </p:cNvSpPr>
              <p:nvPr/>
            </p:nvSpPr>
            <p:spPr bwMode="auto">
              <a:xfrm>
                <a:off x="1675" y="1373"/>
                <a:ext cx="187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Neutro    </a:t>
                </a:r>
                <a:r>
                  <a:rPr lang="es-ES" sz="2400">
                    <a:solidFill>
                      <a:srgbClr val="FF0000"/>
                    </a:solidFill>
                  </a:rPr>
                  <a:t>(papel)</a:t>
                </a:r>
              </a:p>
            </p:txBody>
          </p:sp>
        </p:grp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5764208" y="1065713"/>
              <a:ext cx="1587498" cy="4635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/>
                <a:t>Aislante</a:t>
              </a:r>
            </a:p>
          </p:txBody>
        </p:sp>
      </p:grpSp>
      <p:sp>
        <p:nvSpPr>
          <p:cNvPr id="39" name="Text Box 15">
            <a:extLst>
              <a:ext uri="{FF2B5EF4-FFF2-40B4-BE49-F238E27FC236}">
                <a16:creationId xmlns:a16="http://schemas.microsoft.com/office/drawing/2014/main" id="{F856B1C8-172A-4E13-9137-CD7091BBF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848" y="5560535"/>
            <a:ext cx="2021205" cy="125340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bg1"/>
                </a:solidFill>
              </a:rPr>
              <a:t>Es un DIPOLO ELÉCTRICO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05C36143-0E49-450D-A489-ADB51A364AF3}"/>
              </a:ext>
            </a:extLst>
          </p:cNvPr>
          <p:cNvGrpSpPr>
            <a:grpSpLocks/>
          </p:cNvGrpSpPr>
          <p:nvPr/>
        </p:nvGrpSpPr>
        <p:grpSpPr bwMode="auto">
          <a:xfrm>
            <a:off x="6543442" y="6371701"/>
            <a:ext cx="1208090" cy="234950"/>
            <a:chOff x="3291033" y="2611807"/>
            <a:chExt cx="1207848" cy="234622"/>
          </a:xfrm>
        </p:grpSpPr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7B9FB29-89B5-4BC6-AD0F-6606E14D02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89342" y="2721324"/>
              <a:ext cx="99752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BBC7B70-18EF-437B-843E-9FAB3B171BCE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267106" y="2614654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10">
              <a:extLst>
                <a:ext uri="{FF2B5EF4-FFF2-40B4-BE49-F238E27FC236}">
                  <a16:creationId xmlns:a16="http://schemas.microsoft.com/office/drawing/2014/main" id="{A14B9806-D7A4-411A-ABAD-C3D59FE01DB9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033" y="2611807"/>
              <a:ext cx="220662" cy="21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CCBB880-91F8-484C-B719-6A04F2E7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599" y="4328117"/>
            <a:ext cx="4604269" cy="243410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square" lIns="216000" tIns="108000" rIns="216000" bIns="108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sz="2400" dirty="0">
                <a:solidFill>
                  <a:schemeClr val="tx1"/>
                </a:solidFill>
              </a:rPr>
              <a:t>Cada molécula es equivalente a dos cargas puntuales, una con la Q</a:t>
            </a:r>
            <a:r>
              <a:rPr lang="es-ES" sz="2400" baseline="30000" dirty="0">
                <a:solidFill>
                  <a:schemeClr val="tx1"/>
                </a:solidFill>
              </a:rPr>
              <a:t>+</a:t>
            </a:r>
            <a:r>
              <a:rPr lang="es-ES" sz="2400" dirty="0">
                <a:solidFill>
                  <a:schemeClr val="tx1"/>
                </a:solidFill>
              </a:rPr>
              <a:t> de la molécula y otra con la Q</a:t>
            </a:r>
            <a:r>
              <a:rPr lang="es-ES" sz="2400" baseline="30000" dirty="0">
                <a:solidFill>
                  <a:schemeClr val="tx1"/>
                </a:solidFill>
              </a:rPr>
              <a:t>-</a:t>
            </a:r>
            <a:r>
              <a:rPr lang="es-ES" sz="2400" dirty="0">
                <a:solidFill>
                  <a:schemeClr val="tx1"/>
                </a:solidFill>
              </a:rPr>
              <a:t>, unidas por un palito y colocadas en las posiciones promedio de las cargas</a:t>
            </a:r>
          </a:p>
        </p:txBody>
      </p:sp>
      <p:sp>
        <p:nvSpPr>
          <p:cNvPr id="28" name="Text Box 135">
            <a:extLst>
              <a:ext uri="{FF2B5EF4-FFF2-40B4-BE49-F238E27FC236}">
                <a16:creationId xmlns:a16="http://schemas.microsoft.com/office/drawing/2014/main" id="{03EE291F-D228-43D2-91AE-1E41511A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192" y="5382739"/>
            <a:ext cx="172972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008000"/>
                </a:solidFill>
              </a:rPr>
              <a:t>Molécula polarizada</a:t>
            </a:r>
            <a:endParaRPr lang="es-ES" sz="2400" dirty="0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29" name="Text Box 67">
            <a:extLst>
              <a:ext uri="{FF2B5EF4-FFF2-40B4-BE49-F238E27FC236}">
                <a16:creationId xmlns:a16="http://schemas.microsoft.com/office/drawing/2014/main" id="{74AE1208-DD28-4E00-8CC6-5A6A796BE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550" y="1572659"/>
            <a:ext cx="4769673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La posición promedio de Q</a:t>
            </a:r>
            <a:r>
              <a:rPr lang="es-ES" sz="2400" baseline="30000" dirty="0">
                <a:solidFill>
                  <a:schemeClr val="tx1"/>
                </a:solidFill>
              </a:rPr>
              <a:t>+</a:t>
            </a:r>
            <a:r>
              <a:rPr lang="es-ES" sz="2400" dirty="0">
                <a:solidFill>
                  <a:schemeClr val="tx1"/>
                </a:solidFill>
              </a:rPr>
              <a:t> y Q</a:t>
            </a:r>
            <a:r>
              <a:rPr lang="es-ES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 </a:t>
            </a:r>
            <a:r>
              <a:rPr lang="es-ES" sz="2400" dirty="0">
                <a:solidFill>
                  <a:schemeClr val="tx1"/>
                </a:solidFill>
              </a:rPr>
              <a:t>en las moléculas del papel coinciden inicialmente</a:t>
            </a:r>
          </a:p>
        </p:txBody>
      </p:sp>
      <p:sp>
        <p:nvSpPr>
          <p:cNvPr id="30" name="Text Box 65">
            <a:extLst>
              <a:ext uri="{FF2B5EF4-FFF2-40B4-BE49-F238E27FC236}">
                <a16:creationId xmlns:a16="http://schemas.microsoft.com/office/drawing/2014/main" id="{E5F9CED9-B984-46FE-B067-ABD49EE0B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457" y="2757351"/>
            <a:ext cx="4623595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Las moléculas </a:t>
            </a:r>
            <a:r>
              <a:rPr lang="es-ES" sz="2400">
                <a:solidFill>
                  <a:srgbClr val="008000"/>
                </a:solidFill>
              </a:rPr>
              <a:t>se </a:t>
            </a:r>
            <a:r>
              <a:rPr lang="es-ES" sz="2400" dirty="0">
                <a:solidFill>
                  <a:srgbClr val="008000"/>
                </a:solidFill>
              </a:rPr>
              <a:t>polarizan</a:t>
            </a:r>
            <a:r>
              <a:rPr lang="es-ES" sz="2400" dirty="0">
                <a:solidFill>
                  <a:schemeClr val="tx1"/>
                </a:solidFill>
              </a:rPr>
              <a:t> al sentir el </a:t>
            </a:r>
            <a:r>
              <a:rPr lang="es-ES" sz="2400" b="1" dirty="0">
                <a:solidFill>
                  <a:srgbClr val="FF0000"/>
                </a:solidFill>
              </a:rPr>
              <a:t>E</a:t>
            </a:r>
            <a:r>
              <a:rPr lang="es-ES" sz="2400" dirty="0">
                <a:solidFill>
                  <a:schemeClr val="tx1"/>
                </a:solidFill>
              </a:rPr>
              <a:t> debido a la Q </a:t>
            </a:r>
            <a:r>
              <a:rPr lang="es-ES" sz="2400">
                <a:solidFill>
                  <a:schemeClr val="tx1"/>
                </a:solidFill>
              </a:rPr>
              <a:t>del plástico y las posiciones promedio pasan a no coincidir</a:t>
            </a:r>
            <a:endParaRPr lang="es-ES" sz="2400" dirty="0">
              <a:solidFill>
                <a:schemeClr val="tx1"/>
              </a:solidFill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39F2922-C947-4F3F-82E9-8664D731A00D}"/>
              </a:ext>
            </a:extLst>
          </p:cNvPr>
          <p:cNvGrpSpPr/>
          <p:nvPr/>
        </p:nvGrpSpPr>
        <p:grpSpPr>
          <a:xfrm>
            <a:off x="6924991" y="4463877"/>
            <a:ext cx="501470" cy="573934"/>
            <a:chOff x="4810191" y="4359907"/>
            <a:chExt cx="501470" cy="573934"/>
          </a:xfrm>
        </p:grpSpPr>
        <p:sp>
          <p:nvSpPr>
            <p:cNvPr id="32" name="Line 44">
              <a:extLst>
                <a:ext uri="{FF2B5EF4-FFF2-40B4-BE49-F238E27FC236}">
                  <a16:creationId xmlns:a16="http://schemas.microsoft.com/office/drawing/2014/main" id="{EC4A275B-311F-4F18-BCBC-EE77AAF29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0191" y="4922725"/>
              <a:ext cx="501470" cy="111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33" name="Text Box 45">
              <a:extLst>
                <a:ext uri="{FF2B5EF4-FFF2-40B4-BE49-F238E27FC236}">
                  <a16:creationId xmlns:a16="http://schemas.microsoft.com/office/drawing/2014/main" id="{2D8AD724-D531-41A4-B262-3D6EBF93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798" y="4359907"/>
              <a:ext cx="386943" cy="463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E</a:t>
              </a:r>
              <a:endParaRPr lang="es-E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4" name="Line 46">
              <a:extLst>
                <a:ext uri="{FF2B5EF4-FFF2-40B4-BE49-F238E27FC236}">
                  <a16:creationId xmlns:a16="http://schemas.microsoft.com/office/drawing/2014/main" id="{5C32E90C-011B-4AD1-974C-9BCB5CC9B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845" y="4415487"/>
              <a:ext cx="17932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802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53" grpId="0" animBg="1"/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5" name="Picture 3" descr="imagesCAUZCDQ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52" y="1578774"/>
            <a:ext cx="4248755" cy="24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15" name="Group 15"/>
          <p:cNvGrpSpPr>
            <a:grpSpLocks/>
          </p:cNvGrpSpPr>
          <p:nvPr/>
        </p:nvGrpSpPr>
        <p:grpSpPr bwMode="auto">
          <a:xfrm>
            <a:off x="6629539" y="489647"/>
            <a:ext cx="2787650" cy="889001"/>
            <a:chOff x="3156" y="1097"/>
            <a:chExt cx="1756" cy="560"/>
          </a:xfrm>
        </p:grpSpPr>
        <p:sp>
          <p:nvSpPr>
            <p:cNvPr id="25657" name="Oval 10"/>
            <p:cNvSpPr>
              <a:spLocks noChangeArrowheads="1"/>
            </p:cNvSpPr>
            <p:nvPr/>
          </p:nvSpPr>
          <p:spPr bwMode="auto">
            <a:xfrm>
              <a:off x="3156" y="1132"/>
              <a:ext cx="728" cy="525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87A9A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5658" name="Text Box 135"/>
            <p:cNvSpPr txBox="1">
              <a:spLocks noChangeArrowheads="1"/>
            </p:cNvSpPr>
            <p:nvPr/>
          </p:nvSpPr>
          <p:spPr bwMode="auto">
            <a:xfrm>
              <a:off x="3911" y="1097"/>
              <a:ext cx="100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008000"/>
                  </a:solidFill>
                </a:rPr>
                <a:t>Molécula (papel)</a:t>
              </a:r>
              <a:endParaRPr lang="es-ES" sz="2400">
                <a:solidFill>
                  <a:srgbClr val="008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6340958" y="4755676"/>
            <a:ext cx="1666875" cy="627063"/>
            <a:chOff x="3098161" y="1631384"/>
            <a:chExt cx="1666876" cy="627064"/>
          </a:xfrm>
        </p:grpSpPr>
        <p:sp>
          <p:nvSpPr>
            <p:cNvPr id="25647" name="Oval 10"/>
            <p:cNvSpPr>
              <a:spLocks noChangeArrowheads="1"/>
            </p:cNvSpPr>
            <p:nvPr/>
          </p:nvSpPr>
          <p:spPr bwMode="auto">
            <a:xfrm>
              <a:off x="3098161" y="1631384"/>
              <a:ext cx="1666876" cy="627064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87A9A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25648" name="Group 137"/>
            <p:cNvGrpSpPr>
              <a:grpSpLocks/>
            </p:cNvGrpSpPr>
            <p:nvPr/>
          </p:nvGrpSpPr>
          <p:grpSpPr bwMode="auto">
            <a:xfrm>
              <a:off x="3250561" y="1656784"/>
              <a:ext cx="1335089" cy="527051"/>
              <a:chOff x="4566" y="1194"/>
              <a:chExt cx="841" cy="332"/>
            </a:xfrm>
          </p:grpSpPr>
          <p:sp>
            <p:nvSpPr>
              <p:cNvPr id="25649" name="Text Box 12"/>
              <p:cNvSpPr txBox="1">
                <a:spLocks noChangeArrowheads="1"/>
              </p:cNvSpPr>
              <p:nvPr/>
            </p:nvSpPr>
            <p:spPr bwMode="auto">
              <a:xfrm>
                <a:off x="5162" y="1199"/>
                <a:ext cx="24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800" b="1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5650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4566" y="1194"/>
                <a:ext cx="1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800" b="1">
                    <a:solidFill>
                      <a:srgbClr val="008000"/>
                    </a:solidFill>
                  </a:rPr>
                  <a:t>-</a:t>
                </a: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D16FC0A-F83B-4351-BF65-188F171C5CEC}"/>
              </a:ext>
            </a:extLst>
          </p:cNvPr>
          <p:cNvGrpSpPr/>
          <p:nvPr/>
        </p:nvGrpSpPr>
        <p:grpSpPr>
          <a:xfrm>
            <a:off x="8755388" y="4334442"/>
            <a:ext cx="1517023" cy="909962"/>
            <a:chOff x="8755388" y="4334442"/>
            <a:chExt cx="1517023" cy="909962"/>
          </a:xfrm>
        </p:grpSpPr>
        <p:pic>
          <p:nvPicPr>
            <p:cNvPr id="25640" name="Picture 19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388" y="4814072"/>
              <a:ext cx="449102" cy="430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41" name="Text Box 34"/>
            <p:cNvSpPr txBox="1">
              <a:spLocks noChangeArrowheads="1"/>
            </p:cNvSpPr>
            <p:nvPr/>
          </p:nvSpPr>
          <p:spPr bwMode="auto">
            <a:xfrm>
              <a:off x="8938391" y="4334442"/>
              <a:ext cx="133402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>
                  <a:solidFill>
                    <a:srgbClr val="008000"/>
                  </a:solidFill>
                </a:rPr>
                <a:t>Q</a:t>
              </a:r>
              <a:r>
                <a:rPr lang="es-ES" sz="2400" baseline="-25000">
                  <a:solidFill>
                    <a:srgbClr val="008000"/>
                  </a:solidFill>
                </a:rPr>
                <a:t>Superficie</a:t>
              </a:r>
            </a:p>
            <a:p>
              <a:pPr algn="ctr" eaLnBrk="1" hangingPunct="1">
                <a:spcBef>
                  <a:spcPts val="0"/>
                </a:spcBef>
              </a:pPr>
              <a:r>
                <a:rPr lang="es-ES" sz="2400" baseline="-25000">
                  <a:solidFill>
                    <a:srgbClr val="008000"/>
                  </a:solidFill>
                </a:rPr>
                <a:t>Plástico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297326" y="391298"/>
            <a:ext cx="4676769" cy="1013326"/>
            <a:chOff x="5764208" y="515937"/>
            <a:chExt cx="4676769" cy="1013326"/>
          </a:xfrm>
        </p:grpSpPr>
        <p:grpSp>
          <p:nvGrpSpPr>
            <p:cNvPr id="59" name="Group 56"/>
            <p:cNvGrpSpPr>
              <a:grpSpLocks/>
            </p:cNvGrpSpPr>
            <p:nvPr/>
          </p:nvGrpSpPr>
          <p:grpSpPr bwMode="auto">
            <a:xfrm>
              <a:off x="5764208" y="515937"/>
              <a:ext cx="4676769" cy="1009649"/>
              <a:chOff x="603" y="1029"/>
              <a:chExt cx="2946" cy="636"/>
            </a:xfrm>
          </p:grpSpPr>
          <p:sp>
            <p:nvSpPr>
              <p:cNvPr id="60" name="Text Box 20"/>
              <p:cNvSpPr txBox="1">
                <a:spLocks noChangeArrowheads="1"/>
              </p:cNvSpPr>
              <p:nvPr/>
            </p:nvSpPr>
            <p:spPr bwMode="auto">
              <a:xfrm>
                <a:off x="603" y="1029"/>
                <a:ext cx="1000" cy="2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/>
                  <a:t>Aislante</a:t>
                </a:r>
              </a:p>
            </p:txBody>
          </p:sp>
          <p:sp>
            <p:nvSpPr>
              <p:cNvPr id="62" name="Text Box 22"/>
              <p:cNvSpPr txBox="1">
                <a:spLocks noChangeArrowheads="1"/>
              </p:cNvSpPr>
              <p:nvPr/>
            </p:nvSpPr>
            <p:spPr bwMode="auto">
              <a:xfrm>
                <a:off x="1675" y="1029"/>
                <a:ext cx="170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Cargado </a:t>
                </a:r>
                <a:r>
                  <a:rPr lang="es-ES" sz="2400">
                    <a:solidFill>
                      <a:srgbClr val="FF0000"/>
                    </a:solidFill>
                  </a:rPr>
                  <a:t>(plástico)</a:t>
                </a:r>
              </a:p>
            </p:txBody>
          </p:sp>
          <p:sp>
            <p:nvSpPr>
              <p:cNvPr id="63" name="Text Box 23"/>
              <p:cNvSpPr txBox="1">
                <a:spLocks noChangeArrowheads="1"/>
              </p:cNvSpPr>
              <p:nvPr/>
            </p:nvSpPr>
            <p:spPr bwMode="auto">
              <a:xfrm>
                <a:off x="1675" y="1373"/>
                <a:ext cx="187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Neutro    </a:t>
                </a:r>
                <a:r>
                  <a:rPr lang="es-ES" sz="2400">
                    <a:solidFill>
                      <a:srgbClr val="FF0000"/>
                    </a:solidFill>
                  </a:rPr>
                  <a:t>(papel)</a:t>
                </a:r>
              </a:p>
            </p:txBody>
          </p:sp>
        </p:grp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5764208" y="1065713"/>
              <a:ext cx="1587498" cy="4635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/>
                <a:t>Aislante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05C36143-0E49-450D-A489-ADB51A364AF3}"/>
              </a:ext>
            </a:extLst>
          </p:cNvPr>
          <p:cNvGrpSpPr>
            <a:grpSpLocks/>
          </p:cNvGrpSpPr>
          <p:nvPr/>
        </p:nvGrpSpPr>
        <p:grpSpPr bwMode="auto">
          <a:xfrm>
            <a:off x="6543442" y="6371347"/>
            <a:ext cx="1208090" cy="234950"/>
            <a:chOff x="3291033" y="2611807"/>
            <a:chExt cx="1207848" cy="234622"/>
          </a:xfrm>
        </p:grpSpPr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7B9FB29-89B5-4BC6-AD0F-6606E14D02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89342" y="2721324"/>
              <a:ext cx="99752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BBC7B70-18EF-437B-843E-9FAB3B171BCE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267106" y="2614654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10">
              <a:extLst>
                <a:ext uri="{FF2B5EF4-FFF2-40B4-BE49-F238E27FC236}">
                  <a16:creationId xmlns:a16="http://schemas.microsoft.com/office/drawing/2014/main" id="{A14B9806-D7A4-411A-ABAD-C3D59FE01DB9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033" y="2611807"/>
              <a:ext cx="220662" cy="21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7235999-4AEE-48C6-8ABE-4A17D7469E89}"/>
              </a:ext>
            </a:extLst>
          </p:cNvPr>
          <p:cNvGrpSpPr>
            <a:grpSpLocks/>
          </p:cNvGrpSpPr>
          <p:nvPr/>
        </p:nvGrpSpPr>
        <p:grpSpPr bwMode="auto">
          <a:xfrm>
            <a:off x="8836471" y="6149218"/>
            <a:ext cx="1212850" cy="588963"/>
            <a:chOff x="6220200" y="3301610"/>
            <a:chExt cx="1212851" cy="588964"/>
          </a:xfrm>
        </p:grpSpPr>
        <p:sp>
          <p:nvSpPr>
            <p:cNvPr id="29" name="Rectangle 70">
              <a:extLst>
                <a:ext uri="{FF2B5EF4-FFF2-40B4-BE49-F238E27FC236}">
                  <a16:creationId xmlns:a16="http://schemas.microsoft.com/office/drawing/2014/main" id="{E92694F9-5DA8-4650-87EC-4F2C98663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200" y="3315898"/>
              <a:ext cx="1212851" cy="57467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0" name="Object 55">
              <a:extLst>
                <a:ext uri="{FF2B5EF4-FFF2-40B4-BE49-F238E27FC236}">
                  <a16:creationId xmlns:a16="http://schemas.microsoft.com/office/drawing/2014/main" id="{6EC0DB26-1BFA-4459-8F0A-82A9F86538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99575" y="3301610"/>
            <a:ext cx="1076326" cy="568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0" name="Ecuación" r:id="rId7" imgW="457200" imgH="241300" progId="Equation.3">
                    <p:embed/>
                  </p:oleObj>
                </mc:Choice>
                <mc:Fallback>
                  <p:oleObj name="Ecuación" r:id="rId7" imgW="457200" imgH="241300" progId="Equation.3">
                    <p:embed/>
                    <p:pic>
                      <p:nvPicPr>
                        <p:cNvPr id="25646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9575" y="3301610"/>
                          <a:ext cx="1076326" cy="568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0BF9303-0848-49F1-877B-B34A3E945154}"/>
              </a:ext>
            </a:extLst>
          </p:cNvPr>
          <p:cNvGrpSpPr>
            <a:grpSpLocks/>
          </p:cNvGrpSpPr>
          <p:nvPr/>
        </p:nvGrpSpPr>
        <p:grpSpPr bwMode="auto">
          <a:xfrm>
            <a:off x="5842665" y="5052719"/>
            <a:ext cx="2871159" cy="1683902"/>
            <a:chOff x="2582839" y="1935814"/>
            <a:chExt cx="2870112" cy="1685717"/>
          </a:xfrm>
        </p:grpSpPr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8F3B5BA0-C05F-4BB9-B164-31261799D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0447" y="1935814"/>
              <a:ext cx="47898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CFF85D3A-13E7-41C4-ACBC-B6F38A6BE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7661" y="1966347"/>
              <a:ext cx="3598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668D6337-95DA-490F-AD8B-ED0B81924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180" y="2048898"/>
              <a:ext cx="438078" cy="46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3333FF"/>
                  </a:solidFill>
                </a:rPr>
                <a:t>F</a:t>
              </a:r>
              <a:r>
                <a:rPr lang="es-ES" sz="2400" baseline="-25000">
                  <a:solidFill>
                    <a:srgbClr val="3333FF"/>
                  </a:solidFill>
                </a:rPr>
                <a:t>-</a:t>
              </a: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7EA24E45-1238-4F43-93AC-C94495F42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408" y="2036198"/>
              <a:ext cx="489356" cy="46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3333FF"/>
                  </a:solidFill>
                </a:rPr>
                <a:t>F</a:t>
              </a:r>
              <a:r>
                <a:rPr lang="es-ES" sz="2400" baseline="-25000" dirty="0">
                  <a:solidFill>
                    <a:srgbClr val="3333FF"/>
                  </a:solidFill>
                </a:rPr>
                <a:t>+</a:t>
              </a: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72C5E73B-E738-4A8F-B919-B063E4943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887" y="2098110"/>
              <a:ext cx="179388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6833C64B-5451-4304-8671-BB50DD711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7224" y="2091760"/>
              <a:ext cx="179388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B11176D4-9C99-4117-ABFA-CD734DBF2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1883" y="3361309"/>
              <a:ext cx="47898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46EEACF8-99A0-45D7-B883-718C5FAFC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1027" y="3361227"/>
              <a:ext cx="3598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42" name="Text Box 30">
              <a:extLst>
                <a:ext uri="{FF2B5EF4-FFF2-40B4-BE49-F238E27FC236}">
                  <a16:creationId xmlns:a16="http://schemas.microsoft.com/office/drawing/2014/main" id="{C197455F-BC17-4EC5-8D5A-ADA62AE8F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839" y="3150701"/>
              <a:ext cx="438078" cy="46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3333FF"/>
                  </a:solidFill>
                </a:rPr>
                <a:t>F</a:t>
              </a:r>
              <a:r>
                <a:rPr lang="es-ES" sz="2400" baseline="-25000">
                  <a:solidFill>
                    <a:srgbClr val="3333FF"/>
                  </a:solidFill>
                </a:rPr>
                <a:t>-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563A77AB-87BE-456A-89CA-572F465CE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595" y="3157184"/>
              <a:ext cx="489356" cy="46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3333FF"/>
                  </a:solidFill>
                </a:rPr>
                <a:t>F</a:t>
              </a:r>
              <a:r>
                <a:rPr lang="es-ES" sz="2400" baseline="-25000">
                  <a:solidFill>
                    <a:srgbClr val="3333FF"/>
                  </a:solidFill>
                </a:rPr>
                <a:t>+</a:t>
              </a: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89190AC3-7B60-4DA7-8FC7-14085B447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7808" y="3232787"/>
              <a:ext cx="179388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45" name="Line 33">
              <a:extLst>
                <a:ext uri="{FF2B5EF4-FFF2-40B4-BE49-F238E27FC236}">
                  <a16:creationId xmlns:a16="http://schemas.microsoft.com/office/drawing/2014/main" id="{30627046-B1CE-414A-9934-DF544BA25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8344" y="3222493"/>
              <a:ext cx="179388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54" name="Text Box 65">
            <a:extLst>
              <a:ext uri="{FF2B5EF4-FFF2-40B4-BE49-F238E27FC236}">
                <a16:creationId xmlns:a16="http://schemas.microsoft.com/office/drawing/2014/main" id="{C79E6929-9BFB-4298-9D9C-CA9C4E46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41" y="4323453"/>
            <a:ext cx="3803815" cy="83317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La atracción interna evita la rotura de las moléculas</a:t>
            </a:r>
          </a:p>
        </p:txBody>
      </p:sp>
      <p:sp>
        <p:nvSpPr>
          <p:cNvPr id="57" name="Text Box 69">
            <a:extLst>
              <a:ext uri="{FF2B5EF4-FFF2-40B4-BE49-F238E27FC236}">
                <a16:creationId xmlns:a16="http://schemas.microsoft.com/office/drawing/2014/main" id="{8DBA2BBB-28A8-4FF3-BB98-38542FD64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215" y="6081473"/>
            <a:ext cx="287918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Hay atracción entre papel y plástico</a:t>
            </a:r>
          </a:p>
        </p:txBody>
      </p:sp>
      <p:sp>
        <p:nvSpPr>
          <p:cNvPr id="61" name="Text Box 68">
            <a:extLst>
              <a:ext uri="{FF2B5EF4-FFF2-40B4-BE49-F238E27FC236}">
                <a16:creationId xmlns:a16="http://schemas.microsoft.com/office/drawing/2014/main" id="{A2BE9E67-77EF-45CE-88DD-F26AE33F8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41" y="5226006"/>
            <a:ext cx="3802437" cy="833178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/>
              <a:t>La </a:t>
            </a:r>
            <a:r>
              <a:rPr lang="es-ES" sz="2400" b="1" dirty="0"/>
              <a:t>F</a:t>
            </a:r>
            <a:r>
              <a:rPr lang="es-ES" sz="2400" baseline="-25000" dirty="0"/>
              <a:t>NETA</a:t>
            </a:r>
            <a:r>
              <a:rPr lang="es-ES" sz="2400" dirty="0"/>
              <a:t>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 0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rgbClr val="0000FF"/>
                </a:solidFill>
                <a:sym typeface="Symbol" panose="05050102010706020507" pitchFamily="18" charset="2"/>
              </a:rPr>
              <a:t>(F</a:t>
            </a:r>
            <a:r>
              <a:rPr lang="es-E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+</a:t>
            </a:r>
            <a:r>
              <a:rPr lang="es-ES" sz="2400" dirty="0">
                <a:solidFill>
                  <a:srgbClr val="0000FF"/>
                </a:solidFill>
                <a:sym typeface="Symbol" panose="05050102010706020507" pitchFamily="18" charset="2"/>
              </a:rPr>
              <a:t> &gt; F</a:t>
            </a:r>
            <a:r>
              <a:rPr lang="es-E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-</a:t>
            </a:r>
            <a:r>
              <a:rPr lang="es-ES" sz="2400" dirty="0">
                <a:solidFill>
                  <a:srgbClr val="0000FF"/>
                </a:solidFill>
                <a:sym typeface="Symbol" panose="05050102010706020507" pitchFamily="18" charset="2"/>
              </a:rPr>
              <a:t> porque r</a:t>
            </a:r>
            <a:r>
              <a:rPr lang="es-E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+-</a:t>
            </a:r>
            <a:r>
              <a:rPr lang="es-ES" sz="2400" dirty="0">
                <a:solidFill>
                  <a:srgbClr val="0000FF"/>
                </a:solidFill>
                <a:sym typeface="Symbol" panose="05050102010706020507" pitchFamily="18" charset="2"/>
              </a:rPr>
              <a:t> &lt; r</a:t>
            </a:r>
            <a:r>
              <a:rPr lang="es-E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--</a:t>
            </a:r>
            <a:r>
              <a:rPr lang="es-E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s-ES" sz="2400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6ADFCAB7-85FC-4863-B532-6800A540C4D3}"/>
              </a:ext>
            </a:extLst>
          </p:cNvPr>
          <p:cNvGrpSpPr/>
          <p:nvPr/>
        </p:nvGrpSpPr>
        <p:grpSpPr>
          <a:xfrm>
            <a:off x="6889897" y="5709918"/>
            <a:ext cx="501470" cy="547165"/>
            <a:chOff x="4810191" y="4673084"/>
            <a:chExt cx="501470" cy="547165"/>
          </a:xfrm>
        </p:grpSpPr>
        <p:sp>
          <p:nvSpPr>
            <p:cNvPr id="70" name="Line 44">
              <a:extLst>
                <a:ext uri="{FF2B5EF4-FFF2-40B4-BE49-F238E27FC236}">
                  <a16:creationId xmlns:a16="http://schemas.microsoft.com/office/drawing/2014/main" id="{C61B18F6-C1AF-4BBB-8EE6-E31780A3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0191" y="5209133"/>
              <a:ext cx="501470" cy="111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71" name="Text Box 45">
              <a:extLst>
                <a:ext uri="{FF2B5EF4-FFF2-40B4-BE49-F238E27FC236}">
                  <a16:creationId xmlns:a16="http://schemas.microsoft.com/office/drawing/2014/main" id="{D7B890E4-B30D-4677-AB15-43722206E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798" y="4673084"/>
              <a:ext cx="386943" cy="463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E</a:t>
              </a:r>
              <a:endParaRPr lang="es-E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Line 46">
              <a:extLst>
                <a:ext uri="{FF2B5EF4-FFF2-40B4-BE49-F238E27FC236}">
                  <a16:creationId xmlns:a16="http://schemas.microsoft.com/office/drawing/2014/main" id="{3E5E3925-0C04-4ED5-A370-811F94C0B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845" y="4728664"/>
              <a:ext cx="17932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65" name="Text Box 67">
            <a:extLst>
              <a:ext uri="{FF2B5EF4-FFF2-40B4-BE49-F238E27FC236}">
                <a16:creationId xmlns:a16="http://schemas.microsoft.com/office/drawing/2014/main" id="{F4D46139-B984-4D96-92DB-58C2AEC0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550" y="1572659"/>
            <a:ext cx="4769673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La posición promedio de Q</a:t>
            </a:r>
            <a:r>
              <a:rPr lang="es-ES" sz="2400" baseline="30000" dirty="0">
                <a:solidFill>
                  <a:schemeClr val="tx1"/>
                </a:solidFill>
              </a:rPr>
              <a:t>+</a:t>
            </a:r>
            <a:r>
              <a:rPr lang="es-ES" sz="2400" dirty="0">
                <a:solidFill>
                  <a:schemeClr val="tx1"/>
                </a:solidFill>
              </a:rPr>
              <a:t> y Q</a:t>
            </a:r>
            <a:r>
              <a:rPr lang="es-ES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 </a:t>
            </a:r>
            <a:r>
              <a:rPr lang="es-ES" sz="2400" dirty="0">
                <a:solidFill>
                  <a:schemeClr val="tx1"/>
                </a:solidFill>
              </a:rPr>
              <a:t>en las moléculas del papel coinciden inicialmente</a:t>
            </a:r>
          </a:p>
        </p:txBody>
      </p:sp>
      <p:sp>
        <p:nvSpPr>
          <p:cNvPr id="58" name="Text Box 65">
            <a:extLst>
              <a:ext uri="{FF2B5EF4-FFF2-40B4-BE49-F238E27FC236}">
                <a16:creationId xmlns:a16="http://schemas.microsoft.com/office/drawing/2014/main" id="{7F6FC327-BE34-4BC6-951D-D86D612BF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457" y="2757351"/>
            <a:ext cx="4623595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Las moléculas </a:t>
            </a:r>
            <a:r>
              <a:rPr lang="es-ES" sz="2400">
                <a:solidFill>
                  <a:srgbClr val="008000"/>
                </a:solidFill>
              </a:rPr>
              <a:t>se </a:t>
            </a:r>
            <a:r>
              <a:rPr lang="es-ES" sz="2400" dirty="0">
                <a:solidFill>
                  <a:srgbClr val="008000"/>
                </a:solidFill>
              </a:rPr>
              <a:t>polarizan</a:t>
            </a:r>
            <a:r>
              <a:rPr lang="es-ES" sz="2400" dirty="0">
                <a:solidFill>
                  <a:schemeClr val="tx1"/>
                </a:solidFill>
              </a:rPr>
              <a:t> al sentir el </a:t>
            </a:r>
            <a:r>
              <a:rPr lang="es-ES" sz="2400" b="1" dirty="0">
                <a:solidFill>
                  <a:srgbClr val="FF0000"/>
                </a:solidFill>
              </a:rPr>
              <a:t>E</a:t>
            </a:r>
            <a:r>
              <a:rPr lang="es-ES" sz="2400" dirty="0">
                <a:solidFill>
                  <a:schemeClr val="tx1"/>
                </a:solidFill>
              </a:rPr>
              <a:t> debido a la Q </a:t>
            </a:r>
            <a:r>
              <a:rPr lang="es-ES" sz="2400">
                <a:solidFill>
                  <a:schemeClr val="tx1"/>
                </a:solidFill>
              </a:rPr>
              <a:t>del plástico y las posiciones promedio pasan a no coincidir</a:t>
            </a:r>
            <a:endParaRPr lang="es-ES" sz="2400" dirty="0">
              <a:solidFill>
                <a:schemeClr val="tx1"/>
              </a:solidFill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E4F0F6AB-096D-4AEA-8321-B88FB1354091}"/>
              </a:ext>
            </a:extLst>
          </p:cNvPr>
          <p:cNvGrpSpPr/>
          <p:nvPr/>
        </p:nvGrpSpPr>
        <p:grpSpPr>
          <a:xfrm>
            <a:off x="6924991" y="4463877"/>
            <a:ext cx="501470" cy="573934"/>
            <a:chOff x="4810191" y="4359907"/>
            <a:chExt cx="501470" cy="573934"/>
          </a:xfrm>
        </p:grpSpPr>
        <p:sp>
          <p:nvSpPr>
            <p:cNvPr id="75" name="Line 44">
              <a:extLst>
                <a:ext uri="{FF2B5EF4-FFF2-40B4-BE49-F238E27FC236}">
                  <a16:creationId xmlns:a16="http://schemas.microsoft.com/office/drawing/2014/main" id="{C898D0C7-A826-4F67-BF0F-6D174BA4C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0191" y="4922725"/>
              <a:ext cx="501470" cy="111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76" name="Text Box 45">
              <a:extLst>
                <a:ext uri="{FF2B5EF4-FFF2-40B4-BE49-F238E27FC236}">
                  <a16:creationId xmlns:a16="http://schemas.microsoft.com/office/drawing/2014/main" id="{4AA7A359-4724-4FF6-833C-A35F14DB5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798" y="4359907"/>
              <a:ext cx="386943" cy="463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E</a:t>
              </a:r>
              <a:endParaRPr lang="es-E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7" name="Line 46">
              <a:extLst>
                <a:ext uri="{FF2B5EF4-FFF2-40B4-BE49-F238E27FC236}">
                  <a16:creationId xmlns:a16="http://schemas.microsoft.com/office/drawing/2014/main" id="{DA18D619-A246-464A-84F3-93A726BCD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845" y="4415487"/>
              <a:ext cx="17932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73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4">
            <a:extLst>
              <a:ext uri="{FF2B5EF4-FFF2-40B4-BE49-F238E27FC236}">
                <a16:creationId xmlns:a16="http://schemas.microsoft.com/office/drawing/2014/main" id="{7F71B224-4DA1-4383-8DD6-7CE4B49FB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81" y="4324144"/>
            <a:ext cx="7403754" cy="2556727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</a:t>
            </a: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 Se descarga el cilindro aislante a medida que contacta con</a:t>
            </a:r>
          </a:p>
          <a:p>
            <a:pPr eaLnBrk="1" hangingPunct="1">
              <a:spcBef>
                <a:spcPts val="0"/>
              </a:spcBef>
            </a:pP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    tierra, al girar el cilindro, recibiendo electrones.</a:t>
            </a:r>
          </a:p>
          <a:p>
            <a:pPr eaLnBrk="1" hangingPunct="1">
              <a:spcBef>
                <a:spcPts val="0"/>
              </a:spcBef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</a:t>
            </a: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 Se carga luego en ciertas zonas ionizándolas con un láser.</a:t>
            </a:r>
          </a:p>
          <a:p>
            <a:pPr eaLnBrk="1" hangingPunct="1">
              <a:spcBef>
                <a:spcPts val="0"/>
              </a:spcBef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</a:t>
            </a: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 El papel se polariza y se pega al cilindro en esas zonas.</a:t>
            </a:r>
          </a:p>
          <a:p>
            <a:pPr eaLnBrk="1" hangingPunct="1">
              <a:spcBef>
                <a:spcPts val="0"/>
              </a:spcBef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</a:t>
            </a: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 La tinta se polariza y se pega al papel, lo impregna, en las</a:t>
            </a:r>
          </a:p>
          <a:p>
            <a:pPr eaLnBrk="1" hangingPunct="1">
              <a:spcBef>
                <a:spcPts val="0"/>
              </a:spcBef>
            </a:pP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    mismas zonas, que tienen forma, por ejemplo, de letras.</a:t>
            </a:r>
          </a:p>
          <a:p>
            <a:pPr eaLnBrk="1" hangingPunct="1">
              <a:spcBef>
                <a:spcPts val="0"/>
              </a:spcBef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</a:t>
            </a: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 Antes de sacar el papel, se fija la tinta secándola.</a:t>
            </a:r>
          </a:p>
          <a:p>
            <a:pPr eaLnBrk="1" hangingPunct="1">
              <a:spcBef>
                <a:spcPts val="0"/>
              </a:spcBef>
            </a:pP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    Calentar deshace la polarización de papel y tinta </a:t>
            </a:r>
            <a:r>
              <a:rPr lang="es-ES" dirty="0">
                <a:solidFill>
                  <a:srgbClr val="FF0000"/>
                </a:solidFill>
                <a:sym typeface="Symbol" panose="05050102010706020507" pitchFamily="18" charset="2"/>
              </a:rPr>
              <a:t>(Tema 3)</a:t>
            </a: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53955" name="Picture 3" descr="imagesCAUZCDQ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52" y="1578774"/>
            <a:ext cx="4248755" cy="24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upo 12"/>
          <p:cNvGrpSpPr/>
          <p:nvPr/>
        </p:nvGrpSpPr>
        <p:grpSpPr>
          <a:xfrm>
            <a:off x="1297326" y="391298"/>
            <a:ext cx="4676769" cy="1013326"/>
            <a:chOff x="5764208" y="515937"/>
            <a:chExt cx="4676769" cy="1013326"/>
          </a:xfrm>
        </p:grpSpPr>
        <p:grpSp>
          <p:nvGrpSpPr>
            <p:cNvPr id="59" name="Group 56"/>
            <p:cNvGrpSpPr>
              <a:grpSpLocks/>
            </p:cNvGrpSpPr>
            <p:nvPr/>
          </p:nvGrpSpPr>
          <p:grpSpPr bwMode="auto">
            <a:xfrm>
              <a:off x="5764208" y="515937"/>
              <a:ext cx="4676769" cy="1009649"/>
              <a:chOff x="603" y="1029"/>
              <a:chExt cx="2946" cy="636"/>
            </a:xfrm>
          </p:grpSpPr>
          <p:sp>
            <p:nvSpPr>
              <p:cNvPr id="60" name="Text Box 20"/>
              <p:cNvSpPr txBox="1">
                <a:spLocks noChangeArrowheads="1"/>
              </p:cNvSpPr>
              <p:nvPr/>
            </p:nvSpPr>
            <p:spPr bwMode="auto">
              <a:xfrm>
                <a:off x="603" y="1029"/>
                <a:ext cx="1000" cy="2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/>
                  <a:t>Aislante</a:t>
                </a:r>
              </a:p>
            </p:txBody>
          </p:sp>
          <p:sp>
            <p:nvSpPr>
              <p:cNvPr id="62" name="Text Box 22"/>
              <p:cNvSpPr txBox="1">
                <a:spLocks noChangeArrowheads="1"/>
              </p:cNvSpPr>
              <p:nvPr/>
            </p:nvSpPr>
            <p:spPr bwMode="auto">
              <a:xfrm>
                <a:off x="1675" y="1029"/>
                <a:ext cx="170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Cargado </a:t>
                </a:r>
                <a:r>
                  <a:rPr lang="es-ES" sz="2400">
                    <a:solidFill>
                      <a:srgbClr val="FF0000"/>
                    </a:solidFill>
                  </a:rPr>
                  <a:t>(plástico)</a:t>
                </a:r>
              </a:p>
            </p:txBody>
          </p:sp>
          <p:sp>
            <p:nvSpPr>
              <p:cNvPr id="63" name="Text Box 23"/>
              <p:cNvSpPr txBox="1">
                <a:spLocks noChangeArrowheads="1"/>
              </p:cNvSpPr>
              <p:nvPr/>
            </p:nvSpPr>
            <p:spPr bwMode="auto">
              <a:xfrm>
                <a:off x="1675" y="1373"/>
                <a:ext cx="187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Neutro    </a:t>
                </a:r>
                <a:r>
                  <a:rPr lang="es-ES" sz="2400">
                    <a:solidFill>
                      <a:srgbClr val="FF0000"/>
                    </a:solidFill>
                  </a:rPr>
                  <a:t>(</a:t>
                </a:r>
                <a:r>
                  <a:rPr lang="es-ES" sz="2400" dirty="0">
                    <a:solidFill>
                      <a:srgbClr val="FF0000"/>
                    </a:solidFill>
                  </a:rPr>
                  <a:t>papel)</a:t>
                </a:r>
              </a:p>
            </p:txBody>
          </p:sp>
        </p:grp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5764208" y="1065713"/>
              <a:ext cx="1587498" cy="4635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/>
                <a:t>Aislante</a:t>
              </a:r>
            </a:p>
          </p:txBody>
        </p: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7FF834D-DB02-437E-B02E-53DBB665D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579" y="1912418"/>
            <a:ext cx="2082402" cy="5147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/>
              <a:t>APLICACIÓN</a:t>
            </a:r>
          </a:p>
        </p:txBody>
      </p:sp>
      <p:sp>
        <p:nvSpPr>
          <p:cNvPr id="74" name="Text Box 69">
            <a:extLst>
              <a:ext uri="{FF2B5EF4-FFF2-40B4-BE49-F238E27FC236}">
                <a16:creationId xmlns:a16="http://schemas.microsoft.com/office/drawing/2014/main" id="{E48033CF-2C30-45B9-BD5E-1564CD3EB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346" y="396628"/>
            <a:ext cx="3925032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El papel se pega si la F</a:t>
            </a:r>
            <a:r>
              <a:rPr lang="es-ES" sz="2400" baseline="-25000">
                <a:solidFill>
                  <a:schemeClr val="tx1"/>
                </a:solidFill>
              </a:rPr>
              <a:t>neta</a:t>
            </a:r>
            <a:r>
              <a:rPr lang="es-ES" sz="2400">
                <a:solidFill>
                  <a:schemeClr val="tx1"/>
                </a:solidFill>
              </a:rPr>
              <a:t> es mayor que su peso</a:t>
            </a:r>
          </a:p>
        </p:txBody>
      </p:sp>
      <p:sp>
        <p:nvSpPr>
          <p:cNvPr id="75" name="Text Box 4">
            <a:extLst>
              <a:ext uri="{FF2B5EF4-FFF2-40B4-BE49-F238E27FC236}">
                <a16:creationId xmlns:a16="http://schemas.microsoft.com/office/drawing/2014/main" id="{9CB54CAC-7F82-4CEE-8CDF-179413946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579" y="2688592"/>
            <a:ext cx="1627546" cy="833178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rgbClr val="008000"/>
                </a:solidFill>
                <a:sym typeface="Symbol" panose="05050102010706020507" pitchFamily="18" charset="2"/>
              </a:rPr>
              <a:t>Impresora láser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AC6DEB88-7579-4C90-8A35-5C84E017D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057" y="1254029"/>
            <a:ext cx="2974970" cy="46384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(si son trocitos )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2573950-D0FB-4283-808A-28B74B3F7BD1}"/>
              </a:ext>
            </a:extLst>
          </p:cNvPr>
          <p:cNvGrpSpPr/>
          <p:nvPr/>
        </p:nvGrpSpPr>
        <p:grpSpPr>
          <a:xfrm>
            <a:off x="7700056" y="1941829"/>
            <a:ext cx="2794939" cy="2321674"/>
            <a:chOff x="7700056" y="1941829"/>
            <a:chExt cx="2794939" cy="2321674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1ACA7411-C768-41D8-9113-3333AD82A8D1}"/>
                </a:ext>
              </a:extLst>
            </p:cNvPr>
            <p:cNvGrpSpPr/>
            <p:nvPr/>
          </p:nvGrpSpPr>
          <p:grpSpPr>
            <a:xfrm>
              <a:off x="7700056" y="1941829"/>
              <a:ext cx="2794939" cy="2321674"/>
              <a:chOff x="7658960" y="1849362"/>
              <a:chExt cx="2794939" cy="2321674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4189F337-F81C-43EF-AA8A-E09C6161A585}"/>
                  </a:ext>
                </a:extLst>
              </p:cNvPr>
              <p:cNvSpPr/>
              <p:nvPr/>
            </p:nvSpPr>
            <p:spPr bwMode="auto">
              <a:xfrm>
                <a:off x="8427753" y="2538571"/>
                <a:ext cx="1080000" cy="1080000"/>
              </a:xfrm>
              <a:prstGeom prst="ellipse">
                <a:avLst/>
              </a:prstGeom>
              <a:solidFill>
                <a:srgbClr val="C0C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002BEAC-16F9-4E30-AD1E-97F98A2B4B80}"/>
                  </a:ext>
                </a:extLst>
              </p:cNvPr>
              <p:cNvSpPr/>
              <p:nvPr/>
            </p:nvSpPr>
            <p:spPr bwMode="auto">
              <a:xfrm>
                <a:off x="8787753" y="2898571"/>
                <a:ext cx="360000" cy="360000"/>
              </a:xfrm>
              <a:prstGeom prst="ellipse">
                <a:avLst/>
              </a:prstGeom>
              <a:solidFill>
                <a:srgbClr val="FAFAFA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" name="Arco 3">
                <a:extLst>
                  <a:ext uri="{FF2B5EF4-FFF2-40B4-BE49-F238E27FC236}">
                    <a16:creationId xmlns:a16="http://schemas.microsoft.com/office/drawing/2014/main" id="{31FDB4FC-BD13-48FB-B2E9-7D3A9EBFCC4B}"/>
                  </a:ext>
                </a:extLst>
              </p:cNvPr>
              <p:cNvSpPr/>
              <p:nvPr/>
            </p:nvSpPr>
            <p:spPr bwMode="auto">
              <a:xfrm>
                <a:off x="8623805" y="2742604"/>
                <a:ext cx="720000" cy="720000"/>
              </a:xfrm>
              <a:prstGeom prst="arc">
                <a:avLst>
                  <a:gd name="adj1" fmla="val 16200000"/>
                  <a:gd name="adj2" fmla="val 5630968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D060AFA3-8262-498F-B33B-1094D3E53FF6}"/>
                  </a:ext>
                </a:extLst>
              </p:cNvPr>
              <p:cNvCxnSpPr/>
              <p:nvPr/>
            </p:nvCxnSpPr>
            <p:spPr bwMode="auto">
              <a:xfrm flipH="1">
                <a:off x="8038779" y="3678733"/>
                <a:ext cx="998373" cy="360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AA182FC7-E16E-4CBF-BDA0-D306F8D63D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9126313" y="2656239"/>
                <a:ext cx="907612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" name="Arco 78">
                <a:extLst>
                  <a:ext uri="{FF2B5EF4-FFF2-40B4-BE49-F238E27FC236}">
                    <a16:creationId xmlns:a16="http://schemas.microsoft.com/office/drawing/2014/main" id="{2D665A8B-355C-41BF-BF19-46888EEC55C1}"/>
                  </a:ext>
                </a:extLst>
              </p:cNvPr>
              <p:cNvSpPr/>
              <p:nvPr/>
            </p:nvSpPr>
            <p:spPr bwMode="auto">
              <a:xfrm>
                <a:off x="8503038" y="2596289"/>
                <a:ext cx="1080000" cy="1080000"/>
              </a:xfrm>
              <a:prstGeom prst="arc">
                <a:avLst>
                  <a:gd name="adj1" fmla="val 21420397"/>
                  <a:gd name="adj2" fmla="val 5630968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1" name="Text Box 4">
                <a:extLst>
                  <a:ext uri="{FF2B5EF4-FFF2-40B4-BE49-F238E27FC236}">
                    <a16:creationId xmlns:a16="http://schemas.microsoft.com/office/drawing/2014/main" id="{60CD1AD9-C2E5-49A0-8DCF-CC33C3299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8440" y="2099617"/>
                <a:ext cx="781079" cy="34073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sz="1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Láser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 Box 4">
                <a:extLst>
                  <a:ext uri="{FF2B5EF4-FFF2-40B4-BE49-F238E27FC236}">
                    <a16:creationId xmlns:a16="http://schemas.microsoft.com/office/drawing/2014/main" id="{E832C208-D4CD-4FD9-938C-6195294DD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43962" y="2863805"/>
                <a:ext cx="809937" cy="34073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sz="1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Papel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 Box 4">
                <a:extLst>
                  <a:ext uri="{FF2B5EF4-FFF2-40B4-BE49-F238E27FC236}">
                    <a16:creationId xmlns:a16="http://schemas.microsoft.com/office/drawing/2014/main" id="{41CA2F33-5CAC-4341-95ED-572D08A70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8960" y="2924461"/>
                <a:ext cx="727512" cy="34073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sz="1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Tierra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 Box 4">
                <a:extLst>
                  <a:ext uri="{FF2B5EF4-FFF2-40B4-BE49-F238E27FC236}">
                    <a16:creationId xmlns:a16="http://schemas.microsoft.com/office/drawing/2014/main" id="{9F85C80C-4521-4E5E-A999-484475B88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40274" y="3513304"/>
                <a:ext cx="809942" cy="58695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sz="1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Tinta</a:t>
                </a:r>
              </a:p>
              <a:p>
                <a:pPr algn="ctr" eaLnBrk="1" hangingPunct="1">
                  <a:spcBef>
                    <a:spcPts val="0"/>
                  </a:spcBef>
                </a:pPr>
                <a:r>
                  <a:rPr lang="es-ES" sz="1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(tóner)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 Box 4">
                <a:extLst>
                  <a:ext uri="{FF2B5EF4-FFF2-40B4-BE49-F238E27FC236}">
                    <a16:creationId xmlns:a16="http://schemas.microsoft.com/office/drawing/2014/main" id="{AE7D1C39-DA5E-4ECE-BEC3-E691BE63E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0896" y="3830301"/>
                <a:ext cx="1001981" cy="34073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sz="1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Secador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 Box 4">
                <a:extLst>
                  <a:ext uri="{FF2B5EF4-FFF2-40B4-BE49-F238E27FC236}">
                    <a16:creationId xmlns:a16="http://schemas.microsoft.com/office/drawing/2014/main" id="{112443EF-1137-4753-B46F-005947291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3590" y="2656239"/>
                <a:ext cx="325528" cy="402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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 Box 4">
                <a:extLst>
                  <a:ext uri="{FF2B5EF4-FFF2-40B4-BE49-F238E27FC236}">
                    <a16:creationId xmlns:a16="http://schemas.microsoft.com/office/drawing/2014/main" id="{FBADE0A6-5FB7-402E-A2B0-51B73E1F1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91059" y="1849362"/>
                <a:ext cx="325528" cy="402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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 Box 4">
                <a:extLst>
                  <a:ext uri="{FF2B5EF4-FFF2-40B4-BE49-F238E27FC236}">
                    <a16:creationId xmlns:a16="http://schemas.microsoft.com/office/drawing/2014/main" id="{6BA36E48-83BF-4CB9-A214-1E81B33D3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4369" y="2595850"/>
                <a:ext cx="325528" cy="402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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 Box 4">
                <a:extLst>
                  <a:ext uri="{FF2B5EF4-FFF2-40B4-BE49-F238E27FC236}">
                    <a16:creationId xmlns:a16="http://schemas.microsoft.com/office/drawing/2014/main" id="{D71BB8C5-0A87-4E3B-B4B8-7D3946B7C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83564" y="3241027"/>
                <a:ext cx="325528" cy="402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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 Box 4">
                <a:extLst>
                  <a:ext uri="{FF2B5EF4-FFF2-40B4-BE49-F238E27FC236}">
                    <a16:creationId xmlns:a16="http://schemas.microsoft.com/office/drawing/2014/main" id="{FF416EDC-0CF1-47D4-894B-620CA4942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27789" y="3618571"/>
                <a:ext cx="325528" cy="402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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EE8D9C4-6C3A-4C8E-A996-A67A864FD033}"/>
                </a:ext>
              </a:extLst>
            </p:cNvPr>
            <p:cNvCxnSpPr/>
            <p:nvPr/>
          </p:nvCxnSpPr>
          <p:spPr bwMode="auto">
            <a:xfrm>
              <a:off x="9782796" y="2083093"/>
              <a:ext cx="0" cy="42894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9B22257B-679B-49FC-A7FA-4871EEDDF80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077450" y="3697905"/>
              <a:ext cx="0" cy="42894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47834EF-B857-4E54-A768-01DA7F20DCB7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2130" y="1191802"/>
            <a:ext cx="1982913" cy="891291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571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74" grpId="0" animBg="1"/>
      <p:bldP spid="75" grpId="0" animBg="1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106"/>
          <p:cNvSpPr txBox="1">
            <a:spLocks noChangeArrowheads="1"/>
          </p:cNvSpPr>
          <p:nvPr/>
        </p:nvSpPr>
        <p:spPr bwMode="auto">
          <a:xfrm>
            <a:off x="1776845" y="1140879"/>
            <a:ext cx="7959438" cy="199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chemeClr val="tx1"/>
                </a:solidFill>
              </a:rPr>
              <a:t>Si un cuerpo </a:t>
            </a:r>
            <a:r>
              <a:rPr lang="es-ES" sz="2400" dirty="0">
                <a:solidFill>
                  <a:srgbClr val="008000"/>
                </a:solidFill>
              </a:rPr>
              <a:t>cargado</a:t>
            </a:r>
            <a:r>
              <a:rPr lang="es-ES" sz="2400" dirty="0">
                <a:solidFill>
                  <a:schemeClr val="tx1"/>
                </a:solidFill>
              </a:rPr>
              <a:t> y uno</a:t>
            </a:r>
            <a:r>
              <a:rPr lang="es-ES" sz="2400" dirty="0">
                <a:solidFill>
                  <a:srgbClr val="008000"/>
                </a:solidFill>
              </a:rPr>
              <a:t> neutro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>
                <a:solidFill>
                  <a:srgbClr val="0000FF"/>
                </a:solidFill>
              </a:rPr>
              <a:t>contactan</a:t>
            </a:r>
            <a:r>
              <a:rPr lang="es-ES" sz="2400" dirty="0">
                <a:solidFill>
                  <a:schemeClr val="tx1"/>
                </a:solidFill>
              </a:rPr>
              <a:t>, se transfiere carga positiva o negativa del 1º al 2º. Pasan e</a:t>
            </a:r>
            <a:r>
              <a:rPr lang="es-ES" sz="2400" baseline="30000" dirty="0">
                <a:solidFill>
                  <a:schemeClr val="tx1"/>
                </a:solidFill>
              </a:rPr>
              <a:t>-</a:t>
            </a:r>
            <a:r>
              <a:rPr lang="es-ES" sz="2400" dirty="0">
                <a:solidFill>
                  <a:schemeClr val="tx1"/>
                </a:solidFill>
              </a:rPr>
              <a:t> desde el neutro, o hacia el neutro, respectivamente, porque los excesos de carga tienden a situarse lo más lejos posible entre sí</a:t>
            </a:r>
          </a:p>
        </p:txBody>
      </p:sp>
      <p:sp>
        <p:nvSpPr>
          <p:cNvPr id="284779" name="Text Box 107"/>
          <p:cNvSpPr txBox="1">
            <a:spLocks noChangeArrowheads="1"/>
          </p:cNvSpPr>
          <p:nvPr/>
        </p:nvSpPr>
        <p:spPr bwMode="auto">
          <a:xfrm>
            <a:off x="2517058" y="4957361"/>
            <a:ext cx="6489291" cy="8840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ym typeface="Symbol" panose="05050102010706020507" pitchFamily="18" charset="2"/>
              </a:rPr>
              <a:t>La transferencia de carga es </a:t>
            </a:r>
            <a:r>
              <a:rPr lang="es-ES" sz="2400">
                <a:sym typeface="Symbol" panose="05050102010706020507" pitchFamily="18" charset="2"/>
              </a:rPr>
              <a:t>menos factible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ym typeface="Symbol" panose="05050102010706020507" pitchFamily="18" charset="2"/>
              </a:rPr>
              <a:t>si </a:t>
            </a:r>
            <a:r>
              <a:rPr lang="es-ES" sz="2400" dirty="0">
                <a:sym typeface="Symbol" panose="05050102010706020507" pitchFamily="18" charset="2"/>
              </a:rPr>
              <a:t>el cuerpo</a:t>
            </a:r>
            <a:r>
              <a:rPr lang="es-ES" sz="2400" dirty="0">
                <a:solidFill>
                  <a:srgbClr val="008000"/>
                </a:solidFill>
                <a:sym typeface="Symbol" panose="05050102010706020507" pitchFamily="18" charset="2"/>
              </a:rPr>
              <a:t> emisor</a:t>
            </a:r>
            <a:r>
              <a:rPr lang="es-ES" sz="2400" dirty="0">
                <a:sym typeface="Symbol" panose="05050102010706020507" pitchFamily="18" charset="2"/>
              </a:rPr>
              <a:t> es </a:t>
            </a:r>
            <a:r>
              <a:rPr lang="es-ES" sz="2400" dirty="0">
                <a:solidFill>
                  <a:srgbClr val="0000FF"/>
                </a:solidFill>
                <a:sym typeface="Symbol" panose="05050102010706020507" pitchFamily="18" charset="2"/>
              </a:rPr>
              <a:t>aislante</a:t>
            </a:r>
            <a:endParaRPr lang="es-ES" sz="2400" dirty="0"/>
          </a:p>
        </p:txBody>
      </p:sp>
      <p:sp>
        <p:nvSpPr>
          <p:cNvPr id="284780" name="Text Box 108"/>
          <p:cNvSpPr txBox="1">
            <a:spLocks noChangeArrowheads="1"/>
          </p:cNvSpPr>
          <p:nvPr/>
        </p:nvSpPr>
        <p:spPr bwMode="auto">
          <a:xfrm>
            <a:off x="1776845" y="3317381"/>
            <a:ext cx="7959438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 La </a:t>
            </a:r>
            <a:r>
              <a:rPr lang="es-ES" sz="2400" dirty="0">
                <a:solidFill>
                  <a:srgbClr val="008000"/>
                </a:solidFill>
                <a:sym typeface="Symbol" panose="05050102010706020507" pitchFamily="18" charset="2"/>
              </a:rPr>
              <a:t>Q transferida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supone una </a:t>
            </a:r>
            <a:r>
              <a:rPr lang="es-ES" sz="2400" dirty="0">
                <a:solidFill>
                  <a:srgbClr val="0000FF"/>
                </a:solidFill>
                <a:sym typeface="Symbol" panose="05050102010706020507" pitchFamily="18" charset="2"/>
              </a:rPr>
              <a:t>contribución repulsiva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en la interacción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entre los cuerpos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(se atraen menos, o incluso pasan a repelerse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al crecer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la carga transferida)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Text Box 107"/>
          <p:cNvSpPr txBox="1">
            <a:spLocks noChangeArrowheads="1"/>
          </p:cNvSpPr>
          <p:nvPr/>
        </p:nvSpPr>
        <p:spPr bwMode="auto">
          <a:xfrm>
            <a:off x="1537106" y="6095883"/>
            <a:ext cx="8471597" cy="51473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ym typeface="Symbol" panose="05050102010706020507" pitchFamily="18" charset="2"/>
              </a:rPr>
              <a:t>Las cargas están localizadas y hace falta contactar con ellas</a:t>
            </a:r>
            <a:endParaRPr lang="es-ES" sz="2400" dirty="0"/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DE527529-F30E-42F0-BC18-914B3AA19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299" y="468725"/>
            <a:ext cx="1603104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 dirty="0"/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11955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284779" grpId="0" animBg="1"/>
      <p:bldP spid="284780" grpId="0"/>
      <p:bldP spid="8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808737" y="4486272"/>
            <a:ext cx="7900826" cy="16227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Por ejemplo, </a:t>
            </a:r>
            <a:r>
              <a:rPr lang="es-ES" sz="2400" dirty="0">
                <a:solidFill>
                  <a:schemeClr val="tx1"/>
                </a:solidFill>
              </a:rPr>
              <a:t>para reducir el exceso de Q que tengamos de frotar el suelo al andar </a:t>
            </a:r>
            <a:r>
              <a:rPr lang="es-ES" sz="2400" b="1" dirty="0">
                <a:solidFill>
                  <a:schemeClr val="tx1"/>
                </a:solidFill>
              </a:rPr>
              <a:t>(carga estática)</a:t>
            </a:r>
            <a:r>
              <a:rPr lang="es-ES" sz="2400" dirty="0">
                <a:solidFill>
                  <a:schemeClr val="tx1"/>
                </a:solidFill>
              </a:rPr>
              <a:t>, y proteger así al circuito electrónico que vayamos a </a:t>
            </a:r>
            <a:r>
              <a:rPr lang="es-ES" sz="2400">
                <a:solidFill>
                  <a:schemeClr val="tx1"/>
                </a:solidFill>
              </a:rPr>
              <a:t>tocar de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la </a:t>
            </a:r>
            <a:r>
              <a:rPr lang="es-ES" sz="2400" dirty="0">
                <a:solidFill>
                  <a:schemeClr val="tx1"/>
                </a:solidFill>
              </a:rPr>
              <a:t>descarga eléctrica que se generaría</a:t>
            </a:r>
          </a:p>
        </p:txBody>
      </p:sp>
      <p:sp>
        <p:nvSpPr>
          <p:cNvPr id="11" name="Text Box 120"/>
          <p:cNvSpPr txBox="1">
            <a:spLocks noChangeArrowheads="1"/>
          </p:cNvSpPr>
          <p:nvPr/>
        </p:nvSpPr>
        <p:spPr bwMode="auto">
          <a:xfrm>
            <a:off x="2163097" y="2723250"/>
            <a:ext cx="7207045" cy="164454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En la vida cotidiana, para reducir </a:t>
            </a:r>
            <a:r>
              <a:rPr lang="es-ES" sz="2400">
                <a:solidFill>
                  <a:schemeClr val="tx1"/>
                </a:solidFill>
              </a:rPr>
              <a:t>al máximo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un </a:t>
            </a:r>
            <a:r>
              <a:rPr lang="es-ES" sz="2400" dirty="0">
                <a:solidFill>
                  <a:schemeClr val="tx1"/>
                </a:solidFill>
              </a:rPr>
              <a:t>exceso de Q, idealmente todo </a:t>
            </a:r>
            <a:r>
              <a:rPr lang="es-ES" sz="2400" dirty="0">
                <a:solidFill>
                  <a:srgbClr val="FF0000"/>
                </a:solidFill>
              </a:rPr>
              <a:t>(</a:t>
            </a:r>
            <a:r>
              <a:rPr lang="es-ES" sz="2400">
                <a:solidFill>
                  <a:srgbClr val="FF0000"/>
                </a:solidFill>
              </a:rPr>
              <a:t>Tema 3)</a:t>
            </a:r>
            <a:r>
              <a:rPr lang="es-ES" sz="2400">
                <a:solidFill>
                  <a:schemeClr val="tx1"/>
                </a:solidFill>
              </a:rPr>
              <a:t>:</a:t>
            </a:r>
            <a:endParaRPr lang="es-ES" sz="240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Hay que </a:t>
            </a:r>
            <a:r>
              <a:rPr lang="es-ES" sz="2400" b="1" dirty="0">
                <a:solidFill>
                  <a:schemeClr val="tx1"/>
                </a:solidFill>
              </a:rPr>
              <a:t>conectarse a tierra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(al conductor más grande)</a:t>
            </a:r>
          </a:p>
        </p:txBody>
      </p:sp>
      <p:sp>
        <p:nvSpPr>
          <p:cNvPr id="8" name="Text Box 107"/>
          <p:cNvSpPr txBox="1">
            <a:spLocks noChangeArrowheads="1"/>
          </p:cNvSpPr>
          <p:nvPr/>
        </p:nvSpPr>
        <p:spPr bwMode="auto">
          <a:xfrm>
            <a:off x="3409452" y="6062239"/>
            <a:ext cx="4728613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Hay pulseras que permiten conectarse a tierra con un cable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9" name="Text Box 109">
            <a:extLst>
              <a:ext uri="{FF2B5EF4-FFF2-40B4-BE49-F238E27FC236}">
                <a16:creationId xmlns:a16="http://schemas.microsoft.com/office/drawing/2014/main" id="{34E214F6-E9FE-4548-9022-FA1CE422E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226" y="332143"/>
            <a:ext cx="6499121" cy="8840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La transferencia es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más efectiva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si el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cuerpo </a:t>
            </a:r>
            <a:r>
              <a:rPr lang="es-ES" sz="2400" dirty="0">
                <a:solidFill>
                  <a:srgbClr val="008000"/>
                </a:solidFill>
                <a:sym typeface="Symbol" panose="05050102010706020507" pitchFamily="18" charset="2"/>
              </a:rPr>
              <a:t>receptor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es </a:t>
            </a:r>
            <a:r>
              <a:rPr lang="es-ES" sz="2400" dirty="0">
                <a:solidFill>
                  <a:srgbClr val="0000FF"/>
                </a:solidFill>
                <a:sym typeface="Symbol" panose="05050102010706020507" pitchFamily="18" charset="2"/>
              </a:rPr>
              <a:t>conductor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2" name="Text Box 109">
            <a:extLst>
              <a:ext uri="{FF2B5EF4-FFF2-40B4-BE49-F238E27FC236}">
                <a16:creationId xmlns:a16="http://schemas.microsoft.com/office/drawing/2014/main" id="{C283E37B-F271-400E-B581-BA4EB78C1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737" y="1312210"/>
            <a:ext cx="7900826" cy="125340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La carga se distribuye, se aleja, reduciendo la oposición a la llegada de más carga. A mayor tamaño, menor es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la oposición y más carga se transfiere 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72" name="Group 9"/>
          <p:cNvGrpSpPr>
            <a:grpSpLocks/>
          </p:cNvGrpSpPr>
          <p:nvPr/>
        </p:nvGrpSpPr>
        <p:grpSpPr bwMode="auto">
          <a:xfrm>
            <a:off x="4229523" y="4965837"/>
            <a:ext cx="1624015" cy="1100138"/>
            <a:chOff x="3828" y="1498"/>
            <a:chExt cx="1023" cy="693"/>
          </a:xfrm>
        </p:grpSpPr>
        <p:sp>
          <p:nvSpPr>
            <p:cNvPr id="31774" name="AutoShape 10"/>
            <p:cNvSpPr>
              <a:spLocks noChangeArrowheads="1"/>
            </p:cNvSpPr>
            <p:nvPr/>
          </p:nvSpPr>
          <p:spPr bwMode="auto">
            <a:xfrm>
              <a:off x="3828" y="1531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1775" name="Oval 11"/>
            <p:cNvSpPr>
              <a:spLocks noChangeArrowheads="1"/>
            </p:cNvSpPr>
            <p:nvPr/>
          </p:nvSpPr>
          <p:spPr bwMode="auto">
            <a:xfrm>
              <a:off x="4159" y="1540"/>
              <a:ext cx="692" cy="284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87A9A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1776" name="Text Box 12"/>
            <p:cNvSpPr txBox="1">
              <a:spLocks noChangeArrowheads="1"/>
            </p:cNvSpPr>
            <p:nvPr/>
          </p:nvSpPr>
          <p:spPr bwMode="auto">
            <a:xfrm>
              <a:off x="4261" y="1941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ClNa</a:t>
              </a:r>
            </a:p>
          </p:txBody>
        </p:sp>
        <p:sp>
          <p:nvSpPr>
            <p:cNvPr id="31777" name="Text Box 13"/>
            <p:cNvSpPr txBox="1">
              <a:spLocks noChangeArrowheads="1"/>
            </p:cNvSpPr>
            <p:nvPr/>
          </p:nvSpPr>
          <p:spPr bwMode="auto">
            <a:xfrm>
              <a:off x="4603" y="1514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800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1778" name="Text Box 14"/>
            <p:cNvSpPr txBox="1">
              <a:spLocks noChangeArrowheads="1"/>
            </p:cNvSpPr>
            <p:nvPr/>
          </p:nvSpPr>
          <p:spPr bwMode="auto">
            <a:xfrm flipH="1">
              <a:off x="4176" y="1498"/>
              <a:ext cx="1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800" b="1">
                  <a:solidFill>
                    <a:srgbClr val="008000"/>
                  </a:solidFill>
                </a:rPr>
                <a:t>-</a:t>
              </a:r>
            </a:p>
          </p:txBody>
        </p:sp>
      </p:grpSp>
      <p:sp>
        <p:nvSpPr>
          <p:cNvPr id="258137" name="Text Box 89"/>
          <p:cNvSpPr txBox="1">
            <a:spLocks noChangeArrowheads="1"/>
          </p:cNvSpPr>
          <p:nvPr/>
        </p:nvSpPr>
        <p:spPr bwMode="auto">
          <a:xfrm>
            <a:off x="4687474" y="330814"/>
            <a:ext cx="5420622" cy="1622734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ym typeface="Symbol" panose="05050102010706020507" pitchFamily="18" charset="2"/>
              </a:rPr>
              <a:t>La posición promedio de Q</a:t>
            </a:r>
            <a:r>
              <a:rPr lang="es-ES" sz="2400" baseline="30000">
                <a:sym typeface="Symbol" panose="05050102010706020507" pitchFamily="18" charset="2"/>
              </a:rPr>
              <a:t>+</a:t>
            </a:r>
            <a:r>
              <a:rPr lang="es-ES" sz="2400">
                <a:sym typeface="Symbol" panose="05050102010706020507" pitchFamily="18" charset="2"/>
              </a:rPr>
              <a:t> y Q</a:t>
            </a:r>
            <a:r>
              <a:rPr lang="es-ES" sz="2400" baseline="30000">
                <a:sym typeface="Symbol" panose="05050102010706020507" pitchFamily="18" charset="2"/>
              </a:rPr>
              <a:t>–</a:t>
            </a:r>
            <a:r>
              <a:rPr lang="es-ES" sz="2400">
                <a:sym typeface="Symbol" panose="05050102010706020507" pitchFamily="18" charset="2"/>
              </a:rPr>
              <a:t> suele coincidir en ambos. Son como Q</a:t>
            </a:r>
            <a:r>
              <a:rPr lang="es-ES" sz="2400" baseline="-25000">
                <a:sym typeface="Symbol" panose="05050102010706020507" pitchFamily="18" charset="2"/>
              </a:rPr>
              <a:t>PUNTUALES</a:t>
            </a:r>
            <a:r>
              <a:rPr lang="es-ES" sz="2400">
                <a:sym typeface="Symbol" panose="05050102010706020507" pitchFamily="18" charset="2"/>
              </a:rPr>
              <a:t> nulas, y la </a:t>
            </a:r>
            <a:r>
              <a:rPr lang="es-ES" sz="2400" b="1">
                <a:sym typeface="Symbol" panose="05050102010706020507" pitchFamily="18" charset="2"/>
              </a:rPr>
              <a:t>F</a:t>
            </a:r>
            <a:r>
              <a:rPr lang="es-ES" sz="2400" baseline="-25000">
                <a:sym typeface="Symbol" panose="05050102010706020507" pitchFamily="18" charset="2"/>
              </a:rPr>
              <a:t>NETA</a:t>
            </a:r>
            <a:r>
              <a:rPr lang="es-ES" sz="2400" b="1">
                <a:sym typeface="Symbol" panose="05050102010706020507" pitchFamily="18" charset="2"/>
              </a:rPr>
              <a:t> </a:t>
            </a:r>
            <a:r>
              <a:rPr lang="es-ES" sz="2400">
                <a:sym typeface="Symbol" panose="05050102010706020507" pitchFamily="18" charset="2"/>
              </a:rPr>
              <a:t>entre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ym typeface="Symbol" panose="05050102010706020507" pitchFamily="18" charset="2"/>
              </a:rPr>
              <a:t>ellos es, por ello, también nula</a:t>
            </a:r>
          </a:p>
        </p:txBody>
      </p:sp>
      <p:sp>
        <p:nvSpPr>
          <p:cNvPr id="258139" name="Text Box 91"/>
          <p:cNvSpPr txBox="1">
            <a:spLocks noChangeArrowheads="1"/>
          </p:cNvSpPr>
          <p:nvPr/>
        </p:nvSpPr>
        <p:spPr bwMode="auto">
          <a:xfrm>
            <a:off x="1410252" y="3462800"/>
            <a:ext cx="8906562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 Aunque ocurra, si los cuerpos se pueden mezclar siendo las moléculas de uno dipolos, las fuerzas eléctricas que ejercen pueden romper las móléculas del otro </a:t>
            </a:r>
            <a:r>
              <a:rPr lang="es-ES" sz="2400" b="1">
                <a:solidFill>
                  <a:srgbClr val="FF0000"/>
                </a:solidFill>
                <a:sym typeface="Symbol" panose="05050102010706020507" pitchFamily="18" charset="2"/>
              </a:rPr>
              <a:t>(disolución electrolítica)</a:t>
            </a:r>
            <a:endParaRPr lang="es-ES" sz="2400" b="1">
              <a:solidFill>
                <a:srgbClr val="FF0000"/>
              </a:solidFill>
            </a:endParaRPr>
          </a:p>
        </p:txBody>
      </p:sp>
      <p:grpSp>
        <p:nvGrpSpPr>
          <p:cNvPr id="31762" name="Group 99"/>
          <p:cNvGrpSpPr>
            <a:grpSpLocks/>
          </p:cNvGrpSpPr>
          <p:nvPr/>
        </p:nvGrpSpPr>
        <p:grpSpPr bwMode="auto">
          <a:xfrm>
            <a:off x="6061490" y="4948374"/>
            <a:ext cx="1925638" cy="1093788"/>
            <a:chOff x="5269" y="1537"/>
            <a:chExt cx="1213" cy="689"/>
          </a:xfrm>
        </p:grpSpPr>
        <p:sp>
          <p:nvSpPr>
            <p:cNvPr id="31764" name="AutoShape 16"/>
            <p:cNvSpPr>
              <a:spLocks noChangeArrowheads="1"/>
            </p:cNvSpPr>
            <p:nvPr/>
          </p:nvSpPr>
          <p:spPr bwMode="auto">
            <a:xfrm>
              <a:off x="5269" y="1569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1765" name="Oval 17"/>
            <p:cNvSpPr>
              <a:spLocks noChangeArrowheads="1"/>
            </p:cNvSpPr>
            <p:nvPr/>
          </p:nvSpPr>
          <p:spPr bwMode="auto">
            <a:xfrm>
              <a:off x="5610" y="1577"/>
              <a:ext cx="350" cy="284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87A9A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1766" name="Oval 18"/>
            <p:cNvSpPr>
              <a:spLocks noChangeArrowheads="1"/>
            </p:cNvSpPr>
            <p:nvPr/>
          </p:nvSpPr>
          <p:spPr bwMode="auto">
            <a:xfrm>
              <a:off x="6092" y="1589"/>
              <a:ext cx="350" cy="284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87A9A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1767" name="Text Box 19"/>
            <p:cNvSpPr txBox="1">
              <a:spLocks noChangeArrowheads="1"/>
            </p:cNvSpPr>
            <p:nvPr/>
          </p:nvSpPr>
          <p:spPr bwMode="auto">
            <a:xfrm>
              <a:off x="5615" y="1965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Cl</a:t>
              </a:r>
              <a:r>
                <a:rPr lang="es-ES" sz="24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31768" name="Text Box 20"/>
            <p:cNvSpPr txBox="1">
              <a:spLocks noChangeArrowheads="1"/>
            </p:cNvSpPr>
            <p:nvPr/>
          </p:nvSpPr>
          <p:spPr bwMode="auto">
            <a:xfrm>
              <a:off x="6102" y="1976"/>
              <a:ext cx="3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Na</a:t>
              </a:r>
              <a:r>
                <a:rPr lang="es-ES" sz="24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1769" name="Text Box 21"/>
            <p:cNvSpPr txBox="1">
              <a:spLocks noChangeArrowheads="1"/>
            </p:cNvSpPr>
            <p:nvPr/>
          </p:nvSpPr>
          <p:spPr bwMode="auto">
            <a:xfrm flipH="1">
              <a:off x="5678" y="1537"/>
              <a:ext cx="1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800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31770" name="Text Box 22"/>
            <p:cNvSpPr txBox="1">
              <a:spLocks noChangeArrowheads="1"/>
            </p:cNvSpPr>
            <p:nvPr/>
          </p:nvSpPr>
          <p:spPr bwMode="auto">
            <a:xfrm>
              <a:off x="6148" y="1558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800" b="1">
                  <a:solidFill>
                    <a:srgbClr val="008000"/>
                  </a:solidFill>
                </a:rPr>
                <a:t>+</a:t>
              </a:r>
            </a:p>
          </p:txBody>
        </p:sp>
      </p:grpSp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410251" y="2146737"/>
            <a:ext cx="64685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ym typeface="Symbol" panose="05050102010706020507" pitchFamily="18" charset="2"/>
              </a:rPr>
              <a:t> Eso no ocurre si </a:t>
            </a:r>
            <a:r>
              <a:rPr lang="es-ES" sz="2400" dirty="0"/>
              <a:t>cualquiera de ellos es         un aislante polarizado </a:t>
            </a:r>
            <a:r>
              <a:rPr lang="es-ES" sz="2400" b="1" dirty="0">
                <a:solidFill>
                  <a:srgbClr val="FF0000"/>
                </a:solidFill>
              </a:rPr>
              <a:t>(</a:t>
            </a:r>
            <a:r>
              <a:rPr lang="es-ES" sz="2400" b="1" dirty="0" err="1">
                <a:solidFill>
                  <a:srgbClr val="FF0000"/>
                </a:solidFill>
              </a:rPr>
              <a:t>electrete</a:t>
            </a:r>
            <a:r>
              <a:rPr lang="es-ES" sz="2400" b="1" dirty="0">
                <a:solidFill>
                  <a:srgbClr val="FF0000"/>
                </a:solidFill>
              </a:rPr>
              <a:t> -Tema 3-)</a:t>
            </a:r>
            <a:r>
              <a:rPr lang="es-ES" sz="2400" dirty="0"/>
              <a:t>, que se comportaría como un cuerpo cargado</a:t>
            </a:r>
            <a:endParaRPr lang="es-ES" sz="2400" b="1" dirty="0"/>
          </a:p>
        </p:txBody>
      </p:sp>
      <p:grpSp>
        <p:nvGrpSpPr>
          <p:cNvPr id="43" name="Grupo 42"/>
          <p:cNvGrpSpPr/>
          <p:nvPr/>
        </p:nvGrpSpPr>
        <p:grpSpPr>
          <a:xfrm>
            <a:off x="1281671" y="406608"/>
            <a:ext cx="2982909" cy="1102777"/>
            <a:chOff x="5764208" y="515937"/>
            <a:chExt cx="2982909" cy="1102777"/>
          </a:xfrm>
        </p:grpSpPr>
        <p:grpSp>
          <p:nvGrpSpPr>
            <p:cNvPr id="44" name="Group 56"/>
            <p:cNvGrpSpPr>
              <a:grpSpLocks/>
            </p:cNvGrpSpPr>
            <p:nvPr/>
          </p:nvGrpSpPr>
          <p:grpSpPr bwMode="auto">
            <a:xfrm>
              <a:off x="5764208" y="515937"/>
              <a:ext cx="2982909" cy="1095374"/>
              <a:chOff x="603" y="1029"/>
              <a:chExt cx="1879" cy="690"/>
            </a:xfrm>
          </p:grpSpPr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603" y="1029"/>
                <a:ext cx="1000" cy="29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/>
                  <a:t>Cuerpo</a:t>
                </a:r>
              </a:p>
            </p:txBody>
          </p:sp>
          <p:sp>
            <p:nvSpPr>
              <p:cNvPr id="47" name="Text Box 22"/>
              <p:cNvSpPr txBox="1">
                <a:spLocks noChangeArrowheads="1"/>
              </p:cNvSpPr>
              <p:nvPr/>
            </p:nvSpPr>
            <p:spPr bwMode="auto">
              <a:xfrm>
                <a:off x="1675" y="1029"/>
                <a:ext cx="69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Neutro</a:t>
                </a:r>
                <a:endParaRPr lang="es-E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 Box 23"/>
              <p:cNvSpPr txBox="1">
                <a:spLocks noChangeArrowheads="1"/>
              </p:cNvSpPr>
              <p:nvPr/>
            </p:nvSpPr>
            <p:spPr bwMode="auto">
              <a:xfrm>
                <a:off x="1675" y="1427"/>
                <a:ext cx="80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Neutro</a:t>
                </a:r>
                <a:endParaRPr lang="es-ES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5764208" y="1155164"/>
              <a:ext cx="1587498" cy="4635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/>
                <a:t>Cuerpo</a:t>
              </a:r>
            </a:p>
          </p:txBody>
        </p:sp>
      </p:grpSp>
      <p:grpSp>
        <p:nvGrpSpPr>
          <p:cNvPr id="31828" name="Group 84"/>
          <p:cNvGrpSpPr>
            <a:grpSpLocks/>
          </p:cNvGrpSpPr>
          <p:nvPr/>
        </p:nvGrpSpPr>
        <p:grpSpPr bwMode="auto">
          <a:xfrm>
            <a:off x="1559337" y="4962732"/>
            <a:ext cx="2813050" cy="1739901"/>
            <a:chOff x="2412" y="2286"/>
            <a:chExt cx="1772" cy="1096"/>
          </a:xfrm>
        </p:grpSpPr>
        <p:sp>
          <p:nvSpPr>
            <p:cNvPr id="31779" name="Text Box 3"/>
            <p:cNvSpPr txBox="1">
              <a:spLocks noChangeArrowheads="1"/>
            </p:cNvSpPr>
            <p:nvPr/>
          </p:nvSpPr>
          <p:spPr bwMode="auto">
            <a:xfrm>
              <a:off x="2412" y="3067"/>
              <a:ext cx="17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s-ES" sz="2400">
                  <a:solidFill>
                    <a:srgbClr val="008000"/>
                  </a:solidFill>
                </a:rPr>
                <a:t>sal común en agua</a:t>
              </a:r>
            </a:p>
          </p:txBody>
        </p:sp>
        <p:grpSp>
          <p:nvGrpSpPr>
            <p:cNvPr id="31780" name="Group 39"/>
            <p:cNvGrpSpPr>
              <a:grpSpLocks/>
            </p:cNvGrpSpPr>
            <p:nvPr/>
          </p:nvGrpSpPr>
          <p:grpSpPr bwMode="auto">
            <a:xfrm>
              <a:off x="2500" y="2286"/>
              <a:ext cx="1501" cy="717"/>
              <a:chOff x="2500" y="1727"/>
              <a:chExt cx="1501" cy="717"/>
            </a:xfrm>
          </p:grpSpPr>
          <p:sp>
            <p:nvSpPr>
              <p:cNvPr id="31781" name="Oval 72"/>
              <p:cNvSpPr>
                <a:spLocks noChangeArrowheads="1"/>
              </p:cNvSpPr>
              <p:nvPr/>
            </p:nvSpPr>
            <p:spPr bwMode="auto">
              <a:xfrm>
                <a:off x="2500" y="1793"/>
                <a:ext cx="692" cy="284"/>
              </a:xfrm>
              <a:prstGeom prst="ellipse">
                <a:avLst/>
              </a:prstGeom>
              <a:gradFill rotWithShape="1">
                <a:gsLst>
                  <a:gs pos="0">
                    <a:srgbClr val="CCFFFF"/>
                  </a:gs>
                  <a:gs pos="100000">
                    <a:srgbClr val="87A9A9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1782" name="Text Box 74"/>
              <p:cNvSpPr txBox="1">
                <a:spLocks noChangeArrowheads="1"/>
              </p:cNvSpPr>
              <p:nvPr/>
            </p:nvSpPr>
            <p:spPr bwMode="auto">
              <a:xfrm>
                <a:off x="2614" y="2194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ClNa</a:t>
                </a:r>
              </a:p>
            </p:txBody>
          </p:sp>
          <p:sp>
            <p:nvSpPr>
              <p:cNvPr id="31783" name="Oval 69"/>
              <p:cNvSpPr>
                <a:spLocks noChangeArrowheads="1"/>
              </p:cNvSpPr>
              <p:nvPr/>
            </p:nvSpPr>
            <p:spPr bwMode="auto">
              <a:xfrm>
                <a:off x="3309" y="1781"/>
                <a:ext cx="692" cy="284"/>
              </a:xfrm>
              <a:prstGeom prst="ellipse">
                <a:avLst/>
              </a:prstGeom>
              <a:gradFill rotWithShape="1">
                <a:gsLst>
                  <a:gs pos="0">
                    <a:srgbClr val="CCFFFF"/>
                  </a:gs>
                  <a:gs pos="100000">
                    <a:srgbClr val="87A9A9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1784" name="Text Box 70"/>
              <p:cNvSpPr txBox="1">
                <a:spLocks noChangeArrowheads="1"/>
              </p:cNvSpPr>
              <p:nvPr/>
            </p:nvSpPr>
            <p:spPr bwMode="auto">
              <a:xfrm>
                <a:off x="3727" y="1766"/>
                <a:ext cx="24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800" b="1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1785" name="Text Box 73"/>
              <p:cNvSpPr txBox="1">
                <a:spLocks noChangeArrowheads="1"/>
              </p:cNvSpPr>
              <p:nvPr/>
            </p:nvSpPr>
            <p:spPr bwMode="auto">
              <a:xfrm>
                <a:off x="3455" y="2187"/>
                <a:ext cx="4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H</a:t>
                </a:r>
                <a:r>
                  <a:rPr lang="es-ES" sz="2400" baseline="-25000">
                    <a:solidFill>
                      <a:schemeClr val="tx1"/>
                    </a:solidFill>
                  </a:rPr>
                  <a:t>2</a:t>
                </a:r>
                <a:r>
                  <a:rPr lang="es-ES" sz="240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31787" name="Text Box 71"/>
              <p:cNvSpPr txBox="1">
                <a:spLocks noChangeArrowheads="1"/>
              </p:cNvSpPr>
              <p:nvPr/>
            </p:nvSpPr>
            <p:spPr bwMode="auto">
              <a:xfrm flipH="1">
                <a:off x="3353" y="1727"/>
                <a:ext cx="1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800" b="1">
                    <a:solidFill>
                      <a:srgbClr val="008000"/>
                    </a:solidFill>
                  </a:rPr>
                  <a:t>-</a:t>
                </a: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4961967" y="6190491"/>
            <a:ext cx="2425664" cy="660223"/>
            <a:chOff x="6005254" y="6088756"/>
            <a:chExt cx="2425664" cy="660223"/>
          </a:xfrm>
        </p:grpSpPr>
        <p:sp>
          <p:nvSpPr>
            <p:cNvPr id="83026" name="Text Box 82"/>
            <p:cNvSpPr txBox="1">
              <a:spLocks noChangeArrowheads="1"/>
            </p:cNvSpPr>
            <p:nvPr/>
          </p:nvSpPr>
          <p:spPr bwMode="auto">
            <a:xfrm>
              <a:off x="6005254" y="6088756"/>
              <a:ext cx="24256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0000FF"/>
                  </a:solidFill>
                </a:rPr>
                <a:t>F</a:t>
              </a:r>
              <a:r>
                <a:rPr lang="es-ES" sz="2400" baseline="-25000">
                  <a:solidFill>
                    <a:srgbClr val="0000FF"/>
                  </a:solidFill>
                </a:rPr>
                <a:t>externas</a:t>
              </a:r>
              <a:r>
                <a:rPr lang="es-ES" sz="2400">
                  <a:solidFill>
                    <a:srgbClr val="0000FF"/>
                  </a:solidFill>
                </a:rPr>
                <a:t> &gt; F</a:t>
              </a:r>
              <a:r>
                <a:rPr lang="es-ES" sz="2400" baseline="-25000">
                  <a:solidFill>
                    <a:srgbClr val="0000FF"/>
                  </a:solidFill>
                </a:rPr>
                <a:t>internas</a:t>
              </a:r>
              <a:endParaRPr lang="es-ES" sz="2400">
                <a:solidFill>
                  <a:srgbClr val="0000FF"/>
                </a:solidFill>
              </a:endParaRPr>
            </a:p>
          </p:txBody>
        </p:sp>
        <p:sp>
          <p:nvSpPr>
            <p:cNvPr id="50" name="Text Box 82"/>
            <p:cNvSpPr txBox="1">
              <a:spLocks noChangeArrowheads="1"/>
            </p:cNvSpPr>
            <p:nvPr/>
          </p:nvSpPr>
          <p:spPr bwMode="auto">
            <a:xfrm>
              <a:off x="6181631" y="6287314"/>
              <a:ext cx="183575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baseline="-25000">
                  <a:solidFill>
                    <a:srgbClr val="0000FF"/>
                  </a:solidFill>
                </a:rPr>
                <a:t>agua</a:t>
              </a:r>
              <a:r>
                <a:rPr lang="es-ES" sz="2400">
                  <a:solidFill>
                    <a:srgbClr val="0000FF"/>
                  </a:solidFill>
                </a:rPr>
                <a:t>           </a:t>
              </a:r>
              <a:r>
                <a:rPr lang="es-ES" sz="2400" baseline="-25000">
                  <a:solidFill>
                    <a:srgbClr val="0000FF"/>
                  </a:solidFill>
                </a:rPr>
                <a:t>sal</a:t>
              </a:r>
              <a:endParaRPr lang="es-ES" sz="2400">
                <a:solidFill>
                  <a:srgbClr val="0000FF"/>
                </a:solidFill>
              </a:endParaRPr>
            </a:p>
          </p:txBody>
        </p:sp>
      </p:grp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8441337" y="4741641"/>
            <a:ext cx="1944018" cy="238320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Más iones disueltos</a:t>
            </a:r>
          </a:p>
          <a:p>
            <a:pPr algn="ctr"/>
            <a:r>
              <a:rPr lang="es-ES" sz="2400"/>
              <a:t>en agua</a:t>
            </a:r>
          </a:p>
          <a:p>
            <a:pPr algn="ctr"/>
            <a:r>
              <a:rPr lang="es-ES" sz="2400"/>
              <a:t>aumenta</a:t>
            </a:r>
          </a:p>
          <a:p>
            <a:pPr algn="ctr"/>
            <a:r>
              <a:rPr lang="es-ES" sz="2400"/>
              <a:t>su carácter conductor</a:t>
            </a:r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auto">
          <a:xfrm>
            <a:off x="8038825" y="5032077"/>
            <a:ext cx="369888" cy="473075"/>
          </a:xfrm>
          <a:prstGeom prst="rightArrow">
            <a:avLst>
              <a:gd name="adj1" fmla="val 55037"/>
              <a:gd name="adj2" fmla="val 5021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40" name="Group 64"/>
          <p:cNvGrpSpPr>
            <a:grpSpLocks/>
          </p:cNvGrpSpPr>
          <p:nvPr/>
        </p:nvGrpSpPr>
        <p:grpSpPr bwMode="auto">
          <a:xfrm>
            <a:off x="8183635" y="2087870"/>
            <a:ext cx="1838325" cy="1341438"/>
            <a:chOff x="6375" y="2746"/>
            <a:chExt cx="1158" cy="845"/>
          </a:xfrm>
        </p:grpSpPr>
        <p:grpSp>
          <p:nvGrpSpPr>
            <p:cNvPr id="41" name="Group 65"/>
            <p:cNvGrpSpPr>
              <a:grpSpLocks/>
            </p:cNvGrpSpPr>
            <p:nvPr/>
          </p:nvGrpSpPr>
          <p:grpSpPr bwMode="auto">
            <a:xfrm>
              <a:off x="6383" y="2977"/>
              <a:ext cx="1148" cy="354"/>
              <a:chOff x="5342" y="2758"/>
              <a:chExt cx="1148" cy="354"/>
            </a:xfrm>
          </p:grpSpPr>
          <p:grpSp>
            <p:nvGrpSpPr>
              <p:cNvPr id="76" name="Group 66"/>
              <p:cNvGrpSpPr>
                <a:grpSpLocks/>
              </p:cNvGrpSpPr>
              <p:nvPr/>
            </p:nvGrpSpPr>
            <p:grpSpPr bwMode="auto">
              <a:xfrm>
                <a:off x="5342" y="2758"/>
                <a:ext cx="393" cy="348"/>
                <a:chOff x="5447" y="2751"/>
                <a:chExt cx="393" cy="348"/>
              </a:xfrm>
            </p:grpSpPr>
            <p:sp>
              <p:nvSpPr>
                <p:cNvPr id="85" name="Oval 67"/>
                <p:cNvSpPr>
                  <a:spLocks noChangeArrowheads="1"/>
                </p:cNvSpPr>
                <p:nvPr/>
              </p:nvSpPr>
              <p:spPr bwMode="auto">
                <a:xfrm>
                  <a:off x="5464" y="2815"/>
                  <a:ext cx="354" cy="2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87A9A9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8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595" y="2772"/>
                  <a:ext cx="24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+</a:t>
                  </a:r>
                </a:p>
              </p:txBody>
            </p:sp>
            <p:sp>
              <p:nvSpPr>
                <p:cNvPr id="87" name="Text Box 69"/>
                <p:cNvSpPr txBox="1">
                  <a:spLocks noChangeArrowheads="1"/>
                </p:cNvSpPr>
                <p:nvPr/>
              </p:nvSpPr>
              <p:spPr bwMode="auto">
                <a:xfrm flipH="1">
                  <a:off x="5447" y="2751"/>
                  <a:ext cx="18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-</a:t>
                  </a:r>
                </a:p>
              </p:txBody>
            </p:sp>
          </p:grpSp>
          <p:grpSp>
            <p:nvGrpSpPr>
              <p:cNvPr id="77" name="Group 70"/>
              <p:cNvGrpSpPr>
                <a:grpSpLocks/>
              </p:cNvGrpSpPr>
              <p:nvPr/>
            </p:nvGrpSpPr>
            <p:grpSpPr bwMode="auto">
              <a:xfrm>
                <a:off x="5723" y="2761"/>
                <a:ext cx="393" cy="348"/>
                <a:chOff x="5447" y="2751"/>
                <a:chExt cx="393" cy="348"/>
              </a:xfrm>
            </p:grpSpPr>
            <p:sp>
              <p:nvSpPr>
                <p:cNvPr id="82" name="Oval 71"/>
                <p:cNvSpPr>
                  <a:spLocks noChangeArrowheads="1"/>
                </p:cNvSpPr>
                <p:nvPr/>
              </p:nvSpPr>
              <p:spPr bwMode="auto">
                <a:xfrm>
                  <a:off x="5464" y="2815"/>
                  <a:ext cx="354" cy="2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87A9A9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8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595" y="2772"/>
                  <a:ext cx="24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+</a:t>
                  </a:r>
                </a:p>
              </p:txBody>
            </p:sp>
            <p:sp>
              <p:nvSpPr>
                <p:cNvPr id="84" name="Text Box 73"/>
                <p:cNvSpPr txBox="1">
                  <a:spLocks noChangeArrowheads="1"/>
                </p:cNvSpPr>
                <p:nvPr/>
              </p:nvSpPr>
              <p:spPr bwMode="auto">
                <a:xfrm flipH="1">
                  <a:off x="5447" y="2751"/>
                  <a:ext cx="18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-</a:t>
                  </a:r>
                </a:p>
              </p:txBody>
            </p:sp>
          </p:grpSp>
          <p:grpSp>
            <p:nvGrpSpPr>
              <p:cNvPr id="78" name="Group 74"/>
              <p:cNvGrpSpPr>
                <a:grpSpLocks/>
              </p:cNvGrpSpPr>
              <p:nvPr/>
            </p:nvGrpSpPr>
            <p:grpSpPr bwMode="auto">
              <a:xfrm>
                <a:off x="6097" y="2764"/>
                <a:ext cx="393" cy="348"/>
                <a:chOff x="5447" y="2751"/>
                <a:chExt cx="393" cy="348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5464" y="2815"/>
                  <a:ext cx="354" cy="2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87A9A9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595" y="2772"/>
                  <a:ext cx="24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+</a:t>
                  </a:r>
                </a:p>
              </p:txBody>
            </p:sp>
            <p:sp>
              <p:nvSpPr>
                <p:cNvPr id="81" name="Text Box 77"/>
                <p:cNvSpPr txBox="1">
                  <a:spLocks noChangeArrowheads="1"/>
                </p:cNvSpPr>
                <p:nvPr/>
              </p:nvSpPr>
              <p:spPr bwMode="auto">
                <a:xfrm flipH="1">
                  <a:off x="5447" y="2751"/>
                  <a:ext cx="18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42" name="Group 78"/>
            <p:cNvGrpSpPr>
              <a:grpSpLocks/>
            </p:cNvGrpSpPr>
            <p:nvPr/>
          </p:nvGrpSpPr>
          <p:grpSpPr bwMode="auto">
            <a:xfrm>
              <a:off x="6385" y="3237"/>
              <a:ext cx="1148" cy="354"/>
              <a:chOff x="5342" y="2758"/>
              <a:chExt cx="1148" cy="354"/>
            </a:xfrm>
          </p:grpSpPr>
          <p:grpSp>
            <p:nvGrpSpPr>
              <p:cNvPr id="64" name="Group 79"/>
              <p:cNvGrpSpPr>
                <a:grpSpLocks/>
              </p:cNvGrpSpPr>
              <p:nvPr/>
            </p:nvGrpSpPr>
            <p:grpSpPr bwMode="auto">
              <a:xfrm>
                <a:off x="5342" y="2758"/>
                <a:ext cx="393" cy="348"/>
                <a:chOff x="5447" y="2751"/>
                <a:chExt cx="393" cy="348"/>
              </a:xfrm>
            </p:grpSpPr>
            <p:sp>
              <p:nvSpPr>
                <p:cNvPr id="73" name="Oval 80"/>
                <p:cNvSpPr>
                  <a:spLocks noChangeArrowheads="1"/>
                </p:cNvSpPr>
                <p:nvPr/>
              </p:nvSpPr>
              <p:spPr bwMode="auto">
                <a:xfrm>
                  <a:off x="5464" y="2815"/>
                  <a:ext cx="354" cy="2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87A9A9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7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5595" y="2772"/>
                  <a:ext cx="24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+</a:t>
                  </a:r>
                </a:p>
              </p:txBody>
            </p:sp>
            <p:sp>
              <p:nvSpPr>
                <p:cNvPr id="75" name="Text Box 82"/>
                <p:cNvSpPr txBox="1">
                  <a:spLocks noChangeArrowheads="1"/>
                </p:cNvSpPr>
                <p:nvPr/>
              </p:nvSpPr>
              <p:spPr bwMode="auto">
                <a:xfrm flipH="1">
                  <a:off x="5447" y="2751"/>
                  <a:ext cx="18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-</a:t>
                  </a:r>
                </a:p>
              </p:txBody>
            </p:sp>
          </p:grpSp>
          <p:grpSp>
            <p:nvGrpSpPr>
              <p:cNvPr id="65" name="Group 83"/>
              <p:cNvGrpSpPr>
                <a:grpSpLocks/>
              </p:cNvGrpSpPr>
              <p:nvPr/>
            </p:nvGrpSpPr>
            <p:grpSpPr bwMode="auto">
              <a:xfrm>
                <a:off x="5723" y="2761"/>
                <a:ext cx="393" cy="348"/>
                <a:chOff x="5447" y="2751"/>
                <a:chExt cx="393" cy="348"/>
              </a:xfrm>
            </p:grpSpPr>
            <p:sp>
              <p:nvSpPr>
                <p:cNvPr id="70" name="Oval 84"/>
                <p:cNvSpPr>
                  <a:spLocks noChangeArrowheads="1"/>
                </p:cNvSpPr>
                <p:nvPr/>
              </p:nvSpPr>
              <p:spPr bwMode="auto">
                <a:xfrm>
                  <a:off x="5464" y="2815"/>
                  <a:ext cx="354" cy="2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87A9A9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7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5595" y="2772"/>
                  <a:ext cx="24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+</a:t>
                  </a:r>
                </a:p>
              </p:txBody>
            </p:sp>
            <p:sp>
              <p:nvSpPr>
                <p:cNvPr id="72" name="Text Box 86"/>
                <p:cNvSpPr txBox="1">
                  <a:spLocks noChangeArrowheads="1"/>
                </p:cNvSpPr>
                <p:nvPr/>
              </p:nvSpPr>
              <p:spPr bwMode="auto">
                <a:xfrm flipH="1">
                  <a:off x="5447" y="2751"/>
                  <a:ext cx="18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-</a:t>
                  </a:r>
                </a:p>
              </p:txBody>
            </p:sp>
          </p:grpSp>
          <p:grpSp>
            <p:nvGrpSpPr>
              <p:cNvPr id="66" name="Group 87"/>
              <p:cNvGrpSpPr>
                <a:grpSpLocks/>
              </p:cNvGrpSpPr>
              <p:nvPr/>
            </p:nvGrpSpPr>
            <p:grpSpPr bwMode="auto">
              <a:xfrm>
                <a:off x="6097" y="2764"/>
                <a:ext cx="393" cy="348"/>
                <a:chOff x="5447" y="2751"/>
                <a:chExt cx="393" cy="348"/>
              </a:xfrm>
            </p:grpSpPr>
            <p:sp>
              <p:nvSpPr>
                <p:cNvPr id="67" name="Oval 88"/>
                <p:cNvSpPr>
                  <a:spLocks noChangeArrowheads="1"/>
                </p:cNvSpPr>
                <p:nvPr/>
              </p:nvSpPr>
              <p:spPr bwMode="auto">
                <a:xfrm>
                  <a:off x="5464" y="2815"/>
                  <a:ext cx="354" cy="2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87A9A9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68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5595" y="2772"/>
                  <a:ext cx="24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+</a:t>
                  </a:r>
                </a:p>
              </p:txBody>
            </p:sp>
            <p:sp>
              <p:nvSpPr>
                <p:cNvPr id="69" name="Text Box 90"/>
                <p:cNvSpPr txBox="1">
                  <a:spLocks noChangeArrowheads="1"/>
                </p:cNvSpPr>
                <p:nvPr/>
              </p:nvSpPr>
              <p:spPr bwMode="auto">
                <a:xfrm flipH="1">
                  <a:off x="5447" y="2751"/>
                  <a:ext cx="18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49" name="Group 91"/>
            <p:cNvGrpSpPr>
              <a:grpSpLocks/>
            </p:cNvGrpSpPr>
            <p:nvPr/>
          </p:nvGrpSpPr>
          <p:grpSpPr bwMode="auto">
            <a:xfrm>
              <a:off x="6375" y="2746"/>
              <a:ext cx="1148" cy="354"/>
              <a:chOff x="5342" y="2758"/>
              <a:chExt cx="1148" cy="354"/>
            </a:xfrm>
          </p:grpSpPr>
          <p:grpSp>
            <p:nvGrpSpPr>
              <p:cNvPr id="51" name="Group 92"/>
              <p:cNvGrpSpPr>
                <a:grpSpLocks/>
              </p:cNvGrpSpPr>
              <p:nvPr/>
            </p:nvGrpSpPr>
            <p:grpSpPr bwMode="auto">
              <a:xfrm>
                <a:off x="5342" y="2758"/>
                <a:ext cx="393" cy="348"/>
                <a:chOff x="5447" y="2751"/>
                <a:chExt cx="393" cy="348"/>
              </a:xfrm>
            </p:grpSpPr>
            <p:sp>
              <p:nvSpPr>
                <p:cNvPr id="61" name="Oval 93"/>
                <p:cNvSpPr>
                  <a:spLocks noChangeArrowheads="1"/>
                </p:cNvSpPr>
                <p:nvPr/>
              </p:nvSpPr>
              <p:spPr bwMode="auto">
                <a:xfrm>
                  <a:off x="5464" y="2815"/>
                  <a:ext cx="354" cy="2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87A9A9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62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5595" y="2772"/>
                  <a:ext cx="24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+</a:t>
                  </a:r>
                </a:p>
              </p:txBody>
            </p:sp>
            <p:sp>
              <p:nvSpPr>
                <p:cNvPr id="63" name="Text Box 95"/>
                <p:cNvSpPr txBox="1">
                  <a:spLocks noChangeArrowheads="1"/>
                </p:cNvSpPr>
                <p:nvPr/>
              </p:nvSpPr>
              <p:spPr bwMode="auto">
                <a:xfrm flipH="1">
                  <a:off x="5447" y="2751"/>
                  <a:ext cx="18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-</a:t>
                  </a:r>
                </a:p>
              </p:txBody>
            </p:sp>
          </p:grpSp>
          <p:grpSp>
            <p:nvGrpSpPr>
              <p:cNvPr id="53" name="Group 96"/>
              <p:cNvGrpSpPr>
                <a:grpSpLocks/>
              </p:cNvGrpSpPr>
              <p:nvPr/>
            </p:nvGrpSpPr>
            <p:grpSpPr bwMode="auto">
              <a:xfrm>
                <a:off x="5723" y="2761"/>
                <a:ext cx="393" cy="348"/>
                <a:chOff x="5447" y="2751"/>
                <a:chExt cx="393" cy="348"/>
              </a:xfrm>
            </p:grpSpPr>
            <p:sp>
              <p:nvSpPr>
                <p:cNvPr id="58" name="Oval 97"/>
                <p:cNvSpPr>
                  <a:spLocks noChangeArrowheads="1"/>
                </p:cNvSpPr>
                <p:nvPr/>
              </p:nvSpPr>
              <p:spPr bwMode="auto">
                <a:xfrm>
                  <a:off x="5464" y="2815"/>
                  <a:ext cx="354" cy="2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87A9A9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5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5595" y="2772"/>
                  <a:ext cx="24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+</a:t>
                  </a:r>
                </a:p>
              </p:txBody>
            </p:sp>
            <p:sp>
              <p:nvSpPr>
                <p:cNvPr id="60" name="Text Box 99"/>
                <p:cNvSpPr txBox="1">
                  <a:spLocks noChangeArrowheads="1"/>
                </p:cNvSpPr>
                <p:nvPr/>
              </p:nvSpPr>
              <p:spPr bwMode="auto">
                <a:xfrm flipH="1">
                  <a:off x="5447" y="2751"/>
                  <a:ext cx="18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-</a:t>
                  </a:r>
                </a:p>
              </p:txBody>
            </p:sp>
          </p:grpSp>
          <p:grpSp>
            <p:nvGrpSpPr>
              <p:cNvPr id="54" name="Group 100"/>
              <p:cNvGrpSpPr>
                <a:grpSpLocks/>
              </p:cNvGrpSpPr>
              <p:nvPr/>
            </p:nvGrpSpPr>
            <p:grpSpPr bwMode="auto">
              <a:xfrm>
                <a:off x="6097" y="2764"/>
                <a:ext cx="393" cy="348"/>
                <a:chOff x="5447" y="2751"/>
                <a:chExt cx="393" cy="348"/>
              </a:xfrm>
            </p:grpSpPr>
            <p:sp>
              <p:nvSpPr>
                <p:cNvPr id="55" name="Oval 101"/>
                <p:cNvSpPr>
                  <a:spLocks noChangeArrowheads="1"/>
                </p:cNvSpPr>
                <p:nvPr/>
              </p:nvSpPr>
              <p:spPr bwMode="auto">
                <a:xfrm>
                  <a:off x="5464" y="2815"/>
                  <a:ext cx="354" cy="2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87A9A9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5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595" y="2772"/>
                  <a:ext cx="24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+</a:t>
                  </a:r>
                </a:p>
              </p:txBody>
            </p:sp>
            <p:sp>
              <p:nvSpPr>
                <p:cNvPr id="57" name="Text Box 103"/>
                <p:cNvSpPr txBox="1">
                  <a:spLocks noChangeArrowheads="1"/>
                </p:cNvSpPr>
                <p:nvPr/>
              </p:nvSpPr>
              <p:spPr bwMode="auto">
                <a:xfrm flipH="1">
                  <a:off x="5447" y="2751"/>
                  <a:ext cx="18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800" b="1">
                      <a:solidFill>
                        <a:srgbClr val="008000"/>
                      </a:solidFill>
                    </a:rPr>
                    <a:t>-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137" grpId="0" animBg="1"/>
      <p:bldP spid="258139" grpId="0"/>
      <p:bldP spid="5" grpId="0"/>
      <p:bldP spid="31827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5"/>
          <p:cNvSpPr>
            <a:spLocks noChangeArrowheads="1"/>
          </p:cNvSpPr>
          <p:nvPr/>
        </p:nvSpPr>
        <p:spPr bwMode="auto">
          <a:xfrm>
            <a:off x="2506663" y="6033474"/>
            <a:ext cx="6640512" cy="7905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825625" y="6042025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1825625" y="3479800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825625" y="4581525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1825625" y="2000250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1443038" y="566738"/>
            <a:ext cx="74469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800" b="1">
                <a:solidFill>
                  <a:srgbClr val="CC0000"/>
                </a:solidFill>
              </a:rPr>
              <a:t>TEMA 1: CARGA ELÉCTRICA Y MATERIA.</a:t>
            </a:r>
          </a:p>
          <a:p>
            <a:pPr eaLnBrk="1" hangingPunct="1"/>
            <a:r>
              <a:rPr lang="es-ES" sz="2800" b="1">
                <a:solidFill>
                  <a:srgbClr val="CC0000"/>
                </a:solidFill>
              </a:rPr>
              <a:t>               CAMPO ELÉCTRICO</a:t>
            </a: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1781175" y="1974850"/>
            <a:ext cx="70802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1.1.</a:t>
            </a: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1.2.</a:t>
            </a: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1.3.</a:t>
            </a: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1.4.</a:t>
            </a: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2586038" y="1954385"/>
            <a:ext cx="7850187" cy="490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Carga Eléctrica.</a:t>
            </a: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Cuantización y Conservación.</a:t>
            </a: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Carga Puntual y Distribuciones de Carga.</a:t>
            </a: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Ley de Coulomb.</a:t>
            </a: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Principio de Superposición. </a:t>
            </a: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Campo Eléctrico.</a:t>
            </a: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Campos debidos a Distribuciones de Carga.</a:t>
            </a: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Campo Eléctrico:</a:t>
            </a:r>
            <a:r>
              <a:rPr lang="es-ES" sz="2400"/>
              <a:t> </a:t>
            </a:r>
            <a:r>
              <a:rPr lang="es-ES" sz="2400" b="1">
                <a:solidFill>
                  <a:schemeClr val="tx1"/>
                </a:solidFill>
              </a:rPr>
              <a:t>Líneas de Campo.</a:t>
            </a:r>
          </a:p>
          <a:p>
            <a:pPr eaLnBrk="1" hangingPunct="1"/>
            <a:endParaRPr lang="es-ES" sz="2400" b="1">
              <a:solidFill>
                <a:schemeClr val="tx1"/>
              </a:solidFill>
            </a:endParaRP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Conductores y Aislantes.</a:t>
            </a:r>
          </a:p>
          <a:p>
            <a:pPr eaLnBrk="1" hangingPunct="1"/>
            <a:r>
              <a:rPr lang="es-ES" sz="2400" b="1">
                <a:solidFill>
                  <a:schemeClr val="tx1"/>
                </a:solidFill>
              </a:rPr>
              <a:t>Cargas Inducidas.</a:t>
            </a:r>
            <a:endParaRPr lang="es-ES" b="1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690580" y="1266024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26/10/20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26/10/20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26/10/20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81526" y="488950"/>
            <a:ext cx="67833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b="1">
                <a:solidFill>
                  <a:srgbClr val="CC0000"/>
                </a:solidFill>
              </a:rPr>
              <a:t>1.4.1. CONDUCTORES Y AISLANTES</a:t>
            </a:r>
          </a:p>
        </p:txBody>
      </p:sp>
      <p:sp>
        <p:nvSpPr>
          <p:cNvPr id="9241" name="Text Box 14"/>
          <p:cNvSpPr txBox="1">
            <a:spLocks noChangeArrowheads="1"/>
          </p:cNvSpPr>
          <p:nvPr/>
        </p:nvSpPr>
        <p:spPr bwMode="auto">
          <a:xfrm>
            <a:off x="3393206" y="3082453"/>
            <a:ext cx="4397139" cy="57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La interacción entre moléculas</a:t>
            </a:r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3393207" y="3730513"/>
            <a:ext cx="4397138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Gases  &lt;  Líquidos  &lt;  Sólidos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407362" y="1157544"/>
            <a:ext cx="1562101" cy="51435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/>
              <a:t>MATERIA</a:t>
            </a:r>
          </a:p>
        </p:txBody>
      </p:sp>
      <p:sp>
        <p:nvSpPr>
          <p:cNvPr id="9240" name="Text Box 5"/>
          <p:cNvSpPr txBox="1">
            <a:spLocks noChangeArrowheads="1"/>
          </p:cNvSpPr>
          <p:nvPr/>
        </p:nvSpPr>
        <p:spPr bwMode="auto">
          <a:xfrm>
            <a:off x="3654417" y="1208227"/>
            <a:ext cx="2076967" cy="463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/>
              <a:t>ÁTOMOS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E2D0BB1-8107-4CD3-9100-818E52378D58}"/>
              </a:ext>
            </a:extLst>
          </p:cNvPr>
          <p:cNvGrpSpPr/>
          <p:nvPr/>
        </p:nvGrpSpPr>
        <p:grpSpPr>
          <a:xfrm>
            <a:off x="2314708" y="1437894"/>
            <a:ext cx="1976439" cy="1095337"/>
            <a:chOff x="2334372" y="1437894"/>
            <a:chExt cx="1976439" cy="1095337"/>
          </a:xfrm>
        </p:grpSpPr>
        <p:sp>
          <p:nvSpPr>
            <p:cNvPr id="9242" name="Line 7"/>
            <p:cNvSpPr>
              <a:spLocks noChangeShapeType="1"/>
            </p:cNvSpPr>
            <p:nvPr/>
          </p:nvSpPr>
          <p:spPr bwMode="auto">
            <a:xfrm>
              <a:off x="3102433" y="1437894"/>
              <a:ext cx="47964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9243" name="Text Box 48"/>
            <p:cNvSpPr txBox="1">
              <a:spLocks noChangeArrowheads="1"/>
            </p:cNvSpPr>
            <p:nvPr/>
          </p:nvSpPr>
          <p:spPr bwMode="auto">
            <a:xfrm>
              <a:off x="2334372" y="1700053"/>
              <a:ext cx="1976439" cy="833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 dirty="0">
                  <a:solidFill>
                    <a:srgbClr val="008000"/>
                  </a:solidFill>
                </a:rPr>
                <a:t>está formada</a:t>
              </a:r>
            </a:p>
            <a:p>
              <a:pPr algn="ctr" eaLnBrk="1" hangingPunct="1">
                <a:spcBef>
                  <a:spcPts val="0"/>
                </a:spcBef>
              </a:pPr>
              <a:r>
                <a:rPr lang="es-ES" sz="2400" dirty="0">
                  <a:solidFill>
                    <a:srgbClr val="008000"/>
                  </a:solidFill>
                </a:rPr>
                <a:t>por</a:t>
              </a:r>
            </a:p>
          </p:txBody>
        </p:sp>
      </p:grpSp>
      <p:sp>
        <p:nvSpPr>
          <p:cNvPr id="9237" name="Text Box 8"/>
          <p:cNvSpPr txBox="1">
            <a:spLocks noChangeArrowheads="1"/>
          </p:cNvSpPr>
          <p:nvPr/>
        </p:nvSpPr>
        <p:spPr bwMode="auto">
          <a:xfrm>
            <a:off x="6461074" y="1203446"/>
            <a:ext cx="2081215" cy="4635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/>
              <a:t>MOLÉCULAS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1066AE-2306-46BF-94DD-66A322EC657F}"/>
              </a:ext>
            </a:extLst>
          </p:cNvPr>
          <p:cNvGrpSpPr/>
          <p:nvPr/>
        </p:nvGrpSpPr>
        <p:grpSpPr>
          <a:xfrm>
            <a:off x="5332978" y="1437894"/>
            <a:ext cx="1503364" cy="1097209"/>
            <a:chOff x="6385361" y="1823406"/>
            <a:chExt cx="1503364" cy="1097209"/>
          </a:xfrm>
        </p:grpSpPr>
        <p:sp>
          <p:nvSpPr>
            <p:cNvPr id="9238" name="Line 9"/>
            <p:cNvSpPr>
              <a:spLocks noChangeShapeType="1"/>
            </p:cNvSpPr>
            <p:nvPr/>
          </p:nvSpPr>
          <p:spPr bwMode="auto">
            <a:xfrm>
              <a:off x="6902389" y="1823406"/>
              <a:ext cx="46930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9239" name="Text Box 49"/>
            <p:cNvSpPr txBox="1">
              <a:spLocks noChangeArrowheads="1"/>
            </p:cNvSpPr>
            <p:nvPr/>
          </p:nvSpPr>
          <p:spPr bwMode="auto">
            <a:xfrm>
              <a:off x="6385361" y="2087176"/>
              <a:ext cx="1503364" cy="83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 dirty="0">
                  <a:solidFill>
                    <a:srgbClr val="008000"/>
                  </a:solidFill>
                </a:rPr>
                <a:t>se unen formando</a:t>
              </a:r>
            </a:p>
          </p:txBody>
        </p:sp>
      </p:grpSp>
      <p:sp>
        <p:nvSpPr>
          <p:cNvPr id="9234" name="Text Box 10"/>
          <p:cNvSpPr txBox="1">
            <a:spLocks noChangeArrowheads="1"/>
          </p:cNvSpPr>
          <p:nvPr/>
        </p:nvSpPr>
        <p:spPr bwMode="auto">
          <a:xfrm>
            <a:off x="8526322" y="2526729"/>
            <a:ext cx="1643764" cy="12025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/>
              <a:t>SÓLIDOS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/>
              <a:t>LÍQUIDOS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/>
              <a:t>GASES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8536154" y="3801388"/>
            <a:ext cx="1643764" cy="514732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FFFF"/>
                </a:solidFill>
              </a:rPr>
              <a:t>FLUIDOS</a:t>
            </a:r>
          </a:p>
        </p:txBody>
      </p:sp>
      <p:sp>
        <p:nvSpPr>
          <p:cNvPr id="9231" name="AutoShape 11"/>
          <p:cNvSpPr>
            <a:spLocks/>
          </p:cNvSpPr>
          <p:nvPr/>
        </p:nvSpPr>
        <p:spPr bwMode="auto">
          <a:xfrm>
            <a:off x="8312683" y="3009723"/>
            <a:ext cx="262799" cy="670424"/>
          </a:xfrm>
          <a:prstGeom prst="leftBrace">
            <a:avLst>
              <a:gd name="adj1" fmla="val 42632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9232" name="Forma libre 2"/>
          <p:cNvSpPr>
            <a:spLocks/>
          </p:cNvSpPr>
          <p:nvPr/>
        </p:nvSpPr>
        <p:spPr bwMode="auto">
          <a:xfrm flipH="1">
            <a:off x="8271847" y="3347052"/>
            <a:ext cx="232414" cy="720000"/>
          </a:xfrm>
          <a:custGeom>
            <a:avLst/>
            <a:gdLst>
              <a:gd name="T0" fmla="*/ 208721 w 208721"/>
              <a:gd name="T1" fmla="*/ 0 h 1739348"/>
              <a:gd name="T2" fmla="*/ 198782 w 208721"/>
              <a:gd name="T3" fmla="*/ 176589 h 1739348"/>
              <a:gd name="T4" fmla="*/ 0 w 208721"/>
              <a:gd name="T5" fmla="*/ 176589 h 1739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721" h="1739348">
                <a:moveTo>
                  <a:pt x="208721" y="0"/>
                </a:moveTo>
                <a:lnTo>
                  <a:pt x="198782" y="1739348"/>
                </a:lnTo>
                <a:lnTo>
                  <a:pt x="0" y="1739348"/>
                </a:ln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oval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noAutofit/>
          </a:bodyPr>
          <a:lstStyle/>
          <a:p>
            <a:endParaRPr lang="en-GB"/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1706993" y="4461783"/>
            <a:ext cx="8305260" cy="52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 La interacción entre moléculas disminuye con la distancia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696719" y="4990873"/>
            <a:ext cx="7744272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 Y el movimiento de las moléculas tiende a separarlas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387698" y="5597423"/>
            <a:ext cx="8792220" cy="125340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En los gases las velocidades de unas moléculas respecto a otras son en promedio mayores. Eso lleva a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distancias mayores e interacciones menores,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en promedio 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1387538" y="3070705"/>
            <a:ext cx="1857108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¿Cuál es la diferencia entre ellos?</a:t>
            </a:r>
            <a:endParaRPr lang="es-E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33C7670-03B4-43C7-B21E-5A7A2E83A2B3}"/>
              </a:ext>
            </a:extLst>
          </p:cNvPr>
          <p:cNvGrpSpPr/>
          <p:nvPr/>
        </p:nvGrpSpPr>
        <p:grpSpPr>
          <a:xfrm>
            <a:off x="8281903" y="1433635"/>
            <a:ext cx="2134903" cy="1065336"/>
            <a:chOff x="8281903" y="1433635"/>
            <a:chExt cx="2134903" cy="1065336"/>
          </a:xfrm>
        </p:grpSpPr>
        <p:sp>
          <p:nvSpPr>
            <p:cNvPr id="9233" name="Text Box 36"/>
            <p:cNvSpPr txBox="1">
              <a:spLocks noChangeArrowheads="1"/>
            </p:cNvSpPr>
            <p:nvPr/>
          </p:nvSpPr>
          <p:spPr bwMode="auto">
            <a:xfrm>
              <a:off x="8281903" y="1665793"/>
              <a:ext cx="2134903" cy="833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 dirty="0">
                  <a:solidFill>
                    <a:srgbClr val="008000"/>
                  </a:solidFill>
                </a:rPr>
                <a:t>se asocian dando lugar a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3390F57-7BED-46FD-AB41-41AE6B67F1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185348" y="1593907"/>
              <a:ext cx="32054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p:sp>
        <p:nvSpPr>
          <p:cNvPr id="9" name="Line 9">
            <a:extLst>
              <a:ext uri="{FF2B5EF4-FFF2-40B4-BE49-F238E27FC236}">
                <a16:creationId xmlns:a16="http://schemas.microsoft.com/office/drawing/2014/main" id="{888DABE3-B1A1-4EB2-963A-33A896DF9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994" y="1437092"/>
            <a:ext cx="624649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1" grpId="0" animBg="1"/>
      <p:bldP spid="242702" grpId="0" animBg="1"/>
      <p:bldP spid="3" grpId="0" animBg="1"/>
      <p:bldP spid="9240" grpId="0" animBg="1"/>
      <p:bldP spid="9237" grpId="0" animBg="1"/>
      <p:bldP spid="9234" grpId="0" animBg="1"/>
      <p:bldP spid="9230" grpId="0" animBg="1"/>
      <p:bldP spid="9231" grpId="0" animBg="1"/>
      <p:bldP spid="9232" grpId="0" animBg="1"/>
      <p:bldP spid="26" grpId="0"/>
      <p:bldP spid="27" grpId="0"/>
      <p:bldP spid="28" grpId="0" animBg="1"/>
      <p:bldP spid="3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15"/>
          <p:cNvSpPr txBox="1">
            <a:spLocks noChangeArrowheads="1"/>
          </p:cNvSpPr>
          <p:nvPr/>
        </p:nvSpPr>
        <p:spPr bwMode="auto">
          <a:xfrm>
            <a:off x="1253452" y="1930125"/>
            <a:ext cx="2752297" cy="19920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t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El exterior (la gravedad y el recipiente) suele definir su volumen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y su forma</a:t>
            </a:r>
          </a:p>
        </p:txBody>
      </p:sp>
      <p:sp>
        <p:nvSpPr>
          <p:cNvPr id="64516" name="Text Box 16"/>
          <p:cNvSpPr txBox="1">
            <a:spLocks noChangeArrowheads="1"/>
          </p:cNvSpPr>
          <p:nvPr/>
        </p:nvSpPr>
        <p:spPr bwMode="auto">
          <a:xfrm>
            <a:off x="4325148" y="1925093"/>
            <a:ext cx="2979506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La interacción suele definir su volumen y el exterior su forma</a:t>
            </a:r>
          </a:p>
        </p:txBody>
      </p:sp>
      <p:sp>
        <p:nvSpPr>
          <p:cNvPr id="64517" name="Text Box 17"/>
          <p:cNvSpPr txBox="1">
            <a:spLocks noChangeArrowheads="1"/>
          </p:cNvSpPr>
          <p:nvPr/>
        </p:nvSpPr>
        <p:spPr bwMode="auto">
          <a:xfrm>
            <a:off x="7803162" y="2294396"/>
            <a:ext cx="2342488" cy="1622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La interacción    suele definir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su volumen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y su forma</a:t>
            </a:r>
          </a:p>
        </p:txBody>
      </p:sp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1717285" y="4320994"/>
            <a:ext cx="5599113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</a:rPr>
              <a:t>La posición relativa entre moléculas cambia, o se puede </a:t>
            </a:r>
            <a:r>
              <a:rPr lang="es-ES" sz="2400">
                <a:solidFill>
                  <a:schemeClr val="tx1"/>
                </a:solidFill>
              </a:rPr>
              <a:t>cambiar,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>
                <a:solidFill>
                  <a:schemeClr val="tx1"/>
                </a:solidFill>
              </a:rPr>
              <a:t>fácilmente </a:t>
            </a:r>
            <a:r>
              <a:rPr lang="es-ES" sz="2400" dirty="0">
                <a:solidFill>
                  <a:schemeClr val="tx1"/>
                </a:solidFill>
              </a:rPr>
              <a:t>(se dice que hay </a:t>
            </a:r>
            <a:r>
              <a:rPr lang="es-ES" sz="2400" dirty="0">
                <a:solidFill>
                  <a:srgbClr val="0000FF"/>
                </a:solidFill>
              </a:rPr>
              <a:t>fluidez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90" name="AutoShape 22"/>
          <p:cNvSpPr>
            <a:spLocks/>
          </p:cNvSpPr>
          <p:nvPr/>
        </p:nvSpPr>
        <p:spPr bwMode="auto">
          <a:xfrm rot="16200000">
            <a:off x="4391104" y="1331781"/>
            <a:ext cx="239735" cy="5587368"/>
          </a:xfrm>
          <a:prstGeom prst="leftBrace">
            <a:avLst>
              <a:gd name="adj1" fmla="val 177917"/>
              <a:gd name="adj2" fmla="val 48509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8000" tIns="72000" rIns="108000" bIns="72000" anchor="ctr" anchorCtr="1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86" name="Text Box 28"/>
          <p:cNvSpPr txBox="1">
            <a:spLocks noChangeArrowheads="1"/>
          </p:cNvSpPr>
          <p:nvPr/>
        </p:nvSpPr>
        <p:spPr bwMode="auto">
          <a:xfrm>
            <a:off x="1139740" y="618865"/>
            <a:ext cx="33083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Sus </a:t>
            </a:r>
            <a:r>
              <a:rPr lang="es-ES" sz="2400" dirty="0">
                <a:solidFill>
                  <a:schemeClr val="tx1"/>
                </a:solidFill>
              </a:rPr>
              <a:t>moléculas se mueven "idealmente" con total libertad</a:t>
            </a:r>
          </a:p>
        </p:txBody>
      </p:sp>
      <p:sp>
        <p:nvSpPr>
          <p:cNvPr id="11288" name="Text Box 12"/>
          <p:cNvSpPr txBox="1">
            <a:spLocks noChangeArrowheads="1"/>
          </p:cNvSpPr>
          <p:nvPr/>
        </p:nvSpPr>
        <p:spPr bwMode="auto">
          <a:xfrm>
            <a:off x="2146215" y="116631"/>
            <a:ext cx="1295400" cy="51435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b="1">
                <a:solidFill>
                  <a:schemeClr val="tx1"/>
                </a:solidFill>
              </a:rPr>
              <a:t>GASES</a:t>
            </a:r>
          </a:p>
        </p:txBody>
      </p:sp>
      <p:sp>
        <p:nvSpPr>
          <p:cNvPr id="11283" name="Text Box 29"/>
          <p:cNvSpPr txBox="1">
            <a:spLocks noChangeArrowheads="1"/>
          </p:cNvSpPr>
          <p:nvPr/>
        </p:nvSpPr>
        <p:spPr bwMode="auto">
          <a:xfrm>
            <a:off x="4314713" y="622395"/>
            <a:ext cx="3000376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La interacción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tiende a mantenerlas juntas</a:t>
            </a:r>
          </a:p>
        </p:txBody>
      </p:sp>
      <p:sp>
        <p:nvSpPr>
          <p:cNvPr id="11285" name="Text Box 16"/>
          <p:cNvSpPr txBox="1">
            <a:spLocks noChangeArrowheads="1"/>
          </p:cNvSpPr>
          <p:nvPr/>
        </p:nvSpPr>
        <p:spPr bwMode="auto">
          <a:xfrm>
            <a:off x="4963207" y="116635"/>
            <a:ext cx="1703388" cy="51435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b="1" dirty="0">
                <a:solidFill>
                  <a:schemeClr val="tx1"/>
                </a:solidFill>
              </a:rPr>
              <a:t>LÍQUIDOS</a:t>
            </a:r>
          </a:p>
        </p:txBody>
      </p:sp>
      <p:sp>
        <p:nvSpPr>
          <p:cNvPr id="11280" name="Text Box 30"/>
          <p:cNvSpPr txBox="1">
            <a:spLocks noChangeArrowheads="1"/>
          </p:cNvSpPr>
          <p:nvPr/>
        </p:nvSpPr>
        <p:spPr bwMode="auto">
          <a:xfrm>
            <a:off x="7371031" y="604937"/>
            <a:ext cx="3206751" cy="162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La interacción tiende a fijar sus posiciones relativas. Se mueven en torno a ellas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8173512" y="126464"/>
            <a:ext cx="1601788" cy="51435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b="1">
                <a:solidFill>
                  <a:schemeClr val="tx1"/>
                </a:solidFill>
              </a:rPr>
              <a:t>SÓLIDOS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1717286" y="5636941"/>
            <a:ext cx="5582252" cy="1260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</a:rPr>
              <a:t>Cualquier fuerza exterior, por pequeña que sea, puede modificar su forma (esta es la definición de </a:t>
            </a:r>
            <a:r>
              <a:rPr lang="es-ES" sz="2400" dirty="0">
                <a:solidFill>
                  <a:srgbClr val="0000FF"/>
                </a:solidFill>
              </a:rPr>
              <a:t>fluido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803159" y="4687382"/>
            <a:ext cx="2342494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s-ES" sz="2400" dirty="0"/>
              <a:t>No hay fluidez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7803163" y="5841975"/>
            <a:ext cx="2342487" cy="88407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Solo a partir de cierto valor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rot="5400000">
            <a:off x="8753741" y="4302549"/>
            <a:ext cx="48065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000" tIns="72000" rIns="108000" bIns="72000" anchor="ctr" anchorCtr="1"/>
          <a:lstStyle/>
          <a:p>
            <a:endParaRPr lang="en-GB"/>
          </a:p>
        </p:txBody>
      </p:sp>
      <p:sp>
        <p:nvSpPr>
          <p:cNvPr id="3" name="CuadroTexto 2"/>
          <p:cNvSpPr txBox="1">
            <a:spLocks noChangeArrowheads="1"/>
          </p:cNvSpPr>
          <p:nvPr/>
        </p:nvSpPr>
        <p:spPr bwMode="auto">
          <a:xfrm>
            <a:off x="121131" y="4317695"/>
            <a:ext cx="1530350" cy="1260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A nivel micro:</a:t>
            </a:r>
          </a:p>
        </p:txBody>
      </p:sp>
      <p:sp>
        <p:nvSpPr>
          <p:cNvPr id="26" name="CuadroTexto 25"/>
          <p:cNvSpPr txBox="1">
            <a:spLocks noChangeArrowheads="1"/>
          </p:cNvSpPr>
          <p:nvPr/>
        </p:nvSpPr>
        <p:spPr bwMode="auto">
          <a:xfrm>
            <a:off x="124306" y="5636941"/>
            <a:ext cx="1530350" cy="1260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A nivel macro: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3907445" y="3183831"/>
            <a:ext cx="3716592" cy="76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400"/>
              </a:lnSpc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</a:rPr>
              <a:t>Sin gravedad la definen: adquieren forma </a:t>
            </a:r>
            <a:r>
              <a:rPr lang="es-ES" sz="2400" dirty="0">
                <a:solidFill>
                  <a:srgbClr val="FF0000"/>
                </a:solidFill>
              </a:rPr>
              <a:t>esférica</a:t>
            </a: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rot="5400000">
            <a:off x="8775589" y="5529834"/>
            <a:ext cx="4369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000" tIns="72000" rIns="108000" bIns="72000" anchor="ctr" anchorCtr="1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16" grpId="0" animBg="1"/>
      <p:bldP spid="64517" grpId="0" animBg="1"/>
      <p:bldP spid="2" grpId="0" animBg="1"/>
      <p:bldP spid="11290" grpId="0" animBg="1"/>
      <p:bldP spid="11286" grpId="0"/>
      <p:bldP spid="11283" grpId="0"/>
      <p:bldP spid="11280" grpId="0"/>
      <p:bldP spid="64533" grpId="0" animBg="1"/>
      <p:bldP spid="64534" grpId="0" animBg="1"/>
      <p:bldP spid="64549" grpId="0" animBg="1"/>
      <p:bldP spid="24" grpId="0" animBg="1"/>
      <p:bldP spid="3" grpId="0" animBg="1"/>
      <p:bldP spid="26" grpId="0" animBg="1"/>
      <p:bldP spid="25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5"/>
          <p:cNvSpPr txBox="1">
            <a:spLocks noChangeArrowheads="1"/>
          </p:cNvSpPr>
          <p:nvPr/>
        </p:nvSpPr>
        <p:spPr bwMode="auto">
          <a:xfrm>
            <a:off x="824710" y="2032304"/>
            <a:ext cx="4691758" cy="162273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sz="2400" dirty="0">
                <a:solidFill>
                  <a:schemeClr val="tx1"/>
                </a:solidFill>
              </a:rPr>
              <a:t>  Los electrones están</a:t>
            </a:r>
          </a:p>
          <a:p>
            <a:pPr algn="ctr" eaLnBrk="1" hangingPunct="1"/>
            <a:r>
              <a:rPr lang="es-ES" sz="2400" dirty="0">
                <a:solidFill>
                  <a:schemeClr val="tx1"/>
                </a:solidFill>
              </a:rPr>
              <a:t>localizados en torno a</a:t>
            </a:r>
          </a:p>
          <a:p>
            <a:pPr algn="ctr" eaLnBrk="1" hangingPunct="1"/>
            <a:r>
              <a:rPr lang="es-ES" sz="2400" dirty="0">
                <a:solidFill>
                  <a:schemeClr val="tx1"/>
                </a:solidFill>
              </a:rPr>
              <a:t>los átomos (los internos) </a:t>
            </a:r>
            <a:r>
              <a:rPr lang="es-ES" sz="2400" dirty="0"/>
              <a:t>o</a:t>
            </a:r>
          </a:p>
          <a:p>
            <a:pPr algn="ctr" eaLnBrk="1" hangingPunct="1"/>
            <a:r>
              <a:rPr lang="es-ES" sz="2400" dirty="0"/>
              <a:t>las moléculas (los externos)</a:t>
            </a:r>
          </a:p>
        </p:txBody>
      </p:sp>
      <p:sp>
        <p:nvSpPr>
          <p:cNvPr id="13341" name="Text Box 8"/>
          <p:cNvSpPr txBox="1">
            <a:spLocks noChangeArrowheads="1"/>
          </p:cNvSpPr>
          <p:nvPr/>
        </p:nvSpPr>
        <p:spPr bwMode="auto">
          <a:xfrm>
            <a:off x="6285324" y="2056846"/>
            <a:ext cx="4356873" cy="1412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108000" tIns="72000" rIns="108000" bIns="72000" anchor="ctr" anchorCtr="1">
            <a:no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sz="2400" dirty="0">
                <a:solidFill>
                  <a:schemeClr val="tx1"/>
                </a:solidFill>
              </a:rPr>
              <a:t>Algunos electrones externos</a:t>
            </a:r>
          </a:p>
          <a:p>
            <a:pPr algn="ctr" eaLnBrk="1" hangingPunct="1"/>
            <a:r>
              <a:rPr lang="es-ES" sz="2400" dirty="0">
                <a:solidFill>
                  <a:schemeClr val="tx1"/>
                </a:solidFill>
              </a:rPr>
              <a:t>se mueven por todo el material</a:t>
            </a:r>
          </a:p>
          <a:p>
            <a:pPr algn="ctr" eaLnBrk="1" hangingPunct="1"/>
            <a:r>
              <a:rPr lang="es-ES" sz="2400" dirty="0">
                <a:solidFill>
                  <a:schemeClr val="tx1"/>
                </a:solidFill>
              </a:rPr>
              <a:t>(1e</a:t>
            </a:r>
            <a:r>
              <a:rPr lang="es-ES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por </a:t>
            </a:r>
            <a:r>
              <a:rPr lang="es-ES" sz="2400" dirty="0">
                <a:solidFill>
                  <a:schemeClr val="tx1"/>
                </a:solidFill>
              </a:rPr>
              <a:t>átomo en</a:t>
            </a:r>
            <a:r>
              <a:rPr lang="es-ES" sz="2400" dirty="0">
                <a:solidFill>
                  <a:srgbClr val="0000FF"/>
                </a:solidFill>
              </a:rPr>
              <a:t> </a:t>
            </a:r>
            <a:r>
              <a:rPr lang="es-ES" sz="2400" dirty="0">
                <a:solidFill>
                  <a:schemeClr val="tx1"/>
                </a:solidFill>
              </a:rPr>
              <a:t>METALES)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5068586" y="1071814"/>
            <a:ext cx="1380287" cy="514738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 dirty="0"/>
              <a:t>SÓLIDO</a:t>
            </a:r>
          </a:p>
        </p:txBody>
      </p:sp>
      <p:sp>
        <p:nvSpPr>
          <p:cNvPr id="13338" name="Text Box 12"/>
          <p:cNvSpPr txBox="1">
            <a:spLocks noChangeArrowheads="1"/>
          </p:cNvSpPr>
          <p:nvPr/>
        </p:nvSpPr>
        <p:spPr bwMode="auto">
          <a:xfrm>
            <a:off x="1793668" y="1050817"/>
            <a:ext cx="2176465" cy="51434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/>
              <a:t>AISLANTE</a:t>
            </a:r>
          </a:p>
        </p:txBody>
      </p:sp>
      <p:sp>
        <p:nvSpPr>
          <p:cNvPr id="13339" name="AutoShape 13"/>
          <p:cNvSpPr>
            <a:spLocks noChangeArrowheads="1"/>
          </p:cNvSpPr>
          <p:nvPr/>
        </p:nvSpPr>
        <p:spPr bwMode="auto">
          <a:xfrm flipH="1">
            <a:off x="4091057" y="1128839"/>
            <a:ext cx="707476" cy="461492"/>
          </a:xfrm>
          <a:prstGeom prst="rightArrow">
            <a:avLst>
              <a:gd name="adj1" fmla="val 55037"/>
              <a:gd name="adj2" fmla="val 5021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432710" y="1084154"/>
            <a:ext cx="2214565" cy="5143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/>
              <a:t>CONDUCTOR</a:t>
            </a:r>
          </a:p>
        </p:txBody>
      </p:sp>
      <p:sp>
        <p:nvSpPr>
          <p:cNvPr id="13337" name="AutoShape 16"/>
          <p:cNvSpPr>
            <a:spLocks noChangeArrowheads="1"/>
          </p:cNvSpPr>
          <p:nvPr/>
        </p:nvSpPr>
        <p:spPr bwMode="auto">
          <a:xfrm>
            <a:off x="6703749" y="1136776"/>
            <a:ext cx="643160" cy="461492"/>
          </a:xfrm>
          <a:prstGeom prst="rightArrow">
            <a:avLst>
              <a:gd name="adj1" fmla="val 55037"/>
              <a:gd name="adj2" fmla="val 5021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6578" name="Text Box 20"/>
          <p:cNvSpPr txBox="1">
            <a:spLocks noChangeArrowheads="1"/>
          </p:cNvSpPr>
          <p:nvPr/>
        </p:nvSpPr>
        <p:spPr bwMode="auto">
          <a:xfrm>
            <a:off x="4233180" y="350582"/>
            <a:ext cx="3023365" cy="514738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FFFF"/>
                </a:solidFill>
              </a:rPr>
              <a:t>ELÉCTRICAMENTE</a:t>
            </a:r>
          </a:p>
        </p:txBody>
      </p:sp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588308" y="1709749"/>
            <a:ext cx="1200406" cy="5147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IDEAL</a:t>
            </a:r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6043429" y="1739510"/>
            <a:ext cx="1198024" cy="5147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IDEAL</a:t>
            </a:r>
          </a:p>
        </p:txBody>
      </p:sp>
      <p:sp>
        <p:nvSpPr>
          <p:cNvPr id="13331" name="Text Box 26"/>
          <p:cNvSpPr txBox="1">
            <a:spLocks noChangeArrowheads="1"/>
          </p:cNvSpPr>
          <p:nvPr/>
        </p:nvSpPr>
        <p:spPr bwMode="auto">
          <a:xfrm>
            <a:off x="6289533" y="3552924"/>
            <a:ext cx="4348455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chemeClr val="tx1"/>
                </a:solidFill>
              </a:rPr>
              <a:t>Puede haber </a:t>
            </a:r>
            <a:r>
              <a:rPr lang="es-ES" sz="2400" b="1">
                <a:solidFill>
                  <a:schemeClr val="tx1"/>
                </a:solidFill>
              </a:rPr>
              <a:t>CORRIENTES</a:t>
            </a:r>
            <a:r>
              <a:rPr lang="es-ES" sz="240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332" name="Text Box 27"/>
          <p:cNvSpPr txBox="1">
            <a:spLocks noChangeArrowheads="1"/>
          </p:cNvSpPr>
          <p:nvPr/>
        </p:nvSpPr>
        <p:spPr bwMode="auto">
          <a:xfrm>
            <a:off x="6285324" y="4508047"/>
            <a:ext cx="4356873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</a:rPr>
              <a:t>Movimientos colectivos de esos e</a:t>
            </a:r>
            <a:r>
              <a:rPr lang="es-ES" sz="2400" baseline="30000">
                <a:solidFill>
                  <a:schemeClr val="tx1"/>
                </a:solidFill>
                <a:sym typeface="Symbol" panose="05050102010706020507" pitchFamily="18" charset="2"/>
              </a:rPr>
              <a:t> 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por el material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al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aplicar un campo eléctrico</a:t>
            </a:r>
            <a:endParaRPr lang="es-ES" sz="2400" dirty="0">
              <a:solidFill>
                <a:srgbClr val="0099FF"/>
              </a:solidFill>
            </a:endParaRP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1267170" y="5880082"/>
            <a:ext cx="9115696" cy="125340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72000" rIns="144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Domina en su comportamiento el carácter aislante o conductor, porque en un material siempre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hay e</a:t>
            </a:r>
            <a:r>
              <a:rPr lang="es-ES" sz="2400" baseline="30000">
                <a:solidFill>
                  <a:schemeClr val="tx1"/>
                </a:solidFill>
                <a:sym typeface="Symbol" panose="05050102010706020507" pitchFamily="18" charset="2"/>
              </a:rPr>
              <a:t>-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localizados, pero también puede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haber deslocalizados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, en mayor o menor medida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(Tema 9)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824710" y="3715722"/>
            <a:ext cx="4715838" cy="5147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Se llama también DIELÉCTRICO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3540771" y="5049111"/>
            <a:ext cx="1108562" cy="36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(Tema 9)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888585" y="4535853"/>
            <a:ext cx="2966754" cy="514652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</a:rPr>
              <a:t>SEMICONDUCTOR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E71B1AE-92E0-4262-B6BC-120FE0C85040}"/>
              </a:ext>
            </a:extLst>
          </p:cNvPr>
          <p:cNvGrpSpPr/>
          <p:nvPr/>
        </p:nvGrpSpPr>
        <p:grpSpPr>
          <a:xfrm>
            <a:off x="5068586" y="1914275"/>
            <a:ext cx="734504" cy="3135846"/>
            <a:chOff x="5068586" y="1874947"/>
            <a:chExt cx="734504" cy="3135846"/>
          </a:xfrm>
        </p:grpSpPr>
        <p:sp>
          <p:nvSpPr>
            <p:cNvPr id="13333" name="AutoShape 29"/>
            <p:cNvSpPr>
              <a:spLocks noChangeArrowheads="1"/>
            </p:cNvSpPr>
            <p:nvPr/>
          </p:nvSpPr>
          <p:spPr bwMode="auto">
            <a:xfrm rot="10800000">
              <a:off x="5068586" y="4537440"/>
              <a:ext cx="673374" cy="473353"/>
            </a:xfrm>
            <a:prstGeom prst="rightArrow">
              <a:avLst>
                <a:gd name="adj1" fmla="val 55037"/>
                <a:gd name="adj2" fmla="val 5020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330" name="Rectángulo 4"/>
            <p:cNvSpPr>
              <a:spLocks noChangeArrowheads="1"/>
            </p:cNvSpPr>
            <p:nvPr/>
          </p:nvSpPr>
          <p:spPr bwMode="auto">
            <a:xfrm>
              <a:off x="5659090" y="1874947"/>
              <a:ext cx="144000" cy="302400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244754" name="Text Box 18"/>
          <p:cNvSpPr txBox="1">
            <a:spLocks noChangeArrowheads="1"/>
          </p:cNvSpPr>
          <p:nvPr/>
        </p:nvSpPr>
        <p:spPr bwMode="auto">
          <a:xfrm>
            <a:off x="582181" y="5472062"/>
            <a:ext cx="2258646" cy="5147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SÓLIDO REAL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8815296" y="4042094"/>
            <a:ext cx="1108563" cy="36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(Tema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4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3" grpId="0" animBg="1"/>
      <p:bldP spid="13341" grpId="0" animBg="1"/>
      <p:bldP spid="244745" grpId="0" animBg="1"/>
      <p:bldP spid="13338" grpId="0" animBg="1"/>
      <p:bldP spid="13339" grpId="0" animBg="1"/>
      <p:bldP spid="5" grpId="0" animBg="1"/>
      <p:bldP spid="13337" grpId="0" animBg="1"/>
      <p:bldP spid="66578" grpId="0" animBg="1"/>
      <p:bldP spid="244759" grpId="0" animBg="1"/>
      <p:bldP spid="244760" grpId="0" animBg="1"/>
      <p:bldP spid="13331" grpId="0" animBg="1"/>
      <p:bldP spid="13332" grpId="0" animBg="1"/>
      <p:bldP spid="2" grpId="0" animBg="1"/>
      <p:bldP spid="242691" grpId="0" animBg="1"/>
      <p:bldP spid="7" grpId="0"/>
      <p:bldP spid="8" grpId="0" animBg="1"/>
      <p:bldP spid="244754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Oval 17"/>
          <p:cNvSpPr>
            <a:spLocks noChangeArrowheads="1"/>
          </p:cNvSpPr>
          <p:nvPr/>
        </p:nvSpPr>
        <p:spPr bwMode="auto">
          <a:xfrm rot="16200000">
            <a:off x="5754708" y="1325948"/>
            <a:ext cx="1458070" cy="78767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s-ES"/>
          </a:p>
        </p:txBody>
      </p:sp>
      <p:sp>
        <p:nvSpPr>
          <p:cNvPr id="191" name="Oval 17">
            <a:extLst>
              <a:ext uri="{FF2B5EF4-FFF2-40B4-BE49-F238E27FC236}">
                <a16:creationId xmlns:a16="http://schemas.microsoft.com/office/drawing/2014/main" id="{A6DDD918-0F9F-45FB-8D7D-D3B207E5DC6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93597" y="2916901"/>
            <a:ext cx="1458068" cy="78767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s-ES"/>
          </a:p>
        </p:txBody>
      </p:sp>
      <p:sp>
        <p:nvSpPr>
          <p:cNvPr id="192" name="Oval 17">
            <a:extLst>
              <a:ext uri="{FF2B5EF4-FFF2-40B4-BE49-F238E27FC236}">
                <a16:creationId xmlns:a16="http://schemas.microsoft.com/office/drawing/2014/main" id="{74007D43-5DCA-4785-9325-B9B93DB257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29599" y="2935147"/>
            <a:ext cx="1458068" cy="78767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s-ES"/>
          </a:p>
        </p:txBody>
      </p:sp>
      <p:sp>
        <p:nvSpPr>
          <p:cNvPr id="193" name="Oval 17">
            <a:extLst>
              <a:ext uri="{FF2B5EF4-FFF2-40B4-BE49-F238E27FC236}">
                <a16:creationId xmlns:a16="http://schemas.microsoft.com/office/drawing/2014/main" id="{BEC7FD12-9EE6-47EA-90F1-DBA672EA615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86580" y="2942154"/>
            <a:ext cx="1458068" cy="78767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s-ES"/>
          </a:p>
        </p:txBody>
      </p:sp>
      <p:sp>
        <p:nvSpPr>
          <p:cNvPr id="194" name="Oval 17">
            <a:extLst>
              <a:ext uri="{FF2B5EF4-FFF2-40B4-BE49-F238E27FC236}">
                <a16:creationId xmlns:a16="http://schemas.microsoft.com/office/drawing/2014/main" id="{1B78CE21-3ABB-4644-ABDF-8B5A8CB73BF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38742" y="1309227"/>
            <a:ext cx="1458070" cy="78767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s-ES"/>
          </a:p>
        </p:txBody>
      </p:sp>
      <p:sp>
        <p:nvSpPr>
          <p:cNvPr id="195" name="Oval 17">
            <a:extLst>
              <a:ext uri="{FF2B5EF4-FFF2-40B4-BE49-F238E27FC236}">
                <a16:creationId xmlns:a16="http://schemas.microsoft.com/office/drawing/2014/main" id="{D551788E-43F0-430B-9BBF-E1990666EF4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95723" y="1316234"/>
            <a:ext cx="1458070" cy="78767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s-ES"/>
          </a:p>
        </p:txBody>
      </p:sp>
      <p:sp>
        <p:nvSpPr>
          <p:cNvPr id="189" name="Oval 5">
            <a:extLst>
              <a:ext uri="{FF2B5EF4-FFF2-40B4-BE49-F238E27FC236}">
                <a16:creationId xmlns:a16="http://schemas.microsoft.com/office/drawing/2014/main" id="{B0E817A4-453D-49E3-89EC-A8E466CC3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404" y="3000557"/>
            <a:ext cx="1746247" cy="777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5363" name="Oval 5"/>
          <p:cNvSpPr>
            <a:spLocks noChangeArrowheads="1"/>
          </p:cNvSpPr>
          <p:nvPr/>
        </p:nvSpPr>
        <p:spPr bwMode="auto">
          <a:xfrm>
            <a:off x="1353089" y="1587673"/>
            <a:ext cx="1746247" cy="777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2310967" y="307897"/>
            <a:ext cx="2270282" cy="514738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AISLANTE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7010296" y="295197"/>
            <a:ext cx="2214682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chemeClr val="tx1"/>
                </a:solidFill>
              </a:rPr>
              <a:t>CONDUCTOR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479CC09-9662-43B2-A1BE-BAA6207F4F83}"/>
              </a:ext>
            </a:extLst>
          </p:cNvPr>
          <p:cNvGrpSpPr/>
          <p:nvPr/>
        </p:nvGrpSpPr>
        <p:grpSpPr>
          <a:xfrm>
            <a:off x="9354943" y="952048"/>
            <a:ext cx="801061" cy="1493944"/>
            <a:chOff x="9354943" y="1070032"/>
            <a:chExt cx="801061" cy="1493944"/>
          </a:xfrm>
        </p:grpSpPr>
        <p:pic>
          <p:nvPicPr>
            <p:cNvPr id="15499" name="Picture 1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8611" y="2039993"/>
              <a:ext cx="187325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00" name="Picture 20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5491" y="1070032"/>
              <a:ext cx="187325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01" name="Picture 21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362" y="1738259"/>
              <a:ext cx="187325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02" name="Picture 22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8679" y="1418254"/>
              <a:ext cx="187325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03" name="Picture 2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4943" y="1418728"/>
              <a:ext cx="187325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04" name="Picture 2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110" y="2038444"/>
              <a:ext cx="187325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06" name="Picture 2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940" y="2384588"/>
              <a:ext cx="187325" cy="1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348653" y="902197"/>
            <a:ext cx="1073150" cy="627062"/>
            <a:chOff x="3739" y="1088"/>
            <a:chExt cx="676" cy="395"/>
          </a:xfrm>
        </p:grpSpPr>
        <p:pic>
          <p:nvPicPr>
            <p:cNvPr id="15490" name="Picture 42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110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91" name="Picture 4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" y="1239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92" name="Picture 4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08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93" name="Picture 4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" y="116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94" name="Picture 4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" y="124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95" name="Picture 47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37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96" name="Picture 48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" y="131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98" name="Line 50"/>
            <p:cNvSpPr>
              <a:spLocks noChangeShapeType="1"/>
            </p:cNvSpPr>
            <p:nvPr/>
          </p:nvSpPr>
          <p:spPr bwMode="auto">
            <a:xfrm rot="1800000">
              <a:off x="4188" y="1458"/>
              <a:ext cx="22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1199098" y="846312"/>
            <a:ext cx="942975" cy="895351"/>
            <a:chOff x="924" y="1070"/>
            <a:chExt cx="594" cy="564"/>
          </a:xfrm>
        </p:grpSpPr>
        <p:sp>
          <p:nvSpPr>
            <p:cNvPr id="15481" name="Line 72"/>
            <p:cNvSpPr>
              <a:spLocks noChangeShapeType="1"/>
            </p:cNvSpPr>
            <p:nvPr/>
          </p:nvSpPr>
          <p:spPr bwMode="auto">
            <a:xfrm rot="1800000">
              <a:off x="1310" y="1532"/>
              <a:ext cx="208" cy="10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pic>
          <p:nvPicPr>
            <p:cNvPr id="15482" name="Picture 7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" y="1085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83" name="Picture 7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" y="122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84" name="Picture 7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" y="107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85" name="Picture 7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" y="115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86" name="Picture 77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" y="123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87" name="Picture 78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" y="135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88" name="Picture 7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" y="129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6915" name="Text Box 131"/>
          <p:cNvSpPr txBox="1">
            <a:spLocks noChangeArrowheads="1"/>
          </p:cNvSpPr>
          <p:nvPr/>
        </p:nvSpPr>
        <p:spPr bwMode="auto">
          <a:xfrm>
            <a:off x="1257836" y="4145250"/>
            <a:ext cx="4270814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chemeClr val="tx1"/>
                </a:solidFill>
              </a:rPr>
              <a:t>El exceso de Q queda localizado donde se depositó</a:t>
            </a:r>
          </a:p>
        </p:txBody>
      </p: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6668474" y="2293311"/>
            <a:ext cx="795337" cy="838200"/>
            <a:chOff x="5997" y="1086"/>
            <a:chExt cx="501" cy="528"/>
          </a:xfrm>
        </p:grpSpPr>
        <p:sp>
          <p:nvSpPr>
            <p:cNvPr id="15439" name="Line 62"/>
            <p:cNvSpPr>
              <a:spLocks noChangeShapeType="1"/>
            </p:cNvSpPr>
            <p:nvPr/>
          </p:nvSpPr>
          <p:spPr bwMode="auto">
            <a:xfrm rot="1800000" flipV="1">
              <a:off x="5997" y="1410"/>
              <a:ext cx="86" cy="20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pic>
          <p:nvPicPr>
            <p:cNvPr id="15440" name="Picture 6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7" y="110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41" name="Picture 6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3" y="1237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42" name="Picture 6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" y="108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43" name="Picture 6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" y="116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44" name="Picture 67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" y="124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45" name="Picture 68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1" y="136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46" name="Picture 6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" y="130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036301D-5E3B-4527-87C8-D632A8F52C22}"/>
              </a:ext>
            </a:extLst>
          </p:cNvPr>
          <p:cNvGrpSpPr/>
          <p:nvPr/>
        </p:nvGrpSpPr>
        <p:grpSpPr>
          <a:xfrm>
            <a:off x="9351477" y="2597684"/>
            <a:ext cx="734010" cy="1485163"/>
            <a:chOff x="9351477" y="2715668"/>
            <a:chExt cx="734010" cy="1485163"/>
          </a:xfrm>
        </p:grpSpPr>
        <p:grpSp>
          <p:nvGrpSpPr>
            <p:cNvPr id="15415" name="Group 107"/>
            <p:cNvGrpSpPr>
              <a:grpSpLocks/>
            </p:cNvGrpSpPr>
            <p:nvPr/>
          </p:nvGrpSpPr>
          <p:grpSpPr bwMode="auto">
            <a:xfrm>
              <a:off x="9898162" y="3673445"/>
              <a:ext cx="187325" cy="179388"/>
              <a:chOff x="903" y="1658"/>
              <a:chExt cx="118" cy="113"/>
            </a:xfrm>
          </p:grpSpPr>
          <p:pic>
            <p:nvPicPr>
              <p:cNvPr id="15437" name="Picture 108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" y="165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38" name="Line 109"/>
              <p:cNvSpPr>
                <a:spLocks noChangeShapeType="1"/>
              </p:cNvSpPr>
              <p:nvPr/>
            </p:nvSpPr>
            <p:spPr bwMode="auto">
              <a:xfrm flipH="1">
                <a:off x="959" y="1685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17" name="Group 113"/>
            <p:cNvGrpSpPr>
              <a:grpSpLocks/>
            </p:cNvGrpSpPr>
            <p:nvPr/>
          </p:nvGrpSpPr>
          <p:grpSpPr bwMode="auto">
            <a:xfrm>
              <a:off x="9617906" y="2715668"/>
              <a:ext cx="187325" cy="179388"/>
              <a:chOff x="879" y="1718"/>
              <a:chExt cx="118" cy="113"/>
            </a:xfrm>
          </p:grpSpPr>
          <p:pic>
            <p:nvPicPr>
              <p:cNvPr id="15433" name="Picture 114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34" name="Line 115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18" name="Group 116"/>
            <p:cNvGrpSpPr>
              <a:grpSpLocks/>
            </p:cNvGrpSpPr>
            <p:nvPr/>
          </p:nvGrpSpPr>
          <p:grpSpPr bwMode="auto">
            <a:xfrm>
              <a:off x="9351477" y="3681561"/>
              <a:ext cx="187325" cy="179388"/>
              <a:chOff x="867" y="1670"/>
              <a:chExt cx="118" cy="113"/>
            </a:xfrm>
          </p:grpSpPr>
          <p:pic>
            <p:nvPicPr>
              <p:cNvPr id="15431" name="Picture 117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" y="1670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32" name="Line 118"/>
              <p:cNvSpPr>
                <a:spLocks noChangeShapeType="1"/>
              </p:cNvSpPr>
              <p:nvPr/>
            </p:nvSpPr>
            <p:spPr bwMode="auto">
              <a:xfrm flipH="1">
                <a:off x="923" y="1697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19" name="Group 119"/>
            <p:cNvGrpSpPr>
              <a:grpSpLocks/>
            </p:cNvGrpSpPr>
            <p:nvPr/>
          </p:nvGrpSpPr>
          <p:grpSpPr bwMode="auto">
            <a:xfrm>
              <a:off x="9601763" y="4021443"/>
              <a:ext cx="187325" cy="179388"/>
              <a:chOff x="879" y="1718"/>
              <a:chExt cx="118" cy="113"/>
            </a:xfrm>
          </p:grpSpPr>
          <p:pic>
            <p:nvPicPr>
              <p:cNvPr id="15429" name="Picture 120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30" name="Line 121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20" name="Group 122"/>
            <p:cNvGrpSpPr>
              <a:grpSpLocks/>
            </p:cNvGrpSpPr>
            <p:nvPr/>
          </p:nvGrpSpPr>
          <p:grpSpPr bwMode="auto">
            <a:xfrm>
              <a:off x="9370707" y="3030327"/>
              <a:ext cx="187325" cy="179388"/>
              <a:chOff x="867" y="1766"/>
              <a:chExt cx="118" cy="113"/>
            </a:xfrm>
          </p:grpSpPr>
          <p:pic>
            <p:nvPicPr>
              <p:cNvPr id="15427" name="Picture 123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" y="1766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28" name="Line 124"/>
              <p:cNvSpPr>
                <a:spLocks noChangeShapeType="1"/>
              </p:cNvSpPr>
              <p:nvPr/>
            </p:nvSpPr>
            <p:spPr bwMode="auto">
              <a:xfrm flipH="1">
                <a:off x="923" y="1793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21" name="Group 125"/>
            <p:cNvGrpSpPr>
              <a:grpSpLocks/>
            </p:cNvGrpSpPr>
            <p:nvPr/>
          </p:nvGrpSpPr>
          <p:grpSpPr bwMode="auto">
            <a:xfrm>
              <a:off x="9627971" y="3346419"/>
              <a:ext cx="187326" cy="179388"/>
              <a:chOff x="679" y="1718"/>
              <a:chExt cx="118" cy="113"/>
            </a:xfrm>
          </p:grpSpPr>
          <p:pic>
            <p:nvPicPr>
              <p:cNvPr id="15425" name="Picture 126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26" name="Line 127"/>
              <p:cNvSpPr>
                <a:spLocks noChangeShapeType="1"/>
              </p:cNvSpPr>
              <p:nvPr/>
            </p:nvSpPr>
            <p:spPr bwMode="auto">
              <a:xfrm flipH="1">
                <a:off x="732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22" name="Group 128"/>
            <p:cNvGrpSpPr>
              <a:grpSpLocks/>
            </p:cNvGrpSpPr>
            <p:nvPr/>
          </p:nvGrpSpPr>
          <p:grpSpPr bwMode="auto">
            <a:xfrm>
              <a:off x="9889299" y="3020143"/>
              <a:ext cx="187325" cy="179388"/>
              <a:chOff x="891" y="1742"/>
              <a:chExt cx="118" cy="113"/>
            </a:xfrm>
          </p:grpSpPr>
          <p:pic>
            <p:nvPicPr>
              <p:cNvPr id="15423" name="Picture 129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" y="1742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24" name="Line 130"/>
              <p:cNvSpPr>
                <a:spLocks noChangeShapeType="1"/>
              </p:cNvSpPr>
              <p:nvPr/>
            </p:nvSpPr>
            <p:spPr bwMode="auto">
              <a:xfrm flipH="1">
                <a:off x="947" y="1769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</p:grpSp>
      <p:sp>
        <p:nvSpPr>
          <p:cNvPr id="68726" name="Text Box 132"/>
          <p:cNvSpPr txBox="1">
            <a:spLocks noChangeArrowheads="1"/>
          </p:cNvSpPr>
          <p:nvPr/>
        </p:nvSpPr>
        <p:spPr bwMode="auto">
          <a:xfrm>
            <a:off x="5653303" y="4167059"/>
            <a:ext cx="5076000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chemeClr val="tx1"/>
                </a:solidFill>
              </a:rPr>
              <a:t>La misma cantidad de Q añadida acaba distribuida en la superficie, pero pueden no ser las añadidas</a:t>
            </a:r>
          </a:p>
        </p:txBody>
      </p:sp>
      <p:sp>
        <p:nvSpPr>
          <p:cNvPr id="68727" name="Text Box 133"/>
          <p:cNvSpPr txBox="1">
            <a:spLocks noChangeArrowheads="1"/>
          </p:cNvSpPr>
          <p:nvPr/>
        </p:nvSpPr>
        <p:spPr bwMode="auto">
          <a:xfrm>
            <a:off x="5653304" y="5478146"/>
            <a:ext cx="5076000" cy="162273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Hay un mov. colectivo </a:t>
            </a:r>
            <a:r>
              <a:rPr lang="es-ES" sz="2400" dirty="0">
                <a:solidFill>
                  <a:schemeClr val="tx1"/>
                </a:solidFill>
              </a:rPr>
              <a:t>de e</a:t>
            </a:r>
            <a:r>
              <a:rPr lang="es-ES" sz="2400" baseline="30000" dirty="0">
                <a:solidFill>
                  <a:schemeClr val="tx1"/>
                </a:solidFill>
              </a:rPr>
              <a:t>-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>
                <a:solidFill>
                  <a:schemeClr val="tx1"/>
                </a:solidFill>
              </a:rPr>
              <a:t>hacia fuera de donde se añaden, o </a:t>
            </a:r>
            <a:r>
              <a:rPr lang="es-ES" sz="2400" dirty="0">
                <a:solidFill>
                  <a:schemeClr val="tx1"/>
                </a:solidFill>
              </a:rPr>
              <a:t>hacia </a:t>
            </a:r>
            <a:r>
              <a:rPr lang="es-ES" sz="2400">
                <a:solidFill>
                  <a:schemeClr val="tx1"/>
                </a:solidFill>
              </a:rPr>
              <a:t>donde se quitan, en el que la mayoría ocupa el sitio que deja otro</a:t>
            </a:r>
            <a:endParaRPr lang="es-ES" sz="2400" baseline="30000" dirty="0">
              <a:solidFill>
                <a:schemeClr val="tx1"/>
              </a:solidFill>
            </a:endParaRPr>
          </a:p>
        </p:txBody>
      </p:sp>
      <p:sp>
        <p:nvSpPr>
          <p:cNvPr id="68728" name="Text Box 133"/>
          <p:cNvSpPr txBox="1">
            <a:spLocks noChangeArrowheads="1"/>
          </p:cNvSpPr>
          <p:nvPr/>
        </p:nvSpPr>
        <p:spPr bwMode="auto">
          <a:xfrm>
            <a:off x="1258732" y="5115572"/>
            <a:ext cx="4286250" cy="199206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Los e</a:t>
            </a:r>
            <a:r>
              <a:rPr lang="es-ES" sz="2400" baseline="30000">
                <a:solidFill>
                  <a:schemeClr val="tx1"/>
                </a:solidFill>
              </a:rPr>
              <a:t>-</a:t>
            </a:r>
            <a:r>
              <a:rPr lang="es-ES" sz="2400">
                <a:solidFill>
                  <a:schemeClr val="tx1"/>
                </a:solidFill>
              </a:rPr>
              <a:t> introducidos repelen a los del material y se repelen entre sí, o su defecto atrae a e</a:t>
            </a:r>
            <a:r>
              <a:rPr lang="es-ES" sz="2400" baseline="30000">
                <a:solidFill>
                  <a:schemeClr val="tx1"/>
                </a:solidFill>
              </a:rPr>
              <a:t>-</a:t>
            </a:r>
            <a:r>
              <a:rPr lang="es-ES" sz="2400">
                <a:solidFill>
                  <a:schemeClr val="tx1"/>
                </a:solidFill>
              </a:rPr>
              <a:t> y se repele entre sí, pero no puede haber corrientes</a:t>
            </a:r>
          </a:p>
        </p:txBody>
      </p:sp>
      <p:grpSp>
        <p:nvGrpSpPr>
          <p:cNvPr id="121" name="Group 8"/>
          <p:cNvGrpSpPr>
            <a:grpSpLocks/>
          </p:cNvGrpSpPr>
          <p:nvPr/>
        </p:nvGrpSpPr>
        <p:grpSpPr bwMode="auto">
          <a:xfrm>
            <a:off x="7889440" y="1106841"/>
            <a:ext cx="727075" cy="627063"/>
            <a:chOff x="1767" y="1491"/>
            <a:chExt cx="458" cy="395"/>
          </a:xfrm>
        </p:grpSpPr>
        <p:pic>
          <p:nvPicPr>
            <p:cNvPr id="15407" name="Picture 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" y="150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8" name="Picture 10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" y="164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9" name="Picture 11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" y="149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0" name="Picture 12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" y="157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1" name="Picture 1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" y="165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2" name="Picture 1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" y="177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3" name="Picture 1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" y="171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" name="Group 81"/>
          <p:cNvGrpSpPr>
            <a:grpSpLocks/>
          </p:cNvGrpSpPr>
          <p:nvPr/>
        </p:nvGrpSpPr>
        <p:grpSpPr bwMode="auto">
          <a:xfrm>
            <a:off x="7964750" y="2840093"/>
            <a:ext cx="677863" cy="661988"/>
            <a:chOff x="2607" y="1460"/>
            <a:chExt cx="427" cy="417"/>
          </a:xfrm>
        </p:grpSpPr>
        <p:grpSp>
          <p:nvGrpSpPr>
            <p:cNvPr id="15383" name="Group 82"/>
            <p:cNvGrpSpPr>
              <a:grpSpLocks/>
            </p:cNvGrpSpPr>
            <p:nvPr/>
          </p:nvGrpSpPr>
          <p:grpSpPr bwMode="auto">
            <a:xfrm>
              <a:off x="2607" y="1484"/>
              <a:ext cx="118" cy="113"/>
              <a:chOff x="879" y="1718"/>
              <a:chExt cx="118" cy="113"/>
            </a:xfrm>
          </p:grpSpPr>
          <p:pic>
            <p:nvPicPr>
              <p:cNvPr id="15405" name="Picture 83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06" name="Line 84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384" name="Group 85"/>
            <p:cNvGrpSpPr>
              <a:grpSpLocks/>
            </p:cNvGrpSpPr>
            <p:nvPr/>
          </p:nvGrpSpPr>
          <p:grpSpPr bwMode="auto">
            <a:xfrm>
              <a:off x="2743" y="1620"/>
              <a:ext cx="118" cy="113"/>
              <a:chOff x="879" y="1718"/>
              <a:chExt cx="118" cy="113"/>
            </a:xfrm>
          </p:grpSpPr>
          <p:pic>
            <p:nvPicPr>
              <p:cNvPr id="15403" name="Picture 86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04" name="Line 87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386" name="Group 91"/>
            <p:cNvGrpSpPr>
              <a:grpSpLocks/>
            </p:cNvGrpSpPr>
            <p:nvPr/>
          </p:nvGrpSpPr>
          <p:grpSpPr bwMode="auto">
            <a:xfrm>
              <a:off x="2615" y="1668"/>
              <a:ext cx="118" cy="113"/>
              <a:chOff x="879" y="1718"/>
              <a:chExt cx="118" cy="113"/>
            </a:xfrm>
          </p:grpSpPr>
          <p:pic>
            <p:nvPicPr>
              <p:cNvPr id="15399" name="Picture 92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00" name="Line 93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387" name="Group 94"/>
            <p:cNvGrpSpPr>
              <a:grpSpLocks/>
            </p:cNvGrpSpPr>
            <p:nvPr/>
          </p:nvGrpSpPr>
          <p:grpSpPr bwMode="auto">
            <a:xfrm>
              <a:off x="2771" y="1511"/>
              <a:ext cx="118" cy="113"/>
              <a:chOff x="879" y="1718"/>
              <a:chExt cx="118" cy="113"/>
            </a:xfrm>
          </p:grpSpPr>
          <p:pic>
            <p:nvPicPr>
              <p:cNvPr id="15397" name="Picture 95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8" name="Line 96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388" name="Group 97"/>
            <p:cNvGrpSpPr>
              <a:grpSpLocks/>
            </p:cNvGrpSpPr>
            <p:nvPr/>
          </p:nvGrpSpPr>
          <p:grpSpPr bwMode="auto">
            <a:xfrm>
              <a:off x="2916" y="1608"/>
              <a:ext cx="118" cy="113"/>
              <a:chOff x="879" y="1718"/>
              <a:chExt cx="118" cy="113"/>
            </a:xfrm>
          </p:grpSpPr>
          <p:pic>
            <p:nvPicPr>
              <p:cNvPr id="15395" name="Picture 98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6" name="Line 99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389" name="Group 100"/>
            <p:cNvGrpSpPr>
              <a:grpSpLocks/>
            </p:cNvGrpSpPr>
            <p:nvPr/>
          </p:nvGrpSpPr>
          <p:grpSpPr bwMode="auto">
            <a:xfrm>
              <a:off x="2722" y="1764"/>
              <a:ext cx="118" cy="113"/>
              <a:chOff x="879" y="1718"/>
              <a:chExt cx="118" cy="113"/>
            </a:xfrm>
          </p:grpSpPr>
          <p:pic>
            <p:nvPicPr>
              <p:cNvPr id="15393" name="Picture 101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4" name="Line 102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390" name="Group 103"/>
            <p:cNvGrpSpPr>
              <a:grpSpLocks/>
            </p:cNvGrpSpPr>
            <p:nvPr/>
          </p:nvGrpSpPr>
          <p:grpSpPr bwMode="auto">
            <a:xfrm>
              <a:off x="2877" y="1460"/>
              <a:ext cx="118" cy="113"/>
              <a:chOff x="879" y="1718"/>
              <a:chExt cx="118" cy="113"/>
            </a:xfrm>
          </p:grpSpPr>
          <p:pic>
            <p:nvPicPr>
              <p:cNvPr id="15391" name="Picture 104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2" name="Line 105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</p:grpSp>
      <p:sp>
        <p:nvSpPr>
          <p:cNvPr id="186" name="Oval 5">
            <a:extLst>
              <a:ext uri="{FF2B5EF4-FFF2-40B4-BE49-F238E27FC236}">
                <a16:creationId xmlns:a16="http://schemas.microsoft.com/office/drawing/2014/main" id="{934603C7-AFBE-43CD-8C63-FF3A382D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59" y="1576922"/>
            <a:ext cx="1746247" cy="777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165" name="Group 8">
            <a:extLst>
              <a:ext uri="{FF2B5EF4-FFF2-40B4-BE49-F238E27FC236}">
                <a16:creationId xmlns:a16="http://schemas.microsoft.com/office/drawing/2014/main" id="{EC3E918C-EE1D-4323-8542-817B91C41A34}"/>
              </a:ext>
            </a:extLst>
          </p:cNvPr>
          <p:cNvGrpSpPr>
            <a:grpSpLocks/>
          </p:cNvGrpSpPr>
          <p:nvPr/>
        </p:nvGrpSpPr>
        <p:grpSpPr bwMode="auto">
          <a:xfrm>
            <a:off x="3985661" y="1566312"/>
            <a:ext cx="727075" cy="627062"/>
            <a:chOff x="1767" y="1491"/>
            <a:chExt cx="458" cy="395"/>
          </a:xfrm>
        </p:grpSpPr>
        <p:pic>
          <p:nvPicPr>
            <p:cNvPr id="166" name="Picture 9" descr="Image2">
              <a:extLst>
                <a:ext uri="{FF2B5EF4-FFF2-40B4-BE49-F238E27FC236}">
                  <a16:creationId xmlns:a16="http://schemas.microsoft.com/office/drawing/2014/main" id="{7F52F48E-33D1-4530-9569-38DDFA8C4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" y="150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7" name="Picture 10" descr="Image2">
              <a:extLst>
                <a:ext uri="{FF2B5EF4-FFF2-40B4-BE49-F238E27FC236}">
                  <a16:creationId xmlns:a16="http://schemas.microsoft.com/office/drawing/2014/main" id="{EF902B3B-F1FF-424A-A2E7-4B1523A7F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" y="164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8" name="Picture 11" descr="Image2">
              <a:extLst>
                <a:ext uri="{FF2B5EF4-FFF2-40B4-BE49-F238E27FC236}">
                  <a16:creationId xmlns:a16="http://schemas.microsoft.com/office/drawing/2014/main" id="{F38F1400-780C-4449-BBDE-C0354F997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" y="149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9" name="Picture 12" descr="Image2">
              <a:extLst>
                <a:ext uri="{FF2B5EF4-FFF2-40B4-BE49-F238E27FC236}">
                  <a16:creationId xmlns:a16="http://schemas.microsoft.com/office/drawing/2014/main" id="{49668584-56EF-4766-8E47-68D8E4DF0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" y="157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0" name="Picture 13" descr="Image2">
              <a:extLst>
                <a:ext uri="{FF2B5EF4-FFF2-40B4-BE49-F238E27FC236}">
                  <a16:creationId xmlns:a16="http://schemas.microsoft.com/office/drawing/2014/main" id="{067226A5-B9ED-4720-A2FF-D1E330C12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" y="165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1" name="Picture 14" descr="Image2">
              <a:extLst>
                <a:ext uri="{FF2B5EF4-FFF2-40B4-BE49-F238E27FC236}">
                  <a16:creationId xmlns:a16="http://schemas.microsoft.com/office/drawing/2014/main" id="{BEAB339F-FCEB-4B07-9501-6AAE29BC5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" y="177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2" name="Picture 15" descr="Image2">
              <a:extLst>
                <a:ext uri="{FF2B5EF4-FFF2-40B4-BE49-F238E27FC236}">
                  <a16:creationId xmlns:a16="http://schemas.microsoft.com/office/drawing/2014/main" id="{ADAEED96-BC6B-48A0-AF0D-F066D451D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" y="171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7" name="Oval 5">
            <a:extLst>
              <a:ext uri="{FF2B5EF4-FFF2-40B4-BE49-F238E27FC236}">
                <a16:creationId xmlns:a16="http://schemas.microsoft.com/office/drawing/2014/main" id="{B2E91BD3-FD33-47F1-A28F-C01CDE123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972" y="2975994"/>
            <a:ext cx="1746247" cy="777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5142851-FE6D-43ED-B74C-1FEE6C0EA412}"/>
              </a:ext>
            </a:extLst>
          </p:cNvPr>
          <p:cNvGrpSpPr/>
          <p:nvPr/>
        </p:nvGrpSpPr>
        <p:grpSpPr>
          <a:xfrm>
            <a:off x="2558833" y="2318350"/>
            <a:ext cx="975507" cy="759397"/>
            <a:chOff x="2558833" y="2416670"/>
            <a:chExt cx="975507" cy="75939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F9431D6-70BF-4248-BE95-7E9132E6FCF7}"/>
                </a:ext>
              </a:extLst>
            </p:cNvPr>
            <p:cNvGrpSpPr/>
            <p:nvPr/>
          </p:nvGrpSpPr>
          <p:grpSpPr>
            <a:xfrm>
              <a:off x="2807265" y="2416670"/>
              <a:ext cx="727075" cy="627063"/>
              <a:chOff x="1153320" y="2386268"/>
              <a:chExt cx="727075" cy="627063"/>
            </a:xfrm>
          </p:grpSpPr>
          <p:pic>
            <p:nvPicPr>
              <p:cNvPr id="15473" name="Picture 53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2057" y="2410081"/>
                <a:ext cx="187325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74" name="Picture 54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7957" y="2625981"/>
                <a:ext cx="187325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75" name="Picture 55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6057" y="2386268"/>
                <a:ext cx="187325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76" name="Picture 56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70" y="2513268"/>
                <a:ext cx="187325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77" name="Picture 57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320" y="2640268"/>
                <a:ext cx="187325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78" name="Picture 58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3657" y="2833943"/>
                <a:ext cx="187325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79" name="Picture 59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0682" y="2738693"/>
                <a:ext cx="187325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8" name="Line 72">
              <a:extLst>
                <a:ext uri="{FF2B5EF4-FFF2-40B4-BE49-F238E27FC236}">
                  <a16:creationId xmlns:a16="http://schemas.microsoft.com/office/drawing/2014/main" id="{76C450A8-8082-4573-9CF0-F89AC637B8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0000" flipV="1">
              <a:off x="2558833" y="3099700"/>
              <a:ext cx="370510" cy="7636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4319511" y="3022866"/>
            <a:ext cx="677862" cy="661988"/>
            <a:chOff x="2607" y="1460"/>
            <a:chExt cx="427" cy="417"/>
          </a:xfrm>
        </p:grpSpPr>
        <p:grpSp>
          <p:nvGrpSpPr>
            <p:cNvPr id="15448" name="Group 82"/>
            <p:cNvGrpSpPr>
              <a:grpSpLocks/>
            </p:cNvGrpSpPr>
            <p:nvPr/>
          </p:nvGrpSpPr>
          <p:grpSpPr bwMode="auto">
            <a:xfrm>
              <a:off x="2607" y="1484"/>
              <a:ext cx="118" cy="113"/>
              <a:chOff x="879" y="1718"/>
              <a:chExt cx="118" cy="113"/>
            </a:xfrm>
          </p:grpSpPr>
          <p:pic>
            <p:nvPicPr>
              <p:cNvPr id="15470" name="Picture 83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71" name="Line 84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49" name="Group 85"/>
            <p:cNvGrpSpPr>
              <a:grpSpLocks/>
            </p:cNvGrpSpPr>
            <p:nvPr/>
          </p:nvGrpSpPr>
          <p:grpSpPr bwMode="auto">
            <a:xfrm>
              <a:off x="2743" y="1620"/>
              <a:ext cx="118" cy="113"/>
              <a:chOff x="879" y="1718"/>
              <a:chExt cx="118" cy="113"/>
            </a:xfrm>
          </p:grpSpPr>
          <p:pic>
            <p:nvPicPr>
              <p:cNvPr id="15468" name="Picture 86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69" name="Line 87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51" name="Group 91"/>
            <p:cNvGrpSpPr>
              <a:grpSpLocks/>
            </p:cNvGrpSpPr>
            <p:nvPr/>
          </p:nvGrpSpPr>
          <p:grpSpPr bwMode="auto">
            <a:xfrm>
              <a:off x="2615" y="1668"/>
              <a:ext cx="118" cy="113"/>
              <a:chOff x="879" y="1718"/>
              <a:chExt cx="118" cy="113"/>
            </a:xfrm>
          </p:grpSpPr>
          <p:pic>
            <p:nvPicPr>
              <p:cNvPr id="15464" name="Picture 92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65" name="Line 93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52" name="Group 94"/>
            <p:cNvGrpSpPr>
              <a:grpSpLocks/>
            </p:cNvGrpSpPr>
            <p:nvPr/>
          </p:nvGrpSpPr>
          <p:grpSpPr bwMode="auto">
            <a:xfrm>
              <a:off x="2771" y="1511"/>
              <a:ext cx="118" cy="113"/>
              <a:chOff x="879" y="1718"/>
              <a:chExt cx="118" cy="113"/>
            </a:xfrm>
          </p:grpSpPr>
          <p:pic>
            <p:nvPicPr>
              <p:cNvPr id="15462" name="Picture 95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63" name="Line 96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53" name="Group 97"/>
            <p:cNvGrpSpPr>
              <a:grpSpLocks/>
            </p:cNvGrpSpPr>
            <p:nvPr/>
          </p:nvGrpSpPr>
          <p:grpSpPr bwMode="auto">
            <a:xfrm>
              <a:off x="2916" y="1608"/>
              <a:ext cx="118" cy="113"/>
              <a:chOff x="879" y="1718"/>
              <a:chExt cx="118" cy="113"/>
            </a:xfrm>
          </p:grpSpPr>
          <p:pic>
            <p:nvPicPr>
              <p:cNvPr id="15460" name="Picture 98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61" name="Line 99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54" name="Group 100"/>
            <p:cNvGrpSpPr>
              <a:grpSpLocks/>
            </p:cNvGrpSpPr>
            <p:nvPr/>
          </p:nvGrpSpPr>
          <p:grpSpPr bwMode="auto">
            <a:xfrm>
              <a:off x="2722" y="1764"/>
              <a:ext cx="118" cy="113"/>
              <a:chOff x="879" y="1718"/>
              <a:chExt cx="118" cy="113"/>
            </a:xfrm>
          </p:grpSpPr>
          <p:pic>
            <p:nvPicPr>
              <p:cNvPr id="15458" name="Picture 101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59" name="Line 102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15455" name="Group 103"/>
            <p:cNvGrpSpPr>
              <a:grpSpLocks/>
            </p:cNvGrpSpPr>
            <p:nvPr/>
          </p:nvGrpSpPr>
          <p:grpSpPr bwMode="auto">
            <a:xfrm>
              <a:off x="2877" y="1460"/>
              <a:ext cx="118" cy="113"/>
              <a:chOff x="879" y="1718"/>
              <a:chExt cx="118" cy="113"/>
            </a:xfrm>
          </p:grpSpPr>
          <p:pic>
            <p:nvPicPr>
              <p:cNvPr id="15456" name="Picture 104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57" name="Line 105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</p:grp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DBF9493-E834-4310-9523-F75DC7DD5019}"/>
              </a:ext>
            </a:extLst>
          </p:cNvPr>
          <p:cNvSpPr/>
          <p:nvPr/>
        </p:nvSpPr>
        <p:spPr bwMode="auto">
          <a:xfrm>
            <a:off x="7224099" y="1442204"/>
            <a:ext cx="290622" cy="46982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7" name="Flecha: a la derecha 196">
            <a:extLst>
              <a:ext uri="{FF2B5EF4-FFF2-40B4-BE49-F238E27FC236}">
                <a16:creationId xmlns:a16="http://schemas.microsoft.com/office/drawing/2014/main" id="{E208E3CE-5C15-4085-9B9E-2D0B79DB9734}"/>
              </a:ext>
            </a:extLst>
          </p:cNvPr>
          <p:cNvSpPr/>
          <p:nvPr/>
        </p:nvSpPr>
        <p:spPr bwMode="auto">
          <a:xfrm>
            <a:off x="7232663" y="3146004"/>
            <a:ext cx="290622" cy="46982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8" name="Flecha: a la derecha 197">
            <a:extLst>
              <a:ext uri="{FF2B5EF4-FFF2-40B4-BE49-F238E27FC236}">
                <a16:creationId xmlns:a16="http://schemas.microsoft.com/office/drawing/2014/main" id="{2D2FF1D3-AE86-409D-88C8-7899B33B149F}"/>
              </a:ext>
            </a:extLst>
          </p:cNvPr>
          <p:cNvSpPr/>
          <p:nvPr/>
        </p:nvSpPr>
        <p:spPr bwMode="auto">
          <a:xfrm>
            <a:off x="8836185" y="1452557"/>
            <a:ext cx="290622" cy="46982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9" name="Flecha: a la derecha 198">
            <a:extLst>
              <a:ext uri="{FF2B5EF4-FFF2-40B4-BE49-F238E27FC236}">
                <a16:creationId xmlns:a16="http://schemas.microsoft.com/office/drawing/2014/main" id="{C0347450-2A2F-43FA-922E-263C40BD2084}"/>
              </a:ext>
            </a:extLst>
          </p:cNvPr>
          <p:cNvSpPr/>
          <p:nvPr/>
        </p:nvSpPr>
        <p:spPr bwMode="auto">
          <a:xfrm>
            <a:off x="8844749" y="3156357"/>
            <a:ext cx="290622" cy="46982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0" name="Flecha: a la derecha 199">
            <a:extLst>
              <a:ext uri="{FF2B5EF4-FFF2-40B4-BE49-F238E27FC236}">
                <a16:creationId xmlns:a16="http://schemas.microsoft.com/office/drawing/2014/main" id="{2DA7DE6F-34B6-4262-8B3B-44DAA9B00570}"/>
              </a:ext>
            </a:extLst>
          </p:cNvPr>
          <p:cNvSpPr/>
          <p:nvPr/>
        </p:nvSpPr>
        <p:spPr bwMode="auto">
          <a:xfrm>
            <a:off x="3267289" y="1729434"/>
            <a:ext cx="290622" cy="46982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1" name="Flecha: a la derecha 200">
            <a:extLst>
              <a:ext uri="{FF2B5EF4-FFF2-40B4-BE49-F238E27FC236}">
                <a16:creationId xmlns:a16="http://schemas.microsoft.com/office/drawing/2014/main" id="{100D5260-DF03-4F0B-AE79-F095C85DABB7}"/>
              </a:ext>
            </a:extLst>
          </p:cNvPr>
          <p:cNvSpPr/>
          <p:nvPr/>
        </p:nvSpPr>
        <p:spPr bwMode="auto">
          <a:xfrm>
            <a:off x="3275853" y="3165668"/>
            <a:ext cx="290622" cy="46982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89" grpId="0" animBg="1"/>
      <p:bldP spid="15363" grpId="0" animBg="1"/>
      <p:bldP spid="15364" grpId="0" animBg="1"/>
      <p:bldP spid="15365" grpId="0" animBg="1"/>
      <p:bldP spid="246915" grpId="0" animBg="1"/>
      <p:bldP spid="68726" grpId="0" animBg="1"/>
      <p:bldP spid="68727" grpId="0" animBg="1"/>
      <p:bldP spid="68728" grpId="0" animBg="1"/>
      <p:bldP spid="186" grpId="0" animBg="1"/>
      <p:bldP spid="187" grpId="0" animBg="1"/>
      <p:bldP spid="11" grpId="0" animBg="1"/>
      <p:bldP spid="197" grpId="0" animBg="1"/>
      <p:bldP spid="198" grpId="0" animBg="1"/>
      <p:bldP spid="199" grpId="0" animBg="1"/>
      <p:bldP spid="200" grpId="0" animBg="1"/>
      <p:bldP spid="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11" name="Text Box 27"/>
          <p:cNvSpPr txBox="1">
            <a:spLocks noChangeArrowheads="1"/>
          </p:cNvSpPr>
          <p:nvPr/>
        </p:nvSpPr>
        <p:spPr bwMode="auto">
          <a:xfrm>
            <a:off x="4978060" y="1038406"/>
            <a:ext cx="1551808" cy="514738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/>
              <a:t>FLUIDOS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117722" y="1033363"/>
            <a:ext cx="7291383" cy="514354"/>
            <a:chOff x="1399" y="2325"/>
            <a:chExt cx="4593" cy="324"/>
          </a:xfrm>
        </p:grpSpPr>
        <p:sp>
          <p:nvSpPr>
            <p:cNvPr id="17448" name="Text Box 29"/>
            <p:cNvSpPr txBox="1">
              <a:spLocks noChangeArrowheads="1"/>
            </p:cNvSpPr>
            <p:nvPr/>
          </p:nvSpPr>
          <p:spPr bwMode="auto">
            <a:xfrm>
              <a:off x="4823" y="2325"/>
              <a:ext cx="1169" cy="3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s-ES" sz="2400"/>
                <a:t>LÍQUIDOS</a:t>
              </a:r>
            </a:p>
          </p:txBody>
        </p:sp>
        <p:sp>
          <p:nvSpPr>
            <p:cNvPr id="17444" name="Text Box 30"/>
            <p:cNvSpPr txBox="1">
              <a:spLocks noChangeArrowheads="1"/>
            </p:cNvSpPr>
            <p:nvPr/>
          </p:nvSpPr>
          <p:spPr bwMode="auto">
            <a:xfrm>
              <a:off x="1399" y="2325"/>
              <a:ext cx="1177" cy="3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/>
                <a:t>GASES</a:t>
              </a:r>
            </a:p>
          </p:txBody>
        </p:sp>
        <p:sp>
          <p:nvSpPr>
            <p:cNvPr id="17445" name="AutoShape 31"/>
            <p:cNvSpPr>
              <a:spLocks noChangeArrowheads="1"/>
            </p:cNvSpPr>
            <p:nvPr/>
          </p:nvSpPr>
          <p:spPr bwMode="auto">
            <a:xfrm flipH="1">
              <a:off x="2742" y="2341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7446" name="AutoShape 32"/>
            <p:cNvSpPr>
              <a:spLocks noChangeArrowheads="1"/>
            </p:cNvSpPr>
            <p:nvPr/>
          </p:nvSpPr>
          <p:spPr bwMode="auto">
            <a:xfrm>
              <a:off x="4402" y="2345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70676" name="Text Box 135"/>
          <p:cNvSpPr txBox="1">
            <a:spLocks noChangeArrowheads="1"/>
          </p:cNvSpPr>
          <p:nvPr/>
        </p:nvSpPr>
        <p:spPr bwMode="auto">
          <a:xfrm>
            <a:off x="1565648" y="3243985"/>
            <a:ext cx="8424811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</a:rPr>
              <a:t>No obstante, si tienen IONES (átomos o porciones de moléculas con carga no nula)</a:t>
            </a:r>
            <a:r>
              <a:rPr lang="es-ES" sz="2400" b="1" dirty="0">
                <a:solidFill>
                  <a:schemeClr val="tx1"/>
                </a:solidFill>
              </a:rPr>
              <a:t>,</a:t>
            </a:r>
            <a:r>
              <a:rPr lang="es-ES" sz="2400" dirty="0">
                <a:solidFill>
                  <a:schemeClr val="tx1"/>
                </a:solidFill>
              </a:rPr>
              <a:t> como presentan FLUIDEZ,...</a:t>
            </a:r>
            <a:endParaRPr lang="es-E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4248481" y="336910"/>
            <a:ext cx="2987013" cy="514738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72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FFFF"/>
                </a:solidFill>
              </a:rPr>
              <a:t>ELÉCTRICAMENTE</a:t>
            </a:r>
          </a:p>
        </p:txBody>
      </p:sp>
      <p:sp>
        <p:nvSpPr>
          <p:cNvPr id="17436" name="Text Box 134"/>
          <p:cNvSpPr txBox="1">
            <a:spLocks noChangeArrowheads="1"/>
          </p:cNvSpPr>
          <p:nvPr/>
        </p:nvSpPr>
        <p:spPr bwMode="auto">
          <a:xfrm>
            <a:off x="1980070" y="2271807"/>
            <a:ext cx="7606381" cy="88407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72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No hay e</a:t>
            </a:r>
            <a:r>
              <a:rPr lang="es-ES" sz="2400" baseline="3000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que se muevan por todo el material (deslocalizados) por ser las moléculas independientes</a:t>
            </a:r>
          </a:p>
        </p:txBody>
      </p:sp>
      <p:sp>
        <p:nvSpPr>
          <p:cNvPr id="17427" name="Text Box 34"/>
          <p:cNvSpPr txBox="1">
            <a:spLocks noChangeArrowheads="1"/>
          </p:cNvSpPr>
          <p:nvPr/>
        </p:nvSpPr>
        <p:spPr bwMode="auto">
          <a:xfrm>
            <a:off x="2455653" y="4104350"/>
            <a:ext cx="65976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0000FF"/>
                </a:solidFill>
              </a:rPr>
              <a:t>SE COMPORTAN COMO CONDUCTORES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2941980" y="1763085"/>
            <a:ext cx="5612606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00FF"/>
                </a:solidFill>
              </a:rPr>
              <a:t>SE COMPORTAN COMO AISLANTES</a:t>
            </a:r>
          </a:p>
        </p:txBody>
      </p:sp>
      <p:sp>
        <p:nvSpPr>
          <p:cNvPr id="49" name="Text Box 137"/>
          <p:cNvSpPr txBox="1">
            <a:spLocks noChangeArrowheads="1"/>
          </p:cNvSpPr>
          <p:nvPr/>
        </p:nvSpPr>
        <p:spPr bwMode="auto">
          <a:xfrm>
            <a:off x="1980070" y="4556564"/>
            <a:ext cx="7606382" cy="1622734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El movimiento de los iones por todo el material, intercambiando posición con moléculas </a:t>
            </a:r>
            <a:r>
              <a:rPr lang="es-ES" sz="2400">
                <a:solidFill>
                  <a:schemeClr val="tx1"/>
                </a:solidFill>
              </a:rPr>
              <a:t>neutras,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es </a:t>
            </a:r>
            <a:r>
              <a:rPr lang="es-ES" sz="2400" dirty="0">
                <a:solidFill>
                  <a:schemeClr val="tx1"/>
                </a:solidFill>
              </a:rPr>
              <a:t>equivalente al de e</a:t>
            </a:r>
            <a:r>
              <a:rPr lang="es-ES" sz="2400" baseline="30000" dirty="0">
                <a:solidFill>
                  <a:schemeClr val="tx1"/>
                </a:solidFill>
              </a:rPr>
              <a:t>- </a:t>
            </a:r>
            <a:r>
              <a:rPr lang="es-ES" sz="2400" dirty="0">
                <a:solidFill>
                  <a:schemeClr val="tx1"/>
                </a:solidFill>
              </a:rPr>
              <a:t>moviéndose por todo el material pasando de una molécula a otra</a:t>
            </a:r>
          </a:p>
        </p:txBody>
      </p:sp>
      <p:sp>
        <p:nvSpPr>
          <p:cNvPr id="14" name="Text Box 137">
            <a:extLst>
              <a:ext uri="{FF2B5EF4-FFF2-40B4-BE49-F238E27FC236}">
                <a16:creationId xmlns:a16="http://schemas.microsoft.com/office/drawing/2014/main" id="{0A917F91-3C37-4396-A5DB-F490664D8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649" y="6329873"/>
            <a:ext cx="8424811" cy="5147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Al aplicar un campo eléctrico aparecen </a:t>
            </a:r>
            <a:r>
              <a:rPr lang="es-ES" sz="2400" b="1" dirty="0">
                <a:solidFill>
                  <a:schemeClr val="tx1"/>
                </a:solidFill>
              </a:rPr>
              <a:t>corrientes de iones</a:t>
            </a:r>
            <a:endParaRPr lang="es-ES" sz="2400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1" grpId="0" animBg="1"/>
      <p:bldP spid="70676" grpId="0" animBg="1"/>
      <p:bldP spid="17436" grpId="0" animBg="1"/>
      <p:bldP spid="17427" grpId="0"/>
      <p:bldP spid="45" grpId="0"/>
      <p:bldP spid="4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AutoShape 2"/>
          <p:cNvSpPr>
            <a:spLocks noChangeArrowheads="1"/>
          </p:cNvSpPr>
          <p:nvPr/>
        </p:nvSpPr>
        <p:spPr bwMode="auto">
          <a:xfrm>
            <a:off x="5945075" y="1458623"/>
            <a:ext cx="4464146" cy="4680000"/>
          </a:xfrm>
          <a:prstGeom prst="foldedCorner">
            <a:avLst>
              <a:gd name="adj" fmla="val 8790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46787" name="AutoShape 3"/>
          <p:cNvSpPr>
            <a:spLocks noChangeArrowheads="1"/>
          </p:cNvSpPr>
          <p:nvPr/>
        </p:nvSpPr>
        <p:spPr bwMode="auto">
          <a:xfrm flipH="1">
            <a:off x="1232898" y="1440915"/>
            <a:ext cx="4355203" cy="4716000"/>
          </a:xfrm>
          <a:prstGeom prst="foldedCorner">
            <a:avLst>
              <a:gd name="adj" fmla="val 8993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46811" name="Text Box 27"/>
          <p:cNvSpPr txBox="1">
            <a:spLocks noChangeArrowheads="1"/>
          </p:cNvSpPr>
          <p:nvPr/>
        </p:nvSpPr>
        <p:spPr bwMode="auto">
          <a:xfrm>
            <a:off x="1425660" y="369244"/>
            <a:ext cx="8678759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/>
              <a:t>EJEMPLOS  DE CÓMO CONSEGUIR FLUIDOS CON IONES</a:t>
            </a:r>
            <a:endParaRPr lang="es-ES" sz="2400" dirty="0"/>
          </a:p>
        </p:txBody>
      </p:sp>
      <p:grpSp>
        <p:nvGrpSpPr>
          <p:cNvPr id="29" name="Group 155"/>
          <p:cNvGrpSpPr>
            <a:grpSpLocks/>
          </p:cNvGrpSpPr>
          <p:nvPr/>
        </p:nvGrpSpPr>
        <p:grpSpPr bwMode="auto">
          <a:xfrm>
            <a:off x="1998706" y="1830138"/>
            <a:ext cx="2824163" cy="1127128"/>
            <a:chOff x="758" y="2821"/>
            <a:chExt cx="1779" cy="710"/>
          </a:xfrm>
        </p:grpSpPr>
        <p:sp>
          <p:nvSpPr>
            <p:cNvPr id="17441" name="Text Box 35"/>
            <p:cNvSpPr txBox="1">
              <a:spLocks noChangeArrowheads="1"/>
            </p:cNvSpPr>
            <p:nvPr/>
          </p:nvSpPr>
          <p:spPr bwMode="auto">
            <a:xfrm>
              <a:off x="1046" y="2821"/>
              <a:ext cx="120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b="1">
                  <a:solidFill>
                    <a:srgbClr val="FF0000"/>
                  </a:solidFill>
                </a:rPr>
                <a:t>IONIZANDO</a:t>
              </a:r>
            </a:p>
          </p:txBody>
        </p:sp>
        <p:sp>
          <p:nvSpPr>
            <p:cNvPr id="17442" name="Text Box 136"/>
            <p:cNvSpPr txBox="1">
              <a:spLocks noChangeArrowheads="1"/>
            </p:cNvSpPr>
            <p:nvPr/>
          </p:nvSpPr>
          <p:spPr bwMode="auto">
            <a:xfrm>
              <a:off x="758" y="3006"/>
              <a:ext cx="1779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>
                  <a:solidFill>
                    <a:srgbClr val="3333FF"/>
                  </a:solidFill>
                </a:rPr>
                <a:t>(arrancando e</a:t>
              </a:r>
              <a:r>
                <a:rPr lang="es-ES" sz="2400" baseline="30000">
                  <a:solidFill>
                    <a:srgbClr val="3333FF"/>
                  </a:solidFill>
                  <a:sym typeface="Symbol" panose="05050102010706020507" pitchFamily="18" charset="2"/>
                </a:rPr>
                <a:t></a:t>
              </a:r>
              <a:r>
                <a:rPr lang="es-ES" sz="2400">
                  <a:solidFill>
                    <a:srgbClr val="3333FF"/>
                  </a:solidFill>
                  <a:sym typeface="Symbol" panose="05050102010706020507" pitchFamily="18" charset="2"/>
                </a:rPr>
                <a:t> de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ES" sz="2400">
                  <a:solidFill>
                    <a:srgbClr val="3333FF"/>
                  </a:solidFill>
                  <a:sym typeface="Symbol" panose="05050102010706020507" pitchFamily="18" charset="2"/>
                </a:rPr>
                <a:t>   sus moléculas)</a:t>
              </a:r>
            </a:p>
          </p:txBody>
        </p:sp>
      </p:grpSp>
      <p:grpSp>
        <p:nvGrpSpPr>
          <p:cNvPr id="16384" name="Group 158"/>
          <p:cNvGrpSpPr>
            <a:grpSpLocks/>
          </p:cNvGrpSpPr>
          <p:nvPr/>
        </p:nvGrpSpPr>
        <p:grpSpPr bwMode="auto">
          <a:xfrm>
            <a:off x="6343365" y="1838438"/>
            <a:ext cx="3881435" cy="749299"/>
            <a:chOff x="4453" y="2848"/>
            <a:chExt cx="2445" cy="472"/>
          </a:xfrm>
        </p:grpSpPr>
        <p:sp>
          <p:nvSpPr>
            <p:cNvPr id="17439" name="Text Box 38"/>
            <p:cNvSpPr txBox="1">
              <a:spLocks noChangeArrowheads="1"/>
            </p:cNvSpPr>
            <p:nvPr/>
          </p:nvSpPr>
          <p:spPr bwMode="auto">
            <a:xfrm>
              <a:off x="5088" y="2848"/>
              <a:ext cx="135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b="1">
                  <a:solidFill>
                    <a:srgbClr val="FF0000"/>
                  </a:solidFill>
                </a:rPr>
                <a:t>DISOCIANDO</a:t>
              </a:r>
            </a:p>
          </p:txBody>
        </p:sp>
        <p:sp>
          <p:nvSpPr>
            <p:cNvPr id="17440" name="Text Box 140"/>
            <p:cNvSpPr txBox="1">
              <a:spLocks noChangeArrowheads="1"/>
            </p:cNvSpPr>
            <p:nvPr/>
          </p:nvSpPr>
          <p:spPr bwMode="auto">
            <a:xfrm>
              <a:off x="4453" y="3028"/>
              <a:ext cx="244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3333FF"/>
                  </a:solidFill>
                </a:rPr>
                <a:t>(rompiendo sus moléculas</a:t>
              </a:r>
              <a:r>
                <a:rPr lang="es-ES" sz="2400" dirty="0">
                  <a:solidFill>
                    <a:srgbClr val="3333FF"/>
                  </a:solidFill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17437" name="Text Box 40"/>
          <p:cNvSpPr txBox="1">
            <a:spLocks noChangeArrowheads="1"/>
          </p:cNvSpPr>
          <p:nvPr/>
        </p:nvSpPr>
        <p:spPr bwMode="auto">
          <a:xfrm>
            <a:off x="7922968" y="3605653"/>
            <a:ext cx="1978026" cy="51435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b="1"/>
              <a:t>HIDRÓLISIS</a:t>
            </a:r>
          </a:p>
        </p:txBody>
      </p:sp>
      <p:sp>
        <p:nvSpPr>
          <p:cNvPr id="17438" name="Text Box 162"/>
          <p:cNvSpPr txBox="1">
            <a:spLocks noChangeArrowheads="1"/>
          </p:cNvSpPr>
          <p:nvPr/>
        </p:nvSpPr>
        <p:spPr bwMode="auto">
          <a:xfrm>
            <a:off x="6138931" y="2734727"/>
            <a:ext cx="3960814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Si se usa agua, el proceso, que veremos </a:t>
            </a:r>
            <a:r>
              <a:rPr lang="es-ES" sz="2400">
                <a:solidFill>
                  <a:schemeClr val="tx1"/>
                </a:solidFill>
              </a:rPr>
              <a:t>más adelante, se llama</a:t>
            </a:r>
            <a:r>
              <a:rPr lang="es-E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35" name="Text Box 39"/>
          <p:cNvSpPr txBox="1">
            <a:spLocks noChangeArrowheads="1"/>
          </p:cNvSpPr>
          <p:nvPr/>
        </p:nvSpPr>
        <p:spPr bwMode="auto">
          <a:xfrm>
            <a:off x="6873820" y="5528658"/>
            <a:ext cx="2514603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/>
              <a:t>H</a:t>
            </a:r>
            <a:r>
              <a:rPr lang="es-ES" sz="2400" baseline="-25000" dirty="0"/>
              <a:t>2</a:t>
            </a:r>
            <a:r>
              <a:rPr lang="es-ES" sz="2400" dirty="0"/>
              <a:t>O </a:t>
            </a:r>
            <a:r>
              <a:rPr lang="es-ES" sz="2400" dirty="0">
                <a:sym typeface="Symbol" panose="05050102010706020507" pitchFamily="18" charset="2"/>
              </a:rPr>
              <a:t> </a:t>
            </a:r>
            <a:r>
              <a:rPr lang="es-ES" sz="2400" dirty="0"/>
              <a:t>H</a:t>
            </a:r>
            <a:r>
              <a:rPr lang="es-ES" sz="2400" baseline="30000" dirty="0"/>
              <a:t>+</a:t>
            </a:r>
            <a:r>
              <a:rPr lang="es-ES" sz="2400" dirty="0"/>
              <a:t> + OH</a:t>
            </a:r>
            <a:r>
              <a:rPr lang="es-ES" sz="2400" baseline="30000" dirty="0"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2" name="Text Box 163"/>
          <p:cNvSpPr txBox="1">
            <a:spLocks noChangeArrowheads="1"/>
          </p:cNvSpPr>
          <p:nvPr/>
        </p:nvSpPr>
        <p:spPr bwMode="auto">
          <a:xfrm>
            <a:off x="6167382" y="4326917"/>
            <a:ext cx="4067180" cy="83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Y el agua puede romper,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p.ej., sus propias moléculas:</a:t>
            </a:r>
          </a:p>
        </p:txBody>
      </p:sp>
      <p:sp>
        <p:nvSpPr>
          <p:cNvPr id="17433" name="Text Box 37"/>
          <p:cNvSpPr txBox="1">
            <a:spLocks noChangeArrowheads="1"/>
          </p:cNvSpPr>
          <p:nvPr/>
        </p:nvSpPr>
        <p:spPr bwMode="auto">
          <a:xfrm>
            <a:off x="3497431" y="3604647"/>
            <a:ext cx="1517651" cy="514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b="1"/>
              <a:t>PLASMA</a:t>
            </a:r>
          </a:p>
        </p:txBody>
      </p:sp>
      <p:sp>
        <p:nvSpPr>
          <p:cNvPr id="17434" name="Text Box 168"/>
          <p:cNvSpPr txBox="1">
            <a:spLocks noChangeArrowheads="1"/>
          </p:cNvSpPr>
          <p:nvPr/>
        </p:nvSpPr>
        <p:spPr bwMode="auto">
          <a:xfrm>
            <a:off x="1095898" y="3047737"/>
            <a:ext cx="4108454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Se crea un </a:t>
            </a:r>
            <a:r>
              <a:rPr lang="es-ES" sz="2400">
                <a:solidFill>
                  <a:schemeClr val="tx1"/>
                </a:solidFill>
              </a:rPr>
              <a:t>gas ionizado</a:t>
            </a:r>
            <a:endParaRPr lang="es-E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denominado: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7431" name="Text Box 36"/>
          <p:cNvSpPr txBox="1">
            <a:spLocks noChangeArrowheads="1"/>
          </p:cNvSpPr>
          <p:nvPr/>
        </p:nvSpPr>
        <p:spPr bwMode="auto">
          <a:xfrm>
            <a:off x="2453803" y="5539775"/>
            <a:ext cx="2006600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/>
              <a:t>Ar </a:t>
            </a:r>
            <a:r>
              <a:rPr lang="es-ES" sz="2400">
                <a:sym typeface="Symbol" panose="05050102010706020507" pitchFamily="18" charset="2"/>
              </a:rPr>
              <a:t> </a:t>
            </a:r>
            <a:r>
              <a:rPr lang="es-ES" sz="2400"/>
              <a:t>Ar</a:t>
            </a:r>
            <a:r>
              <a:rPr lang="es-ES" sz="2400" baseline="30000"/>
              <a:t>+</a:t>
            </a:r>
            <a:r>
              <a:rPr lang="es-ES" sz="2400"/>
              <a:t> + e</a:t>
            </a:r>
            <a:r>
              <a:rPr lang="es-ES" sz="2400" baseline="30000"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7432" name="Text Box 139"/>
          <p:cNvSpPr txBox="1">
            <a:spLocks noChangeArrowheads="1"/>
          </p:cNvSpPr>
          <p:nvPr/>
        </p:nvSpPr>
        <p:spPr bwMode="auto">
          <a:xfrm>
            <a:off x="1375890" y="4330097"/>
            <a:ext cx="4211638" cy="120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</a:rPr>
              <a:t>P.ej.: En un tubo </a:t>
            </a:r>
            <a:r>
              <a:rPr lang="es-ES" sz="2400">
                <a:solidFill>
                  <a:schemeClr val="tx1"/>
                </a:solidFill>
              </a:rPr>
              <a:t>fluorescente al aplicar </a:t>
            </a:r>
            <a:r>
              <a:rPr lang="es-ES" sz="2400" dirty="0">
                <a:solidFill>
                  <a:schemeClr val="tx1"/>
                </a:solidFill>
              </a:rPr>
              <a:t>un </a:t>
            </a:r>
            <a:r>
              <a:rPr lang="es-ES" sz="2400" b="1" dirty="0">
                <a:solidFill>
                  <a:schemeClr val="tx1"/>
                </a:solidFill>
              </a:rPr>
              <a:t>E </a:t>
            </a:r>
            <a:r>
              <a:rPr lang="es-ES" sz="2400">
                <a:solidFill>
                  <a:schemeClr val="tx1"/>
                </a:solidFill>
              </a:rPr>
              <a:t>que ejerza sobre un e</a:t>
            </a:r>
            <a:r>
              <a:rPr lang="es-ES" sz="2400" baseline="30000">
                <a:solidFill>
                  <a:schemeClr val="tx1"/>
                </a:solidFill>
              </a:rPr>
              <a:t>-</a:t>
            </a:r>
            <a:r>
              <a:rPr lang="es-ES" sz="2400">
                <a:solidFill>
                  <a:schemeClr val="tx1"/>
                </a:solidFill>
              </a:rPr>
              <a:t> de Ar una </a:t>
            </a:r>
            <a:r>
              <a:rPr lang="es-ES" sz="2400" b="1" dirty="0">
                <a:solidFill>
                  <a:schemeClr val="tx1"/>
                </a:solidFill>
              </a:rPr>
              <a:t>F</a:t>
            </a:r>
            <a:r>
              <a:rPr lang="es-ES" sz="2400" dirty="0">
                <a:solidFill>
                  <a:schemeClr val="tx1"/>
                </a:solidFill>
              </a:rPr>
              <a:t> = -</a:t>
            </a:r>
            <a:r>
              <a:rPr lang="es-ES" sz="2400" dirty="0" err="1">
                <a:solidFill>
                  <a:schemeClr val="tx1"/>
                </a:solidFill>
              </a:rPr>
              <a:t>e</a:t>
            </a:r>
            <a:r>
              <a:rPr lang="es-ES" sz="2400" b="1" dirty="0" err="1">
                <a:solidFill>
                  <a:schemeClr val="tx1"/>
                </a:solidFill>
              </a:rPr>
              <a:t>E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945075" y="6314557"/>
            <a:ext cx="4464145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72000" tIns="72000" rIns="72000" bIns="72000" rtlCol="0" anchor="ctr" anchorCtr="1">
            <a:sp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El agua se hace conductora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2476256" y="1173892"/>
            <a:ext cx="1868486" cy="51435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/>
              <a:t>GASES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356189" y="1168017"/>
            <a:ext cx="1855786" cy="51435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2400"/>
              <a:t>LÍQUIDOS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232899" y="6327685"/>
            <a:ext cx="4355202" cy="514738"/>
          </a:xfrm>
          <a:prstGeom prst="rect">
            <a:avLst/>
          </a:prstGeom>
          <a:solidFill>
            <a:srgbClr val="99CCFF"/>
          </a:solidFill>
        </p:spPr>
        <p:txBody>
          <a:bodyPr wrap="square" lIns="72000" tIns="72000" rIns="72000" bIns="72000" rtlCol="0" anchor="ctr" anchorCtr="1">
            <a:sp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Los e</a:t>
            </a:r>
            <a:r>
              <a:rPr lang="es-ES" sz="2400" baseline="30000">
                <a:solidFill>
                  <a:schemeClr val="tx1"/>
                </a:solidFill>
              </a:rPr>
              <a:t>-</a:t>
            </a:r>
            <a:r>
              <a:rPr lang="es-ES" sz="2400">
                <a:solidFill>
                  <a:schemeClr val="tx1"/>
                </a:solidFill>
              </a:rPr>
              <a:t> serían como aniones</a:t>
            </a:r>
            <a:endParaRPr lang="en-GB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nimBg="1"/>
      <p:bldP spid="246787" grpId="0" animBg="1"/>
      <p:bldP spid="246811" grpId="0" animBg="1"/>
      <p:bldP spid="17437" grpId="0" animBg="1"/>
      <p:bldP spid="17438" grpId="0"/>
      <p:bldP spid="17435" grpId="0"/>
      <p:bldP spid="2" grpId="0"/>
      <p:bldP spid="17433" grpId="0" animBg="1"/>
      <p:bldP spid="17434" grpId="0"/>
      <p:bldP spid="17431" grpId="0"/>
      <p:bldP spid="17432" grpId="0"/>
      <p:bldP spid="3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77756403-D8A6-43B2-BEB7-A620A1DB5202}"/>
              </a:ext>
            </a:extLst>
          </p:cNvPr>
          <p:cNvGrpSpPr/>
          <p:nvPr/>
        </p:nvGrpSpPr>
        <p:grpSpPr>
          <a:xfrm>
            <a:off x="1789113" y="2134977"/>
            <a:ext cx="6423025" cy="2179638"/>
            <a:chOff x="1789113" y="2134977"/>
            <a:chExt cx="6423025" cy="2179638"/>
          </a:xfrm>
        </p:grpSpPr>
        <p:sp>
          <p:nvSpPr>
            <p:cNvPr id="251915" name="Oval 11"/>
            <p:cNvSpPr>
              <a:spLocks noChangeArrowheads="1"/>
            </p:cNvSpPr>
            <p:nvPr/>
          </p:nvSpPr>
          <p:spPr bwMode="auto">
            <a:xfrm>
              <a:off x="5765800" y="2134977"/>
              <a:ext cx="2159000" cy="2159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thinThick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2757" name="Line 53"/>
            <p:cNvSpPr>
              <a:spLocks noChangeShapeType="1"/>
            </p:cNvSpPr>
            <p:nvPr/>
          </p:nvSpPr>
          <p:spPr bwMode="auto">
            <a:xfrm>
              <a:off x="1789113" y="4314615"/>
              <a:ext cx="6423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269689" y="457201"/>
            <a:ext cx="6783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5363"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tabLst>
                <a:tab pos="196850" algn="r"/>
                <a:tab pos="2940050" algn="ctr"/>
                <a:tab pos="5880100" algn="r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b="1">
                <a:solidFill>
                  <a:srgbClr val="CC0000"/>
                </a:solidFill>
              </a:rPr>
              <a:t>1.4.2. CARGAS INDUCIDAS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5775" y="2654090"/>
            <a:ext cx="2401888" cy="1108075"/>
            <a:chOff x="1337" y="3253"/>
            <a:chExt cx="1513" cy="698"/>
          </a:xfrm>
        </p:grpSpPr>
        <p:sp>
          <p:nvSpPr>
            <p:cNvPr id="19497" name="AutoShape 4"/>
            <p:cNvSpPr>
              <a:spLocks noChangeArrowheads="1"/>
            </p:cNvSpPr>
            <p:nvPr/>
          </p:nvSpPr>
          <p:spPr bwMode="auto">
            <a:xfrm rot="5400000">
              <a:off x="1895" y="2940"/>
              <a:ext cx="190" cy="1305"/>
            </a:xfrm>
            <a:prstGeom prst="can">
              <a:avLst>
                <a:gd name="adj" fmla="val 45599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5E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98" name="Text Box 5"/>
            <p:cNvSpPr txBox="1">
              <a:spLocks noChangeArrowheads="1"/>
            </p:cNvSpPr>
            <p:nvPr/>
          </p:nvSpPr>
          <p:spPr bwMode="auto">
            <a:xfrm>
              <a:off x="2457" y="325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9" name="Text Box 6"/>
            <p:cNvSpPr txBox="1">
              <a:spLocks noChangeArrowheads="1"/>
            </p:cNvSpPr>
            <p:nvPr/>
          </p:nvSpPr>
          <p:spPr bwMode="auto">
            <a:xfrm>
              <a:off x="2614" y="336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500" name="Text Box 7"/>
            <p:cNvSpPr txBox="1">
              <a:spLocks noChangeArrowheads="1"/>
            </p:cNvSpPr>
            <p:nvPr/>
          </p:nvSpPr>
          <p:spPr bwMode="auto">
            <a:xfrm>
              <a:off x="2449" y="365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501" name="Text Box 8"/>
            <p:cNvSpPr txBox="1">
              <a:spLocks noChangeArrowheads="1"/>
            </p:cNvSpPr>
            <p:nvPr/>
          </p:nvSpPr>
          <p:spPr bwMode="auto">
            <a:xfrm>
              <a:off x="2284" y="366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502" name="Text Box 9"/>
            <p:cNvSpPr txBox="1">
              <a:spLocks noChangeArrowheads="1"/>
            </p:cNvSpPr>
            <p:nvPr/>
          </p:nvSpPr>
          <p:spPr bwMode="auto">
            <a:xfrm>
              <a:off x="2266" y="325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503" name="Text Box 10"/>
            <p:cNvSpPr txBox="1">
              <a:spLocks noChangeArrowheads="1"/>
            </p:cNvSpPr>
            <p:nvPr/>
          </p:nvSpPr>
          <p:spPr bwMode="auto">
            <a:xfrm>
              <a:off x="2624" y="352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351713" y="2303252"/>
            <a:ext cx="644525" cy="1774825"/>
            <a:chOff x="4862" y="3032"/>
            <a:chExt cx="406" cy="1118"/>
          </a:xfrm>
        </p:grpSpPr>
        <p:sp>
          <p:nvSpPr>
            <p:cNvPr id="19491" name="Text Box 13"/>
            <p:cNvSpPr txBox="1">
              <a:spLocks noChangeArrowheads="1"/>
            </p:cNvSpPr>
            <p:nvPr/>
          </p:nvSpPr>
          <p:spPr bwMode="auto">
            <a:xfrm>
              <a:off x="4966" y="319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2" name="Text Box 14"/>
            <p:cNvSpPr txBox="1">
              <a:spLocks noChangeArrowheads="1"/>
            </p:cNvSpPr>
            <p:nvPr/>
          </p:nvSpPr>
          <p:spPr bwMode="auto">
            <a:xfrm>
              <a:off x="5039" y="3394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3" name="Text Box 15"/>
            <p:cNvSpPr txBox="1">
              <a:spLocks noChangeArrowheads="1"/>
            </p:cNvSpPr>
            <p:nvPr/>
          </p:nvSpPr>
          <p:spPr bwMode="auto">
            <a:xfrm>
              <a:off x="4986" y="369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4" name="Text Box 16"/>
            <p:cNvSpPr txBox="1">
              <a:spLocks noChangeArrowheads="1"/>
            </p:cNvSpPr>
            <p:nvPr/>
          </p:nvSpPr>
          <p:spPr bwMode="auto">
            <a:xfrm>
              <a:off x="4877" y="386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5" name="Text Box 17"/>
            <p:cNvSpPr txBox="1">
              <a:spLocks noChangeArrowheads="1"/>
            </p:cNvSpPr>
            <p:nvPr/>
          </p:nvSpPr>
          <p:spPr bwMode="auto">
            <a:xfrm>
              <a:off x="4862" y="303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9496" name="Text Box 18"/>
            <p:cNvSpPr txBox="1">
              <a:spLocks noChangeArrowheads="1"/>
            </p:cNvSpPr>
            <p:nvPr/>
          </p:nvSpPr>
          <p:spPr bwMode="auto">
            <a:xfrm>
              <a:off x="5042" y="3537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+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713827" y="2285790"/>
            <a:ext cx="563562" cy="1741487"/>
            <a:chOff x="3832" y="3021"/>
            <a:chExt cx="355" cy="1097"/>
          </a:xfrm>
        </p:grpSpPr>
        <p:sp>
          <p:nvSpPr>
            <p:cNvPr id="19485" name="Text Box 25"/>
            <p:cNvSpPr txBox="1">
              <a:spLocks noChangeArrowheads="1"/>
            </p:cNvSpPr>
            <p:nvPr/>
          </p:nvSpPr>
          <p:spPr bwMode="auto">
            <a:xfrm flipH="1">
              <a:off x="3905" y="3212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19486" name="Text Box 26"/>
            <p:cNvSpPr txBox="1">
              <a:spLocks noChangeArrowheads="1"/>
            </p:cNvSpPr>
            <p:nvPr/>
          </p:nvSpPr>
          <p:spPr bwMode="auto">
            <a:xfrm flipH="1">
              <a:off x="3832" y="3411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19487" name="Text Box 27"/>
            <p:cNvSpPr txBox="1">
              <a:spLocks noChangeArrowheads="1"/>
            </p:cNvSpPr>
            <p:nvPr/>
          </p:nvSpPr>
          <p:spPr bwMode="auto">
            <a:xfrm flipH="1">
              <a:off x="3885" y="3708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19488" name="Text Box 28"/>
            <p:cNvSpPr txBox="1">
              <a:spLocks noChangeArrowheads="1"/>
            </p:cNvSpPr>
            <p:nvPr/>
          </p:nvSpPr>
          <p:spPr bwMode="auto">
            <a:xfrm flipH="1">
              <a:off x="3994" y="3830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19489" name="Text Box 29"/>
            <p:cNvSpPr txBox="1">
              <a:spLocks noChangeArrowheads="1"/>
            </p:cNvSpPr>
            <p:nvPr/>
          </p:nvSpPr>
          <p:spPr bwMode="auto">
            <a:xfrm flipH="1">
              <a:off x="4009" y="3021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  <p:sp>
          <p:nvSpPr>
            <p:cNvPr id="19490" name="Text Box 30"/>
            <p:cNvSpPr txBox="1">
              <a:spLocks noChangeArrowheads="1"/>
            </p:cNvSpPr>
            <p:nvPr/>
          </p:nvSpPr>
          <p:spPr bwMode="auto">
            <a:xfrm flipH="1">
              <a:off x="3837" y="3554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1">
                  <a:solidFill>
                    <a:srgbClr val="008000"/>
                  </a:solidFill>
                </a:rPr>
                <a:t>-</a:t>
              </a:r>
            </a:p>
          </p:txBody>
        </p:sp>
      </p:grpSp>
      <p:sp>
        <p:nvSpPr>
          <p:cNvPr id="72736" name="Text Box 36"/>
          <p:cNvSpPr txBox="1">
            <a:spLocks noChangeArrowheads="1"/>
          </p:cNvSpPr>
          <p:nvPr/>
        </p:nvSpPr>
        <p:spPr bwMode="auto">
          <a:xfrm>
            <a:off x="8671958" y="4808846"/>
            <a:ext cx="1655752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bg1"/>
                </a:solidFill>
              </a:rPr>
              <a:t>Inducción</a:t>
            </a:r>
          </a:p>
        </p:txBody>
      </p:sp>
      <p:sp>
        <p:nvSpPr>
          <p:cNvPr id="72737" name="Text Box 51"/>
          <p:cNvSpPr txBox="1">
            <a:spLocks noChangeArrowheads="1"/>
          </p:cNvSpPr>
          <p:nvPr/>
        </p:nvSpPr>
        <p:spPr bwMode="auto">
          <a:xfrm>
            <a:off x="6672801" y="4649626"/>
            <a:ext cx="193485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008000"/>
                </a:solidFill>
              </a:rPr>
              <a:t>El fenómeno se llama:</a:t>
            </a:r>
            <a:endParaRPr lang="es-ES" sz="2400" dirty="0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72739" name="Text Box 31"/>
          <p:cNvSpPr txBox="1">
            <a:spLocks noChangeArrowheads="1"/>
          </p:cNvSpPr>
          <p:nvPr/>
        </p:nvSpPr>
        <p:spPr bwMode="auto">
          <a:xfrm>
            <a:off x="8654495" y="5992889"/>
            <a:ext cx="1675240" cy="51473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rgbClr val="FFFFFF"/>
                </a:solidFill>
              </a:rPr>
              <a:t>Polarizado</a:t>
            </a:r>
          </a:p>
        </p:txBody>
      </p:sp>
      <p:sp>
        <p:nvSpPr>
          <p:cNvPr id="72740" name="Text Box 52"/>
          <p:cNvSpPr txBox="1">
            <a:spLocks noChangeArrowheads="1"/>
          </p:cNvSpPr>
          <p:nvPr/>
        </p:nvSpPr>
        <p:spPr bwMode="auto">
          <a:xfrm>
            <a:off x="6672800" y="5833669"/>
            <a:ext cx="187325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El cuerpo queda: </a:t>
            </a:r>
            <a:endParaRPr lang="es-ES" sz="2400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1272210" y="4624180"/>
            <a:ext cx="5253244" cy="88407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/>
              <a:t>Hay una redistribución de carga en la lata y aparecen excesos de carga</a:t>
            </a:r>
          </a:p>
        </p:txBody>
      </p:sp>
      <p:sp>
        <p:nvSpPr>
          <p:cNvPr id="251964" name="Text Box 60"/>
          <p:cNvSpPr txBox="1">
            <a:spLocks noChangeArrowheads="1"/>
          </p:cNvSpPr>
          <p:nvPr/>
        </p:nvSpPr>
        <p:spPr bwMode="auto">
          <a:xfrm>
            <a:off x="6035675" y="3008102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251965" name="Text Box 61"/>
          <p:cNvSpPr txBox="1">
            <a:spLocks noChangeArrowheads="1"/>
          </p:cNvSpPr>
          <p:nvPr/>
        </p:nvSpPr>
        <p:spPr bwMode="auto">
          <a:xfrm>
            <a:off x="7003982" y="302239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 </a:t>
            </a:r>
            <a:r>
              <a:rPr lang="es-ES" sz="2400">
                <a:solidFill>
                  <a:srgbClr val="008000"/>
                </a:solidFill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8000"/>
                </a:solidFill>
              </a:rPr>
              <a:t>Q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4FCFCA1-8CD9-4237-AE67-62C0DCE4CDB3}"/>
              </a:ext>
            </a:extLst>
          </p:cNvPr>
          <p:cNvGrpSpPr/>
          <p:nvPr/>
        </p:nvGrpSpPr>
        <p:grpSpPr>
          <a:xfrm>
            <a:off x="5764208" y="476181"/>
            <a:ext cx="3066572" cy="1009649"/>
            <a:chOff x="5764208" y="476181"/>
            <a:chExt cx="3066572" cy="1009649"/>
          </a:xfrm>
        </p:grpSpPr>
        <p:sp>
          <p:nvSpPr>
            <p:cNvPr id="19477" name="Text Box 20"/>
            <p:cNvSpPr txBox="1">
              <a:spLocks noChangeArrowheads="1"/>
            </p:cNvSpPr>
            <p:nvPr/>
          </p:nvSpPr>
          <p:spPr bwMode="auto">
            <a:xfrm>
              <a:off x="5764208" y="476181"/>
              <a:ext cx="1587498" cy="4635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/>
                <a:t>Aislante</a:t>
              </a:r>
            </a:p>
          </p:txBody>
        </p:sp>
        <p:sp>
          <p:nvSpPr>
            <p:cNvPr id="19478" name="Text Box 21"/>
            <p:cNvSpPr txBox="1">
              <a:spLocks noChangeArrowheads="1"/>
            </p:cNvSpPr>
            <p:nvPr/>
          </p:nvSpPr>
          <p:spPr bwMode="auto">
            <a:xfrm>
              <a:off x="5764208" y="1022280"/>
              <a:ext cx="1603373" cy="463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/>
                <a:t>Conductor</a:t>
              </a:r>
            </a:p>
          </p:txBody>
        </p:sp>
        <p:sp>
          <p:nvSpPr>
            <p:cNvPr id="19479" name="Text Box 22"/>
            <p:cNvSpPr txBox="1">
              <a:spLocks noChangeArrowheads="1"/>
            </p:cNvSpPr>
            <p:nvPr/>
          </p:nvSpPr>
          <p:spPr bwMode="auto">
            <a:xfrm>
              <a:off x="7466006" y="476181"/>
              <a:ext cx="1364774" cy="4638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Cargado</a:t>
              </a:r>
              <a:endParaRPr lang="es-ES" sz="2400">
                <a:solidFill>
                  <a:srgbClr val="FF0000"/>
                </a:solidFill>
              </a:endParaRPr>
            </a:p>
          </p:txBody>
        </p:sp>
        <p:sp>
          <p:nvSpPr>
            <p:cNvPr id="19480" name="Text Box 23"/>
            <p:cNvSpPr txBox="1">
              <a:spLocks noChangeArrowheads="1"/>
            </p:cNvSpPr>
            <p:nvPr/>
          </p:nvSpPr>
          <p:spPr bwMode="auto">
            <a:xfrm>
              <a:off x="7466006" y="1022280"/>
              <a:ext cx="1188489" cy="46355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</a:rPr>
                <a:t>Neutro</a:t>
              </a:r>
              <a:endParaRPr lang="es-ES" sz="2400">
                <a:solidFill>
                  <a:srgbClr val="FF0000"/>
                </a:solidFill>
              </a:endParaRPr>
            </a:p>
          </p:txBody>
        </p:sp>
      </p:grpSp>
      <p:sp>
        <p:nvSpPr>
          <p:cNvPr id="72766" name="Text Box 62"/>
          <p:cNvSpPr txBox="1">
            <a:spLocks noChangeArrowheads="1"/>
          </p:cNvSpPr>
          <p:nvPr/>
        </p:nvSpPr>
        <p:spPr bwMode="auto">
          <a:xfrm>
            <a:off x="1275385" y="5808223"/>
            <a:ext cx="5250069" cy="88407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>
                <a:sym typeface="Symbol" panose="05050102010706020507" pitchFamily="18" charset="2"/>
              </a:rPr>
              <a:t>Las p</a:t>
            </a:r>
            <a:r>
              <a:rPr lang="es-ES" sz="2400"/>
              <a:t>osiciones promedio de Q</a:t>
            </a:r>
            <a:r>
              <a:rPr lang="es-ES" sz="2400" baseline="30000"/>
              <a:t>+</a:t>
            </a:r>
            <a:r>
              <a:rPr lang="es-ES" sz="2400">
                <a:sym typeface="Symbol" panose="05050102010706020507" pitchFamily="18" charset="2"/>
              </a:rPr>
              <a:t> y Q</a:t>
            </a:r>
            <a:r>
              <a:rPr lang="es-ES" sz="2400" baseline="30000">
                <a:sym typeface="Symbol" panose="05050102010706020507" pitchFamily="18" charset="2"/>
              </a:rPr>
              <a:t>-</a:t>
            </a:r>
          </a:p>
          <a:p>
            <a:pPr algn="ctr"/>
            <a:r>
              <a:rPr lang="es-ES" sz="2400">
                <a:sym typeface="Symbol" panose="05050102010706020507" pitchFamily="18" charset="2"/>
              </a:rPr>
              <a:t>en la lata pasan a no coincidir</a:t>
            </a:r>
            <a:endParaRPr lang="es-ES" sz="2400" baseline="30000">
              <a:sym typeface="Symbol" panose="05050102010706020507" pitchFamily="18" charset="2"/>
            </a:endParaRPr>
          </a:p>
        </p:txBody>
      </p:sp>
      <p:sp>
        <p:nvSpPr>
          <p:cNvPr id="4" name="CuadroTexto 3"/>
          <p:cNvSpPr txBox="1">
            <a:spLocks noChangeArrowheads="1"/>
          </p:cNvSpPr>
          <p:nvPr/>
        </p:nvSpPr>
        <p:spPr bwMode="auto">
          <a:xfrm>
            <a:off x="8548123" y="3018543"/>
            <a:ext cx="1779587" cy="120032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Q y –Q  son cargas inducidas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9C0B35E8-7E7B-4F5A-B3F8-73E453421BB8}"/>
              </a:ext>
            </a:extLst>
          </p:cNvPr>
          <p:cNvSpPr/>
          <p:nvPr/>
        </p:nvSpPr>
        <p:spPr bwMode="auto">
          <a:xfrm flipV="1">
            <a:off x="9178512" y="4303128"/>
            <a:ext cx="619538" cy="317014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8" name="Text Box 50">
            <a:extLst>
              <a:ext uri="{FF2B5EF4-FFF2-40B4-BE49-F238E27FC236}">
                <a16:creationId xmlns:a16="http://schemas.microsoft.com/office/drawing/2014/main" id="{5DF83112-4D5E-4BDA-AB0F-185523D93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768" y="1879992"/>
            <a:ext cx="1874839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es-ES" sz="2400" dirty="0">
                <a:solidFill>
                  <a:srgbClr val="008000"/>
                </a:solidFill>
              </a:rPr>
              <a:t>Quedan sin</a:t>
            </a:r>
          </a:p>
          <a:p>
            <a:pPr algn="r" eaLnBrk="1" hangingPunct="1">
              <a:spcBef>
                <a:spcPts val="0"/>
              </a:spcBef>
            </a:pPr>
            <a:r>
              <a:rPr lang="es-ES" sz="2400" dirty="0">
                <a:solidFill>
                  <a:srgbClr val="008000"/>
                </a:solidFill>
              </a:rPr>
              <a:t>compensar</a:t>
            </a:r>
            <a:endParaRPr lang="es-ES" sz="2400" baseline="30000" dirty="0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049B5121-272E-4FAE-BDAB-72A7185AF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324" y="1872172"/>
            <a:ext cx="1135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8000"/>
                </a:solidFill>
              </a:rPr>
              <a:t>Atrae e</a:t>
            </a:r>
            <a:r>
              <a:rPr lang="es-ES" sz="2400" baseline="30000">
                <a:solidFill>
                  <a:srgbClr val="008000"/>
                </a:solidFill>
                <a:sym typeface="Symbol" panose="05050102010706020507" pitchFamily="18" charset="2"/>
              </a:rPr>
              <a:t> </a:t>
            </a:r>
            <a:endParaRPr lang="es-ES" sz="2400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88FE9E7-45E8-48C2-8746-E26F3B8CCAA1}"/>
              </a:ext>
            </a:extLst>
          </p:cNvPr>
          <p:cNvGrpSpPr/>
          <p:nvPr/>
        </p:nvGrpSpPr>
        <p:grpSpPr>
          <a:xfrm>
            <a:off x="2827340" y="1869348"/>
            <a:ext cx="1135060" cy="759342"/>
            <a:chOff x="2827340" y="1957836"/>
            <a:chExt cx="1135060" cy="759342"/>
          </a:xfrm>
        </p:grpSpPr>
        <p:sp>
          <p:nvSpPr>
            <p:cNvPr id="52" name="Text Box 57">
              <a:extLst>
                <a:ext uri="{FF2B5EF4-FFF2-40B4-BE49-F238E27FC236}">
                  <a16:creationId xmlns:a16="http://schemas.microsoft.com/office/drawing/2014/main" id="{A8877633-2D53-4CC6-83AA-8CE8EFAC9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843" y="1957836"/>
              <a:ext cx="4762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008000"/>
                  </a:solidFill>
                </a:rPr>
                <a:t>Q*</a:t>
              </a:r>
            </a:p>
          </p:txBody>
        </p:sp>
        <p:sp>
          <p:nvSpPr>
            <p:cNvPr id="53" name="Text Box 49">
              <a:extLst>
                <a:ext uri="{FF2B5EF4-FFF2-40B4-BE49-F238E27FC236}">
                  <a16:creationId xmlns:a16="http://schemas.microsoft.com/office/drawing/2014/main" id="{6C76752C-2623-473F-B2EE-C67559951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340" y="2320303"/>
              <a:ext cx="113506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008000"/>
                  </a:solidFill>
                </a:rPr>
                <a:t>localizada</a:t>
              </a:r>
              <a:endParaRPr lang="es-ES" sz="2400" dirty="0">
                <a:solidFill>
                  <a:srgbClr val="008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6" name="Text Box 22">
            <a:extLst>
              <a:ext uri="{FF2B5EF4-FFF2-40B4-BE49-F238E27FC236}">
                <a16:creationId xmlns:a16="http://schemas.microsoft.com/office/drawing/2014/main" id="{C74DBF8D-DB36-47CC-9DDD-93251ED2A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31" y="469849"/>
            <a:ext cx="1706214" cy="46384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</a:rPr>
              <a:t>(una barra)</a:t>
            </a:r>
          </a:p>
        </p:txBody>
      </p:sp>
      <p:sp>
        <p:nvSpPr>
          <p:cNvPr id="7" name="Text Box 23">
            <a:extLst>
              <a:ext uri="{FF2B5EF4-FFF2-40B4-BE49-F238E27FC236}">
                <a16:creationId xmlns:a16="http://schemas.microsoft.com/office/drawing/2014/main" id="{AA5B5ACE-2FA9-4F51-AA86-F753E8C0A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118" y="1025941"/>
            <a:ext cx="1560106" cy="4635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</a:rPr>
              <a:t>(una lata)</a:t>
            </a:r>
          </a:p>
        </p:txBody>
      </p:sp>
    </p:spTree>
    <p:extLst>
      <p:ext uri="{BB962C8B-B14F-4D97-AF65-F5344CB8AC3E}">
        <p14:creationId xmlns:p14="http://schemas.microsoft.com/office/powerpoint/2010/main" val="29586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6" grpId="0" animBg="1"/>
      <p:bldP spid="72737" grpId="0"/>
      <p:bldP spid="72739" grpId="0" animBg="1"/>
      <p:bldP spid="72740" grpId="0"/>
      <p:bldP spid="251957" grpId="0" animBg="1"/>
      <p:bldP spid="251964" grpId="0"/>
      <p:bldP spid="251965" grpId="0"/>
      <p:bldP spid="72766" grpId="0" animBg="1"/>
      <p:bldP spid="4" grpId="0" animBg="1"/>
      <p:bldP spid="8" grpId="0" animBg="1"/>
      <p:bldP spid="48" grpId="0"/>
      <p:bldP spid="50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7763</TotalTime>
  <Words>2179</Words>
  <Application>Microsoft Office PowerPoint</Application>
  <PresentationFormat>Personalizado</PresentationFormat>
  <Paragraphs>467</Paragraphs>
  <Slides>20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Comic Sans MS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1062</cp:revision>
  <cp:lastPrinted>2019-10-17T20:44:41Z</cp:lastPrinted>
  <dcterms:created xsi:type="dcterms:W3CDTF">2012-02-20T13:06:36Z</dcterms:created>
  <dcterms:modified xsi:type="dcterms:W3CDTF">2020-10-26T11:35:21Z</dcterms:modified>
</cp:coreProperties>
</file>