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16" r:id="rId2"/>
    <p:sldId id="400" r:id="rId3"/>
    <p:sldId id="434" r:id="rId4"/>
    <p:sldId id="435" r:id="rId5"/>
    <p:sldId id="436" r:id="rId6"/>
    <p:sldId id="476" r:id="rId7"/>
    <p:sldId id="470" r:id="rId8"/>
    <p:sldId id="479" r:id="rId9"/>
    <p:sldId id="477" r:id="rId10"/>
    <p:sldId id="478" r:id="rId11"/>
    <p:sldId id="327" r:id="rId12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99"/>
    <a:srgbClr val="008000"/>
    <a:srgbClr val="0000FF"/>
    <a:srgbClr val="FFFFFF"/>
    <a:srgbClr val="EDE7E3"/>
    <a:srgbClr val="CCFFCC"/>
    <a:srgbClr val="99CCFF"/>
    <a:srgbClr val="D6009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1" autoAdjust="0"/>
  </p:normalViewPr>
  <p:slideViewPr>
    <p:cSldViewPr snapToGrid="0" showGuides="1">
      <p:cViewPr varScale="1">
        <p:scale>
          <a:sx n="101" d="100"/>
          <a:sy n="101" d="100"/>
        </p:scale>
        <p:origin x="1350" y="102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719493-033D-4421-9965-4DF62A4EF3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464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E5C47C-735A-45EE-BE5C-3B6C77E22A9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2600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4D0A47-AC01-4170-B2E2-22747F92EF87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16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6A0C99-D00C-43D7-9129-738C727DA18B}" type="slidenum">
              <a:rPr lang="es-ES" smtClean="0"/>
              <a:pPr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2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055690-C3DD-427A-AE0A-CDE33BFF4A53}" type="slidenum">
              <a:rPr lang="es-ES"/>
              <a:pPr algn="r" eaLnBrk="1" hangingPunct="1"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7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6E6053-53B4-438B-9A59-81FCAF85702A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8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F20EE0-BF5B-4159-B9B5-FE2DCBC62B31}" type="slidenum">
              <a:rPr lang="es-ES"/>
              <a:pPr algn="r" eaLnBrk="1" hangingPunct="1"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7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6A0C99-D00C-43D7-9129-738C727DA18B}" type="slidenum">
              <a:rPr lang="es-ES" smtClean="0"/>
              <a:pPr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>
              <a:latin typeface="Arial" panose="020B0604020202020204" pitchFamily="34" charset="0"/>
            </a:endParaRPr>
          </a:p>
          <a:p>
            <a:pPr eaLnBrk="1" hangingPunct="1"/>
            <a:endParaRPr 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65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6A0C99-D00C-43D7-9129-738C727DA18B}" type="slidenum">
              <a:rPr lang="es-ES" smtClean="0"/>
              <a:pPr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3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6A0C99-D00C-43D7-9129-738C727DA18B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8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6A0C99-D00C-43D7-9129-738C727DA18B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  <a:p>
            <a:pPr eaLnBrk="1" hangingPunct="1"/>
            <a:endParaRPr lang="es-ES" b="1" dirty="0">
              <a:latin typeface="Arial" panose="020B0604020202020204" pitchFamily="34" charset="0"/>
            </a:endParaRPr>
          </a:p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1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6A0C99-D00C-43D7-9129-738C727DA18B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5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A9BCE-6062-4B21-AAD8-B5C22FE8EC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2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485A5-615F-4C58-A108-1C54607500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01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284BC-5745-4AF2-BFB5-453F6438A6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DC119-EE46-44E0-A6F2-100E56232C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48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475" y="400050"/>
            <a:ext cx="9001125" cy="12001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837238" y="1839913"/>
            <a:ext cx="4424362" cy="20843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837238" y="4076700"/>
            <a:ext cx="4424362" cy="20843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5899B-B5F7-4DA6-B110-841BB4B21D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57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A2089-B5D9-40B9-8E0E-0879E15F103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6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A8153-FD19-4992-9CB3-3CF38232FA3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6281-052E-4D41-8212-BD469D98E4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5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F0FAA-10BD-44D8-8D17-F1CCD8ECB2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652D-4E01-4D6F-AB23-A3C81D4C43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86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D4B26-016A-4F6B-B678-63C7C31F88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44F0-979F-4830-9E02-3D45866EA4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9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64A4-EE2E-4981-8ECA-B85B9687F2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46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3BABDCC-4BD3-4C2F-BE4E-F7FEFC8EC8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30"/>
          <p:cNvSpPr txBox="1">
            <a:spLocks noChangeArrowheads="1"/>
          </p:cNvSpPr>
          <p:nvPr/>
        </p:nvSpPr>
        <p:spPr bwMode="auto">
          <a:xfrm>
            <a:off x="2546350" y="3221038"/>
            <a:ext cx="64293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LEY DE GAUSS. POTENCIAL ELÉCTRICO</a:t>
            </a:r>
          </a:p>
        </p:txBody>
      </p:sp>
      <p:sp>
        <p:nvSpPr>
          <p:cNvPr id="5123" name="Text Box 1031"/>
          <p:cNvSpPr txBox="1">
            <a:spLocks noChangeArrowheads="1"/>
          </p:cNvSpPr>
          <p:nvPr/>
        </p:nvSpPr>
        <p:spPr bwMode="auto">
          <a:xfrm>
            <a:off x="5278438" y="4105275"/>
            <a:ext cx="94128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(1/4)</a:t>
            </a:r>
          </a:p>
        </p:txBody>
      </p:sp>
      <p:sp>
        <p:nvSpPr>
          <p:cNvPr id="5124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952F2DE-197F-4FF0-853F-DD51B3DCFE04}"/>
              </a:ext>
            </a:extLst>
          </p:cNvPr>
          <p:cNvGrpSpPr/>
          <p:nvPr/>
        </p:nvGrpSpPr>
        <p:grpSpPr>
          <a:xfrm>
            <a:off x="3580973" y="3155857"/>
            <a:ext cx="4403540" cy="673101"/>
            <a:chOff x="5914262" y="2991484"/>
            <a:chExt cx="4403540" cy="673101"/>
          </a:xfrm>
        </p:grpSpPr>
        <p:sp>
          <p:nvSpPr>
            <p:cNvPr id="68" name="Rectangle 94">
              <a:extLst>
                <a:ext uri="{FF2B5EF4-FFF2-40B4-BE49-F238E27FC236}">
                  <a16:creationId xmlns:a16="http://schemas.microsoft.com/office/drawing/2014/main" id="{0C9FAF47-CFE0-4003-841B-43515D526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4262" y="2991484"/>
              <a:ext cx="4403540" cy="6731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Text Box 95">
              <a:extLst>
                <a:ext uri="{FF2B5EF4-FFF2-40B4-BE49-F238E27FC236}">
                  <a16:creationId xmlns:a16="http://schemas.microsoft.com/office/drawing/2014/main" id="{FD6639B2-974B-4673-A65F-DCF459C52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2959" y="3112134"/>
              <a:ext cx="77006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sz="2400" dirty="0">
                  <a:latin typeface="Arial" panose="020B0604020202020204" pitchFamily="34" charset="0"/>
                </a:rPr>
                <a:t>A</a:t>
              </a:r>
              <a:r>
                <a:rPr lang="en-GB" sz="2400" baseline="-25000" dirty="0">
                  <a:latin typeface="Arial" panose="020B0604020202020204" pitchFamily="34" charset="0"/>
                  <a:sym typeface="Symbol" panose="05050102010706020507" pitchFamily="18" charset="2"/>
                </a:rPr>
                <a:t>t</a:t>
              </a:r>
              <a:r>
                <a:rPr lang="en-GB" sz="2400" dirty="0">
                  <a:latin typeface="Arial" panose="020B0604020202020204" pitchFamily="34" charset="0"/>
                  <a:sym typeface="Symbol" panose="05050102010706020507" pitchFamily="18" charset="2"/>
                </a:rPr>
                <a:t> dl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0" name="Text Box 103">
            <a:extLst>
              <a:ext uri="{FF2B5EF4-FFF2-40B4-BE49-F238E27FC236}">
                <a16:creationId xmlns:a16="http://schemas.microsoft.com/office/drawing/2014/main" id="{5D1645BF-46A2-48B0-8DE7-F074073A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098" y="3273332"/>
            <a:ext cx="235382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400" dirty="0">
                <a:latin typeface="Arial" panose="020B0604020202020204" pitchFamily="34" charset="0"/>
              </a:rPr>
              <a:t>= |</a:t>
            </a:r>
            <a:r>
              <a:rPr lang="en-GB" sz="2400" b="1" dirty="0">
                <a:latin typeface="Arial" panose="020B0604020202020204" pitchFamily="34" charset="0"/>
              </a:rPr>
              <a:t>A</a:t>
            </a:r>
            <a:r>
              <a:rPr lang="en-GB" sz="2400" dirty="0">
                <a:latin typeface="Arial" panose="020B0604020202020204" pitchFamily="34" charset="0"/>
              </a:rPr>
              <a:t>| |d</a:t>
            </a:r>
            <a:r>
              <a:rPr lang="en-GB" sz="2400" b="1" dirty="0">
                <a:latin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</a:rPr>
              <a:t>| cos</a:t>
            </a:r>
            <a:r>
              <a:rPr lang="en-GB" sz="2400" dirty="0"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GB" sz="2400" dirty="0">
                <a:latin typeface="Arial" panose="020B0604020202020204" pitchFamily="34" charset="0"/>
              </a:rPr>
              <a:t> =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Text Box 111">
            <a:extLst>
              <a:ext uri="{FF2B5EF4-FFF2-40B4-BE49-F238E27FC236}">
                <a16:creationId xmlns:a16="http://schemas.microsoft.com/office/drawing/2014/main" id="{F91CEA92-625D-48BF-99B3-09D10C75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405" y="3078067"/>
            <a:ext cx="2544986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Producto escalar de dos vectores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(da un número)</a:t>
            </a:r>
          </a:p>
        </p:txBody>
      </p:sp>
      <p:sp>
        <p:nvSpPr>
          <p:cNvPr id="73" name="Text Box 100">
            <a:extLst>
              <a:ext uri="{FF2B5EF4-FFF2-40B4-BE49-F238E27FC236}">
                <a16:creationId xmlns:a16="http://schemas.microsoft.com/office/drawing/2014/main" id="{83EC5376-278C-4EF0-BBDD-ECB3F6C81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32" y="4329714"/>
            <a:ext cx="9020296" cy="9567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/>
              <a:t>Si en un punto </a:t>
            </a:r>
            <a:r>
              <a:rPr lang="es-ES" sz="2400" b="1" dirty="0"/>
              <a:t>A</a:t>
            </a:r>
            <a:r>
              <a:rPr lang="es-ES" sz="2400" dirty="0"/>
              <a:t> </a:t>
            </a:r>
            <a:r>
              <a:rPr lang="es-ES" sz="2400" dirty="0">
                <a:sym typeface="Symbol" panose="05050102010706020507" pitchFamily="18" charset="2"/>
              </a:rPr>
              <a:t> d</a:t>
            </a:r>
            <a:r>
              <a:rPr lang="es-ES" sz="2400" b="1" dirty="0">
                <a:sym typeface="Symbol" panose="05050102010706020507" pitchFamily="18" charset="2"/>
              </a:rPr>
              <a:t>l</a:t>
            </a:r>
            <a:r>
              <a:rPr lang="es-ES" sz="2400" dirty="0">
                <a:sym typeface="Symbol" panose="05050102010706020507" pitchFamily="18" charset="2"/>
              </a:rPr>
              <a:t>  (90º)   A</a:t>
            </a:r>
            <a:r>
              <a:rPr lang="es-ES" sz="2400" baseline="-25000" dirty="0">
                <a:sym typeface="Symbol" panose="05050102010706020507" pitchFamily="18" charset="2"/>
              </a:rPr>
              <a:t>t</a:t>
            </a:r>
            <a:r>
              <a:rPr lang="es-ES" sz="2400" dirty="0">
                <a:sym typeface="Symbol" panose="05050102010706020507" pitchFamily="18" charset="2"/>
              </a:rPr>
              <a:t> = 0   </a:t>
            </a:r>
            <a:r>
              <a:rPr lang="es-ES" sz="2400" dirty="0" err="1">
                <a:sym typeface="Symbol" panose="05050102010706020507" pitchFamily="18" charset="2"/>
              </a:rPr>
              <a:t>Circ</a:t>
            </a:r>
            <a:r>
              <a:rPr lang="es-ES" sz="2400" baseline="-25000" dirty="0" err="1">
                <a:sym typeface="Symbol" panose="05050102010706020507" pitchFamily="18" charset="2"/>
              </a:rPr>
              <a:t>punto</a:t>
            </a:r>
            <a:r>
              <a:rPr lang="es-ES" sz="2400" dirty="0">
                <a:sym typeface="Symbol" panose="05050102010706020507" pitchFamily="18" charset="2"/>
              </a:rPr>
              <a:t> = </a:t>
            </a:r>
            <a:r>
              <a:rPr lang="es-ES" sz="2400" dirty="0" err="1">
                <a:sym typeface="Symbol" panose="05050102010706020507" pitchFamily="18" charset="2"/>
              </a:rPr>
              <a:t>A</a:t>
            </a:r>
            <a:r>
              <a:rPr lang="es-ES" sz="2400" baseline="-25000" dirty="0" err="1">
                <a:sym typeface="Symbol" panose="05050102010706020507" pitchFamily="18" charset="2"/>
              </a:rPr>
              <a:t>t</a:t>
            </a:r>
            <a:r>
              <a:rPr lang="es-ES" sz="2400" dirty="0" err="1">
                <a:sym typeface="Symbol" panose="05050102010706020507" pitchFamily="18" charset="2"/>
              </a:rPr>
              <a:t>dl</a:t>
            </a:r>
            <a:r>
              <a:rPr lang="es-ES" sz="2400" dirty="0">
                <a:sym typeface="Symbol" panose="05050102010706020507" pitchFamily="18" charset="2"/>
              </a:rPr>
              <a:t> = 0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   Si ocurre en todos los puntos de C       </a:t>
            </a:r>
            <a:r>
              <a:rPr lang="es-E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Circ</a:t>
            </a:r>
            <a:r>
              <a:rPr lang="es-ES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s-ES" sz="2400" dirty="0">
                <a:sym typeface="Symbol" panose="05050102010706020507" pitchFamily="18" charset="2"/>
              </a:rPr>
              <a:t>     = 0</a:t>
            </a:r>
          </a:p>
        </p:txBody>
      </p:sp>
      <p:sp>
        <p:nvSpPr>
          <p:cNvPr id="74" name="Text Box 100">
            <a:extLst>
              <a:ext uri="{FF2B5EF4-FFF2-40B4-BE49-F238E27FC236}">
                <a16:creationId xmlns:a16="http://schemas.microsoft.com/office/drawing/2014/main" id="{24BE77B2-D6B6-47B1-8301-2C5F73883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32" y="5508488"/>
            <a:ext cx="9020296" cy="132610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/>
              <a:t>Si </a:t>
            </a:r>
            <a:r>
              <a:rPr lang="es-ES" sz="2400" b="1" dirty="0"/>
              <a:t>A</a:t>
            </a:r>
            <a:r>
              <a:rPr lang="es-ES" sz="2400" dirty="0"/>
              <a:t> </a:t>
            </a:r>
            <a:r>
              <a:rPr lang="es-ES" sz="2400" dirty="0">
                <a:sym typeface="Symbol" panose="05050102010706020507" pitchFamily="18" charset="2"/>
              </a:rPr>
              <a:t>//</a:t>
            </a:r>
            <a:r>
              <a:rPr lang="es-ES" sz="2400" dirty="0"/>
              <a:t> d</a:t>
            </a:r>
            <a:r>
              <a:rPr lang="es-ES" sz="2400" b="1" dirty="0">
                <a:sym typeface="Symbol" panose="05050102010706020507" pitchFamily="18" charset="2"/>
              </a:rPr>
              <a:t>l</a:t>
            </a:r>
            <a:r>
              <a:rPr lang="es-ES" sz="2400" dirty="0">
                <a:sym typeface="Symbol" panose="05050102010706020507" pitchFamily="18" charset="2"/>
              </a:rPr>
              <a:t>  (0º o 180º)        A</a:t>
            </a:r>
            <a:r>
              <a:rPr lang="es-ES" sz="2400" baseline="-25000" dirty="0">
                <a:sym typeface="Symbol" panose="05050102010706020507" pitchFamily="18" charset="2"/>
              </a:rPr>
              <a:t>t</a:t>
            </a:r>
            <a:r>
              <a:rPr lang="es-ES" sz="2400" dirty="0">
                <a:sym typeface="Symbol" panose="05050102010706020507" pitchFamily="18" charset="2"/>
              </a:rPr>
              <a:t> = ± |</a:t>
            </a:r>
            <a:r>
              <a:rPr lang="es-ES" sz="2400" b="1" dirty="0">
                <a:sym typeface="Symbol" panose="05050102010706020507" pitchFamily="18" charset="2"/>
              </a:rPr>
              <a:t>A</a:t>
            </a:r>
            <a:r>
              <a:rPr lang="es-ES" sz="2400" dirty="0">
                <a:sym typeface="Symbol" panose="05050102010706020507" pitchFamily="18" charset="2"/>
              </a:rPr>
              <a:t>|    </a:t>
            </a:r>
            <a:r>
              <a:rPr lang="es-ES" sz="2400" dirty="0" err="1">
                <a:sym typeface="Symbol" panose="05050102010706020507" pitchFamily="18" charset="2"/>
              </a:rPr>
              <a:t>Circ</a:t>
            </a:r>
            <a:r>
              <a:rPr lang="es-ES" sz="2400" baseline="-25000" dirty="0" err="1">
                <a:sym typeface="Symbol" panose="05050102010706020507" pitchFamily="18" charset="2"/>
              </a:rPr>
              <a:t>punto</a:t>
            </a:r>
            <a:r>
              <a:rPr lang="es-ES" sz="2400" dirty="0">
                <a:sym typeface="Symbol" panose="05050102010706020507" pitchFamily="18" charset="2"/>
              </a:rPr>
              <a:t> = ± |</a:t>
            </a:r>
            <a:r>
              <a:rPr lang="es-ES" sz="2400" b="1" dirty="0" err="1">
                <a:sym typeface="Symbol" panose="05050102010706020507" pitchFamily="18" charset="2"/>
              </a:rPr>
              <a:t>A</a:t>
            </a:r>
            <a:r>
              <a:rPr lang="es-ES" sz="2400" dirty="0" err="1">
                <a:sym typeface="Symbol" panose="05050102010706020507" pitchFamily="18" charset="2"/>
              </a:rPr>
              <a:t>|dl</a:t>
            </a:r>
            <a:endParaRPr lang="es-ES" sz="2400" dirty="0"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   Es máxima si son paralelos y mínima si son antiparalelos.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   Si ocurre en todo C, la </a:t>
            </a:r>
            <a:r>
              <a:rPr lang="es-ES" sz="2400" dirty="0" err="1">
                <a:sym typeface="Symbol" panose="05050102010706020507" pitchFamily="18" charset="2"/>
              </a:rPr>
              <a:t>circ</a:t>
            </a:r>
            <a:r>
              <a:rPr lang="es-ES" sz="2400" dirty="0">
                <a:sym typeface="Symbol" panose="05050102010706020507" pitchFamily="18" charset="2"/>
              </a:rPr>
              <a:t>. es máxima o mínima en C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F3B681A-A887-4875-9CB1-0A4FBCE9E0B8}"/>
              </a:ext>
            </a:extLst>
          </p:cNvPr>
          <p:cNvGrpSpPr/>
          <p:nvPr/>
        </p:nvGrpSpPr>
        <p:grpSpPr>
          <a:xfrm>
            <a:off x="1161735" y="1176306"/>
            <a:ext cx="4468812" cy="1730379"/>
            <a:chOff x="1161735" y="1207836"/>
            <a:chExt cx="4468812" cy="1730379"/>
          </a:xfrm>
        </p:grpSpPr>
        <p:grpSp>
          <p:nvGrpSpPr>
            <p:cNvPr id="58" name="Group 74">
              <a:extLst>
                <a:ext uri="{FF2B5EF4-FFF2-40B4-BE49-F238E27FC236}">
                  <a16:creationId xmlns:a16="http://schemas.microsoft.com/office/drawing/2014/main" id="{E32B7C8A-70F8-4226-8E62-75AC284B6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7122" y="1385637"/>
              <a:ext cx="2003425" cy="1552578"/>
              <a:chOff x="5143" y="1173"/>
              <a:chExt cx="1262" cy="978"/>
            </a:xfrm>
          </p:grpSpPr>
          <p:sp>
            <p:nvSpPr>
              <p:cNvPr id="59" name="Text Box 75">
                <a:extLst>
                  <a:ext uri="{FF2B5EF4-FFF2-40B4-BE49-F238E27FC236}">
                    <a16:creationId xmlns:a16="http://schemas.microsoft.com/office/drawing/2014/main" id="{AEBDADA1-9E73-4627-B8A4-D80136667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8" y="1720"/>
                <a:ext cx="30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endParaRPr lang="es-E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60" name="Group 76">
                <a:extLst>
                  <a:ext uri="{FF2B5EF4-FFF2-40B4-BE49-F238E27FC236}">
                    <a16:creationId xmlns:a16="http://schemas.microsoft.com/office/drawing/2014/main" id="{BAE47B79-5D71-435B-BD82-93ED63DABA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3" y="1173"/>
                <a:ext cx="1262" cy="978"/>
                <a:chOff x="5143" y="1173"/>
                <a:chExt cx="1262" cy="978"/>
              </a:xfrm>
            </p:grpSpPr>
            <p:sp>
              <p:nvSpPr>
                <p:cNvPr id="62" name="Text Box 77">
                  <a:extLst>
                    <a:ext uri="{FF2B5EF4-FFF2-40B4-BE49-F238E27FC236}">
                      <a16:creationId xmlns:a16="http://schemas.microsoft.com/office/drawing/2014/main" id="{6AA24FC0-B0EA-4AFB-98AB-EA75F8495C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51" y="1330"/>
                  <a:ext cx="288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defTabSz="1008063"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Freeform 78">
                  <a:extLst>
                    <a:ext uri="{FF2B5EF4-FFF2-40B4-BE49-F238E27FC236}">
                      <a16:creationId xmlns:a16="http://schemas.microsoft.com/office/drawing/2014/main" id="{CC121233-561F-4A6A-98F9-620BD6976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143" y="1523"/>
                  <a:ext cx="1248" cy="196"/>
                </a:xfrm>
                <a:custGeom>
                  <a:avLst/>
                  <a:gdLst>
                    <a:gd name="T0" fmla="*/ 0 w 3120"/>
                    <a:gd name="T1" fmla="*/ 0 h 489"/>
                    <a:gd name="T2" fmla="*/ 0 w 3120"/>
                    <a:gd name="T3" fmla="*/ 0 h 489"/>
                    <a:gd name="T4" fmla="*/ 0 w 3120"/>
                    <a:gd name="T5" fmla="*/ 0 h 489"/>
                    <a:gd name="T6" fmla="*/ 0 w 3120"/>
                    <a:gd name="T7" fmla="*/ 0 h 489"/>
                    <a:gd name="T8" fmla="*/ 0 w 3120"/>
                    <a:gd name="T9" fmla="*/ 0 h 489"/>
                    <a:gd name="T10" fmla="*/ 0 w 3120"/>
                    <a:gd name="T11" fmla="*/ 0 h 4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20"/>
                    <a:gd name="T19" fmla="*/ 0 h 489"/>
                    <a:gd name="T20" fmla="*/ 3120 w 3120"/>
                    <a:gd name="T21" fmla="*/ 489 h 4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20" h="489">
                      <a:moveTo>
                        <a:pt x="0" y="489"/>
                      </a:moveTo>
                      <a:cubicBezTo>
                        <a:pt x="60" y="366"/>
                        <a:pt x="120" y="244"/>
                        <a:pt x="240" y="163"/>
                      </a:cubicBezTo>
                      <a:cubicBezTo>
                        <a:pt x="360" y="82"/>
                        <a:pt x="500" y="0"/>
                        <a:pt x="720" y="0"/>
                      </a:cubicBezTo>
                      <a:cubicBezTo>
                        <a:pt x="940" y="0"/>
                        <a:pt x="1260" y="109"/>
                        <a:pt x="1560" y="163"/>
                      </a:cubicBezTo>
                      <a:cubicBezTo>
                        <a:pt x="1860" y="217"/>
                        <a:pt x="2260" y="326"/>
                        <a:pt x="2520" y="326"/>
                      </a:cubicBezTo>
                      <a:cubicBezTo>
                        <a:pt x="2780" y="326"/>
                        <a:pt x="2950" y="244"/>
                        <a:pt x="3120" y="163"/>
                      </a:cubicBezTo>
                    </a:path>
                  </a:pathLst>
                </a:cu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64" name="Line 79">
                  <a:extLst>
                    <a:ext uri="{FF2B5EF4-FFF2-40B4-BE49-F238E27FC236}">
                      <a16:creationId xmlns:a16="http://schemas.microsoft.com/office/drawing/2014/main" id="{72938655-9F8F-4A4D-AB99-525526303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13" y="1523"/>
                  <a:ext cx="891" cy="546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65" name="Text Box 80">
                  <a:extLst>
                    <a:ext uri="{FF2B5EF4-FFF2-40B4-BE49-F238E27FC236}">
                      <a16:creationId xmlns:a16="http://schemas.microsoft.com/office/drawing/2014/main" id="{D17C3246-A433-4213-B2C1-86F882BF78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80" y="186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08063"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graphicFrame>
              <p:nvGraphicFramePr>
                <p:cNvPr id="66" name="Object 81">
                  <a:extLst>
                    <a:ext uri="{FF2B5EF4-FFF2-40B4-BE49-F238E27FC236}">
                      <a16:creationId xmlns:a16="http://schemas.microsoft.com/office/drawing/2014/main" id="{C839EDCF-8218-4C15-8DE7-05FCDD549C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137" y="1173"/>
                <a:ext cx="268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225" name="Ecuación" r:id="rId4" imgW="203024" imgH="215713" progId="Equation.3">
                        <p:embed/>
                      </p:oleObj>
                    </mc:Choice>
                    <mc:Fallback>
                      <p:oleObj name="Ecuación" r:id="rId4" imgW="203024" imgH="215713" progId="Equation.3">
                        <p:embed/>
                        <p:pic>
                          <p:nvPicPr>
                            <p:cNvPr id="66" name="Object 81">
                              <a:extLst>
                                <a:ext uri="{FF2B5EF4-FFF2-40B4-BE49-F238E27FC236}">
                                  <a16:creationId xmlns:a16="http://schemas.microsoft.com/office/drawing/2014/main" id="{C839EDCF-8218-4C15-8DE7-05FCDD549C2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37" y="1173"/>
                              <a:ext cx="268" cy="2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7" name="Line 82">
                  <a:extLst>
                    <a:ext uri="{FF2B5EF4-FFF2-40B4-BE49-F238E27FC236}">
                      <a16:creationId xmlns:a16="http://schemas.microsoft.com/office/drawing/2014/main" id="{5443B8B8-C55A-4A93-9FAF-6FCA22FE5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6112" y="1428"/>
                  <a:ext cx="0" cy="1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75" name="Line 83">
                  <a:extLst>
                    <a:ext uri="{FF2B5EF4-FFF2-40B4-BE49-F238E27FC236}">
                      <a16:creationId xmlns:a16="http://schemas.microsoft.com/office/drawing/2014/main" id="{BB2F3C74-61C4-4C13-8E17-F53AEA4CB0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13" y="1523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</p:grpSp>
        </p:grpSp>
        <p:grpSp>
          <p:nvGrpSpPr>
            <p:cNvPr id="76" name="Group 3">
              <a:extLst>
                <a:ext uri="{FF2B5EF4-FFF2-40B4-BE49-F238E27FC236}">
                  <a16:creationId xmlns:a16="http://schemas.microsoft.com/office/drawing/2014/main" id="{5ED931C3-EE7D-4DD5-AA27-7862A6E94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5385" y="1207836"/>
              <a:ext cx="1439862" cy="728663"/>
              <a:chOff x="2436" y="1052"/>
              <a:chExt cx="907" cy="459"/>
            </a:xfrm>
          </p:grpSpPr>
          <p:sp>
            <p:nvSpPr>
              <p:cNvPr id="77" name="Text Box 9">
                <a:extLst>
                  <a:ext uri="{FF2B5EF4-FFF2-40B4-BE49-F238E27FC236}">
                    <a16:creationId xmlns:a16="http://schemas.microsoft.com/office/drawing/2014/main" id="{2930004A-2178-414A-8182-76FD82072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" y="1189"/>
                <a:ext cx="31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008063"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A</a:t>
                </a:r>
                <a:r>
                  <a:rPr lang="es-ES" sz="2400" baseline="-25000">
                    <a:latin typeface="Arial" panose="020B0604020202020204" pitchFamily="34" charset="0"/>
                  </a:rPr>
                  <a:t>t</a:t>
                </a:r>
                <a:endParaRPr lang="es-E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Text Box 10">
                <a:extLst>
                  <a:ext uri="{FF2B5EF4-FFF2-40B4-BE49-F238E27FC236}">
                    <a16:creationId xmlns:a16="http://schemas.microsoft.com/office/drawing/2014/main" id="{7A03BCEB-003B-40CB-AC57-42E9D83D2B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2" y="1052"/>
                <a:ext cx="30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endParaRPr lang="es-E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Line 8">
                <a:extLst>
                  <a:ext uri="{FF2B5EF4-FFF2-40B4-BE49-F238E27FC236}">
                    <a16:creationId xmlns:a16="http://schemas.microsoft.com/office/drawing/2014/main" id="{B57C6DF5-6BD9-4BFA-8A34-33556BAE7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6" y="1511"/>
                <a:ext cx="9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</p:grpSp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BB6D708B-EC51-405B-8F6E-AD48833CD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5310" y="1209422"/>
              <a:ext cx="1439862" cy="727075"/>
              <a:chOff x="1114" y="1053"/>
              <a:chExt cx="907" cy="458"/>
            </a:xfrm>
          </p:grpSpPr>
          <p:sp>
            <p:nvSpPr>
              <p:cNvPr id="81" name="Line 11">
                <a:extLst>
                  <a:ext uri="{FF2B5EF4-FFF2-40B4-BE49-F238E27FC236}">
                    <a16:creationId xmlns:a16="http://schemas.microsoft.com/office/drawing/2014/main" id="{F79A7854-40B8-4914-96EB-12AD715EE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4" y="1511"/>
                <a:ext cx="9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246B34EB-EBE4-44D5-8324-691CE0A77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7" y="1178"/>
                <a:ext cx="31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008063"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A</a:t>
                </a:r>
                <a:r>
                  <a:rPr lang="es-ES" sz="2400" baseline="-25000">
                    <a:latin typeface="Arial" panose="020B0604020202020204" pitchFamily="34" charset="0"/>
                  </a:rPr>
                  <a:t>t</a:t>
                </a:r>
                <a:endParaRPr lang="es-E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Text Box 13">
                <a:extLst>
                  <a:ext uri="{FF2B5EF4-FFF2-40B4-BE49-F238E27FC236}">
                    <a16:creationId xmlns:a16="http://schemas.microsoft.com/office/drawing/2014/main" id="{0860388D-290A-4295-B271-C09C4D288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" y="1053"/>
                <a:ext cx="30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endParaRPr lang="es-E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4" name="Group 59">
              <a:extLst>
                <a:ext uri="{FF2B5EF4-FFF2-40B4-BE49-F238E27FC236}">
                  <a16:creationId xmlns:a16="http://schemas.microsoft.com/office/drawing/2014/main" id="{BB39F9C7-7265-40CD-A20F-8E2164558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9035" y="1799974"/>
              <a:ext cx="434975" cy="652463"/>
              <a:chOff x="3232" y="1425"/>
              <a:chExt cx="274" cy="411"/>
            </a:xfrm>
          </p:grpSpPr>
          <p:sp>
            <p:nvSpPr>
              <p:cNvPr id="85" name="98 CuadroTexto">
                <a:extLst>
                  <a:ext uri="{FF2B5EF4-FFF2-40B4-BE49-F238E27FC236}">
                    <a16:creationId xmlns:a16="http://schemas.microsoft.com/office/drawing/2014/main" id="{A0E57FF7-67A7-4D17-9B7D-896038983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1548"/>
                <a:ext cx="2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sz="2400">
                    <a:latin typeface="Symbol" panose="05050102010706020507" pitchFamily="18" charset="2"/>
                    <a:sym typeface="Symbol" panose="05050102010706020507" pitchFamily="18" charset="2"/>
                  </a:rPr>
                  <a:t></a:t>
                </a:r>
                <a:endParaRPr lang="es-ES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86" name="Freeform 61">
                <a:extLst>
                  <a:ext uri="{FF2B5EF4-FFF2-40B4-BE49-F238E27FC236}">
                    <a16:creationId xmlns:a16="http://schemas.microsoft.com/office/drawing/2014/main" id="{F4EDA6AA-61B0-4A18-8B43-8736B47F94AE}"/>
                  </a:ext>
                </a:extLst>
              </p:cNvPr>
              <p:cNvSpPr>
                <a:spLocks/>
              </p:cNvSpPr>
              <p:nvPr/>
            </p:nvSpPr>
            <p:spPr bwMode="auto">
              <a:xfrm rot="2449977">
                <a:off x="3247" y="1425"/>
                <a:ext cx="145" cy="292"/>
              </a:xfrm>
              <a:custGeom>
                <a:avLst/>
                <a:gdLst>
                  <a:gd name="T0" fmla="*/ 870651015 w 83"/>
                  <a:gd name="T1" fmla="*/ 0 h 144"/>
                  <a:gd name="T2" fmla="*/ 736133196 w 83"/>
                  <a:gd name="T3" fmla="*/ 815326751 h 144"/>
                  <a:gd name="T4" fmla="*/ 0 w 83"/>
                  <a:gd name="T5" fmla="*/ 1434018339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3" h="144">
                    <a:moveTo>
                      <a:pt x="82" y="0"/>
                    </a:moveTo>
                    <a:cubicBezTo>
                      <a:pt x="82" y="29"/>
                      <a:pt x="83" y="58"/>
                      <a:pt x="69" y="82"/>
                    </a:cubicBezTo>
                    <a:cubicBezTo>
                      <a:pt x="55" y="106"/>
                      <a:pt x="27" y="125"/>
                      <a:pt x="0" y="14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7" name="Group 112">
              <a:extLst>
                <a:ext uri="{FF2B5EF4-FFF2-40B4-BE49-F238E27FC236}">
                  <a16:creationId xmlns:a16="http://schemas.microsoft.com/office/drawing/2014/main" id="{E019C658-A0B5-41A8-88D9-4E79833C6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1735" y="1360231"/>
              <a:ext cx="2168525" cy="1571622"/>
              <a:chOff x="675" y="1386"/>
              <a:chExt cx="1366" cy="990"/>
            </a:xfrm>
          </p:grpSpPr>
          <p:grpSp>
            <p:nvGrpSpPr>
              <p:cNvPr id="88" name="Group 99">
                <a:extLst>
                  <a:ext uri="{FF2B5EF4-FFF2-40B4-BE49-F238E27FC236}">
                    <a16:creationId xmlns:a16="http://schemas.microsoft.com/office/drawing/2014/main" id="{BC85C2AB-01B7-42E9-9E9A-BE4A110F42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5" y="1386"/>
                <a:ext cx="1366" cy="990"/>
                <a:chOff x="1387" y="433"/>
                <a:chExt cx="1366" cy="990"/>
              </a:xfrm>
            </p:grpSpPr>
            <p:grpSp>
              <p:nvGrpSpPr>
                <p:cNvPr id="90" name="Group 100">
                  <a:extLst>
                    <a:ext uri="{FF2B5EF4-FFF2-40B4-BE49-F238E27FC236}">
                      <a16:creationId xmlns:a16="http://schemas.microsoft.com/office/drawing/2014/main" id="{E464F1F4-DEF7-451D-9FFD-A980435BE0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5" y="433"/>
                  <a:ext cx="1248" cy="990"/>
                  <a:chOff x="1505" y="433"/>
                  <a:chExt cx="1248" cy="990"/>
                </a:xfrm>
              </p:grpSpPr>
              <p:sp>
                <p:nvSpPr>
                  <p:cNvPr id="92" name="Freeform 34">
                    <a:extLst>
                      <a:ext uri="{FF2B5EF4-FFF2-40B4-BE49-F238E27FC236}">
                        <a16:creationId xmlns:a16="http://schemas.microsoft.com/office/drawing/2014/main" id="{BB479ACD-3512-4365-A927-985E73717F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05" y="798"/>
                    <a:ext cx="1248" cy="196"/>
                  </a:xfrm>
                  <a:custGeom>
                    <a:avLst/>
                    <a:gdLst>
                      <a:gd name="T0" fmla="*/ 0 w 3120"/>
                      <a:gd name="T1" fmla="*/ 0 h 489"/>
                      <a:gd name="T2" fmla="*/ 0 w 3120"/>
                      <a:gd name="T3" fmla="*/ 0 h 489"/>
                      <a:gd name="T4" fmla="*/ 0 w 3120"/>
                      <a:gd name="T5" fmla="*/ 0 h 489"/>
                      <a:gd name="T6" fmla="*/ 0 w 3120"/>
                      <a:gd name="T7" fmla="*/ 0 h 489"/>
                      <a:gd name="T8" fmla="*/ 0 w 3120"/>
                      <a:gd name="T9" fmla="*/ 0 h 489"/>
                      <a:gd name="T10" fmla="*/ 0 w 3120"/>
                      <a:gd name="T11" fmla="*/ 0 h 48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120"/>
                      <a:gd name="T19" fmla="*/ 0 h 489"/>
                      <a:gd name="T20" fmla="*/ 3120 w 3120"/>
                      <a:gd name="T21" fmla="*/ 489 h 48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120" h="489">
                        <a:moveTo>
                          <a:pt x="0" y="489"/>
                        </a:moveTo>
                        <a:cubicBezTo>
                          <a:pt x="60" y="366"/>
                          <a:pt x="120" y="244"/>
                          <a:pt x="240" y="163"/>
                        </a:cubicBezTo>
                        <a:cubicBezTo>
                          <a:pt x="360" y="82"/>
                          <a:pt x="500" y="0"/>
                          <a:pt x="720" y="0"/>
                        </a:cubicBezTo>
                        <a:cubicBezTo>
                          <a:pt x="940" y="0"/>
                          <a:pt x="1260" y="109"/>
                          <a:pt x="1560" y="163"/>
                        </a:cubicBezTo>
                        <a:cubicBezTo>
                          <a:pt x="1860" y="217"/>
                          <a:pt x="2260" y="326"/>
                          <a:pt x="2520" y="326"/>
                        </a:cubicBezTo>
                        <a:cubicBezTo>
                          <a:pt x="2780" y="326"/>
                          <a:pt x="2950" y="244"/>
                          <a:pt x="3120" y="163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 sz="2400"/>
                  </a:p>
                </p:txBody>
              </p:sp>
              <p:sp>
                <p:nvSpPr>
                  <p:cNvPr id="93" name="Text Box 35">
                    <a:extLst>
                      <a:ext uri="{FF2B5EF4-FFF2-40B4-BE49-F238E27FC236}">
                        <a16:creationId xmlns:a16="http://schemas.microsoft.com/office/drawing/2014/main" id="{5D19D975-D13E-4E09-89BE-0365EC043A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1" y="605"/>
                    <a:ext cx="288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defTabSz="1008063"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1008063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1008063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1008063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1008063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4" name="Text Box 36">
                    <a:extLst>
                      <a:ext uri="{FF2B5EF4-FFF2-40B4-BE49-F238E27FC236}">
                        <a16:creationId xmlns:a16="http://schemas.microsoft.com/office/drawing/2014/main" id="{FC687446-AC98-4D02-BA99-ADC12672E2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5" y="602"/>
                    <a:ext cx="288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defTabSz="1008063"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1008063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1008063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1008063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1008063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5" name="Line 37">
                    <a:extLst>
                      <a:ext uri="{FF2B5EF4-FFF2-40B4-BE49-F238E27FC236}">
                        <a16:creationId xmlns:a16="http://schemas.microsoft.com/office/drawing/2014/main" id="{A5225083-B1C7-406A-BD40-2864BBCCB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08" y="798"/>
                    <a:ext cx="891" cy="546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 sz="2400"/>
                  </a:p>
                </p:txBody>
              </p:sp>
              <p:sp>
                <p:nvSpPr>
                  <p:cNvPr id="96" name="Text Box 38">
                    <a:extLst>
                      <a:ext uri="{FF2B5EF4-FFF2-40B4-BE49-F238E27FC236}">
                        <a16:creationId xmlns:a16="http://schemas.microsoft.com/office/drawing/2014/main" id="{99EAD648-0614-490C-994A-A9FFE6D527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9" y="1132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defTabSz="1008063"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1008063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1008063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1008063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1008063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1008063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s-ES" sz="2400">
                        <a:latin typeface="Arial" panose="020B0604020202020204" pitchFamily="34" charset="0"/>
                      </a:rPr>
                      <a:t>A</a:t>
                    </a:r>
                  </a:p>
                </p:txBody>
              </p:sp>
              <p:graphicFrame>
                <p:nvGraphicFramePr>
                  <p:cNvPr id="97" name="Object 39">
                    <a:extLst>
                      <a:ext uri="{FF2B5EF4-FFF2-40B4-BE49-F238E27FC236}">
                        <a16:creationId xmlns:a16="http://schemas.microsoft.com/office/drawing/2014/main" id="{9059FF92-2FA1-421D-BDCF-8330DC56EBC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93" y="433"/>
                  <a:ext cx="268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4226" name="Ecuación" r:id="rId6" imgW="203024" imgH="215713" progId="Equation.3">
                          <p:embed/>
                        </p:oleObj>
                      </mc:Choice>
                      <mc:Fallback>
                        <p:oleObj name="Ecuación" r:id="rId6" imgW="203024" imgH="215713" progId="Equation.3">
                          <p:embed/>
                          <p:pic>
                            <p:nvPicPr>
                              <p:cNvPr id="97" name="Object 39">
                                <a:extLst>
                                  <a:ext uri="{FF2B5EF4-FFF2-40B4-BE49-F238E27FC236}">
                                    <a16:creationId xmlns:a16="http://schemas.microsoft.com/office/drawing/2014/main" id="{9059FF92-2FA1-421D-BDCF-8330DC56EBC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3" y="433"/>
                                <a:ext cx="268" cy="28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8" name="Text Box 40">
                    <a:extLst>
                      <a:ext uri="{FF2B5EF4-FFF2-40B4-BE49-F238E27FC236}">
                        <a16:creationId xmlns:a16="http://schemas.microsoft.com/office/drawing/2014/main" id="{F293252F-767B-42BA-8FE6-901D18A3DB1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6" y="1002"/>
                    <a:ext cx="30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s-ES" sz="2400">
                        <a:latin typeface="Arial" panose="020B0604020202020204" pitchFamily="34" charset="0"/>
                        <a:sym typeface="Symbol" panose="05050102010706020507" pitchFamily="18" charset="2"/>
                      </a:rPr>
                      <a:t></a:t>
                    </a:r>
                    <a:endParaRPr lang="es-E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9" name="Line 51">
                    <a:extLst>
                      <a:ext uri="{FF2B5EF4-FFF2-40B4-BE49-F238E27FC236}">
                        <a16:creationId xmlns:a16="http://schemas.microsoft.com/office/drawing/2014/main" id="{E80D9D4A-0862-4AA6-8853-D26F0E58DA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07" y="703"/>
                    <a:ext cx="0" cy="196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 sz="2400"/>
                  </a:p>
                </p:txBody>
              </p:sp>
              <p:sp>
                <p:nvSpPr>
                  <p:cNvPr id="100" name="Line 52">
                    <a:extLst>
                      <a:ext uri="{FF2B5EF4-FFF2-40B4-BE49-F238E27FC236}">
                        <a16:creationId xmlns:a16="http://schemas.microsoft.com/office/drawing/2014/main" id="{30DFB8D0-BA89-44AD-8058-D3D4F4BF6D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08" y="798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 sz="2400"/>
                  </a:p>
                </p:txBody>
              </p:sp>
            </p:grpSp>
            <p:sp>
              <p:nvSpPr>
                <p:cNvPr id="91" name="Text Box 110">
                  <a:extLst>
                    <a:ext uri="{FF2B5EF4-FFF2-40B4-BE49-F238E27FC236}">
                      <a16:creationId xmlns:a16="http://schemas.microsoft.com/office/drawing/2014/main" id="{1C36D3A8-BDCC-4D08-BF9B-4D7C6A2591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7" y="1026"/>
                  <a:ext cx="255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sz="240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89" name="Text Box 111">
                <a:extLst>
                  <a:ext uri="{FF2B5EF4-FFF2-40B4-BE49-F238E27FC236}">
                    <a16:creationId xmlns:a16="http://schemas.microsoft.com/office/drawing/2014/main" id="{B3FE076D-2756-4499-8154-73D54C642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8" y="1785"/>
                <a:ext cx="266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rgbClr val="000000"/>
                    </a:solidFill>
                  </a:rPr>
                  <a:t>dl</a:t>
                </a:r>
              </a:p>
            </p:txBody>
          </p:sp>
        </p:grpSp>
        <p:grpSp>
          <p:nvGrpSpPr>
            <p:cNvPr id="101" name="Group 56">
              <a:extLst>
                <a:ext uri="{FF2B5EF4-FFF2-40B4-BE49-F238E27FC236}">
                  <a16:creationId xmlns:a16="http://schemas.microsoft.com/office/drawing/2014/main" id="{4C750CC9-1941-48E1-B348-8CC26F76C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4435" y="1931737"/>
              <a:ext cx="582613" cy="458788"/>
              <a:chOff x="1504" y="1508"/>
              <a:chExt cx="367" cy="289"/>
            </a:xfrm>
          </p:grpSpPr>
          <p:sp>
            <p:nvSpPr>
              <p:cNvPr id="102" name="98 CuadroTexto">
                <a:extLst>
                  <a:ext uri="{FF2B5EF4-FFF2-40B4-BE49-F238E27FC236}">
                    <a16:creationId xmlns:a16="http://schemas.microsoft.com/office/drawing/2014/main" id="{A66CE9FB-E9A3-449A-86BC-3F4FEB108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7" y="1509"/>
                <a:ext cx="2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sz="2400">
                    <a:latin typeface="Symbol" panose="05050102010706020507" pitchFamily="18" charset="2"/>
                    <a:sym typeface="Symbol" panose="05050102010706020507" pitchFamily="18" charset="2"/>
                  </a:rPr>
                  <a:t></a:t>
                </a:r>
                <a:endParaRPr lang="es-ES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103" name="Freeform 58">
                <a:extLst>
                  <a:ext uri="{FF2B5EF4-FFF2-40B4-BE49-F238E27FC236}">
                    <a16:creationId xmlns:a16="http://schemas.microsoft.com/office/drawing/2014/main" id="{8CC3FC2F-64BB-49F4-B735-8F8EBF8F7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" y="1508"/>
                <a:ext cx="115" cy="241"/>
              </a:xfrm>
              <a:custGeom>
                <a:avLst/>
                <a:gdLst>
                  <a:gd name="T0" fmla="*/ 82 w 83"/>
                  <a:gd name="T1" fmla="*/ 0 h 144"/>
                  <a:gd name="T2" fmla="*/ 69 w 83"/>
                  <a:gd name="T3" fmla="*/ 82 h 144"/>
                  <a:gd name="T4" fmla="*/ 0 w 83"/>
                  <a:gd name="T5" fmla="*/ 144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3" h="144">
                    <a:moveTo>
                      <a:pt x="82" y="0"/>
                    </a:moveTo>
                    <a:cubicBezTo>
                      <a:pt x="82" y="29"/>
                      <a:pt x="83" y="58"/>
                      <a:pt x="69" y="82"/>
                    </a:cubicBezTo>
                    <a:cubicBezTo>
                      <a:pt x="55" y="106"/>
                      <a:pt x="27" y="125"/>
                      <a:pt x="0" y="14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GB" sz="2400" dirty="0"/>
              </a:p>
            </p:txBody>
          </p:sp>
        </p:grp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2332AAD-47E6-4EF4-9B2B-899AFA7769EC}"/>
              </a:ext>
            </a:extLst>
          </p:cNvPr>
          <p:cNvGrpSpPr/>
          <p:nvPr/>
        </p:nvGrpSpPr>
        <p:grpSpPr>
          <a:xfrm>
            <a:off x="5923703" y="1439032"/>
            <a:ext cx="2177055" cy="1080000"/>
            <a:chOff x="3117129" y="5780095"/>
            <a:chExt cx="2177055" cy="1080000"/>
          </a:xfrm>
        </p:grpSpPr>
        <p:sp>
          <p:nvSpPr>
            <p:cNvPr id="105" name="Rectangle 94">
              <a:extLst>
                <a:ext uri="{FF2B5EF4-FFF2-40B4-BE49-F238E27FC236}">
                  <a16:creationId xmlns:a16="http://schemas.microsoft.com/office/drawing/2014/main" id="{580F5E01-9DB5-43EA-8E73-3E6C804A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129" y="5780095"/>
              <a:ext cx="2177055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" name="Text Box 95">
              <a:extLst>
                <a:ext uri="{FF2B5EF4-FFF2-40B4-BE49-F238E27FC236}">
                  <a16:creationId xmlns:a16="http://schemas.microsoft.com/office/drawing/2014/main" id="{767710A7-30A5-4B7C-A991-51A4E4ECE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090" y="6078061"/>
              <a:ext cx="77006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sz="2400" dirty="0">
                  <a:latin typeface="Arial" panose="020B0604020202020204" pitchFamily="34" charset="0"/>
                </a:rPr>
                <a:t>A</a:t>
              </a:r>
              <a:r>
                <a:rPr lang="en-GB" sz="2400" baseline="-25000" dirty="0">
                  <a:latin typeface="Arial" panose="020B0604020202020204" pitchFamily="34" charset="0"/>
                  <a:sym typeface="Symbol" panose="05050102010706020507" pitchFamily="18" charset="2"/>
                </a:rPr>
                <a:t>t</a:t>
              </a:r>
              <a:r>
                <a:rPr lang="en-GB" sz="2400" dirty="0">
                  <a:latin typeface="Arial" panose="020B0604020202020204" pitchFamily="34" charset="0"/>
                  <a:sym typeface="Symbol" panose="05050102010706020507" pitchFamily="18" charset="2"/>
                </a:rPr>
                <a:t> dl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32721D57-EFE2-4A46-BB7B-DFB4C0AF3974}"/>
              </a:ext>
            </a:extLst>
          </p:cNvPr>
          <p:cNvGrpSpPr/>
          <p:nvPr/>
        </p:nvGrpSpPr>
        <p:grpSpPr>
          <a:xfrm>
            <a:off x="8321421" y="1435233"/>
            <a:ext cx="1995807" cy="1080000"/>
            <a:chOff x="7726956" y="5758831"/>
            <a:chExt cx="1995807" cy="1080000"/>
          </a:xfrm>
        </p:grpSpPr>
        <p:sp>
          <p:nvSpPr>
            <p:cNvPr id="108" name="Rectangle 147">
              <a:extLst>
                <a:ext uri="{FF2B5EF4-FFF2-40B4-BE49-F238E27FC236}">
                  <a16:creationId xmlns:a16="http://schemas.microsoft.com/office/drawing/2014/main" id="{433F89FA-A2F1-48C8-A169-8CB6F3B3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956" y="5758831"/>
              <a:ext cx="1995807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uadroTexto 108">
                  <a:extLst>
                    <a:ext uri="{FF2B5EF4-FFF2-40B4-BE49-F238E27FC236}">
                      <a16:creationId xmlns:a16="http://schemas.microsoft.com/office/drawing/2014/main" id="{7234EBCF-D821-4401-9066-B8A999066767}"/>
                    </a:ext>
                  </a:extLst>
                </p:cNvPr>
                <p:cNvSpPr txBox="1"/>
                <p:nvPr/>
              </p:nvSpPr>
              <p:spPr>
                <a:xfrm>
                  <a:off x="8147407" y="5849393"/>
                  <a:ext cx="1145314" cy="883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s-E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𝑑𝑙</m:t>
                            </m:r>
                          </m:e>
                        </m:nary>
                      </m:oMath>
                    </m:oMathPara>
                  </a14:m>
                  <a:endParaRPr lang="es-ES" sz="2800" dirty="0"/>
                </a:p>
              </p:txBody>
            </p:sp>
          </mc:Choice>
          <mc:Fallback xmlns="">
            <p:sp>
              <p:nvSpPr>
                <p:cNvPr id="109" name="CuadroTexto 108">
                  <a:extLst>
                    <a:ext uri="{FF2B5EF4-FFF2-40B4-BE49-F238E27FC236}">
                      <a16:creationId xmlns:a16="http://schemas.microsoft.com/office/drawing/2014/main" id="{7234EBCF-D821-4401-9066-B8A999066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7407" y="5849393"/>
                  <a:ext cx="1145314" cy="883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10" name="Object 105">
            <a:extLst>
              <a:ext uri="{FF2B5EF4-FFF2-40B4-BE49-F238E27FC236}">
                <a16:creationId xmlns:a16="http://schemas.microsoft.com/office/drawing/2014/main" id="{5B3DEFA3-B146-4E82-899E-0D3E735FB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925" y="3185179"/>
          <a:ext cx="966200" cy="53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Ecuación" r:id="rId8" imgW="431613" imgH="241195" progId="Equation.3">
                  <p:embed/>
                </p:oleObj>
              </mc:Choice>
              <mc:Fallback>
                <p:oleObj name="Ecuación" r:id="rId8" imgW="431613" imgH="241195" progId="Equation.3">
                  <p:embed/>
                  <p:pic>
                    <p:nvPicPr>
                      <p:cNvPr id="110" name="Object 105">
                        <a:extLst>
                          <a:ext uri="{FF2B5EF4-FFF2-40B4-BE49-F238E27FC236}">
                            <a16:creationId xmlns:a16="http://schemas.microsoft.com/office/drawing/2014/main" id="{5B3DEFA3-B146-4E82-899E-0D3E735FBF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925" y="3185179"/>
                        <a:ext cx="966200" cy="535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157">
            <a:extLst>
              <a:ext uri="{FF2B5EF4-FFF2-40B4-BE49-F238E27FC236}">
                <a16:creationId xmlns:a16="http://schemas.microsoft.com/office/drawing/2014/main" id="{BC3DC4F2-AE90-4030-B30C-07EAD54C9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580" y="355278"/>
            <a:ext cx="5138739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CIRCULACIÓN de </a:t>
            </a: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A </a:t>
            </a:r>
            <a:r>
              <a:rPr lang="es-ES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 lo largo de C</a:t>
            </a: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E2B60964-AF0F-4E2C-BCFC-F73F39F3446E}"/>
              </a:ext>
            </a:extLst>
          </p:cNvPr>
          <p:cNvGrpSpPr/>
          <p:nvPr/>
        </p:nvGrpSpPr>
        <p:grpSpPr>
          <a:xfrm>
            <a:off x="4883466" y="3778135"/>
            <a:ext cx="3146437" cy="300313"/>
            <a:chOff x="4883466" y="3778135"/>
            <a:chExt cx="3146437" cy="300313"/>
          </a:xfrm>
        </p:grpSpPr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AC5449C8-BB98-417E-B7F1-9BA772FB305C}"/>
                </a:ext>
              </a:extLst>
            </p:cNvPr>
            <p:cNvCxnSpPr/>
            <p:nvPr/>
          </p:nvCxnSpPr>
          <p:spPr bwMode="auto">
            <a:xfrm>
              <a:off x="4883466" y="3778135"/>
              <a:ext cx="170651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6A3BA1F1-DD92-43E6-8F68-AB06999F0122}"/>
                </a:ext>
              </a:extLst>
            </p:cNvPr>
            <p:cNvSpPr/>
            <p:nvPr/>
          </p:nvSpPr>
          <p:spPr bwMode="auto">
            <a:xfrm>
              <a:off x="5770179" y="3783724"/>
              <a:ext cx="2259724" cy="294724"/>
            </a:xfrm>
            <a:custGeom>
              <a:avLst/>
              <a:gdLst>
                <a:gd name="connsiteX0" fmla="*/ 0 w 2259724"/>
                <a:gd name="connsiteY0" fmla="*/ 0 h 294724"/>
                <a:gd name="connsiteX1" fmla="*/ 1103587 w 2259724"/>
                <a:gd name="connsiteY1" fmla="*/ 294290 h 294724"/>
                <a:gd name="connsiteX2" fmla="*/ 2259724 w 2259724"/>
                <a:gd name="connsiteY2" fmla="*/ 52552 h 2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724" h="294724">
                  <a:moveTo>
                    <a:pt x="0" y="0"/>
                  </a:moveTo>
                  <a:cubicBezTo>
                    <a:pt x="363483" y="142765"/>
                    <a:pt x="726966" y="285531"/>
                    <a:pt x="1103587" y="294290"/>
                  </a:cubicBezTo>
                  <a:cubicBezTo>
                    <a:pt x="1480208" y="303049"/>
                    <a:pt x="1869966" y="177800"/>
                    <a:pt x="2259724" y="52552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1" name="Group 125">
            <a:extLst>
              <a:ext uri="{FF2B5EF4-FFF2-40B4-BE49-F238E27FC236}">
                <a16:creationId xmlns:a16="http://schemas.microsoft.com/office/drawing/2014/main" id="{AA8C406A-F492-4909-9F02-7EF4A27D90DA}"/>
              </a:ext>
            </a:extLst>
          </p:cNvPr>
          <p:cNvGrpSpPr>
            <a:grpSpLocks/>
          </p:cNvGrpSpPr>
          <p:nvPr/>
        </p:nvGrpSpPr>
        <p:grpSpPr bwMode="auto">
          <a:xfrm>
            <a:off x="3785796" y="2024323"/>
            <a:ext cx="658813" cy="457200"/>
            <a:chOff x="3051" y="1491"/>
            <a:chExt cx="415" cy="288"/>
          </a:xfrm>
        </p:grpSpPr>
        <p:sp>
          <p:nvSpPr>
            <p:cNvPr id="112" name="98 CuadroTexto">
              <a:extLst>
                <a:ext uri="{FF2B5EF4-FFF2-40B4-BE49-F238E27FC236}">
                  <a16:creationId xmlns:a16="http://schemas.microsoft.com/office/drawing/2014/main" id="{B148F6C8-5E75-4E5C-BFE3-6566A9A9E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" y="1491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sz="2400">
                  <a:latin typeface="Symbol" panose="05050102010706020507" pitchFamily="18" charset="2"/>
                  <a:sym typeface="Symbol" panose="05050102010706020507" pitchFamily="18" charset="2"/>
                </a:rPr>
                <a:t></a:t>
              </a:r>
              <a:endParaRPr lang="es-ES" sz="2400">
                <a:latin typeface="Symbol" panose="05050102010706020507" pitchFamily="18" charset="2"/>
              </a:endParaRPr>
            </a:p>
          </p:txBody>
        </p:sp>
        <p:sp>
          <p:nvSpPr>
            <p:cNvPr id="113" name="Freeform 123">
              <a:extLst>
                <a:ext uri="{FF2B5EF4-FFF2-40B4-BE49-F238E27FC236}">
                  <a16:creationId xmlns:a16="http://schemas.microsoft.com/office/drawing/2014/main" id="{229068CE-2E27-469F-A1CC-3EE09B7EA511}"/>
                </a:ext>
              </a:extLst>
            </p:cNvPr>
            <p:cNvSpPr>
              <a:spLocks/>
            </p:cNvSpPr>
            <p:nvPr/>
          </p:nvSpPr>
          <p:spPr bwMode="auto">
            <a:xfrm rot="7607520">
              <a:off x="3247" y="1425"/>
              <a:ext cx="145" cy="292"/>
            </a:xfrm>
            <a:custGeom>
              <a:avLst/>
              <a:gdLst>
                <a:gd name="T0" fmla="*/ 870651015 w 83"/>
                <a:gd name="T1" fmla="*/ 0 h 144"/>
                <a:gd name="T2" fmla="*/ 736133196 w 83"/>
                <a:gd name="T3" fmla="*/ 815326751 h 144"/>
                <a:gd name="T4" fmla="*/ 0 w 83"/>
                <a:gd name="T5" fmla="*/ 1434018339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44">
                  <a:moveTo>
                    <a:pt x="82" y="0"/>
                  </a:moveTo>
                  <a:cubicBezTo>
                    <a:pt x="82" y="29"/>
                    <a:pt x="83" y="58"/>
                    <a:pt x="69" y="82"/>
                  </a:cubicBezTo>
                  <a:cubicBezTo>
                    <a:pt x="55" y="106"/>
                    <a:pt x="27" y="125"/>
                    <a:pt x="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114" name="Text Box 111">
            <a:extLst>
              <a:ext uri="{FF2B5EF4-FFF2-40B4-BE49-F238E27FC236}">
                <a16:creationId xmlns:a16="http://schemas.microsoft.com/office/drawing/2014/main" id="{18B55186-068A-4154-9D82-071431BA0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331" y="2614394"/>
            <a:ext cx="21151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cos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= -cos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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23"/>
          <p:cNvSpPr>
            <a:spLocks noChangeArrowheads="1"/>
          </p:cNvSpPr>
          <p:nvPr/>
        </p:nvSpPr>
        <p:spPr bwMode="auto">
          <a:xfrm>
            <a:off x="2574925" y="1714653"/>
            <a:ext cx="7504113" cy="45970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Line 17"/>
          <p:cNvSpPr>
            <a:spLocks noChangeShapeType="1"/>
          </p:cNvSpPr>
          <p:nvPr/>
        </p:nvSpPr>
        <p:spPr bwMode="auto">
          <a:xfrm>
            <a:off x="5483803" y="2492371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76DD32E-3F02-40F4-8576-DDC017B0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776" y="648420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D527052-69E6-4333-936E-BA3B22A37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57272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Rectangle 15"/>
          <p:cNvSpPr>
            <a:spLocks noChangeArrowheads="1"/>
          </p:cNvSpPr>
          <p:nvPr/>
        </p:nvSpPr>
        <p:spPr bwMode="auto">
          <a:xfrm>
            <a:off x="2574925" y="1683756"/>
            <a:ext cx="7796213" cy="527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Flujo y Circulación.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Ley de Gauss para 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Aplicaciones de la Ley de Gauss.</a:t>
            </a:r>
            <a:endParaRPr lang="es-E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Concepto de Trabajo.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Fuerza y Campo Conservativos.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Energía Potencial Eléctrica y Potencial 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Fuerza Electromotriz.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Potenciales debidos a Distribuciones de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Gradiente y Superficies Equipotenciales.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Ruptura Dieléctrica.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847850" y="245599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847850" y="5384007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847850" y="1740906"/>
            <a:ext cx="627063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1465263" y="588963"/>
            <a:ext cx="76755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TEMA 2: LEY DE GAUSS.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               POTENCIAL ELÉCTRICO</a:t>
            </a:r>
          </a:p>
        </p:txBody>
      </p:sp>
      <p:sp>
        <p:nvSpPr>
          <p:cNvPr id="7176" name="Rectangle 14"/>
          <p:cNvSpPr>
            <a:spLocks noChangeArrowheads="1"/>
          </p:cNvSpPr>
          <p:nvPr/>
        </p:nvSpPr>
        <p:spPr bwMode="auto">
          <a:xfrm>
            <a:off x="1825625" y="1683756"/>
            <a:ext cx="708025" cy="527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2.5.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EFDA5EB0-7307-4DD7-9338-3549B8010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716" y="723757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26/10/20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26/10/20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26/10/20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016B3D9-73C6-4FFE-8BC5-8527AED33FF2}"/>
              </a:ext>
            </a:extLst>
          </p:cNvPr>
          <p:cNvSpPr/>
          <p:nvPr/>
        </p:nvSpPr>
        <p:spPr bwMode="auto">
          <a:xfrm>
            <a:off x="1359400" y="2363284"/>
            <a:ext cx="4260350" cy="240784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55076" y="3155439"/>
            <a:ext cx="3389315" cy="1373188"/>
            <a:chOff x="1144" y="1436"/>
            <a:chExt cx="2135" cy="865"/>
          </a:xfrm>
        </p:grpSpPr>
        <p:sp>
          <p:nvSpPr>
            <p:cNvPr id="9255" name="Freeform 3"/>
            <p:cNvSpPr>
              <a:spLocks/>
            </p:cNvSpPr>
            <p:nvPr/>
          </p:nvSpPr>
          <p:spPr bwMode="auto">
            <a:xfrm>
              <a:off x="1144" y="1436"/>
              <a:ext cx="2018" cy="865"/>
            </a:xfrm>
            <a:custGeom>
              <a:avLst/>
              <a:gdLst>
                <a:gd name="T0" fmla="*/ 125 w 2018"/>
                <a:gd name="T1" fmla="*/ 413 h 865"/>
                <a:gd name="T2" fmla="*/ 163 w 2018"/>
                <a:gd name="T3" fmla="*/ 256 h 865"/>
                <a:gd name="T4" fmla="*/ 288 w 2018"/>
                <a:gd name="T5" fmla="*/ 100 h 865"/>
                <a:gd name="T6" fmla="*/ 476 w 2018"/>
                <a:gd name="T7" fmla="*/ 43 h 865"/>
                <a:gd name="T8" fmla="*/ 651 w 2018"/>
                <a:gd name="T9" fmla="*/ 6 h 865"/>
                <a:gd name="T10" fmla="*/ 802 w 2018"/>
                <a:gd name="T11" fmla="*/ 6 h 865"/>
                <a:gd name="T12" fmla="*/ 895 w 2018"/>
                <a:gd name="T13" fmla="*/ 18 h 865"/>
                <a:gd name="T14" fmla="*/ 1008 w 2018"/>
                <a:gd name="T15" fmla="*/ 50 h 865"/>
                <a:gd name="T16" fmla="*/ 1146 w 2018"/>
                <a:gd name="T17" fmla="*/ 131 h 865"/>
                <a:gd name="T18" fmla="*/ 1378 w 2018"/>
                <a:gd name="T19" fmla="*/ 237 h 865"/>
                <a:gd name="T20" fmla="*/ 1572 w 2018"/>
                <a:gd name="T21" fmla="*/ 319 h 865"/>
                <a:gd name="T22" fmla="*/ 1716 w 2018"/>
                <a:gd name="T23" fmla="*/ 394 h 865"/>
                <a:gd name="T24" fmla="*/ 1991 w 2018"/>
                <a:gd name="T25" fmla="*/ 532 h 865"/>
                <a:gd name="T26" fmla="*/ 1878 w 2018"/>
                <a:gd name="T27" fmla="*/ 469 h 865"/>
                <a:gd name="T28" fmla="*/ 1728 w 2018"/>
                <a:gd name="T29" fmla="*/ 438 h 865"/>
                <a:gd name="T30" fmla="*/ 1509 w 2018"/>
                <a:gd name="T31" fmla="*/ 438 h 865"/>
                <a:gd name="T32" fmla="*/ 1265 w 2018"/>
                <a:gd name="T33" fmla="*/ 488 h 865"/>
                <a:gd name="T34" fmla="*/ 1158 w 2018"/>
                <a:gd name="T35" fmla="*/ 538 h 865"/>
                <a:gd name="T36" fmla="*/ 1065 w 2018"/>
                <a:gd name="T37" fmla="*/ 638 h 865"/>
                <a:gd name="T38" fmla="*/ 1021 w 2018"/>
                <a:gd name="T39" fmla="*/ 770 h 865"/>
                <a:gd name="T40" fmla="*/ 1002 w 2018"/>
                <a:gd name="T41" fmla="*/ 832 h 865"/>
                <a:gd name="T42" fmla="*/ 914 w 2018"/>
                <a:gd name="T43" fmla="*/ 795 h 865"/>
                <a:gd name="T44" fmla="*/ 125 w 2018"/>
                <a:gd name="T45" fmla="*/ 413 h 86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8"/>
                <a:gd name="T70" fmla="*/ 0 h 865"/>
                <a:gd name="T71" fmla="*/ 2018 w 2018"/>
                <a:gd name="T72" fmla="*/ 865 h 86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8" h="865">
                  <a:moveTo>
                    <a:pt x="125" y="413"/>
                  </a:moveTo>
                  <a:cubicBezTo>
                    <a:pt x="0" y="323"/>
                    <a:pt x="136" y="308"/>
                    <a:pt x="163" y="256"/>
                  </a:cubicBezTo>
                  <a:cubicBezTo>
                    <a:pt x="190" y="204"/>
                    <a:pt x="236" y="135"/>
                    <a:pt x="288" y="100"/>
                  </a:cubicBezTo>
                  <a:cubicBezTo>
                    <a:pt x="340" y="65"/>
                    <a:pt x="416" y="59"/>
                    <a:pt x="476" y="43"/>
                  </a:cubicBezTo>
                  <a:cubicBezTo>
                    <a:pt x="536" y="27"/>
                    <a:pt x="597" y="12"/>
                    <a:pt x="651" y="6"/>
                  </a:cubicBezTo>
                  <a:cubicBezTo>
                    <a:pt x="705" y="0"/>
                    <a:pt x="761" y="4"/>
                    <a:pt x="802" y="6"/>
                  </a:cubicBezTo>
                  <a:cubicBezTo>
                    <a:pt x="843" y="8"/>
                    <a:pt x="861" y="11"/>
                    <a:pt x="895" y="18"/>
                  </a:cubicBezTo>
                  <a:cubicBezTo>
                    <a:pt x="929" y="25"/>
                    <a:pt x="966" y="31"/>
                    <a:pt x="1008" y="50"/>
                  </a:cubicBezTo>
                  <a:cubicBezTo>
                    <a:pt x="1050" y="69"/>
                    <a:pt x="1084" y="100"/>
                    <a:pt x="1146" y="131"/>
                  </a:cubicBezTo>
                  <a:cubicBezTo>
                    <a:pt x="1208" y="162"/>
                    <a:pt x="1307" y="206"/>
                    <a:pt x="1378" y="237"/>
                  </a:cubicBezTo>
                  <a:cubicBezTo>
                    <a:pt x="1449" y="268"/>
                    <a:pt x="1516" y="293"/>
                    <a:pt x="1572" y="319"/>
                  </a:cubicBezTo>
                  <a:cubicBezTo>
                    <a:pt x="1628" y="345"/>
                    <a:pt x="1646" y="359"/>
                    <a:pt x="1716" y="394"/>
                  </a:cubicBezTo>
                  <a:cubicBezTo>
                    <a:pt x="1786" y="429"/>
                    <a:pt x="1964" y="520"/>
                    <a:pt x="1991" y="532"/>
                  </a:cubicBezTo>
                  <a:cubicBezTo>
                    <a:pt x="2018" y="544"/>
                    <a:pt x="1922" y="485"/>
                    <a:pt x="1878" y="469"/>
                  </a:cubicBezTo>
                  <a:cubicBezTo>
                    <a:pt x="1834" y="453"/>
                    <a:pt x="1789" y="443"/>
                    <a:pt x="1728" y="438"/>
                  </a:cubicBezTo>
                  <a:cubicBezTo>
                    <a:pt x="1667" y="433"/>
                    <a:pt x="1586" y="430"/>
                    <a:pt x="1509" y="438"/>
                  </a:cubicBezTo>
                  <a:cubicBezTo>
                    <a:pt x="1432" y="446"/>
                    <a:pt x="1323" y="471"/>
                    <a:pt x="1265" y="488"/>
                  </a:cubicBezTo>
                  <a:cubicBezTo>
                    <a:pt x="1207" y="505"/>
                    <a:pt x="1191" y="513"/>
                    <a:pt x="1158" y="538"/>
                  </a:cubicBezTo>
                  <a:cubicBezTo>
                    <a:pt x="1125" y="563"/>
                    <a:pt x="1088" y="599"/>
                    <a:pt x="1065" y="638"/>
                  </a:cubicBezTo>
                  <a:cubicBezTo>
                    <a:pt x="1042" y="677"/>
                    <a:pt x="1031" y="738"/>
                    <a:pt x="1021" y="770"/>
                  </a:cubicBezTo>
                  <a:cubicBezTo>
                    <a:pt x="1011" y="802"/>
                    <a:pt x="1020" y="828"/>
                    <a:pt x="1002" y="832"/>
                  </a:cubicBezTo>
                  <a:cubicBezTo>
                    <a:pt x="984" y="836"/>
                    <a:pt x="1060" y="865"/>
                    <a:pt x="914" y="795"/>
                  </a:cubicBezTo>
                  <a:cubicBezTo>
                    <a:pt x="768" y="725"/>
                    <a:pt x="250" y="503"/>
                    <a:pt x="125" y="413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72000" rIns="108000" bIns="72000" anchor="ctr" anchorCtr="1"/>
            <a:lstStyle/>
            <a:p>
              <a:endParaRPr lang="en-GB"/>
            </a:p>
          </p:txBody>
        </p:sp>
        <p:sp>
          <p:nvSpPr>
            <p:cNvPr id="9256" name="Text Box 4"/>
            <p:cNvSpPr txBox="1">
              <a:spLocks noChangeArrowheads="1"/>
            </p:cNvSpPr>
            <p:nvPr/>
          </p:nvSpPr>
          <p:spPr bwMode="auto">
            <a:xfrm>
              <a:off x="3012" y="1965"/>
              <a:ext cx="26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1439071" y="4184718"/>
            <a:ext cx="1328991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 err="1">
                <a:latin typeface="Arial" panose="020B0604020202020204" pitchFamily="34" charset="0"/>
              </a:rPr>
              <a:t>dS</a:t>
            </a:r>
            <a:r>
              <a:rPr lang="es-ES" sz="2400" dirty="0">
                <a:latin typeface="Arial" panose="020B0604020202020204" pitchFamily="34" charset="0"/>
              </a:rPr>
              <a:t> &lt;&lt; S</a:t>
            </a:r>
          </a:p>
        </p:txBody>
      </p:sp>
      <p:grpSp>
        <p:nvGrpSpPr>
          <p:cNvPr id="1107" name="Group 83"/>
          <p:cNvGrpSpPr>
            <a:grpSpLocks/>
          </p:cNvGrpSpPr>
          <p:nvPr/>
        </p:nvGrpSpPr>
        <p:grpSpPr bwMode="auto">
          <a:xfrm>
            <a:off x="1209988" y="5530214"/>
            <a:ext cx="7778752" cy="514351"/>
            <a:chOff x="1036" y="3599"/>
            <a:chExt cx="4900" cy="324"/>
          </a:xfrm>
        </p:grpSpPr>
        <p:sp>
          <p:nvSpPr>
            <p:cNvPr id="9253" name="Text Box 13"/>
            <p:cNvSpPr txBox="1">
              <a:spLocks noChangeArrowheads="1"/>
            </p:cNvSpPr>
            <p:nvPr/>
          </p:nvSpPr>
          <p:spPr bwMode="auto">
            <a:xfrm>
              <a:off x="1036" y="3599"/>
              <a:ext cx="49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cs typeface="Times New Roman" panose="02020603050405020304" pitchFamily="18" charset="0"/>
                </a:rPr>
                <a:t>•</a:t>
              </a:r>
              <a:r>
                <a:rPr lang="es-ES" sz="2400" dirty="0">
                  <a:latin typeface="Arial" panose="020B0604020202020204" pitchFamily="34" charset="0"/>
                </a:rPr>
                <a:t>       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</a:t>
              </a:r>
              <a:r>
                <a:rPr lang="es-ES" sz="2400" dirty="0">
                  <a:latin typeface="Arial" panose="020B0604020202020204" pitchFamily="34" charset="0"/>
                </a:rPr>
                <a:t> </a:t>
              </a:r>
              <a:r>
                <a:rPr lang="es-ES" sz="2400" dirty="0" err="1">
                  <a:latin typeface="Arial" panose="020B0604020202020204" pitchFamily="34" charset="0"/>
                </a:rPr>
                <a:t>dS</a:t>
              </a:r>
              <a:r>
                <a:rPr lang="es-ES" sz="2400" dirty="0">
                  <a:latin typeface="Arial" panose="020B0604020202020204" pitchFamily="34" charset="0"/>
                </a:rPr>
                <a:t>, en su centro geométrico, en </a:t>
              </a: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sentido positivo</a:t>
              </a:r>
            </a:p>
          </p:txBody>
        </p:sp>
        <p:graphicFrame>
          <p:nvGraphicFramePr>
            <p:cNvPr id="9254" name="Object 14"/>
            <p:cNvGraphicFramePr>
              <a:graphicFrameLocks noChangeAspect="1"/>
            </p:cNvGraphicFramePr>
            <p:nvPr/>
          </p:nvGraphicFramePr>
          <p:xfrm>
            <a:off x="1238" y="3606"/>
            <a:ext cx="27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2" name="Ecuación" r:id="rId4" imgW="203024" imgH="215713" progId="Equation.3">
                    <p:embed/>
                  </p:oleObj>
                </mc:Choice>
                <mc:Fallback>
                  <p:oleObj name="Ecuación" r:id="rId4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3606"/>
                          <a:ext cx="27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1570379" y="6183669"/>
            <a:ext cx="9061382" cy="88407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Dentro 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de cada punto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Webdings" panose="05030102010509060703" pitchFamily="18" charset="2"/>
              </a:rPr>
              <a:t> la </a:t>
            </a:r>
            <a:r>
              <a:rPr lang="es-ES" sz="2400" dirty="0">
                <a:latin typeface="Arial" panose="020B0604020202020204" pitchFamily="34" charset="0"/>
              </a:rPr>
              <a:t>magnitud</a:t>
            </a:r>
            <a:r>
              <a:rPr lang="es-ES" sz="2400" b="1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considerada, p.ej. </a:t>
            </a: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, debe ser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constante</a:t>
            </a:r>
            <a:r>
              <a:rPr lang="es-ES" sz="2400" dirty="0">
                <a:latin typeface="Arial" panose="020B0604020202020204" pitchFamily="34" charset="0"/>
              </a:rPr>
              <a:t>. Ese valor se asocia al centro geométrico del punto.</a:t>
            </a:r>
          </a:p>
        </p:txBody>
      </p:sp>
      <p:sp>
        <p:nvSpPr>
          <p:cNvPr id="1097" name="Freeform 18"/>
          <p:cNvSpPr>
            <a:spLocks/>
          </p:cNvSpPr>
          <p:nvPr/>
        </p:nvSpPr>
        <p:spPr bwMode="auto">
          <a:xfrm>
            <a:off x="3101226" y="3453887"/>
            <a:ext cx="436563" cy="149225"/>
          </a:xfrm>
          <a:custGeom>
            <a:avLst/>
            <a:gdLst>
              <a:gd name="T0" fmla="*/ 0 w 275"/>
              <a:gd name="T1" fmla="*/ 2147483646 h 94"/>
              <a:gd name="T2" fmla="*/ 2147483646 w 275"/>
              <a:gd name="T3" fmla="*/ 0 h 94"/>
              <a:gd name="T4" fmla="*/ 2147483646 w 275"/>
              <a:gd name="T5" fmla="*/ 2147483646 h 94"/>
              <a:gd name="T6" fmla="*/ 2147483646 w 275"/>
              <a:gd name="T7" fmla="*/ 2147483646 h 94"/>
              <a:gd name="T8" fmla="*/ 0 w 275"/>
              <a:gd name="T9" fmla="*/ 2147483646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94"/>
              <a:gd name="T17" fmla="*/ 275 w 275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94">
                <a:moveTo>
                  <a:pt x="0" y="37"/>
                </a:moveTo>
                <a:lnTo>
                  <a:pt x="175" y="0"/>
                </a:lnTo>
                <a:lnTo>
                  <a:pt x="275" y="62"/>
                </a:lnTo>
                <a:lnTo>
                  <a:pt x="106" y="94"/>
                </a:lnTo>
                <a:lnTo>
                  <a:pt x="0" y="37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8000" tIns="72000" rIns="108000" bIns="72000" anchor="ctr" anchorCtr="1"/>
          <a:lstStyle/>
          <a:p>
            <a:endParaRPr lang="en-GB"/>
          </a:p>
        </p:txBody>
      </p:sp>
      <p:sp>
        <p:nvSpPr>
          <p:cNvPr id="1098" name="Text Box 19"/>
          <p:cNvSpPr txBox="1">
            <a:spLocks noChangeArrowheads="1"/>
          </p:cNvSpPr>
          <p:nvPr/>
        </p:nvSpPr>
        <p:spPr bwMode="auto">
          <a:xfrm>
            <a:off x="3145676" y="3590412"/>
            <a:ext cx="594816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dS</a:t>
            </a:r>
          </a:p>
        </p:txBody>
      </p:sp>
      <p:sp>
        <p:nvSpPr>
          <p:cNvPr id="9224" name="Rectangle 40"/>
          <p:cNvSpPr>
            <a:spLocks noChangeArrowheads="1"/>
          </p:cNvSpPr>
          <p:nvPr/>
        </p:nvSpPr>
        <p:spPr bwMode="auto">
          <a:xfrm>
            <a:off x="1259683" y="481747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2.1. FLUJO Y CIRCULACIÓN</a:t>
            </a:r>
          </a:p>
        </p:txBody>
      </p:sp>
      <p:sp>
        <p:nvSpPr>
          <p:cNvPr id="9251" name="Line 52"/>
          <p:cNvSpPr>
            <a:spLocks noChangeShapeType="1"/>
          </p:cNvSpPr>
          <p:nvPr/>
        </p:nvSpPr>
        <p:spPr bwMode="auto">
          <a:xfrm flipV="1">
            <a:off x="3320301" y="2855399"/>
            <a:ext cx="0" cy="676274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000" tIns="72000" rIns="108000" bIns="72000" anchor="ctr" anchorCtr="1"/>
          <a:lstStyle/>
          <a:p>
            <a:endParaRPr lang="en-GB"/>
          </a:p>
        </p:txBody>
      </p:sp>
      <p:graphicFrame>
        <p:nvGraphicFramePr>
          <p:cNvPr id="925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406582"/>
              </p:ext>
            </p:extLst>
          </p:nvPr>
        </p:nvGraphicFramePr>
        <p:xfrm>
          <a:off x="3421901" y="2464874"/>
          <a:ext cx="466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3" name="Ecuación" r:id="rId6" imgW="215619" imgH="215619" progId="Equation.3">
                  <p:embed/>
                </p:oleObj>
              </mc:Choice>
              <mc:Fallback>
                <p:oleObj name="Ecuación" r:id="rId6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901" y="2464874"/>
                        <a:ext cx="466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Line 55"/>
          <p:cNvSpPr>
            <a:spLocks noChangeShapeType="1"/>
          </p:cNvSpPr>
          <p:nvPr/>
        </p:nvSpPr>
        <p:spPr bwMode="auto">
          <a:xfrm flipV="1">
            <a:off x="3328236" y="3055424"/>
            <a:ext cx="1192211" cy="46672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8000" tIns="72000" rIns="108000" bIns="72000" anchor="ctr" anchorCtr="1"/>
          <a:lstStyle/>
          <a:p>
            <a:endParaRPr lang="en-GB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46064F0-CBC1-4C02-9567-268984E1E106}"/>
              </a:ext>
            </a:extLst>
          </p:cNvPr>
          <p:cNvGrpSpPr/>
          <p:nvPr/>
        </p:nvGrpSpPr>
        <p:grpSpPr>
          <a:xfrm>
            <a:off x="4488697" y="2636324"/>
            <a:ext cx="471487" cy="719138"/>
            <a:chOff x="4383922" y="2464874"/>
            <a:chExt cx="471487" cy="719138"/>
          </a:xfrm>
        </p:grpSpPr>
        <p:sp>
          <p:nvSpPr>
            <p:cNvPr id="9249" name="Text Box 56"/>
            <p:cNvSpPr txBox="1">
              <a:spLocks noChangeArrowheads="1"/>
            </p:cNvSpPr>
            <p:nvPr/>
          </p:nvSpPr>
          <p:spPr bwMode="auto">
            <a:xfrm>
              <a:off x="4409322" y="2669662"/>
              <a:ext cx="423862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9250" name="Text Box 57"/>
            <p:cNvSpPr txBox="1">
              <a:spLocks noChangeArrowheads="1"/>
            </p:cNvSpPr>
            <p:nvPr/>
          </p:nvSpPr>
          <p:spPr bwMode="auto">
            <a:xfrm>
              <a:off x="4383922" y="2464874"/>
              <a:ext cx="471487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000">
                <a:latin typeface="Arial" panose="020B0604020202020204" pitchFamily="34" charset="0"/>
              </a:endParaRPr>
            </a:p>
          </p:txBody>
        </p:sp>
      </p:grpSp>
      <p:sp>
        <p:nvSpPr>
          <p:cNvPr id="266304" name="Text Box 64"/>
          <p:cNvSpPr txBox="1">
            <a:spLocks noChangeArrowheads="1"/>
          </p:cNvSpPr>
          <p:nvPr/>
        </p:nvSpPr>
        <p:spPr bwMode="auto">
          <a:xfrm>
            <a:off x="1349125" y="1062973"/>
            <a:ext cx="9009653" cy="5147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CARACTERIZACIÓN MATEMÁTICA DE UNA SUPERFICIE</a:t>
            </a:r>
          </a:p>
        </p:txBody>
      </p:sp>
      <p:grpSp>
        <p:nvGrpSpPr>
          <p:cNvPr id="16" name="76 Grupo"/>
          <p:cNvGrpSpPr>
            <a:grpSpLocks/>
          </p:cNvGrpSpPr>
          <p:nvPr/>
        </p:nvGrpSpPr>
        <p:grpSpPr bwMode="auto">
          <a:xfrm>
            <a:off x="1406219" y="2656224"/>
            <a:ext cx="1672782" cy="797662"/>
            <a:chOff x="1067243" y="2317011"/>
            <a:chExt cx="1672782" cy="797663"/>
          </a:xfrm>
        </p:grpSpPr>
        <p:sp>
          <p:nvSpPr>
            <p:cNvPr id="9246" name="Text Box 65"/>
            <p:cNvSpPr txBox="1">
              <a:spLocks noChangeArrowheads="1"/>
            </p:cNvSpPr>
            <p:nvPr/>
          </p:nvSpPr>
          <p:spPr bwMode="auto">
            <a:xfrm>
              <a:off x="1067243" y="2317011"/>
              <a:ext cx="1022817" cy="514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Punto</a:t>
              </a:r>
            </a:p>
          </p:txBody>
        </p:sp>
        <p:sp>
          <p:nvSpPr>
            <p:cNvPr id="9247" name="Line 66"/>
            <p:cNvSpPr>
              <a:spLocks noChangeShapeType="1"/>
            </p:cNvSpPr>
            <p:nvPr/>
          </p:nvSpPr>
          <p:spPr bwMode="auto">
            <a:xfrm flipH="1" flipV="1">
              <a:off x="2090060" y="2779569"/>
              <a:ext cx="649965" cy="33510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/>
            <a:p>
              <a:endParaRPr lang="en-GB"/>
            </a:p>
          </p:txBody>
        </p:sp>
      </p:grpSp>
      <p:grpSp>
        <p:nvGrpSpPr>
          <p:cNvPr id="11281" name="Group 82"/>
          <p:cNvGrpSpPr>
            <a:grpSpLocks/>
          </p:cNvGrpSpPr>
          <p:nvPr/>
        </p:nvGrpSpPr>
        <p:grpSpPr bwMode="auto">
          <a:xfrm>
            <a:off x="1039731" y="4968282"/>
            <a:ext cx="7746187" cy="514350"/>
            <a:chOff x="1036" y="3344"/>
            <a:chExt cx="4386" cy="324"/>
          </a:xfrm>
        </p:grpSpPr>
        <p:sp>
          <p:nvSpPr>
            <p:cNvPr id="9236" name="Text Box 10"/>
            <p:cNvSpPr txBox="1">
              <a:spLocks noChangeArrowheads="1"/>
            </p:cNvSpPr>
            <p:nvPr/>
          </p:nvSpPr>
          <p:spPr bwMode="auto">
            <a:xfrm>
              <a:off x="1036" y="3344"/>
              <a:ext cx="43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cs typeface="Times New Roman" panose="02020603050405020304" pitchFamily="18" charset="0"/>
                </a:rPr>
                <a:t>•</a:t>
              </a:r>
              <a:r>
                <a:rPr lang="es-ES" sz="2400" dirty="0">
                  <a:latin typeface="Arial" panose="020B0604020202020204" pitchFamily="34" charset="0"/>
                </a:rPr>
                <a:t> |    | = </a:t>
              </a:r>
              <a:r>
                <a:rPr lang="es-ES" sz="2400" dirty="0" err="1">
                  <a:latin typeface="Arial" panose="020B0604020202020204" pitchFamily="34" charset="0"/>
                </a:rPr>
                <a:t>dS</a:t>
              </a:r>
              <a:r>
                <a:rPr lang="es-ES" sz="2400" dirty="0">
                  <a:latin typeface="Arial" panose="020B0604020202020204" pitchFamily="34" charset="0"/>
                </a:rPr>
                <a:t> (una porción infinitesimal de la superficie)</a:t>
              </a:r>
              <a:endParaRPr lang="es-ES" sz="2400" dirty="0">
                <a:solidFill>
                  <a:srgbClr val="0099FF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9237" name="Object 11"/>
            <p:cNvGraphicFramePr>
              <a:graphicFrameLocks noChangeAspect="1"/>
            </p:cNvGraphicFramePr>
            <p:nvPr/>
          </p:nvGraphicFramePr>
          <p:xfrm>
            <a:off x="1330" y="3361"/>
            <a:ext cx="27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4" name="Ecuación" r:id="rId8" imgW="203024" imgH="215713" progId="Equation.3">
                    <p:embed/>
                  </p:oleObj>
                </mc:Choice>
                <mc:Fallback>
                  <p:oleObj name="Ecuación" r:id="rId8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3361"/>
                          <a:ext cx="27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359400" y="1670074"/>
            <a:ext cx="9164216" cy="529167"/>
            <a:chOff x="425625" y="1821885"/>
            <a:chExt cx="9163593" cy="529167"/>
          </a:xfrm>
        </p:grpSpPr>
        <p:sp>
          <p:nvSpPr>
            <p:cNvPr id="42024" name="Rectangle 6"/>
            <p:cNvSpPr>
              <a:spLocks noChangeArrowheads="1"/>
            </p:cNvSpPr>
            <p:nvPr/>
          </p:nvSpPr>
          <p:spPr bwMode="auto">
            <a:xfrm>
              <a:off x="6536589" y="1866029"/>
              <a:ext cx="463519" cy="463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923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3262848"/>
                </p:ext>
              </p:extLst>
            </p:nvPr>
          </p:nvGraphicFramePr>
          <p:xfrm>
            <a:off x="6534556" y="1821885"/>
            <a:ext cx="481756" cy="513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5" name="Ecuación" r:id="rId10" imgW="203024" imgH="215713" progId="Equation.3">
                    <p:embed/>
                  </p:oleObj>
                </mc:Choice>
                <mc:Fallback>
                  <p:oleObj name="Ecuación" r:id="rId10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4556" y="1821885"/>
                          <a:ext cx="481756" cy="513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Text Box 73"/>
            <p:cNvSpPr txBox="1">
              <a:spLocks noChangeArrowheads="1"/>
            </p:cNvSpPr>
            <p:nvPr/>
          </p:nvSpPr>
          <p:spPr bwMode="auto">
            <a:xfrm>
              <a:off x="425625" y="1835797"/>
              <a:ext cx="5886248" cy="51473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Cada punto se caracteriza con un vector:</a:t>
              </a:r>
            </a:p>
          </p:txBody>
        </p:sp>
        <p:sp>
          <p:nvSpPr>
            <p:cNvPr id="9235" name="CuadroTexto 3"/>
            <p:cNvSpPr txBox="1">
              <a:spLocks noChangeArrowheads="1"/>
            </p:cNvSpPr>
            <p:nvPr/>
          </p:nvSpPr>
          <p:spPr bwMode="auto">
            <a:xfrm>
              <a:off x="7042118" y="1836314"/>
              <a:ext cx="2547100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</a:rPr>
                <a:t>(diferencial de S)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775665" y="2363284"/>
            <a:ext cx="4583114" cy="2407845"/>
            <a:chOff x="5981145" y="2372888"/>
            <a:chExt cx="4583114" cy="2407845"/>
          </a:xfrm>
        </p:grpSpPr>
        <p:grpSp>
          <p:nvGrpSpPr>
            <p:cNvPr id="1114" name="Group 90"/>
            <p:cNvGrpSpPr>
              <a:grpSpLocks/>
            </p:cNvGrpSpPr>
            <p:nvPr/>
          </p:nvGrpSpPr>
          <p:grpSpPr bwMode="auto">
            <a:xfrm>
              <a:off x="5981145" y="2375670"/>
              <a:ext cx="4583114" cy="2405063"/>
              <a:chOff x="3555" y="1512"/>
              <a:chExt cx="2887" cy="1515"/>
            </a:xfrm>
          </p:grpSpPr>
          <p:sp>
            <p:nvSpPr>
              <p:cNvPr id="42003" name="Text Box 42"/>
              <p:cNvSpPr txBox="1">
                <a:spLocks noChangeArrowheads="1"/>
              </p:cNvSpPr>
              <p:nvPr/>
            </p:nvSpPr>
            <p:spPr bwMode="auto">
              <a:xfrm>
                <a:off x="4625" y="1871"/>
                <a:ext cx="885" cy="5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</a:rPr>
                  <a:t>Lado convexo</a:t>
                </a:r>
              </a:p>
            </p:txBody>
          </p:sp>
          <p:sp>
            <p:nvSpPr>
              <p:cNvPr id="42004" name="Text Box 43"/>
              <p:cNvSpPr txBox="1">
                <a:spLocks noChangeArrowheads="1"/>
              </p:cNvSpPr>
              <p:nvPr/>
            </p:nvSpPr>
            <p:spPr bwMode="auto">
              <a:xfrm>
                <a:off x="4625" y="2470"/>
                <a:ext cx="885" cy="557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s-ES" sz="2400">
                    <a:latin typeface="Arial" panose="020B0604020202020204" pitchFamily="34" charset="0"/>
                  </a:rPr>
                  <a:t>Lado cóncavo</a:t>
                </a:r>
              </a:p>
            </p:txBody>
          </p:sp>
          <p:sp>
            <p:nvSpPr>
              <p:cNvPr id="9240" name="Text Box 69"/>
              <p:cNvSpPr txBox="1">
                <a:spLocks noChangeArrowheads="1"/>
              </p:cNvSpPr>
              <p:nvPr/>
            </p:nvSpPr>
            <p:spPr bwMode="auto">
              <a:xfrm>
                <a:off x="4625" y="1512"/>
                <a:ext cx="885" cy="32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latin typeface="Arial" panose="020B0604020202020204" pitchFamily="34" charset="0"/>
                  </a:rPr>
                  <a:t>Abierta</a:t>
                </a:r>
              </a:p>
            </p:txBody>
          </p:sp>
          <p:sp>
            <p:nvSpPr>
              <p:cNvPr id="42006" name="Text Box 50"/>
              <p:cNvSpPr txBox="1">
                <a:spLocks noChangeArrowheads="1"/>
              </p:cNvSpPr>
              <p:nvPr/>
            </p:nvSpPr>
            <p:spPr bwMode="auto">
              <a:xfrm>
                <a:off x="5561" y="1871"/>
                <a:ext cx="881" cy="5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s-ES" sz="2400">
                    <a:latin typeface="Arial" panose="020B0604020202020204" pitchFamily="34" charset="0"/>
                  </a:rPr>
                  <a:t>Hacia fuera</a:t>
                </a:r>
              </a:p>
            </p:txBody>
          </p:sp>
          <p:sp>
            <p:nvSpPr>
              <p:cNvPr id="42007" name="Text Box 70"/>
              <p:cNvSpPr txBox="1">
                <a:spLocks noChangeArrowheads="1"/>
              </p:cNvSpPr>
              <p:nvPr/>
            </p:nvSpPr>
            <p:spPr bwMode="auto">
              <a:xfrm>
                <a:off x="5561" y="2470"/>
                <a:ext cx="881" cy="557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s-ES" sz="2400">
                    <a:latin typeface="Arial" panose="020B0604020202020204" pitchFamily="34" charset="0"/>
                  </a:rPr>
                  <a:t>Hacia dentro</a:t>
                </a:r>
              </a:p>
            </p:txBody>
          </p:sp>
          <p:sp>
            <p:nvSpPr>
              <p:cNvPr id="9243" name="Text Box 78"/>
              <p:cNvSpPr txBox="1">
                <a:spLocks noChangeArrowheads="1"/>
              </p:cNvSpPr>
              <p:nvPr/>
            </p:nvSpPr>
            <p:spPr bwMode="auto">
              <a:xfrm>
                <a:off x="5561" y="1512"/>
                <a:ext cx="881" cy="32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latin typeface="Arial" panose="020B0604020202020204" pitchFamily="34" charset="0"/>
                  </a:rPr>
                  <a:t>Cerrada</a:t>
                </a:r>
              </a:p>
            </p:txBody>
          </p:sp>
          <p:sp>
            <p:nvSpPr>
              <p:cNvPr id="9244" name="Text Box 84"/>
              <p:cNvSpPr txBox="1">
                <a:spLocks noChangeArrowheads="1"/>
              </p:cNvSpPr>
              <p:nvPr/>
            </p:nvSpPr>
            <p:spPr bwMode="auto">
              <a:xfrm>
                <a:off x="3555" y="1871"/>
                <a:ext cx="1023" cy="55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108000" tIns="72000" rIns="108000" bIns="72000" anchor="ctr" anchorCtr="1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/>
                  <a:t>Sentido positivo</a:t>
                </a:r>
              </a:p>
            </p:txBody>
          </p:sp>
          <p:sp>
            <p:nvSpPr>
              <p:cNvPr id="9245" name="Text Box 85"/>
              <p:cNvSpPr txBox="1">
                <a:spLocks noChangeArrowheads="1"/>
              </p:cNvSpPr>
              <p:nvPr/>
            </p:nvSpPr>
            <p:spPr bwMode="auto">
              <a:xfrm>
                <a:off x="3555" y="2470"/>
                <a:ext cx="1026" cy="55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108000" tIns="72000" rIns="108000" bIns="72000" anchor="ctr" anchorCtr="1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/>
                  <a:t>Sentido negativo</a:t>
                </a:r>
              </a:p>
            </p:txBody>
          </p:sp>
        </p:grp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5981689" y="2372888"/>
              <a:ext cx="1631120" cy="5147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Superficie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4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6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6248" grpId="0"/>
      <p:bldP spid="266255" grpId="0" animBg="1"/>
      <p:bldP spid="1097" grpId="0" animBg="1"/>
      <p:bldP spid="1098" grpId="0"/>
      <p:bldP spid="9251" grpId="0" animBg="1"/>
      <p:bldP spid="9248" grpId="0" animBg="1"/>
      <p:bldP spid="2663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CEBBA261-751C-436C-AD2D-53E20FB2CFBF}"/>
              </a:ext>
            </a:extLst>
          </p:cNvPr>
          <p:cNvSpPr/>
          <p:nvPr/>
        </p:nvSpPr>
        <p:spPr bwMode="auto">
          <a:xfrm>
            <a:off x="1359400" y="2372809"/>
            <a:ext cx="4260350" cy="240784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4410146" y="4312509"/>
            <a:ext cx="117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dl &lt;&lt; C</a:t>
            </a:r>
          </a:p>
        </p:txBody>
      </p:sp>
      <p:grpSp>
        <p:nvGrpSpPr>
          <p:cNvPr id="70757" name="Group 101"/>
          <p:cNvGrpSpPr>
            <a:grpSpLocks/>
          </p:cNvGrpSpPr>
          <p:nvPr/>
        </p:nvGrpSpPr>
        <p:grpSpPr bwMode="auto">
          <a:xfrm>
            <a:off x="1239908" y="5512420"/>
            <a:ext cx="9066213" cy="534989"/>
            <a:chOff x="1094" y="3547"/>
            <a:chExt cx="5711" cy="337"/>
          </a:xfrm>
        </p:grpSpPr>
        <p:sp>
          <p:nvSpPr>
            <p:cNvPr id="11305" name="Text Box 28"/>
            <p:cNvSpPr txBox="1">
              <a:spLocks noChangeArrowheads="1"/>
            </p:cNvSpPr>
            <p:nvPr/>
          </p:nvSpPr>
          <p:spPr bwMode="auto">
            <a:xfrm>
              <a:off x="1094" y="3593"/>
              <a:ext cx="57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cs typeface="Times New Roman" panose="02020603050405020304" pitchFamily="18" charset="0"/>
                </a:rPr>
                <a:t>•</a:t>
              </a:r>
              <a:r>
                <a:rPr lang="es-ES" sz="2400">
                  <a:latin typeface="Arial" panose="020B0604020202020204" pitchFamily="34" charset="0"/>
                </a:rPr>
                <a:t>      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//</a:t>
              </a:r>
              <a:r>
                <a:rPr lang="es-ES" sz="2400">
                  <a:latin typeface="Arial" panose="020B0604020202020204" pitchFamily="34" charset="0"/>
                </a:rPr>
                <a:t> dl (es tangente), en centro geométrico, en </a:t>
              </a:r>
              <a:r>
                <a:rPr lang="es-ES" sz="2400">
                  <a:solidFill>
                    <a:srgbClr val="0000FF"/>
                  </a:solidFill>
                  <a:latin typeface="Arial" panose="020B0604020202020204" pitchFamily="34" charset="0"/>
                </a:rPr>
                <a:t>sentido positivo</a:t>
              </a:r>
            </a:p>
          </p:txBody>
        </p:sp>
        <p:graphicFrame>
          <p:nvGraphicFramePr>
            <p:cNvPr id="11306" name="Object 29"/>
            <p:cNvGraphicFramePr>
              <a:graphicFrameLocks noChangeAspect="1"/>
            </p:cNvGraphicFramePr>
            <p:nvPr/>
          </p:nvGraphicFramePr>
          <p:xfrm>
            <a:off x="1282" y="3547"/>
            <a:ext cx="28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86" name="Ecuación" r:id="rId4" imgW="190335" imgH="215713" progId="Equation.3">
                    <p:embed/>
                  </p:oleObj>
                </mc:Choice>
                <mc:Fallback>
                  <p:oleObj name="Ecuación" r:id="rId4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3547"/>
                          <a:ext cx="28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2162176" y="3149291"/>
            <a:ext cx="3152776" cy="461963"/>
            <a:chOff x="4320" y="1431"/>
            <a:chExt cx="1986" cy="291"/>
          </a:xfrm>
        </p:grpSpPr>
        <p:sp>
          <p:nvSpPr>
            <p:cNvPr id="44072" name="Freeform 33"/>
            <p:cNvSpPr>
              <a:spLocks/>
            </p:cNvSpPr>
            <p:nvPr/>
          </p:nvSpPr>
          <p:spPr bwMode="auto">
            <a:xfrm>
              <a:off x="4320" y="1455"/>
              <a:ext cx="1699" cy="196"/>
            </a:xfrm>
            <a:custGeom>
              <a:avLst/>
              <a:gdLst>
                <a:gd name="T0" fmla="*/ 0 w 3120"/>
                <a:gd name="T1" fmla="*/ 0 h 489"/>
                <a:gd name="T2" fmla="*/ 1 w 3120"/>
                <a:gd name="T3" fmla="*/ 0 h 489"/>
                <a:gd name="T4" fmla="*/ 2 w 3120"/>
                <a:gd name="T5" fmla="*/ 0 h 489"/>
                <a:gd name="T6" fmla="*/ 4 w 3120"/>
                <a:gd name="T7" fmla="*/ 0 h 489"/>
                <a:gd name="T8" fmla="*/ 6 w 3120"/>
                <a:gd name="T9" fmla="*/ 0 h 489"/>
                <a:gd name="T10" fmla="*/ 7 w 3120"/>
                <a:gd name="T11" fmla="*/ 0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20"/>
                <a:gd name="T19" fmla="*/ 0 h 489"/>
                <a:gd name="T20" fmla="*/ 3120 w 312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20" h="489">
                  <a:moveTo>
                    <a:pt x="0" y="489"/>
                  </a:moveTo>
                  <a:cubicBezTo>
                    <a:pt x="60" y="366"/>
                    <a:pt x="120" y="244"/>
                    <a:pt x="240" y="163"/>
                  </a:cubicBezTo>
                  <a:cubicBezTo>
                    <a:pt x="360" y="82"/>
                    <a:pt x="500" y="0"/>
                    <a:pt x="720" y="0"/>
                  </a:cubicBezTo>
                  <a:cubicBezTo>
                    <a:pt x="940" y="0"/>
                    <a:pt x="1260" y="109"/>
                    <a:pt x="1560" y="163"/>
                  </a:cubicBezTo>
                  <a:cubicBezTo>
                    <a:pt x="1860" y="217"/>
                    <a:pt x="2260" y="326"/>
                    <a:pt x="2520" y="326"/>
                  </a:cubicBezTo>
                  <a:cubicBezTo>
                    <a:pt x="2780" y="326"/>
                    <a:pt x="2950" y="244"/>
                    <a:pt x="3120" y="163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ln>
                  <a:solidFill>
                    <a:srgbClr val="993300"/>
                  </a:solidFill>
                </a:ln>
              </a:endParaRPr>
            </a:p>
          </p:txBody>
        </p:sp>
        <p:sp>
          <p:nvSpPr>
            <p:cNvPr id="11304" name="Text Box 34"/>
            <p:cNvSpPr txBox="1">
              <a:spLocks noChangeArrowheads="1"/>
            </p:cNvSpPr>
            <p:nvPr/>
          </p:nvSpPr>
          <p:spPr bwMode="auto">
            <a:xfrm>
              <a:off x="6049" y="1431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762250" y="3217552"/>
            <a:ext cx="914400" cy="8540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230EBB-958F-47BF-BF59-A441ADA860E0}"/>
              </a:ext>
            </a:extLst>
          </p:cNvPr>
          <p:cNvGrpSpPr/>
          <p:nvPr/>
        </p:nvGrpSpPr>
        <p:grpSpPr>
          <a:xfrm>
            <a:off x="3651250" y="3790640"/>
            <a:ext cx="434975" cy="666750"/>
            <a:chOff x="3651250" y="3255397"/>
            <a:chExt cx="434975" cy="666750"/>
          </a:xfrm>
        </p:grpSpPr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3657600" y="3460184"/>
              <a:ext cx="3905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302" name="Text Box 38"/>
            <p:cNvSpPr txBox="1">
              <a:spLocks noChangeArrowheads="1"/>
            </p:cNvSpPr>
            <p:nvPr/>
          </p:nvSpPr>
          <p:spPr bwMode="auto">
            <a:xfrm>
              <a:off x="3651250" y="3255397"/>
              <a:ext cx="434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000">
                <a:latin typeface="Arial" panose="020B0604020202020204" pitchFamily="34" charset="0"/>
              </a:endParaRPr>
            </a:p>
          </p:txBody>
        </p:sp>
      </p:grpSp>
      <p:sp>
        <p:nvSpPr>
          <p:cNvPr id="70702" name="Text Box 59"/>
          <p:cNvSpPr txBox="1">
            <a:spLocks noChangeArrowheads="1"/>
          </p:cNvSpPr>
          <p:nvPr/>
        </p:nvSpPr>
        <p:spPr bwMode="auto">
          <a:xfrm>
            <a:off x="2549692" y="2643813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dl</a:t>
            </a:r>
          </a:p>
        </p:txBody>
      </p:sp>
      <p:sp>
        <p:nvSpPr>
          <p:cNvPr id="70703" name="Line 60"/>
          <p:cNvSpPr>
            <a:spLocks noChangeShapeType="1"/>
          </p:cNvSpPr>
          <p:nvPr/>
        </p:nvSpPr>
        <p:spPr bwMode="auto">
          <a:xfrm rot="5400000">
            <a:off x="2778919" y="3061489"/>
            <a:ext cx="0" cy="2619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9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63865"/>
              </p:ext>
            </p:extLst>
          </p:nvPr>
        </p:nvGraphicFramePr>
        <p:xfrm>
          <a:off x="3106771" y="2676219"/>
          <a:ext cx="468315" cy="50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7" name="Ecuación" r:id="rId6" imgW="203024" imgH="215713" progId="Equation.3">
                  <p:embed/>
                </p:oleObj>
              </mc:Choice>
              <mc:Fallback>
                <p:oleObj name="Ecuación" r:id="rId6" imgW="20302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71" y="2676219"/>
                        <a:ext cx="468315" cy="500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9" name="Line 63"/>
          <p:cNvSpPr>
            <a:spLocks noChangeShapeType="1"/>
          </p:cNvSpPr>
          <p:nvPr/>
        </p:nvSpPr>
        <p:spPr bwMode="auto">
          <a:xfrm flipV="1">
            <a:off x="2768632" y="3187396"/>
            <a:ext cx="307977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17" name="79 Grupo"/>
          <p:cNvGrpSpPr>
            <a:grpSpLocks/>
          </p:cNvGrpSpPr>
          <p:nvPr/>
        </p:nvGrpSpPr>
        <p:grpSpPr bwMode="auto">
          <a:xfrm>
            <a:off x="1691017" y="3337615"/>
            <a:ext cx="986465" cy="1022771"/>
            <a:chOff x="6776350" y="3276330"/>
            <a:chExt cx="986465" cy="1022497"/>
          </a:xfrm>
        </p:grpSpPr>
        <p:sp>
          <p:nvSpPr>
            <p:cNvPr id="11296" name="Text Box 67"/>
            <p:cNvSpPr txBox="1">
              <a:spLocks noChangeArrowheads="1"/>
            </p:cNvSpPr>
            <p:nvPr/>
          </p:nvSpPr>
          <p:spPr bwMode="auto">
            <a:xfrm>
              <a:off x="6776350" y="3835104"/>
              <a:ext cx="986465" cy="463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Punto</a:t>
              </a:r>
            </a:p>
          </p:txBody>
        </p:sp>
        <p:sp>
          <p:nvSpPr>
            <p:cNvPr id="11297" name="Line 68"/>
            <p:cNvSpPr>
              <a:spLocks noChangeShapeType="1"/>
            </p:cNvSpPr>
            <p:nvPr/>
          </p:nvSpPr>
          <p:spPr bwMode="auto">
            <a:xfrm flipH="1">
              <a:off x="7459663" y="3276330"/>
              <a:ext cx="293313" cy="55877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266304" name="Text Box 64"/>
          <p:cNvSpPr txBox="1">
            <a:spLocks noChangeArrowheads="1"/>
          </p:cNvSpPr>
          <p:nvPr/>
        </p:nvSpPr>
        <p:spPr bwMode="auto">
          <a:xfrm>
            <a:off x="1332812" y="1066771"/>
            <a:ext cx="8973309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CARACTERIZACIÓN MATEMÁTICA DE UN CAMINO</a:t>
            </a:r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1549605" y="6227065"/>
            <a:ext cx="9066213" cy="830997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Times New Roman" panose="02020603050405020304" pitchFamily="18" charset="0"/>
                <a:sym typeface="Webdings" panose="05030102010509060703" pitchFamily="18" charset="2"/>
              </a:rPr>
              <a:t>Dentro 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Webdings" panose="05030102010509060703" pitchFamily="18" charset="2"/>
              </a:rPr>
              <a:t>de cada punto la </a:t>
            </a:r>
            <a:r>
              <a:rPr lang="es-ES" sz="2400" dirty="0">
                <a:latin typeface="Arial" panose="020B0604020202020204" pitchFamily="34" charset="0"/>
              </a:rPr>
              <a:t>magnitud</a:t>
            </a:r>
            <a:r>
              <a:rPr lang="es-ES" sz="2400" b="1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considerada, p.ej. </a:t>
            </a: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, debe ser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constante</a:t>
            </a:r>
            <a:r>
              <a:rPr lang="es-ES" sz="2400" dirty="0">
                <a:latin typeface="Arial" panose="020B0604020202020204" pitchFamily="34" charset="0"/>
              </a:rPr>
              <a:t>. Ese valor se asocia al centro geométrico del punto.</a:t>
            </a:r>
          </a:p>
        </p:txBody>
      </p:sp>
      <p:grpSp>
        <p:nvGrpSpPr>
          <p:cNvPr id="70760" name="Group 104"/>
          <p:cNvGrpSpPr>
            <a:grpSpLocks/>
          </p:cNvGrpSpPr>
          <p:nvPr/>
        </p:nvGrpSpPr>
        <p:grpSpPr bwMode="auto">
          <a:xfrm>
            <a:off x="1241496" y="4971846"/>
            <a:ext cx="6640513" cy="528639"/>
            <a:chOff x="1045" y="3243"/>
            <a:chExt cx="4183" cy="333"/>
          </a:xfrm>
        </p:grpSpPr>
        <p:grpSp>
          <p:nvGrpSpPr>
            <p:cNvPr id="11292" name="Group 102"/>
            <p:cNvGrpSpPr>
              <a:grpSpLocks/>
            </p:cNvGrpSpPr>
            <p:nvPr/>
          </p:nvGrpSpPr>
          <p:grpSpPr bwMode="auto">
            <a:xfrm>
              <a:off x="1045" y="3263"/>
              <a:ext cx="4183" cy="313"/>
              <a:chOff x="1045" y="3284"/>
              <a:chExt cx="4183" cy="313"/>
            </a:xfrm>
          </p:grpSpPr>
          <p:sp>
            <p:nvSpPr>
              <p:cNvPr id="11294" name="Text Box 25"/>
              <p:cNvSpPr txBox="1">
                <a:spLocks noChangeArrowheads="1"/>
              </p:cNvSpPr>
              <p:nvPr/>
            </p:nvSpPr>
            <p:spPr bwMode="auto">
              <a:xfrm>
                <a:off x="1045" y="3292"/>
                <a:ext cx="418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•</a:t>
                </a:r>
                <a:r>
                  <a:rPr lang="es-ES" sz="2400" dirty="0">
                    <a:latin typeface="Arial" panose="020B0604020202020204" pitchFamily="34" charset="0"/>
                  </a:rPr>
                  <a:t> |    | = dl (una porción infinitesimal del camino)</a:t>
                </a:r>
              </a:p>
            </p:txBody>
          </p:sp>
          <p:graphicFrame>
            <p:nvGraphicFramePr>
              <p:cNvPr id="11295" name="Object 26"/>
              <p:cNvGraphicFramePr>
                <a:graphicFrameLocks noChangeAspect="1"/>
              </p:cNvGraphicFramePr>
              <p:nvPr/>
            </p:nvGraphicFramePr>
            <p:xfrm>
              <a:off x="1250" y="3284"/>
              <a:ext cx="278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88" name="Ecuación" r:id="rId8" imgW="190335" imgH="215713" progId="Equation.3">
                      <p:embed/>
                    </p:oleObj>
                  </mc:Choice>
                  <mc:Fallback>
                    <p:oleObj name="Ecuación" r:id="rId8" imgW="190335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0" y="3284"/>
                            <a:ext cx="278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3" name="Text Box 103"/>
            <p:cNvSpPr txBox="1">
              <a:spLocks noChangeArrowheads="1"/>
            </p:cNvSpPr>
            <p:nvPr/>
          </p:nvSpPr>
          <p:spPr bwMode="auto">
            <a:xfrm>
              <a:off x="1818" y="3243"/>
              <a:ext cx="11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upo 45"/>
          <p:cNvGrpSpPr>
            <a:grpSpLocks/>
          </p:cNvGrpSpPr>
          <p:nvPr/>
        </p:nvGrpSpPr>
        <p:grpSpPr bwMode="auto">
          <a:xfrm>
            <a:off x="1339722" y="1679318"/>
            <a:ext cx="9096532" cy="499360"/>
            <a:chOff x="517662" y="1864573"/>
            <a:chExt cx="9095911" cy="499360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6618774" y="1885907"/>
              <a:ext cx="463519" cy="463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28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04173"/>
                </p:ext>
              </p:extLst>
            </p:nvPr>
          </p:nvGraphicFramePr>
          <p:xfrm>
            <a:off x="6636234" y="1864573"/>
            <a:ext cx="409147" cy="466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89" name="Ecuación" r:id="rId10" imgW="190335" imgH="215713" progId="Equation.3">
                    <p:embed/>
                  </p:oleObj>
                </mc:Choice>
                <mc:Fallback>
                  <p:oleObj name="Ecuación" r:id="rId10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6234" y="1864573"/>
                          <a:ext cx="409147" cy="4667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Text Box 73"/>
            <p:cNvSpPr txBox="1">
              <a:spLocks noChangeArrowheads="1"/>
            </p:cNvSpPr>
            <p:nvPr/>
          </p:nvSpPr>
          <p:spPr bwMode="auto">
            <a:xfrm>
              <a:off x="517662" y="1900087"/>
              <a:ext cx="5805109" cy="46384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Cada punto se caracteriza con un vector:</a:t>
              </a:r>
            </a:p>
          </p:txBody>
        </p:sp>
        <p:sp>
          <p:nvSpPr>
            <p:cNvPr id="11291" name="CuadroTexto 49"/>
            <p:cNvSpPr txBox="1">
              <a:spLocks noChangeArrowheads="1"/>
            </p:cNvSpPr>
            <p:nvPr/>
          </p:nvSpPr>
          <p:spPr bwMode="auto">
            <a:xfrm>
              <a:off x="7133575" y="1876070"/>
              <a:ext cx="24799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</a:rPr>
                <a:t>(diferencial de L)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761038" y="2390401"/>
            <a:ext cx="4578557" cy="2399101"/>
            <a:chOff x="5665583" y="2503100"/>
            <a:chExt cx="4578557" cy="2399101"/>
          </a:xfrm>
        </p:grpSpPr>
        <p:grpSp>
          <p:nvGrpSpPr>
            <p:cNvPr id="52" name="Group 90"/>
            <p:cNvGrpSpPr>
              <a:grpSpLocks/>
            </p:cNvGrpSpPr>
            <p:nvPr/>
          </p:nvGrpSpPr>
          <p:grpSpPr bwMode="auto">
            <a:xfrm>
              <a:off x="5688014" y="2503488"/>
              <a:ext cx="4556126" cy="2398713"/>
              <a:chOff x="3602" y="1264"/>
              <a:chExt cx="2870" cy="1511"/>
            </a:xfrm>
          </p:grpSpPr>
          <p:sp>
            <p:nvSpPr>
              <p:cNvPr id="53" name="Text Box 42"/>
              <p:cNvSpPr txBox="1">
                <a:spLocks noChangeArrowheads="1"/>
              </p:cNvSpPr>
              <p:nvPr/>
            </p:nvSpPr>
            <p:spPr bwMode="auto">
              <a:xfrm>
                <a:off x="4643" y="1651"/>
                <a:ext cx="885" cy="5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s-ES" sz="2400">
                    <a:latin typeface="Arial" panose="020B0604020202020204" pitchFamily="34" charset="0"/>
                  </a:rPr>
                  <a:t>Hacia delante</a:t>
                </a:r>
              </a:p>
            </p:txBody>
          </p:sp>
          <p:sp>
            <p:nvSpPr>
              <p:cNvPr id="54" name="Text Box 43"/>
              <p:cNvSpPr txBox="1">
                <a:spLocks noChangeArrowheads="1"/>
              </p:cNvSpPr>
              <p:nvPr/>
            </p:nvSpPr>
            <p:spPr bwMode="auto">
              <a:xfrm>
                <a:off x="4643" y="2249"/>
                <a:ext cx="885" cy="523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s-ES" sz="2400">
                    <a:latin typeface="Arial" panose="020B0604020202020204" pitchFamily="34" charset="0"/>
                  </a:rPr>
                  <a:t>Hacia atrás</a:t>
                </a:r>
              </a:p>
            </p:txBody>
          </p:sp>
          <p:sp>
            <p:nvSpPr>
              <p:cNvPr id="11282" name="Text Box 69"/>
              <p:cNvSpPr txBox="1">
                <a:spLocks noChangeArrowheads="1"/>
              </p:cNvSpPr>
              <p:nvPr/>
            </p:nvSpPr>
            <p:spPr bwMode="auto">
              <a:xfrm>
                <a:off x="4643" y="1264"/>
                <a:ext cx="885" cy="32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Abierto</a:t>
                </a:r>
              </a:p>
            </p:txBody>
          </p:sp>
          <p:sp>
            <p:nvSpPr>
              <p:cNvPr id="56" name="Text Box 50"/>
              <p:cNvSpPr txBox="1">
                <a:spLocks noChangeArrowheads="1"/>
              </p:cNvSpPr>
              <p:nvPr/>
            </p:nvSpPr>
            <p:spPr bwMode="auto">
              <a:xfrm>
                <a:off x="5591" y="1651"/>
                <a:ext cx="881" cy="5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s-ES" sz="2400">
                    <a:latin typeface="Arial" panose="020B0604020202020204" pitchFamily="34" charset="0"/>
                  </a:rPr>
                  <a:t>Anti horario</a:t>
                </a:r>
              </a:p>
            </p:txBody>
          </p:sp>
          <p:sp>
            <p:nvSpPr>
              <p:cNvPr id="57" name="Text Box 70"/>
              <p:cNvSpPr txBox="1">
                <a:spLocks noChangeArrowheads="1"/>
              </p:cNvSpPr>
              <p:nvPr/>
            </p:nvSpPr>
            <p:spPr bwMode="auto">
              <a:xfrm>
                <a:off x="5591" y="2249"/>
                <a:ext cx="881" cy="523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s-ES" sz="2400">
                    <a:latin typeface="Arial" panose="020B0604020202020204" pitchFamily="34" charset="0"/>
                  </a:rPr>
                  <a:t>Horario</a:t>
                </a:r>
              </a:p>
            </p:txBody>
          </p:sp>
          <p:sp>
            <p:nvSpPr>
              <p:cNvPr id="11285" name="Text Box 78"/>
              <p:cNvSpPr txBox="1">
                <a:spLocks noChangeArrowheads="1"/>
              </p:cNvSpPr>
              <p:nvPr/>
            </p:nvSpPr>
            <p:spPr bwMode="auto">
              <a:xfrm>
                <a:off x="5591" y="1264"/>
                <a:ext cx="881" cy="32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Cerrado</a:t>
                </a:r>
              </a:p>
            </p:txBody>
          </p:sp>
          <p:sp>
            <p:nvSpPr>
              <p:cNvPr id="11286" name="Text Box 84"/>
              <p:cNvSpPr txBox="1">
                <a:spLocks noChangeArrowheads="1"/>
              </p:cNvSpPr>
              <p:nvPr/>
            </p:nvSpPr>
            <p:spPr bwMode="auto">
              <a:xfrm>
                <a:off x="3602" y="1653"/>
                <a:ext cx="976" cy="52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/>
                  <a:t>Sentido positivo</a:t>
                </a:r>
              </a:p>
            </p:txBody>
          </p:sp>
          <p:sp>
            <p:nvSpPr>
              <p:cNvPr id="11287" name="Text Box 85"/>
              <p:cNvSpPr txBox="1">
                <a:spLocks noChangeArrowheads="1"/>
              </p:cNvSpPr>
              <p:nvPr/>
            </p:nvSpPr>
            <p:spPr bwMode="auto">
              <a:xfrm>
                <a:off x="3602" y="2250"/>
                <a:ext cx="979" cy="52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sz="2400"/>
                  <a:t>Sentido negativo</a:t>
                </a:r>
              </a:p>
            </p:txBody>
          </p:sp>
        </p:grp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5665583" y="2503100"/>
              <a:ext cx="1549605" cy="5147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Camino</a:t>
              </a:r>
            </a:p>
          </p:txBody>
        </p:sp>
      </p:grpSp>
      <p:sp>
        <p:nvSpPr>
          <p:cNvPr id="43" name="Rectangle 40">
            <a:extLst>
              <a:ext uri="{FF2B5EF4-FFF2-40B4-BE49-F238E27FC236}">
                <a16:creationId xmlns:a16="http://schemas.microsoft.com/office/drawing/2014/main" id="{FF046ABA-1A4F-49F6-84BE-6D9304D15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83" y="481747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2.1. FLUJO Y CIRCULACIÓN</a:t>
            </a:r>
          </a:p>
        </p:txBody>
      </p:sp>
    </p:spTree>
    <p:extLst>
      <p:ext uri="{BB962C8B-B14F-4D97-AF65-F5344CB8AC3E}">
        <p14:creationId xmlns:p14="http://schemas.microsoft.com/office/powerpoint/2010/main" val="157225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6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1300" grpId="0" animBg="1"/>
      <p:bldP spid="70702" grpId="0"/>
      <p:bldP spid="70703" grpId="0" animBg="1"/>
      <p:bldP spid="11299" grpId="0" animBg="1"/>
      <p:bldP spid="266304" grpId="0" animBg="1"/>
      <p:bldP spid="2662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roup 126"/>
          <p:cNvGrpSpPr>
            <a:grpSpLocks/>
          </p:cNvGrpSpPr>
          <p:nvPr/>
        </p:nvGrpSpPr>
        <p:grpSpPr bwMode="auto">
          <a:xfrm>
            <a:off x="3674544" y="2511366"/>
            <a:ext cx="1439862" cy="727075"/>
            <a:chOff x="2436" y="1053"/>
            <a:chExt cx="907" cy="458"/>
          </a:xfrm>
        </p:grpSpPr>
        <p:sp>
          <p:nvSpPr>
            <p:cNvPr id="13391" name="Line 8"/>
            <p:cNvSpPr>
              <a:spLocks noChangeShapeType="1"/>
            </p:cNvSpPr>
            <p:nvPr/>
          </p:nvSpPr>
          <p:spPr bwMode="auto">
            <a:xfrm flipH="1">
              <a:off x="2436" y="151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  <p:sp>
          <p:nvSpPr>
            <p:cNvPr id="13392" name="Text Box 9"/>
            <p:cNvSpPr txBox="1">
              <a:spLocks noChangeArrowheads="1"/>
            </p:cNvSpPr>
            <p:nvPr/>
          </p:nvSpPr>
          <p:spPr bwMode="auto">
            <a:xfrm>
              <a:off x="2573" y="1190"/>
              <a:ext cx="31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  <a:r>
                <a:rPr lang="es-ES" sz="2400" baseline="-25000">
                  <a:latin typeface="Arial" panose="020B0604020202020204" pitchFamily="34" charset="0"/>
                </a:rPr>
                <a:t>n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13393" name="Text Box 10"/>
            <p:cNvSpPr txBox="1">
              <a:spLocks noChangeArrowheads="1"/>
            </p:cNvSpPr>
            <p:nvPr/>
          </p:nvSpPr>
          <p:spPr bwMode="auto">
            <a:xfrm>
              <a:off x="2542" y="1053"/>
              <a:ext cx="3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158" name="Group 110"/>
          <p:cNvGrpSpPr>
            <a:grpSpLocks/>
          </p:cNvGrpSpPr>
          <p:nvPr/>
        </p:nvGrpSpPr>
        <p:grpSpPr bwMode="auto">
          <a:xfrm>
            <a:off x="1774718" y="2485966"/>
            <a:ext cx="1439862" cy="752475"/>
            <a:chOff x="1114" y="1037"/>
            <a:chExt cx="907" cy="474"/>
          </a:xfrm>
        </p:grpSpPr>
        <p:sp>
          <p:nvSpPr>
            <p:cNvPr id="13388" name="Line 11"/>
            <p:cNvSpPr>
              <a:spLocks noChangeShapeType="1"/>
            </p:cNvSpPr>
            <p:nvPr/>
          </p:nvSpPr>
          <p:spPr bwMode="auto">
            <a:xfrm>
              <a:off x="1114" y="151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  <p:sp>
          <p:nvSpPr>
            <p:cNvPr id="13389" name="Text Box 12"/>
            <p:cNvSpPr txBox="1">
              <a:spLocks noChangeArrowheads="1"/>
            </p:cNvSpPr>
            <p:nvPr/>
          </p:nvSpPr>
          <p:spPr bwMode="auto">
            <a:xfrm>
              <a:off x="1606" y="1180"/>
              <a:ext cx="31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  <a:r>
                <a:rPr lang="es-ES" sz="2400" baseline="-25000">
                  <a:latin typeface="Arial" panose="020B0604020202020204" pitchFamily="34" charset="0"/>
                </a:rPr>
                <a:t>n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13390" name="Text Box 13"/>
            <p:cNvSpPr txBox="1">
              <a:spLocks noChangeArrowheads="1"/>
            </p:cNvSpPr>
            <p:nvPr/>
          </p:nvSpPr>
          <p:spPr bwMode="auto">
            <a:xfrm>
              <a:off x="1579" y="1037"/>
              <a:ext cx="3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sp>
        <p:nvSpPr>
          <p:cNvPr id="268441" name="Text Box 153"/>
          <p:cNvSpPr txBox="1">
            <a:spLocks noChangeArrowheads="1"/>
          </p:cNvSpPr>
          <p:nvPr/>
        </p:nvSpPr>
        <p:spPr bwMode="auto">
          <a:xfrm>
            <a:off x="1400627" y="5846258"/>
            <a:ext cx="5826642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44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Sumando las contribuciones de todos los puntos de S se tiene el flujo de </a:t>
            </a: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en S</a:t>
            </a:r>
          </a:p>
        </p:txBody>
      </p:sp>
      <p:sp>
        <p:nvSpPr>
          <p:cNvPr id="268447" name="Text Box 159"/>
          <p:cNvSpPr txBox="1">
            <a:spLocks noChangeArrowheads="1"/>
          </p:cNvSpPr>
          <p:nvPr/>
        </p:nvSpPr>
        <p:spPr bwMode="auto">
          <a:xfrm>
            <a:off x="1841524" y="4385852"/>
            <a:ext cx="17033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&gt; 0</a:t>
            </a:r>
          </a:p>
        </p:txBody>
      </p:sp>
      <p:sp>
        <p:nvSpPr>
          <p:cNvPr id="268448" name="Text Box 160"/>
          <p:cNvSpPr txBox="1">
            <a:spLocks noChangeArrowheads="1"/>
          </p:cNvSpPr>
          <p:nvPr/>
        </p:nvSpPr>
        <p:spPr bwMode="auto">
          <a:xfrm>
            <a:off x="3570222" y="4417751"/>
            <a:ext cx="15033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0"/>
              </a:spcBef>
              <a:buFontTx/>
              <a:buNone/>
            </a:pP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&lt; 0</a:t>
            </a:r>
          </a:p>
        </p:txBody>
      </p:sp>
      <p:grpSp>
        <p:nvGrpSpPr>
          <p:cNvPr id="2161" name="Group 113"/>
          <p:cNvGrpSpPr>
            <a:grpSpLocks/>
          </p:cNvGrpSpPr>
          <p:nvPr/>
        </p:nvGrpSpPr>
        <p:grpSpPr bwMode="auto">
          <a:xfrm>
            <a:off x="3715819" y="2705042"/>
            <a:ext cx="1935162" cy="1598613"/>
            <a:chOff x="-469" y="1099"/>
            <a:chExt cx="1219" cy="1007"/>
          </a:xfrm>
        </p:grpSpPr>
        <p:grpSp>
          <p:nvGrpSpPr>
            <p:cNvPr id="13367" name="Group 14"/>
            <p:cNvGrpSpPr>
              <a:grpSpLocks/>
            </p:cNvGrpSpPr>
            <p:nvPr/>
          </p:nvGrpSpPr>
          <p:grpSpPr bwMode="auto">
            <a:xfrm>
              <a:off x="-469" y="1099"/>
              <a:ext cx="1219" cy="949"/>
              <a:chOff x="2249" y="1175"/>
              <a:chExt cx="1219" cy="949"/>
            </a:xfrm>
          </p:grpSpPr>
          <p:grpSp>
            <p:nvGrpSpPr>
              <p:cNvPr id="13369" name="Group 15"/>
              <p:cNvGrpSpPr>
                <a:grpSpLocks/>
              </p:cNvGrpSpPr>
              <p:nvPr/>
            </p:nvGrpSpPr>
            <p:grpSpPr bwMode="auto">
              <a:xfrm>
                <a:off x="2249" y="1175"/>
                <a:ext cx="1219" cy="949"/>
                <a:chOff x="2249" y="1175"/>
                <a:chExt cx="1219" cy="949"/>
              </a:xfrm>
            </p:grpSpPr>
            <p:sp>
              <p:nvSpPr>
                <p:cNvPr id="13371" name="Line 16"/>
                <p:cNvSpPr>
                  <a:spLocks noChangeShapeType="1"/>
                </p:cNvSpPr>
                <p:nvPr/>
              </p:nvSpPr>
              <p:spPr bwMode="auto">
                <a:xfrm>
                  <a:off x="3146" y="1182"/>
                  <a:ext cx="0" cy="717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13372" name="Line 17"/>
                <p:cNvSpPr>
                  <a:spLocks noChangeShapeType="1"/>
                </p:cNvSpPr>
                <p:nvPr/>
              </p:nvSpPr>
              <p:spPr bwMode="auto">
                <a:xfrm>
                  <a:off x="3151" y="15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13373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249" y="1514"/>
                  <a:ext cx="891" cy="546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13374" name="Line 19"/>
                <p:cNvSpPr>
                  <a:spLocks noChangeShapeType="1"/>
                </p:cNvSpPr>
                <p:nvPr/>
              </p:nvSpPr>
              <p:spPr bwMode="auto">
                <a:xfrm>
                  <a:off x="3149" y="1417"/>
                  <a:ext cx="0" cy="195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133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70" y="1833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08063"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graphicFrame>
              <p:nvGraphicFramePr>
                <p:cNvPr id="13376" name="Object 21"/>
                <p:cNvGraphicFramePr>
                  <a:graphicFrameLocks noChangeAspect="1"/>
                </p:cNvGraphicFramePr>
                <p:nvPr/>
              </p:nvGraphicFramePr>
              <p:xfrm>
                <a:off x="3174" y="1175"/>
                <a:ext cx="294" cy="2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234" name="Ecuación" r:id="rId4" imgW="215619" imgH="215619" progId="Equation.3">
                        <p:embed/>
                      </p:oleObj>
                    </mc:Choice>
                    <mc:Fallback>
                      <p:oleObj name="Ecuación" r:id="rId4" imgW="215619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74" y="1175"/>
                              <a:ext cx="294" cy="2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370" name="Text Box 22"/>
              <p:cNvSpPr txBox="1">
                <a:spLocks noChangeArrowheads="1"/>
              </p:cNvSpPr>
              <p:nvPr/>
            </p:nvSpPr>
            <p:spPr bwMode="auto">
              <a:xfrm>
                <a:off x="2644" y="1710"/>
                <a:ext cx="30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endParaRPr lang="es-E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68" name="Text Box 107"/>
            <p:cNvSpPr txBox="1">
              <a:spLocks noChangeArrowheads="1"/>
            </p:cNvSpPr>
            <p:nvPr/>
          </p:nvSpPr>
          <p:spPr bwMode="auto">
            <a:xfrm>
              <a:off x="327" y="1814"/>
              <a:ext cx="11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172" name="Group 124"/>
          <p:cNvGrpSpPr>
            <a:grpSpLocks/>
          </p:cNvGrpSpPr>
          <p:nvPr/>
        </p:nvGrpSpPr>
        <p:grpSpPr bwMode="auto">
          <a:xfrm>
            <a:off x="2204930" y="3165417"/>
            <a:ext cx="652463" cy="457200"/>
            <a:chOff x="1385" y="1465"/>
            <a:chExt cx="411" cy="288"/>
          </a:xfrm>
        </p:grpSpPr>
        <p:sp>
          <p:nvSpPr>
            <p:cNvPr id="13365" name="98 CuadroTexto"/>
            <p:cNvSpPr txBox="1">
              <a:spLocks noChangeArrowheads="1"/>
            </p:cNvSpPr>
            <p:nvPr/>
          </p:nvSpPr>
          <p:spPr bwMode="auto">
            <a:xfrm>
              <a:off x="1522" y="1465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sz="2400">
                  <a:latin typeface="Symbol" panose="05050102010706020507" pitchFamily="18" charset="2"/>
                  <a:sym typeface="Symbol" panose="05050102010706020507" pitchFamily="18" charset="2"/>
                </a:rPr>
                <a:t></a:t>
              </a:r>
              <a:endParaRPr lang="es-ES" sz="2400">
                <a:latin typeface="Symbol" panose="05050102010706020507" pitchFamily="18" charset="2"/>
              </a:endParaRPr>
            </a:p>
          </p:txBody>
        </p:sp>
        <p:sp>
          <p:nvSpPr>
            <p:cNvPr id="13366" name="Freeform 121"/>
            <p:cNvSpPr>
              <a:spLocks/>
            </p:cNvSpPr>
            <p:nvPr/>
          </p:nvSpPr>
          <p:spPr bwMode="auto">
            <a:xfrm>
              <a:off x="1385" y="1524"/>
              <a:ext cx="116" cy="165"/>
            </a:xfrm>
            <a:custGeom>
              <a:avLst/>
              <a:gdLst>
                <a:gd name="T0" fmla="*/ 82 w 83"/>
                <a:gd name="T1" fmla="*/ 0 h 144"/>
                <a:gd name="T2" fmla="*/ 69 w 83"/>
                <a:gd name="T3" fmla="*/ 82 h 144"/>
                <a:gd name="T4" fmla="*/ 0 w 83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44">
                  <a:moveTo>
                    <a:pt x="82" y="0"/>
                  </a:moveTo>
                  <a:cubicBezTo>
                    <a:pt x="82" y="29"/>
                    <a:pt x="83" y="58"/>
                    <a:pt x="69" y="82"/>
                  </a:cubicBezTo>
                  <a:cubicBezTo>
                    <a:pt x="55" y="106"/>
                    <a:pt x="27" y="125"/>
                    <a:pt x="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2173" name="Group 125"/>
          <p:cNvGrpSpPr>
            <a:grpSpLocks/>
          </p:cNvGrpSpPr>
          <p:nvPr/>
        </p:nvGrpSpPr>
        <p:grpSpPr bwMode="auto">
          <a:xfrm>
            <a:off x="4944544" y="3101918"/>
            <a:ext cx="434975" cy="715963"/>
            <a:chOff x="3236" y="1425"/>
            <a:chExt cx="274" cy="451"/>
          </a:xfrm>
        </p:grpSpPr>
        <p:sp>
          <p:nvSpPr>
            <p:cNvPr id="13363" name="98 CuadroTexto"/>
            <p:cNvSpPr txBox="1">
              <a:spLocks noChangeArrowheads="1"/>
            </p:cNvSpPr>
            <p:nvPr/>
          </p:nvSpPr>
          <p:spPr bwMode="auto">
            <a:xfrm>
              <a:off x="3236" y="1588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sz="2400">
                  <a:latin typeface="Symbol" panose="05050102010706020507" pitchFamily="18" charset="2"/>
                  <a:sym typeface="Symbol" panose="05050102010706020507" pitchFamily="18" charset="2"/>
                </a:rPr>
                <a:t></a:t>
              </a:r>
              <a:endParaRPr lang="es-ES" sz="2400">
                <a:latin typeface="Symbol" panose="05050102010706020507" pitchFamily="18" charset="2"/>
              </a:endParaRPr>
            </a:p>
          </p:txBody>
        </p:sp>
        <p:sp>
          <p:nvSpPr>
            <p:cNvPr id="13364" name="Freeform 123"/>
            <p:cNvSpPr>
              <a:spLocks/>
            </p:cNvSpPr>
            <p:nvPr/>
          </p:nvSpPr>
          <p:spPr bwMode="auto">
            <a:xfrm rot="2449977">
              <a:off x="3247" y="1425"/>
              <a:ext cx="145" cy="292"/>
            </a:xfrm>
            <a:custGeom>
              <a:avLst/>
              <a:gdLst>
                <a:gd name="T0" fmla="*/ 870651015 w 83"/>
                <a:gd name="T1" fmla="*/ 0 h 144"/>
                <a:gd name="T2" fmla="*/ 736133196 w 83"/>
                <a:gd name="T3" fmla="*/ 815326751 h 144"/>
                <a:gd name="T4" fmla="*/ 0 w 83"/>
                <a:gd name="T5" fmla="*/ 1434018339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44">
                  <a:moveTo>
                    <a:pt x="82" y="0"/>
                  </a:moveTo>
                  <a:cubicBezTo>
                    <a:pt x="82" y="29"/>
                    <a:pt x="83" y="58"/>
                    <a:pt x="69" y="82"/>
                  </a:cubicBezTo>
                  <a:cubicBezTo>
                    <a:pt x="55" y="106"/>
                    <a:pt x="27" y="125"/>
                    <a:pt x="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F81EB8D4-A5AD-4EDA-9E86-8783FE758859}"/>
              </a:ext>
            </a:extLst>
          </p:cNvPr>
          <p:cNvGrpSpPr/>
          <p:nvPr/>
        </p:nvGrpSpPr>
        <p:grpSpPr>
          <a:xfrm>
            <a:off x="1203219" y="2670116"/>
            <a:ext cx="2301878" cy="1433511"/>
            <a:chOff x="-854181" y="2022416"/>
            <a:chExt cx="2301878" cy="1433511"/>
          </a:xfrm>
        </p:grpSpPr>
        <p:sp>
          <p:nvSpPr>
            <p:cNvPr id="13354" name="Text Box 23"/>
            <p:cNvSpPr txBox="1">
              <a:spLocks noChangeArrowheads="1"/>
            </p:cNvSpPr>
            <p:nvPr/>
          </p:nvSpPr>
          <p:spPr bwMode="auto">
            <a:xfrm>
              <a:off x="-308080" y="2278003"/>
              <a:ext cx="457201" cy="41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13355" name="Line 24"/>
            <p:cNvSpPr>
              <a:spLocks noChangeShapeType="1"/>
            </p:cNvSpPr>
            <p:nvPr/>
          </p:nvSpPr>
          <p:spPr bwMode="auto">
            <a:xfrm>
              <a:off x="-263630" y="2071628"/>
              <a:ext cx="0" cy="11382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  <p:sp>
          <p:nvSpPr>
            <p:cNvPr id="13356" name="Line 25"/>
            <p:cNvSpPr>
              <a:spLocks noChangeShapeType="1"/>
            </p:cNvSpPr>
            <p:nvPr/>
          </p:nvSpPr>
          <p:spPr bwMode="auto">
            <a:xfrm>
              <a:off x="-255692" y="2589153"/>
              <a:ext cx="3048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  <p:sp>
          <p:nvSpPr>
            <p:cNvPr id="13357" name="Line 26"/>
            <p:cNvSpPr>
              <a:spLocks noChangeShapeType="1"/>
            </p:cNvSpPr>
            <p:nvPr/>
          </p:nvSpPr>
          <p:spPr bwMode="auto">
            <a:xfrm>
              <a:off x="-255692" y="2589153"/>
              <a:ext cx="1414464" cy="86677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  <p:sp>
          <p:nvSpPr>
            <p:cNvPr id="13358" name="Line 27"/>
            <p:cNvSpPr>
              <a:spLocks noChangeShapeType="1"/>
            </p:cNvSpPr>
            <p:nvPr/>
          </p:nvSpPr>
          <p:spPr bwMode="auto">
            <a:xfrm>
              <a:off x="-258867" y="2444690"/>
              <a:ext cx="0" cy="3095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  <p:sp>
          <p:nvSpPr>
            <p:cNvPr id="13359" name="Text Box 28"/>
            <p:cNvSpPr txBox="1">
              <a:spLocks noChangeArrowheads="1"/>
            </p:cNvSpPr>
            <p:nvPr/>
          </p:nvSpPr>
          <p:spPr bwMode="auto">
            <a:xfrm>
              <a:off x="1023834" y="2851090"/>
              <a:ext cx="390526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</a:p>
          </p:txBody>
        </p:sp>
        <p:graphicFrame>
          <p:nvGraphicFramePr>
            <p:cNvPr id="1336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8129906"/>
                </p:ext>
              </p:extLst>
            </p:nvPr>
          </p:nvGraphicFramePr>
          <p:xfrm>
            <a:off x="-219180" y="2022416"/>
            <a:ext cx="466726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5" name="Ecuación" r:id="rId6" imgW="215619" imgH="215619" progId="Equation.3">
                    <p:embed/>
                  </p:oleObj>
                </mc:Choice>
                <mc:Fallback>
                  <p:oleObj name="Ecuación" r:id="rId6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19180" y="2022416"/>
                          <a:ext cx="466726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1" name="Text Box 30"/>
            <p:cNvSpPr txBox="1">
              <a:spLocks noChangeArrowheads="1"/>
            </p:cNvSpPr>
            <p:nvPr/>
          </p:nvSpPr>
          <p:spPr bwMode="auto">
            <a:xfrm>
              <a:off x="960334" y="2646303"/>
              <a:ext cx="4873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13353" name="Text Box 138"/>
            <p:cNvSpPr txBox="1">
              <a:spLocks noChangeArrowheads="1"/>
            </p:cNvSpPr>
            <p:nvPr/>
          </p:nvSpPr>
          <p:spPr bwMode="auto">
            <a:xfrm>
              <a:off x="-854181" y="2363728"/>
              <a:ext cx="558801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000000"/>
                  </a:solidFill>
                </a:rPr>
                <a:t>dS</a:t>
              </a:r>
            </a:p>
          </p:txBody>
        </p:sp>
      </p:grpSp>
      <p:sp>
        <p:nvSpPr>
          <p:cNvPr id="13350" name="Text Box 157"/>
          <p:cNvSpPr txBox="1">
            <a:spLocks noChangeArrowheads="1"/>
          </p:cNvSpPr>
          <p:nvPr/>
        </p:nvSpPr>
        <p:spPr bwMode="auto">
          <a:xfrm>
            <a:off x="3182681" y="345753"/>
            <a:ext cx="5138740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FLUJO de </a:t>
            </a: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A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a través de S</a:t>
            </a:r>
          </a:p>
        </p:txBody>
      </p:sp>
      <p:sp>
        <p:nvSpPr>
          <p:cNvPr id="13348" name="Text Box 101"/>
          <p:cNvSpPr txBox="1">
            <a:spLocks noChangeArrowheads="1"/>
          </p:cNvSpPr>
          <p:nvPr/>
        </p:nvSpPr>
        <p:spPr bwMode="auto">
          <a:xfrm>
            <a:off x="6408958" y="4830360"/>
            <a:ext cx="844550" cy="46355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: </a:t>
            </a:r>
            <a:r>
              <a:rPr lang="es-ES" sz="2400" b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D2F2DF6-2B09-4020-94AC-83BE432E97DA}"/>
              </a:ext>
            </a:extLst>
          </p:cNvPr>
          <p:cNvGrpSpPr/>
          <p:nvPr/>
        </p:nvGrpSpPr>
        <p:grpSpPr>
          <a:xfrm>
            <a:off x="6122622" y="1174679"/>
            <a:ext cx="543619" cy="707167"/>
            <a:chOff x="5625993" y="1051674"/>
            <a:chExt cx="543619" cy="707167"/>
          </a:xfrm>
        </p:grpSpPr>
        <p:sp>
          <p:nvSpPr>
            <p:cNvPr id="46102" name="Rectangle 117"/>
            <p:cNvSpPr>
              <a:spLocks noChangeArrowheads="1"/>
            </p:cNvSpPr>
            <p:nvPr/>
          </p:nvSpPr>
          <p:spPr bwMode="auto">
            <a:xfrm>
              <a:off x="5625993" y="1218841"/>
              <a:ext cx="539750" cy="5400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s-ES" sz="2400"/>
            </a:p>
          </p:txBody>
        </p:sp>
        <p:sp>
          <p:nvSpPr>
            <p:cNvPr id="13341" name="Text Box 120"/>
            <p:cNvSpPr txBox="1">
              <a:spLocks noChangeArrowheads="1"/>
            </p:cNvSpPr>
            <p:nvPr/>
          </p:nvSpPr>
          <p:spPr bwMode="auto">
            <a:xfrm>
              <a:off x="5668856" y="1275179"/>
              <a:ext cx="500756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 err="1">
                  <a:latin typeface="Arial" panose="020B0604020202020204" pitchFamily="34" charset="0"/>
                </a:rPr>
                <a:t>A</a:t>
              </a:r>
              <a:r>
                <a:rPr lang="es-ES" sz="2400" baseline="-25000" dirty="0" err="1">
                  <a:latin typeface="Arial" panose="020B0604020202020204" pitchFamily="34" charset="0"/>
                </a:rPr>
                <a:t>n</a:t>
              </a:r>
              <a:endParaRPr lang="es-ES" sz="2400" dirty="0">
                <a:latin typeface="Arial" panose="020B0604020202020204" pitchFamily="34" charset="0"/>
              </a:endParaRPr>
            </a:p>
          </p:txBody>
        </p:sp>
        <p:sp>
          <p:nvSpPr>
            <p:cNvPr id="13344" name="Text Box 155"/>
            <p:cNvSpPr txBox="1">
              <a:spLocks noChangeArrowheads="1"/>
            </p:cNvSpPr>
            <p:nvPr/>
          </p:nvSpPr>
          <p:spPr bwMode="auto">
            <a:xfrm>
              <a:off x="5643456" y="1051674"/>
              <a:ext cx="484188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2206" name="Text Box 158"/>
          <p:cNvSpPr txBox="1">
            <a:spLocks noChangeArrowheads="1"/>
          </p:cNvSpPr>
          <p:nvPr/>
        </p:nvSpPr>
        <p:spPr bwMode="auto">
          <a:xfrm>
            <a:off x="6130378" y="3080215"/>
            <a:ext cx="4275892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/>
              <a:t>Se define el flujo en </a:t>
            </a:r>
            <a:r>
              <a:rPr lang="es-ES" sz="2400"/>
              <a:t>un punto, d</a:t>
            </a:r>
            <a:r>
              <a:rPr lang="es-ES" sz="2400">
                <a:sym typeface="Symbol" panose="05050102010706020507" pitchFamily="18" charset="2"/>
              </a:rPr>
              <a:t></a:t>
            </a:r>
            <a:r>
              <a:rPr lang="es-ES" sz="2400"/>
              <a:t>, como </a:t>
            </a:r>
            <a:r>
              <a:rPr lang="es-ES" sz="2400" dirty="0"/>
              <a:t>el producto de </a:t>
            </a:r>
            <a:r>
              <a:rPr lang="es-ES" sz="2400" b="1" dirty="0" err="1"/>
              <a:t>A</a:t>
            </a:r>
            <a:r>
              <a:rPr lang="es-ES" sz="2400" b="1" baseline="-25000" dirty="0" err="1"/>
              <a:t>n</a:t>
            </a:r>
            <a:r>
              <a:rPr lang="es-ES" sz="2400" dirty="0"/>
              <a:t>, como escalar, </a:t>
            </a:r>
            <a:r>
              <a:rPr lang="es-ES" sz="2400" dirty="0" err="1"/>
              <a:t>A</a:t>
            </a:r>
            <a:r>
              <a:rPr lang="es-ES" sz="2400" baseline="-25000" dirty="0" err="1"/>
              <a:t>n</a:t>
            </a:r>
            <a:r>
              <a:rPr lang="es-ES" sz="2400"/>
              <a:t>, y </a:t>
            </a:r>
            <a:r>
              <a:rPr lang="es-ES" sz="2400" dirty="0" err="1"/>
              <a:t>dS</a:t>
            </a:r>
            <a:endParaRPr lang="es-ES" sz="2400" dirty="0"/>
          </a:p>
        </p:txBody>
      </p:sp>
      <p:sp>
        <p:nvSpPr>
          <p:cNvPr id="62" name="Text Box 159"/>
          <p:cNvSpPr txBox="1">
            <a:spLocks noChangeArrowheads="1"/>
          </p:cNvSpPr>
          <p:nvPr/>
        </p:nvSpPr>
        <p:spPr bwMode="auto">
          <a:xfrm>
            <a:off x="1741897" y="5191756"/>
            <a:ext cx="117043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2400" dirty="0">
                <a:sym typeface="Symbol" panose="05050102010706020507" pitchFamily="18" charset="2"/>
              </a:rPr>
              <a:t>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&gt; 0</a:t>
            </a:r>
          </a:p>
        </p:txBody>
      </p:sp>
      <p:sp>
        <p:nvSpPr>
          <p:cNvPr id="63" name="Text Box 160"/>
          <p:cNvSpPr txBox="1">
            <a:spLocks noChangeArrowheads="1"/>
          </p:cNvSpPr>
          <p:nvPr/>
        </p:nvSpPr>
        <p:spPr bwMode="auto">
          <a:xfrm>
            <a:off x="3968624" y="5196957"/>
            <a:ext cx="117043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2400" dirty="0">
                <a:sym typeface="Symbol" panose="05050102010706020507" pitchFamily="18" charset="2"/>
              </a:rPr>
              <a:t>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&lt; 0</a:t>
            </a:r>
          </a:p>
        </p:txBody>
      </p:sp>
      <p:sp>
        <p:nvSpPr>
          <p:cNvPr id="64" name="Text Box 140"/>
          <p:cNvSpPr txBox="1">
            <a:spLocks noChangeArrowheads="1"/>
          </p:cNvSpPr>
          <p:nvPr/>
        </p:nvSpPr>
        <p:spPr bwMode="auto">
          <a:xfrm>
            <a:off x="1787335" y="4797105"/>
            <a:ext cx="10889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dirty="0" err="1">
                <a:sym typeface="Symbol" panose="05050102010706020507" pitchFamily="18" charset="2"/>
              </a:rPr>
              <a:t>dS</a:t>
            </a:r>
            <a:r>
              <a:rPr lang="es-ES" sz="2400" dirty="0">
                <a:sym typeface="Symbol" panose="05050102010706020507" pitchFamily="18" charset="2"/>
              </a:rPr>
              <a:t> &gt; 0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AFC514F-63EA-4011-8B55-B397E15DFF83}"/>
              </a:ext>
            </a:extLst>
          </p:cNvPr>
          <p:cNvGrpSpPr/>
          <p:nvPr/>
        </p:nvGrpSpPr>
        <p:grpSpPr>
          <a:xfrm>
            <a:off x="7560880" y="5758831"/>
            <a:ext cx="2160000" cy="1080000"/>
            <a:chOff x="6966642" y="5780095"/>
            <a:chExt cx="2160000" cy="1080000"/>
          </a:xfrm>
        </p:grpSpPr>
        <p:sp>
          <p:nvSpPr>
            <p:cNvPr id="13380" name="Rectangle 147"/>
            <p:cNvSpPr>
              <a:spLocks noChangeArrowheads="1"/>
            </p:cNvSpPr>
            <p:nvPr/>
          </p:nvSpPr>
          <p:spPr bwMode="auto">
            <a:xfrm>
              <a:off x="6966642" y="5780095"/>
              <a:ext cx="2160000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E1EA533B-651F-4B40-9D3F-670A652C3482}"/>
                </a:ext>
              </a:extLst>
            </p:cNvPr>
            <p:cNvGrpSpPr/>
            <p:nvPr/>
          </p:nvGrpSpPr>
          <p:grpSpPr>
            <a:xfrm>
              <a:off x="7064431" y="5878179"/>
              <a:ext cx="1964423" cy="883832"/>
              <a:chOff x="6686828" y="5782977"/>
              <a:chExt cx="1964423" cy="883832"/>
            </a:xfrm>
          </p:grpSpPr>
          <p:sp>
            <p:nvSpPr>
              <p:cNvPr id="13349" name="Text Box 144"/>
              <p:cNvSpPr txBox="1">
                <a:spLocks noChangeArrowheads="1"/>
              </p:cNvSpPr>
              <p:nvPr/>
            </p:nvSpPr>
            <p:spPr bwMode="auto">
              <a:xfrm>
                <a:off x="6686828" y="5981716"/>
                <a:ext cx="787400" cy="463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sym typeface="Symbol" panose="05050102010706020507" pitchFamily="18" charset="2"/>
                  </a:rPr>
                  <a:t>  =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1CFB0C60-A4CB-4471-970F-0EFCD22FA8B8}"/>
                      </a:ext>
                    </a:extLst>
                  </p:cNvPr>
                  <p:cNvSpPr txBox="1"/>
                  <p:nvPr/>
                </p:nvSpPr>
                <p:spPr>
                  <a:xfrm>
                    <a:off x="7381480" y="5782977"/>
                    <a:ext cx="1269771" cy="883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oMath>
                      </m:oMathPara>
                    </a14:m>
                    <a:endParaRPr lang="es-ES" sz="28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1CFB0C60-A4CB-4471-970F-0EFCD22FA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1480" y="5782977"/>
                    <a:ext cx="1269771" cy="8838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0B58F36-728F-488B-BFD7-2A1C219D0559}"/>
              </a:ext>
            </a:extLst>
          </p:cNvPr>
          <p:cNvGrpSpPr/>
          <p:nvPr/>
        </p:nvGrpSpPr>
        <p:grpSpPr>
          <a:xfrm>
            <a:off x="7551698" y="4517761"/>
            <a:ext cx="2160000" cy="1080000"/>
            <a:chOff x="2372847" y="5780095"/>
            <a:chExt cx="2160000" cy="1080000"/>
          </a:xfrm>
        </p:grpSpPr>
        <p:sp>
          <p:nvSpPr>
            <p:cNvPr id="13382" name="Rectangle 94"/>
            <p:cNvSpPr>
              <a:spLocks noChangeArrowheads="1"/>
            </p:cNvSpPr>
            <p:nvPr/>
          </p:nvSpPr>
          <p:spPr bwMode="auto">
            <a:xfrm>
              <a:off x="2372847" y="5780095"/>
              <a:ext cx="2160000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EE19822-6FA9-42E1-93B4-F4DE39DDBF38}"/>
                </a:ext>
              </a:extLst>
            </p:cNvPr>
            <p:cNvGrpSpPr/>
            <p:nvPr/>
          </p:nvGrpSpPr>
          <p:grpSpPr>
            <a:xfrm>
              <a:off x="2583531" y="6078061"/>
              <a:ext cx="1738633" cy="484068"/>
              <a:chOff x="6174765" y="3748525"/>
              <a:chExt cx="1738633" cy="484068"/>
            </a:xfrm>
          </p:grpSpPr>
          <p:sp>
            <p:nvSpPr>
              <p:cNvPr id="13383" name="Text Box 95"/>
              <p:cNvSpPr txBox="1">
                <a:spLocks noChangeArrowheads="1"/>
              </p:cNvSpPr>
              <p:nvPr/>
            </p:nvSpPr>
            <p:spPr bwMode="auto">
              <a:xfrm>
                <a:off x="6951120" y="3748525"/>
                <a:ext cx="962278" cy="46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sz="2400" dirty="0">
                    <a:latin typeface="Arial" panose="020B0604020202020204" pitchFamily="34" charset="0"/>
                  </a:rPr>
                  <a:t>A</a:t>
                </a:r>
                <a:r>
                  <a:rPr lang="en-GB" sz="2400" baseline="-25000" dirty="0">
                    <a:latin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GB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sym typeface="Symbol" panose="05050102010706020507" pitchFamily="18" charset="2"/>
                  </a:rPr>
                  <a:t>dS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" name="Text Box 144">
                <a:extLst>
                  <a:ext uri="{FF2B5EF4-FFF2-40B4-BE49-F238E27FC236}">
                    <a16:creationId xmlns:a16="http://schemas.microsoft.com/office/drawing/2014/main" id="{FDBD43BC-995B-4493-B251-C95884405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4765" y="3768747"/>
                <a:ext cx="85341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sym typeface="Symbol" panose="05050102010706020507" pitchFamily="18" charset="2"/>
                  </a:rPr>
                  <a:t>d =</a:t>
                </a:r>
              </a:p>
            </p:txBody>
          </p:sp>
        </p:grp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F79F2AE4-B5C7-418D-A175-BF58C96FE728}"/>
              </a:ext>
            </a:extLst>
          </p:cNvPr>
          <p:cNvGrpSpPr/>
          <p:nvPr/>
        </p:nvGrpSpPr>
        <p:grpSpPr>
          <a:xfrm>
            <a:off x="6734597" y="1398448"/>
            <a:ext cx="2633361" cy="1589293"/>
            <a:chOff x="6750743" y="1373682"/>
            <a:chExt cx="2633361" cy="1589293"/>
          </a:xfrm>
        </p:grpSpPr>
        <p:sp>
          <p:nvSpPr>
            <p:cNvPr id="13342" name="Text Box 114"/>
            <p:cNvSpPr txBox="1">
              <a:spLocks noChangeArrowheads="1"/>
            </p:cNvSpPr>
            <p:nvPr/>
          </p:nvSpPr>
          <p:spPr bwMode="auto">
            <a:xfrm>
              <a:off x="6750743" y="2129797"/>
              <a:ext cx="2542982" cy="833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 dirty="0"/>
                <a:t>[paralela (//) a </a:t>
              </a:r>
              <a:r>
                <a:rPr lang="es-ES" sz="2400" dirty="0" err="1"/>
                <a:t>d</a:t>
              </a:r>
              <a:r>
                <a:rPr lang="es-ES" sz="2400" b="1" dirty="0" err="1"/>
                <a:t>S</a:t>
              </a:r>
              <a:endParaRPr lang="es-ES" sz="2400" b="1" dirty="0"/>
            </a:p>
            <a:p>
              <a:pPr eaLnBrk="1" hangingPunct="1">
                <a:spcBef>
                  <a:spcPts val="0"/>
                </a:spcBef>
              </a:pPr>
              <a:r>
                <a:rPr lang="es-ES" sz="2400" b="1" dirty="0"/>
                <a:t> </a:t>
              </a:r>
              <a:r>
                <a:rPr lang="es-ES" sz="2400" dirty="0"/>
                <a:t>en dirección]</a:t>
              </a:r>
            </a:p>
          </p:txBody>
        </p:sp>
        <p:sp>
          <p:nvSpPr>
            <p:cNvPr id="66" name="Text Box 120">
              <a:extLst>
                <a:ext uri="{FF2B5EF4-FFF2-40B4-BE49-F238E27FC236}">
                  <a16:creationId xmlns:a16="http://schemas.microsoft.com/office/drawing/2014/main" id="{14B04AAA-9BD0-4ABC-8971-C7D1236F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590" y="1373682"/>
              <a:ext cx="2613514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es la componente</a:t>
              </a:r>
              <a:endParaRPr lang="es-ES" sz="2400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normal   (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</a:t>
              </a:r>
              <a:r>
                <a:rPr lang="es-ES" sz="2400" dirty="0">
                  <a:latin typeface="Arial" panose="020B0604020202020204" pitchFamily="34" charset="0"/>
                </a:rPr>
                <a:t>) a </a:t>
              </a:r>
              <a:r>
                <a:rPr lang="es-ES" sz="2400" dirty="0" err="1">
                  <a:latin typeface="Arial" panose="020B0604020202020204" pitchFamily="34" charset="0"/>
                </a:rPr>
                <a:t>dS</a:t>
              </a:r>
              <a:endParaRPr lang="es-E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67" name="Text Box 111">
            <a:extLst>
              <a:ext uri="{FF2B5EF4-FFF2-40B4-BE49-F238E27FC236}">
                <a16:creationId xmlns:a16="http://schemas.microsoft.com/office/drawing/2014/main" id="{B202494B-F421-4E1A-85F1-38107164E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423" y="1879552"/>
            <a:ext cx="2268000" cy="4638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hacia delante</a:t>
            </a:r>
          </a:p>
        </p:txBody>
      </p:sp>
      <p:sp>
        <p:nvSpPr>
          <p:cNvPr id="68" name="Text Box 111">
            <a:extLst>
              <a:ext uri="{FF2B5EF4-FFF2-40B4-BE49-F238E27FC236}">
                <a16:creationId xmlns:a16="http://schemas.microsoft.com/office/drawing/2014/main" id="{627BDDBB-964E-48E1-AB0A-DC1BBC2F6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080" y="1881069"/>
            <a:ext cx="2227906" cy="463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hacia atrás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96A5DA1-4879-4C92-92C1-E7DB5EB207C9}"/>
              </a:ext>
            </a:extLst>
          </p:cNvPr>
          <p:cNvGrpSpPr/>
          <p:nvPr/>
        </p:nvGrpSpPr>
        <p:grpSpPr>
          <a:xfrm>
            <a:off x="1217828" y="1042110"/>
            <a:ext cx="4543211" cy="3286796"/>
            <a:chOff x="1217828" y="1042110"/>
            <a:chExt cx="4543211" cy="3286796"/>
          </a:xfrm>
        </p:grpSpPr>
        <p:sp>
          <p:nvSpPr>
            <p:cNvPr id="13362" name="Text Box 111"/>
            <p:cNvSpPr txBox="1">
              <a:spLocks noChangeArrowheads="1"/>
            </p:cNvSpPr>
            <p:nvPr/>
          </p:nvSpPr>
          <p:spPr bwMode="auto">
            <a:xfrm>
              <a:off x="1227425" y="1042110"/>
              <a:ext cx="4533614" cy="83317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None/>
              </a:pPr>
              <a:r>
                <a:rPr lang="es-ES" sz="2400">
                  <a:latin typeface="Arial" panose="020B0604020202020204" pitchFamily="34" charset="0"/>
                  <a:cs typeface="Arial" panose="020B0604020202020204" pitchFamily="34" charset="0"/>
                </a:rPr>
                <a:t>Consideremos S </a:t>
              </a: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de perfil</a:t>
              </a:r>
            </a:p>
            <a:p>
              <a:pPr algn="ctr" eaLnBrk="1" hangingPunct="1">
                <a:spcBef>
                  <a:spcPts val="0"/>
                </a:spcBef>
                <a:buNone/>
              </a:pPr>
              <a:r>
                <a:rPr lang="es-ES" sz="2400">
                  <a:latin typeface="Arial" panose="020B0604020202020204" pitchFamily="34" charset="0"/>
                  <a:cs typeface="Arial" panose="020B0604020202020204" pitchFamily="34" charset="0"/>
                </a:rPr>
                <a:t>y como sentido positivo: "</a:t>
              </a:r>
              <a:r>
                <a:rPr lang="es-ES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"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BC7AA34-A662-4CFF-AF3B-5F2CF5637948}"/>
                </a:ext>
              </a:extLst>
            </p:cNvPr>
            <p:cNvSpPr/>
            <p:nvPr/>
          </p:nvSpPr>
          <p:spPr bwMode="auto">
            <a:xfrm>
              <a:off x="1227424" y="1042110"/>
              <a:ext cx="4533614" cy="3286796"/>
            </a:xfrm>
            <a:prstGeom prst="rect">
              <a:avLst/>
            </a:prstGeom>
            <a:noFill/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F86705E6-16F3-462A-BCF7-398A6DFB3DF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84706" y="1875288"/>
              <a:ext cx="1" cy="2453618"/>
            </a:xfrm>
            <a:prstGeom prst="line">
              <a:avLst/>
            </a:prstGeom>
            <a:noFill/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CFB234A7-FED1-4EF0-9F90-CF414FC2898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3485827" y="102078"/>
              <a:ext cx="1" cy="4536000"/>
            </a:xfrm>
            <a:prstGeom prst="line">
              <a:avLst/>
            </a:prstGeom>
            <a:noFill/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Text Box 140">
            <a:extLst>
              <a:ext uri="{FF2B5EF4-FFF2-40B4-BE49-F238E27FC236}">
                <a16:creationId xmlns:a16="http://schemas.microsoft.com/office/drawing/2014/main" id="{9ADEED48-38C5-44CE-A43A-2AB92EDB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510" y="4808320"/>
            <a:ext cx="10889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dirty="0" err="1">
                <a:sym typeface="Symbol" panose="05050102010706020507" pitchFamily="18" charset="2"/>
              </a:rPr>
              <a:t>dS</a:t>
            </a:r>
            <a:r>
              <a:rPr lang="es-ES" sz="2400" dirty="0">
                <a:sym typeface="Symbol" panose="05050102010706020507" pitchFamily="18" charset="2"/>
              </a:rPr>
              <a:t> &gt; 0</a:t>
            </a:r>
          </a:p>
        </p:txBody>
      </p:sp>
    </p:spTree>
    <p:extLst>
      <p:ext uri="{BB962C8B-B14F-4D97-AF65-F5344CB8AC3E}">
        <p14:creationId xmlns:p14="http://schemas.microsoft.com/office/powerpoint/2010/main" val="66218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6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6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441" grpId="0" animBg="1"/>
      <p:bldP spid="268447" grpId="0"/>
      <p:bldP spid="268448" grpId="0"/>
      <p:bldP spid="13350" grpId="0" animBg="1"/>
      <p:bldP spid="13348" grpId="0"/>
      <p:bldP spid="62" grpId="0"/>
      <p:bldP spid="63" grpId="0"/>
      <p:bldP spid="64" grpId="0"/>
      <p:bldP spid="67" grpId="0" animBg="1"/>
      <p:bldP spid="68" grpId="0" animBg="1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0" name="Text Box 157"/>
          <p:cNvSpPr txBox="1">
            <a:spLocks noChangeArrowheads="1"/>
          </p:cNvSpPr>
          <p:nvPr/>
        </p:nvSpPr>
        <p:spPr bwMode="auto">
          <a:xfrm>
            <a:off x="3182681" y="345753"/>
            <a:ext cx="5138740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FLUJO de </a:t>
            </a: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A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a través de S</a:t>
            </a:r>
          </a:p>
        </p:txBody>
      </p:sp>
      <p:sp>
        <p:nvSpPr>
          <p:cNvPr id="70" name="Text Box 153">
            <a:extLst>
              <a:ext uri="{FF2B5EF4-FFF2-40B4-BE49-F238E27FC236}">
                <a16:creationId xmlns:a16="http://schemas.microsoft.com/office/drawing/2014/main" id="{1BA2E469-14AE-4612-857E-A0E8A8B86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227" y="2879743"/>
            <a:ext cx="8020878" cy="206476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216000" tIns="108000" rIns="216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u="sng" dirty="0">
                <a:latin typeface="Arial" panose="020B0604020202020204" pitchFamily="34" charset="0"/>
              </a:rPr>
              <a:t>Ejemplo</a:t>
            </a:r>
            <a:r>
              <a:rPr lang="es-ES" sz="2400" dirty="0">
                <a:latin typeface="Arial" panose="020B0604020202020204" pitchFamily="34" charset="0"/>
              </a:rPr>
              <a:t>: Si </a:t>
            </a: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es la velocidad del agua en una tubería, o un río, </a:t>
            </a:r>
            <a:r>
              <a:rPr lang="es-ES" sz="2400" b="1" dirty="0">
                <a:latin typeface="Arial" panose="020B0604020202020204" pitchFamily="34" charset="0"/>
              </a:rPr>
              <a:t>v</a:t>
            </a:r>
            <a:r>
              <a:rPr lang="es-ES" sz="2400">
                <a:latin typeface="Arial" panose="020B0604020202020204" pitchFamily="34" charset="0"/>
              </a:rPr>
              <a:t>, en m/s, y </a:t>
            </a:r>
            <a:r>
              <a:rPr lang="es-ES" sz="2400" dirty="0">
                <a:latin typeface="Arial" panose="020B0604020202020204" pitchFamily="34" charset="0"/>
              </a:rPr>
              <a:t>S una sección perpendicular a la tubería, o al </a:t>
            </a:r>
            <a:r>
              <a:rPr lang="es-ES" sz="2400">
                <a:latin typeface="Arial" panose="020B0604020202020204" pitchFamily="34" charset="0"/>
              </a:rPr>
              <a:t>río, en m</a:t>
            </a:r>
            <a:r>
              <a:rPr lang="es-ES" sz="2400" baseline="30000">
                <a:latin typeface="Arial" panose="020B0604020202020204" pitchFamily="34" charset="0"/>
              </a:rPr>
              <a:t>2</a:t>
            </a:r>
            <a:r>
              <a:rPr lang="es-ES" sz="2400">
                <a:latin typeface="Arial" panose="020B0604020202020204" pitchFamily="34" charset="0"/>
              </a:rPr>
              <a:t>, </a:t>
            </a:r>
            <a:r>
              <a:rPr lang="es-ES" sz="2400" dirty="0">
                <a:sym typeface="Symbol" panose="05050102010706020507" pitchFamily="18" charset="2"/>
              </a:rPr>
              <a:t> </a:t>
            </a:r>
            <a:r>
              <a:rPr lang="es-ES" sz="2400" dirty="0">
                <a:latin typeface="Arial" panose="020B0604020202020204" pitchFamily="34" charset="0"/>
              </a:rPr>
              <a:t>da el flujo o </a:t>
            </a:r>
            <a:r>
              <a:rPr lang="es-ES" sz="2400" b="1" dirty="0">
                <a:latin typeface="Arial" panose="020B0604020202020204" pitchFamily="34" charset="0"/>
              </a:rPr>
              <a:t>caudal</a:t>
            </a:r>
            <a:r>
              <a:rPr lang="es-ES" sz="2400" dirty="0">
                <a:latin typeface="Arial" panose="020B0604020202020204" pitchFamily="34" charset="0"/>
              </a:rPr>
              <a:t> de agua que fluye a través de la tubería, o del río: El agua que avanza por unidad de tiempo (los m</a:t>
            </a:r>
            <a:r>
              <a:rPr lang="es-ES" sz="2400" baseline="30000" dirty="0">
                <a:latin typeface="Arial" panose="020B0604020202020204" pitchFamily="34" charset="0"/>
              </a:rPr>
              <a:t>3</a:t>
            </a:r>
            <a:r>
              <a:rPr lang="es-ES" sz="2400" dirty="0">
                <a:latin typeface="Arial" panose="020B0604020202020204" pitchFamily="34" charset="0"/>
              </a:rPr>
              <a:t>/s </a:t>
            </a:r>
            <a:r>
              <a:rPr lang="es-ES" sz="2400">
                <a:latin typeface="Arial" panose="020B0604020202020204" pitchFamily="34" charset="0"/>
              </a:rPr>
              <a:t>que avanzan).</a:t>
            </a:r>
            <a:endParaRPr lang="es-ES" sz="2400" dirty="0">
              <a:latin typeface="Arial" panose="020B0604020202020204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6AFFCD6C-47D5-4C31-A098-627B38AF5206}"/>
              </a:ext>
            </a:extLst>
          </p:cNvPr>
          <p:cNvGrpSpPr/>
          <p:nvPr/>
        </p:nvGrpSpPr>
        <p:grpSpPr>
          <a:xfrm>
            <a:off x="4698405" y="1445250"/>
            <a:ext cx="2160000" cy="1080000"/>
            <a:chOff x="6966642" y="5780095"/>
            <a:chExt cx="2160000" cy="1080000"/>
          </a:xfrm>
        </p:grpSpPr>
        <p:sp>
          <p:nvSpPr>
            <p:cNvPr id="56" name="Rectangle 147">
              <a:extLst>
                <a:ext uri="{FF2B5EF4-FFF2-40B4-BE49-F238E27FC236}">
                  <a16:creationId xmlns:a16="http://schemas.microsoft.com/office/drawing/2014/main" id="{517A3CF8-B70D-481D-90CB-4AEF0750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642" y="5780095"/>
              <a:ext cx="2160000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17933F9-D817-4DDC-BC7C-6DDFD12E1CDE}"/>
                </a:ext>
              </a:extLst>
            </p:cNvPr>
            <p:cNvGrpSpPr/>
            <p:nvPr/>
          </p:nvGrpSpPr>
          <p:grpSpPr>
            <a:xfrm>
              <a:off x="7064431" y="5878179"/>
              <a:ext cx="1964423" cy="883832"/>
              <a:chOff x="6686828" y="5782977"/>
              <a:chExt cx="1964423" cy="883832"/>
            </a:xfrm>
          </p:grpSpPr>
          <p:sp>
            <p:nvSpPr>
              <p:cNvPr id="58" name="Text Box 144">
                <a:extLst>
                  <a:ext uri="{FF2B5EF4-FFF2-40B4-BE49-F238E27FC236}">
                    <a16:creationId xmlns:a16="http://schemas.microsoft.com/office/drawing/2014/main" id="{F8768C4F-83BB-4377-9CC6-81C431250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6828" y="5981716"/>
                <a:ext cx="787400" cy="463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sym typeface="Symbol" panose="05050102010706020507" pitchFamily="18" charset="2"/>
                  </a:rPr>
                  <a:t>  =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>
                    <a:extLst>
                      <a:ext uri="{FF2B5EF4-FFF2-40B4-BE49-F238E27FC236}">
                        <a16:creationId xmlns:a16="http://schemas.microsoft.com/office/drawing/2014/main" id="{D4D8D770-2A58-4665-936B-6234EFD8F0A4}"/>
                      </a:ext>
                    </a:extLst>
                  </p:cNvPr>
                  <p:cNvSpPr txBox="1"/>
                  <p:nvPr/>
                </p:nvSpPr>
                <p:spPr>
                  <a:xfrm>
                    <a:off x="7381480" y="5782977"/>
                    <a:ext cx="1269771" cy="883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oMath>
                      </m:oMathPara>
                    </a14:m>
                    <a:endParaRPr lang="es-ES" sz="28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1CFB0C60-A4CB-4471-970F-0EFCD22FA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1480" y="5782977"/>
                    <a:ext cx="1269771" cy="8838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0" name="Text Box 153">
            <a:extLst>
              <a:ext uri="{FF2B5EF4-FFF2-40B4-BE49-F238E27FC236}">
                <a16:creationId xmlns:a16="http://schemas.microsoft.com/office/drawing/2014/main" id="{18F68346-4A7A-472F-878F-3E32025BF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2" y="5129482"/>
            <a:ext cx="8027503" cy="16954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216000" tIns="108000" rIns="216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El </a:t>
            </a:r>
            <a:r>
              <a:rPr lang="es-ES" sz="2400" dirty="0">
                <a:latin typeface="Arial" panose="020B0604020202020204" pitchFamily="34" charset="0"/>
              </a:rPr>
              <a:t>avance lo marca la componente perpendicular de </a:t>
            </a:r>
            <a:r>
              <a:rPr lang="es-ES" sz="2400" b="1" dirty="0">
                <a:latin typeface="Arial" panose="020B0604020202020204" pitchFamily="34" charset="0"/>
              </a:rPr>
              <a:t>v</a:t>
            </a:r>
            <a:r>
              <a:rPr lang="es-ES" sz="2400" dirty="0">
                <a:latin typeface="Arial" panose="020B0604020202020204" pitchFamily="34" charset="0"/>
              </a:rPr>
              <a:t> en cada punto, </a:t>
            </a:r>
            <a:r>
              <a:rPr lang="es-ES" sz="2400" dirty="0" err="1">
                <a:latin typeface="Arial" panose="020B0604020202020204" pitchFamily="34" charset="0"/>
              </a:rPr>
              <a:t>v</a:t>
            </a:r>
            <a:r>
              <a:rPr lang="es-ES" sz="2400" baseline="-25000" dirty="0" err="1">
                <a:latin typeface="Arial" panose="020B0604020202020204" pitchFamily="34" charset="0"/>
              </a:rPr>
              <a:t>n</a:t>
            </a:r>
            <a:r>
              <a:rPr lang="es-ES" sz="2400" dirty="0">
                <a:latin typeface="Arial" panose="020B0604020202020204" pitchFamily="34" charset="0"/>
              </a:rPr>
              <a:t>, las otras están relacionadas con lo que sube o baja el agua, o lo que se mueve hacia un lado u otro en el </a:t>
            </a:r>
            <a:r>
              <a:rPr lang="es-ES" sz="2400">
                <a:latin typeface="Arial" panose="020B0604020202020204" pitchFamily="34" charset="0"/>
              </a:rPr>
              <a:t>punto. v</a:t>
            </a:r>
            <a:r>
              <a:rPr lang="es-ES" sz="2400" baseline="-25000">
                <a:latin typeface="Arial" panose="020B0604020202020204" pitchFamily="34" charset="0"/>
              </a:rPr>
              <a:t>n</a:t>
            </a:r>
            <a:r>
              <a:rPr lang="es-ES" sz="2400">
                <a:latin typeface="Arial" panose="020B0604020202020204" pitchFamily="34" charset="0"/>
              </a:rPr>
              <a:t>dS es el flujo en un punto, d</a:t>
            </a:r>
            <a:r>
              <a:rPr lang="es-ES" sz="2400">
                <a:sym typeface="Symbol" panose="05050102010706020507" pitchFamily="18" charset="2"/>
              </a:rPr>
              <a:t></a:t>
            </a:r>
            <a:r>
              <a:rPr lang="es-ES" sz="2400">
                <a:latin typeface="Arial" panose="020B0604020202020204" pitchFamily="34" charset="0"/>
              </a:rPr>
              <a:t>.</a:t>
            </a:r>
            <a:endParaRPr lang="es-E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5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11">
            <a:extLst>
              <a:ext uri="{FF2B5EF4-FFF2-40B4-BE49-F238E27FC236}">
                <a16:creationId xmlns:a16="http://schemas.microsoft.com/office/drawing/2014/main" id="{DE7D7066-CD3E-4240-86CD-99676D9EB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424" y="1879552"/>
            <a:ext cx="2268000" cy="46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hacia delante</a:t>
            </a:r>
          </a:p>
        </p:txBody>
      </p:sp>
      <p:sp>
        <p:nvSpPr>
          <p:cNvPr id="67" name="Text Box 111">
            <a:extLst>
              <a:ext uri="{FF2B5EF4-FFF2-40B4-BE49-F238E27FC236}">
                <a16:creationId xmlns:a16="http://schemas.microsoft.com/office/drawing/2014/main" id="{FCEB48F4-662F-4889-8160-1060BFB4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54" y="1871544"/>
            <a:ext cx="2266005" cy="463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hacia atrás</a:t>
            </a:r>
          </a:p>
        </p:txBody>
      </p:sp>
      <p:sp>
        <p:nvSpPr>
          <p:cNvPr id="268441" name="Text Box 153"/>
          <p:cNvSpPr txBox="1">
            <a:spLocks noChangeArrowheads="1"/>
          </p:cNvSpPr>
          <p:nvPr/>
        </p:nvSpPr>
        <p:spPr bwMode="auto">
          <a:xfrm>
            <a:off x="1467302" y="5873505"/>
            <a:ext cx="6655972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44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Sumando las contribuciones de todos los puntos de C, se tiene la circulación de </a:t>
            </a: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en C</a:t>
            </a:r>
          </a:p>
        </p:txBody>
      </p:sp>
      <p:sp>
        <p:nvSpPr>
          <p:cNvPr id="268447" name="Text Box 159"/>
          <p:cNvSpPr txBox="1">
            <a:spLocks noChangeArrowheads="1"/>
          </p:cNvSpPr>
          <p:nvPr/>
        </p:nvSpPr>
        <p:spPr bwMode="auto">
          <a:xfrm>
            <a:off x="1874243" y="4452235"/>
            <a:ext cx="17033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&gt; 0</a:t>
            </a:r>
          </a:p>
        </p:txBody>
      </p:sp>
      <p:sp>
        <p:nvSpPr>
          <p:cNvPr id="268448" name="Text Box 160"/>
          <p:cNvSpPr txBox="1">
            <a:spLocks noChangeArrowheads="1"/>
          </p:cNvSpPr>
          <p:nvPr/>
        </p:nvSpPr>
        <p:spPr bwMode="auto">
          <a:xfrm>
            <a:off x="3524252" y="4484134"/>
            <a:ext cx="15033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&lt; 0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5DC5819-9E1A-4A53-907F-56074DDAF400}"/>
              </a:ext>
            </a:extLst>
          </p:cNvPr>
          <p:cNvGrpSpPr/>
          <p:nvPr/>
        </p:nvGrpSpPr>
        <p:grpSpPr>
          <a:xfrm>
            <a:off x="1217828" y="1036804"/>
            <a:ext cx="4552731" cy="3292102"/>
            <a:chOff x="1217828" y="1036804"/>
            <a:chExt cx="4552731" cy="3292102"/>
          </a:xfrm>
        </p:grpSpPr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7B4D8F58-274E-4C3F-A71A-267117BD52E8}"/>
                </a:ext>
              </a:extLst>
            </p:cNvPr>
            <p:cNvSpPr/>
            <p:nvPr/>
          </p:nvSpPr>
          <p:spPr bwMode="auto">
            <a:xfrm>
              <a:off x="1227424" y="1042110"/>
              <a:ext cx="4533614" cy="3286796"/>
            </a:xfrm>
            <a:prstGeom prst="rect">
              <a:avLst/>
            </a:prstGeom>
            <a:noFill/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5643D649-8654-4691-9C96-0D6185772B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84706" y="1875288"/>
              <a:ext cx="1" cy="2453618"/>
            </a:xfrm>
            <a:prstGeom prst="line">
              <a:avLst/>
            </a:prstGeom>
            <a:noFill/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BB04CC4D-8C22-4F38-9264-410E71FF052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3485827" y="63978"/>
              <a:ext cx="1" cy="4536000"/>
            </a:xfrm>
            <a:prstGeom prst="line">
              <a:avLst/>
            </a:prstGeom>
            <a:noFill/>
            <a:ln w="381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88" name="Text Box 140"/>
            <p:cNvSpPr txBox="1">
              <a:spLocks noChangeArrowheads="1"/>
            </p:cNvSpPr>
            <p:nvPr/>
          </p:nvSpPr>
          <p:spPr bwMode="auto">
            <a:xfrm>
              <a:off x="1227424" y="1036804"/>
              <a:ext cx="4543135" cy="83317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sz="2400"/>
                <a:t>Consideremos </a:t>
              </a:r>
              <a:r>
                <a:rPr lang="es-ES" sz="2400" dirty="0"/>
                <a:t>un C</a:t>
              </a:r>
            </a:p>
            <a:p>
              <a:pPr algn="ctr" eaLnBrk="1" hangingPunct="1"/>
              <a:r>
                <a:rPr lang="es-ES" sz="2400"/>
                <a:t>y como sentido positivo: "</a:t>
              </a:r>
              <a:r>
                <a:rPr lang="es-ES" sz="2400">
                  <a:sym typeface="Symbol" panose="05050102010706020507" pitchFamily="18" charset="2"/>
                </a:rPr>
                <a:t>"</a:t>
              </a:r>
              <a:endParaRPr lang="es-ES" sz="2400" dirty="0">
                <a:sym typeface="Symbol" panose="05050102010706020507" pitchFamily="18" charset="2"/>
              </a:endParaRPr>
            </a:p>
          </p:txBody>
        </p:sp>
      </p:grpSp>
      <p:sp>
        <p:nvSpPr>
          <p:cNvPr id="13350" name="Text Box 157"/>
          <p:cNvSpPr txBox="1">
            <a:spLocks noChangeArrowheads="1"/>
          </p:cNvSpPr>
          <p:nvPr/>
        </p:nvSpPr>
        <p:spPr bwMode="auto">
          <a:xfrm>
            <a:off x="3214580" y="355278"/>
            <a:ext cx="5138739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CIRCULACIÓN de </a:t>
            </a: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A </a:t>
            </a:r>
            <a:r>
              <a:rPr lang="es-ES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 lo largo de C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D2F2DF6-2B09-4020-94AC-83BE432E97DA}"/>
              </a:ext>
            </a:extLst>
          </p:cNvPr>
          <p:cNvGrpSpPr/>
          <p:nvPr/>
        </p:nvGrpSpPr>
        <p:grpSpPr>
          <a:xfrm>
            <a:off x="6122618" y="1153973"/>
            <a:ext cx="539750" cy="707167"/>
            <a:chOff x="5625993" y="1051674"/>
            <a:chExt cx="539750" cy="707167"/>
          </a:xfrm>
        </p:grpSpPr>
        <p:sp>
          <p:nvSpPr>
            <p:cNvPr id="46102" name="Rectangle 117"/>
            <p:cNvSpPr>
              <a:spLocks noChangeArrowheads="1"/>
            </p:cNvSpPr>
            <p:nvPr/>
          </p:nvSpPr>
          <p:spPr bwMode="auto">
            <a:xfrm>
              <a:off x="5625993" y="1218841"/>
              <a:ext cx="539750" cy="5400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s-ES" sz="2400"/>
            </a:p>
          </p:txBody>
        </p:sp>
        <p:sp>
          <p:nvSpPr>
            <p:cNvPr id="13341" name="Text Box 120"/>
            <p:cNvSpPr txBox="1">
              <a:spLocks noChangeArrowheads="1"/>
            </p:cNvSpPr>
            <p:nvPr/>
          </p:nvSpPr>
          <p:spPr bwMode="auto">
            <a:xfrm>
              <a:off x="5668856" y="1275179"/>
              <a:ext cx="44465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A</a:t>
              </a:r>
              <a:r>
                <a:rPr lang="es-ES" sz="2400" baseline="-25000" dirty="0">
                  <a:latin typeface="Arial" panose="020B0604020202020204" pitchFamily="34" charset="0"/>
                </a:rPr>
                <a:t>t</a:t>
              </a:r>
              <a:endParaRPr lang="es-ES" sz="2400" dirty="0">
                <a:latin typeface="Arial" panose="020B0604020202020204" pitchFamily="34" charset="0"/>
              </a:endParaRPr>
            </a:p>
          </p:txBody>
        </p:sp>
        <p:sp>
          <p:nvSpPr>
            <p:cNvPr id="13344" name="Text Box 155"/>
            <p:cNvSpPr txBox="1">
              <a:spLocks noChangeArrowheads="1"/>
            </p:cNvSpPr>
            <p:nvPr/>
          </p:nvSpPr>
          <p:spPr bwMode="auto">
            <a:xfrm>
              <a:off x="5643456" y="1051674"/>
              <a:ext cx="484188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2206" name="Text Box 158"/>
          <p:cNvSpPr txBox="1">
            <a:spLocks noChangeArrowheads="1"/>
          </p:cNvSpPr>
          <p:nvPr/>
        </p:nvSpPr>
        <p:spPr bwMode="auto">
          <a:xfrm>
            <a:off x="6130378" y="3066136"/>
            <a:ext cx="4215099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/>
              <a:t>Se define la circulación en un punto como el producto de </a:t>
            </a:r>
            <a:r>
              <a:rPr lang="es-ES" sz="2400" b="1" dirty="0"/>
              <a:t>A</a:t>
            </a:r>
            <a:r>
              <a:rPr lang="es-ES" sz="2400" b="1" baseline="-25000" dirty="0"/>
              <a:t>t</a:t>
            </a:r>
            <a:r>
              <a:rPr lang="es-ES" sz="2400" dirty="0"/>
              <a:t>, como escalar, A</a:t>
            </a:r>
            <a:r>
              <a:rPr lang="es-ES" sz="2400" baseline="-25000" dirty="0"/>
              <a:t>t</a:t>
            </a:r>
            <a:r>
              <a:rPr lang="es-ES" sz="2400"/>
              <a:t>, y </a:t>
            </a:r>
            <a:r>
              <a:rPr lang="es-ES" sz="2400" dirty="0"/>
              <a:t>dl</a:t>
            </a:r>
          </a:p>
        </p:txBody>
      </p:sp>
      <p:sp>
        <p:nvSpPr>
          <p:cNvPr id="62" name="Text Box 159"/>
          <p:cNvSpPr txBox="1">
            <a:spLocks noChangeArrowheads="1"/>
          </p:cNvSpPr>
          <p:nvPr/>
        </p:nvSpPr>
        <p:spPr bwMode="auto">
          <a:xfrm>
            <a:off x="1547260" y="5206252"/>
            <a:ext cx="17033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dl &gt; 0</a:t>
            </a:r>
          </a:p>
        </p:txBody>
      </p:sp>
      <p:sp>
        <p:nvSpPr>
          <p:cNvPr id="63" name="Text Box 160"/>
          <p:cNvSpPr txBox="1">
            <a:spLocks noChangeArrowheads="1"/>
          </p:cNvSpPr>
          <p:nvPr/>
        </p:nvSpPr>
        <p:spPr bwMode="auto">
          <a:xfrm>
            <a:off x="3523921" y="5206252"/>
            <a:ext cx="15033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dl &lt; 0</a:t>
            </a:r>
          </a:p>
        </p:txBody>
      </p:sp>
      <p:sp>
        <p:nvSpPr>
          <p:cNvPr id="64" name="Text Box 140"/>
          <p:cNvSpPr txBox="1">
            <a:spLocks noChangeArrowheads="1"/>
          </p:cNvSpPr>
          <p:nvPr/>
        </p:nvSpPr>
        <p:spPr bwMode="auto">
          <a:xfrm>
            <a:off x="1896667" y="4844730"/>
            <a:ext cx="10889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dirty="0">
                <a:sym typeface="Symbol" panose="05050102010706020507" pitchFamily="18" charset="2"/>
              </a:rPr>
              <a:t>dl &gt; 0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0B58F36-728F-488B-BFD7-2A1C219D0559}"/>
              </a:ext>
            </a:extLst>
          </p:cNvPr>
          <p:cNvGrpSpPr/>
          <p:nvPr/>
        </p:nvGrpSpPr>
        <p:grpSpPr>
          <a:xfrm>
            <a:off x="8286042" y="4517761"/>
            <a:ext cx="1440000" cy="1080000"/>
            <a:chOff x="3117130" y="5780095"/>
            <a:chExt cx="1440000" cy="1080000"/>
          </a:xfrm>
        </p:grpSpPr>
        <p:sp>
          <p:nvSpPr>
            <p:cNvPr id="13382" name="Rectangle 94"/>
            <p:cNvSpPr>
              <a:spLocks noChangeArrowheads="1"/>
            </p:cNvSpPr>
            <p:nvPr/>
          </p:nvSpPr>
          <p:spPr bwMode="auto">
            <a:xfrm>
              <a:off x="3117130" y="5780095"/>
              <a:ext cx="1440000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83" name="Text Box 95"/>
            <p:cNvSpPr txBox="1">
              <a:spLocks noChangeArrowheads="1"/>
            </p:cNvSpPr>
            <p:nvPr/>
          </p:nvSpPr>
          <p:spPr bwMode="auto">
            <a:xfrm>
              <a:off x="3423683" y="6078061"/>
              <a:ext cx="77006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sz="2400" dirty="0">
                  <a:latin typeface="Arial" panose="020B0604020202020204" pitchFamily="34" charset="0"/>
                </a:rPr>
                <a:t>A</a:t>
              </a:r>
              <a:r>
                <a:rPr lang="en-GB" sz="2400" baseline="-25000" dirty="0">
                  <a:latin typeface="Arial" panose="020B0604020202020204" pitchFamily="34" charset="0"/>
                  <a:sym typeface="Symbol" panose="05050102010706020507" pitchFamily="18" charset="2"/>
                </a:rPr>
                <a:t>t</a:t>
              </a:r>
              <a:r>
                <a:rPr lang="en-GB" sz="2400" dirty="0">
                  <a:latin typeface="Arial" panose="020B0604020202020204" pitchFamily="34" charset="0"/>
                  <a:sym typeface="Symbol" panose="05050102010706020507" pitchFamily="18" charset="2"/>
                </a:rPr>
                <a:t> dl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F79F2AE4-B5C7-418D-A175-BF58C96FE728}"/>
              </a:ext>
            </a:extLst>
          </p:cNvPr>
          <p:cNvGrpSpPr/>
          <p:nvPr/>
        </p:nvGrpSpPr>
        <p:grpSpPr>
          <a:xfrm>
            <a:off x="6734593" y="1377742"/>
            <a:ext cx="2677634" cy="1589293"/>
            <a:chOff x="6750743" y="1373682"/>
            <a:chExt cx="2677634" cy="1589293"/>
          </a:xfrm>
        </p:grpSpPr>
        <p:sp>
          <p:nvSpPr>
            <p:cNvPr id="13342" name="Text Box 114"/>
            <p:cNvSpPr txBox="1">
              <a:spLocks noChangeArrowheads="1"/>
            </p:cNvSpPr>
            <p:nvPr/>
          </p:nvSpPr>
          <p:spPr bwMode="auto">
            <a:xfrm>
              <a:off x="6750743" y="2129797"/>
              <a:ext cx="2677634" cy="833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 dirty="0"/>
                <a:t>[paralela   (//) a d</a:t>
              </a:r>
              <a:r>
                <a:rPr lang="es-ES" sz="2400" b="1" dirty="0"/>
                <a:t>l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ES" sz="2400" b="1" dirty="0"/>
                <a:t> </a:t>
              </a:r>
              <a:r>
                <a:rPr lang="es-ES" sz="2400" dirty="0"/>
                <a:t>en dirección]</a:t>
              </a:r>
            </a:p>
          </p:txBody>
        </p:sp>
        <p:sp>
          <p:nvSpPr>
            <p:cNvPr id="66" name="Text Box 120">
              <a:extLst>
                <a:ext uri="{FF2B5EF4-FFF2-40B4-BE49-F238E27FC236}">
                  <a16:creationId xmlns:a16="http://schemas.microsoft.com/office/drawing/2014/main" id="{14B04AAA-9BD0-4ABC-8971-C7D1236F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590" y="1373682"/>
              <a:ext cx="2629544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es la componente</a:t>
              </a:r>
              <a:endParaRPr lang="es-ES" sz="2400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tangencial (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//</a:t>
              </a:r>
              <a:r>
                <a:rPr lang="es-ES" sz="2400" dirty="0">
                  <a:latin typeface="Arial" panose="020B0604020202020204" pitchFamily="34" charset="0"/>
                </a:rPr>
                <a:t>) a dl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79CB0C8-DF58-41D8-9D3E-3C060B4F306B}"/>
              </a:ext>
            </a:extLst>
          </p:cNvPr>
          <p:cNvGrpSpPr/>
          <p:nvPr/>
        </p:nvGrpSpPr>
        <p:grpSpPr>
          <a:xfrm>
            <a:off x="8282763" y="5758831"/>
            <a:ext cx="1440000" cy="1080000"/>
            <a:chOff x="8282763" y="5758831"/>
            <a:chExt cx="1440000" cy="1080000"/>
          </a:xfrm>
        </p:grpSpPr>
        <p:sp>
          <p:nvSpPr>
            <p:cNvPr id="13380" name="Rectangle 147"/>
            <p:cNvSpPr>
              <a:spLocks noChangeArrowheads="1"/>
            </p:cNvSpPr>
            <p:nvPr/>
          </p:nvSpPr>
          <p:spPr bwMode="auto">
            <a:xfrm>
              <a:off x="8282763" y="5758831"/>
              <a:ext cx="1440000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3FF485C2-042F-440A-A599-50EC2CF0282C}"/>
                    </a:ext>
                  </a:extLst>
                </p:cNvPr>
                <p:cNvSpPr txBox="1"/>
                <p:nvPr/>
              </p:nvSpPr>
              <p:spPr>
                <a:xfrm>
                  <a:off x="8423851" y="5849393"/>
                  <a:ext cx="1145314" cy="883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s-E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𝑑𝑙</m:t>
                            </m:r>
                          </m:e>
                        </m:nary>
                      </m:oMath>
                    </m:oMathPara>
                  </a14:m>
                  <a:endParaRPr lang="es-ES" sz="2800" dirty="0"/>
                </a:p>
              </p:txBody>
            </p:sp>
          </mc:Choice>
          <mc:Fallback xmlns="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3FF485C2-042F-440A-A599-50EC2CF02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851" y="5849393"/>
                  <a:ext cx="1145314" cy="883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74">
            <a:extLst>
              <a:ext uri="{FF2B5EF4-FFF2-40B4-BE49-F238E27FC236}">
                <a16:creationId xmlns:a16="http://schemas.microsoft.com/office/drawing/2014/main" id="{496460C7-AED5-48E3-9171-CFDC145069AB}"/>
              </a:ext>
            </a:extLst>
          </p:cNvPr>
          <p:cNvGrpSpPr>
            <a:grpSpLocks/>
          </p:cNvGrpSpPr>
          <p:nvPr/>
        </p:nvGrpSpPr>
        <p:grpSpPr bwMode="auto">
          <a:xfrm>
            <a:off x="3646172" y="2566737"/>
            <a:ext cx="2003425" cy="1552578"/>
            <a:chOff x="5143" y="1173"/>
            <a:chExt cx="1262" cy="978"/>
          </a:xfrm>
        </p:grpSpPr>
        <p:sp>
          <p:nvSpPr>
            <p:cNvPr id="70" name="Text Box 75">
              <a:extLst>
                <a:ext uri="{FF2B5EF4-FFF2-40B4-BE49-F238E27FC236}">
                  <a16:creationId xmlns:a16="http://schemas.microsoft.com/office/drawing/2014/main" id="{F8516930-0F62-4438-8312-DD74BAC2E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" y="1720"/>
              <a:ext cx="3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grpSp>
          <p:nvGrpSpPr>
            <p:cNvPr id="71" name="Group 76">
              <a:extLst>
                <a:ext uri="{FF2B5EF4-FFF2-40B4-BE49-F238E27FC236}">
                  <a16:creationId xmlns:a16="http://schemas.microsoft.com/office/drawing/2014/main" id="{8261C8B5-4967-4429-B58C-369ED3156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" y="1173"/>
              <a:ext cx="1262" cy="978"/>
              <a:chOff x="5143" y="1173"/>
              <a:chExt cx="1262" cy="978"/>
            </a:xfrm>
          </p:grpSpPr>
          <p:sp>
            <p:nvSpPr>
              <p:cNvPr id="72" name="Text Box 77">
                <a:extLst>
                  <a:ext uri="{FF2B5EF4-FFF2-40B4-BE49-F238E27FC236}">
                    <a16:creationId xmlns:a16="http://schemas.microsoft.com/office/drawing/2014/main" id="{CB6C26F8-1328-41DC-A8C4-AC6621CD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1" y="1330"/>
                <a:ext cx="288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008063"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Freeform 78">
                <a:extLst>
                  <a:ext uri="{FF2B5EF4-FFF2-40B4-BE49-F238E27FC236}">
                    <a16:creationId xmlns:a16="http://schemas.microsoft.com/office/drawing/2014/main" id="{A4D337C2-7ECE-4105-A6C3-646B6FA9E4F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43" y="1523"/>
                <a:ext cx="1248" cy="196"/>
              </a:xfrm>
              <a:custGeom>
                <a:avLst/>
                <a:gdLst>
                  <a:gd name="T0" fmla="*/ 0 w 3120"/>
                  <a:gd name="T1" fmla="*/ 0 h 489"/>
                  <a:gd name="T2" fmla="*/ 0 w 3120"/>
                  <a:gd name="T3" fmla="*/ 0 h 489"/>
                  <a:gd name="T4" fmla="*/ 0 w 3120"/>
                  <a:gd name="T5" fmla="*/ 0 h 489"/>
                  <a:gd name="T6" fmla="*/ 0 w 3120"/>
                  <a:gd name="T7" fmla="*/ 0 h 489"/>
                  <a:gd name="T8" fmla="*/ 0 w 3120"/>
                  <a:gd name="T9" fmla="*/ 0 h 489"/>
                  <a:gd name="T10" fmla="*/ 0 w 3120"/>
                  <a:gd name="T11" fmla="*/ 0 h 4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20"/>
                  <a:gd name="T19" fmla="*/ 0 h 489"/>
                  <a:gd name="T20" fmla="*/ 3120 w 3120"/>
                  <a:gd name="T21" fmla="*/ 489 h 4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20" h="489">
                    <a:moveTo>
                      <a:pt x="0" y="489"/>
                    </a:moveTo>
                    <a:cubicBezTo>
                      <a:pt x="60" y="366"/>
                      <a:pt x="120" y="244"/>
                      <a:pt x="240" y="163"/>
                    </a:cubicBezTo>
                    <a:cubicBezTo>
                      <a:pt x="360" y="82"/>
                      <a:pt x="500" y="0"/>
                      <a:pt x="720" y="0"/>
                    </a:cubicBezTo>
                    <a:cubicBezTo>
                      <a:pt x="940" y="0"/>
                      <a:pt x="1260" y="109"/>
                      <a:pt x="1560" y="163"/>
                    </a:cubicBezTo>
                    <a:cubicBezTo>
                      <a:pt x="1860" y="217"/>
                      <a:pt x="2260" y="326"/>
                      <a:pt x="2520" y="326"/>
                    </a:cubicBezTo>
                    <a:cubicBezTo>
                      <a:pt x="2780" y="326"/>
                      <a:pt x="2950" y="244"/>
                      <a:pt x="3120" y="163"/>
                    </a:cubicBezTo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74" name="Line 79">
                <a:extLst>
                  <a:ext uri="{FF2B5EF4-FFF2-40B4-BE49-F238E27FC236}">
                    <a16:creationId xmlns:a16="http://schemas.microsoft.com/office/drawing/2014/main" id="{298A3E14-8315-4BFC-BE3B-C98CB62C9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3" y="1523"/>
                <a:ext cx="891" cy="546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75" name="Text Box 80">
                <a:extLst>
                  <a:ext uri="{FF2B5EF4-FFF2-40B4-BE49-F238E27FC236}">
                    <a16:creationId xmlns:a16="http://schemas.microsoft.com/office/drawing/2014/main" id="{D0D0F7FD-8B7B-4F64-B828-548893D59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0" y="186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08063"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A</a:t>
                </a:r>
              </a:p>
            </p:txBody>
          </p:sp>
          <p:graphicFrame>
            <p:nvGraphicFramePr>
              <p:cNvPr id="76" name="Object 81">
                <a:extLst>
                  <a:ext uri="{FF2B5EF4-FFF2-40B4-BE49-F238E27FC236}">
                    <a16:creationId xmlns:a16="http://schemas.microsoft.com/office/drawing/2014/main" id="{3A2A428B-14EE-46C3-B069-0AABDA01CD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37" y="1173"/>
              <a:ext cx="268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52" name="Ecuación" r:id="rId5" imgW="203024" imgH="215713" progId="Equation.3">
                      <p:embed/>
                    </p:oleObj>
                  </mc:Choice>
                  <mc:Fallback>
                    <p:oleObj name="Ecuación" r:id="rId5" imgW="203024" imgH="215713" progId="Equation.3">
                      <p:embed/>
                      <p:pic>
                        <p:nvPicPr>
                          <p:cNvPr id="73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37" y="1173"/>
                            <a:ext cx="268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E85D86C4-B6F3-4651-B464-FFD77D3CD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6112" y="1428"/>
                <a:ext cx="0" cy="1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78" name="Line 83">
                <a:extLst>
                  <a:ext uri="{FF2B5EF4-FFF2-40B4-BE49-F238E27FC236}">
                    <a16:creationId xmlns:a16="http://schemas.microsoft.com/office/drawing/2014/main" id="{B4DD862B-A9D2-4A9C-B9F3-C92C5545B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" y="1523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</p:grpSp>
      </p:grpSp>
      <p:grpSp>
        <p:nvGrpSpPr>
          <p:cNvPr id="79" name="Group 3">
            <a:extLst>
              <a:ext uri="{FF2B5EF4-FFF2-40B4-BE49-F238E27FC236}">
                <a16:creationId xmlns:a16="http://schemas.microsoft.com/office/drawing/2014/main" id="{39EAF404-6FBA-4664-A0E7-FBE06E98D771}"/>
              </a:ext>
            </a:extLst>
          </p:cNvPr>
          <p:cNvGrpSpPr>
            <a:grpSpLocks/>
          </p:cNvGrpSpPr>
          <p:nvPr/>
        </p:nvGrpSpPr>
        <p:grpSpPr bwMode="auto">
          <a:xfrm>
            <a:off x="3714435" y="2388936"/>
            <a:ext cx="1439862" cy="728663"/>
            <a:chOff x="2436" y="1052"/>
            <a:chExt cx="907" cy="459"/>
          </a:xfrm>
        </p:grpSpPr>
        <p:sp>
          <p:nvSpPr>
            <p:cNvPr id="80" name="Text Box 9">
              <a:extLst>
                <a:ext uri="{FF2B5EF4-FFF2-40B4-BE49-F238E27FC236}">
                  <a16:creationId xmlns:a16="http://schemas.microsoft.com/office/drawing/2014/main" id="{8E218735-54FE-45CD-90A0-EE1B2E38B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1189"/>
              <a:ext cx="31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  <a:r>
                <a:rPr lang="es-ES" sz="2400" baseline="-25000">
                  <a:latin typeface="Arial" panose="020B0604020202020204" pitchFamily="34" charset="0"/>
                </a:rPr>
                <a:t>t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A628E2-BE95-4A61-94F6-FD08C8ACA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2" y="1052"/>
              <a:ext cx="3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82" name="Line 8">
              <a:extLst>
                <a:ext uri="{FF2B5EF4-FFF2-40B4-BE49-F238E27FC236}">
                  <a16:creationId xmlns:a16="http://schemas.microsoft.com/office/drawing/2014/main" id="{3AA3B812-0EA6-402D-8E56-DAF6D89EC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6" y="151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</p:grpSp>
      <p:grpSp>
        <p:nvGrpSpPr>
          <p:cNvPr id="83" name="Group 8">
            <a:extLst>
              <a:ext uri="{FF2B5EF4-FFF2-40B4-BE49-F238E27FC236}">
                <a16:creationId xmlns:a16="http://schemas.microsoft.com/office/drawing/2014/main" id="{BAC4D1A4-EFD0-4C0A-9B8E-52153A8D08E4}"/>
              </a:ext>
            </a:extLst>
          </p:cNvPr>
          <p:cNvGrpSpPr>
            <a:grpSpLocks/>
          </p:cNvGrpSpPr>
          <p:nvPr/>
        </p:nvGrpSpPr>
        <p:grpSpPr bwMode="auto">
          <a:xfrm>
            <a:off x="1844360" y="2390522"/>
            <a:ext cx="1439862" cy="727075"/>
            <a:chOff x="1114" y="1053"/>
            <a:chExt cx="907" cy="458"/>
          </a:xfrm>
        </p:grpSpPr>
        <p:sp>
          <p:nvSpPr>
            <p:cNvPr id="84" name="Line 11">
              <a:extLst>
                <a:ext uri="{FF2B5EF4-FFF2-40B4-BE49-F238E27FC236}">
                  <a16:creationId xmlns:a16="http://schemas.microsoft.com/office/drawing/2014/main" id="{F153A20A-18F6-4D8D-8278-47BA50D1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4" y="151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  <p:sp>
          <p:nvSpPr>
            <p:cNvPr id="85" name="Text Box 12">
              <a:extLst>
                <a:ext uri="{FF2B5EF4-FFF2-40B4-BE49-F238E27FC236}">
                  <a16:creationId xmlns:a16="http://schemas.microsoft.com/office/drawing/2014/main" id="{901CB75A-7F23-485B-AD8A-98F9DEB3B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178"/>
              <a:ext cx="31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  <a:r>
                <a:rPr lang="es-ES" sz="2400" baseline="-25000">
                  <a:latin typeface="Arial" panose="020B0604020202020204" pitchFamily="34" charset="0"/>
                </a:rPr>
                <a:t>t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86" name="Text Box 13">
              <a:extLst>
                <a:ext uri="{FF2B5EF4-FFF2-40B4-BE49-F238E27FC236}">
                  <a16:creationId xmlns:a16="http://schemas.microsoft.com/office/drawing/2014/main" id="{C7D811CB-F75E-46B3-931D-385850CD3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1053"/>
              <a:ext cx="3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59">
            <a:extLst>
              <a:ext uri="{FF2B5EF4-FFF2-40B4-BE49-F238E27FC236}">
                <a16:creationId xmlns:a16="http://schemas.microsoft.com/office/drawing/2014/main" id="{37AB0A24-4E98-4503-B5EB-D53C6EC78E67}"/>
              </a:ext>
            </a:extLst>
          </p:cNvPr>
          <p:cNvGrpSpPr>
            <a:grpSpLocks/>
          </p:cNvGrpSpPr>
          <p:nvPr/>
        </p:nvGrpSpPr>
        <p:grpSpPr bwMode="auto">
          <a:xfrm>
            <a:off x="4978085" y="2981074"/>
            <a:ext cx="434975" cy="652463"/>
            <a:chOff x="3232" y="1425"/>
            <a:chExt cx="274" cy="411"/>
          </a:xfrm>
        </p:grpSpPr>
        <p:sp>
          <p:nvSpPr>
            <p:cNvPr id="88" name="98 CuadroTexto">
              <a:extLst>
                <a:ext uri="{FF2B5EF4-FFF2-40B4-BE49-F238E27FC236}">
                  <a16:creationId xmlns:a16="http://schemas.microsoft.com/office/drawing/2014/main" id="{22A15557-8E86-4FD1-B4D1-7BB87188D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" y="1548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sz="2400">
                  <a:latin typeface="Symbol" panose="05050102010706020507" pitchFamily="18" charset="2"/>
                  <a:sym typeface="Symbol" panose="05050102010706020507" pitchFamily="18" charset="2"/>
                </a:rPr>
                <a:t></a:t>
              </a:r>
              <a:endParaRPr lang="es-ES" sz="2400">
                <a:latin typeface="Symbol" panose="05050102010706020507" pitchFamily="18" charset="2"/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F1C90D4B-9F0E-4173-B468-E25F101DEF48}"/>
                </a:ext>
              </a:extLst>
            </p:cNvPr>
            <p:cNvSpPr>
              <a:spLocks/>
            </p:cNvSpPr>
            <p:nvPr/>
          </p:nvSpPr>
          <p:spPr bwMode="auto">
            <a:xfrm rot="2449977">
              <a:off x="3247" y="1425"/>
              <a:ext cx="145" cy="292"/>
            </a:xfrm>
            <a:custGeom>
              <a:avLst/>
              <a:gdLst>
                <a:gd name="T0" fmla="*/ 870651015 w 83"/>
                <a:gd name="T1" fmla="*/ 0 h 144"/>
                <a:gd name="T2" fmla="*/ 736133196 w 83"/>
                <a:gd name="T3" fmla="*/ 815326751 h 144"/>
                <a:gd name="T4" fmla="*/ 0 w 83"/>
                <a:gd name="T5" fmla="*/ 1434018339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44">
                  <a:moveTo>
                    <a:pt x="82" y="0"/>
                  </a:moveTo>
                  <a:cubicBezTo>
                    <a:pt x="82" y="29"/>
                    <a:pt x="83" y="58"/>
                    <a:pt x="69" y="82"/>
                  </a:cubicBezTo>
                  <a:cubicBezTo>
                    <a:pt x="55" y="106"/>
                    <a:pt x="27" y="125"/>
                    <a:pt x="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90" name="Group 112">
            <a:extLst>
              <a:ext uri="{FF2B5EF4-FFF2-40B4-BE49-F238E27FC236}">
                <a16:creationId xmlns:a16="http://schemas.microsoft.com/office/drawing/2014/main" id="{377132B5-BA4F-4E33-8252-78189585C66C}"/>
              </a:ext>
            </a:extLst>
          </p:cNvPr>
          <p:cNvGrpSpPr>
            <a:grpSpLocks/>
          </p:cNvGrpSpPr>
          <p:nvPr/>
        </p:nvGrpSpPr>
        <p:grpSpPr bwMode="auto">
          <a:xfrm>
            <a:off x="1228410" y="2541331"/>
            <a:ext cx="2120900" cy="1571622"/>
            <a:chOff x="705" y="1386"/>
            <a:chExt cx="1336" cy="990"/>
          </a:xfrm>
        </p:grpSpPr>
        <p:grpSp>
          <p:nvGrpSpPr>
            <p:cNvPr id="91" name="Group 99">
              <a:extLst>
                <a:ext uri="{FF2B5EF4-FFF2-40B4-BE49-F238E27FC236}">
                  <a16:creationId xmlns:a16="http://schemas.microsoft.com/office/drawing/2014/main" id="{1C9B8A85-D4CE-4478-804F-E4CA39AC5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" y="1386"/>
              <a:ext cx="1336" cy="990"/>
              <a:chOff x="1417" y="433"/>
              <a:chExt cx="1336" cy="990"/>
            </a:xfrm>
          </p:grpSpPr>
          <p:grpSp>
            <p:nvGrpSpPr>
              <p:cNvPr id="93" name="Group 100">
                <a:extLst>
                  <a:ext uri="{FF2B5EF4-FFF2-40B4-BE49-F238E27FC236}">
                    <a16:creationId xmlns:a16="http://schemas.microsoft.com/office/drawing/2014/main" id="{5306B48C-DCD1-4DE1-B74F-D9F0832B76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5" y="433"/>
                <a:ext cx="1248" cy="990"/>
                <a:chOff x="1505" y="433"/>
                <a:chExt cx="1248" cy="990"/>
              </a:xfrm>
            </p:grpSpPr>
            <p:sp>
              <p:nvSpPr>
                <p:cNvPr id="95" name="Freeform 34">
                  <a:extLst>
                    <a:ext uri="{FF2B5EF4-FFF2-40B4-BE49-F238E27FC236}">
                      <a16:creationId xmlns:a16="http://schemas.microsoft.com/office/drawing/2014/main" id="{F551AEC7-460B-4153-958C-2DD6C4ED5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5" y="798"/>
                  <a:ext cx="1248" cy="196"/>
                </a:xfrm>
                <a:custGeom>
                  <a:avLst/>
                  <a:gdLst>
                    <a:gd name="T0" fmla="*/ 0 w 3120"/>
                    <a:gd name="T1" fmla="*/ 0 h 489"/>
                    <a:gd name="T2" fmla="*/ 0 w 3120"/>
                    <a:gd name="T3" fmla="*/ 0 h 489"/>
                    <a:gd name="T4" fmla="*/ 0 w 3120"/>
                    <a:gd name="T5" fmla="*/ 0 h 489"/>
                    <a:gd name="T6" fmla="*/ 0 w 3120"/>
                    <a:gd name="T7" fmla="*/ 0 h 489"/>
                    <a:gd name="T8" fmla="*/ 0 w 3120"/>
                    <a:gd name="T9" fmla="*/ 0 h 489"/>
                    <a:gd name="T10" fmla="*/ 0 w 3120"/>
                    <a:gd name="T11" fmla="*/ 0 h 4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20"/>
                    <a:gd name="T19" fmla="*/ 0 h 489"/>
                    <a:gd name="T20" fmla="*/ 3120 w 3120"/>
                    <a:gd name="T21" fmla="*/ 489 h 4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20" h="489">
                      <a:moveTo>
                        <a:pt x="0" y="489"/>
                      </a:moveTo>
                      <a:cubicBezTo>
                        <a:pt x="60" y="366"/>
                        <a:pt x="120" y="244"/>
                        <a:pt x="240" y="163"/>
                      </a:cubicBezTo>
                      <a:cubicBezTo>
                        <a:pt x="360" y="82"/>
                        <a:pt x="500" y="0"/>
                        <a:pt x="720" y="0"/>
                      </a:cubicBezTo>
                      <a:cubicBezTo>
                        <a:pt x="940" y="0"/>
                        <a:pt x="1260" y="109"/>
                        <a:pt x="1560" y="163"/>
                      </a:cubicBezTo>
                      <a:cubicBezTo>
                        <a:pt x="1860" y="217"/>
                        <a:pt x="2260" y="326"/>
                        <a:pt x="2520" y="326"/>
                      </a:cubicBezTo>
                      <a:cubicBezTo>
                        <a:pt x="2780" y="326"/>
                        <a:pt x="2950" y="244"/>
                        <a:pt x="3120" y="163"/>
                      </a:cubicBezTo>
                    </a:path>
                  </a:pathLst>
                </a:cu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96" name="Text Box 35">
                  <a:extLst>
                    <a:ext uri="{FF2B5EF4-FFF2-40B4-BE49-F238E27FC236}">
                      <a16:creationId xmlns:a16="http://schemas.microsoft.com/office/drawing/2014/main" id="{61F59ADE-1ADA-448B-8DF6-6831703A20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1" y="605"/>
                  <a:ext cx="288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defTabSz="1008063"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Text Box 36">
                  <a:extLst>
                    <a:ext uri="{FF2B5EF4-FFF2-40B4-BE49-F238E27FC236}">
                      <a16:creationId xmlns:a16="http://schemas.microsoft.com/office/drawing/2014/main" id="{A7C5378A-9373-4CC9-831A-A8732D59F7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5" y="602"/>
                  <a:ext cx="288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defTabSz="1008063"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8" name="Line 37">
                  <a:extLst>
                    <a:ext uri="{FF2B5EF4-FFF2-40B4-BE49-F238E27FC236}">
                      <a16:creationId xmlns:a16="http://schemas.microsoft.com/office/drawing/2014/main" id="{4899C849-1626-4943-B1DF-68B4748642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8" y="798"/>
                  <a:ext cx="891" cy="546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99" name="Text Box 38">
                  <a:extLst>
                    <a:ext uri="{FF2B5EF4-FFF2-40B4-BE49-F238E27FC236}">
                      <a16:creationId xmlns:a16="http://schemas.microsoft.com/office/drawing/2014/main" id="{CE77D9BE-3667-4542-9325-4E80F9DCED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9" y="1132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08063"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graphicFrame>
              <p:nvGraphicFramePr>
                <p:cNvPr id="100" name="Object 39">
                  <a:extLst>
                    <a:ext uri="{FF2B5EF4-FFF2-40B4-BE49-F238E27FC236}">
                      <a16:creationId xmlns:a16="http://schemas.microsoft.com/office/drawing/2014/main" id="{BCCDAF93-7C20-465F-BD62-B7C4F59F606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93" y="433"/>
                <a:ext cx="268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253" name="Ecuación" r:id="rId7" imgW="203024" imgH="215713" progId="Equation.3">
                        <p:embed/>
                      </p:oleObj>
                    </mc:Choice>
                    <mc:Fallback>
                      <p:oleObj name="Ecuación" r:id="rId7" imgW="203024" imgH="215713" progId="Equation.3">
                        <p:embed/>
                        <p:pic>
                          <p:nvPicPr>
                            <p:cNvPr id="97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3" y="433"/>
                              <a:ext cx="268" cy="2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1" name="Text Box 40">
                  <a:extLst>
                    <a:ext uri="{FF2B5EF4-FFF2-40B4-BE49-F238E27FC236}">
                      <a16:creationId xmlns:a16="http://schemas.microsoft.com/office/drawing/2014/main" id="{41D4EB97-1F6C-47B0-8FBA-4BC00446A0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16" y="1002"/>
                  <a:ext cx="30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  <a:sym typeface="Symbol" panose="05050102010706020507" pitchFamily="18" charset="2"/>
                    </a:rPr>
                    <a:t></a:t>
                  </a:r>
                  <a:endParaRPr lang="es-E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" name="Line 51">
                  <a:extLst>
                    <a:ext uri="{FF2B5EF4-FFF2-40B4-BE49-F238E27FC236}">
                      <a16:creationId xmlns:a16="http://schemas.microsoft.com/office/drawing/2014/main" id="{84EFC0ED-9198-4817-8B77-DFF861451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1807" y="703"/>
                  <a:ext cx="0" cy="1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103" name="Line 52">
                  <a:extLst>
                    <a:ext uri="{FF2B5EF4-FFF2-40B4-BE49-F238E27FC236}">
                      <a16:creationId xmlns:a16="http://schemas.microsoft.com/office/drawing/2014/main" id="{560FBC39-DB9A-4F13-8B7C-373B3CF935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8" y="79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</p:grpSp>
          <p:sp>
            <p:nvSpPr>
              <p:cNvPr id="94" name="Text Box 110">
                <a:extLst>
                  <a:ext uri="{FF2B5EF4-FFF2-40B4-BE49-F238E27FC236}">
                    <a16:creationId xmlns:a16="http://schemas.microsoft.com/office/drawing/2014/main" id="{8F8D7A57-772D-4F73-81F3-7A4D559A2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7" y="1026"/>
                <a:ext cx="25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</p:grpSp>
        <p:sp>
          <p:nvSpPr>
            <p:cNvPr id="92" name="Text Box 111">
              <a:extLst>
                <a:ext uri="{FF2B5EF4-FFF2-40B4-BE49-F238E27FC236}">
                  <a16:creationId xmlns:a16="http://schemas.microsoft.com/office/drawing/2014/main" id="{997F0FBB-2EBA-4659-A8E5-B6C63E60D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1785"/>
              <a:ext cx="26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000000"/>
                  </a:solidFill>
                </a:rPr>
                <a:t>dl</a:t>
              </a:r>
            </a:p>
          </p:txBody>
        </p:sp>
      </p:grpSp>
      <p:grpSp>
        <p:nvGrpSpPr>
          <p:cNvPr id="104" name="Group 56">
            <a:extLst>
              <a:ext uri="{FF2B5EF4-FFF2-40B4-BE49-F238E27FC236}">
                <a16:creationId xmlns:a16="http://schemas.microsoft.com/office/drawing/2014/main" id="{D7EBBCCF-7FEC-4713-A217-4D6C33310519}"/>
              </a:ext>
            </a:extLst>
          </p:cNvPr>
          <p:cNvGrpSpPr>
            <a:grpSpLocks/>
          </p:cNvGrpSpPr>
          <p:nvPr/>
        </p:nvGrpSpPr>
        <p:grpSpPr bwMode="auto">
          <a:xfrm>
            <a:off x="2463485" y="3112837"/>
            <a:ext cx="582613" cy="458788"/>
            <a:chOff x="1504" y="1508"/>
            <a:chExt cx="367" cy="289"/>
          </a:xfrm>
        </p:grpSpPr>
        <p:sp>
          <p:nvSpPr>
            <p:cNvPr id="105" name="98 CuadroTexto">
              <a:extLst>
                <a:ext uri="{FF2B5EF4-FFF2-40B4-BE49-F238E27FC236}">
                  <a16:creationId xmlns:a16="http://schemas.microsoft.com/office/drawing/2014/main" id="{AB86C26E-EB7C-4C32-8E9B-BEADBCDF8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1509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sz="2400">
                  <a:latin typeface="Symbol" panose="05050102010706020507" pitchFamily="18" charset="2"/>
                  <a:sym typeface="Symbol" panose="05050102010706020507" pitchFamily="18" charset="2"/>
                </a:rPr>
                <a:t></a:t>
              </a:r>
              <a:endParaRPr lang="es-ES" sz="2400">
                <a:latin typeface="Symbol" panose="05050102010706020507" pitchFamily="18" charset="2"/>
              </a:endParaRPr>
            </a:p>
          </p:txBody>
        </p:sp>
        <p:sp>
          <p:nvSpPr>
            <p:cNvPr id="106" name="Freeform 58">
              <a:extLst>
                <a:ext uri="{FF2B5EF4-FFF2-40B4-BE49-F238E27FC236}">
                  <a16:creationId xmlns:a16="http://schemas.microsoft.com/office/drawing/2014/main" id="{611862C4-F6A1-4AE5-A242-A71178D27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" y="1508"/>
              <a:ext cx="115" cy="241"/>
            </a:xfrm>
            <a:custGeom>
              <a:avLst/>
              <a:gdLst>
                <a:gd name="T0" fmla="*/ 82 w 83"/>
                <a:gd name="T1" fmla="*/ 0 h 144"/>
                <a:gd name="T2" fmla="*/ 69 w 83"/>
                <a:gd name="T3" fmla="*/ 82 h 144"/>
                <a:gd name="T4" fmla="*/ 0 w 83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44">
                  <a:moveTo>
                    <a:pt x="82" y="0"/>
                  </a:moveTo>
                  <a:cubicBezTo>
                    <a:pt x="82" y="29"/>
                    <a:pt x="83" y="58"/>
                    <a:pt x="69" y="82"/>
                  </a:cubicBezTo>
                  <a:cubicBezTo>
                    <a:pt x="55" y="106"/>
                    <a:pt x="27" y="125"/>
                    <a:pt x="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 sz="2400" dirty="0"/>
            </a:p>
          </p:txBody>
        </p:sp>
      </p:grpSp>
      <p:sp>
        <p:nvSpPr>
          <p:cNvPr id="107" name="Text Box 140">
            <a:extLst>
              <a:ext uri="{FF2B5EF4-FFF2-40B4-BE49-F238E27FC236}">
                <a16:creationId xmlns:a16="http://schemas.microsoft.com/office/drawing/2014/main" id="{B54327D9-AA7B-4F6E-9C00-F7299AB0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526" y="4848045"/>
            <a:ext cx="10889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dirty="0">
                <a:sym typeface="Symbol" panose="05050102010706020507" pitchFamily="18" charset="2"/>
              </a:rPr>
              <a:t>dl &gt; 0</a:t>
            </a:r>
          </a:p>
        </p:txBody>
      </p:sp>
      <p:sp>
        <p:nvSpPr>
          <p:cNvPr id="108" name="Text Box 101">
            <a:extLst>
              <a:ext uri="{FF2B5EF4-FFF2-40B4-BE49-F238E27FC236}">
                <a16:creationId xmlns:a16="http://schemas.microsoft.com/office/drawing/2014/main" id="{30DDE052-F1BD-436C-B829-258A307F6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616" y="4613682"/>
            <a:ext cx="1440001" cy="83317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No tiene símbolo</a:t>
            </a:r>
            <a:endParaRPr lang="es-ES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8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6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6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6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268441" grpId="0" animBg="1"/>
      <p:bldP spid="268447" grpId="0"/>
      <p:bldP spid="268448" grpId="0"/>
      <p:bldP spid="13350" grpId="0" animBg="1"/>
      <p:bldP spid="62" grpId="0"/>
      <p:bldP spid="63" grpId="0"/>
      <p:bldP spid="64" grpId="0"/>
      <p:bldP spid="107" grpId="0"/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0" name="Text Box 157"/>
          <p:cNvSpPr txBox="1">
            <a:spLocks noChangeArrowheads="1"/>
          </p:cNvSpPr>
          <p:nvPr/>
        </p:nvSpPr>
        <p:spPr bwMode="auto">
          <a:xfrm>
            <a:off x="3182681" y="345753"/>
            <a:ext cx="5138740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CIRCULACIÓN de </a:t>
            </a: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A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a lo largo de C</a:t>
            </a:r>
          </a:p>
        </p:txBody>
      </p:sp>
      <p:sp>
        <p:nvSpPr>
          <p:cNvPr id="70" name="Text Box 153">
            <a:extLst>
              <a:ext uri="{FF2B5EF4-FFF2-40B4-BE49-F238E27FC236}">
                <a16:creationId xmlns:a16="http://schemas.microsoft.com/office/drawing/2014/main" id="{1BA2E469-14AE-4612-857E-A0E8A8B86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227" y="2887762"/>
            <a:ext cx="8020878" cy="16954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216000" tIns="108000" rIns="216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u="sng" dirty="0">
                <a:latin typeface="Arial" panose="020B0604020202020204" pitchFamily="34" charset="0"/>
              </a:rPr>
              <a:t>Ejemplo</a:t>
            </a:r>
            <a:r>
              <a:rPr lang="es-ES" sz="2400" dirty="0">
                <a:latin typeface="Arial" panose="020B0604020202020204" pitchFamily="34" charset="0"/>
              </a:rPr>
              <a:t>: Si </a:t>
            </a:r>
            <a:r>
              <a:rPr lang="es-ES" sz="2400" b="1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es la fuerza,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, que ejercemos para desplazar la mesa de la clase hasta la puerta. La circulación nos da el trabajo realizado (la aportación a ese desplazamiento) como veremos más adelante.</a:t>
            </a:r>
          </a:p>
        </p:txBody>
      </p:sp>
      <p:sp>
        <p:nvSpPr>
          <p:cNvPr id="60" name="Text Box 153">
            <a:extLst>
              <a:ext uri="{FF2B5EF4-FFF2-40B4-BE49-F238E27FC236}">
                <a16:creationId xmlns:a16="http://schemas.microsoft.com/office/drawing/2014/main" id="{18F68346-4A7A-472F-878F-3E32025BF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2" y="4736996"/>
            <a:ext cx="8027503" cy="206476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216000" tIns="108000" rIns="216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contribución al desplazamiento se debe sólo a la componente paralela de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en cada punto, F</a:t>
            </a:r>
            <a:r>
              <a:rPr lang="es-ES" sz="2400" baseline="-25000" dirty="0">
                <a:latin typeface="Arial" panose="020B0604020202020204" pitchFamily="34" charset="0"/>
              </a:rPr>
              <a:t>t</a:t>
            </a:r>
            <a:r>
              <a:rPr lang="es-ES" sz="2400" dirty="0">
                <a:latin typeface="Arial" panose="020B0604020202020204" pitchFamily="34" charset="0"/>
              </a:rPr>
              <a:t>, las otras  componentes están relacionadas con el movimiento vertical y transversal de la mesa, no con el longitudinal. </a:t>
            </a:r>
            <a:r>
              <a:rPr lang="es-ES" sz="2400" dirty="0" err="1">
                <a:latin typeface="Arial" panose="020B0604020202020204" pitchFamily="34" charset="0"/>
              </a:rPr>
              <a:t>F</a:t>
            </a:r>
            <a:r>
              <a:rPr lang="es-ES" sz="2400" baseline="-25000" dirty="0" err="1">
                <a:latin typeface="Arial" panose="020B0604020202020204" pitchFamily="34" charset="0"/>
              </a:rPr>
              <a:t>t</a:t>
            </a:r>
            <a:r>
              <a:rPr lang="es-ES" sz="2400" dirty="0" err="1">
                <a:latin typeface="Arial" panose="020B0604020202020204" pitchFamily="34" charset="0"/>
              </a:rPr>
              <a:t>dl</a:t>
            </a:r>
            <a:r>
              <a:rPr lang="es-ES" sz="2400" dirty="0">
                <a:latin typeface="Arial" panose="020B0604020202020204" pitchFamily="34" charset="0"/>
              </a:rPr>
              <a:t> es el trabajo (la circulación) realizada en un punto.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D2984B1-F977-46DD-8A61-C6EE295FD479}"/>
              </a:ext>
            </a:extLst>
          </p:cNvPr>
          <p:cNvGrpSpPr/>
          <p:nvPr/>
        </p:nvGrpSpPr>
        <p:grpSpPr>
          <a:xfrm>
            <a:off x="5040799" y="1540119"/>
            <a:ext cx="1440000" cy="1080000"/>
            <a:chOff x="8282763" y="5758831"/>
            <a:chExt cx="1440000" cy="1080000"/>
          </a:xfrm>
        </p:grpSpPr>
        <p:sp>
          <p:nvSpPr>
            <p:cNvPr id="11" name="Rectangle 147">
              <a:extLst>
                <a:ext uri="{FF2B5EF4-FFF2-40B4-BE49-F238E27FC236}">
                  <a16:creationId xmlns:a16="http://schemas.microsoft.com/office/drawing/2014/main" id="{F45FAE3D-AEC6-4920-B39E-E924840E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763" y="5758831"/>
              <a:ext cx="1440000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546D5680-6D25-4C22-8B60-1FA74B433BD6}"/>
                    </a:ext>
                  </a:extLst>
                </p:cNvPr>
                <p:cNvSpPr txBox="1"/>
                <p:nvPr/>
              </p:nvSpPr>
              <p:spPr>
                <a:xfrm>
                  <a:off x="8423851" y="5849393"/>
                  <a:ext cx="1145314" cy="883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s-E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𝑑𝑙</m:t>
                            </m:r>
                          </m:e>
                        </m:nary>
                      </m:oMath>
                    </m:oMathPara>
                  </a14:m>
                  <a:endParaRPr lang="es-ES" sz="2800" dirty="0"/>
                </a:p>
              </p:txBody>
            </p:sp>
          </mc:Choice>
          <mc:Fallback xmlns="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3FF485C2-042F-440A-A599-50EC2CF02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851" y="5849393"/>
                  <a:ext cx="1145314" cy="883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43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roup 126"/>
          <p:cNvGrpSpPr>
            <a:grpSpLocks/>
          </p:cNvGrpSpPr>
          <p:nvPr/>
        </p:nvGrpSpPr>
        <p:grpSpPr bwMode="auto">
          <a:xfrm>
            <a:off x="3645969" y="1187063"/>
            <a:ext cx="1439862" cy="727075"/>
            <a:chOff x="2436" y="1053"/>
            <a:chExt cx="907" cy="458"/>
          </a:xfrm>
        </p:grpSpPr>
        <p:sp>
          <p:nvSpPr>
            <p:cNvPr id="13391" name="Line 8"/>
            <p:cNvSpPr>
              <a:spLocks noChangeShapeType="1"/>
            </p:cNvSpPr>
            <p:nvPr/>
          </p:nvSpPr>
          <p:spPr bwMode="auto">
            <a:xfrm flipH="1">
              <a:off x="2436" y="151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  <p:sp>
          <p:nvSpPr>
            <p:cNvPr id="13392" name="Text Box 9"/>
            <p:cNvSpPr txBox="1">
              <a:spLocks noChangeArrowheads="1"/>
            </p:cNvSpPr>
            <p:nvPr/>
          </p:nvSpPr>
          <p:spPr bwMode="auto">
            <a:xfrm>
              <a:off x="2573" y="1190"/>
              <a:ext cx="31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  <a:r>
                <a:rPr lang="es-ES" sz="2400" baseline="-25000">
                  <a:latin typeface="Arial" panose="020B0604020202020204" pitchFamily="34" charset="0"/>
                </a:rPr>
                <a:t>n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13393" name="Text Box 10"/>
            <p:cNvSpPr txBox="1">
              <a:spLocks noChangeArrowheads="1"/>
            </p:cNvSpPr>
            <p:nvPr/>
          </p:nvSpPr>
          <p:spPr bwMode="auto">
            <a:xfrm>
              <a:off x="2542" y="1053"/>
              <a:ext cx="3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158" name="Group 110"/>
          <p:cNvGrpSpPr>
            <a:grpSpLocks/>
          </p:cNvGrpSpPr>
          <p:nvPr/>
        </p:nvGrpSpPr>
        <p:grpSpPr bwMode="auto">
          <a:xfrm>
            <a:off x="1774718" y="1161663"/>
            <a:ext cx="1439862" cy="752475"/>
            <a:chOff x="1114" y="1037"/>
            <a:chExt cx="907" cy="474"/>
          </a:xfrm>
        </p:grpSpPr>
        <p:sp>
          <p:nvSpPr>
            <p:cNvPr id="13388" name="Line 11"/>
            <p:cNvSpPr>
              <a:spLocks noChangeShapeType="1"/>
            </p:cNvSpPr>
            <p:nvPr/>
          </p:nvSpPr>
          <p:spPr bwMode="auto">
            <a:xfrm>
              <a:off x="1114" y="151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400"/>
            </a:p>
          </p:txBody>
        </p:sp>
        <p:sp>
          <p:nvSpPr>
            <p:cNvPr id="13389" name="Text Box 12"/>
            <p:cNvSpPr txBox="1">
              <a:spLocks noChangeArrowheads="1"/>
            </p:cNvSpPr>
            <p:nvPr/>
          </p:nvSpPr>
          <p:spPr bwMode="auto">
            <a:xfrm>
              <a:off x="1606" y="1180"/>
              <a:ext cx="31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  <a:r>
                <a:rPr lang="es-ES" sz="2400" baseline="-25000">
                  <a:latin typeface="Arial" panose="020B0604020202020204" pitchFamily="34" charset="0"/>
                </a:rPr>
                <a:t>n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13390" name="Text Box 13"/>
            <p:cNvSpPr txBox="1">
              <a:spLocks noChangeArrowheads="1"/>
            </p:cNvSpPr>
            <p:nvPr/>
          </p:nvSpPr>
          <p:spPr bwMode="auto">
            <a:xfrm>
              <a:off x="1579" y="1037"/>
              <a:ext cx="3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161" name="Group 113"/>
          <p:cNvGrpSpPr>
            <a:grpSpLocks/>
          </p:cNvGrpSpPr>
          <p:nvPr/>
        </p:nvGrpSpPr>
        <p:grpSpPr bwMode="auto">
          <a:xfrm>
            <a:off x="3687244" y="1380739"/>
            <a:ext cx="1935162" cy="1598613"/>
            <a:chOff x="-469" y="1099"/>
            <a:chExt cx="1219" cy="1007"/>
          </a:xfrm>
        </p:grpSpPr>
        <p:grpSp>
          <p:nvGrpSpPr>
            <p:cNvPr id="13367" name="Group 14"/>
            <p:cNvGrpSpPr>
              <a:grpSpLocks/>
            </p:cNvGrpSpPr>
            <p:nvPr/>
          </p:nvGrpSpPr>
          <p:grpSpPr bwMode="auto">
            <a:xfrm>
              <a:off x="-469" y="1099"/>
              <a:ext cx="1219" cy="949"/>
              <a:chOff x="2249" y="1175"/>
              <a:chExt cx="1219" cy="949"/>
            </a:xfrm>
          </p:grpSpPr>
          <p:grpSp>
            <p:nvGrpSpPr>
              <p:cNvPr id="13369" name="Group 15"/>
              <p:cNvGrpSpPr>
                <a:grpSpLocks/>
              </p:cNvGrpSpPr>
              <p:nvPr/>
            </p:nvGrpSpPr>
            <p:grpSpPr bwMode="auto">
              <a:xfrm>
                <a:off x="2249" y="1175"/>
                <a:ext cx="1219" cy="949"/>
                <a:chOff x="2249" y="1175"/>
                <a:chExt cx="1219" cy="949"/>
              </a:xfrm>
            </p:grpSpPr>
            <p:sp>
              <p:nvSpPr>
                <p:cNvPr id="13371" name="Line 16"/>
                <p:cNvSpPr>
                  <a:spLocks noChangeShapeType="1"/>
                </p:cNvSpPr>
                <p:nvPr/>
              </p:nvSpPr>
              <p:spPr bwMode="auto">
                <a:xfrm>
                  <a:off x="3146" y="1182"/>
                  <a:ext cx="0" cy="717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13372" name="Line 17"/>
                <p:cNvSpPr>
                  <a:spLocks noChangeShapeType="1"/>
                </p:cNvSpPr>
                <p:nvPr/>
              </p:nvSpPr>
              <p:spPr bwMode="auto">
                <a:xfrm>
                  <a:off x="3151" y="150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13373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249" y="1514"/>
                  <a:ext cx="891" cy="546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13374" name="Line 19"/>
                <p:cNvSpPr>
                  <a:spLocks noChangeShapeType="1"/>
                </p:cNvSpPr>
                <p:nvPr/>
              </p:nvSpPr>
              <p:spPr bwMode="auto">
                <a:xfrm>
                  <a:off x="3149" y="1417"/>
                  <a:ext cx="0" cy="195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sz="2400"/>
                </a:p>
              </p:txBody>
            </p:sp>
            <p:sp>
              <p:nvSpPr>
                <p:cNvPr id="133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70" y="1833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08063"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graphicFrame>
              <p:nvGraphicFramePr>
                <p:cNvPr id="13376" name="Object 21"/>
                <p:cNvGraphicFramePr>
                  <a:graphicFrameLocks noChangeAspect="1"/>
                </p:cNvGraphicFramePr>
                <p:nvPr/>
              </p:nvGraphicFramePr>
              <p:xfrm>
                <a:off x="3174" y="1175"/>
                <a:ext cx="294" cy="2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01" name="Ecuación" r:id="rId4" imgW="215619" imgH="215619" progId="Equation.3">
                        <p:embed/>
                      </p:oleObj>
                    </mc:Choice>
                    <mc:Fallback>
                      <p:oleObj name="Ecuación" r:id="rId4" imgW="215619" imgH="215619" progId="Equation.3">
                        <p:embed/>
                        <p:pic>
                          <p:nvPicPr>
                            <p:cNvPr id="13376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74" y="1175"/>
                              <a:ext cx="294" cy="2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370" name="Text Box 22"/>
              <p:cNvSpPr txBox="1">
                <a:spLocks noChangeArrowheads="1"/>
              </p:cNvSpPr>
              <p:nvPr/>
            </p:nvSpPr>
            <p:spPr bwMode="auto">
              <a:xfrm>
                <a:off x="2644" y="1710"/>
                <a:ext cx="30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endParaRPr lang="es-E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68" name="Text Box 107"/>
            <p:cNvSpPr txBox="1">
              <a:spLocks noChangeArrowheads="1"/>
            </p:cNvSpPr>
            <p:nvPr/>
          </p:nvSpPr>
          <p:spPr bwMode="auto">
            <a:xfrm>
              <a:off x="327" y="1814"/>
              <a:ext cx="11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172" name="Group 124"/>
          <p:cNvGrpSpPr>
            <a:grpSpLocks/>
          </p:cNvGrpSpPr>
          <p:nvPr/>
        </p:nvGrpSpPr>
        <p:grpSpPr bwMode="auto">
          <a:xfrm>
            <a:off x="2204930" y="1841114"/>
            <a:ext cx="652463" cy="457200"/>
            <a:chOff x="1385" y="1465"/>
            <a:chExt cx="411" cy="288"/>
          </a:xfrm>
        </p:grpSpPr>
        <p:sp>
          <p:nvSpPr>
            <p:cNvPr id="13365" name="98 CuadroTexto"/>
            <p:cNvSpPr txBox="1">
              <a:spLocks noChangeArrowheads="1"/>
            </p:cNvSpPr>
            <p:nvPr/>
          </p:nvSpPr>
          <p:spPr bwMode="auto">
            <a:xfrm>
              <a:off x="1522" y="1465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sz="2400">
                  <a:latin typeface="Symbol" panose="05050102010706020507" pitchFamily="18" charset="2"/>
                  <a:sym typeface="Symbol" panose="05050102010706020507" pitchFamily="18" charset="2"/>
                </a:rPr>
                <a:t></a:t>
              </a:r>
              <a:endParaRPr lang="es-ES" sz="2400">
                <a:latin typeface="Symbol" panose="05050102010706020507" pitchFamily="18" charset="2"/>
              </a:endParaRPr>
            </a:p>
          </p:txBody>
        </p:sp>
        <p:sp>
          <p:nvSpPr>
            <p:cNvPr id="13366" name="Freeform 121"/>
            <p:cNvSpPr>
              <a:spLocks/>
            </p:cNvSpPr>
            <p:nvPr/>
          </p:nvSpPr>
          <p:spPr bwMode="auto">
            <a:xfrm>
              <a:off x="1385" y="1524"/>
              <a:ext cx="116" cy="165"/>
            </a:xfrm>
            <a:custGeom>
              <a:avLst/>
              <a:gdLst>
                <a:gd name="T0" fmla="*/ 82 w 83"/>
                <a:gd name="T1" fmla="*/ 0 h 144"/>
                <a:gd name="T2" fmla="*/ 69 w 83"/>
                <a:gd name="T3" fmla="*/ 82 h 144"/>
                <a:gd name="T4" fmla="*/ 0 w 83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44">
                  <a:moveTo>
                    <a:pt x="82" y="0"/>
                  </a:moveTo>
                  <a:cubicBezTo>
                    <a:pt x="82" y="29"/>
                    <a:pt x="83" y="58"/>
                    <a:pt x="69" y="82"/>
                  </a:cubicBezTo>
                  <a:cubicBezTo>
                    <a:pt x="55" y="106"/>
                    <a:pt x="27" y="125"/>
                    <a:pt x="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2173" name="Group 125"/>
          <p:cNvGrpSpPr>
            <a:grpSpLocks/>
          </p:cNvGrpSpPr>
          <p:nvPr/>
        </p:nvGrpSpPr>
        <p:grpSpPr bwMode="auto">
          <a:xfrm>
            <a:off x="4915969" y="1777615"/>
            <a:ext cx="434975" cy="715963"/>
            <a:chOff x="3236" y="1425"/>
            <a:chExt cx="274" cy="451"/>
          </a:xfrm>
        </p:grpSpPr>
        <p:sp>
          <p:nvSpPr>
            <p:cNvPr id="13363" name="98 CuadroTexto"/>
            <p:cNvSpPr txBox="1">
              <a:spLocks noChangeArrowheads="1"/>
            </p:cNvSpPr>
            <p:nvPr/>
          </p:nvSpPr>
          <p:spPr bwMode="auto">
            <a:xfrm>
              <a:off x="3236" y="1588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sz="2400">
                  <a:latin typeface="Symbol" panose="05050102010706020507" pitchFamily="18" charset="2"/>
                  <a:sym typeface="Symbol" panose="05050102010706020507" pitchFamily="18" charset="2"/>
                </a:rPr>
                <a:t></a:t>
              </a:r>
              <a:endParaRPr lang="es-ES" sz="2400">
                <a:latin typeface="Symbol" panose="05050102010706020507" pitchFamily="18" charset="2"/>
              </a:endParaRPr>
            </a:p>
          </p:txBody>
        </p:sp>
        <p:sp>
          <p:nvSpPr>
            <p:cNvPr id="13364" name="Freeform 123"/>
            <p:cNvSpPr>
              <a:spLocks/>
            </p:cNvSpPr>
            <p:nvPr/>
          </p:nvSpPr>
          <p:spPr bwMode="auto">
            <a:xfrm rot="2449977">
              <a:off x="3247" y="1425"/>
              <a:ext cx="145" cy="292"/>
            </a:xfrm>
            <a:custGeom>
              <a:avLst/>
              <a:gdLst>
                <a:gd name="T0" fmla="*/ 870651015 w 83"/>
                <a:gd name="T1" fmla="*/ 0 h 144"/>
                <a:gd name="T2" fmla="*/ 736133196 w 83"/>
                <a:gd name="T3" fmla="*/ 815326751 h 144"/>
                <a:gd name="T4" fmla="*/ 0 w 83"/>
                <a:gd name="T5" fmla="*/ 1434018339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44">
                  <a:moveTo>
                    <a:pt x="82" y="0"/>
                  </a:moveTo>
                  <a:cubicBezTo>
                    <a:pt x="82" y="29"/>
                    <a:pt x="83" y="58"/>
                    <a:pt x="69" y="82"/>
                  </a:cubicBezTo>
                  <a:cubicBezTo>
                    <a:pt x="55" y="106"/>
                    <a:pt x="27" y="125"/>
                    <a:pt x="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2187" name="Group 139"/>
          <p:cNvGrpSpPr>
            <a:grpSpLocks/>
          </p:cNvGrpSpPr>
          <p:nvPr/>
        </p:nvGrpSpPr>
        <p:grpSpPr bwMode="auto">
          <a:xfrm>
            <a:off x="1203219" y="1355338"/>
            <a:ext cx="2301878" cy="1433511"/>
            <a:chOff x="627" y="1158"/>
            <a:chExt cx="1450" cy="903"/>
          </a:xfrm>
        </p:grpSpPr>
        <p:grpSp>
          <p:nvGrpSpPr>
            <p:cNvPr id="13352" name="Group 128"/>
            <p:cNvGrpSpPr>
              <a:grpSpLocks/>
            </p:cNvGrpSpPr>
            <p:nvPr/>
          </p:nvGrpSpPr>
          <p:grpSpPr bwMode="auto">
            <a:xfrm>
              <a:off x="971" y="1158"/>
              <a:ext cx="1106" cy="903"/>
              <a:chOff x="-1840" y="1081"/>
              <a:chExt cx="1106" cy="903"/>
            </a:xfrm>
          </p:grpSpPr>
          <p:sp>
            <p:nvSpPr>
              <p:cNvPr id="13354" name="Text Box 23"/>
              <p:cNvSpPr txBox="1">
                <a:spLocks noChangeArrowheads="1"/>
              </p:cNvSpPr>
              <p:nvPr/>
            </p:nvSpPr>
            <p:spPr bwMode="auto">
              <a:xfrm>
                <a:off x="-1840" y="1242"/>
                <a:ext cx="288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008063"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355" name="Line 24"/>
              <p:cNvSpPr>
                <a:spLocks noChangeShapeType="1"/>
              </p:cNvSpPr>
              <p:nvPr/>
            </p:nvSpPr>
            <p:spPr bwMode="auto">
              <a:xfrm>
                <a:off x="-1812" y="1112"/>
                <a:ext cx="0" cy="71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13356" name="Line 25"/>
              <p:cNvSpPr>
                <a:spLocks noChangeShapeType="1"/>
              </p:cNvSpPr>
              <p:nvPr/>
            </p:nvSpPr>
            <p:spPr bwMode="auto">
              <a:xfrm>
                <a:off x="-1807" y="143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13357" name="Line 26"/>
              <p:cNvSpPr>
                <a:spLocks noChangeShapeType="1"/>
              </p:cNvSpPr>
              <p:nvPr/>
            </p:nvSpPr>
            <p:spPr bwMode="auto">
              <a:xfrm>
                <a:off x="-1807" y="1438"/>
                <a:ext cx="891" cy="546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13358" name="Line 27"/>
              <p:cNvSpPr>
                <a:spLocks noChangeShapeType="1"/>
              </p:cNvSpPr>
              <p:nvPr/>
            </p:nvSpPr>
            <p:spPr bwMode="auto">
              <a:xfrm>
                <a:off x="-1809" y="1347"/>
                <a:ext cx="0" cy="19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13359" name="Text Box 28"/>
              <p:cNvSpPr txBox="1">
                <a:spLocks noChangeArrowheads="1"/>
              </p:cNvSpPr>
              <p:nvPr/>
            </p:nvSpPr>
            <p:spPr bwMode="auto">
              <a:xfrm>
                <a:off x="-1001" y="1603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08063"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A</a:t>
                </a:r>
              </a:p>
            </p:txBody>
          </p:sp>
          <p:graphicFrame>
            <p:nvGraphicFramePr>
              <p:cNvPr id="13360" name="Object 29"/>
              <p:cNvGraphicFramePr>
                <a:graphicFrameLocks noChangeAspect="1"/>
              </p:cNvGraphicFramePr>
              <p:nvPr/>
            </p:nvGraphicFramePr>
            <p:xfrm>
              <a:off x="-1784" y="1081"/>
              <a:ext cx="294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02" name="Ecuación" r:id="rId6" imgW="215619" imgH="215619" progId="Equation.3">
                      <p:embed/>
                    </p:oleObj>
                  </mc:Choice>
                  <mc:Fallback>
                    <p:oleObj name="Ecuación" r:id="rId6" imgW="215619" imgH="215619" progId="Equation.3">
                      <p:embed/>
                      <p:pic>
                        <p:nvPicPr>
                          <p:cNvPr id="1336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784" y="1081"/>
                            <a:ext cx="294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61" name="Text Box 30"/>
              <p:cNvSpPr txBox="1">
                <a:spLocks noChangeArrowheads="1"/>
              </p:cNvSpPr>
              <p:nvPr/>
            </p:nvSpPr>
            <p:spPr bwMode="auto">
              <a:xfrm>
                <a:off x="-1041" y="1474"/>
                <a:ext cx="30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endParaRPr lang="es-E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53" name="Text Box 138"/>
            <p:cNvSpPr txBox="1">
              <a:spLocks noChangeArrowheads="1"/>
            </p:cNvSpPr>
            <p:nvPr/>
          </p:nvSpPr>
          <p:spPr bwMode="auto">
            <a:xfrm>
              <a:off x="627" y="1373"/>
              <a:ext cx="35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rgbClr val="000000"/>
                  </a:solidFill>
                </a:rPr>
                <a:t>dS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AFC514F-63EA-4011-8B55-B397E15DFF83}"/>
              </a:ext>
            </a:extLst>
          </p:cNvPr>
          <p:cNvGrpSpPr/>
          <p:nvPr/>
        </p:nvGrpSpPr>
        <p:grpSpPr>
          <a:xfrm>
            <a:off x="8157229" y="1436726"/>
            <a:ext cx="2160000" cy="1080000"/>
            <a:chOff x="6966642" y="5780095"/>
            <a:chExt cx="2160000" cy="1080000"/>
          </a:xfrm>
        </p:grpSpPr>
        <p:sp>
          <p:nvSpPr>
            <p:cNvPr id="13380" name="Rectangle 147"/>
            <p:cNvSpPr>
              <a:spLocks noChangeArrowheads="1"/>
            </p:cNvSpPr>
            <p:nvPr/>
          </p:nvSpPr>
          <p:spPr bwMode="auto">
            <a:xfrm>
              <a:off x="6966642" y="5780095"/>
              <a:ext cx="2160000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E1EA533B-651F-4B40-9D3F-670A652C3482}"/>
                </a:ext>
              </a:extLst>
            </p:cNvPr>
            <p:cNvGrpSpPr/>
            <p:nvPr/>
          </p:nvGrpSpPr>
          <p:grpSpPr>
            <a:xfrm>
              <a:off x="7064431" y="5878179"/>
              <a:ext cx="1964423" cy="883832"/>
              <a:chOff x="6686828" y="5782977"/>
              <a:chExt cx="1964423" cy="883832"/>
            </a:xfrm>
          </p:grpSpPr>
          <p:sp>
            <p:nvSpPr>
              <p:cNvPr id="13349" name="Text Box 144"/>
              <p:cNvSpPr txBox="1">
                <a:spLocks noChangeArrowheads="1"/>
              </p:cNvSpPr>
              <p:nvPr/>
            </p:nvSpPr>
            <p:spPr bwMode="auto">
              <a:xfrm>
                <a:off x="6686828" y="5981716"/>
                <a:ext cx="787400" cy="463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sym typeface="Symbol" panose="05050102010706020507" pitchFamily="18" charset="2"/>
                  </a:rPr>
                  <a:t>  =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1CFB0C60-A4CB-4471-970F-0EFCD22FA8B8}"/>
                      </a:ext>
                    </a:extLst>
                  </p:cNvPr>
                  <p:cNvSpPr txBox="1"/>
                  <p:nvPr/>
                </p:nvSpPr>
                <p:spPr>
                  <a:xfrm>
                    <a:off x="7381480" y="5782977"/>
                    <a:ext cx="1269771" cy="883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oMath>
                      </m:oMathPara>
                    </a14:m>
                    <a:endParaRPr lang="es-ES" sz="28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1CFB0C60-A4CB-4471-970F-0EFCD22FA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1480" y="5782977"/>
                    <a:ext cx="1269771" cy="8838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0B58F36-728F-488B-BFD7-2A1C219D0559}"/>
              </a:ext>
            </a:extLst>
          </p:cNvPr>
          <p:cNvGrpSpPr/>
          <p:nvPr/>
        </p:nvGrpSpPr>
        <p:grpSpPr>
          <a:xfrm>
            <a:off x="5914261" y="1436726"/>
            <a:ext cx="2160000" cy="1080000"/>
            <a:chOff x="2372847" y="5780095"/>
            <a:chExt cx="2160000" cy="1080000"/>
          </a:xfrm>
        </p:grpSpPr>
        <p:sp>
          <p:nvSpPr>
            <p:cNvPr id="13382" name="Rectangle 94"/>
            <p:cNvSpPr>
              <a:spLocks noChangeArrowheads="1"/>
            </p:cNvSpPr>
            <p:nvPr/>
          </p:nvSpPr>
          <p:spPr bwMode="auto">
            <a:xfrm>
              <a:off x="2372847" y="5780095"/>
              <a:ext cx="2160000" cy="1080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EE19822-6FA9-42E1-93B4-F4DE39DDBF38}"/>
                </a:ext>
              </a:extLst>
            </p:cNvPr>
            <p:cNvGrpSpPr/>
            <p:nvPr/>
          </p:nvGrpSpPr>
          <p:grpSpPr>
            <a:xfrm>
              <a:off x="2583531" y="6078061"/>
              <a:ext cx="1738633" cy="484068"/>
              <a:chOff x="6174765" y="3748525"/>
              <a:chExt cx="1738633" cy="484068"/>
            </a:xfrm>
          </p:grpSpPr>
          <p:sp>
            <p:nvSpPr>
              <p:cNvPr id="13383" name="Text Box 95"/>
              <p:cNvSpPr txBox="1">
                <a:spLocks noChangeArrowheads="1"/>
              </p:cNvSpPr>
              <p:nvPr/>
            </p:nvSpPr>
            <p:spPr bwMode="auto">
              <a:xfrm>
                <a:off x="6951120" y="3748525"/>
                <a:ext cx="962278" cy="46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sz="2400" dirty="0">
                    <a:latin typeface="Arial" panose="020B0604020202020204" pitchFamily="34" charset="0"/>
                  </a:rPr>
                  <a:t>A</a:t>
                </a:r>
                <a:r>
                  <a:rPr lang="en-GB" sz="2400" baseline="-25000" dirty="0">
                    <a:latin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GB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sym typeface="Symbol" panose="05050102010706020507" pitchFamily="18" charset="2"/>
                  </a:rPr>
                  <a:t>dS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" name="Text Box 144">
                <a:extLst>
                  <a:ext uri="{FF2B5EF4-FFF2-40B4-BE49-F238E27FC236}">
                    <a16:creationId xmlns:a16="http://schemas.microsoft.com/office/drawing/2014/main" id="{FDBD43BC-995B-4493-B251-C95884405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4765" y="3768747"/>
                <a:ext cx="85341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sym typeface="Symbol" panose="05050102010706020507" pitchFamily="18" charset="2"/>
                  </a:rPr>
                  <a:t>d =</a:t>
                </a:r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952F2DE-197F-4FF0-853F-DD51B3DCFE04}"/>
              </a:ext>
            </a:extLst>
          </p:cNvPr>
          <p:cNvGrpSpPr/>
          <p:nvPr/>
        </p:nvGrpSpPr>
        <p:grpSpPr>
          <a:xfrm>
            <a:off x="3570462" y="3169547"/>
            <a:ext cx="4403540" cy="673101"/>
            <a:chOff x="5914262" y="2991484"/>
            <a:chExt cx="4403540" cy="673101"/>
          </a:xfrm>
        </p:grpSpPr>
        <p:sp>
          <p:nvSpPr>
            <p:cNvPr id="68" name="Rectangle 94">
              <a:extLst>
                <a:ext uri="{FF2B5EF4-FFF2-40B4-BE49-F238E27FC236}">
                  <a16:creationId xmlns:a16="http://schemas.microsoft.com/office/drawing/2014/main" id="{0C9FAF47-CFE0-4003-841B-43515D526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4262" y="2991484"/>
              <a:ext cx="4403540" cy="67310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Text Box 95">
              <a:extLst>
                <a:ext uri="{FF2B5EF4-FFF2-40B4-BE49-F238E27FC236}">
                  <a16:creationId xmlns:a16="http://schemas.microsoft.com/office/drawing/2014/main" id="{FD6639B2-974B-4673-A65F-DCF459C52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7262" y="3112134"/>
              <a:ext cx="962025" cy="463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sz="2400">
                  <a:latin typeface="Arial" panose="020B0604020202020204" pitchFamily="34" charset="0"/>
                </a:rPr>
                <a:t>A</a:t>
              </a:r>
              <a:r>
                <a:rPr lang="en-GB" sz="2400" baseline="-25000">
                  <a:latin typeface="Arial" panose="020B0604020202020204" pitchFamily="34" charset="0"/>
                  <a:sym typeface="Symbol" panose="05050102010706020507" pitchFamily="18" charset="2"/>
                </a:rPr>
                <a:t>n</a:t>
              </a:r>
              <a:r>
                <a:rPr lang="en-GB" sz="2400">
                  <a:latin typeface="Arial" panose="020B0604020202020204" pitchFamily="34" charset="0"/>
                  <a:sym typeface="Symbol" panose="05050102010706020507" pitchFamily="18" charset="2"/>
                </a:rPr>
                <a:t> dS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0" name="Text Box 103">
            <a:extLst>
              <a:ext uri="{FF2B5EF4-FFF2-40B4-BE49-F238E27FC236}">
                <a16:creationId xmlns:a16="http://schemas.microsoft.com/office/drawing/2014/main" id="{5D1645BF-46A2-48B0-8DE7-F074073A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587" y="3287022"/>
            <a:ext cx="2455863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400" dirty="0">
                <a:latin typeface="Arial" panose="020B0604020202020204" pitchFamily="34" charset="0"/>
              </a:rPr>
              <a:t>= |</a:t>
            </a:r>
            <a:r>
              <a:rPr lang="en-GB" sz="2400" b="1" dirty="0">
                <a:latin typeface="Arial" panose="020B0604020202020204" pitchFamily="34" charset="0"/>
              </a:rPr>
              <a:t>A</a:t>
            </a:r>
            <a:r>
              <a:rPr lang="en-GB" sz="2400" dirty="0">
                <a:latin typeface="Arial" panose="020B0604020202020204" pitchFamily="34" charset="0"/>
              </a:rPr>
              <a:t>| |</a:t>
            </a:r>
            <a:r>
              <a:rPr lang="en-GB" sz="2400" dirty="0" err="1">
                <a:latin typeface="Arial" panose="020B0604020202020204" pitchFamily="34" charset="0"/>
              </a:rPr>
              <a:t>d</a:t>
            </a:r>
            <a:r>
              <a:rPr lang="en-GB" sz="2400" b="1" dirty="0" err="1">
                <a:latin typeface="Arial" panose="020B0604020202020204" pitchFamily="34" charset="0"/>
              </a:rPr>
              <a:t>S</a:t>
            </a:r>
            <a:r>
              <a:rPr lang="en-GB" sz="2400" dirty="0">
                <a:latin typeface="Arial" panose="020B0604020202020204" pitchFamily="34" charset="0"/>
              </a:rPr>
              <a:t>| cos</a:t>
            </a:r>
            <a:r>
              <a:rPr lang="en-GB" sz="2400" dirty="0"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GB" sz="2400" dirty="0">
                <a:latin typeface="Arial" panose="020B0604020202020204" pitchFamily="34" charset="0"/>
              </a:rPr>
              <a:t> =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1" name="Object 105">
            <a:extLst>
              <a:ext uri="{FF2B5EF4-FFF2-40B4-BE49-F238E27FC236}">
                <a16:creationId xmlns:a16="http://schemas.microsoft.com/office/drawing/2014/main" id="{27B2ECB2-F782-4F2B-A66F-674782F0A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5776" y="3256860"/>
          <a:ext cx="904875" cy="4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Ecuación" r:id="rId8" imgW="444307" imgH="228501" progId="Equation.3">
                  <p:embed/>
                </p:oleObj>
              </mc:Choice>
              <mc:Fallback>
                <p:oleObj name="Ecuación" r:id="rId8" imgW="444307" imgH="228501" progId="Equation.3">
                  <p:embed/>
                  <p:pic>
                    <p:nvPicPr>
                      <p:cNvPr id="71" name="Object 105">
                        <a:extLst>
                          <a:ext uri="{FF2B5EF4-FFF2-40B4-BE49-F238E27FC236}">
                            <a16:creationId xmlns:a16="http://schemas.microsoft.com/office/drawing/2014/main" id="{27B2ECB2-F782-4F2B-A66F-674782F0A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76" y="3256860"/>
                        <a:ext cx="904875" cy="463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111">
            <a:extLst>
              <a:ext uri="{FF2B5EF4-FFF2-40B4-BE49-F238E27FC236}">
                <a16:creationId xmlns:a16="http://schemas.microsoft.com/office/drawing/2014/main" id="{F91CEA92-625D-48BF-99B3-09D10C75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996" y="3089727"/>
            <a:ext cx="2690014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Producto escalar de dos vectores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(da un número)</a:t>
            </a:r>
          </a:p>
        </p:txBody>
      </p:sp>
      <p:sp>
        <p:nvSpPr>
          <p:cNvPr id="73" name="Text Box 100">
            <a:extLst>
              <a:ext uri="{FF2B5EF4-FFF2-40B4-BE49-F238E27FC236}">
                <a16:creationId xmlns:a16="http://schemas.microsoft.com/office/drawing/2014/main" id="{83EC5376-278C-4EF0-BBDD-ECB3F6C81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32" y="4329712"/>
            <a:ext cx="9020296" cy="9567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/>
              <a:t>Si en un punto </a:t>
            </a:r>
            <a:r>
              <a:rPr lang="es-ES" sz="2400" b="1" dirty="0"/>
              <a:t>A</a:t>
            </a:r>
            <a:r>
              <a:rPr lang="es-ES" sz="2400" dirty="0"/>
              <a:t> </a:t>
            </a:r>
            <a:r>
              <a:rPr lang="es-ES" sz="2400" dirty="0">
                <a:sym typeface="Symbol" panose="05050102010706020507" pitchFamily="18" charset="2"/>
              </a:rPr>
              <a:t> </a:t>
            </a:r>
            <a:r>
              <a:rPr lang="es-ES" sz="2400" dirty="0" err="1">
                <a:sym typeface="Symbol" panose="05050102010706020507" pitchFamily="18" charset="2"/>
              </a:rPr>
              <a:t>d</a:t>
            </a:r>
            <a:r>
              <a:rPr lang="es-ES" sz="2400" b="1" dirty="0" err="1">
                <a:sym typeface="Symbol" panose="05050102010706020507" pitchFamily="18" charset="2"/>
              </a:rPr>
              <a:t>S</a:t>
            </a:r>
            <a:r>
              <a:rPr lang="es-ES" sz="2400" dirty="0">
                <a:sym typeface="Symbol" panose="05050102010706020507" pitchFamily="18" charset="2"/>
              </a:rPr>
              <a:t>  (90º)  </a:t>
            </a:r>
            <a:r>
              <a:rPr lang="es-ES" sz="2400" dirty="0" err="1">
                <a:sym typeface="Symbol" panose="05050102010706020507" pitchFamily="18" charset="2"/>
              </a:rPr>
              <a:t>A</a:t>
            </a:r>
            <a:r>
              <a:rPr lang="es-ES" sz="2400" baseline="-25000" dirty="0" err="1">
                <a:sym typeface="Symbol" panose="05050102010706020507" pitchFamily="18" charset="2"/>
              </a:rPr>
              <a:t>n</a:t>
            </a:r>
            <a:r>
              <a:rPr lang="es-ES" sz="2400" dirty="0">
                <a:sym typeface="Symbol" panose="05050102010706020507" pitchFamily="18" charset="2"/>
              </a:rPr>
              <a:t> = 0  </a:t>
            </a:r>
            <a:r>
              <a:rPr lang="es-ES" sz="2400" dirty="0" err="1">
                <a:sym typeface="Symbol" panose="05050102010706020507" pitchFamily="18" charset="2"/>
              </a:rPr>
              <a:t>Flujo</a:t>
            </a:r>
            <a:r>
              <a:rPr lang="es-ES" sz="2400" baseline="-25000" dirty="0" err="1">
                <a:sym typeface="Symbol" panose="05050102010706020507" pitchFamily="18" charset="2"/>
              </a:rPr>
              <a:t>punto</a:t>
            </a:r>
            <a:r>
              <a:rPr lang="es-ES" sz="2400" dirty="0">
                <a:sym typeface="Symbol" panose="05050102010706020507" pitchFamily="18" charset="2"/>
              </a:rPr>
              <a:t> = </a:t>
            </a:r>
            <a:r>
              <a:rPr lang="es-ES" sz="2400" dirty="0" err="1">
                <a:sym typeface="Symbol" panose="05050102010706020507" pitchFamily="18" charset="2"/>
              </a:rPr>
              <a:t>A</a:t>
            </a:r>
            <a:r>
              <a:rPr lang="es-ES" sz="2400" baseline="-25000" dirty="0" err="1">
                <a:sym typeface="Symbol" panose="05050102010706020507" pitchFamily="18" charset="2"/>
              </a:rPr>
              <a:t>n</a:t>
            </a:r>
            <a:r>
              <a:rPr lang="es-ES" sz="2400" dirty="0" err="1">
                <a:sym typeface="Symbol" panose="05050102010706020507" pitchFamily="18" charset="2"/>
              </a:rPr>
              <a:t>dS</a:t>
            </a:r>
            <a:r>
              <a:rPr lang="es-ES" sz="2400" dirty="0">
                <a:sym typeface="Symbol" panose="05050102010706020507" pitchFamily="18" charset="2"/>
              </a:rPr>
              <a:t> = 0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   Si ocurre en todos los puntos de S       </a:t>
            </a:r>
            <a:r>
              <a:rPr lang="es-E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Flujo</a:t>
            </a:r>
            <a:r>
              <a:rPr lang="es-ES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es-E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s-ES" sz="2400" dirty="0">
                <a:sym typeface="Symbol" panose="05050102010706020507" pitchFamily="18" charset="2"/>
              </a:rPr>
              <a:t>     = 0</a:t>
            </a:r>
          </a:p>
        </p:txBody>
      </p:sp>
      <p:sp>
        <p:nvSpPr>
          <p:cNvPr id="74" name="Text Box 100">
            <a:extLst>
              <a:ext uri="{FF2B5EF4-FFF2-40B4-BE49-F238E27FC236}">
                <a16:creationId xmlns:a16="http://schemas.microsoft.com/office/drawing/2014/main" id="{24BE77B2-D6B6-47B1-8301-2C5F73883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32" y="5508488"/>
            <a:ext cx="9020296" cy="132610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/>
              <a:t>Si </a:t>
            </a:r>
            <a:r>
              <a:rPr lang="es-ES" sz="2400" b="1" dirty="0"/>
              <a:t>A</a:t>
            </a:r>
            <a:r>
              <a:rPr lang="es-ES" sz="2400" dirty="0"/>
              <a:t> </a:t>
            </a:r>
            <a:r>
              <a:rPr lang="es-ES" sz="2400" dirty="0">
                <a:sym typeface="Symbol" panose="05050102010706020507" pitchFamily="18" charset="2"/>
              </a:rPr>
              <a:t>//</a:t>
            </a:r>
            <a:r>
              <a:rPr lang="es-ES" sz="2400" dirty="0"/>
              <a:t> </a:t>
            </a:r>
            <a:r>
              <a:rPr lang="es-ES" sz="2400" dirty="0" err="1"/>
              <a:t>d</a:t>
            </a:r>
            <a:r>
              <a:rPr lang="es-ES" sz="2400" b="1" dirty="0" err="1">
                <a:sym typeface="Symbol" panose="05050102010706020507" pitchFamily="18" charset="2"/>
              </a:rPr>
              <a:t>S</a:t>
            </a:r>
            <a:r>
              <a:rPr lang="es-ES" sz="2400" dirty="0">
                <a:sym typeface="Symbol" panose="05050102010706020507" pitchFamily="18" charset="2"/>
              </a:rPr>
              <a:t>  (0º o 180º)       </a:t>
            </a:r>
            <a:r>
              <a:rPr lang="es-ES" sz="2400" dirty="0" err="1">
                <a:sym typeface="Symbol" panose="05050102010706020507" pitchFamily="18" charset="2"/>
              </a:rPr>
              <a:t>A</a:t>
            </a:r>
            <a:r>
              <a:rPr lang="es-ES" sz="2400" baseline="-25000" dirty="0" err="1">
                <a:sym typeface="Symbol" panose="05050102010706020507" pitchFamily="18" charset="2"/>
              </a:rPr>
              <a:t>n</a:t>
            </a:r>
            <a:r>
              <a:rPr lang="es-ES" sz="2400" dirty="0">
                <a:sym typeface="Symbol" panose="05050102010706020507" pitchFamily="18" charset="2"/>
              </a:rPr>
              <a:t> = ± |</a:t>
            </a:r>
            <a:r>
              <a:rPr lang="es-ES" sz="2400" b="1" dirty="0">
                <a:sym typeface="Symbol" panose="05050102010706020507" pitchFamily="18" charset="2"/>
              </a:rPr>
              <a:t>A</a:t>
            </a:r>
            <a:r>
              <a:rPr lang="es-ES" sz="2400" dirty="0">
                <a:sym typeface="Symbol" panose="05050102010706020507" pitchFamily="18" charset="2"/>
              </a:rPr>
              <a:t>|   </a:t>
            </a:r>
            <a:r>
              <a:rPr lang="es-ES" sz="2400" dirty="0" err="1">
                <a:sym typeface="Symbol" panose="05050102010706020507" pitchFamily="18" charset="2"/>
              </a:rPr>
              <a:t>Flujo</a:t>
            </a:r>
            <a:r>
              <a:rPr lang="es-ES" sz="2400" baseline="-25000" dirty="0" err="1">
                <a:sym typeface="Symbol" panose="05050102010706020507" pitchFamily="18" charset="2"/>
              </a:rPr>
              <a:t>punto</a:t>
            </a:r>
            <a:r>
              <a:rPr lang="es-ES" sz="2400" dirty="0">
                <a:sym typeface="Symbol" panose="05050102010706020507" pitchFamily="18" charset="2"/>
              </a:rPr>
              <a:t> = ± |</a:t>
            </a:r>
            <a:r>
              <a:rPr lang="es-ES" sz="2400" b="1" dirty="0" err="1">
                <a:sym typeface="Symbol" panose="05050102010706020507" pitchFamily="18" charset="2"/>
              </a:rPr>
              <a:t>A</a:t>
            </a:r>
            <a:r>
              <a:rPr lang="es-ES" sz="2400" dirty="0" err="1">
                <a:sym typeface="Symbol" panose="05050102010706020507" pitchFamily="18" charset="2"/>
              </a:rPr>
              <a:t>|dS</a:t>
            </a:r>
            <a:endParaRPr lang="es-ES" sz="2400" dirty="0"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   Es máximo si son paralelos y mínimo si son antiparalelos.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   Si ocurre en toda S, el flujo es máximo o mínimo en S</a:t>
            </a:r>
          </a:p>
        </p:txBody>
      </p:sp>
      <p:sp>
        <p:nvSpPr>
          <p:cNvPr id="58" name="Text Box 157">
            <a:extLst>
              <a:ext uri="{FF2B5EF4-FFF2-40B4-BE49-F238E27FC236}">
                <a16:creationId xmlns:a16="http://schemas.microsoft.com/office/drawing/2014/main" id="{7CBB41D7-2426-4954-9658-10DF8E62D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681" y="345753"/>
            <a:ext cx="5138740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FLUJO de </a:t>
            </a: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A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a través de S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3273890-6D76-4B45-AE84-8ED035785B5E}"/>
              </a:ext>
            </a:extLst>
          </p:cNvPr>
          <p:cNvGrpSpPr/>
          <p:nvPr/>
        </p:nvGrpSpPr>
        <p:grpSpPr>
          <a:xfrm>
            <a:off x="4883466" y="3778135"/>
            <a:ext cx="3146437" cy="300313"/>
            <a:chOff x="4883466" y="3778135"/>
            <a:chExt cx="3146437" cy="300313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6596B95-2A31-4455-9888-C891F85C56DE}"/>
                </a:ext>
              </a:extLst>
            </p:cNvPr>
            <p:cNvCxnSpPr/>
            <p:nvPr/>
          </p:nvCxnSpPr>
          <p:spPr bwMode="auto">
            <a:xfrm>
              <a:off x="4883466" y="3778135"/>
              <a:ext cx="170651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3BA56392-25B7-4C5E-81F5-69A873B2901F}"/>
                </a:ext>
              </a:extLst>
            </p:cNvPr>
            <p:cNvSpPr/>
            <p:nvPr/>
          </p:nvSpPr>
          <p:spPr bwMode="auto">
            <a:xfrm>
              <a:off x="5770179" y="3783724"/>
              <a:ext cx="2259724" cy="294724"/>
            </a:xfrm>
            <a:custGeom>
              <a:avLst/>
              <a:gdLst>
                <a:gd name="connsiteX0" fmla="*/ 0 w 2259724"/>
                <a:gd name="connsiteY0" fmla="*/ 0 h 294724"/>
                <a:gd name="connsiteX1" fmla="*/ 1103587 w 2259724"/>
                <a:gd name="connsiteY1" fmla="*/ 294290 h 294724"/>
                <a:gd name="connsiteX2" fmla="*/ 2259724 w 2259724"/>
                <a:gd name="connsiteY2" fmla="*/ 52552 h 2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724" h="294724">
                  <a:moveTo>
                    <a:pt x="0" y="0"/>
                  </a:moveTo>
                  <a:cubicBezTo>
                    <a:pt x="363483" y="142765"/>
                    <a:pt x="726966" y="285531"/>
                    <a:pt x="1103587" y="294290"/>
                  </a:cubicBezTo>
                  <a:cubicBezTo>
                    <a:pt x="1480208" y="303049"/>
                    <a:pt x="1869966" y="177800"/>
                    <a:pt x="2259724" y="52552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0" name="Group 125">
            <a:extLst>
              <a:ext uri="{FF2B5EF4-FFF2-40B4-BE49-F238E27FC236}">
                <a16:creationId xmlns:a16="http://schemas.microsoft.com/office/drawing/2014/main" id="{8795B955-D81F-4E2F-A089-5A8A92DB4147}"/>
              </a:ext>
            </a:extLst>
          </p:cNvPr>
          <p:cNvGrpSpPr>
            <a:grpSpLocks/>
          </p:cNvGrpSpPr>
          <p:nvPr/>
        </p:nvGrpSpPr>
        <p:grpSpPr bwMode="auto">
          <a:xfrm>
            <a:off x="3785796" y="2024323"/>
            <a:ext cx="658813" cy="457200"/>
            <a:chOff x="3051" y="1491"/>
            <a:chExt cx="415" cy="288"/>
          </a:xfrm>
        </p:grpSpPr>
        <p:sp>
          <p:nvSpPr>
            <p:cNvPr id="62" name="98 CuadroTexto">
              <a:extLst>
                <a:ext uri="{FF2B5EF4-FFF2-40B4-BE49-F238E27FC236}">
                  <a16:creationId xmlns:a16="http://schemas.microsoft.com/office/drawing/2014/main" id="{3AABA46F-9FCC-4EC5-BD84-339BF2E0B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" y="1491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sz="2400">
                  <a:latin typeface="Symbol" panose="05050102010706020507" pitchFamily="18" charset="2"/>
                  <a:sym typeface="Symbol" panose="05050102010706020507" pitchFamily="18" charset="2"/>
                </a:rPr>
                <a:t></a:t>
              </a:r>
              <a:endParaRPr lang="es-ES" sz="2400">
                <a:latin typeface="Symbol" panose="05050102010706020507" pitchFamily="18" charset="2"/>
              </a:endParaRPr>
            </a:p>
          </p:txBody>
        </p:sp>
        <p:sp>
          <p:nvSpPr>
            <p:cNvPr id="63" name="Freeform 123">
              <a:extLst>
                <a:ext uri="{FF2B5EF4-FFF2-40B4-BE49-F238E27FC236}">
                  <a16:creationId xmlns:a16="http://schemas.microsoft.com/office/drawing/2014/main" id="{DA0455F0-D632-486A-8350-72418D3650FE}"/>
                </a:ext>
              </a:extLst>
            </p:cNvPr>
            <p:cNvSpPr>
              <a:spLocks/>
            </p:cNvSpPr>
            <p:nvPr/>
          </p:nvSpPr>
          <p:spPr bwMode="auto">
            <a:xfrm rot="7607520">
              <a:off x="3247" y="1425"/>
              <a:ext cx="145" cy="292"/>
            </a:xfrm>
            <a:custGeom>
              <a:avLst/>
              <a:gdLst>
                <a:gd name="T0" fmla="*/ 870651015 w 83"/>
                <a:gd name="T1" fmla="*/ 0 h 144"/>
                <a:gd name="T2" fmla="*/ 736133196 w 83"/>
                <a:gd name="T3" fmla="*/ 815326751 h 144"/>
                <a:gd name="T4" fmla="*/ 0 w 83"/>
                <a:gd name="T5" fmla="*/ 1434018339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44">
                  <a:moveTo>
                    <a:pt x="82" y="0"/>
                  </a:moveTo>
                  <a:cubicBezTo>
                    <a:pt x="82" y="29"/>
                    <a:pt x="83" y="58"/>
                    <a:pt x="69" y="82"/>
                  </a:cubicBezTo>
                  <a:cubicBezTo>
                    <a:pt x="55" y="106"/>
                    <a:pt x="27" y="125"/>
                    <a:pt x="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64" name="Text Box 111">
            <a:extLst>
              <a:ext uri="{FF2B5EF4-FFF2-40B4-BE49-F238E27FC236}">
                <a16:creationId xmlns:a16="http://schemas.microsoft.com/office/drawing/2014/main" id="{5045C02E-1232-4C3E-BDB8-DDB0BC626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495" y="2623504"/>
            <a:ext cx="21151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cos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 = -cos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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 animBg="1"/>
      <p:bldP spid="74" grpId="0" animBg="1"/>
      <p:bldP spid="64" grpId="0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8170</TotalTime>
  <Words>1168</Words>
  <Application>Microsoft Office PowerPoint</Application>
  <PresentationFormat>Personalizado</PresentationFormat>
  <Paragraphs>244</Paragraphs>
  <Slides>11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Cambria Math</vt:lpstr>
      <vt:lpstr>Comic Sans MS</vt:lpstr>
      <vt:lpstr>Symbol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1189</cp:revision>
  <dcterms:created xsi:type="dcterms:W3CDTF">2012-02-20T13:06:36Z</dcterms:created>
  <dcterms:modified xsi:type="dcterms:W3CDTF">2020-10-28T12:30:32Z</dcterms:modified>
</cp:coreProperties>
</file>