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16" r:id="rId2"/>
    <p:sldId id="400" r:id="rId3"/>
    <p:sldId id="412" r:id="rId4"/>
    <p:sldId id="413" r:id="rId5"/>
    <p:sldId id="451" r:id="rId6"/>
    <p:sldId id="415" r:id="rId7"/>
    <p:sldId id="416" r:id="rId8"/>
    <p:sldId id="473" r:id="rId9"/>
    <p:sldId id="426" r:id="rId10"/>
    <p:sldId id="417" r:id="rId11"/>
    <p:sldId id="474" r:id="rId12"/>
    <p:sldId id="475" r:id="rId13"/>
    <p:sldId id="440" r:id="rId14"/>
    <p:sldId id="462" r:id="rId15"/>
    <p:sldId id="442" r:id="rId16"/>
    <p:sldId id="459" r:id="rId17"/>
    <p:sldId id="443" r:id="rId18"/>
    <p:sldId id="467" r:id="rId19"/>
    <p:sldId id="469" r:id="rId20"/>
    <p:sldId id="468" r:id="rId21"/>
    <p:sldId id="327" r:id="rId22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2B2B2"/>
    <a:srgbClr val="0000FF"/>
    <a:srgbClr val="FFFFFF"/>
    <a:srgbClr val="666699"/>
    <a:srgbClr val="FFFF99"/>
    <a:srgbClr val="C0C0C0"/>
    <a:srgbClr val="EDE7E3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1" autoAdjust="0"/>
  </p:normalViewPr>
  <p:slideViewPr>
    <p:cSldViewPr snapToGrid="0" showGuides="1">
      <p:cViewPr varScale="1">
        <p:scale>
          <a:sx n="101" d="100"/>
          <a:sy n="101" d="100"/>
        </p:scale>
        <p:origin x="456" y="102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Relationship Id="rId6" Type="http://schemas.openxmlformats.org/officeDocument/2006/relationships/image" Target="../media/image3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719493-033D-4421-9965-4DF62A4EF3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464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E5C47C-735A-45EE-BE5C-3B6C77E22A9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2600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4D0A47-AC01-4170-B2E2-22747F92EF87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16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0477ED-56EA-46E3-9109-4AE475210843}" type="slidenum">
              <a:rPr lang="es-ES"/>
              <a:pPr algn="r" eaLnBrk="1" hangingPunct="1"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36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DDCAB7-2881-4C74-B412-2EA6CF102A2F}" type="slidenum">
              <a:rPr lang="es-ES"/>
              <a:pPr algn="r" eaLnBrk="1" hangingPunct="1"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5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DDCAB7-2881-4C74-B412-2EA6CF102A2F}" type="slidenum">
              <a:rPr lang="es-ES"/>
              <a:pPr algn="r" eaLnBrk="1" hangingPunct="1"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8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F60592-1F15-4D46-9F8E-FD392E3EFC5F}" type="slidenum">
              <a:rPr lang="es-ES"/>
              <a:pPr algn="r" eaLnBrk="1" hangingPunct="1"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9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F60592-1F15-4D46-9F8E-FD392E3EFC5F}" type="slidenum">
              <a:rPr lang="es-ES"/>
              <a:pPr algn="r" eaLnBrk="1" hangingPunct="1"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48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B95EBF-D385-4861-AE41-0FB96802A10B}" type="slidenum">
              <a:rPr lang="es-ES"/>
              <a:pPr algn="r" eaLnBrk="1" hangingPunct="1"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6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B95EBF-D385-4861-AE41-0FB96802A10B}" type="slidenum">
              <a:rPr lang="es-ES"/>
              <a:pPr algn="r" eaLnBrk="1" hangingPunct="1"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39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1AAAFD-A728-4A32-81FE-856A4EC2401A}" type="slidenum">
              <a:rPr lang="es-ES"/>
              <a:pPr algn="r" eaLnBrk="1" hangingPunct="1"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5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CDA59C-734B-4EFB-8D5C-76E91787B8B9}" type="slidenum">
              <a:rPr lang="es-ES"/>
              <a:pPr algn="r" eaLnBrk="1" hangingPunct="1"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00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CDA59C-734B-4EFB-8D5C-76E91787B8B9}" type="slidenum">
              <a:rPr lang="es-ES"/>
              <a:pPr algn="r" eaLnBrk="1" hangingPunct="1"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6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055690-C3DD-427A-AE0A-CDE33BFF4A53}" type="slidenum">
              <a:rPr lang="es-ES"/>
              <a:pPr algn="r" eaLnBrk="1" hangingPunct="1"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71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301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301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7BA083-7C70-4D14-811D-A199FF473D13}" type="slidenum">
              <a:rPr lang="es-ES"/>
              <a:pPr algn="r" eaLnBrk="1" hangingPunct="1"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9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7D0A53-0658-433C-925D-A8D73085BD96}" type="slidenum">
              <a:rPr lang="es-ES"/>
              <a:pPr algn="r" eaLnBrk="1" hangingPunct="1"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8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DE5558-47E9-4A29-9252-1BD51B69D74F}" type="slidenum">
              <a:rPr lang="es-ES"/>
              <a:pPr algn="r" eaLnBrk="1" hangingPunct="1"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6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561074F-C009-42BD-B94D-D0110CA430FF}" type="slidenum">
              <a:rPr lang="es-ES"/>
              <a:pPr algn="r" eaLnBrk="1" hangingPunct="1"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4265B81-1E2D-4E00-BB29-FEF29CB3B403}" type="slidenum">
              <a:rPr lang="es-ES"/>
              <a:pPr algn="r" eaLnBrk="1" hangingPunct="1"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7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98C8CC-1470-4083-A85E-9ADC1DEC7344}" type="slidenum">
              <a:rPr lang="es-ES"/>
              <a:pPr algn="r" eaLnBrk="1" hangingPunct="1"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45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98C8CC-1470-4083-A85E-9ADC1DEC7344}" type="slidenum">
              <a:rPr lang="es-ES"/>
              <a:pPr algn="r" eaLnBrk="1" hangingPunct="1"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2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49696BA-16A3-464A-BD86-A1ADC4F02565}" type="slidenum">
              <a:rPr lang="es-ES"/>
              <a:pPr algn="r" eaLnBrk="1" hangingPunct="1"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4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A9BCE-6062-4B21-AAD8-B5C22FE8EC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2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485A5-615F-4C58-A108-1C54607500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01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284BC-5745-4AF2-BFB5-453F6438A6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DC119-EE46-44E0-A6F2-100E56232C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48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475" y="400050"/>
            <a:ext cx="9001125" cy="12001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837238" y="1839913"/>
            <a:ext cx="4424362" cy="20843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837238" y="4076700"/>
            <a:ext cx="4424362" cy="20843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5899B-B5F7-4DA6-B110-841BB4B21D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57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A2089-B5D9-40B9-8E0E-0879E15F103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6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A8153-FD19-4992-9CB3-3CF38232FA3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6281-052E-4D41-8212-BD469D98E4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5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F0FAA-10BD-44D8-8D17-F1CCD8ECB2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652D-4E01-4D6F-AB23-A3C81D4C43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86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D4B26-016A-4F6B-B678-63C7C31F88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44F0-979F-4830-9E02-3D45866EA4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9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64A4-EE2E-4981-8ECA-B85B9687F2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46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3BABDCC-4BD3-4C2F-BE4E-F7FEFC8EC8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3.wmf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8.bin"/><Relationship Id="rId7" Type="http://schemas.openxmlformats.org/officeDocument/2006/relationships/image" Target="../media/image20.png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30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0.png"/><Relationship Id="rId4" Type="http://schemas.openxmlformats.org/officeDocument/2006/relationships/image" Target="../media/image29.png"/><Relationship Id="rId9" Type="http://schemas.openxmlformats.org/officeDocument/2006/relationships/image" Target="../media/image13.wmf"/><Relationship Id="rId14" Type="http://schemas.openxmlformats.org/officeDocument/2006/relationships/image" Target="../media/image19.wmf"/><Relationship Id="rId22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30"/>
          <p:cNvSpPr txBox="1">
            <a:spLocks noChangeArrowheads="1"/>
          </p:cNvSpPr>
          <p:nvPr/>
        </p:nvSpPr>
        <p:spPr bwMode="auto">
          <a:xfrm>
            <a:off x="2546350" y="3221038"/>
            <a:ext cx="64293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LEY DE GAUSS. POTENCIAL ELÉCTRICO</a:t>
            </a:r>
          </a:p>
        </p:txBody>
      </p:sp>
      <p:sp>
        <p:nvSpPr>
          <p:cNvPr id="5123" name="Text Box 1031"/>
          <p:cNvSpPr txBox="1">
            <a:spLocks noChangeArrowheads="1"/>
          </p:cNvSpPr>
          <p:nvPr/>
        </p:nvSpPr>
        <p:spPr bwMode="auto">
          <a:xfrm>
            <a:off x="5278438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(2/4)</a:t>
            </a:r>
          </a:p>
        </p:txBody>
      </p:sp>
      <p:sp>
        <p:nvSpPr>
          <p:cNvPr id="5124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2</a:t>
            </a:r>
          </a:p>
        </p:txBody>
      </p: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7772400" y="398463"/>
            <a:ext cx="2571750" cy="2470150"/>
            <a:chOff x="4896" y="276"/>
            <a:chExt cx="1620" cy="1556"/>
          </a:xfrm>
        </p:grpSpPr>
        <p:sp>
          <p:nvSpPr>
            <p:cNvPr id="11" name="AutoShape 1067"/>
            <p:cNvSpPr>
              <a:spLocks noChangeArrowheads="1"/>
            </p:cNvSpPr>
            <p:nvPr/>
          </p:nvSpPr>
          <p:spPr bwMode="auto">
            <a:xfrm>
              <a:off x="4896" y="276"/>
              <a:ext cx="1620" cy="1556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1068"/>
            <p:cNvSpPr txBox="1">
              <a:spLocks noChangeArrowheads="1"/>
            </p:cNvSpPr>
            <p:nvPr/>
          </p:nvSpPr>
          <p:spPr bwMode="auto">
            <a:xfrm>
              <a:off x="5037" y="450"/>
              <a:ext cx="1336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GRUPOS DE PRÁCTICAS</a:t>
              </a:r>
            </a:p>
          </p:txBody>
        </p:sp>
        <p:sp>
          <p:nvSpPr>
            <p:cNvPr id="13" name="Text Box 1069"/>
            <p:cNvSpPr txBox="1">
              <a:spLocks noChangeArrowheads="1"/>
            </p:cNvSpPr>
            <p:nvPr/>
          </p:nvSpPr>
          <p:spPr bwMode="auto">
            <a:xfrm>
              <a:off x="5037" y="1036"/>
              <a:ext cx="133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solidFill>
                    <a:srgbClr val="FFFFFF"/>
                  </a:solidFill>
                  <a:latin typeface="Trebuchet MS" panose="020B0603020202020204" pitchFamily="34" charset="0"/>
                </a:rPr>
                <a:t>HASTA 02/11</a:t>
              </a:r>
            </a:p>
          </p:txBody>
        </p:sp>
        <p:sp>
          <p:nvSpPr>
            <p:cNvPr id="14" name="Text Box 1062"/>
            <p:cNvSpPr txBox="1">
              <a:spLocks noChangeArrowheads="1"/>
            </p:cNvSpPr>
            <p:nvPr/>
          </p:nvSpPr>
          <p:spPr bwMode="auto">
            <a:xfrm>
              <a:off x="5266" y="1292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En Moodle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(último aviso)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6D355DD-9F94-4025-98F9-5FE997137EE7}"/>
              </a:ext>
            </a:extLst>
          </p:cNvPr>
          <p:cNvSpPr/>
          <p:nvPr/>
        </p:nvSpPr>
        <p:spPr bwMode="auto">
          <a:xfrm>
            <a:off x="1479854" y="1705777"/>
            <a:ext cx="2509020" cy="12795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8909" name="Group 61"/>
          <p:cNvGrpSpPr>
            <a:grpSpLocks/>
          </p:cNvGrpSpPr>
          <p:nvPr/>
        </p:nvGrpSpPr>
        <p:grpSpPr bwMode="auto">
          <a:xfrm>
            <a:off x="8123021" y="5770360"/>
            <a:ext cx="2125663" cy="1087437"/>
            <a:chOff x="4985" y="3641"/>
            <a:chExt cx="1339" cy="685"/>
          </a:xfrm>
        </p:grpSpPr>
        <p:sp>
          <p:nvSpPr>
            <p:cNvPr id="29768" name="Rectangle 101"/>
            <p:cNvSpPr>
              <a:spLocks noChangeArrowheads="1"/>
            </p:cNvSpPr>
            <p:nvPr/>
          </p:nvSpPr>
          <p:spPr bwMode="auto">
            <a:xfrm>
              <a:off x="4985" y="3641"/>
              <a:ext cx="1339" cy="6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69" name="Object 9"/>
                <p:cNvSpPr txBox="1"/>
                <p:nvPr/>
              </p:nvSpPr>
              <p:spPr bwMode="auto">
                <a:xfrm>
                  <a:off x="5058" y="3704"/>
                  <a:ext cx="1212" cy="5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s-E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s-E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s-E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s-E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" sz="2800" dirty="0"/>
                </a:p>
              </p:txBody>
            </p:sp>
          </mc:Choice>
          <mc:Fallback xmlns="">
            <p:sp>
              <p:nvSpPr>
                <p:cNvPr id="29769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58" y="3704"/>
                  <a:ext cx="1212" cy="5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61" name="Text Box 40"/>
          <p:cNvSpPr txBox="1">
            <a:spLocks noChangeArrowheads="1"/>
          </p:cNvSpPr>
          <p:nvPr/>
        </p:nvSpPr>
        <p:spPr bwMode="auto">
          <a:xfrm>
            <a:off x="6138077" y="5778853"/>
            <a:ext cx="1763713" cy="1069725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CARGA PUNTUAL</a:t>
            </a:r>
          </a:p>
        </p:txBody>
      </p:sp>
      <p:sp>
        <p:nvSpPr>
          <p:cNvPr id="6182" name="Text Box 117"/>
          <p:cNvSpPr txBox="1">
            <a:spLocks noChangeArrowheads="1"/>
          </p:cNvSpPr>
          <p:nvPr/>
        </p:nvSpPr>
        <p:spPr bwMode="auto">
          <a:xfrm>
            <a:off x="5136090" y="3073541"/>
            <a:ext cx="519971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En la esfera, en S, r es cte.</a:t>
            </a:r>
          </a:p>
        </p:txBody>
      </p:sp>
      <p:graphicFrame>
        <p:nvGraphicFramePr>
          <p:cNvPr id="6152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99103"/>
              </p:ext>
            </p:extLst>
          </p:nvPr>
        </p:nvGraphicFramePr>
        <p:xfrm>
          <a:off x="5915025" y="3676646"/>
          <a:ext cx="1681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7" name="Ecuación" r:id="rId5" imgW="837836" imgH="495085" progId="Equation.3">
                  <p:embed/>
                </p:oleObj>
              </mc:Choice>
              <mc:Fallback>
                <p:oleObj name="Ecuación" r:id="rId5" imgW="837836" imgH="495085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3676646"/>
                        <a:ext cx="1681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6" name="69 Grupo"/>
          <p:cNvGrpSpPr>
            <a:grpSpLocks/>
          </p:cNvGrpSpPr>
          <p:nvPr/>
        </p:nvGrpSpPr>
        <p:grpSpPr bwMode="auto">
          <a:xfrm>
            <a:off x="2116138" y="4090988"/>
            <a:ext cx="2159000" cy="2386772"/>
            <a:chOff x="1978025" y="4186238"/>
            <a:chExt cx="2159000" cy="2386772"/>
          </a:xfrm>
        </p:grpSpPr>
        <p:sp>
          <p:nvSpPr>
            <p:cNvPr id="29766" name="Oval 50"/>
            <p:cNvSpPr>
              <a:spLocks noChangeArrowheads="1"/>
            </p:cNvSpPr>
            <p:nvPr/>
          </p:nvSpPr>
          <p:spPr bwMode="auto">
            <a:xfrm>
              <a:off x="1978025" y="4186238"/>
              <a:ext cx="2159000" cy="2159000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6586A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67" name="Text Box 116"/>
            <p:cNvSpPr txBox="1">
              <a:spLocks noChangeArrowheads="1"/>
            </p:cNvSpPr>
            <p:nvPr/>
          </p:nvSpPr>
          <p:spPr bwMode="auto">
            <a:xfrm>
              <a:off x="2081076" y="6176135"/>
              <a:ext cx="3508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S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9707" name="65 Grupo"/>
          <p:cNvGrpSpPr>
            <a:grpSpLocks/>
          </p:cNvGrpSpPr>
          <p:nvPr/>
        </p:nvGrpSpPr>
        <p:grpSpPr bwMode="auto">
          <a:xfrm>
            <a:off x="2728913" y="3854450"/>
            <a:ext cx="1011237" cy="2311400"/>
            <a:chOff x="2581275" y="3835400"/>
            <a:chExt cx="1011238" cy="2311400"/>
          </a:xfrm>
        </p:grpSpPr>
        <p:sp>
          <p:nvSpPr>
            <p:cNvPr id="29757" name="Oval 49"/>
            <p:cNvSpPr>
              <a:spLocks noChangeArrowheads="1"/>
            </p:cNvSpPr>
            <p:nvPr/>
          </p:nvSpPr>
          <p:spPr bwMode="auto">
            <a:xfrm>
              <a:off x="3484563" y="4511675"/>
              <a:ext cx="107950" cy="10795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8" name="Line 52"/>
            <p:cNvSpPr>
              <a:spLocks noChangeShapeType="1"/>
            </p:cNvSpPr>
            <p:nvPr/>
          </p:nvSpPr>
          <p:spPr bwMode="auto">
            <a:xfrm flipV="1">
              <a:off x="3090863" y="4587875"/>
              <a:ext cx="431800" cy="6604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9759" name="Line 53"/>
            <p:cNvSpPr>
              <a:spLocks noChangeShapeType="1"/>
            </p:cNvSpPr>
            <p:nvPr/>
          </p:nvSpPr>
          <p:spPr bwMode="auto">
            <a:xfrm>
              <a:off x="3535363" y="4613275"/>
              <a:ext cx="0" cy="1231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9760" name="Line 54"/>
            <p:cNvSpPr>
              <a:spLocks noChangeShapeType="1"/>
            </p:cNvSpPr>
            <p:nvPr/>
          </p:nvSpPr>
          <p:spPr bwMode="auto">
            <a:xfrm>
              <a:off x="3078163" y="5273675"/>
              <a:ext cx="44450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9761" name="Freeform 55"/>
            <p:cNvSpPr>
              <a:spLocks/>
            </p:cNvSpPr>
            <p:nvPr/>
          </p:nvSpPr>
          <p:spPr bwMode="auto">
            <a:xfrm>
              <a:off x="2582863" y="5540375"/>
              <a:ext cx="749300" cy="153988"/>
            </a:xfrm>
            <a:custGeom>
              <a:avLst/>
              <a:gdLst>
                <a:gd name="T0" fmla="*/ 0 w 472"/>
                <a:gd name="T1" fmla="*/ 0 h 97"/>
                <a:gd name="T2" fmla="*/ 2147483646 w 472"/>
                <a:gd name="T3" fmla="*/ 2147483646 h 97"/>
                <a:gd name="T4" fmla="*/ 2147483646 w 472"/>
                <a:gd name="T5" fmla="*/ 2147483646 h 97"/>
                <a:gd name="T6" fmla="*/ 0 60000 65536"/>
                <a:gd name="T7" fmla="*/ 0 60000 65536"/>
                <a:gd name="T8" fmla="*/ 0 60000 65536"/>
                <a:gd name="T9" fmla="*/ 0 w 472"/>
                <a:gd name="T10" fmla="*/ 0 h 97"/>
                <a:gd name="T11" fmla="*/ 472 w 472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2" h="97">
                  <a:moveTo>
                    <a:pt x="0" y="0"/>
                  </a:moveTo>
                  <a:cubicBezTo>
                    <a:pt x="44" y="39"/>
                    <a:pt x="89" y="79"/>
                    <a:pt x="168" y="88"/>
                  </a:cubicBezTo>
                  <a:cubicBezTo>
                    <a:pt x="247" y="97"/>
                    <a:pt x="359" y="76"/>
                    <a:pt x="472" y="56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9762" name="Freeform 56"/>
            <p:cNvSpPr>
              <a:spLocks/>
            </p:cNvSpPr>
            <p:nvPr/>
          </p:nvSpPr>
          <p:spPr bwMode="auto">
            <a:xfrm>
              <a:off x="3065463" y="4435475"/>
              <a:ext cx="330200" cy="317500"/>
            </a:xfrm>
            <a:custGeom>
              <a:avLst/>
              <a:gdLst>
                <a:gd name="T0" fmla="*/ 0 w 208"/>
                <a:gd name="T1" fmla="*/ 0 h 200"/>
                <a:gd name="T2" fmla="*/ 2147483646 w 208"/>
                <a:gd name="T3" fmla="*/ 2147483646 h 200"/>
                <a:gd name="T4" fmla="*/ 2147483646 w 208"/>
                <a:gd name="T5" fmla="*/ 2147483646 h 200"/>
                <a:gd name="T6" fmla="*/ 0 60000 65536"/>
                <a:gd name="T7" fmla="*/ 0 60000 65536"/>
                <a:gd name="T8" fmla="*/ 0 60000 65536"/>
                <a:gd name="T9" fmla="*/ 0 w 208"/>
                <a:gd name="T10" fmla="*/ 0 h 200"/>
                <a:gd name="T11" fmla="*/ 208 w 20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200">
                  <a:moveTo>
                    <a:pt x="0" y="0"/>
                  </a:moveTo>
                  <a:cubicBezTo>
                    <a:pt x="50" y="3"/>
                    <a:pt x="101" y="7"/>
                    <a:pt x="136" y="40"/>
                  </a:cubicBezTo>
                  <a:cubicBezTo>
                    <a:pt x="171" y="73"/>
                    <a:pt x="189" y="136"/>
                    <a:pt x="208" y="200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9763" name="Text Box 58"/>
            <p:cNvSpPr txBox="1">
              <a:spLocks noChangeArrowheads="1"/>
            </p:cNvSpPr>
            <p:nvPr/>
          </p:nvSpPr>
          <p:spPr bwMode="auto">
            <a:xfrm>
              <a:off x="2581275" y="5689600"/>
              <a:ext cx="339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29764" name="Text Box 59"/>
            <p:cNvSpPr txBox="1">
              <a:spLocks noChangeArrowheads="1"/>
            </p:cNvSpPr>
            <p:nvPr/>
          </p:nvSpPr>
          <p:spPr bwMode="auto">
            <a:xfrm>
              <a:off x="3152775" y="3835400"/>
              <a:ext cx="339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9765" name="Text Box 60"/>
            <p:cNvSpPr txBox="1">
              <a:spLocks noChangeArrowheads="1"/>
            </p:cNvSpPr>
            <p:nvPr/>
          </p:nvSpPr>
          <p:spPr bwMode="auto">
            <a:xfrm>
              <a:off x="3306831" y="4653103"/>
              <a:ext cx="279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29708" name="Group 80"/>
          <p:cNvGrpSpPr>
            <a:grpSpLocks/>
          </p:cNvGrpSpPr>
          <p:nvPr/>
        </p:nvGrpSpPr>
        <p:grpSpPr bwMode="auto">
          <a:xfrm>
            <a:off x="3759199" y="3286127"/>
            <a:ext cx="1060450" cy="1208088"/>
            <a:chOff x="2275" y="2196"/>
            <a:chExt cx="668" cy="761"/>
          </a:xfrm>
        </p:grpSpPr>
        <p:sp>
          <p:nvSpPr>
            <p:cNvPr id="29755" name="Line 71"/>
            <p:cNvSpPr>
              <a:spLocks noChangeShapeType="1"/>
            </p:cNvSpPr>
            <p:nvPr/>
          </p:nvSpPr>
          <p:spPr bwMode="auto">
            <a:xfrm flipV="1">
              <a:off x="2275" y="2445"/>
              <a:ext cx="416" cy="5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56" name="Object 73"/>
                <p:cNvSpPr txBox="1"/>
                <p:nvPr/>
              </p:nvSpPr>
              <p:spPr bwMode="auto">
                <a:xfrm>
                  <a:off x="2711" y="2196"/>
                  <a:ext cx="232" cy="3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s-ES" sz="2400"/>
                </a:p>
              </p:txBody>
            </p:sp>
          </mc:Choice>
          <mc:Fallback xmlns="">
            <p:sp>
              <p:nvSpPr>
                <p:cNvPr id="29756" name="Object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" y="2196"/>
                  <a:ext cx="232" cy="3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709" name="Group 83"/>
          <p:cNvGrpSpPr>
            <a:grpSpLocks/>
          </p:cNvGrpSpPr>
          <p:nvPr/>
        </p:nvGrpSpPr>
        <p:grpSpPr bwMode="auto">
          <a:xfrm>
            <a:off x="3727450" y="4048125"/>
            <a:ext cx="684213" cy="549275"/>
            <a:chOff x="2255" y="2676"/>
            <a:chExt cx="431" cy="346"/>
          </a:xfrm>
        </p:grpSpPr>
        <p:sp>
          <p:nvSpPr>
            <p:cNvPr id="29753" name="Line 70"/>
            <p:cNvSpPr>
              <a:spLocks noChangeShapeType="1"/>
            </p:cNvSpPr>
            <p:nvPr/>
          </p:nvSpPr>
          <p:spPr bwMode="auto">
            <a:xfrm flipV="1">
              <a:off x="2255" y="2744"/>
              <a:ext cx="200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graphicFrame>
          <p:nvGraphicFramePr>
            <p:cNvPr id="29754" name="Object 72"/>
            <p:cNvGraphicFramePr>
              <a:graphicFrameLocks noChangeAspect="1"/>
            </p:cNvGraphicFramePr>
            <p:nvPr/>
          </p:nvGraphicFramePr>
          <p:xfrm>
            <a:off x="2454" y="2676"/>
            <a:ext cx="23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88" name="Ecuación" r:id="rId8" imgW="126890" imgH="190335" progId="Equation.3">
                    <p:embed/>
                  </p:oleObj>
                </mc:Choice>
                <mc:Fallback>
                  <p:oleObj name="Ecuación" r:id="rId8" imgW="126890" imgH="190335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2676"/>
                          <a:ext cx="232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0" name="Group 87"/>
          <p:cNvGrpSpPr>
            <a:grpSpLocks/>
          </p:cNvGrpSpPr>
          <p:nvPr/>
        </p:nvGrpSpPr>
        <p:grpSpPr bwMode="auto">
          <a:xfrm>
            <a:off x="1722438" y="3608388"/>
            <a:ext cx="3071813" cy="2786062"/>
            <a:chOff x="979" y="2239"/>
            <a:chExt cx="1935" cy="1755"/>
          </a:xfrm>
        </p:grpSpPr>
        <p:sp>
          <p:nvSpPr>
            <p:cNvPr id="29744" name="Text Box 130"/>
            <p:cNvSpPr txBox="1">
              <a:spLocks noChangeArrowheads="1"/>
            </p:cNvSpPr>
            <p:nvPr/>
          </p:nvSpPr>
          <p:spPr bwMode="auto">
            <a:xfrm>
              <a:off x="1542" y="3046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latin typeface="Arial" panose="020B0604020202020204" pitchFamily="34" charset="0"/>
                </a:rPr>
                <a:t>Q</a:t>
              </a:r>
            </a:p>
          </p:txBody>
        </p:sp>
        <p:grpSp>
          <p:nvGrpSpPr>
            <p:cNvPr id="29745" name="Group 89"/>
            <p:cNvGrpSpPr>
              <a:grpSpLocks/>
            </p:cNvGrpSpPr>
            <p:nvPr/>
          </p:nvGrpSpPr>
          <p:grpSpPr bwMode="auto">
            <a:xfrm>
              <a:off x="979" y="2239"/>
              <a:ext cx="1935" cy="1755"/>
              <a:chOff x="-1543" y="2179"/>
              <a:chExt cx="1935" cy="1755"/>
            </a:xfrm>
          </p:grpSpPr>
          <p:sp>
            <p:nvSpPr>
              <p:cNvPr id="29746" name="Line 46"/>
              <p:cNvSpPr>
                <a:spLocks noChangeShapeType="1"/>
              </p:cNvSpPr>
              <p:nvPr/>
            </p:nvSpPr>
            <p:spPr bwMode="auto">
              <a:xfrm>
                <a:off x="-600" y="2390"/>
                <a:ext cx="8" cy="1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29747" name="Line 47"/>
              <p:cNvSpPr>
                <a:spLocks noChangeShapeType="1"/>
              </p:cNvSpPr>
              <p:nvPr/>
            </p:nvSpPr>
            <p:spPr bwMode="auto">
              <a:xfrm flipH="1">
                <a:off x="-1308" y="2826"/>
                <a:ext cx="1384" cy="8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29748" name="Line 48"/>
              <p:cNvSpPr>
                <a:spLocks noChangeShapeType="1"/>
              </p:cNvSpPr>
              <p:nvPr/>
            </p:nvSpPr>
            <p:spPr bwMode="auto">
              <a:xfrm flipV="1">
                <a:off x="-1404" y="3234"/>
                <a:ext cx="1640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29749" name="Text Box 107"/>
              <p:cNvSpPr txBox="1">
                <a:spLocks noChangeArrowheads="1"/>
              </p:cNvSpPr>
              <p:nvPr/>
            </p:nvSpPr>
            <p:spPr bwMode="auto">
              <a:xfrm>
                <a:off x="-1543" y="3497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29750" name="Text Box 108"/>
              <p:cNvSpPr txBox="1">
                <a:spLocks noChangeArrowheads="1"/>
              </p:cNvSpPr>
              <p:nvPr/>
            </p:nvSpPr>
            <p:spPr bwMode="auto">
              <a:xfrm>
                <a:off x="198" y="295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9751" name="Text Box 109"/>
              <p:cNvSpPr txBox="1">
                <a:spLocks noChangeArrowheads="1"/>
              </p:cNvSpPr>
              <p:nvPr/>
            </p:nvSpPr>
            <p:spPr bwMode="auto">
              <a:xfrm>
                <a:off x="-778" y="217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z</a:t>
                </a:r>
              </a:p>
            </p:txBody>
          </p:sp>
          <p:pic>
            <p:nvPicPr>
              <p:cNvPr id="29752" name="Picture 96" descr="Image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20" y="3129"/>
                <a:ext cx="23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8953" name="Text Box 105"/>
          <p:cNvSpPr txBox="1">
            <a:spLocks noChangeArrowheads="1"/>
          </p:cNvSpPr>
          <p:nvPr/>
        </p:nvSpPr>
        <p:spPr bwMode="auto">
          <a:xfrm>
            <a:off x="4955036" y="2113722"/>
            <a:ext cx="204765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Sustituyendo:</a:t>
            </a:r>
          </a:p>
        </p:txBody>
      </p:sp>
      <p:grpSp>
        <p:nvGrpSpPr>
          <p:cNvPr id="78956" name="Group 108"/>
          <p:cNvGrpSpPr>
            <a:grpSpLocks/>
          </p:cNvGrpSpPr>
          <p:nvPr/>
        </p:nvGrpSpPr>
        <p:grpSpPr bwMode="auto">
          <a:xfrm>
            <a:off x="7807325" y="3689346"/>
            <a:ext cx="2092325" cy="977900"/>
            <a:chOff x="4958" y="2203"/>
            <a:chExt cx="1318" cy="616"/>
          </a:xfrm>
        </p:grpSpPr>
        <p:graphicFrame>
          <p:nvGraphicFramePr>
            <p:cNvPr id="29738" name="Object 124"/>
            <p:cNvGraphicFramePr>
              <a:graphicFrameLocks noChangeAspect="1"/>
            </p:cNvGraphicFramePr>
            <p:nvPr/>
          </p:nvGraphicFramePr>
          <p:xfrm>
            <a:off x="5400" y="2203"/>
            <a:ext cx="87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89" name="Ecuación" r:id="rId11" imgW="698197" imgH="495085" progId="Equation.3">
                    <p:embed/>
                  </p:oleObj>
                </mc:Choice>
                <mc:Fallback>
                  <p:oleObj name="Ecuación" r:id="rId11" imgW="698197" imgH="495085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" y="2203"/>
                          <a:ext cx="87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9" name="Text Box 106"/>
            <p:cNvSpPr txBox="1">
              <a:spLocks noChangeArrowheads="1"/>
            </p:cNvSpPr>
            <p:nvPr/>
          </p:nvSpPr>
          <p:spPr bwMode="auto">
            <a:xfrm>
              <a:off x="4958" y="2352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</a:p>
          </p:txBody>
        </p:sp>
      </p:grpSp>
      <p:grpSp>
        <p:nvGrpSpPr>
          <p:cNvPr id="78903" name="Group 55"/>
          <p:cNvGrpSpPr>
            <a:grpSpLocks/>
          </p:cNvGrpSpPr>
          <p:nvPr/>
        </p:nvGrpSpPr>
        <p:grpSpPr bwMode="auto">
          <a:xfrm>
            <a:off x="5924895" y="4663086"/>
            <a:ext cx="2270125" cy="1004887"/>
            <a:chOff x="5332" y="2861"/>
            <a:chExt cx="1430" cy="633"/>
          </a:xfrm>
        </p:grpSpPr>
        <p:graphicFrame>
          <p:nvGraphicFramePr>
            <p:cNvPr id="29736" name="Object 127"/>
            <p:cNvGraphicFramePr>
              <a:graphicFrameLocks noChangeAspect="1"/>
            </p:cNvGraphicFramePr>
            <p:nvPr/>
          </p:nvGraphicFramePr>
          <p:xfrm>
            <a:off x="5332" y="2861"/>
            <a:ext cx="1146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90" name="Ecuación" r:id="rId13" imgW="888614" imgH="495085" progId="Equation.3">
                    <p:embed/>
                  </p:oleObj>
                </mc:Choice>
                <mc:Fallback>
                  <p:oleObj name="Ecuación" r:id="rId13" imgW="888614" imgH="495085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2" y="2861"/>
                          <a:ext cx="1146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7" name="Text Box 107"/>
            <p:cNvSpPr txBox="1">
              <a:spLocks noChangeArrowheads="1"/>
            </p:cNvSpPr>
            <p:nvPr/>
          </p:nvSpPr>
          <p:spPr bwMode="auto">
            <a:xfrm rot="10800000">
              <a:off x="6490" y="3041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8386557" y="4444837"/>
            <a:ext cx="1831975" cy="1214853"/>
            <a:chOff x="8591550" y="4444837"/>
            <a:chExt cx="1831975" cy="1214853"/>
          </a:xfrm>
        </p:grpSpPr>
        <p:graphicFrame>
          <p:nvGraphicFramePr>
            <p:cNvPr id="6153" name="Object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271735"/>
                </p:ext>
              </p:extLst>
            </p:nvPr>
          </p:nvGraphicFramePr>
          <p:xfrm>
            <a:off x="8591550" y="4661152"/>
            <a:ext cx="1831975" cy="998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91" name="Ecuación" r:id="rId15" imgW="901309" imgH="495085" progId="Equation.3">
                    <p:embed/>
                  </p:oleObj>
                </mc:Choice>
                <mc:Fallback>
                  <p:oleObj name="Ecuación" r:id="rId15" imgW="901309" imgH="495085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1550" y="4661152"/>
                          <a:ext cx="1831975" cy="998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 Box 106"/>
            <p:cNvSpPr txBox="1">
              <a:spLocks noChangeArrowheads="1"/>
            </p:cNvSpPr>
            <p:nvPr/>
          </p:nvSpPr>
          <p:spPr bwMode="auto">
            <a:xfrm rot="5400000">
              <a:off x="9091024" y="4462299"/>
              <a:ext cx="431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77" name="Rectangle 72">
            <a:extLst>
              <a:ext uri="{FF2B5EF4-FFF2-40B4-BE49-F238E27FC236}">
                <a16:creationId xmlns:a16="http://schemas.microsoft.com/office/drawing/2014/main" id="{6F373B67-CECC-4BAB-B6A0-515A89C2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54" y="355883"/>
            <a:ext cx="2509020" cy="12049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9" name="Object 6">
            <a:extLst>
              <a:ext uri="{FF2B5EF4-FFF2-40B4-BE49-F238E27FC236}">
                <a16:creationId xmlns:a16="http://schemas.microsoft.com/office/drawing/2014/main" id="{DCA251E3-16E2-4735-8964-73B5F778E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78832"/>
              </p:ext>
            </p:extLst>
          </p:nvPr>
        </p:nvGraphicFramePr>
        <p:xfrm>
          <a:off x="1571520" y="318578"/>
          <a:ext cx="23256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2" name="Ecuación" r:id="rId17" imgW="799753" imgH="444307" progId="Equation.3">
                  <p:embed/>
                </p:oleObj>
              </mc:Choice>
              <mc:Fallback>
                <p:oleObj name="Ecuación" r:id="rId17" imgW="799753" imgH="444307" progId="Equation.3">
                  <p:embed/>
                  <p:pic>
                    <p:nvPicPr>
                      <p:cNvPr id="96" name="Object 6">
                        <a:extLst>
                          <a:ext uri="{FF2B5EF4-FFF2-40B4-BE49-F238E27FC236}">
                            <a16:creationId xmlns:a16="http://schemas.microsoft.com/office/drawing/2014/main" id="{39327CD9-1D1A-47C8-A566-44297F645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520" y="318578"/>
                        <a:ext cx="23256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Text Box 117"/>
          <p:cNvSpPr txBox="1">
            <a:spLocks noChangeArrowheads="1"/>
          </p:cNvSpPr>
          <p:nvPr/>
        </p:nvSpPr>
        <p:spPr bwMode="auto">
          <a:xfrm>
            <a:off x="5051271" y="449088"/>
            <a:ext cx="515304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“</a:t>
            </a:r>
            <a:r>
              <a:rPr lang="es-ES" sz="2400" dirty="0">
                <a:latin typeface="Arial" panose="020B0604020202020204" pitchFamily="34" charset="0"/>
              </a:rPr>
              <a:t>Q” es la carga encerrada en S: 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68491D2-1327-46CE-8A69-C3B6AF3E475E}"/>
                  </a:ext>
                </a:extLst>
              </p:cNvPr>
              <p:cNvSpPr txBox="1"/>
              <p:nvPr/>
            </p:nvSpPr>
            <p:spPr>
              <a:xfrm>
                <a:off x="7390842" y="1919789"/>
                <a:ext cx="2150589" cy="90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68491D2-1327-46CE-8A69-C3B6AF3E4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42" y="1919789"/>
                <a:ext cx="2150589" cy="9089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 Box 105">
            <a:extLst>
              <a:ext uri="{FF2B5EF4-FFF2-40B4-BE49-F238E27FC236}">
                <a16:creationId xmlns:a16="http://schemas.microsoft.com/office/drawing/2014/main" id="{2DA2A5EB-59D7-41A5-A1FF-22DEF8324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89" y="964716"/>
            <a:ext cx="528731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s-ES" sz="2400" dirty="0">
                <a:latin typeface="Arial" panose="020B0604020202020204" pitchFamily="34" charset="0"/>
              </a:rPr>
              <a:t>Como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y </a:t>
            </a:r>
            <a:r>
              <a:rPr lang="es-ES" sz="2400" dirty="0" err="1">
                <a:latin typeface="Arial" panose="020B0604020202020204" pitchFamily="34" charset="0"/>
              </a:rPr>
              <a:t>d</a:t>
            </a:r>
            <a:r>
              <a:rPr lang="es-ES" sz="2400" b="1" dirty="0" err="1">
                <a:latin typeface="Arial" panose="020B0604020202020204" pitchFamily="34" charset="0"/>
              </a:rPr>
              <a:t>S</a:t>
            </a:r>
            <a:r>
              <a:rPr lang="es-ES" sz="2400" dirty="0">
                <a:latin typeface="Arial" panose="020B0604020202020204" pitchFamily="34" charset="0"/>
              </a:rPr>
              <a:t> son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    paralelos en dirección:  E</a:t>
            </a:r>
            <a:r>
              <a:rPr lang="es-ES" sz="2400" baseline="-25000" dirty="0">
                <a:latin typeface="Arial" panose="020B0604020202020204" pitchFamily="34" charset="0"/>
              </a:rPr>
              <a:t>n</a:t>
            </a:r>
            <a:r>
              <a:rPr lang="es-ES" sz="2400" dirty="0">
                <a:latin typeface="Arial" panose="020B0604020202020204" pitchFamily="34" charset="0"/>
              </a:rPr>
              <a:t> = E</a:t>
            </a:r>
            <a:r>
              <a:rPr lang="es-ES" sz="2400" baseline="-25000" dirty="0">
                <a:latin typeface="Arial" panose="020B0604020202020204" pitchFamily="34" charset="0"/>
              </a:rPr>
              <a:t>r</a:t>
            </a:r>
          </a:p>
        </p:txBody>
      </p:sp>
      <p:graphicFrame>
        <p:nvGraphicFramePr>
          <p:cNvPr id="81" name="Object 88">
            <a:extLst>
              <a:ext uri="{FF2B5EF4-FFF2-40B4-BE49-F238E27FC236}">
                <a16:creationId xmlns:a16="http://schemas.microsoft.com/office/drawing/2014/main" id="{BBF542AD-D457-4FAC-81CB-8D297A839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412062"/>
              </p:ext>
            </p:extLst>
          </p:nvPr>
        </p:nvGraphicFramePr>
        <p:xfrm>
          <a:off x="2229036" y="1787809"/>
          <a:ext cx="10461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3" name="Ecuación" r:id="rId21" imgW="457002" imgH="215806" progId="Equation.3">
                  <p:embed/>
                </p:oleObj>
              </mc:Choice>
              <mc:Fallback>
                <p:oleObj name="Ecuación" r:id="rId21" imgW="457002" imgH="215806" progId="Equation.3">
                  <p:embed/>
                  <p:pic>
                    <p:nvPicPr>
                      <p:cNvPr id="51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036" y="1787809"/>
                        <a:ext cx="10461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3">
            <a:extLst>
              <a:ext uri="{FF2B5EF4-FFF2-40B4-BE49-F238E27FC236}">
                <a16:creationId xmlns:a16="http://schemas.microsoft.com/office/drawing/2014/main" id="{DD6563CE-196E-4993-B676-1C7B83C17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73154"/>
              </p:ext>
            </p:extLst>
          </p:nvPr>
        </p:nvGraphicFramePr>
        <p:xfrm>
          <a:off x="1676586" y="1734454"/>
          <a:ext cx="552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4" name="Ecuación" r:id="rId23" imgW="190417" imgH="190417" progId="Equation.3">
                  <p:embed/>
                </p:oleObj>
              </mc:Choice>
              <mc:Fallback>
                <p:oleObj name="Ecuación" r:id="rId23" imgW="190417" imgH="190417" progId="Equation.3">
                  <p:embed/>
                  <p:pic>
                    <p:nvPicPr>
                      <p:cNvPr id="29756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586" y="1734454"/>
                        <a:ext cx="5524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68">
            <a:extLst>
              <a:ext uri="{FF2B5EF4-FFF2-40B4-BE49-F238E27FC236}">
                <a16:creationId xmlns:a16="http://schemas.microsoft.com/office/drawing/2014/main" id="{C2A1B880-ED80-4509-A04A-94836BB29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529048"/>
              </p:ext>
            </p:extLst>
          </p:nvPr>
        </p:nvGraphicFramePr>
        <p:xfrm>
          <a:off x="1857779" y="2334051"/>
          <a:ext cx="19145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5" name="Ecuación" r:id="rId25" imgW="787400" imgH="241300" progId="Equation.3">
                  <p:embed/>
                </p:oleObj>
              </mc:Choice>
              <mc:Fallback>
                <p:oleObj name="Ecuación" r:id="rId25" imgW="787400" imgH="241300" progId="Equation.3">
                  <p:embed/>
                  <p:pic>
                    <p:nvPicPr>
                      <p:cNvPr id="57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779" y="2334051"/>
                        <a:ext cx="19145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64153BE5-7418-4FCF-9D45-1B9B18A037ED}"/>
              </a:ext>
            </a:extLst>
          </p:cNvPr>
          <p:cNvSpPr/>
          <p:nvPr/>
        </p:nvSpPr>
        <p:spPr bwMode="auto">
          <a:xfrm>
            <a:off x="7346022" y="2063331"/>
            <a:ext cx="493160" cy="154142"/>
          </a:xfrm>
          <a:custGeom>
            <a:avLst/>
            <a:gdLst>
              <a:gd name="connsiteX0" fmla="*/ 493160 w 493160"/>
              <a:gd name="connsiteY0" fmla="*/ 143868 h 154142"/>
              <a:gd name="connsiteX1" fmla="*/ 256854 w 493160"/>
              <a:gd name="connsiteY1" fmla="*/ 29 h 154142"/>
              <a:gd name="connsiteX2" fmla="*/ 0 w 493160"/>
              <a:gd name="connsiteY2" fmla="*/ 154142 h 15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160" h="154142">
                <a:moveTo>
                  <a:pt x="493160" y="143868"/>
                </a:moveTo>
                <a:cubicBezTo>
                  <a:pt x="416103" y="71092"/>
                  <a:pt x="339047" y="-1683"/>
                  <a:pt x="256854" y="29"/>
                </a:cubicBezTo>
                <a:cubicBezTo>
                  <a:pt x="174661" y="1741"/>
                  <a:pt x="87330" y="77941"/>
                  <a:pt x="0" y="15414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8EFC2E9A-0FA9-40FE-8029-ED8C8ABCDEFB}"/>
              </a:ext>
            </a:extLst>
          </p:cNvPr>
          <p:cNvSpPr/>
          <p:nvPr/>
        </p:nvSpPr>
        <p:spPr bwMode="auto">
          <a:xfrm>
            <a:off x="8188503" y="2577068"/>
            <a:ext cx="1068513" cy="554805"/>
          </a:xfrm>
          <a:custGeom>
            <a:avLst/>
            <a:gdLst>
              <a:gd name="connsiteX0" fmla="*/ 1068513 w 1068513"/>
              <a:gd name="connsiteY0" fmla="*/ 554805 h 554805"/>
              <a:gd name="connsiteX1" fmla="*/ 575353 w 1068513"/>
              <a:gd name="connsiteY1" fmla="*/ 380144 h 554805"/>
              <a:gd name="connsiteX2" fmla="*/ 0 w 1068513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513" h="554805">
                <a:moveTo>
                  <a:pt x="1068513" y="554805"/>
                </a:moveTo>
                <a:cubicBezTo>
                  <a:pt x="910975" y="513708"/>
                  <a:pt x="753438" y="472611"/>
                  <a:pt x="575353" y="380144"/>
                </a:cubicBezTo>
                <a:cubicBezTo>
                  <a:pt x="397268" y="287677"/>
                  <a:pt x="198634" y="143838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8" name="Text Box 117">
            <a:extLst>
              <a:ext uri="{FF2B5EF4-FFF2-40B4-BE49-F238E27FC236}">
                <a16:creationId xmlns:a16="http://schemas.microsoft.com/office/drawing/2014/main" id="{04848B97-4930-4A7B-B4F7-1A3D72B64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443" y="3078603"/>
            <a:ext cx="1493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E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cte.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animBg="1"/>
      <p:bldP spid="6182" grpId="0"/>
      <p:bldP spid="78953" grpId="0"/>
      <p:bldP spid="29724" grpId="0"/>
      <p:bldP spid="2" grpId="0"/>
      <p:bldP spid="80" grpId="0"/>
      <p:bldP spid="6" grpId="0" animBg="1"/>
      <p:bldP spid="5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81" name="Text Box 53"/>
          <p:cNvSpPr txBox="1">
            <a:spLocks noChangeArrowheads="1"/>
          </p:cNvSpPr>
          <p:nvPr/>
        </p:nvSpPr>
        <p:spPr bwMode="auto">
          <a:xfrm>
            <a:off x="4691858" y="5235243"/>
            <a:ext cx="5877430" cy="1622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El campo eléctrico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es </a:t>
            </a: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discontinuo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Al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cruzar una distribución 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de carga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no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volumétrica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(superficial</a:t>
            </a: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, longitudinal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o puntual), varía su sentido o su módulo</a:t>
            </a:r>
            <a:endParaRPr lang="es-E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676679" y="85311"/>
            <a:ext cx="6218069" cy="978584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SUPERFICIE ESFÉRICA DE RADIO 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UNIFORMEMENTE CARGADA (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 = cte.)</a:t>
            </a:r>
          </a:p>
        </p:txBody>
      </p:sp>
      <p:sp>
        <p:nvSpPr>
          <p:cNvPr id="7183" name="Text Box 44"/>
          <p:cNvSpPr txBox="1">
            <a:spLocks noChangeArrowheads="1"/>
          </p:cNvSpPr>
          <p:nvPr/>
        </p:nvSpPr>
        <p:spPr bwMode="auto">
          <a:xfrm>
            <a:off x="4595220" y="1542110"/>
            <a:ext cx="581974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Todo el razonamiento anterior es válido.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484798" y="1405996"/>
            <a:ext cx="2914650" cy="2738438"/>
            <a:chOff x="1484798" y="1436476"/>
            <a:chExt cx="2914650" cy="2738438"/>
          </a:xfrm>
        </p:grpSpPr>
        <p:sp>
          <p:nvSpPr>
            <p:cNvPr id="31749" name="Oval 4"/>
            <p:cNvSpPr>
              <a:spLocks noChangeArrowheads="1"/>
            </p:cNvSpPr>
            <p:nvPr/>
          </p:nvSpPr>
          <p:spPr bwMode="auto">
            <a:xfrm>
              <a:off x="1695936" y="1812714"/>
              <a:ext cx="2243137" cy="220821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1" name="Line 15"/>
            <p:cNvSpPr>
              <a:spLocks noChangeShapeType="1"/>
            </p:cNvSpPr>
            <p:nvPr/>
          </p:nvSpPr>
          <p:spPr bwMode="auto">
            <a:xfrm>
              <a:off x="2804011" y="1723814"/>
              <a:ext cx="12700" cy="2451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31752" name="Line 16"/>
            <p:cNvSpPr>
              <a:spLocks noChangeShapeType="1"/>
            </p:cNvSpPr>
            <p:nvPr/>
          </p:nvSpPr>
          <p:spPr bwMode="auto">
            <a:xfrm flipH="1">
              <a:off x="1680061" y="2244514"/>
              <a:ext cx="2197100" cy="134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31753" name="Line 17"/>
            <p:cNvSpPr>
              <a:spLocks noChangeShapeType="1"/>
            </p:cNvSpPr>
            <p:nvPr/>
          </p:nvSpPr>
          <p:spPr bwMode="auto">
            <a:xfrm flipV="1">
              <a:off x="1527661" y="2892214"/>
              <a:ext cx="2603500" cy="25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31754" name="Text Box 36"/>
            <p:cNvSpPr txBox="1">
              <a:spLocks noChangeArrowheads="1"/>
            </p:cNvSpPr>
            <p:nvPr/>
          </p:nvSpPr>
          <p:spPr bwMode="auto">
            <a:xfrm>
              <a:off x="1484798" y="3541501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31755" name="Text Box 37"/>
            <p:cNvSpPr txBox="1">
              <a:spLocks noChangeArrowheads="1"/>
            </p:cNvSpPr>
            <p:nvPr/>
          </p:nvSpPr>
          <p:spPr bwMode="auto">
            <a:xfrm>
              <a:off x="4091473" y="2498514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1756" name="Text Box 38"/>
            <p:cNvSpPr txBox="1">
              <a:spLocks noChangeArrowheads="1"/>
            </p:cNvSpPr>
            <p:nvPr/>
          </p:nvSpPr>
          <p:spPr bwMode="auto">
            <a:xfrm>
              <a:off x="2521436" y="1436476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</a:p>
          </p:txBody>
        </p:sp>
        <p:sp>
          <p:nvSpPr>
            <p:cNvPr id="31757" name="Oval 42"/>
            <p:cNvSpPr>
              <a:spLocks noChangeArrowheads="1"/>
            </p:cNvSpPr>
            <p:nvPr/>
          </p:nvSpPr>
          <p:spPr bwMode="auto">
            <a:xfrm>
              <a:off x="1692761" y="2655676"/>
              <a:ext cx="2232025" cy="52228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8" name="Oval 43"/>
            <p:cNvSpPr>
              <a:spLocks noChangeArrowheads="1"/>
            </p:cNvSpPr>
            <p:nvPr/>
          </p:nvSpPr>
          <p:spPr bwMode="auto">
            <a:xfrm rot="5400000">
              <a:off x="1680061" y="2500101"/>
              <a:ext cx="2232025" cy="866775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0" name="Text Box 45"/>
            <p:cNvSpPr txBox="1">
              <a:spLocks noChangeArrowheads="1"/>
            </p:cNvSpPr>
            <p:nvPr/>
          </p:nvSpPr>
          <p:spPr bwMode="auto">
            <a:xfrm>
              <a:off x="1981686" y="2287376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1761" name="Line 46"/>
            <p:cNvSpPr>
              <a:spLocks noChangeShapeType="1"/>
            </p:cNvSpPr>
            <p:nvPr/>
          </p:nvSpPr>
          <p:spPr bwMode="auto">
            <a:xfrm flipH="1" flipV="1">
              <a:off x="2122973" y="2114339"/>
              <a:ext cx="695325" cy="803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723" name="Object 47"/>
              <p:cNvSpPr txBox="1"/>
              <p:nvPr/>
            </p:nvSpPr>
            <p:spPr bwMode="auto">
              <a:xfrm>
                <a:off x="5721350" y="4236917"/>
                <a:ext cx="2380237" cy="83317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s-E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𝑒𝑠𝑓𝑒𝑟𝑎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723" name="Objec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1350" y="4236917"/>
                <a:ext cx="2380237" cy="833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24" name="Text Box 49"/>
          <p:cNvSpPr txBox="1">
            <a:spLocks noChangeArrowheads="1"/>
          </p:cNvSpPr>
          <p:nvPr/>
        </p:nvSpPr>
        <p:spPr bwMode="auto">
          <a:xfrm>
            <a:off x="4677190" y="4397080"/>
            <a:ext cx="856623" cy="46384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 &gt;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21" name="Object 50"/>
              <p:cNvSpPr txBox="1"/>
              <p:nvPr/>
            </p:nvSpPr>
            <p:spPr bwMode="auto">
              <a:xfrm>
                <a:off x="5721314" y="3403133"/>
                <a:ext cx="1108075" cy="688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="ctr" anchorCtr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s-E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721" name="Object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1314" y="3403133"/>
                <a:ext cx="1108075" cy="688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22" name="Text Box 51"/>
          <p:cNvSpPr txBox="1">
            <a:spLocks noChangeArrowheads="1"/>
          </p:cNvSpPr>
          <p:nvPr/>
        </p:nvSpPr>
        <p:spPr bwMode="auto">
          <a:xfrm>
            <a:off x="4677190" y="3507623"/>
            <a:ext cx="856623" cy="46384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 &lt; R</a:t>
            </a:r>
          </a:p>
        </p:txBody>
      </p:sp>
      <p:sp>
        <p:nvSpPr>
          <p:cNvPr id="7188" name="Text Box 52"/>
          <p:cNvSpPr txBox="1">
            <a:spLocks noChangeArrowheads="1"/>
          </p:cNvSpPr>
          <p:nvPr/>
        </p:nvSpPr>
        <p:spPr bwMode="auto">
          <a:xfrm>
            <a:off x="7949744" y="3349108"/>
            <a:ext cx="268898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No hay carga encerrada en S</a:t>
            </a:r>
          </a:p>
        </p:txBody>
      </p:sp>
      <p:sp>
        <p:nvSpPr>
          <p:cNvPr id="7192" name="Text Box 55"/>
          <p:cNvSpPr txBox="1">
            <a:spLocks noChangeArrowheads="1"/>
          </p:cNvSpPr>
          <p:nvPr/>
        </p:nvSpPr>
        <p:spPr bwMode="auto">
          <a:xfrm>
            <a:off x="8289088" y="4265966"/>
            <a:ext cx="19614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S encierra toda la carga</a:t>
            </a:r>
          </a:p>
        </p:txBody>
      </p:sp>
      <p:sp>
        <p:nvSpPr>
          <p:cNvPr id="7193" name="Text Box 54"/>
          <p:cNvSpPr txBox="1">
            <a:spLocks noChangeArrowheads="1"/>
          </p:cNvSpPr>
          <p:nvPr/>
        </p:nvSpPr>
        <p:spPr bwMode="auto">
          <a:xfrm>
            <a:off x="1320537" y="5235243"/>
            <a:ext cx="3274683" cy="162273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Es igual al de una Q puntual, con toda la carga, situada en el centro de la esfera</a:t>
            </a:r>
          </a:p>
        </p:txBody>
      </p:sp>
      <p:sp>
        <p:nvSpPr>
          <p:cNvPr id="6" name="Forma libre 5"/>
          <p:cNvSpPr/>
          <p:nvPr/>
        </p:nvSpPr>
        <p:spPr bwMode="auto">
          <a:xfrm>
            <a:off x="2825393" y="4600353"/>
            <a:ext cx="1674688" cy="544531"/>
          </a:xfrm>
          <a:custGeom>
            <a:avLst/>
            <a:gdLst>
              <a:gd name="connsiteX0" fmla="*/ 1674688 w 1674688"/>
              <a:gd name="connsiteY0" fmla="*/ 0 h 544531"/>
              <a:gd name="connsiteX1" fmla="*/ 10274 w 1674688"/>
              <a:gd name="connsiteY1" fmla="*/ 20549 h 544531"/>
              <a:gd name="connsiteX2" fmla="*/ 0 w 1674688"/>
              <a:gd name="connsiteY2" fmla="*/ 544531 h 54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688" h="544531">
                <a:moveTo>
                  <a:pt x="1674688" y="0"/>
                </a:moveTo>
                <a:lnTo>
                  <a:pt x="10274" y="20549"/>
                </a:lnTo>
                <a:lnTo>
                  <a:pt x="0" y="544531"/>
                </a:ln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4589271" y="1936490"/>
            <a:ext cx="581974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Hay que aplicarlo dos veces:</a:t>
            </a: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4739622" y="2374511"/>
            <a:ext cx="48810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dirty="0">
                <a:latin typeface="Arial" panose="020B0604020202020204" pitchFamily="34" charset="0"/>
              </a:rPr>
              <a:t> Para r &lt; R:  Con S en el interior</a:t>
            </a:r>
          </a:p>
        </p:txBody>
      </p:sp>
      <p:sp>
        <p:nvSpPr>
          <p:cNvPr id="27" name="Text Box 44">
            <a:extLst>
              <a:ext uri="{FF2B5EF4-FFF2-40B4-BE49-F238E27FC236}">
                <a16:creationId xmlns:a16="http://schemas.microsoft.com/office/drawing/2014/main" id="{0EB60F5B-9DE3-4FF7-BA47-EDC15151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486" y="2783107"/>
            <a:ext cx="48810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dirty="0">
                <a:latin typeface="Arial" panose="020B0604020202020204" pitchFamily="34" charset="0"/>
              </a:rPr>
              <a:t> Para r &gt; R:  Con S en el exterior  </a:t>
            </a:r>
          </a:p>
        </p:txBody>
      </p:sp>
      <p:sp>
        <p:nvSpPr>
          <p:cNvPr id="28" name="Text Box 52">
            <a:extLst>
              <a:ext uri="{FF2B5EF4-FFF2-40B4-BE49-F238E27FC236}">
                <a16:creationId xmlns:a16="http://schemas.microsoft.com/office/drawing/2014/main" id="{83F1A88C-FF17-4827-921F-7BC0B4EF8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287" y="1063692"/>
            <a:ext cx="869551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(Más fácil por Gauss que por Superposición por alta simetría)</a:t>
            </a:r>
          </a:p>
        </p:txBody>
      </p:sp>
    </p:spTree>
    <p:extLst>
      <p:ext uri="{BB962C8B-B14F-4D97-AF65-F5344CB8AC3E}">
        <p14:creationId xmlns:p14="http://schemas.microsoft.com/office/powerpoint/2010/main" val="488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7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81" grpId="0" animBg="1"/>
      <p:bldP spid="31750" grpId="0" animBg="1"/>
      <p:bldP spid="7183" grpId="0"/>
      <p:bldP spid="29723" grpId="0" animBg="1"/>
      <p:bldP spid="29724" grpId="0" animBg="1"/>
      <p:bldP spid="29721" grpId="0" animBg="1"/>
      <p:bldP spid="29722" grpId="0" animBg="1"/>
      <p:bldP spid="7188" grpId="0"/>
      <p:bldP spid="7192" grpId="0"/>
      <p:bldP spid="7193" grpId="0" animBg="1"/>
      <p:bldP spid="6" grpId="0" animBg="1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quina doblada 1"/>
          <p:cNvSpPr/>
          <p:nvPr/>
        </p:nvSpPr>
        <p:spPr bwMode="auto">
          <a:xfrm>
            <a:off x="1361306" y="1481539"/>
            <a:ext cx="8869680" cy="5616000"/>
          </a:xfrm>
          <a:prstGeom prst="foldedCorner">
            <a:avLst>
              <a:gd name="adj" fmla="val 6810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558925" y="2831989"/>
            <a:ext cx="8643486" cy="1326105"/>
          </a:xfrm>
          <a:prstGeom prst="rect">
            <a:avLst/>
          </a:prstGeom>
          <a:noFill/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/>
              <a:t>Si la Tierra fuera una esfera maciza, suma de superficies</a:t>
            </a:r>
          </a:p>
          <a:p>
            <a:pPr algn="just" eaLnBrk="1" hangingPunct="1"/>
            <a:r>
              <a:rPr lang="es-ES" sz="2400" dirty="0"/>
              <a:t>   esféricas uniformes concéntricas (como las capas de una</a:t>
            </a:r>
          </a:p>
          <a:p>
            <a:pPr algn="just" eaLnBrk="1" hangingPunct="1"/>
            <a:r>
              <a:rPr lang="es-ES" sz="2400"/>
              <a:t>   cebolla</a:t>
            </a:r>
            <a:r>
              <a:rPr lang="es-ES" sz="2400" dirty="0"/>
              <a:t>), aplicando el Principio de Superposición:</a:t>
            </a: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1558925" y="2033600"/>
            <a:ext cx="8737600" cy="956773"/>
          </a:xfrm>
          <a:prstGeom prst="rect">
            <a:avLst/>
          </a:prstGeom>
          <a:noFill/>
          <a:ln>
            <a:noFill/>
          </a:ln>
        </p:spPr>
        <p:txBody>
          <a:bodyPr lIns="108000" tIns="108000" rIns="108000" bIns="1080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dirty="0"/>
              <a:t>Para </a:t>
            </a:r>
            <a:r>
              <a:rPr lang="es-ES" sz="2400" b="1" dirty="0"/>
              <a:t>g</a:t>
            </a:r>
            <a:r>
              <a:rPr lang="es-ES" sz="2400" dirty="0"/>
              <a:t>, para M, hay una Ley de Gauss similar, y se tienen</a:t>
            </a:r>
          </a:p>
          <a:p>
            <a:pPr algn="just" eaLnBrk="1" hangingPunct="1"/>
            <a:r>
              <a:rPr lang="es-ES" sz="2400" dirty="0"/>
              <a:t>   los mismos resultados que en el caso eléctrico.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1607050" y="4871116"/>
            <a:ext cx="8737600" cy="1052450"/>
          </a:xfrm>
          <a:prstGeom prst="rect">
            <a:avLst/>
          </a:prstGeom>
          <a:noFill/>
          <a:ln>
            <a:noFill/>
          </a:ln>
        </p:spPr>
        <p:txBody>
          <a:bodyPr lIns="108000" tIns="108000" rIns="108000" bIns="1080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sz="2400" dirty="0"/>
              <a:t>Dentro)  Pasaría lo mismo, pero sólo contribuirían a </a:t>
            </a:r>
            <a:r>
              <a:rPr lang="es-ES" sz="2400" b="1" dirty="0"/>
              <a:t>g</a:t>
            </a:r>
          </a:p>
          <a:p>
            <a:pPr algn="just" eaLnBrk="1" hangingPunct="1"/>
            <a:r>
              <a:rPr lang="es-ES" sz="2400" b="1" dirty="0"/>
              <a:t>             </a:t>
            </a:r>
            <a:r>
              <a:rPr lang="es-ES" sz="2400" dirty="0"/>
              <a:t> las superficies por debajo, su masa.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379321" y="4017505"/>
            <a:ext cx="8737600" cy="1052450"/>
          </a:xfrm>
          <a:prstGeom prst="rect">
            <a:avLst/>
          </a:prstGeom>
          <a:noFill/>
          <a:ln>
            <a:noFill/>
          </a:ln>
        </p:spPr>
        <p:txBody>
          <a:bodyPr lIns="108000" tIns="108000" rIns="108000" bIns="1080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sz="2400" dirty="0"/>
              <a:t>   Fuera)   </a:t>
            </a:r>
            <a:r>
              <a:rPr lang="es-ES" sz="2400" b="1" dirty="0"/>
              <a:t>g</a:t>
            </a:r>
            <a:r>
              <a:rPr lang="es-ES" sz="2400" dirty="0"/>
              <a:t> sería igual a la creada por una masa puntual con</a:t>
            </a:r>
          </a:p>
          <a:p>
            <a:pPr algn="just" eaLnBrk="1" hangingPunct="1"/>
            <a:r>
              <a:rPr lang="es-ES" sz="2400" dirty="0"/>
              <a:t>                 toda la masa de la Tierra situada en su centro.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607049" y="5760901"/>
            <a:ext cx="8595361" cy="646185"/>
          </a:xfrm>
          <a:prstGeom prst="rect">
            <a:avLst/>
          </a:prstGeom>
          <a:noFill/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sz="2400" dirty="0"/>
              <a:t>              En el centro de la Tierra, por tanto, </a:t>
            </a:r>
            <a:r>
              <a:rPr lang="es-ES" sz="2400" b="1" dirty="0"/>
              <a:t>g</a:t>
            </a:r>
            <a:r>
              <a:rPr lang="es-ES" sz="2400" dirty="0"/>
              <a:t> sería nula.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1981200" y="346834"/>
            <a:ext cx="8246790" cy="9567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sz="2400" dirty="0"/>
              <a:t>La aplicación conjunta de la </a:t>
            </a:r>
            <a:r>
              <a:rPr lang="es-ES" sz="2400" b="1" dirty="0"/>
              <a:t>Ley de Gauss </a:t>
            </a:r>
            <a:r>
              <a:rPr lang="es-ES" sz="2400" dirty="0"/>
              <a:t>y del </a:t>
            </a:r>
            <a:r>
              <a:rPr lang="es-ES" sz="2400" b="1" dirty="0"/>
              <a:t>Principio</a:t>
            </a:r>
          </a:p>
          <a:p>
            <a:pPr algn="ctr" eaLnBrk="1" hangingPunct="1"/>
            <a:r>
              <a:rPr lang="es-ES" sz="2400" b="1" dirty="0"/>
              <a:t>de Superposición</a:t>
            </a:r>
            <a:r>
              <a:rPr lang="es-ES" sz="2400" dirty="0"/>
              <a:t> permite obtener resultados fácilmente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690610CD-C26B-4A03-B91C-910FEEFD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1887"/>
            <a:ext cx="5406887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sz="2400" u="sng"/>
              <a:t>Ejemplo</a:t>
            </a:r>
            <a:r>
              <a:rPr lang="es-ES" sz="2400"/>
              <a:t>: Campo </a:t>
            </a:r>
            <a:r>
              <a:rPr lang="es-ES" sz="2400" dirty="0"/>
              <a:t>gravitatorio terrestre</a:t>
            </a:r>
          </a:p>
        </p:txBody>
      </p:sp>
      <p:sp>
        <p:nvSpPr>
          <p:cNvPr id="12" name="Text Box 128">
            <a:extLst>
              <a:ext uri="{FF2B5EF4-FFF2-40B4-BE49-F238E27FC236}">
                <a16:creationId xmlns:a16="http://schemas.microsoft.com/office/drawing/2014/main" id="{67BC7D04-6F78-4A21-BF30-B7B124BB9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370562"/>
            <a:ext cx="561152" cy="88407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4800" dirty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11" name="Text Box 27">
            <a:extLst>
              <a:ext uri="{FF2B5EF4-FFF2-40B4-BE49-F238E27FC236}">
                <a16:creationId xmlns:a16="http://schemas.microsoft.com/office/drawing/2014/main" id="{1B4D75F3-E50F-4FCB-9B61-8603E4DAA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037" y="6405488"/>
            <a:ext cx="8595361" cy="587441"/>
          </a:xfrm>
          <a:prstGeom prst="rect">
            <a:avLst/>
          </a:prstGeom>
          <a:noFill/>
          <a:ln>
            <a:noFill/>
          </a:ln>
        </p:spPr>
        <p:txBody>
          <a:bodyPr wrap="square" lIns="108000" tIns="108000" rIns="108000" bIns="1080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sz="2400" dirty="0">
                <a:sym typeface="Symbol" panose="05050102010706020507" pitchFamily="18" charset="2"/>
              </a:rPr>
              <a:t> </a:t>
            </a:r>
            <a:r>
              <a:rPr lang="es-ES" sz="2400" b="1" dirty="0"/>
              <a:t>g</a:t>
            </a:r>
            <a:r>
              <a:rPr lang="es-ES" sz="2400" dirty="0"/>
              <a:t> es continuo al ser una distribución de masa en volumen.</a:t>
            </a:r>
          </a:p>
        </p:txBody>
      </p:sp>
    </p:spTree>
    <p:extLst>
      <p:ext uri="{BB962C8B-B14F-4D97-AF65-F5344CB8AC3E}">
        <p14:creationId xmlns:p14="http://schemas.microsoft.com/office/powerpoint/2010/main" val="215080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718" grpId="0"/>
      <p:bldP spid="5" grpId="0"/>
      <p:bldP spid="6" grpId="0"/>
      <p:bldP spid="7" grpId="0"/>
      <p:bldP spid="8" grpId="0"/>
      <p:bldP spid="9" grpId="0" animBg="1"/>
      <p:bldP spid="10" grpId="0" animBg="1"/>
      <p:bldP spid="12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425814" y="1200240"/>
            <a:ext cx="2870200" cy="1666875"/>
            <a:chOff x="1524" y="1200"/>
            <a:chExt cx="1808" cy="1050"/>
          </a:xfrm>
        </p:grpSpPr>
        <p:sp>
          <p:nvSpPr>
            <p:cNvPr id="33846" name="Line 51"/>
            <p:cNvSpPr>
              <a:spLocks noChangeShapeType="1"/>
            </p:cNvSpPr>
            <p:nvPr/>
          </p:nvSpPr>
          <p:spPr bwMode="auto">
            <a:xfrm>
              <a:off x="1912" y="1200"/>
              <a:ext cx="0" cy="105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33847" name="Line 3"/>
            <p:cNvSpPr>
              <a:spLocks noChangeShapeType="1"/>
            </p:cNvSpPr>
            <p:nvPr/>
          </p:nvSpPr>
          <p:spPr bwMode="auto">
            <a:xfrm>
              <a:off x="1524" y="1879"/>
              <a:ext cx="180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1478199" y="1314540"/>
            <a:ext cx="2360612" cy="1552575"/>
            <a:chOff x="1557" y="1272"/>
            <a:chExt cx="1487" cy="978"/>
          </a:xfrm>
        </p:grpSpPr>
        <p:sp>
          <p:nvSpPr>
            <p:cNvPr id="33842" name="Line 4"/>
            <p:cNvSpPr>
              <a:spLocks noChangeShapeType="1"/>
            </p:cNvSpPr>
            <p:nvPr/>
          </p:nvSpPr>
          <p:spPr bwMode="auto">
            <a:xfrm>
              <a:off x="2007" y="1874"/>
              <a:ext cx="7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33843" name="Line 22"/>
            <p:cNvSpPr>
              <a:spLocks noChangeShapeType="1"/>
            </p:cNvSpPr>
            <p:nvPr/>
          </p:nvSpPr>
          <p:spPr bwMode="auto">
            <a:xfrm rot="-5400000">
              <a:off x="1685" y="1577"/>
              <a:ext cx="4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graphicFrame>
          <p:nvGraphicFramePr>
            <p:cNvPr id="33844" name="Object 23"/>
            <p:cNvGraphicFramePr>
              <a:graphicFrameLocks noChangeAspect="1"/>
            </p:cNvGraphicFramePr>
            <p:nvPr/>
          </p:nvGraphicFramePr>
          <p:xfrm>
            <a:off x="2765" y="1886"/>
            <a:ext cx="27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96" name="Ecuación" r:id="rId4" imgW="164885" imgH="215619" progId="Equation.3">
                    <p:embed/>
                  </p:oleObj>
                </mc:Choice>
                <mc:Fallback>
                  <p:oleObj name="Ecuación" r:id="rId4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1886"/>
                          <a:ext cx="27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5" name="Object 24"/>
            <p:cNvGraphicFramePr>
              <a:graphicFrameLocks noChangeAspect="1"/>
            </p:cNvGraphicFramePr>
            <p:nvPr/>
          </p:nvGraphicFramePr>
          <p:xfrm>
            <a:off x="1557" y="1272"/>
            <a:ext cx="27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97" name="Ecuación" r:id="rId6" imgW="164885" imgH="215619" progId="Equation.3">
                    <p:embed/>
                  </p:oleObj>
                </mc:Choice>
                <mc:Fallback>
                  <p:oleObj name="Ecuación" r:id="rId6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1272"/>
                          <a:ext cx="27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2219561" y="2274977"/>
            <a:ext cx="481013" cy="604838"/>
            <a:chOff x="2024" y="1912"/>
            <a:chExt cx="303" cy="381"/>
          </a:xfrm>
        </p:grpSpPr>
        <p:sp>
          <p:nvSpPr>
            <p:cNvPr id="33840" name="Line 16"/>
            <p:cNvSpPr>
              <a:spLocks noChangeShapeType="1"/>
            </p:cNvSpPr>
            <p:nvPr/>
          </p:nvSpPr>
          <p:spPr bwMode="auto">
            <a:xfrm>
              <a:off x="2024" y="1912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graphicFrame>
          <p:nvGraphicFramePr>
            <p:cNvPr id="33841" name="Object 17"/>
            <p:cNvGraphicFramePr>
              <a:graphicFrameLocks noChangeAspect="1"/>
            </p:cNvGraphicFramePr>
            <p:nvPr/>
          </p:nvGraphicFramePr>
          <p:xfrm>
            <a:off x="2027" y="1971"/>
            <a:ext cx="30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98" name="Ecuación" r:id="rId8" imgW="177646" imgH="190335" progId="Equation.3">
                    <p:embed/>
                  </p:oleObj>
                </mc:Choice>
                <mc:Fallback>
                  <p:oleObj name="Ecuación" r:id="rId8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1971"/>
                          <a:ext cx="30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78274" y="1339940"/>
            <a:ext cx="1793875" cy="922337"/>
            <a:chOff x="1935" y="1288"/>
            <a:chExt cx="1130" cy="581"/>
          </a:xfrm>
        </p:grpSpPr>
        <p:sp>
          <p:nvSpPr>
            <p:cNvPr id="33838" name="Line 18"/>
            <p:cNvSpPr>
              <a:spLocks noChangeShapeType="1"/>
            </p:cNvSpPr>
            <p:nvPr/>
          </p:nvSpPr>
          <p:spPr bwMode="auto">
            <a:xfrm flipV="1">
              <a:off x="1935" y="1370"/>
              <a:ext cx="839" cy="4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graphicFrame>
          <p:nvGraphicFramePr>
            <p:cNvPr id="33839" name="Object 19"/>
            <p:cNvGraphicFramePr>
              <a:graphicFrameLocks noChangeAspect="1"/>
            </p:cNvGraphicFramePr>
            <p:nvPr/>
          </p:nvGraphicFramePr>
          <p:xfrm>
            <a:off x="2851" y="1288"/>
            <a:ext cx="21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99" name="Ecuación" r:id="rId10" imgW="126725" imgH="177415" progId="Equation.3">
                    <p:embed/>
                  </p:oleObj>
                </mc:Choice>
                <mc:Fallback>
                  <p:oleObj name="Ecuación" r:id="rId10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288"/>
                          <a:ext cx="21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1995724" y="1459002"/>
            <a:ext cx="1428750" cy="846138"/>
            <a:chOff x="1883" y="1363"/>
            <a:chExt cx="900" cy="533"/>
          </a:xfrm>
        </p:grpSpPr>
        <p:sp>
          <p:nvSpPr>
            <p:cNvPr id="33836" name="Line 20"/>
            <p:cNvSpPr>
              <a:spLocks noChangeShapeType="1"/>
            </p:cNvSpPr>
            <p:nvPr/>
          </p:nvSpPr>
          <p:spPr bwMode="auto">
            <a:xfrm>
              <a:off x="2783" y="1415"/>
              <a:ext cx="0" cy="48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33837" name="Line 21"/>
            <p:cNvSpPr>
              <a:spLocks noChangeShapeType="1"/>
            </p:cNvSpPr>
            <p:nvPr/>
          </p:nvSpPr>
          <p:spPr bwMode="auto">
            <a:xfrm rot="5400000" flipV="1">
              <a:off x="2324" y="922"/>
              <a:ext cx="0" cy="88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33834" name="Freeform 32"/>
          <p:cNvSpPr>
            <a:spLocks/>
          </p:cNvSpPr>
          <p:nvPr/>
        </p:nvSpPr>
        <p:spPr bwMode="auto">
          <a:xfrm>
            <a:off x="2813286" y="1805077"/>
            <a:ext cx="193675" cy="482600"/>
          </a:xfrm>
          <a:custGeom>
            <a:avLst/>
            <a:gdLst>
              <a:gd name="T0" fmla="*/ 751 w 111"/>
              <a:gd name="T1" fmla="*/ 762 h 291"/>
              <a:gd name="T2" fmla="*/ 751 w 111"/>
              <a:gd name="T3" fmla="*/ 286 h 291"/>
              <a:gd name="T4" fmla="*/ 0 w 111"/>
              <a:gd name="T5" fmla="*/ 0 h 291"/>
              <a:gd name="T6" fmla="*/ 0 60000 65536"/>
              <a:gd name="T7" fmla="*/ 0 60000 65536"/>
              <a:gd name="T8" fmla="*/ 0 60000 65536"/>
              <a:gd name="T9" fmla="*/ 0 w 111"/>
              <a:gd name="T10" fmla="*/ 0 h 291"/>
              <a:gd name="T11" fmla="*/ 111 w 111"/>
              <a:gd name="T12" fmla="*/ 291 h 2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291">
                <a:moveTo>
                  <a:pt x="95" y="291"/>
                </a:moveTo>
                <a:cubicBezTo>
                  <a:pt x="103" y="224"/>
                  <a:pt x="111" y="157"/>
                  <a:pt x="95" y="109"/>
                </a:cubicBezTo>
                <a:cubicBezTo>
                  <a:pt x="79" y="61"/>
                  <a:pt x="39" y="30"/>
                  <a:pt x="0" y="0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sp>
        <p:nvSpPr>
          <p:cNvPr id="33835" name="Text Box 33"/>
          <p:cNvSpPr txBox="1">
            <a:spLocks noChangeArrowheads="1"/>
          </p:cNvSpPr>
          <p:nvPr/>
        </p:nvSpPr>
        <p:spPr bwMode="auto">
          <a:xfrm>
            <a:off x="2989499" y="1676490"/>
            <a:ext cx="3730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33830" name="Oval 15"/>
          <p:cNvSpPr>
            <a:spLocks noChangeArrowheads="1"/>
          </p:cNvSpPr>
          <p:nvPr/>
        </p:nvSpPr>
        <p:spPr bwMode="auto">
          <a:xfrm>
            <a:off x="1898886" y="2113052"/>
            <a:ext cx="300038" cy="323850"/>
          </a:xfrm>
          <a:prstGeom prst="ellipse">
            <a:avLst/>
          </a:prstGeom>
          <a:gradFill rotWithShape="1">
            <a:gsLst>
              <a:gs pos="0">
                <a:srgbClr val="D6D6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31" name="Text Box 83"/>
          <p:cNvSpPr txBox="1">
            <a:spLocks noChangeArrowheads="1"/>
          </p:cNvSpPr>
          <p:nvPr/>
        </p:nvSpPr>
        <p:spPr bwMode="auto">
          <a:xfrm>
            <a:off x="1479786" y="2397215"/>
            <a:ext cx="3921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75542" name="Text Box 86"/>
          <p:cNvSpPr txBox="1">
            <a:spLocks noChangeArrowheads="1"/>
          </p:cNvSpPr>
          <p:nvPr/>
        </p:nvSpPr>
        <p:spPr bwMode="auto">
          <a:xfrm>
            <a:off x="8834861" y="6149734"/>
            <a:ext cx="1188444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: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elta</a:t>
            </a:r>
          </a:p>
        </p:txBody>
      </p:sp>
      <p:sp>
        <p:nvSpPr>
          <p:cNvPr id="275543" name="Text Box 87"/>
          <p:cNvSpPr txBox="1">
            <a:spLocks noChangeArrowheads="1"/>
          </p:cNvSpPr>
          <p:nvPr/>
        </p:nvSpPr>
        <p:spPr bwMode="auto">
          <a:xfrm>
            <a:off x="1811016" y="5402567"/>
            <a:ext cx="4332930" cy="12752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 trabajo, o circulación</a:t>
            </a:r>
            <a:r>
              <a:rPr lang="es-ES" sz="2400">
                <a:latin typeface="Arial" panose="020B0604020202020204" pitchFamily="34" charset="0"/>
              </a:rPr>
              <a:t>, de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sobre m, que realiza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</a:rPr>
              <a:t>//</a:t>
            </a:r>
            <a:r>
              <a:rPr lang="es-ES" sz="2400" dirty="0">
                <a:latin typeface="Arial" panose="020B0604020202020204" pitchFamily="34" charset="0"/>
              </a:rPr>
              <a:t>,        se define a nivel local así:</a:t>
            </a:r>
            <a:endParaRPr lang="es-ES" sz="2400" b="1" baseline="-25000" dirty="0">
              <a:latin typeface="Arial" panose="020B0604020202020204" pitchFamily="34" charset="0"/>
            </a:endParaRPr>
          </a:p>
        </p:txBody>
      </p:sp>
      <p:sp>
        <p:nvSpPr>
          <p:cNvPr id="58423" name="Text Box 105"/>
          <p:cNvSpPr txBox="1">
            <a:spLocks noChangeArrowheads="1"/>
          </p:cNvSpPr>
          <p:nvPr/>
        </p:nvSpPr>
        <p:spPr bwMode="auto">
          <a:xfrm>
            <a:off x="4629387" y="2976677"/>
            <a:ext cx="5739878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El e</a:t>
            </a:r>
            <a:r>
              <a:rPr lang="es-ES" sz="2400" dirty="0">
                <a:latin typeface="Arial" panose="020B0604020202020204" pitchFamily="34" charset="0"/>
              </a:rPr>
              <a:t>fecto de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</a:rPr>
              <a:t>//</a:t>
            </a:r>
            <a:r>
              <a:rPr lang="es-ES" sz="2400" dirty="0">
                <a:latin typeface="Arial" panose="020B0604020202020204" pitchFamily="34" charset="0"/>
              </a:rPr>
              <a:t> es la variación local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(en el punto), del módulo de la velocidad de m, de la energía cinética de m,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c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3811" name="Rectangle 2"/>
          <p:cNvSpPr>
            <a:spLocks noChangeArrowheads="1"/>
          </p:cNvSpPr>
          <p:nvPr/>
        </p:nvSpPr>
        <p:spPr bwMode="auto">
          <a:xfrm>
            <a:off x="1289050" y="482613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2.3.1. CONCEPTO DE TRABAJO</a:t>
            </a:r>
          </a:p>
        </p:txBody>
      </p:sp>
      <p:sp>
        <p:nvSpPr>
          <p:cNvPr id="219169" name="Text Box 33"/>
          <p:cNvSpPr txBox="1">
            <a:spLocks noChangeArrowheads="1"/>
          </p:cNvSpPr>
          <p:nvPr/>
        </p:nvSpPr>
        <p:spPr bwMode="auto">
          <a:xfrm>
            <a:off x="7185992" y="459133"/>
            <a:ext cx="2234436" cy="536549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W = TRABAJO</a:t>
            </a:r>
          </a:p>
        </p:txBody>
      </p:sp>
      <p:sp>
        <p:nvSpPr>
          <p:cNvPr id="58448" name="Text Box 80"/>
          <p:cNvSpPr txBox="1">
            <a:spLocks noChangeArrowheads="1"/>
          </p:cNvSpPr>
          <p:nvPr/>
        </p:nvSpPr>
        <p:spPr bwMode="auto">
          <a:xfrm>
            <a:off x="7077142" y="999627"/>
            <a:ext cx="244199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B0F0"/>
                </a:solidFill>
                <a:latin typeface="Arial" panose="020B0604020202020204" pitchFamily="34" charset="0"/>
              </a:rPr>
              <a:t>(en inglés: work)</a:t>
            </a:r>
          </a:p>
        </p:txBody>
      </p:sp>
      <p:sp>
        <p:nvSpPr>
          <p:cNvPr id="58449" name="Text Box 81"/>
          <p:cNvSpPr txBox="1">
            <a:spLocks noChangeArrowheads="1"/>
          </p:cNvSpPr>
          <p:nvPr/>
        </p:nvSpPr>
        <p:spPr bwMode="auto">
          <a:xfrm>
            <a:off x="5070915" y="1649640"/>
            <a:ext cx="4952383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Sólo la componente paralela de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,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b="1" baseline="-25000" dirty="0">
                <a:latin typeface="Arial" panose="020B0604020202020204" pitchFamily="34" charset="0"/>
              </a:rPr>
              <a:t>//</a:t>
            </a:r>
            <a:r>
              <a:rPr lang="es-ES" sz="2400" dirty="0">
                <a:latin typeface="Arial" panose="020B0604020202020204" pitchFamily="34" charset="0"/>
              </a:rPr>
              <a:t>, actúa en la dirección de d</a:t>
            </a:r>
            <a:r>
              <a:rPr lang="es-ES" sz="2400" b="1" dirty="0">
                <a:latin typeface="Arial" panose="020B0604020202020204" pitchFamily="34" charset="0"/>
              </a:rPr>
              <a:t>l</a:t>
            </a:r>
            <a:r>
              <a:rPr lang="es-ES" sz="2400" dirty="0">
                <a:latin typeface="Arial" panose="020B0604020202020204" pitchFamily="34" charset="0"/>
              </a:rPr>
              <a:t>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del desplazamiento </a:t>
            </a:r>
            <a:endParaRPr lang="es-ES" sz="2400" b="1" dirty="0">
              <a:latin typeface="Arial" panose="020B0604020202020204" pitchFamily="34" charset="0"/>
            </a:endParaRPr>
          </a:p>
        </p:txBody>
      </p:sp>
      <p:grpSp>
        <p:nvGrpSpPr>
          <p:cNvPr id="54317" name="Group 45"/>
          <p:cNvGrpSpPr>
            <a:grpSpLocks/>
          </p:cNvGrpSpPr>
          <p:nvPr/>
        </p:nvGrpSpPr>
        <p:grpSpPr bwMode="auto">
          <a:xfrm>
            <a:off x="1944578" y="3114108"/>
            <a:ext cx="2351088" cy="1285876"/>
            <a:chOff x="5793" y="1773"/>
            <a:chExt cx="1481" cy="810"/>
          </a:xfrm>
        </p:grpSpPr>
        <p:sp>
          <p:nvSpPr>
            <p:cNvPr id="33828" name="Text Box 43"/>
            <p:cNvSpPr txBox="1">
              <a:spLocks noChangeArrowheads="1"/>
            </p:cNvSpPr>
            <p:nvPr/>
          </p:nvSpPr>
          <p:spPr bwMode="auto">
            <a:xfrm>
              <a:off x="5793" y="1780"/>
              <a:ext cx="1481" cy="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0000FF"/>
                  </a:solidFill>
                </a:rPr>
                <a:t>Sentido</a:t>
              </a:r>
            </a:p>
            <a:p>
              <a:r>
                <a:rPr lang="es-ES" sz="2400" dirty="0">
                  <a:solidFill>
                    <a:srgbClr val="0000FF"/>
                  </a:solidFill>
                </a:rPr>
                <a:t>positivo</a:t>
              </a:r>
            </a:p>
            <a:p>
              <a:r>
                <a:rPr lang="es-ES" sz="2400" dirty="0">
                  <a:solidFill>
                    <a:srgbClr val="0000FF"/>
                  </a:solidFill>
                </a:rPr>
                <a:t>del movimiento</a:t>
              </a:r>
            </a:p>
          </p:txBody>
        </p:sp>
        <p:sp>
          <p:nvSpPr>
            <p:cNvPr id="33829" name="Line 44"/>
            <p:cNvSpPr>
              <a:spLocks noChangeShapeType="1"/>
            </p:cNvSpPr>
            <p:nvPr/>
          </p:nvSpPr>
          <p:spPr bwMode="auto">
            <a:xfrm>
              <a:off x="5852" y="1773"/>
              <a:ext cx="4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</p:grp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8519875" y="4454354"/>
            <a:ext cx="1879338" cy="12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00B0F0"/>
                </a:solidFill>
              </a:rPr>
              <a:t>= </a:t>
            </a:r>
            <a:r>
              <a:rPr lang="es-ES" sz="2400" dirty="0" err="1">
                <a:solidFill>
                  <a:srgbClr val="00B0F0"/>
                </a:solidFill>
              </a:rPr>
              <a:t>dK</a:t>
            </a:r>
            <a:endParaRPr lang="es-ES" sz="2400" dirty="0">
              <a:solidFill>
                <a:srgbClr val="00B0F0"/>
              </a:solidFill>
            </a:endParaRPr>
          </a:p>
          <a:p>
            <a:r>
              <a:rPr lang="es-ES" sz="2400" dirty="0">
                <a:solidFill>
                  <a:srgbClr val="00B0F0"/>
                </a:solidFill>
              </a:rPr>
              <a:t>   (en inglés:</a:t>
            </a:r>
          </a:p>
          <a:p>
            <a:r>
              <a:rPr lang="es-ES" sz="2400" dirty="0">
                <a:solidFill>
                  <a:srgbClr val="00B0F0"/>
                </a:solidFill>
              </a:rPr>
              <a:t>      “</a:t>
            </a:r>
            <a:r>
              <a:rPr lang="es-ES" sz="2400" dirty="0" err="1">
                <a:solidFill>
                  <a:srgbClr val="00B0F0"/>
                </a:solidFill>
              </a:rPr>
              <a:t>kinetic</a:t>
            </a:r>
            <a:r>
              <a:rPr lang="es-ES" sz="2400" dirty="0">
                <a:solidFill>
                  <a:srgbClr val="00B0F0"/>
                </a:solidFill>
              </a:rPr>
              <a:t>”)</a:t>
            </a:r>
          </a:p>
        </p:txBody>
      </p:sp>
      <p:graphicFrame>
        <p:nvGraphicFramePr>
          <p:cNvPr id="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269585"/>
              </p:ext>
            </p:extLst>
          </p:nvPr>
        </p:nvGraphicFramePr>
        <p:xfrm>
          <a:off x="6973980" y="4470238"/>
          <a:ext cx="159956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0" name="Ecuación" r:id="rId12" imgW="685800" imgH="228600" progId="Equation.3">
                  <p:embed/>
                </p:oleObj>
              </mc:Choice>
              <mc:Fallback>
                <p:oleObj name="Ecuación" r:id="rId12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980" y="4470238"/>
                        <a:ext cx="1599565" cy="53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86" name="Group 62"/>
          <p:cNvGrpSpPr>
            <a:grpSpLocks/>
          </p:cNvGrpSpPr>
          <p:nvPr/>
        </p:nvGrpSpPr>
        <p:grpSpPr bwMode="auto">
          <a:xfrm>
            <a:off x="6802032" y="6105897"/>
            <a:ext cx="1979614" cy="677864"/>
            <a:chOff x="901" y="3388"/>
            <a:chExt cx="1247" cy="427"/>
          </a:xfrm>
        </p:grpSpPr>
        <p:sp>
          <p:nvSpPr>
            <p:cNvPr id="33826" name="Rectangle 60"/>
            <p:cNvSpPr>
              <a:spLocks noChangeArrowheads="1"/>
            </p:cNvSpPr>
            <p:nvPr/>
          </p:nvSpPr>
          <p:spPr bwMode="auto">
            <a:xfrm>
              <a:off x="901" y="3388"/>
              <a:ext cx="1247" cy="4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sz="2400"/>
            </a:p>
          </p:txBody>
        </p:sp>
        <p:graphicFrame>
          <p:nvGraphicFramePr>
            <p:cNvPr id="33827" name="Object 35"/>
            <p:cNvGraphicFramePr>
              <a:graphicFrameLocks noChangeAspect="1"/>
            </p:cNvGraphicFramePr>
            <p:nvPr/>
          </p:nvGraphicFramePr>
          <p:xfrm>
            <a:off x="987" y="3421"/>
            <a:ext cx="108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01" name="Ecuación" r:id="rId14" imgW="672808" imgH="228501" progId="Equation.3">
                    <p:embed/>
                  </p:oleObj>
                </mc:Choice>
                <mc:Fallback>
                  <p:oleObj name="Ecuación" r:id="rId14" imgW="67280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3421"/>
                          <a:ext cx="108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4689817" y="4459082"/>
            <a:ext cx="199635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Se tiene que:</a:t>
            </a:r>
          </a:p>
        </p:txBody>
      </p:sp>
    </p:spTree>
    <p:extLst>
      <p:ext uri="{BB962C8B-B14F-4D97-AF65-F5344CB8AC3E}">
        <p14:creationId xmlns:p14="http://schemas.microsoft.com/office/powerpoint/2010/main" val="6367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4" grpId="0" animBg="1"/>
      <p:bldP spid="33835" grpId="0"/>
      <p:bldP spid="33830" grpId="0" animBg="1"/>
      <p:bldP spid="33831" grpId="0"/>
      <p:bldP spid="275542" grpId="0"/>
      <p:bldP spid="275543" grpId="0" animBg="1"/>
      <p:bldP spid="58423" grpId="0" animBg="1"/>
      <p:bldP spid="219169" grpId="0" animBg="1"/>
      <p:bldP spid="58448" grpId="0"/>
      <p:bldP spid="58449" grpId="0"/>
      <p:bldP spid="54318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adroTexto 10"/>
          <p:cNvSpPr txBox="1">
            <a:spLocks noChangeArrowheads="1"/>
          </p:cNvSpPr>
          <p:nvPr/>
        </p:nvSpPr>
        <p:spPr bwMode="auto">
          <a:xfrm>
            <a:off x="1448656" y="4139993"/>
            <a:ext cx="8640566" cy="236139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80000" tIns="72000" rIns="180000" bIns="72000" anchor="ctr" anchorCtr="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sz="2400" dirty="0"/>
              <a:t>Aquí </a:t>
            </a:r>
            <a:r>
              <a:rPr lang="es-ES" sz="2400" dirty="0">
                <a:sym typeface="Symbol" panose="05050102010706020507" pitchFamily="18" charset="2"/>
              </a:rPr>
              <a:t>W</a:t>
            </a:r>
            <a:r>
              <a:rPr lang="es-ES" sz="2400" dirty="0"/>
              <a:t> y </a:t>
            </a:r>
            <a:r>
              <a:rPr lang="es-ES" sz="2400" dirty="0" err="1"/>
              <a:t>dE</a:t>
            </a:r>
            <a:r>
              <a:rPr lang="es-ES" sz="2400" baseline="-25000" dirty="0" err="1"/>
              <a:t>C</a:t>
            </a:r>
            <a:r>
              <a:rPr lang="es-ES" sz="2400" dirty="0"/>
              <a:t>, como pasa con "</a:t>
            </a:r>
            <a:r>
              <a:rPr lang="es-ES" sz="2400" dirty="0" err="1"/>
              <a:t>dq</a:t>
            </a:r>
            <a:r>
              <a:rPr lang="es-ES" sz="2400" dirty="0"/>
              <a:t>", se refieren a una variación o aportación local, en un punto, que puede ser grande, pequeña o nula. No se refieren a variaciones o porciones pequeñas como dl. W, o </a:t>
            </a:r>
            <a:r>
              <a:rPr lang="es-ES" sz="2400" dirty="0">
                <a:sym typeface="Symbol" panose="05050102010706020507" pitchFamily="18" charset="2"/>
              </a:rPr>
              <a:t></a:t>
            </a:r>
            <a:r>
              <a:rPr lang="es-ES" sz="2400" dirty="0"/>
              <a:t>E</a:t>
            </a:r>
            <a:r>
              <a:rPr lang="es-ES" sz="2400" baseline="-25000" dirty="0"/>
              <a:t>C</a:t>
            </a:r>
            <a:r>
              <a:rPr lang="es-ES" sz="2400" dirty="0"/>
              <a:t>, o q, se refieren a una variación o aportación global, en un conjunto de puntos, que </a:t>
            </a:r>
            <a:r>
              <a:rPr lang="es-ES" sz="2400"/>
              <a:t>puede ser, también, </a:t>
            </a:r>
            <a:r>
              <a:rPr lang="es-ES" sz="2400" dirty="0"/>
              <a:t>grande, pequeña o nula.</a:t>
            </a:r>
          </a:p>
        </p:txBody>
      </p:sp>
      <p:sp>
        <p:nvSpPr>
          <p:cNvPr id="9" name="Rectángulo 8"/>
          <p:cNvSpPr/>
          <p:nvPr/>
        </p:nvSpPr>
        <p:spPr bwMode="auto">
          <a:xfrm>
            <a:off x="4027353" y="796216"/>
            <a:ext cx="3467440" cy="814402"/>
          </a:xfrm>
          <a:prstGeom prst="rect">
            <a:avLst/>
          </a:prstGeom>
          <a:solidFill>
            <a:srgbClr val="99CC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721277"/>
              </p:ext>
            </p:extLst>
          </p:nvPr>
        </p:nvGraphicFramePr>
        <p:xfrm>
          <a:off x="4351414" y="902896"/>
          <a:ext cx="18240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32" name="Ecuación" r:id="rId4" imgW="711000" imgH="228600" progId="Equation.3">
                  <p:embed/>
                </p:oleObj>
              </mc:Choice>
              <mc:Fallback>
                <p:oleObj name="Ecuación" r:id="rId4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414" y="902896"/>
                        <a:ext cx="18240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35"/>
              <p:cNvSpPr txBox="1"/>
              <p:nvPr/>
            </p:nvSpPr>
            <p:spPr bwMode="auto">
              <a:xfrm>
                <a:off x="6095569" y="892890"/>
                <a:ext cx="1271463" cy="588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0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569" y="892890"/>
                <a:ext cx="1271463" cy="5889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90">
            <a:extLst>
              <a:ext uri="{FF2B5EF4-FFF2-40B4-BE49-F238E27FC236}">
                <a16:creationId xmlns:a16="http://schemas.microsoft.com/office/drawing/2014/main" id="{06085FA5-6CEE-487D-8130-D12F8FFB6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656" y="2161463"/>
            <a:ext cx="8640566" cy="164454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W, y no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dW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porque </a:t>
            </a:r>
            <a:r>
              <a:rPr lang="es-ES" sz="2400" dirty="0">
                <a:latin typeface="Arial" panose="020B0604020202020204" pitchFamily="34" charset="0"/>
              </a:rPr>
              <a:t>el trabajo total de una fuerza entre dos puntos, W, puede depender del camino seguido, por los valores que vaya tomando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W</a:t>
            </a:r>
            <a:r>
              <a:rPr lang="es-ES" sz="2400" dirty="0">
                <a:latin typeface="Arial" panose="020B0604020202020204" pitchFamily="34" charset="0"/>
              </a:rPr>
              <a:t>. </a:t>
            </a:r>
            <a:r>
              <a:rPr lang="es-ES" sz="2400" u="sng" dirty="0">
                <a:latin typeface="Arial" panose="020B0604020202020204" pitchFamily="34" charset="0"/>
              </a:rPr>
              <a:t>Ej.</a:t>
            </a:r>
            <a:r>
              <a:rPr lang="es-ES" sz="2400" dirty="0">
                <a:latin typeface="Arial" panose="020B0604020202020204" pitchFamily="34" charset="0"/>
              </a:rPr>
              <a:t>: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= </a:t>
            </a:r>
            <a:r>
              <a:rPr lang="es-ES" sz="2400" b="1" dirty="0" err="1">
                <a:latin typeface="Arial" panose="020B0604020202020204" pitchFamily="34" charset="0"/>
              </a:rPr>
              <a:t>F</a:t>
            </a:r>
            <a:r>
              <a:rPr lang="es-ES" sz="2400" baseline="-25000" dirty="0" err="1">
                <a:latin typeface="Arial" panose="020B0604020202020204" pitchFamily="34" charset="0"/>
              </a:rPr>
              <a:t>rozamiento</a:t>
            </a:r>
            <a:r>
              <a:rPr lang="es-ES" sz="2400" dirty="0">
                <a:latin typeface="Arial" panose="020B0604020202020204" pitchFamily="34" charset="0"/>
              </a:rPr>
              <a:t> y considerar que “m” se mueve entre los dos puntos por hielo o por asfalto.</a:t>
            </a:r>
            <a:endParaRPr lang="es-ES" sz="2400" baseline="-25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0DE5B9A-12DA-4F6C-946F-6E03203AB115}"/>
              </a:ext>
            </a:extLst>
          </p:cNvPr>
          <p:cNvGrpSpPr/>
          <p:nvPr/>
        </p:nvGrpSpPr>
        <p:grpSpPr>
          <a:xfrm>
            <a:off x="1962367" y="4103043"/>
            <a:ext cx="5671336" cy="1111250"/>
            <a:chOff x="1962367" y="4236393"/>
            <a:chExt cx="5671336" cy="1111250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1962367" y="4236393"/>
              <a:ext cx="5671336" cy="1111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8F945A6B-89DE-4378-83E9-4036868A5802}"/>
                    </a:ext>
                  </a:extLst>
                </p:cNvPr>
                <p:cNvSpPr txBox="1"/>
                <p:nvPr/>
              </p:nvSpPr>
              <p:spPr>
                <a:xfrm>
                  <a:off x="2235917" y="4561044"/>
                  <a:ext cx="1405065" cy="4498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a14:m>
                  <a:r>
                    <a:rPr lang="es-ES" sz="2800" dirty="0"/>
                    <a:t> =</a:t>
                  </a:r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8F945A6B-89DE-4378-83E9-4036868A5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917" y="4561044"/>
                  <a:ext cx="1405065" cy="449803"/>
                </a:xfrm>
                <a:prstGeom prst="rect">
                  <a:avLst/>
                </a:prstGeom>
                <a:blipFill>
                  <a:blip r:embed="rId3"/>
                  <a:stretch>
                    <a:fillRect t="-25676" r="-14348" b="-4189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842" name="Oval 15"/>
          <p:cNvSpPr>
            <a:spLocks noChangeArrowheads="1"/>
          </p:cNvSpPr>
          <p:nvPr/>
        </p:nvSpPr>
        <p:spPr bwMode="auto">
          <a:xfrm>
            <a:off x="3838309" y="2574492"/>
            <a:ext cx="300038" cy="323850"/>
          </a:xfrm>
          <a:prstGeom prst="ellipse">
            <a:avLst/>
          </a:prstGeom>
          <a:gradFill rotWithShape="1">
            <a:gsLst>
              <a:gs pos="0">
                <a:srgbClr val="D6D6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Text Box 83"/>
          <p:cNvSpPr txBox="1">
            <a:spLocks noChangeArrowheads="1"/>
          </p:cNvSpPr>
          <p:nvPr/>
        </p:nvSpPr>
        <p:spPr bwMode="auto">
          <a:xfrm>
            <a:off x="3441434" y="2487180"/>
            <a:ext cx="3921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75544" name="Text Box 88"/>
          <p:cNvSpPr txBox="1">
            <a:spLocks noChangeArrowheads="1"/>
          </p:cNvSpPr>
          <p:nvPr/>
        </p:nvSpPr>
        <p:spPr bwMode="auto">
          <a:xfrm>
            <a:off x="1477736" y="540811"/>
            <a:ext cx="4522372" cy="90588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Trabajo (o circulación) de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sobre m de A </a:t>
            </a:r>
            <a:r>
              <a:rPr lang="es-ES" sz="2400" dirty="0" err="1">
                <a:latin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</a:rPr>
              <a:t> B yendo por C:</a:t>
            </a:r>
          </a:p>
        </p:txBody>
      </p:sp>
      <p:sp>
        <p:nvSpPr>
          <p:cNvPr id="35871" name="Freeform 42"/>
          <p:cNvSpPr>
            <a:spLocks/>
          </p:cNvSpPr>
          <p:nvPr/>
        </p:nvSpPr>
        <p:spPr bwMode="auto">
          <a:xfrm>
            <a:off x="4018967" y="2185341"/>
            <a:ext cx="3506788" cy="500063"/>
          </a:xfrm>
          <a:custGeom>
            <a:avLst/>
            <a:gdLst>
              <a:gd name="T0" fmla="*/ 0 w 2209"/>
              <a:gd name="T1" fmla="*/ 315 h 315"/>
              <a:gd name="T2" fmla="*/ 619 w 2209"/>
              <a:gd name="T3" fmla="*/ 16 h 315"/>
              <a:gd name="T4" fmla="*/ 1531 w 2209"/>
              <a:gd name="T5" fmla="*/ 220 h 315"/>
              <a:gd name="T6" fmla="*/ 2209 w 2209"/>
              <a:gd name="T7" fmla="*/ 1 h 315"/>
              <a:gd name="T8" fmla="*/ 0 60000 65536"/>
              <a:gd name="T9" fmla="*/ 0 60000 65536"/>
              <a:gd name="T10" fmla="*/ 0 60000 65536"/>
              <a:gd name="T11" fmla="*/ 0 60000 65536"/>
              <a:gd name="T12" fmla="*/ 0 w 2209"/>
              <a:gd name="T13" fmla="*/ 0 h 315"/>
              <a:gd name="T14" fmla="*/ 2209 w 2209"/>
              <a:gd name="T15" fmla="*/ 315 h 3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9" h="315">
                <a:moveTo>
                  <a:pt x="0" y="315"/>
                </a:moveTo>
                <a:cubicBezTo>
                  <a:pt x="182" y="173"/>
                  <a:pt x="364" y="32"/>
                  <a:pt x="619" y="16"/>
                </a:cubicBezTo>
                <a:cubicBezTo>
                  <a:pt x="874" y="0"/>
                  <a:pt x="1266" y="223"/>
                  <a:pt x="1531" y="220"/>
                </a:cubicBezTo>
                <a:cubicBezTo>
                  <a:pt x="1796" y="217"/>
                  <a:pt x="2002" y="109"/>
                  <a:pt x="2209" y="1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 sz="2400"/>
          </a:p>
        </p:txBody>
      </p:sp>
      <p:sp>
        <p:nvSpPr>
          <p:cNvPr id="35873" name="Oval 44"/>
          <p:cNvSpPr>
            <a:spLocks noChangeArrowheads="1"/>
          </p:cNvSpPr>
          <p:nvPr/>
        </p:nvSpPr>
        <p:spPr bwMode="auto">
          <a:xfrm>
            <a:off x="3930067" y="2664766"/>
            <a:ext cx="107950" cy="107950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74" name="Oval 45"/>
          <p:cNvSpPr>
            <a:spLocks noChangeArrowheads="1"/>
          </p:cNvSpPr>
          <p:nvPr/>
        </p:nvSpPr>
        <p:spPr bwMode="auto">
          <a:xfrm>
            <a:off x="7490829" y="2118666"/>
            <a:ext cx="107950" cy="107950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75" name="Text Box 48"/>
          <p:cNvSpPr txBox="1">
            <a:spLocks noChangeArrowheads="1"/>
          </p:cNvSpPr>
          <p:nvPr/>
        </p:nvSpPr>
        <p:spPr bwMode="auto">
          <a:xfrm>
            <a:off x="3776079" y="2048816"/>
            <a:ext cx="350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5876" name="Text Box 49"/>
          <p:cNvSpPr txBox="1">
            <a:spLocks noChangeArrowheads="1"/>
          </p:cNvSpPr>
          <p:nvPr/>
        </p:nvSpPr>
        <p:spPr bwMode="auto">
          <a:xfrm>
            <a:off x="7357479" y="2298054"/>
            <a:ext cx="350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23CF179-2E28-4553-BB33-D40AAE1192D1}"/>
              </a:ext>
            </a:extLst>
          </p:cNvPr>
          <p:cNvGrpSpPr/>
          <p:nvPr/>
        </p:nvGrpSpPr>
        <p:grpSpPr>
          <a:xfrm>
            <a:off x="5730292" y="1656703"/>
            <a:ext cx="1412875" cy="814388"/>
            <a:chOff x="5739817" y="1771003"/>
            <a:chExt cx="1412875" cy="814388"/>
          </a:xfrm>
        </p:grpSpPr>
        <p:sp>
          <p:nvSpPr>
            <p:cNvPr id="35872" name="Text Box 43"/>
            <p:cNvSpPr txBox="1">
              <a:spLocks noChangeArrowheads="1"/>
            </p:cNvSpPr>
            <p:nvPr/>
          </p:nvSpPr>
          <p:spPr bwMode="auto">
            <a:xfrm>
              <a:off x="6263692" y="2115491"/>
              <a:ext cx="36512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5870" name="Text Box 35"/>
            <p:cNvSpPr txBox="1">
              <a:spLocks noChangeArrowheads="1"/>
            </p:cNvSpPr>
            <p:nvPr/>
          </p:nvSpPr>
          <p:spPr bwMode="auto">
            <a:xfrm>
              <a:off x="5739817" y="1771003"/>
              <a:ext cx="1412875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rgbClr val="008000"/>
                  </a:solidFill>
                </a:rPr>
                <a:t>CAMINO</a:t>
              </a:r>
            </a:p>
          </p:txBody>
        </p:sp>
      </p:grpSp>
      <p:sp>
        <p:nvSpPr>
          <p:cNvPr id="35867" name="Text Box 132"/>
          <p:cNvSpPr txBox="1">
            <a:spLocks noChangeArrowheads="1"/>
          </p:cNvSpPr>
          <p:nvPr/>
        </p:nvSpPr>
        <p:spPr bwMode="auto">
          <a:xfrm>
            <a:off x="4294552" y="3034457"/>
            <a:ext cx="559276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suma de los trabajos (circulaciones) de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F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en cada punto de C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3" name="Text Box 105"/>
          <p:cNvSpPr txBox="1">
            <a:spLocks noChangeArrowheads="1"/>
          </p:cNvSpPr>
          <p:nvPr/>
        </p:nvSpPr>
        <p:spPr bwMode="auto">
          <a:xfrm>
            <a:off x="1949360" y="5499750"/>
            <a:ext cx="7622289" cy="536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 e</a:t>
            </a:r>
            <a:r>
              <a:rPr lang="es-ES" sz="2400">
                <a:latin typeface="Arial" panose="020B0604020202020204" pitchFamily="34" charset="0"/>
              </a:rPr>
              <a:t>fecto del W de </a:t>
            </a: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>
                <a:latin typeface="Arial" panose="020B0604020202020204" pitchFamily="34" charset="0"/>
              </a:rPr>
              <a:t> sobre m es la variación de su E</a:t>
            </a:r>
            <a:r>
              <a:rPr lang="es-ES" sz="2400" baseline="-25000">
                <a:latin typeface="Arial" panose="020B0604020202020204" pitchFamily="34" charset="0"/>
              </a:rPr>
              <a:t>C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572DE41-9F05-40AA-9286-AF1892FF0901}"/>
                  </a:ext>
                </a:extLst>
              </p:cNvPr>
              <p:cNvSpPr txBox="1"/>
              <p:nvPr/>
            </p:nvSpPr>
            <p:spPr>
              <a:xfrm>
                <a:off x="3712292" y="4226277"/>
                <a:ext cx="2419893" cy="883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572DE41-9F05-40AA-9286-AF1892FF0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92" y="4226277"/>
                <a:ext cx="2419893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2900D8F7-155A-4A19-9D05-4C652FC820E4}"/>
              </a:ext>
            </a:extLst>
          </p:cNvPr>
          <p:cNvGrpSpPr/>
          <p:nvPr/>
        </p:nvGrpSpPr>
        <p:grpSpPr>
          <a:xfrm>
            <a:off x="3552454" y="3494381"/>
            <a:ext cx="598143" cy="703090"/>
            <a:chOff x="4005031" y="3741944"/>
            <a:chExt cx="439291" cy="436564"/>
          </a:xfrm>
        </p:grpSpPr>
        <p:sp>
          <p:nvSpPr>
            <p:cNvPr id="35868" name="Line 37"/>
            <p:cNvSpPr>
              <a:spLocks noChangeShapeType="1"/>
            </p:cNvSpPr>
            <p:nvPr/>
          </p:nvSpPr>
          <p:spPr bwMode="auto">
            <a:xfrm>
              <a:off x="4005627" y="3741945"/>
              <a:ext cx="0" cy="436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cxnSp>
          <p:nvCxnSpPr>
            <p:cNvPr id="5" name="Conector recto 4"/>
            <p:cNvCxnSpPr/>
            <p:nvPr/>
          </p:nvCxnSpPr>
          <p:spPr bwMode="auto">
            <a:xfrm>
              <a:off x="4005031" y="3741944"/>
              <a:ext cx="439291" cy="5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E2453F0-236A-4AED-8C2F-1F87375053CB}"/>
                  </a:ext>
                </a:extLst>
              </p:cNvPr>
              <p:cNvSpPr txBox="1"/>
              <p:nvPr/>
            </p:nvSpPr>
            <p:spPr>
              <a:xfrm>
                <a:off x="6170603" y="4408510"/>
                <a:ext cx="11487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E2453F0-236A-4AED-8C2F-1F873750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03" y="4408510"/>
                <a:ext cx="114877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132">
            <a:extLst>
              <a:ext uri="{FF2B5EF4-FFF2-40B4-BE49-F238E27FC236}">
                <a16:creationId xmlns:a16="http://schemas.microsoft.com/office/drawing/2014/main" id="{9EFDB124-F64B-4A58-A357-7996C400F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368" y="6052134"/>
            <a:ext cx="7609282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(Si hay varias fuerzas, la suma de sus trabajos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es igual a la variación de energía cinética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38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44" grpId="0" animBg="1"/>
      <p:bldP spid="35871" grpId="0" animBg="1"/>
      <p:bldP spid="35873" grpId="0" animBg="1"/>
      <p:bldP spid="35874" grpId="0" animBg="1"/>
      <p:bldP spid="35875" grpId="0"/>
      <p:bldP spid="35876" grpId="0"/>
      <p:bldP spid="35867" grpId="0"/>
      <p:bldP spid="43" grpId="0" animBg="1"/>
      <p:bldP spid="3" grpId="0"/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73960" y="383704"/>
            <a:ext cx="5689164" cy="11112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A9679F9-F3F5-481A-BEC7-BE079F911E84}"/>
                  </a:ext>
                </a:extLst>
              </p:cNvPr>
              <p:cNvSpPr txBox="1"/>
              <p:nvPr/>
            </p:nvSpPr>
            <p:spPr>
              <a:xfrm>
                <a:off x="1454864" y="497413"/>
                <a:ext cx="5327356" cy="883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s-E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A9679F9-F3F5-481A-BEC7-BE079F91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64" y="497413"/>
                <a:ext cx="5327356" cy="883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 bwMode="auto">
          <a:xfrm>
            <a:off x="1287222" y="2356271"/>
            <a:ext cx="1838239" cy="113219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963" name="Text Box 120"/>
          <p:cNvSpPr txBox="1">
            <a:spLocks noChangeArrowheads="1"/>
          </p:cNvSpPr>
          <p:nvPr/>
        </p:nvSpPr>
        <p:spPr bwMode="auto">
          <a:xfrm>
            <a:off x="1451725" y="2378266"/>
            <a:ext cx="1558738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 = Recta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75584" name="Text Box 128"/>
          <p:cNvSpPr txBox="1">
            <a:spLocks noChangeArrowheads="1"/>
          </p:cNvSpPr>
          <p:nvPr/>
        </p:nvSpPr>
        <p:spPr bwMode="auto">
          <a:xfrm>
            <a:off x="7101801" y="2963043"/>
            <a:ext cx="322906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L: Longitud de la recta</a:t>
            </a:r>
            <a:endParaRPr lang="es-ES" sz="2400" b="1" dirty="0">
              <a:solidFill>
                <a:srgbClr val="008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970" name="Text Box 74"/>
          <p:cNvSpPr txBox="1">
            <a:spLocks noChangeArrowheads="1"/>
          </p:cNvSpPr>
          <p:nvPr/>
        </p:nvSpPr>
        <p:spPr bwMode="auto">
          <a:xfrm>
            <a:off x="1262587" y="1688948"/>
            <a:ext cx="3822178" cy="536549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SITUACIÓN MÁS SIMPLE</a:t>
            </a:r>
          </a:p>
        </p:txBody>
      </p:sp>
      <p:grpSp>
        <p:nvGrpSpPr>
          <p:cNvPr id="80974" name="Group 78"/>
          <p:cNvGrpSpPr>
            <a:grpSpLocks/>
          </p:cNvGrpSpPr>
          <p:nvPr/>
        </p:nvGrpSpPr>
        <p:grpSpPr bwMode="auto">
          <a:xfrm>
            <a:off x="1477125" y="2711916"/>
            <a:ext cx="1225549" cy="765175"/>
            <a:chOff x="4086" y="2164"/>
            <a:chExt cx="772" cy="482"/>
          </a:xfrm>
        </p:grpSpPr>
        <p:sp>
          <p:nvSpPr>
            <p:cNvPr id="35883" name="Text Box 78"/>
            <p:cNvSpPr txBox="1">
              <a:spLocks noChangeArrowheads="1"/>
            </p:cNvSpPr>
            <p:nvPr/>
          </p:nvSpPr>
          <p:spPr bwMode="auto">
            <a:xfrm>
              <a:off x="4093" y="2308"/>
              <a:ext cx="76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 = cte.</a:t>
              </a:r>
              <a:endParaRPr lang="es-ES" sz="2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5884" name="Text Box 75"/>
            <p:cNvSpPr txBox="1">
              <a:spLocks noChangeArrowheads="1"/>
            </p:cNvSpPr>
            <p:nvPr/>
          </p:nvSpPr>
          <p:spPr bwMode="auto">
            <a:xfrm>
              <a:off x="4086" y="2164"/>
              <a:ext cx="30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</a:p>
          </p:txBody>
        </p:sp>
        <p:sp>
          <p:nvSpPr>
            <p:cNvPr id="35885" name="Text Box 76"/>
            <p:cNvSpPr txBox="1">
              <a:spLocks noChangeArrowheads="1"/>
            </p:cNvSpPr>
            <p:nvPr/>
          </p:nvSpPr>
          <p:spPr bwMode="auto">
            <a:xfrm>
              <a:off x="4462" y="2184"/>
              <a:ext cx="30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80982" name="Text Box 86"/>
          <p:cNvSpPr txBox="1">
            <a:spLocks noChangeArrowheads="1"/>
          </p:cNvSpPr>
          <p:nvPr/>
        </p:nvSpPr>
        <p:spPr bwMode="auto">
          <a:xfrm>
            <a:off x="1445536" y="3970428"/>
            <a:ext cx="6560424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108000" tIns="216000" rIns="108000" bIns="2160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=  90º    F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0        W = E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0</a:t>
            </a:r>
          </a:p>
        </p:txBody>
      </p:sp>
      <p:sp>
        <p:nvSpPr>
          <p:cNvPr id="80984" name="Text Box 88"/>
          <p:cNvSpPr txBox="1">
            <a:spLocks noChangeArrowheads="1"/>
          </p:cNvSpPr>
          <p:nvPr/>
        </p:nvSpPr>
        <p:spPr bwMode="auto">
          <a:xfrm>
            <a:off x="1417710" y="5135094"/>
            <a:ext cx="6588251" cy="5147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=   0º     F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+|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   W = E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+|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L &gt; 0</a:t>
            </a:r>
          </a:p>
        </p:txBody>
      </p:sp>
      <p:sp>
        <p:nvSpPr>
          <p:cNvPr id="80985" name="Text Box 89"/>
          <p:cNvSpPr txBox="1">
            <a:spLocks noChangeArrowheads="1"/>
          </p:cNvSpPr>
          <p:nvPr/>
        </p:nvSpPr>
        <p:spPr bwMode="auto">
          <a:xfrm>
            <a:off x="1417709" y="6330223"/>
            <a:ext cx="6588251" cy="51473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= 180º   F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|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   W = E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|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L &lt; 0</a:t>
            </a:r>
          </a:p>
        </p:txBody>
      </p:sp>
      <p:grpSp>
        <p:nvGrpSpPr>
          <p:cNvPr id="80990" name="Group 94"/>
          <p:cNvGrpSpPr>
            <a:grpSpLocks/>
          </p:cNvGrpSpPr>
          <p:nvPr/>
        </p:nvGrpSpPr>
        <p:grpSpPr bwMode="auto">
          <a:xfrm>
            <a:off x="4686045" y="2562013"/>
            <a:ext cx="1858963" cy="536575"/>
            <a:chOff x="5323" y="1874"/>
            <a:chExt cx="1171" cy="338"/>
          </a:xfrm>
        </p:grpSpPr>
        <p:sp>
          <p:nvSpPr>
            <p:cNvPr id="35879" name="Text Box 81"/>
            <p:cNvSpPr txBox="1">
              <a:spLocks noChangeArrowheads="1"/>
            </p:cNvSpPr>
            <p:nvPr/>
          </p:nvSpPr>
          <p:spPr bwMode="auto">
            <a:xfrm>
              <a:off x="5657" y="1874"/>
              <a:ext cx="837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82800" rIns="90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//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cte.</a:t>
              </a:r>
            </a:p>
          </p:txBody>
        </p:sp>
        <p:sp>
          <p:nvSpPr>
            <p:cNvPr id="35880" name="Text Box 90"/>
            <p:cNvSpPr txBox="1">
              <a:spLocks noChangeArrowheads="1"/>
            </p:cNvSpPr>
            <p:nvPr/>
          </p:nvSpPr>
          <p:spPr bwMode="auto">
            <a:xfrm>
              <a:off x="5323" y="1903"/>
              <a:ext cx="30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</a:p>
          </p:txBody>
        </p:sp>
      </p:grpSp>
      <p:grpSp>
        <p:nvGrpSpPr>
          <p:cNvPr id="80989" name="Group 93"/>
          <p:cNvGrpSpPr>
            <a:grpSpLocks/>
          </p:cNvGrpSpPr>
          <p:nvPr/>
        </p:nvGrpSpPr>
        <p:grpSpPr bwMode="auto">
          <a:xfrm>
            <a:off x="3236246" y="2598526"/>
            <a:ext cx="1417638" cy="482600"/>
            <a:chOff x="4623" y="1893"/>
            <a:chExt cx="893" cy="304"/>
          </a:xfrm>
        </p:grpSpPr>
        <p:sp>
          <p:nvSpPr>
            <p:cNvPr id="35877" name="Text Box 80"/>
            <p:cNvSpPr txBox="1">
              <a:spLocks noChangeArrowheads="1"/>
            </p:cNvSpPr>
            <p:nvPr/>
          </p:nvSpPr>
          <p:spPr bwMode="auto">
            <a:xfrm>
              <a:off x="4623" y="1905"/>
              <a:ext cx="30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</a:p>
          </p:txBody>
        </p:sp>
        <p:sp>
          <p:nvSpPr>
            <p:cNvPr id="35878" name="Text Box 91"/>
            <p:cNvSpPr txBox="1">
              <a:spLocks noChangeArrowheads="1"/>
            </p:cNvSpPr>
            <p:nvPr/>
          </p:nvSpPr>
          <p:spPr bwMode="auto">
            <a:xfrm>
              <a:off x="4914" y="1893"/>
              <a:ext cx="6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 cte.</a:t>
              </a:r>
            </a:p>
          </p:txBody>
        </p:sp>
      </p:grpSp>
      <p:sp>
        <p:nvSpPr>
          <p:cNvPr id="10" name="Forma libre 9"/>
          <p:cNvSpPr/>
          <p:nvPr/>
        </p:nvSpPr>
        <p:spPr bwMode="auto">
          <a:xfrm>
            <a:off x="4476468" y="441204"/>
            <a:ext cx="414168" cy="253461"/>
          </a:xfrm>
          <a:custGeom>
            <a:avLst/>
            <a:gdLst>
              <a:gd name="connsiteX0" fmla="*/ 386080 w 386080"/>
              <a:gd name="connsiteY0" fmla="*/ 162587 h 162587"/>
              <a:gd name="connsiteX1" fmla="*/ 172720 w 386080"/>
              <a:gd name="connsiteY1" fmla="*/ 27 h 162587"/>
              <a:gd name="connsiteX2" fmla="*/ 0 w 386080"/>
              <a:gd name="connsiteY2" fmla="*/ 152427 h 16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162587">
                <a:moveTo>
                  <a:pt x="386080" y="162587"/>
                </a:moveTo>
                <a:cubicBezTo>
                  <a:pt x="311573" y="82153"/>
                  <a:pt x="237067" y="1720"/>
                  <a:pt x="172720" y="27"/>
                </a:cubicBezTo>
                <a:cubicBezTo>
                  <a:pt x="108373" y="-1666"/>
                  <a:pt x="54186" y="75380"/>
                  <a:pt x="0" y="15242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8292322" y="5353234"/>
            <a:ext cx="2059960" cy="12752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Trabajo es: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"Fuerza por Distancia"</a:t>
            </a:r>
            <a:endParaRPr lang="es-ES" sz="2400" b="1" dirty="0">
              <a:solidFill>
                <a:srgbClr val="00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1" name="Text Box 82">
            <a:extLst>
              <a:ext uri="{FF2B5EF4-FFF2-40B4-BE49-F238E27FC236}">
                <a16:creationId xmlns:a16="http://schemas.microsoft.com/office/drawing/2014/main" id="{C2C97636-466B-46F8-8E3E-709DAFFE0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369" y="4601237"/>
            <a:ext cx="5831827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&lt; 90º   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apoya movimiento (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 0)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32" name="Text Box 83">
            <a:extLst>
              <a:ext uri="{FF2B5EF4-FFF2-40B4-BE49-F238E27FC236}">
                <a16:creationId xmlns:a16="http://schemas.microsoft.com/office/drawing/2014/main" id="{94DBF2CB-C55E-4D7E-9970-B1362120D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100" y="5816557"/>
            <a:ext cx="3512281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 &gt; 90º    </a:t>
            </a:r>
            <a:r>
              <a:rPr lang="es-ES" sz="2400" b="1" dirty="0">
                <a:latin typeface="Arial" panose="020B0604020202020204" pitchFamily="34" charset="0"/>
              </a:rPr>
              <a:t>F</a:t>
            </a:r>
            <a:r>
              <a:rPr lang="es-ES" sz="2400" dirty="0">
                <a:latin typeface="Arial" panose="020B0604020202020204" pitchFamily="34" charset="0"/>
              </a:rPr>
              <a:t> se opone</a:t>
            </a:r>
          </a:p>
        </p:txBody>
      </p:sp>
      <p:sp>
        <p:nvSpPr>
          <p:cNvPr id="33" name="Text Box 84">
            <a:extLst>
              <a:ext uri="{FF2B5EF4-FFF2-40B4-BE49-F238E27FC236}">
                <a16:creationId xmlns:a16="http://schemas.microsoft.com/office/drawing/2014/main" id="{E2CFBD4C-0C6B-4F42-900B-4202E72F4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22" y="3727126"/>
            <a:ext cx="2059960" cy="8840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no trabaja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(no altera E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FC7F43A-3A5B-4715-8A49-E29CACD03368}"/>
              </a:ext>
            </a:extLst>
          </p:cNvPr>
          <p:cNvGrpSpPr/>
          <p:nvPr/>
        </p:nvGrpSpPr>
        <p:grpSpPr>
          <a:xfrm>
            <a:off x="7101801" y="1846505"/>
            <a:ext cx="3186287" cy="962994"/>
            <a:chOff x="1642565" y="3121040"/>
            <a:chExt cx="3186287" cy="962994"/>
          </a:xfrm>
        </p:grpSpPr>
        <p:sp>
          <p:nvSpPr>
            <p:cNvPr id="11" name="Rectángulo 10"/>
            <p:cNvSpPr/>
            <p:nvPr/>
          </p:nvSpPr>
          <p:spPr bwMode="auto">
            <a:xfrm>
              <a:off x="1642565" y="3121040"/>
              <a:ext cx="3186287" cy="962994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71C07C05-F0BE-49D4-A862-6157F0CD4251}"/>
                    </a:ext>
                  </a:extLst>
                </p:cNvPr>
                <p:cNvSpPr txBox="1"/>
                <p:nvPr/>
              </p:nvSpPr>
              <p:spPr>
                <a:xfrm>
                  <a:off x="1921923" y="3382509"/>
                  <a:ext cx="2586477" cy="4400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s-ES" sz="2800" dirty="0"/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71C07C05-F0BE-49D4-A862-6157F0CD4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923" y="3382509"/>
                  <a:ext cx="2586477" cy="4400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3C404289-9436-45D0-8324-FECA04DB33E3}"/>
              </a:ext>
            </a:extLst>
          </p:cNvPr>
          <p:cNvSpPr/>
          <p:nvPr/>
        </p:nvSpPr>
        <p:spPr bwMode="auto">
          <a:xfrm>
            <a:off x="5162550" y="1200150"/>
            <a:ext cx="540000" cy="1419225"/>
          </a:xfrm>
          <a:custGeom>
            <a:avLst/>
            <a:gdLst>
              <a:gd name="connsiteX0" fmla="*/ 666750 w 666750"/>
              <a:gd name="connsiteY0" fmla="*/ 1419225 h 1419225"/>
              <a:gd name="connsiteX1" fmla="*/ 409575 w 666750"/>
              <a:gd name="connsiteY1" fmla="*/ 1019175 h 1419225"/>
              <a:gd name="connsiteX2" fmla="*/ 257175 w 666750"/>
              <a:gd name="connsiteY2" fmla="*/ 542925 h 1419225"/>
              <a:gd name="connsiteX3" fmla="*/ 0 w 666750"/>
              <a:gd name="connsiteY3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" h="1419225">
                <a:moveTo>
                  <a:pt x="666750" y="1419225"/>
                </a:moveTo>
                <a:cubicBezTo>
                  <a:pt x="572293" y="1292225"/>
                  <a:pt x="477837" y="1165225"/>
                  <a:pt x="409575" y="1019175"/>
                </a:cubicBezTo>
                <a:cubicBezTo>
                  <a:pt x="341313" y="873125"/>
                  <a:pt x="325438" y="712788"/>
                  <a:pt x="257175" y="542925"/>
                </a:cubicBezTo>
                <a:cubicBezTo>
                  <a:pt x="188912" y="373062"/>
                  <a:pt x="94456" y="186531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82800" rIns="90000" bIns="82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" name="Text Box 82">
            <a:extLst>
              <a:ext uri="{FF2B5EF4-FFF2-40B4-BE49-F238E27FC236}">
                <a16:creationId xmlns:a16="http://schemas.microsoft.com/office/drawing/2014/main" id="{F2C19E4D-CBBD-4983-A9F2-FA11116D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5047" y="4610831"/>
            <a:ext cx="2788364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" sz="2400" dirty="0">
                <a:latin typeface="Arial" panose="020B0604020202020204" pitchFamily="34" charset="0"/>
              </a:rPr>
              <a:t>  Al máximo si 0º</a:t>
            </a:r>
          </a:p>
        </p:txBody>
      </p:sp>
      <p:sp>
        <p:nvSpPr>
          <p:cNvPr id="36" name="Text Box 83">
            <a:extLst>
              <a:ext uri="{FF2B5EF4-FFF2-40B4-BE49-F238E27FC236}">
                <a16:creationId xmlns:a16="http://schemas.microsoft.com/office/drawing/2014/main" id="{8BD2C027-3E72-4BEE-9AEA-49D9082CC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202" y="5815622"/>
            <a:ext cx="3131407" cy="5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" sz="2400" dirty="0">
                <a:latin typeface="Arial" panose="020B0604020202020204" pitchFamily="34" charset="0"/>
              </a:rPr>
              <a:t>  Al máximo si 180º</a:t>
            </a:r>
          </a:p>
        </p:txBody>
      </p:sp>
    </p:spTree>
    <p:extLst>
      <p:ext uri="{BB962C8B-B14F-4D97-AF65-F5344CB8AC3E}">
        <p14:creationId xmlns:p14="http://schemas.microsoft.com/office/powerpoint/2010/main" val="9780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0963" grpId="0"/>
      <p:bldP spid="275584" grpId="0"/>
      <p:bldP spid="80970" grpId="0" animBg="1"/>
      <p:bldP spid="80982" grpId="0" animBg="1"/>
      <p:bldP spid="80984" grpId="0" animBg="1"/>
      <p:bldP spid="80985" grpId="0" animBg="1"/>
      <p:bldP spid="10" grpId="0" animBg="1"/>
      <p:bldP spid="46" grpId="0" animBg="1"/>
      <p:bldP spid="31" grpId="0"/>
      <p:bldP spid="32" grpId="0"/>
      <p:bldP spid="33" grpId="0" animBg="1"/>
      <p:bldP spid="5" grpId="0" animBg="1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ángulo 62">
            <a:extLst>
              <a:ext uri="{FF2B5EF4-FFF2-40B4-BE49-F238E27FC236}">
                <a16:creationId xmlns:a16="http://schemas.microsoft.com/office/drawing/2014/main" id="{DB746CCD-703A-491F-9BA1-D5C5F5013BB5}"/>
              </a:ext>
            </a:extLst>
          </p:cNvPr>
          <p:cNvSpPr/>
          <p:nvPr/>
        </p:nvSpPr>
        <p:spPr bwMode="auto">
          <a:xfrm>
            <a:off x="5928090" y="2884697"/>
            <a:ext cx="4320000" cy="324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759C63-1EF6-4650-94A3-48525E8C0A8C}"/>
              </a:ext>
            </a:extLst>
          </p:cNvPr>
          <p:cNvSpPr/>
          <p:nvPr/>
        </p:nvSpPr>
        <p:spPr bwMode="auto">
          <a:xfrm>
            <a:off x="1357796" y="2885658"/>
            <a:ext cx="4320000" cy="324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6761" name="Text Box 41"/>
          <p:cNvSpPr txBox="1">
            <a:spLocks noChangeArrowheads="1"/>
          </p:cNvSpPr>
          <p:nvPr/>
        </p:nvSpPr>
        <p:spPr bwMode="auto">
          <a:xfrm>
            <a:off x="6671904" y="430172"/>
            <a:ext cx="2821762" cy="66014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144000" tIns="144000" rIns="144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B,C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A,C</a:t>
            </a:r>
          </a:p>
        </p:txBody>
      </p:sp>
      <p:sp>
        <p:nvSpPr>
          <p:cNvPr id="37892" name="Text Box 90"/>
          <p:cNvSpPr txBox="1">
            <a:spLocks noChangeArrowheads="1"/>
          </p:cNvSpPr>
          <p:nvPr/>
        </p:nvSpPr>
        <p:spPr bwMode="auto">
          <a:xfrm>
            <a:off x="1358151" y="2187771"/>
            <a:ext cx="1855139" cy="6032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none" lIns="126000" tIns="118800" rIns="126000" bIns="118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B,C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de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</a:p>
        </p:txBody>
      </p:sp>
      <p:sp>
        <p:nvSpPr>
          <p:cNvPr id="37948" name="Text Box 92"/>
          <p:cNvSpPr txBox="1">
            <a:spLocks noChangeArrowheads="1"/>
          </p:cNvSpPr>
          <p:nvPr/>
        </p:nvSpPr>
        <p:spPr bwMode="auto">
          <a:xfrm>
            <a:off x="5899882" y="2169628"/>
            <a:ext cx="1924790" cy="60925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A,C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86840" name="Text Box 120"/>
          <p:cNvSpPr txBox="1">
            <a:spLocks noChangeArrowheads="1"/>
          </p:cNvSpPr>
          <p:nvPr/>
        </p:nvSpPr>
        <p:spPr bwMode="auto">
          <a:xfrm>
            <a:off x="1190625" y="1157353"/>
            <a:ext cx="9171765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La fuerza debe tener el mismo valor en cada punto al ir y al volver </a:t>
            </a:r>
            <a:r>
              <a:rPr lang="es-ES" sz="2400" u="sng" dirty="0">
                <a:solidFill>
                  <a:srgbClr val="FF0000"/>
                </a:solidFill>
                <a:latin typeface="Arial" panose="020B0604020202020204" pitchFamily="34" charset="0"/>
              </a:rPr>
              <a:t>Ejemplos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: Sí: gravitatoria | No: rozamiento -gira 180º-</a:t>
            </a:r>
          </a:p>
        </p:txBody>
      </p:sp>
      <p:grpSp>
        <p:nvGrpSpPr>
          <p:cNvPr id="57" name="Group 45"/>
          <p:cNvGrpSpPr>
            <a:grpSpLocks/>
          </p:cNvGrpSpPr>
          <p:nvPr/>
        </p:nvGrpSpPr>
        <p:grpSpPr bwMode="auto">
          <a:xfrm>
            <a:off x="5967862" y="3966121"/>
            <a:ext cx="1590676" cy="536575"/>
            <a:chOff x="5738" y="1550"/>
            <a:chExt cx="1002" cy="338"/>
          </a:xfrm>
        </p:grpSpPr>
        <p:sp>
          <p:nvSpPr>
            <p:cNvPr id="37944" name="Text Box 43"/>
            <p:cNvSpPr txBox="1">
              <a:spLocks noChangeArrowheads="1"/>
            </p:cNvSpPr>
            <p:nvPr/>
          </p:nvSpPr>
          <p:spPr bwMode="auto">
            <a:xfrm>
              <a:off x="5738" y="1550"/>
              <a:ext cx="100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00FF"/>
                  </a:solidFill>
                </a:rPr>
                <a:t>sentido +</a:t>
              </a:r>
            </a:p>
          </p:txBody>
        </p:sp>
        <p:sp>
          <p:nvSpPr>
            <p:cNvPr id="37945" name="Line 44"/>
            <p:cNvSpPr>
              <a:spLocks noChangeShapeType="1"/>
            </p:cNvSpPr>
            <p:nvPr/>
          </p:nvSpPr>
          <p:spPr bwMode="auto">
            <a:xfrm flipH="1">
              <a:off x="5872" y="1873"/>
              <a:ext cx="41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54" name="Group 45"/>
          <p:cNvGrpSpPr>
            <a:grpSpLocks/>
          </p:cNvGrpSpPr>
          <p:nvPr/>
        </p:nvGrpSpPr>
        <p:grpSpPr bwMode="auto">
          <a:xfrm>
            <a:off x="4221716" y="3948218"/>
            <a:ext cx="1487488" cy="536575"/>
            <a:chOff x="5738" y="1550"/>
            <a:chExt cx="937" cy="338"/>
          </a:xfrm>
        </p:grpSpPr>
        <p:sp>
          <p:nvSpPr>
            <p:cNvPr id="37942" name="Text Box 43"/>
            <p:cNvSpPr txBox="1">
              <a:spLocks noChangeArrowheads="1"/>
            </p:cNvSpPr>
            <p:nvPr/>
          </p:nvSpPr>
          <p:spPr bwMode="auto">
            <a:xfrm>
              <a:off x="5738" y="1550"/>
              <a:ext cx="937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00FF"/>
                  </a:solidFill>
                </a:rPr>
                <a:t>sentido +</a:t>
              </a:r>
            </a:p>
          </p:txBody>
        </p:sp>
        <p:sp>
          <p:nvSpPr>
            <p:cNvPr id="37943" name="Line 44"/>
            <p:cNvSpPr>
              <a:spLocks noChangeShapeType="1"/>
            </p:cNvSpPr>
            <p:nvPr/>
          </p:nvSpPr>
          <p:spPr bwMode="auto">
            <a:xfrm>
              <a:off x="5896" y="1869"/>
              <a:ext cx="41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 dirty="0"/>
            </a:p>
          </p:txBody>
        </p:sp>
      </p:grpSp>
      <p:sp>
        <p:nvSpPr>
          <p:cNvPr id="37933" name="Text Box 93"/>
          <p:cNvSpPr txBox="1">
            <a:spLocks noChangeArrowheads="1"/>
          </p:cNvSpPr>
          <p:nvPr/>
        </p:nvSpPr>
        <p:spPr bwMode="auto">
          <a:xfrm>
            <a:off x="1375655" y="2932693"/>
            <a:ext cx="2672824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</a:rPr>
              <a:t>En </a:t>
            </a:r>
            <a:r>
              <a:rPr lang="es-ES" sz="2000" dirty="0">
                <a:latin typeface="Arial" panose="020B0604020202020204" pitchFamily="34" charset="0"/>
              </a:rPr>
              <a:t>un </a:t>
            </a:r>
            <a:r>
              <a:rPr lang="es-ES" sz="2000">
                <a:latin typeface="Arial" panose="020B0604020202020204" pitchFamily="34" charset="0"/>
              </a:rPr>
              <a:t>punto se </a:t>
            </a:r>
            <a:r>
              <a:rPr lang="es-ES" sz="2000" dirty="0">
                <a:latin typeface="Arial" panose="020B0604020202020204" pitchFamily="34" charset="0"/>
              </a:rPr>
              <a:t>tiene: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3B310F-DBE6-4C7D-8EFF-19D8D896DE69}"/>
              </a:ext>
            </a:extLst>
          </p:cNvPr>
          <p:cNvGrpSpPr/>
          <p:nvPr/>
        </p:nvGrpSpPr>
        <p:grpSpPr>
          <a:xfrm>
            <a:off x="1515781" y="3477837"/>
            <a:ext cx="2729117" cy="1663511"/>
            <a:chOff x="1515781" y="3430212"/>
            <a:chExt cx="2729117" cy="1663511"/>
          </a:xfrm>
        </p:grpSpPr>
        <p:grpSp>
          <p:nvGrpSpPr>
            <p:cNvPr id="37927" name="Group 2"/>
            <p:cNvGrpSpPr>
              <a:grpSpLocks/>
            </p:cNvGrpSpPr>
            <p:nvPr/>
          </p:nvGrpSpPr>
          <p:grpSpPr bwMode="auto">
            <a:xfrm>
              <a:off x="1515781" y="3430212"/>
              <a:ext cx="2609850" cy="1516485"/>
              <a:chOff x="1317" y="1272"/>
              <a:chExt cx="1644" cy="955"/>
            </a:xfrm>
          </p:grpSpPr>
          <p:sp>
            <p:nvSpPr>
              <p:cNvPr id="37940" name="Line 3"/>
              <p:cNvSpPr>
                <a:spLocks noChangeShapeType="1"/>
              </p:cNvSpPr>
              <p:nvPr/>
            </p:nvSpPr>
            <p:spPr bwMode="auto">
              <a:xfrm>
                <a:off x="1912" y="1272"/>
                <a:ext cx="0" cy="9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7941" name="Line 4"/>
              <p:cNvSpPr>
                <a:spLocks noChangeShapeType="1"/>
              </p:cNvSpPr>
              <p:nvPr/>
            </p:nvSpPr>
            <p:spPr bwMode="auto">
              <a:xfrm>
                <a:off x="1317" y="1879"/>
                <a:ext cx="1644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</p:grpSp>
        <p:sp>
          <p:nvSpPr>
            <p:cNvPr id="37929" name="Line 16"/>
            <p:cNvSpPr>
              <a:spLocks noChangeShapeType="1"/>
            </p:cNvSpPr>
            <p:nvPr/>
          </p:nvSpPr>
          <p:spPr bwMode="auto">
            <a:xfrm flipV="1">
              <a:off x="2656952" y="4384465"/>
              <a:ext cx="115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37930" name="Oval 11"/>
            <p:cNvSpPr>
              <a:spLocks noChangeArrowheads="1"/>
            </p:cNvSpPr>
            <p:nvPr/>
          </p:nvSpPr>
          <p:spPr bwMode="auto">
            <a:xfrm>
              <a:off x="2317465" y="4267057"/>
              <a:ext cx="300038" cy="323940"/>
            </a:xfrm>
            <a:prstGeom prst="ellipse">
              <a:avLst/>
            </a:prstGeom>
            <a:gradFill rotWithShape="1">
              <a:gsLst>
                <a:gs pos="0">
                  <a:srgbClr val="D6D6FF"/>
                </a:gs>
                <a:gs pos="100000">
                  <a:srgbClr val="3333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7931" name="Group 12"/>
            <p:cNvGrpSpPr>
              <a:grpSpLocks/>
            </p:cNvGrpSpPr>
            <p:nvPr/>
          </p:nvGrpSpPr>
          <p:grpSpPr bwMode="auto">
            <a:xfrm>
              <a:off x="2642903" y="4381389"/>
              <a:ext cx="476250" cy="614534"/>
              <a:chOff x="2027" y="1906"/>
              <a:chExt cx="300" cy="387"/>
            </a:xfrm>
          </p:grpSpPr>
          <p:sp>
            <p:nvSpPr>
              <p:cNvPr id="37938" name="Line 13"/>
              <p:cNvSpPr>
                <a:spLocks noChangeShapeType="1"/>
              </p:cNvSpPr>
              <p:nvPr/>
            </p:nvSpPr>
            <p:spPr bwMode="auto">
              <a:xfrm>
                <a:off x="2042" y="190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graphicFrame>
            <p:nvGraphicFramePr>
              <p:cNvPr id="37939" name="Object 14"/>
              <p:cNvGraphicFramePr>
                <a:graphicFrameLocks noChangeAspect="1"/>
              </p:cNvGraphicFramePr>
              <p:nvPr/>
            </p:nvGraphicFramePr>
            <p:xfrm>
              <a:off x="2027" y="1971"/>
              <a:ext cx="300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952" name="Ecuación" r:id="rId4" imgW="177646" imgH="190335" progId="Equation.3">
                      <p:embed/>
                    </p:oleObj>
                  </mc:Choice>
                  <mc:Fallback>
                    <p:oleObj name="Ecuación" r:id="rId4" imgW="177646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7" y="1971"/>
                            <a:ext cx="300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32" name="Group 15"/>
            <p:cNvGrpSpPr>
              <a:grpSpLocks/>
            </p:cNvGrpSpPr>
            <p:nvPr/>
          </p:nvGrpSpPr>
          <p:grpSpPr bwMode="auto">
            <a:xfrm>
              <a:off x="2641314" y="3455618"/>
              <a:ext cx="1562100" cy="784443"/>
              <a:chOff x="2026" y="1288"/>
              <a:chExt cx="984" cy="494"/>
            </a:xfrm>
          </p:grpSpPr>
          <p:sp>
            <p:nvSpPr>
              <p:cNvPr id="37936" name="Line 16"/>
              <p:cNvSpPr>
                <a:spLocks noChangeShapeType="1"/>
              </p:cNvSpPr>
              <p:nvPr/>
            </p:nvSpPr>
            <p:spPr bwMode="auto">
              <a:xfrm flipV="1">
                <a:off x="2026" y="1388"/>
                <a:ext cx="757" cy="39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graphicFrame>
            <p:nvGraphicFramePr>
              <p:cNvPr id="37937" name="Object 17"/>
              <p:cNvGraphicFramePr>
                <a:graphicFrameLocks noChangeAspect="1"/>
              </p:cNvGraphicFramePr>
              <p:nvPr/>
            </p:nvGraphicFramePr>
            <p:xfrm>
              <a:off x="2796" y="1288"/>
              <a:ext cx="214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953" name="Ecuación" r:id="rId6" imgW="126725" imgH="177415" progId="Equation.3">
                      <p:embed/>
                    </p:oleObj>
                  </mc:Choice>
                  <mc:Fallback>
                    <p:oleObj name="Ecuación" r:id="rId6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6" y="1288"/>
                            <a:ext cx="214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34" name="Text Box 50"/>
            <p:cNvSpPr txBox="1">
              <a:spLocks noChangeArrowheads="1"/>
            </p:cNvSpPr>
            <p:nvPr/>
          </p:nvSpPr>
          <p:spPr bwMode="auto">
            <a:xfrm>
              <a:off x="1892015" y="4322634"/>
              <a:ext cx="438238" cy="5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0000"/>
                  </a:solidFill>
                </a:rPr>
                <a:t>m</a:t>
              </a:r>
            </a:p>
          </p:txBody>
        </p:sp>
        <p:graphicFrame>
          <p:nvGraphicFramePr>
            <p:cNvPr id="3793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203620"/>
                </p:ext>
              </p:extLst>
            </p:nvPr>
          </p:nvGraphicFramePr>
          <p:xfrm>
            <a:off x="3851303" y="4530725"/>
            <a:ext cx="393595" cy="562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4" name="Ecuación" r:id="rId8" imgW="177569" imgH="253670" progId="Equation.3">
                    <p:embed/>
                  </p:oleObj>
                </mc:Choice>
                <mc:Fallback>
                  <p:oleObj name="Ecuación" r:id="rId8" imgW="177569" imgH="253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303" y="4530725"/>
                          <a:ext cx="393595" cy="562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22" name="Text Box 96"/>
          <p:cNvSpPr txBox="1">
            <a:spLocks noChangeArrowheads="1"/>
          </p:cNvSpPr>
          <p:nvPr/>
        </p:nvSpPr>
        <p:spPr bwMode="auto">
          <a:xfrm>
            <a:off x="5925711" y="2935495"/>
            <a:ext cx="3499974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000">
                <a:latin typeface="Arial" panose="020B0604020202020204" pitchFamily="34" charset="0"/>
              </a:rPr>
              <a:t>En sentido contrario </a:t>
            </a:r>
            <a:r>
              <a:rPr lang="es-ES" sz="2000" dirty="0">
                <a:latin typeface="Arial" panose="020B0604020202020204" pitchFamily="34" charset="0"/>
              </a:rPr>
              <a:t>se tiene: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7FB8347-43E9-4E0D-9C65-75CCC624BB76}"/>
              </a:ext>
            </a:extLst>
          </p:cNvPr>
          <p:cNvGrpSpPr/>
          <p:nvPr/>
        </p:nvGrpSpPr>
        <p:grpSpPr>
          <a:xfrm>
            <a:off x="7118112" y="3517912"/>
            <a:ext cx="2870200" cy="1641335"/>
            <a:chOff x="7118112" y="3460013"/>
            <a:chExt cx="2870200" cy="1641335"/>
          </a:xfrm>
        </p:grpSpPr>
        <p:grpSp>
          <p:nvGrpSpPr>
            <p:cNvPr id="37917" name="Group 66"/>
            <p:cNvGrpSpPr>
              <a:grpSpLocks/>
            </p:cNvGrpSpPr>
            <p:nvPr/>
          </p:nvGrpSpPr>
          <p:grpSpPr bwMode="auto">
            <a:xfrm>
              <a:off x="7378462" y="3482242"/>
              <a:ext cx="2609850" cy="1440144"/>
              <a:chOff x="1456" y="1302"/>
              <a:chExt cx="1644" cy="907"/>
            </a:xfrm>
          </p:grpSpPr>
          <p:sp>
            <p:nvSpPr>
              <p:cNvPr id="37926" name="Line 68"/>
              <p:cNvSpPr>
                <a:spLocks noChangeShapeType="1"/>
              </p:cNvSpPr>
              <p:nvPr/>
            </p:nvSpPr>
            <p:spPr bwMode="auto">
              <a:xfrm>
                <a:off x="1456" y="1885"/>
                <a:ext cx="1644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7925" name="Line 67"/>
              <p:cNvSpPr>
                <a:spLocks noChangeShapeType="1"/>
              </p:cNvSpPr>
              <p:nvPr/>
            </p:nvSpPr>
            <p:spPr bwMode="auto">
              <a:xfrm>
                <a:off x="1912" y="1302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 dirty="0"/>
              </a:p>
            </p:txBody>
          </p:sp>
        </p:grpSp>
        <p:sp>
          <p:nvSpPr>
            <p:cNvPr id="37918" name="Oval 74"/>
            <p:cNvSpPr>
              <a:spLocks noChangeArrowheads="1"/>
            </p:cNvSpPr>
            <p:nvPr/>
          </p:nvSpPr>
          <p:spPr bwMode="auto">
            <a:xfrm>
              <a:off x="7959487" y="4271384"/>
              <a:ext cx="300037" cy="323913"/>
            </a:xfrm>
            <a:prstGeom prst="ellipse">
              <a:avLst/>
            </a:prstGeom>
            <a:gradFill rotWithShape="1">
              <a:gsLst>
                <a:gs pos="0">
                  <a:srgbClr val="D6D6FF"/>
                </a:gs>
                <a:gs pos="100000">
                  <a:srgbClr val="3333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19" name="Line 76"/>
            <p:cNvSpPr>
              <a:spLocks noChangeShapeType="1"/>
            </p:cNvSpPr>
            <p:nvPr/>
          </p:nvSpPr>
          <p:spPr bwMode="auto">
            <a:xfrm>
              <a:off x="7530862" y="4406347"/>
              <a:ext cx="381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graphicFrame>
          <p:nvGraphicFramePr>
            <p:cNvPr id="37920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258992"/>
                </p:ext>
              </p:extLst>
            </p:nvPr>
          </p:nvGraphicFramePr>
          <p:xfrm>
            <a:off x="7118112" y="4476211"/>
            <a:ext cx="476250" cy="511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5" name="Ecuación" r:id="rId10" imgW="177646" imgH="190335" progId="Equation.3">
                    <p:embed/>
                  </p:oleObj>
                </mc:Choice>
                <mc:Fallback>
                  <p:oleObj name="Ecuación" r:id="rId10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8112" y="4476211"/>
                          <a:ext cx="476250" cy="511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21" name="Group 78"/>
            <p:cNvGrpSpPr>
              <a:grpSpLocks/>
            </p:cNvGrpSpPr>
            <p:nvPr/>
          </p:nvGrpSpPr>
          <p:grpSpPr bwMode="auto">
            <a:xfrm>
              <a:off x="8283337" y="3460013"/>
              <a:ext cx="1649412" cy="784378"/>
              <a:chOff x="2026" y="1288"/>
              <a:chExt cx="1039" cy="494"/>
            </a:xfrm>
          </p:grpSpPr>
          <p:sp>
            <p:nvSpPr>
              <p:cNvPr id="37923" name="Line 79"/>
              <p:cNvSpPr>
                <a:spLocks noChangeShapeType="1"/>
              </p:cNvSpPr>
              <p:nvPr/>
            </p:nvSpPr>
            <p:spPr bwMode="auto">
              <a:xfrm flipV="1">
                <a:off x="2026" y="1388"/>
                <a:ext cx="757" cy="39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graphicFrame>
            <p:nvGraphicFramePr>
              <p:cNvPr id="37924" name="Object 80"/>
              <p:cNvGraphicFramePr>
                <a:graphicFrameLocks noChangeAspect="1"/>
              </p:cNvGraphicFramePr>
              <p:nvPr/>
            </p:nvGraphicFramePr>
            <p:xfrm>
              <a:off x="2851" y="1288"/>
              <a:ext cx="214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956" name="Ecuación" r:id="rId11" imgW="126725" imgH="177415" progId="Equation.3">
                      <p:embed/>
                    </p:oleObj>
                  </mc:Choice>
                  <mc:Fallback>
                    <p:oleObj name="Ecuación" r:id="rId11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1" y="1288"/>
                            <a:ext cx="214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16" name="Text Box 51"/>
            <p:cNvSpPr txBox="1">
              <a:spLocks noChangeArrowheads="1"/>
            </p:cNvSpPr>
            <p:nvPr/>
          </p:nvSpPr>
          <p:spPr bwMode="auto">
            <a:xfrm>
              <a:off x="8238887" y="4298376"/>
              <a:ext cx="438150" cy="536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0000"/>
                  </a:solidFill>
                </a:rPr>
                <a:t>m</a:t>
              </a:r>
            </a:p>
          </p:txBody>
        </p:sp>
        <p:graphicFrame>
          <p:nvGraphicFramePr>
            <p:cNvPr id="3791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8694323"/>
                </p:ext>
              </p:extLst>
            </p:nvPr>
          </p:nvGraphicFramePr>
          <p:xfrm>
            <a:off x="9582809" y="4538397"/>
            <a:ext cx="393595" cy="562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7" name="Ecuación" r:id="rId12" imgW="177569" imgH="253670" progId="Equation.3">
                    <p:embed/>
                  </p:oleObj>
                </mc:Choice>
                <mc:Fallback>
                  <p:oleObj name="Ecuación" r:id="rId12" imgW="177569" imgH="253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2809" y="4538397"/>
                          <a:ext cx="393595" cy="5629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 flipV="1">
              <a:off x="8297019" y="4392149"/>
              <a:ext cx="11519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6326616" y="5264348"/>
            <a:ext cx="1008609" cy="835970"/>
            <a:chOff x="7486872" y="5070174"/>
            <a:chExt cx="1008355" cy="834210"/>
          </a:xfrm>
        </p:grpSpPr>
        <p:sp>
          <p:nvSpPr>
            <p:cNvPr id="37910" name="CuadroTexto 65"/>
            <p:cNvSpPr txBox="1">
              <a:spLocks noChangeArrowheads="1"/>
            </p:cNvSpPr>
            <p:nvPr/>
          </p:nvSpPr>
          <p:spPr bwMode="auto">
            <a:xfrm>
              <a:off x="7549371" y="5443694"/>
              <a:ext cx="945855" cy="460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/>
                <a:t>dl &gt; 0</a:t>
              </a:r>
            </a:p>
          </p:txBody>
        </p:sp>
        <p:sp>
          <p:nvSpPr>
            <p:cNvPr id="37911" name="CuadroTexto 66"/>
            <p:cNvSpPr txBox="1">
              <a:spLocks noChangeArrowheads="1"/>
            </p:cNvSpPr>
            <p:nvPr/>
          </p:nvSpPr>
          <p:spPr bwMode="auto">
            <a:xfrm>
              <a:off x="7486872" y="5070174"/>
              <a:ext cx="1008355" cy="460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/>
                <a:t>F</a:t>
              </a:r>
              <a:r>
                <a:rPr lang="es-ES" sz="2400" baseline="-25000" dirty="0"/>
                <a:t>//</a:t>
              </a:r>
              <a:r>
                <a:rPr lang="es-ES" sz="2400" dirty="0"/>
                <a:t> &lt; 0</a:t>
              </a:r>
            </a:p>
          </p:txBody>
        </p:sp>
      </p:grp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1599581" y="5223135"/>
            <a:ext cx="1008609" cy="860532"/>
            <a:chOff x="1746642" y="5120866"/>
            <a:chExt cx="1007904" cy="860030"/>
          </a:xfrm>
        </p:grpSpPr>
        <p:sp>
          <p:nvSpPr>
            <p:cNvPr id="37908" name="CuadroTexto 1"/>
            <p:cNvSpPr txBox="1">
              <a:spLocks noChangeArrowheads="1"/>
            </p:cNvSpPr>
            <p:nvPr/>
          </p:nvSpPr>
          <p:spPr bwMode="auto">
            <a:xfrm>
              <a:off x="1806418" y="5519499"/>
              <a:ext cx="945432" cy="46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/>
                <a:t>dl &gt; 0</a:t>
              </a:r>
            </a:p>
          </p:txBody>
        </p:sp>
        <p:sp>
          <p:nvSpPr>
            <p:cNvPr id="37909" name="CuadroTexto 67"/>
            <p:cNvSpPr txBox="1">
              <a:spLocks noChangeArrowheads="1"/>
            </p:cNvSpPr>
            <p:nvPr/>
          </p:nvSpPr>
          <p:spPr bwMode="auto">
            <a:xfrm>
              <a:off x="1746642" y="5120866"/>
              <a:ext cx="1007904" cy="4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/>
                <a:t>F</a:t>
              </a:r>
              <a:r>
                <a:rPr lang="es-ES" sz="2400" baseline="-25000" dirty="0"/>
                <a:t>//</a:t>
              </a:r>
              <a:r>
                <a:rPr lang="es-ES" sz="2400" dirty="0"/>
                <a:t> &gt; 0</a:t>
              </a:r>
            </a:p>
          </p:txBody>
        </p:sp>
      </p:grpSp>
      <p:sp>
        <p:nvSpPr>
          <p:cNvPr id="37903" name="CuadroTexto 8"/>
          <p:cNvSpPr txBox="1">
            <a:spLocks noChangeArrowheads="1"/>
          </p:cNvSpPr>
          <p:nvPr/>
        </p:nvSpPr>
        <p:spPr bwMode="auto">
          <a:xfrm>
            <a:off x="1364677" y="447156"/>
            <a:ext cx="4287172" cy="5147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PROPIEDAD DEL TRABAJO </a:t>
            </a:r>
          </a:p>
        </p:txBody>
      </p:sp>
      <p:sp>
        <p:nvSpPr>
          <p:cNvPr id="76" name="CuadroTexto 75"/>
          <p:cNvSpPr txBox="1">
            <a:spLocks noChangeArrowheads="1"/>
          </p:cNvSpPr>
          <p:nvPr/>
        </p:nvSpPr>
        <p:spPr bwMode="auto">
          <a:xfrm>
            <a:off x="2993239" y="5420827"/>
            <a:ext cx="2180405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ym typeface="Symbol" panose="05050102010706020507" pitchFamily="18" charset="2"/>
              </a:rPr>
              <a:t>W = F</a:t>
            </a:r>
            <a:r>
              <a:rPr lang="es-ES" sz="2400" baseline="-25000">
                <a:sym typeface="Symbol" panose="05050102010706020507" pitchFamily="18" charset="2"/>
              </a:rPr>
              <a:t>//</a:t>
            </a:r>
            <a:r>
              <a:rPr lang="es-ES" sz="2400">
                <a:sym typeface="Symbol" panose="05050102010706020507" pitchFamily="18" charset="2"/>
              </a:rPr>
              <a:t> dl</a:t>
            </a:r>
            <a:r>
              <a:rPr lang="es-ES" sz="2400"/>
              <a:t> &gt; 0</a:t>
            </a:r>
          </a:p>
        </p:txBody>
      </p:sp>
      <p:sp>
        <p:nvSpPr>
          <p:cNvPr id="77" name="CuadroTexto 76"/>
          <p:cNvSpPr txBox="1">
            <a:spLocks noChangeArrowheads="1"/>
          </p:cNvSpPr>
          <p:nvPr/>
        </p:nvSpPr>
        <p:spPr bwMode="auto">
          <a:xfrm>
            <a:off x="7785121" y="5461924"/>
            <a:ext cx="2180405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ym typeface="Symbol" panose="05050102010706020507" pitchFamily="18" charset="2"/>
              </a:rPr>
              <a:t>W = F</a:t>
            </a:r>
            <a:r>
              <a:rPr lang="es-ES" sz="2400" baseline="-25000" dirty="0">
                <a:sym typeface="Symbol" panose="05050102010706020507" pitchFamily="18" charset="2"/>
              </a:rPr>
              <a:t>//</a:t>
            </a:r>
            <a:r>
              <a:rPr lang="es-ES" sz="2400" dirty="0">
                <a:sym typeface="Symbol" panose="05050102010706020507" pitchFamily="18" charset="2"/>
              </a:rPr>
              <a:t> dl</a:t>
            </a:r>
            <a:r>
              <a:rPr lang="es-ES" sz="2400" dirty="0"/>
              <a:t> &lt; 0</a:t>
            </a:r>
          </a:p>
        </p:txBody>
      </p:sp>
      <p:sp>
        <p:nvSpPr>
          <p:cNvPr id="60" name="Text Box 96"/>
          <p:cNvSpPr txBox="1">
            <a:spLocks noChangeArrowheads="1"/>
          </p:cNvSpPr>
          <p:nvPr/>
        </p:nvSpPr>
        <p:spPr bwMode="auto">
          <a:xfrm>
            <a:off x="1759983" y="6232339"/>
            <a:ext cx="8098014" cy="90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En cada punto se hace el mismo trabajo, pero con signo contrario. Por tanto, en total, el W es igual salvo el signo</a:t>
            </a:r>
          </a:p>
        </p:txBody>
      </p:sp>
    </p:spTree>
    <p:extLst>
      <p:ext uri="{BB962C8B-B14F-4D97-AF65-F5344CB8AC3E}">
        <p14:creationId xmlns:p14="http://schemas.microsoft.com/office/powerpoint/2010/main" val="98312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" grpId="0" animBg="1"/>
      <p:bldP spid="286761" grpId="0" animBg="1"/>
      <p:bldP spid="37892" grpId="0" animBg="1"/>
      <p:bldP spid="37948" grpId="0" animBg="1"/>
      <p:bldP spid="286840" grpId="0"/>
      <p:bldP spid="37933" grpId="0"/>
      <p:bldP spid="37922" grpId="0"/>
      <p:bldP spid="37903" grpId="0" animBg="1"/>
      <p:bldP spid="76" grpId="0" animBg="1"/>
      <p:bldP spid="77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4580360" y="2883726"/>
            <a:ext cx="30464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Si  </a:t>
            </a:r>
            <a:r>
              <a:rPr lang="es-ES" sz="2400">
                <a:latin typeface="Arial" panose="020B0604020202020204" pitchFamily="34" charset="0"/>
              </a:rPr>
              <a:t>W</a:t>
            </a:r>
            <a:r>
              <a:rPr lang="es-ES" sz="2400" baseline="-25000">
                <a:latin typeface="Arial" panose="020B0604020202020204" pitchFamily="34" charset="0"/>
              </a:rPr>
              <a:t>A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B,C1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 </a:t>
            </a:r>
            <a:r>
              <a:rPr lang="es-ES" sz="2400">
                <a:latin typeface="Arial" panose="020B0604020202020204" pitchFamily="34" charset="0"/>
              </a:rPr>
              <a:t>W</a:t>
            </a:r>
            <a:r>
              <a:rPr lang="es-ES" sz="2400" baseline="-25000">
                <a:latin typeface="Arial" panose="020B0604020202020204" pitchFamily="34" charset="0"/>
              </a:rPr>
              <a:t>A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B,C2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 </a:t>
            </a:r>
            <a:endParaRPr lang="es-ES" sz="2400" baseline="-250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7587" name="Text Box 19"/>
          <p:cNvSpPr txBox="1">
            <a:spLocks noChangeArrowheads="1"/>
          </p:cNvSpPr>
          <p:nvPr/>
        </p:nvSpPr>
        <p:spPr bwMode="auto">
          <a:xfrm>
            <a:off x="4575720" y="4013208"/>
            <a:ext cx="2984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Si  </a:t>
            </a:r>
            <a:r>
              <a:rPr lang="es-ES" sz="2400" dirty="0">
                <a:latin typeface="Arial" panose="020B0604020202020204" pitchFamily="34" charset="0"/>
              </a:rPr>
              <a:t>W</a:t>
            </a:r>
            <a:r>
              <a:rPr lang="es-ES" sz="2400" baseline="-25000" dirty="0">
                <a:latin typeface="Arial" panose="020B0604020202020204" pitchFamily="34" charset="0"/>
              </a:rPr>
              <a:t>A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B,C1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400" dirty="0">
                <a:latin typeface="Arial" panose="020B0604020202020204" pitchFamily="34" charset="0"/>
              </a:rPr>
              <a:t>W</a:t>
            </a:r>
            <a:r>
              <a:rPr lang="es-ES" sz="2400" baseline="-25000" dirty="0">
                <a:latin typeface="Arial" panose="020B0604020202020204" pitchFamily="34" charset="0"/>
              </a:rPr>
              <a:t>A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B,C2</a:t>
            </a:r>
            <a:endParaRPr lang="es-ES" sz="2400" baseline="-250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559487" y="1299246"/>
            <a:ext cx="2549378" cy="848995"/>
            <a:chOff x="1539875" y="1695609"/>
            <a:chExt cx="2903538" cy="849154"/>
          </a:xfrm>
        </p:grpSpPr>
        <p:sp>
          <p:nvSpPr>
            <p:cNvPr id="39972" name="Freeform 8"/>
            <p:cNvSpPr>
              <a:spLocks/>
            </p:cNvSpPr>
            <p:nvPr/>
          </p:nvSpPr>
          <p:spPr bwMode="auto">
            <a:xfrm>
              <a:off x="1539875" y="2044700"/>
              <a:ext cx="2903538" cy="500063"/>
            </a:xfrm>
            <a:custGeom>
              <a:avLst/>
              <a:gdLst>
                <a:gd name="T0" fmla="*/ 0 w 2209"/>
                <a:gd name="T1" fmla="*/ 2147483646 h 315"/>
                <a:gd name="T2" fmla="*/ 2147483646 w 2209"/>
                <a:gd name="T3" fmla="*/ 2147483646 h 315"/>
                <a:gd name="T4" fmla="*/ 2147483646 w 2209"/>
                <a:gd name="T5" fmla="*/ 2147483646 h 315"/>
                <a:gd name="T6" fmla="*/ 2147483646 w 2209"/>
                <a:gd name="T7" fmla="*/ 2147483646 h 3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9"/>
                <a:gd name="T13" fmla="*/ 0 h 315"/>
                <a:gd name="T14" fmla="*/ 2209 w 2209"/>
                <a:gd name="T15" fmla="*/ 315 h 3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9" h="315">
                  <a:moveTo>
                    <a:pt x="0" y="315"/>
                  </a:moveTo>
                  <a:cubicBezTo>
                    <a:pt x="182" y="173"/>
                    <a:pt x="364" y="32"/>
                    <a:pt x="619" y="16"/>
                  </a:cubicBezTo>
                  <a:cubicBezTo>
                    <a:pt x="874" y="0"/>
                    <a:pt x="1266" y="223"/>
                    <a:pt x="1531" y="220"/>
                  </a:cubicBezTo>
                  <a:cubicBezTo>
                    <a:pt x="1796" y="217"/>
                    <a:pt x="2002" y="109"/>
                    <a:pt x="2209" y="1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grpSp>
          <p:nvGrpSpPr>
            <p:cNvPr id="39973" name="38 Grupo"/>
            <p:cNvGrpSpPr>
              <a:grpSpLocks/>
            </p:cNvGrpSpPr>
            <p:nvPr/>
          </p:nvGrpSpPr>
          <p:grpSpPr bwMode="auto">
            <a:xfrm>
              <a:off x="2940050" y="1695609"/>
              <a:ext cx="585643" cy="611029"/>
              <a:chOff x="2940050" y="1876584"/>
              <a:chExt cx="585643" cy="611029"/>
            </a:xfrm>
          </p:grpSpPr>
          <p:sp>
            <p:nvSpPr>
              <p:cNvPr id="39974" name="Text Box 9"/>
              <p:cNvSpPr txBox="1">
                <a:spLocks noChangeArrowheads="1"/>
              </p:cNvSpPr>
              <p:nvPr/>
            </p:nvSpPr>
            <p:spPr bwMode="auto">
              <a:xfrm>
                <a:off x="3068493" y="1876584"/>
                <a:ext cx="4572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1</a:t>
                </a:r>
                <a:endParaRPr lang="es-ES" sz="24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75" name="Line 38"/>
              <p:cNvSpPr>
                <a:spLocks noChangeShapeType="1"/>
              </p:cNvSpPr>
              <p:nvPr/>
            </p:nvSpPr>
            <p:spPr bwMode="auto">
              <a:xfrm>
                <a:off x="2940050" y="2405063"/>
                <a:ext cx="196850" cy="8255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</p:grpSp>
      </p:grpSp>
      <p:sp>
        <p:nvSpPr>
          <p:cNvPr id="37921" name="Text Box 40"/>
          <p:cNvSpPr txBox="1">
            <a:spLocks noChangeArrowheads="1"/>
          </p:cNvSpPr>
          <p:nvPr/>
        </p:nvSpPr>
        <p:spPr bwMode="auto">
          <a:xfrm>
            <a:off x="2722228" y="5783421"/>
            <a:ext cx="6099193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72000" rIns="72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</a:t>
            </a: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Una fuerza es conservativa si el trabajo que realiza no depende del camino</a:t>
            </a:r>
          </a:p>
        </p:txBody>
      </p:sp>
      <p:sp>
        <p:nvSpPr>
          <p:cNvPr id="237609" name="Text Box 41"/>
          <p:cNvSpPr txBox="1">
            <a:spLocks noChangeArrowheads="1"/>
          </p:cNvSpPr>
          <p:nvPr/>
        </p:nvSpPr>
        <p:spPr bwMode="auto">
          <a:xfrm>
            <a:off x="6134372" y="4634441"/>
            <a:ext cx="1483396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 C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y C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7610" name="Text Box 42"/>
          <p:cNvSpPr txBox="1">
            <a:spLocks noChangeArrowheads="1"/>
          </p:cNvSpPr>
          <p:nvPr/>
        </p:nvSpPr>
        <p:spPr bwMode="auto">
          <a:xfrm>
            <a:off x="6131615" y="5147186"/>
            <a:ext cx="1906589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: Para todo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1532500" y="1649766"/>
            <a:ext cx="2520000" cy="1308100"/>
            <a:chOff x="1512888" y="2046288"/>
            <a:chExt cx="2914650" cy="1308100"/>
          </a:xfrm>
        </p:grpSpPr>
        <p:grpSp>
          <p:nvGrpSpPr>
            <p:cNvPr id="39968" name="Group 46"/>
            <p:cNvGrpSpPr>
              <a:grpSpLocks/>
            </p:cNvGrpSpPr>
            <p:nvPr/>
          </p:nvGrpSpPr>
          <p:grpSpPr bwMode="auto">
            <a:xfrm>
              <a:off x="1512888" y="2046288"/>
              <a:ext cx="2914650" cy="1308100"/>
              <a:chOff x="953" y="1403"/>
              <a:chExt cx="1836" cy="824"/>
            </a:xfrm>
          </p:grpSpPr>
          <p:sp>
            <p:nvSpPr>
              <p:cNvPr id="39970" name="Freeform 15"/>
              <p:cNvSpPr>
                <a:spLocks/>
              </p:cNvSpPr>
              <p:nvPr/>
            </p:nvSpPr>
            <p:spPr bwMode="auto">
              <a:xfrm>
                <a:off x="953" y="1403"/>
                <a:ext cx="1836" cy="824"/>
              </a:xfrm>
              <a:custGeom>
                <a:avLst/>
                <a:gdLst>
                  <a:gd name="T0" fmla="*/ 0 w 2217"/>
                  <a:gd name="T1" fmla="*/ 321 h 824"/>
                  <a:gd name="T2" fmla="*/ 10 w 2217"/>
                  <a:gd name="T3" fmla="*/ 656 h 824"/>
                  <a:gd name="T4" fmla="*/ 23 w 2217"/>
                  <a:gd name="T5" fmla="*/ 715 h 824"/>
                  <a:gd name="T6" fmla="*/ 29 w 2217"/>
                  <a:gd name="T7" fmla="*/ 0 h 8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17"/>
                  <a:gd name="T13" fmla="*/ 0 h 824"/>
                  <a:gd name="T14" fmla="*/ 2217 w 2217"/>
                  <a:gd name="T15" fmla="*/ 824 h 8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17" h="824">
                    <a:moveTo>
                      <a:pt x="0" y="321"/>
                    </a:moveTo>
                    <a:cubicBezTo>
                      <a:pt x="212" y="455"/>
                      <a:pt x="424" y="590"/>
                      <a:pt x="722" y="656"/>
                    </a:cubicBezTo>
                    <a:cubicBezTo>
                      <a:pt x="1020" y="722"/>
                      <a:pt x="1537" y="824"/>
                      <a:pt x="1786" y="715"/>
                    </a:cubicBezTo>
                    <a:cubicBezTo>
                      <a:pt x="2035" y="606"/>
                      <a:pt x="2126" y="303"/>
                      <a:pt x="2217" y="0"/>
                    </a:cubicBezTo>
                  </a:path>
                </a:pathLst>
              </a:cu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9971" name="Text Box 16"/>
              <p:cNvSpPr txBox="1">
                <a:spLocks noChangeArrowheads="1"/>
              </p:cNvSpPr>
              <p:nvPr/>
            </p:nvSpPr>
            <p:spPr bwMode="auto">
              <a:xfrm>
                <a:off x="1929" y="1761"/>
                <a:ext cx="28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2</a:t>
                </a:r>
                <a:endParaRPr lang="es-ES" sz="24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9969" name="Line 45"/>
            <p:cNvSpPr>
              <a:spLocks noChangeShapeType="1"/>
            </p:cNvSpPr>
            <p:nvPr/>
          </p:nvSpPr>
          <p:spPr bwMode="auto">
            <a:xfrm>
              <a:off x="2883909" y="3189865"/>
              <a:ext cx="196850" cy="3333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sp>
        <p:nvSpPr>
          <p:cNvPr id="39957" name="Rectangle 2"/>
          <p:cNvSpPr>
            <a:spLocks noChangeArrowheads="1"/>
          </p:cNvSpPr>
          <p:nvPr/>
        </p:nvSpPr>
        <p:spPr bwMode="auto">
          <a:xfrm>
            <a:off x="1257094" y="503250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2.3.2. FUERZA Y CAMPO CONSERVATIVOS</a:t>
            </a:r>
          </a:p>
        </p:txBody>
      </p:sp>
      <p:grpSp>
        <p:nvGrpSpPr>
          <p:cNvPr id="62504" name="Group 40"/>
          <p:cNvGrpSpPr>
            <a:grpSpLocks/>
          </p:cNvGrpSpPr>
          <p:nvPr/>
        </p:nvGrpSpPr>
        <p:grpSpPr bwMode="auto">
          <a:xfrm>
            <a:off x="8190158" y="2850912"/>
            <a:ext cx="2505075" cy="609600"/>
            <a:chOff x="5164" y="1024"/>
            <a:chExt cx="1578" cy="384"/>
          </a:xfrm>
        </p:grpSpPr>
        <p:sp>
          <p:nvSpPr>
            <p:cNvPr id="39961" name="Rectangle 33"/>
            <p:cNvSpPr>
              <a:spLocks noChangeArrowheads="1"/>
            </p:cNvSpPr>
            <p:nvPr/>
          </p:nvSpPr>
          <p:spPr bwMode="auto">
            <a:xfrm>
              <a:off x="5164" y="1024"/>
              <a:ext cx="1578" cy="38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39962" name="Object 4"/>
            <p:cNvGraphicFramePr>
              <a:graphicFrameLocks noChangeAspect="1"/>
            </p:cNvGraphicFramePr>
            <p:nvPr/>
          </p:nvGraphicFramePr>
          <p:xfrm>
            <a:off x="5245" y="1054"/>
            <a:ext cx="18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87" name="Ecuación" r:id="rId4" imgW="152268" imgH="215713" progId="Equation.3">
                    <p:embed/>
                  </p:oleObj>
                </mc:Choice>
                <mc:Fallback>
                  <p:oleObj name="Ecuación" r:id="rId4" imgW="152268" imgH="215713" progId="Equation.3">
                    <p:embed/>
                    <p:pic>
                      <p:nvPicPr>
                        <p:cNvPr id="3996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1054"/>
                          <a:ext cx="18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3" name="Text Box 39"/>
            <p:cNvSpPr txBox="1">
              <a:spLocks noChangeArrowheads="1"/>
            </p:cNvSpPr>
            <p:nvPr/>
          </p:nvSpPr>
          <p:spPr bwMode="auto">
            <a:xfrm>
              <a:off x="5419" y="1085"/>
              <a:ext cx="1323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NO CONSERVATIVA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9BE5FCF-C55B-4ABE-997F-EF35FC182EDA}"/>
              </a:ext>
            </a:extLst>
          </p:cNvPr>
          <p:cNvGrpSpPr/>
          <p:nvPr/>
        </p:nvGrpSpPr>
        <p:grpSpPr>
          <a:xfrm>
            <a:off x="1343289" y="1128849"/>
            <a:ext cx="2887019" cy="1659154"/>
            <a:chOff x="1343289" y="1128849"/>
            <a:chExt cx="2887019" cy="1659154"/>
          </a:xfrm>
        </p:grpSpPr>
        <p:sp>
          <p:nvSpPr>
            <p:cNvPr id="39938" name="Oval 15"/>
            <p:cNvSpPr>
              <a:spLocks noChangeArrowheads="1"/>
            </p:cNvSpPr>
            <p:nvPr/>
          </p:nvSpPr>
          <p:spPr bwMode="auto">
            <a:xfrm>
              <a:off x="1427725" y="2040291"/>
              <a:ext cx="288925" cy="287337"/>
            </a:xfrm>
            <a:prstGeom prst="ellipse">
              <a:avLst/>
            </a:prstGeom>
            <a:gradFill rotWithShape="1">
              <a:gsLst>
                <a:gs pos="0">
                  <a:srgbClr val="D6D6FF"/>
                </a:gs>
                <a:gs pos="100000">
                  <a:srgbClr val="3333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39" name="Text Box 83"/>
            <p:cNvSpPr txBox="1">
              <a:spLocks noChangeArrowheads="1"/>
            </p:cNvSpPr>
            <p:nvPr/>
          </p:nvSpPr>
          <p:spPr bwMode="auto">
            <a:xfrm>
              <a:off x="1343289" y="2318103"/>
              <a:ext cx="392112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39945" name="Text Box 12"/>
            <p:cNvSpPr txBox="1">
              <a:spLocks noChangeArrowheads="1"/>
            </p:cNvSpPr>
            <p:nvPr/>
          </p:nvSpPr>
          <p:spPr bwMode="auto">
            <a:xfrm>
              <a:off x="1384068" y="1526735"/>
              <a:ext cx="3508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9946" name="Text Box 13"/>
            <p:cNvSpPr txBox="1">
              <a:spLocks noChangeArrowheads="1"/>
            </p:cNvSpPr>
            <p:nvPr/>
          </p:nvSpPr>
          <p:spPr bwMode="auto">
            <a:xfrm>
              <a:off x="3879471" y="1128849"/>
              <a:ext cx="3508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9959" name="Oval 11"/>
            <p:cNvSpPr>
              <a:spLocks noChangeArrowheads="1"/>
            </p:cNvSpPr>
            <p:nvPr/>
          </p:nvSpPr>
          <p:spPr bwMode="auto">
            <a:xfrm>
              <a:off x="4000915" y="1622201"/>
              <a:ext cx="107950" cy="10795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60" name="Oval 10"/>
            <p:cNvSpPr>
              <a:spLocks noChangeArrowheads="1"/>
            </p:cNvSpPr>
            <p:nvPr/>
          </p:nvSpPr>
          <p:spPr bwMode="auto">
            <a:xfrm>
              <a:off x="1494400" y="2127603"/>
              <a:ext cx="107950" cy="10795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575504" y="1340431"/>
            <a:ext cx="5602908" cy="1284588"/>
            <a:chOff x="2527366" y="3117419"/>
            <a:chExt cx="5602908" cy="1284588"/>
          </a:xfrm>
        </p:grpSpPr>
        <p:graphicFrame>
          <p:nvGraphicFramePr>
            <p:cNvPr id="47" name="Object 4"/>
            <p:cNvGraphicFramePr>
              <a:graphicFrameLocks noChangeAspect="1"/>
            </p:cNvGraphicFramePr>
            <p:nvPr/>
          </p:nvGraphicFramePr>
          <p:xfrm>
            <a:off x="5205891" y="3117419"/>
            <a:ext cx="344139" cy="477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88" name="Ecuación" r:id="rId6" imgW="152268" imgH="215713" progId="Equation.3">
                    <p:embed/>
                  </p:oleObj>
                </mc:Choice>
                <mc:Fallback>
                  <p:oleObj name="Ecuación" r:id="rId6" imgW="152268" imgH="215713" progId="Equation.3">
                    <p:embed/>
                    <p:pic>
                      <p:nvPicPr>
                        <p:cNvPr id="4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5891" y="3117419"/>
                          <a:ext cx="344139" cy="477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2527366" y="3199497"/>
              <a:ext cx="5602908" cy="1202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Consideremos una    aplicada a lo largo de C1 y C2, en cada punto, con un determinado valor.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E411046-9B05-42A2-B0AE-A8980AC463B5}"/>
              </a:ext>
            </a:extLst>
          </p:cNvPr>
          <p:cNvGrpSpPr/>
          <p:nvPr/>
        </p:nvGrpSpPr>
        <p:grpSpPr>
          <a:xfrm>
            <a:off x="7655877" y="3954484"/>
            <a:ext cx="3039356" cy="1188000"/>
            <a:chOff x="7655877" y="3849709"/>
            <a:chExt cx="3039356" cy="1188000"/>
          </a:xfrm>
        </p:grpSpPr>
        <p:grpSp>
          <p:nvGrpSpPr>
            <p:cNvPr id="4" name="Grupo 3"/>
            <p:cNvGrpSpPr/>
            <p:nvPr/>
          </p:nvGrpSpPr>
          <p:grpSpPr>
            <a:xfrm>
              <a:off x="8190157" y="3849709"/>
              <a:ext cx="2505076" cy="658813"/>
              <a:chOff x="8409304" y="2037607"/>
              <a:chExt cx="2505076" cy="658813"/>
            </a:xfrm>
          </p:grpSpPr>
          <p:sp>
            <p:nvSpPr>
              <p:cNvPr id="39976" name="Rectangle 34"/>
              <p:cNvSpPr>
                <a:spLocks noChangeArrowheads="1"/>
              </p:cNvSpPr>
              <p:nvPr/>
            </p:nvSpPr>
            <p:spPr bwMode="auto">
              <a:xfrm>
                <a:off x="8409304" y="2037607"/>
                <a:ext cx="2505076" cy="658813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42" name="Object 4"/>
              <p:cNvGraphicFramePr>
                <a:graphicFrameLocks noChangeAspect="1"/>
              </p:cNvGraphicFramePr>
              <p:nvPr/>
            </p:nvGraphicFramePr>
            <p:xfrm>
              <a:off x="8523786" y="2108858"/>
              <a:ext cx="290513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689" name="Ecuación" r:id="rId7" imgW="152268" imgH="215713" progId="Equation.3">
                      <p:embed/>
                    </p:oleObj>
                  </mc:Choice>
                  <mc:Fallback>
                    <p:oleObj name="Ecuación" r:id="rId7" imgW="152268" imgH="215713" progId="Equation.3">
                      <p:embed/>
                      <p:pic>
                        <p:nvPicPr>
                          <p:cNvPr id="42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3786" y="2108858"/>
                            <a:ext cx="290513" cy="403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Text Box 39"/>
              <p:cNvSpPr txBox="1">
                <a:spLocks noChangeArrowheads="1"/>
              </p:cNvSpPr>
              <p:nvPr/>
            </p:nvSpPr>
            <p:spPr bwMode="auto">
              <a:xfrm>
                <a:off x="8798389" y="2126731"/>
                <a:ext cx="1792968" cy="340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CONSERVATIVA</a:t>
                </a:r>
              </a:p>
            </p:txBody>
          </p:sp>
        </p:grp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6A42CB6D-F834-4BEA-A36F-79EE2851DF2D}"/>
                </a:ext>
              </a:extLst>
            </p:cNvPr>
            <p:cNvCxnSpPr/>
            <p:nvPr/>
          </p:nvCxnSpPr>
          <p:spPr bwMode="auto">
            <a:xfrm>
              <a:off x="7742583" y="3849709"/>
              <a:ext cx="0" cy="1188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4A14BFD6-54BD-44A8-BAB5-6E514F0B9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877" y="3898542"/>
              <a:ext cx="50193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</a:t>
              </a:r>
              <a:endPara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9" name="Text Box 42">
            <a:extLst>
              <a:ext uri="{FF2B5EF4-FFF2-40B4-BE49-F238E27FC236}">
                <a16:creationId xmlns:a16="http://schemas.microsoft.com/office/drawing/2014/main" id="{45CBC45C-40FB-4857-9456-497F19079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490" y="3360785"/>
            <a:ext cx="2235205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Ej.: rozamiento</a:t>
            </a:r>
          </a:p>
        </p:txBody>
      </p:sp>
    </p:spTree>
    <p:extLst>
      <p:ext uri="{BB962C8B-B14F-4D97-AF65-F5344CB8AC3E}">
        <p14:creationId xmlns:p14="http://schemas.microsoft.com/office/powerpoint/2010/main" val="19802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5" grpId="0"/>
      <p:bldP spid="237587" grpId="0"/>
      <p:bldP spid="37921" grpId="0" animBg="1"/>
      <p:bldP spid="237609" grpId="0"/>
      <p:bldP spid="237610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15"/>
          <p:cNvSpPr>
            <a:spLocks noChangeArrowheads="1"/>
          </p:cNvSpPr>
          <p:nvPr/>
        </p:nvSpPr>
        <p:spPr bwMode="auto">
          <a:xfrm>
            <a:off x="1427725" y="2040291"/>
            <a:ext cx="288925" cy="287337"/>
          </a:xfrm>
          <a:prstGeom prst="ellipse">
            <a:avLst/>
          </a:prstGeom>
          <a:gradFill rotWithShape="1">
            <a:gsLst>
              <a:gs pos="0">
                <a:srgbClr val="D6D6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Text Box 83"/>
          <p:cNvSpPr txBox="1">
            <a:spLocks noChangeArrowheads="1"/>
          </p:cNvSpPr>
          <p:nvPr/>
        </p:nvSpPr>
        <p:spPr bwMode="auto">
          <a:xfrm>
            <a:off x="1343289" y="2318103"/>
            <a:ext cx="392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37590" name="Text Box 22"/>
          <p:cNvSpPr txBox="1">
            <a:spLocks noChangeArrowheads="1"/>
          </p:cNvSpPr>
          <p:nvPr/>
        </p:nvSpPr>
        <p:spPr bwMode="auto">
          <a:xfrm>
            <a:off x="6796075" y="3429241"/>
            <a:ext cx="301388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B,C1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B,C2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2016125" y="5764293"/>
            <a:ext cx="7505700" cy="999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 </a:t>
            </a:r>
            <a:r>
              <a:rPr lang="es-ES" sz="2400" dirty="0">
                <a:latin typeface="Arial" panose="020B0604020202020204" pitchFamily="34" charset="0"/>
              </a:rPr>
              <a:t>Una fuerza es conservativa si el trabajo que realiza a lo largo de cualquier camino cerrado es nulo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1384068" y="1526735"/>
            <a:ext cx="350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3879471" y="1128849"/>
            <a:ext cx="350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37603" name="Text Box 35"/>
          <p:cNvSpPr txBox="1">
            <a:spLocks noChangeArrowheads="1"/>
          </p:cNvSpPr>
          <p:nvPr/>
        </p:nvSpPr>
        <p:spPr bwMode="auto">
          <a:xfrm>
            <a:off x="6793989" y="1425201"/>
            <a:ext cx="303651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=  W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B,C1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A,C2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559487" y="1299246"/>
            <a:ext cx="2549378" cy="848995"/>
            <a:chOff x="1539875" y="1695609"/>
            <a:chExt cx="2903538" cy="849154"/>
          </a:xfrm>
        </p:grpSpPr>
        <p:sp>
          <p:nvSpPr>
            <p:cNvPr id="39972" name="Freeform 8"/>
            <p:cNvSpPr>
              <a:spLocks/>
            </p:cNvSpPr>
            <p:nvPr/>
          </p:nvSpPr>
          <p:spPr bwMode="auto">
            <a:xfrm>
              <a:off x="1539875" y="2044700"/>
              <a:ext cx="2903538" cy="500063"/>
            </a:xfrm>
            <a:custGeom>
              <a:avLst/>
              <a:gdLst>
                <a:gd name="T0" fmla="*/ 0 w 2209"/>
                <a:gd name="T1" fmla="*/ 2147483646 h 315"/>
                <a:gd name="T2" fmla="*/ 2147483646 w 2209"/>
                <a:gd name="T3" fmla="*/ 2147483646 h 315"/>
                <a:gd name="T4" fmla="*/ 2147483646 w 2209"/>
                <a:gd name="T5" fmla="*/ 2147483646 h 315"/>
                <a:gd name="T6" fmla="*/ 2147483646 w 2209"/>
                <a:gd name="T7" fmla="*/ 2147483646 h 3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9"/>
                <a:gd name="T13" fmla="*/ 0 h 315"/>
                <a:gd name="T14" fmla="*/ 2209 w 2209"/>
                <a:gd name="T15" fmla="*/ 315 h 3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9" h="315">
                  <a:moveTo>
                    <a:pt x="0" y="315"/>
                  </a:moveTo>
                  <a:cubicBezTo>
                    <a:pt x="182" y="173"/>
                    <a:pt x="364" y="32"/>
                    <a:pt x="619" y="16"/>
                  </a:cubicBezTo>
                  <a:cubicBezTo>
                    <a:pt x="874" y="0"/>
                    <a:pt x="1266" y="223"/>
                    <a:pt x="1531" y="220"/>
                  </a:cubicBezTo>
                  <a:cubicBezTo>
                    <a:pt x="1796" y="217"/>
                    <a:pt x="2002" y="109"/>
                    <a:pt x="2209" y="1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grpSp>
          <p:nvGrpSpPr>
            <p:cNvPr id="39973" name="38 Grupo"/>
            <p:cNvGrpSpPr>
              <a:grpSpLocks/>
            </p:cNvGrpSpPr>
            <p:nvPr/>
          </p:nvGrpSpPr>
          <p:grpSpPr bwMode="auto">
            <a:xfrm>
              <a:off x="2940050" y="1695609"/>
              <a:ext cx="585643" cy="611029"/>
              <a:chOff x="2940050" y="1876584"/>
              <a:chExt cx="585643" cy="611029"/>
            </a:xfrm>
          </p:grpSpPr>
          <p:sp>
            <p:nvSpPr>
              <p:cNvPr id="39974" name="Text Box 9"/>
              <p:cNvSpPr txBox="1">
                <a:spLocks noChangeArrowheads="1"/>
              </p:cNvSpPr>
              <p:nvPr/>
            </p:nvSpPr>
            <p:spPr bwMode="auto">
              <a:xfrm>
                <a:off x="3068493" y="1876584"/>
                <a:ext cx="4572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1</a:t>
                </a:r>
                <a:endParaRPr lang="es-ES" sz="24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75" name="Line 38"/>
              <p:cNvSpPr>
                <a:spLocks noChangeShapeType="1"/>
              </p:cNvSpPr>
              <p:nvPr/>
            </p:nvSpPr>
            <p:spPr bwMode="auto">
              <a:xfrm>
                <a:off x="2940050" y="2405063"/>
                <a:ext cx="196850" cy="8255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</p:grpSp>
      </p:grpSp>
      <p:sp>
        <p:nvSpPr>
          <p:cNvPr id="37920" name="Text Box 36"/>
          <p:cNvSpPr txBox="1">
            <a:spLocks noChangeArrowheads="1"/>
          </p:cNvSpPr>
          <p:nvPr/>
        </p:nvSpPr>
        <p:spPr bwMode="auto">
          <a:xfrm>
            <a:off x="9718940" y="3502119"/>
            <a:ext cx="70273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 0</a:t>
            </a:r>
          </a:p>
        </p:txBody>
      </p:sp>
      <p:sp>
        <p:nvSpPr>
          <p:cNvPr id="237611" name="Text Box 43"/>
          <p:cNvSpPr txBox="1">
            <a:spLocks noChangeArrowheads="1"/>
          </p:cNvSpPr>
          <p:nvPr/>
        </p:nvSpPr>
        <p:spPr bwMode="auto">
          <a:xfrm>
            <a:off x="4462490" y="1421085"/>
            <a:ext cx="237306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CAMINO CERRADO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9970" name="Freeform 15"/>
          <p:cNvSpPr>
            <a:spLocks/>
          </p:cNvSpPr>
          <p:nvPr/>
        </p:nvSpPr>
        <p:spPr bwMode="auto">
          <a:xfrm>
            <a:off x="1532500" y="1649766"/>
            <a:ext cx="2520000" cy="1308100"/>
          </a:xfrm>
          <a:custGeom>
            <a:avLst/>
            <a:gdLst>
              <a:gd name="T0" fmla="*/ 0 w 2217"/>
              <a:gd name="T1" fmla="*/ 321 h 824"/>
              <a:gd name="T2" fmla="*/ 10 w 2217"/>
              <a:gd name="T3" fmla="*/ 656 h 824"/>
              <a:gd name="T4" fmla="*/ 23 w 2217"/>
              <a:gd name="T5" fmla="*/ 715 h 824"/>
              <a:gd name="T6" fmla="*/ 29 w 2217"/>
              <a:gd name="T7" fmla="*/ 0 h 824"/>
              <a:gd name="T8" fmla="*/ 0 60000 65536"/>
              <a:gd name="T9" fmla="*/ 0 60000 65536"/>
              <a:gd name="T10" fmla="*/ 0 60000 65536"/>
              <a:gd name="T11" fmla="*/ 0 60000 65536"/>
              <a:gd name="T12" fmla="*/ 0 w 2217"/>
              <a:gd name="T13" fmla="*/ 0 h 824"/>
              <a:gd name="T14" fmla="*/ 2217 w 2217"/>
              <a:gd name="T15" fmla="*/ 824 h 8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7" h="824">
                <a:moveTo>
                  <a:pt x="0" y="321"/>
                </a:moveTo>
                <a:cubicBezTo>
                  <a:pt x="212" y="455"/>
                  <a:pt x="424" y="590"/>
                  <a:pt x="722" y="656"/>
                </a:cubicBezTo>
                <a:cubicBezTo>
                  <a:pt x="1020" y="722"/>
                  <a:pt x="1537" y="824"/>
                  <a:pt x="1786" y="715"/>
                </a:cubicBezTo>
                <a:cubicBezTo>
                  <a:pt x="2035" y="606"/>
                  <a:pt x="2126" y="303"/>
                  <a:pt x="2217" y="0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82800" rIns="90000" bIns="82800"/>
          <a:lstStyle/>
          <a:p>
            <a:endParaRPr lang="en-GB" sz="2400"/>
          </a:p>
        </p:txBody>
      </p:sp>
      <p:sp>
        <p:nvSpPr>
          <p:cNvPr id="39959" name="Oval 11"/>
          <p:cNvSpPr>
            <a:spLocks noChangeArrowheads="1"/>
          </p:cNvSpPr>
          <p:nvPr/>
        </p:nvSpPr>
        <p:spPr bwMode="auto">
          <a:xfrm>
            <a:off x="4000915" y="1622201"/>
            <a:ext cx="107950" cy="107950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0" name="Oval 10"/>
          <p:cNvSpPr>
            <a:spLocks noChangeArrowheads="1"/>
          </p:cNvSpPr>
          <p:nvPr/>
        </p:nvSpPr>
        <p:spPr bwMode="auto">
          <a:xfrm>
            <a:off x="1494400" y="2127603"/>
            <a:ext cx="107950" cy="107950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6224175" y="1898322"/>
            <a:ext cx="3830192" cy="1644545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       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es CONSERVATIVA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cumple la propiedad del W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       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1624773" y="4381346"/>
            <a:ext cx="3972176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F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es </a:t>
            </a:r>
            <a:r>
              <a:rPr lang="es-ES" sz="2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CONSERVATIVA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 no depende del camino</a:t>
            </a:r>
            <a:endParaRPr lang="es-ES" sz="280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681130" y="2218091"/>
            <a:ext cx="586272" cy="596971"/>
            <a:chOff x="2578390" y="2218091"/>
            <a:chExt cx="586272" cy="596971"/>
          </a:xfrm>
        </p:grpSpPr>
        <p:sp>
          <p:nvSpPr>
            <p:cNvPr id="39971" name="Text Box 16"/>
            <p:cNvSpPr txBox="1">
              <a:spLocks noChangeArrowheads="1"/>
            </p:cNvSpPr>
            <p:nvPr/>
          </p:nvSpPr>
          <p:spPr bwMode="auto">
            <a:xfrm>
              <a:off x="2769368" y="2218091"/>
              <a:ext cx="395294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baseline="-25000" dirty="0">
                  <a:solidFill>
                    <a:srgbClr val="008000"/>
                  </a:solidFill>
                  <a:latin typeface="Arial" panose="020B0604020202020204" pitchFamily="34" charset="0"/>
                </a:rPr>
                <a:t>2</a:t>
              </a:r>
              <a:endParaRPr lang="es-ES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H="1" flipV="1">
              <a:off x="2578390" y="2781725"/>
              <a:ext cx="170196" cy="3333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617731" y="4586793"/>
            <a:ext cx="3173295" cy="536549"/>
            <a:chOff x="5617731" y="4782000"/>
            <a:chExt cx="3173295" cy="536549"/>
          </a:xfrm>
        </p:grpSpPr>
        <p:sp>
          <p:nvSpPr>
            <p:cNvPr id="6" name="Flecha derecha 5"/>
            <p:cNvSpPr/>
            <p:nvPr/>
          </p:nvSpPr>
          <p:spPr bwMode="auto">
            <a:xfrm>
              <a:off x="5617731" y="4815620"/>
              <a:ext cx="305087" cy="485976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6126601" y="4782000"/>
              <a:ext cx="2664425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W</a:t>
              </a:r>
              <a:r>
                <a:rPr lang="es-ES" sz="24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s-ES" sz="2400" baseline="-250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B,C1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W</a:t>
              </a:r>
              <a:r>
                <a:rPr lang="es-ES" sz="24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s-ES" sz="2400" baseline="-250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B,C2</a:t>
              </a:r>
              <a:endPara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8" name="Forma libre 7"/>
          <p:cNvSpPr/>
          <p:nvPr/>
        </p:nvSpPr>
        <p:spPr bwMode="auto">
          <a:xfrm>
            <a:off x="8869774" y="4077928"/>
            <a:ext cx="1019198" cy="843322"/>
          </a:xfrm>
          <a:custGeom>
            <a:avLst/>
            <a:gdLst>
              <a:gd name="connsiteX0" fmla="*/ 0 w 1298864"/>
              <a:gd name="connsiteY0" fmla="*/ 280555 h 280555"/>
              <a:gd name="connsiteX1" fmla="*/ 1298864 w 1298864"/>
              <a:gd name="connsiteY1" fmla="*/ 280555 h 280555"/>
              <a:gd name="connsiteX2" fmla="*/ 1298864 w 1298864"/>
              <a:gd name="connsiteY2" fmla="*/ 0 h 28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864" h="280555">
                <a:moveTo>
                  <a:pt x="0" y="280555"/>
                </a:moveTo>
                <a:lnTo>
                  <a:pt x="1298864" y="280555"/>
                </a:lnTo>
                <a:lnTo>
                  <a:pt x="1298864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90" grpId="0"/>
      <p:bldP spid="237591" grpId="0" animBg="1"/>
      <p:bldP spid="237603" grpId="0"/>
      <p:bldP spid="37920" grpId="0"/>
      <p:bldP spid="237611" grpId="0"/>
      <p:bldP spid="44" grpId="0"/>
      <p:bldP spid="45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CDAC49B-887A-43BA-A32B-945BB7A96752}"/>
              </a:ext>
            </a:extLst>
          </p:cNvPr>
          <p:cNvGrpSpPr/>
          <p:nvPr/>
        </p:nvGrpSpPr>
        <p:grpSpPr>
          <a:xfrm>
            <a:off x="2533650" y="2452543"/>
            <a:ext cx="7553325" cy="1890857"/>
            <a:chOff x="2533650" y="2452543"/>
            <a:chExt cx="7553325" cy="1890857"/>
          </a:xfrm>
        </p:grpSpPr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52D526AE-C0C4-4565-9F83-A7115F40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572730"/>
              <a:ext cx="7537450" cy="77067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9" name="Rectangle 23"/>
            <p:cNvSpPr>
              <a:spLocks noChangeArrowheads="1"/>
            </p:cNvSpPr>
            <p:nvPr/>
          </p:nvSpPr>
          <p:spPr bwMode="auto">
            <a:xfrm>
              <a:off x="2549525" y="2452543"/>
              <a:ext cx="7537450" cy="84886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78" name="Line 17"/>
          <p:cNvSpPr>
            <a:spLocks noChangeShapeType="1"/>
          </p:cNvSpPr>
          <p:nvPr/>
        </p:nvSpPr>
        <p:spPr bwMode="auto">
          <a:xfrm>
            <a:off x="5483803" y="2492371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76DD32E-3F02-40F4-8576-DDC017B0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776" y="648420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D527052-69E6-4333-936E-BA3B22A37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57272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Rectangle 15"/>
          <p:cNvSpPr>
            <a:spLocks noChangeArrowheads="1"/>
          </p:cNvSpPr>
          <p:nvPr/>
        </p:nvSpPr>
        <p:spPr bwMode="auto">
          <a:xfrm>
            <a:off x="2574925" y="1683756"/>
            <a:ext cx="7796213" cy="527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Flujo y Circulación.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Ley de Gauss para 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Aplicaciones de la Ley de Gauss.</a:t>
            </a:r>
            <a:endParaRPr lang="es-E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Concepto de Trabajo.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Fuerza y Campo Conservativos.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Energía Potencial Eléctrica y Potencial 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Fuerza Electromotriz.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Potenciales debidos a Distribuciones de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Gradiente y Superficies Equipotenciales.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Ruptura Dieléctrica.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847850" y="2455999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847850" y="5384007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847850" y="1740906"/>
            <a:ext cx="627063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1465263" y="588963"/>
            <a:ext cx="76755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TEMA 2: LEY DE GAUSS.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               POTENCIAL ELÉCTRICO</a:t>
            </a:r>
          </a:p>
        </p:txBody>
      </p:sp>
      <p:sp>
        <p:nvSpPr>
          <p:cNvPr id="7176" name="Rectangle 14"/>
          <p:cNvSpPr>
            <a:spLocks noChangeArrowheads="1"/>
          </p:cNvSpPr>
          <p:nvPr/>
        </p:nvSpPr>
        <p:spPr bwMode="auto">
          <a:xfrm>
            <a:off x="1825625" y="1683756"/>
            <a:ext cx="708025" cy="527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2.5.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EFDA5EB0-7307-4DD7-9338-3549B8010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716" y="723757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30/10/20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28/10/20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28/10/20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68" name="Object 5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61790" y="4089448"/>
          <a:ext cx="1152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4" name="Ecuación" r:id="rId4" imgW="469800" imgH="380880" progId="Equation.3">
                  <p:embed/>
                </p:oleObj>
              </mc:Choice>
              <mc:Fallback>
                <p:oleObj name="Ecuación" r:id="rId4" imgW="469800" imgH="380880" progId="Equation.3">
                  <p:embed/>
                  <p:pic>
                    <p:nvPicPr>
                      <p:cNvPr id="239668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790" y="4089448"/>
                        <a:ext cx="11525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Text Box 79"/>
          <p:cNvSpPr txBox="1">
            <a:spLocks noChangeArrowheads="1"/>
          </p:cNvSpPr>
          <p:nvPr/>
        </p:nvSpPr>
        <p:spPr bwMode="auto">
          <a:xfrm>
            <a:off x="6719960" y="2687120"/>
            <a:ext cx="3649240" cy="90588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="1" baseline="-2500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no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siempre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(Tema 5)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Con cargas fijas sí</a:t>
            </a:r>
          </a:p>
        </p:txBody>
      </p: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464359" y="5166067"/>
            <a:ext cx="1831974" cy="1247776"/>
            <a:chOff x="1131" y="3530"/>
            <a:chExt cx="1154" cy="786"/>
          </a:xfrm>
        </p:grpSpPr>
        <p:sp>
          <p:nvSpPr>
            <p:cNvPr id="42015" name="Rectangle 51"/>
            <p:cNvSpPr>
              <a:spLocks noChangeArrowheads="1"/>
            </p:cNvSpPr>
            <p:nvPr/>
          </p:nvSpPr>
          <p:spPr bwMode="auto">
            <a:xfrm>
              <a:off x="1131" y="3530"/>
              <a:ext cx="1154" cy="78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2016" name="Object 86"/>
            <p:cNvGraphicFramePr>
              <a:graphicFrameLocks noChangeAspect="1"/>
            </p:cNvGraphicFramePr>
            <p:nvPr/>
          </p:nvGraphicFramePr>
          <p:xfrm>
            <a:off x="1192" y="3628"/>
            <a:ext cx="994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5" name="Ecuación" r:id="rId6" imgW="685800" imgH="381000" progId="Equation.3">
                    <p:embed/>
                  </p:oleObj>
                </mc:Choice>
                <mc:Fallback>
                  <p:oleObj name="Ecuación" r:id="rId6" imgW="685800" imgH="381000" progId="Equation.3">
                    <p:embed/>
                    <p:pic>
                      <p:nvPicPr>
                        <p:cNvPr id="42016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3628"/>
                          <a:ext cx="994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9704" name="Object 88"/>
          <p:cNvGraphicFramePr>
            <a:graphicFrameLocks noChangeAspect="1"/>
          </p:cNvGraphicFramePr>
          <p:nvPr/>
        </p:nvGraphicFramePr>
        <p:xfrm>
          <a:off x="6535127" y="4169468"/>
          <a:ext cx="1860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Ecuación" r:id="rId8" imgW="825500" imgH="203200" progId="Equation.3">
                  <p:embed/>
                </p:oleObj>
              </mc:Choice>
              <mc:Fallback>
                <p:oleObj name="Ecuación" r:id="rId8" imgW="825500" imgH="203200" progId="Equation.3">
                  <p:embed/>
                  <p:pic>
                    <p:nvPicPr>
                      <p:cNvPr id="239704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127" y="4169468"/>
                        <a:ext cx="1860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716" name="Text Box 100"/>
          <p:cNvSpPr txBox="1">
            <a:spLocks noChangeArrowheads="1"/>
          </p:cNvSpPr>
          <p:nvPr/>
        </p:nvSpPr>
        <p:spPr bwMode="auto">
          <a:xfrm>
            <a:off x="2575263" y="5840956"/>
            <a:ext cx="590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 C</a:t>
            </a:r>
          </a:p>
        </p:txBody>
      </p:sp>
      <p:grpSp>
        <p:nvGrpSpPr>
          <p:cNvPr id="41996" name="Group 50"/>
          <p:cNvGrpSpPr>
            <a:grpSpLocks/>
          </p:cNvGrpSpPr>
          <p:nvPr/>
        </p:nvGrpSpPr>
        <p:grpSpPr bwMode="auto">
          <a:xfrm>
            <a:off x="1464359" y="1435990"/>
            <a:ext cx="4367211" cy="1165224"/>
            <a:chOff x="2277" y="3680"/>
            <a:chExt cx="2751" cy="734"/>
          </a:xfrm>
        </p:grpSpPr>
        <p:sp>
          <p:nvSpPr>
            <p:cNvPr id="42010" name="Rectangle 25"/>
            <p:cNvSpPr>
              <a:spLocks noChangeArrowheads="1"/>
            </p:cNvSpPr>
            <p:nvPr/>
          </p:nvSpPr>
          <p:spPr bwMode="auto">
            <a:xfrm>
              <a:off x="2277" y="3680"/>
              <a:ext cx="2751" cy="73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2011" name="Object 21"/>
            <p:cNvGraphicFramePr>
              <a:graphicFrameLocks noChangeAspect="1"/>
            </p:cNvGraphicFramePr>
            <p:nvPr/>
          </p:nvGraphicFramePr>
          <p:xfrm>
            <a:off x="2344" y="3739"/>
            <a:ext cx="2665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7" name="Ecuación" r:id="rId10" imgW="1815840" imgH="380880" progId="Equation.3">
                    <p:embed/>
                  </p:oleObj>
                </mc:Choice>
                <mc:Fallback>
                  <p:oleObj name="Ecuación" r:id="rId10" imgW="1815840" imgH="380880" progId="Equation.3">
                    <p:embed/>
                    <p:pic>
                      <p:nvPicPr>
                        <p:cNvPr id="4201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3739"/>
                          <a:ext cx="2665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7" name="Text Box 51"/>
          <p:cNvSpPr txBox="1">
            <a:spLocks noChangeArrowheads="1"/>
          </p:cNvSpPr>
          <p:nvPr/>
        </p:nvSpPr>
        <p:spPr bwMode="auto">
          <a:xfrm>
            <a:off x="2554767" y="2032892"/>
            <a:ext cx="590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 C</a:t>
            </a:r>
          </a:p>
        </p:txBody>
      </p:sp>
      <p:graphicFrame>
        <p:nvGraphicFramePr>
          <p:cNvPr id="42006" name="Object 30"/>
          <p:cNvGraphicFramePr>
            <a:graphicFrameLocks noChangeAspect="1"/>
          </p:cNvGraphicFramePr>
          <p:nvPr/>
        </p:nvGraphicFramePr>
        <p:xfrm>
          <a:off x="6561916" y="1935830"/>
          <a:ext cx="22971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Ecuación" r:id="rId12" imgW="990360" imgH="253800" progId="Equation.3">
                  <p:embed/>
                </p:oleObj>
              </mc:Choice>
              <mc:Fallback>
                <p:oleObj name="Ecuación" r:id="rId12" imgW="990360" imgH="253800" progId="Equation.3">
                  <p:embed/>
                  <p:pic>
                    <p:nvPicPr>
                      <p:cNvPr id="420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916" y="1935830"/>
                        <a:ext cx="22971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3116946" y="5166063"/>
            <a:ext cx="2677142" cy="1246671"/>
            <a:chOff x="3273425" y="4594081"/>
            <a:chExt cx="2677142" cy="1246671"/>
          </a:xfrm>
        </p:grpSpPr>
        <p:sp>
          <p:nvSpPr>
            <p:cNvPr id="42004" name="Rectangle 51"/>
            <p:cNvSpPr>
              <a:spLocks noChangeArrowheads="1"/>
            </p:cNvSpPr>
            <p:nvPr/>
          </p:nvSpPr>
          <p:spPr bwMode="auto">
            <a:xfrm>
              <a:off x="3273425" y="4594081"/>
              <a:ext cx="2677142" cy="124667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2005" name="Object 21"/>
            <p:cNvGraphicFramePr>
              <a:graphicFrameLocks noChangeAspect="1"/>
            </p:cNvGraphicFramePr>
            <p:nvPr/>
          </p:nvGraphicFramePr>
          <p:xfrm>
            <a:off x="3383237" y="4756489"/>
            <a:ext cx="251460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9" name="Ecuación" r:id="rId14" imgW="1079280" imgH="253800" progId="Equation.3">
                    <p:embed/>
                  </p:oleObj>
                </mc:Choice>
                <mc:Fallback>
                  <p:oleObj name="Ecuación" r:id="rId14" imgW="1079280" imgH="253800" progId="Equation.3">
                    <p:embed/>
                    <p:pic>
                      <p:nvPicPr>
                        <p:cNvPr id="4200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237" y="4756489"/>
                          <a:ext cx="2514600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6580051" y="609952"/>
            <a:ext cx="1452642" cy="46166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/>
              <a:t>Ejemplos</a:t>
            </a:r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5791713" y="4644897"/>
            <a:ext cx="590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 C</a:t>
            </a:r>
          </a:p>
        </p:txBody>
      </p:sp>
      <p:sp>
        <p:nvSpPr>
          <p:cNvPr id="31" name="Text Box 79"/>
          <p:cNvSpPr txBox="1">
            <a:spLocks noChangeArrowheads="1"/>
          </p:cNvSpPr>
          <p:nvPr/>
        </p:nvSpPr>
        <p:spPr bwMode="auto">
          <a:xfrm>
            <a:off x="1500190" y="361926"/>
            <a:ext cx="2681604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Matemáticamente se expresa así:</a:t>
            </a:r>
          </a:p>
        </p:txBody>
      </p:sp>
      <p:sp>
        <p:nvSpPr>
          <p:cNvPr id="34" name="Text Box 117"/>
          <p:cNvSpPr txBox="1">
            <a:spLocks noChangeArrowheads="1"/>
          </p:cNvSpPr>
          <p:nvPr/>
        </p:nvSpPr>
        <p:spPr bwMode="auto">
          <a:xfrm>
            <a:off x="4626723" y="3004472"/>
            <a:ext cx="144385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q está en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todo C</a:t>
            </a:r>
          </a:p>
        </p:txBody>
      </p:sp>
      <p:graphicFrame>
        <p:nvGraphicFramePr>
          <p:cNvPr id="42008" name="Object 81"/>
          <p:cNvGraphicFramePr>
            <a:graphicFrameLocks noChangeAspect="1"/>
          </p:cNvGraphicFramePr>
          <p:nvPr/>
        </p:nvGraphicFramePr>
        <p:xfrm>
          <a:off x="6571441" y="1360015"/>
          <a:ext cx="27670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0" name="Ecuación" r:id="rId16" imgW="1193760" imgH="253800" progId="Equation.3">
                  <p:embed/>
                </p:oleObj>
              </mc:Choice>
              <mc:Fallback>
                <p:oleObj name="Ecuación" r:id="rId16" imgW="1193760" imgH="253800" progId="Equation.3">
                  <p:embed/>
                  <p:pic>
                    <p:nvPicPr>
                      <p:cNvPr id="42008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1441" y="1360015"/>
                        <a:ext cx="27670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17"/>
          <p:cNvSpPr txBox="1">
            <a:spLocks noChangeArrowheads="1"/>
          </p:cNvSpPr>
          <p:nvPr/>
        </p:nvSpPr>
        <p:spPr bwMode="auto">
          <a:xfrm>
            <a:off x="6040762" y="5141770"/>
            <a:ext cx="4315812" cy="12897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72000" rIns="90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 </a:t>
            </a:r>
            <a:r>
              <a:rPr lang="es-ES" sz="2400">
                <a:latin typeface="Arial" panose="020B0604020202020204" pitchFamily="34" charset="0"/>
              </a:rPr>
              <a:t>Una fuerza que proviene de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un campo conservativo, 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conservativa. P.ej.: </a:t>
            </a: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 b="1" baseline="-25000">
                <a:latin typeface="Arial" panose="020B0604020202020204" pitchFamily="34" charset="0"/>
              </a:rPr>
              <a:t>g</a:t>
            </a:r>
            <a:r>
              <a:rPr lang="es-ES" sz="2400">
                <a:latin typeface="Arial" panose="020B0604020202020204" pitchFamily="34" charset="0"/>
              </a:rPr>
              <a:t> de </a:t>
            </a:r>
            <a:r>
              <a:rPr lang="es-ES" sz="2400" b="1">
                <a:latin typeface="Arial" panose="020B0604020202020204" pitchFamily="34" charset="0"/>
              </a:rPr>
              <a:t>g</a:t>
            </a:r>
            <a:r>
              <a:rPr lang="es-ES" sz="2400">
                <a:latin typeface="Arial" panose="020B0604020202020204" pitchFamily="34" charset="0"/>
              </a:rPr>
              <a:t>.</a:t>
            </a:r>
            <a:endParaRPr lang="es-ES" sz="2400" dirty="0">
              <a:latin typeface="Arial" panose="020B0604020202020204" pitchFamily="34" charset="0"/>
            </a:endParaRPr>
          </a:p>
        </p:txBody>
      </p:sp>
      <p:graphicFrame>
        <p:nvGraphicFramePr>
          <p:cNvPr id="42" name="Object 52"/>
          <p:cNvGraphicFramePr>
            <a:graphicFrameLocks noChangeAspect="1"/>
          </p:cNvGraphicFramePr>
          <p:nvPr/>
        </p:nvGraphicFramePr>
        <p:xfrm>
          <a:off x="2596166" y="4081450"/>
          <a:ext cx="17145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1" name="Ecuación" r:id="rId18" imgW="698400" imgH="380880" progId="Equation.3">
                  <p:embed/>
                </p:oleObj>
              </mc:Choice>
              <mc:Fallback>
                <p:oleObj name="Ecuación" r:id="rId18" imgW="698400" imgH="380880" progId="Equation.3">
                  <p:embed/>
                  <p:pic>
                    <p:nvPicPr>
                      <p:cNvPr id="42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166" y="4081450"/>
                        <a:ext cx="17145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2"/>
          <p:cNvGraphicFramePr>
            <a:graphicFrameLocks noChangeAspect="1"/>
          </p:cNvGraphicFramePr>
          <p:nvPr/>
        </p:nvGraphicFramePr>
        <p:xfrm>
          <a:off x="4181793" y="4086916"/>
          <a:ext cx="1746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2" name="Ecuación" r:id="rId20" imgW="711000" imgH="380880" progId="Equation.3">
                  <p:embed/>
                </p:oleObj>
              </mc:Choice>
              <mc:Fallback>
                <p:oleObj name="Ecuación" r:id="rId20" imgW="711000" imgH="380880" progId="Equation.3">
                  <p:embed/>
                  <p:pic>
                    <p:nvPicPr>
                      <p:cNvPr id="43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793" y="4086916"/>
                        <a:ext cx="17462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2"/>
          <p:cNvGraphicFramePr>
            <a:graphicFrameLocks noChangeAspect="1"/>
          </p:cNvGraphicFramePr>
          <p:nvPr/>
        </p:nvGraphicFramePr>
        <p:xfrm>
          <a:off x="5768839" y="4179434"/>
          <a:ext cx="5921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Ecuación" r:id="rId22" imgW="241200" imgH="177480" progId="Equation.3">
                  <p:embed/>
                </p:oleObj>
              </mc:Choice>
              <mc:Fallback>
                <p:oleObj name="Ecuación" r:id="rId22" imgW="241200" imgH="177480" progId="Equation.3">
                  <p:embed/>
                  <p:pic>
                    <p:nvPicPr>
                      <p:cNvPr id="44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839" y="4179434"/>
                        <a:ext cx="5921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8C9959C2-B89C-4495-A265-5CC99B774015}"/>
              </a:ext>
            </a:extLst>
          </p:cNvPr>
          <p:cNvGrpSpPr/>
          <p:nvPr/>
        </p:nvGrpSpPr>
        <p:grpSpPr>
          <a:xfrm>
            <a:off x="1481556" y="2994947"/>
            <a:ext cx="2565359" cy="1278259"/>
            <a:chOff x="1519656" y="2994947"/>
            <a:chExt cx="2565359" cy="1278259"/>
          </a:xfrm>
        </p:grpSpPr>
        <p:sp>
          <p:nvSpPr>
            <p:cNvPr id="41" name="Text Box 117"/>
            <p:cNvSpPr txBox="1">
              <a:spLocks noChangeArrowheads="1"/>
            </p:cNvSpPr>
            <p:nvPr/>
          </p:nvSpPr>
          <p:spPr bwMode="auto">
            <a:xfrm>
              <a:off x="1519656" y="2994947"/>
              <a:ext cx="2565359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Si consideramos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eléctrica</a:t>
              </a:r>
              <a:endPara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C3BDC724-AAB1-497F-AF06-C53B63839F8B}"/>
                </a:ext>
              </a:extLst>
            </p:cNvPr>
            <p:cNvCxnSpPr/>
            <p:nvPr/>
          </p:nvCxnSpPr>
          <p:spPr bwMode="auto">
            <a:xfrm>
              <a:off x="2802335" y="3923712"/>
              <a:ext cx="0" cy="349494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8" name="Abrir llave 7">
            <a:extLst>
              <a:ext uri="{FF2B5EF4-FFF2-40B4-BE49-F238E27FC236}">
                <a16:creationId xmlns:a16="http://schemas.microsoft.com/office/drawing/2014/main" id="{669DC01E-4B1B-4323-803B-908BF0EBA536}"/>
              </a:ext>
            </a:extLst>
          </p:cNvPr>
          <p:cNvSpPr/>
          <p:nvPr/>
        </p:nvSpPr>
        <p:spPr bwMode="auto">
          <a:xfrm>
            <a:off x="6071282" y="1435990"/>
            <a:ext cx="263356" cy="1165224"/>
          </a:xfrm>
          <a:prstGeom prst="lef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00499A-C090-418A-94A9-1F6C7CB24DE4}"/>
              </a:ext>
            </a:extLst>
          </p:cNvPr>
          <p:cNvGrpSpPr/>
          <p:nvPr/>
        </p:nvGrpSpPr>
        <p:grpSpPr>
          <a:xfrm>
            <a:off x="2882384" y="3636963"/>
            <a:ext cx="1744339" cy="584895"/>
            <a:chOff x="2882384" y="3636963"/>
            <a:chExt cx="1744339" cy="584895"/>
          </a:xfrm>
        </p:grpSpPr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2882384" y="3999608"/>
              <a:ext cx="414056" cy="222250"/>
            </a:xfrm>
            <a:custGeom>
              <a:avLst/>
              <a:gdLst>
                <a:gd name="T0" fmla="*/ 2147483646 w 317"/>
                <a:gd name="T1" fmla="*/ 2147483646 h 140"/>
                <a:gd name="T2" fmla="*/ 2147483646 w 317"/>
                <a:gd name="T3" fmla="*/ 2147483646 h 140"/>
                <a:gd name="T4" fmla="*/ 2147483646 w 317"/>
                <a:gd name="T5" fmla="*/ 2147483646 h 140"/>
                <a:gd name="T6" fmla="*/ 0 w 317"/>
                <a:gd name="T7" fmla="*/ 2147483646 h 1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7" h="140">
                  <a:moveTo>
                    <a:pt x="317" y="76"/>
                  </a:moveTo>
                  <a:cubicBezTo>
                    <a:pt x="288" y="43"/>
                    <a:pt x="260" y="10"/>
                    <a:pt x="217" y="5"/>
                  </a:cubicBezTo>
                  <a:cubicBezTo>
                    <a:pt x="174" y="0"/>
                    <a:pt x="95" y="24"/>
                    <a:pt x="59" y="46"/>
                  </a:cubicBezTo>
                  <a:cubicBezTo>
                    <a:pt x="23" y="68"/>
                    <a:pt x="11" y="104"/>
                    <a:pt x="0" y="14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GB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556691F-D3FB-428C-95FE-16B0BB8A1521}"/>
                </a:ext>
              </a:extLst>
            </p:cNvPr>
            <p:cNvCxnSpPr/>
            <p:nvPr/>
          </p:nvCxnSpPr>
          <p:spPr bwMode="auto">
            <a:xfrm flipH="1">
              <a:off x="3297731" y="3636963"/>
              <a:ext cx="1328992" cy="46926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 Box 117">
            <a:extLst>
              <a:ext uri="{FF2B5EF4-FFF2-40B4-BE49-F238E27FC236}">
                <a16:creationId xmlns:a16="http://schemas.microsoft.com/office/drawing/2014/main" id="{33F17567-B9DB-467B-9450-63285829D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6443098"/>
            <a:ext cx="815309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Un campo es conservativo por lo mismo que una fuerza</a:t>
            </a:r>
          </a:p>
        </p:txBody>
      </p:sp>
    </p:spTree>
    <p:extLst>
      <p:ext uri="{BB962C8B-B14F-4D97-AF65-F5344CB8AC3E}">
        <p14:creationId xmlns:p14="http://schemas.microsoft.com/office/powerpoint/2010/main" val="42519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  <p:bldP spid="239716" grpId="0"/>
      <p:bldP spid="41997" grpId="0"/>
      <p:bldP spid="2" grpId="0" animBg="1"/>
      <p:bldP spid="36" grpId="0"/>
      <p:bldP spid="31" grpId="0"/>
      <p:bldP spid="34" grpId="0"/>
      <p:bldP spid="38" grpId="0" animBg="1"/>
      <p:bldP spid="8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65D5A9E-E433-4062-BD53-3371B44275BA}"/>
              </a:ext>
            </a:extLst>
          </p:cNvPr>
          <p:cNvGrpSpPr/>
          <p:nvPr/>
        </p:nvGrpSpPr>
        <p:grpSpPr>
          <a:xfrm>
            <a:off x="4360052" y="1698297"/>
            <a:ext cx="2782168" cy="1330585"/>
            <a:chOff x="4360052" y="1698297"/>
            <a:chExt cx="2782168" cy="1330585"/>
          </a:xfrm>
        </p:grpSpPr>
        <p:sp>
          <p:nvSpPr>
            <p:cNvPr id="17451" name="Rectangle 72"/>
            <p:cNvSpPr>
              <a:spLocks noChangeArrowheads="1"/>
            </p:cNvSpPr>
            <p:nvPr/>
          </p:nvSpPr>
          <p:spPr bwMode="auto">
            <a:xfrm>
              <a:off x="4360052" y="1698297"/>
              <a:ext cx="2782168" cy="132540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745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8777451"/>
                </p:ext>
              </p:extLst>
            </p:nvPr>
          </p:nvGraphicFramePr>
          <p:xfrm>
            <a:off x="4610558" y="1749357"/>
            <a:ext cx="2325688" cy="1279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80" name="Ecuación" r:id="rId4" imgW="799753" imgH="444307" progId="Equation.3">
                    <p:embed/>
                  </p:oleObj>
                </mc:Choice>
                <mc:Fallback>
                  <p:oleObj name="Ecuación" r:id="rId4" imgW="799753" imgH="44430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558" y="1749357"/>
                          <a:ext cx="2325688" cy="1279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269464" y="495313"/>
            <a:ext cx="8653462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2.2.1. LEY DE GAUSS PARA EL CAMPO ELÉCTRICO</a:t>
            </a:r>
          </a:p>
        </p:txBody>
      </p:sp>
      <p:sp>
        <p:nvSpPr>
          <p:cNvPr id="17454" name="Text Box 3"/>
          <p:cNvSpPr txBox="1">
            <a:spLocks noChangeArrowheads="1"/>
          </p:cNvSpPr>
          <p:nvPr/>
        </p:nvSpPr>
        <p:spPr bwMode="auto">
          <a:xfrm>
            <a:off x="1669773" y="3314524"/>
            <a:ext cx="8379101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El flujo eléctrico,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,</a:t>
            </a:r>
            <a:r>
              <a:rPr lang="es-ES" sz="2400" dirty="0">
                <a:latin typeface="Arial" panose="020B0604020202020204" pitchFamily="34" charset="0"/>
              </a:rPr>
              <a:t> a través de una superficie cerrada, S, es igual, a la carga eléctrica, neta, encerrada dentro de dicha superficie, dividida por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aseline="-25000" dirty="0">
                <a:latin typeface="Arial" panose="020B0604020202020204" pitchFamily="34" charset="0"/>
              </a:rPr>
              <a:t>o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5" name="44 Grupo"/>
          <p:cNvGrpSpPr>
            <a:grpSpLocks/>
          </p:cNvGrpSpPr>
          <p:nvPr/>
        </p:nvGrpSpPr>
        <p:grpSpPr bwMode="auto">
          <a:xfrm>
            <a:off x="1200404" y="4694238"/>
            <a:ext cx="3246178" cy="2208269"/>
            <a:chOff x="1868488" y="4694238"/>
            <a:chExt cx="3245659" cy="2208269"/>
          </a:xfrm>
        </p:grpSpPr>
        <p:sp>
          <p:nvSpPr>
            <p:cNvPr id="17440" name="Line 86"/>
            <p:cNvSpPr>
              <a:spLocks noChangeShapeType="1"/>
            </p:cNvSpPr>
            <p:nvPr/>
          </p:nvSpPr>
          <p:spPr bwMode="auto">
            <a:xfrm flipH="1">
              <a:off x="3022600" y="4772025"/>
              <a:ext cx="11113" cy="20050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41" name="Freeform 78"/>
            <p:cNvSpPr>
              <a:spLocks/>
            </p:cNvSpPr>
            <p:nvPr/>
          </p:nvSpPr>
          <p:spPr bwMode="auto">
            <a:xfrm>
              <a:off x="1868488" y="5395913"/>
              <a:ext cx="3203575" cy="1373187"/>
            </a:xfrm>
            <a:custGeom>
              <a:avLst/>
              <a:gdLst>
                <a:gd name="T0" fmla="*/ 2147483646 w 2018"/>
                <a:gd name="T1" fmla="*/ 2147483646 h 865"/>
                <a:gd name="T2" fmla="*/ 2147483646 w 2018"/>
                <a:gd name="T3" fmla="*/ 2147483646 h 865"/>
                <a:gd name="T4" fmla="*/ 2147483646 w 2018"/>
                <a:gd name="T5" fmla="*/ 2147483646 h 865"/>
                <a:gd name="T6" fmla="*/ 2147483646 w 2018"/>
                <a:gd name="T7" fmla="*/ 2147483646 h 865"/>
                <a:gd name="T8" fmla="*/ 2147483646 w 2018"/>
                <a:gd name="T9" fmla="*/ 2147483646 h 865"/>
                <a:gd name="T10" fmla="*/ 2147483646 w 2018"/>
                <a:gd name="T11" fmla="*/ 2147483646 h 865"/>
                <a:gd name="T12" fmla="*/ 2147483646 w 2018"/>
                <a:gd name="T13" fmla="*/ 2147483646 h 865"/>
                <a:gd name="T14" fmla="*/ 2147483646 w 2018"/>
                <a:gd name="T15" fmla="*/ 2147483646 h 865"/>
                <a:gd name="T16" fmla="*/ 2147483646 w 2018"/>
                <a:gd name="T17" fmla="*/ 2147483646 h 865"/>
                <a:gd name="T18" fmla="*/ 2147483646 w 2018"/>
                <a:gd name="T19" fmla="*/ 2147483646 h 865"/>
                <a:gd name="T20" fmla="*/ 2147483646 w 2018"/>
                <a:gd name="T21" fmla="*/ 2147483646 h 865"/>
                <a:gd name="T22" fmla="*/ 2147483646 w 2018"/>
                <a:gd name="T23" fmla="*/ 2147483646 h 865"/>
                <a:gd name="T24" fmla="*/ 2147483646 w 2018"/>
                <a:gd name="T25" fmla="*/ 2147483646 h 865"/>
                <a:gd name="T26" fmla="*/ 2147483646 w 2018"/>
                <a:gd name="T27" fmla="*/ 2147483646 h 865"/>
                <a:gd name="T28" fmla="*/ 2147483646 w 2018"/>
                <a:gd name="T29" fmla="*/ 2147483646 h 865"/>
                <a:gd name="T30" fmla="*/ 2147483646 w 2018"/>
                <a:gd name="T31" fmla="*/ 2147483646 h 865"/>
                <a:gd name="T32" fmla="*/ 2147483646 w 2018"/>
                <a:gd name="T33" fmla="*/ 2147483646 h 865"/>
                <a:gd name="T34" fmla="*/ 2147483646 w 2018"/>
                <a:gd name="T35" fmla="*/ 2147483646 h 865"/>
                <a:gd name="T36" fmla="*/ 2147483646 w 2018"/>
                <a:gd name="T37" fmla="*/ 2147483646 h 865"/>
                <a:gd name="T38" fmla="*/ 2147483646 w 2018"/>
                <a:gd name="T39" fmla="*/ 2147483646 h 865"/>
                <a:gd name="T40" fmla="*/ 2147483646 w 2018"/>
                <a:gd name="T41" fmla="*/ 2147483646 h 865"/>
                <a:gd name="T42" fmla="*/ 2147483646 w 2018"/>
                <a:gd name="T43" fmla="*/ 2147483646 h 865"/>
                <a:gd name="T44" fmla="*/ 2147483646 w 2018"/>
                <a:gd name="T45" fmla="*/ 2147483646 h 86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18"/>
                <a:gd name="T70" fmla="*/ 0 h 865"/>
                <a:gd name="T71" fmla="*/ 2018 w 2018"/>
                <a:gd name="T72" fmla="*/ 865 h 86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18" h="865">
                  <a:moveTo>
                    <a:pt x="125" y="413"/>
                  </a:moveTo>
                  <a:cubicBezTo>
                    <a:pt x="0" y="323"/>
                    <a:pt x="136" y="308"/>
                    <a:pt x="163" y="256"/>
                  </a:cubicBezTo>
                  <a:cubicBezTo>
                    <a:pt x="190" y="204"/>
                    <a:pt x="236" y="135"/>
                    <a:pt x="288" y="100"/>
                  </a:cubicBezTo>
                  <a:cubicBezTo>
                    <a:pt x="340" y="65"/>
                    <a:pt x="416" y="59"/>
                    <a:pt x="476" y="43"/>
                  </a:cubicBezTo>
                  <a:cubicBezTo>
                    <a:pt x="536" y="27"/>
                    <a:pt x="597" y="12"/>
                    <a:pt x="651" y="6"/>
                  </a:cubicBezTo>
                  <a:cubicBezTo>
                    <a:pt x="705" y="0"/>
                    <a:pt x="761" y="4"/>
                    <a:pt x="802" y="6"/>
                  </a:cubicBezTo>
                  <a:cubicBezTo>
                    <a:pt x="843" y="8"/>
                    <a:pt x="861" y="11"/>
                    <a:pt x="895" y="18"/>
                  </a:cubicBezTo>
                  <a:cubicBezTo>
                    <a:pt x="929" y="25"/>
                    <a:pt x="966" y="31"/>
                    <a:pt x="1008" y="50"/>
                  </a:cubicBezTo>
                  <a:cubicBezTo>
                    <a:pt x="1050" y="69"/>
                    <a:pt x="1084" y="100"/>
                    <a:pt x="1146" y="131"/>
                  </a:cubicBezTo>
                  <a:cubicBezTo>
                    <a:pt x="1208" y="162"/>
                    <a:pt x="1307" y="206"/>
                    <a:pt x="1378" y="237"/>
                  </a:cubicBezTo>
                  <a:cubicBezTo>
                    <a:pt x="1449" y="268"/>
                    <a:pt x="1516" y="293"/>
                    <a:pt x="1572" y="319"/>
                  </a:cubicBezTo>
                  <a:cubicBezTo>
                    <a:pt x="1628" y="345"/>
                    <a:pt x="1646" y="359"/>
                    <a:pt x="1716" y="394"/>
                  </a:cubicBezTo>
                  <a:cubicBezTo>
                    <a:pt x="1786" y="429"/>
                    <a:pt x="1964" y="520"/>
                    <a:pt x="1991" y="532"/>
                  </a:cubicBezTo>
                  <a:cubicBezTo>
                    <a:pt x="2018" y="544"/>
                    <a:pt x="1922" y="485"/>
                    <a:pt x="1878" y="469"/>
                  </a:cubicBezTo>
                  <a:cubicBezTo>
                    <a:pt x="1834" y="453"/>
                    <a:pt x="1789" y="443"/>
                    <a:pt x="1728" y="438"/>
                  </a:cubicBezTo>
                  <a:cubicBezTo>
                    <a:pt x="1667" y="433"/>
                    <a:pt x="1586" y="430"/>
                    <a:pt x="1509" y="438"/>
                  </a:cubicBezTo>
                  <a:cubicBezTo>
                    <a:pt x="1432" y="446"/>
                    <a:pt x="1323" y="471"/>
                    <a:pt x="1265" y="488"/>
                  </a:cubicBezTo>
                  <a:cubicBezTo>
                    <a:pt x="1207" y="505"/>
                    <a:pt x="1191" y="513"/>
                    <a:pt x="1158" y="538"/>
                  </a:cubicBezTo>
                  <a:cubicBezTo>
                    <a:pt x="1125" y="563"/>
                    <a:pt x="1088" y="599"/>
                    <a:pt x="1065" y="638"/>
                  </a:cubicBezTo>
                  <a:cubicBezTo>
                    <a:pt x="1042" y="677"/>
                    <a:pt x="1031" y="738"/>
                    <a:pt x="1021" y="770"/>
                  </a:cubicBezTo>
                  <a:cubicBezTo>
                    <a:pt x="1011" y="802"/>
                    <a:pt x="1020" y="828"/>
                    <a:pt x="1002" y="832"/>
                  </a:cubicBezTo>
                  <a:cubicBezTo>
                    <a:pt x="984" y="836"/>
                    <a:pt x="1060" y="865"/>
                    <a:pt x="914" y="795"/>
                  </a:cubicBezTo>
                  <a:cubicBezTo>
                    <a:pt x="768" y="725"/>
                    <a:pt x="250" y="503"/>
                    <a:pt x="125" y="413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42" name="Freeform 79"/>
            <p:cNvSpPr>
              <a:spLocks/>
            </p:cNvSpPr>
            <p:nvPr/>
          </p:nvSpPr>
          <p:spPr bwMode="auto">
            <a:xfrm>
              <a:off x="2814638" y="5694363"/>
              <a:ext cx="436562" cy="149225"/>
            </a:xfrm>
            <a:custGeom>
              <a:avLst/>
              <a:gdLst>
                <a:gd name="T0" fmla="*/ 0 w 275"/>
                <a:gd name="T1" fmla="*/ 2147483646 h 94"/>
                <a:gd name="T2" fmla="*/ 2147483646 w 275"/>
                <a:gd name="T3" fmla="*/ 0 h 94"/>
                <a:gd name="T4" fmla="*/ 2147483646 w 275"/>
                <a:gd name="T5" fmla="*/ 2147483646 h 94"/>
                <a:gd name="T6" fmla="*/ 2147483646 w 275"/>
                <a:gd name="T7" fmla="*/ 2147483646 h 94"/>
                <a:gd name="T8" fmla="*/ 0 w 275"/>
                <a:gd name="T9" fmla="*/ 2147483646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94"/>
                <a:gd name="T17" fmla="*/ 275 w 275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94">
                  <a:moveTo>
                    <a:pt x="0" y="37"/>
                  </a:moveTo>
                  <a:lnTo>
                    <a:pt x="175" y="0"/>
                  </a:lnTo>
                  <a:lnTo>
                    <a:pt x="275" y="62"/>
                  </a:lnTo>
                  <a:lnTo>
                    <a:pt x="106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43" name="Text Box 80"/>
            <p:cNvSpPr txBox="1">
              <a:spLocks noChangeArrowheads="1"/>
            </p:cNvSpPr>
            <p:nvPr/>
          </p:nvSpPr>
          <p:spPr bwMode="auto">
            <a:xfrm>
              <a:off x="3679368" y="6071510"/>
              <a:ext cx="143477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/>
                <a:t>S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(cerrada)</a:t>
              </a:r>
            </a:p>
          </p:txBody>
        </p:sp>
        <p:sp>
          <p:nvSpPr>
            <p:cNvPr id="17444" name="Line 81"/>
            <p:cNvSpPr>
              <a:spLocks noChangeShapeType="1"/>
            </p:cNvSpPr>
            <p:nvPr/>
          </p:nvSpPr>
          <p:spPr bwMode="auto">
            <a:xfrm flipV="1">
              <a:off x="3033713" y="5095875"/>
              <a:ext cx="0" cy="676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aphicFrame>
          <p:nvGraphicFramePr>
            <p:cNvPr id="17445" name="Object 82"/>
            <p:cNvGraphicFramePr>
              <a:graphicFrameLocks noChangeAspect="1"/>
            </p:cNvGraphicFramePr>
            <p:nvPr/>
          </p:nvGraphicFramePr>
          <p:xfrm>
            <a:off x="3155950" y="4811713"/>
            <a:ext cx="385763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81" name="Ecuación" r:id="rId6" imgW="215619" imgH="215619" progId="Equation.3">
                    <p:embed/>
                  </p:oleObj>
                </mc:Choice>
                <mc:Fallback>
                  <p:oleObj name="Ecuación" r:id="rId6" imgW="215619" imgH="215619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950" y="4811713"/>
                          <a:ext cx="385763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6" name="Line 83"/>
            <p:cNvSpPr>
              <a:spLocks noChangeShapeType="1"/>
            </p:cNvSpPr>
            <p:nvPr/>
          </p:nvSpPr>
          <p:spPr bwMode="auto">
            <a:xfrm flipV="1">
              <a:off x="3032125" y="4954588"/>
              <a:ext cx="1479550" cy="8080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47" name="Text Box 84"/>
            <p:cNvSpPr txBox="1">
              <a:spLocks noChangeArrowheads="1"/>
            </p:cNvSpPr>
            <p:nvPr/>
          </p:nvSpPr>
          <p:spPr bwMode="auto">
            <a:xfrm>
              <a:off x="2339975" y="5654676"/>
              <a:ext cx="5099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/>
                <a:t>dS</a:t>
              </a:r>
            </a:p>
          </p:txBody>
        </p:sp>
        <p:graphicFrame>
          <p:nvGraphicFramePr>
            <p:cNvPr id="17448" name="Object 85"/>
            <p:cNvGraphicFramePr>
              <a:graphicFrameLocks noChangeAspect="1"/>
            </p:cNvGraphicFramePr>
            <p:nvPr/>
          </p:nvGraphicFramePr>
          <p:xfrm>
            <a:off x="4589463" y="4694238"/>
            <a:ext cx="284162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82" name="Ecuación" r:id="rId8" imgW="152268" imgH="203024" progId="Equation.3">
                    <p:embed/>
                  </p:oleObj>
                </mc:Choice>
                <mc:Fallback>
                  <p:oleObj name="Ecuación" r:id="rId8" imgW="152268" imgH="203024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9463" y="4694238"/>
                          <a:ext cx="284162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02" name="Text Box 109"/>
          <p:cNvSpPr txBox="1">
            <a:spLocks noChangeArrowheads="1"/>
          </p:cNvSpPr>
          <p:nvPr/>
        </p:nvSpPr>
        <p:spPr bwMode="auto">
          <a:xfrm>
            <a:off x="7371262" y="1084360"/>
            <a:ext cx="247084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Flujo eléctrico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en S ()</a:t>
            </a:r>
          </a:p>
        </p:txBody>
      </p:sp>
      <p:sp>
        <p:nvSpPr>
          <p:cNvPr id="241695" name="Text Box 31"/>
          <p:cNvSpPr txBox="1">
            <a:spLocks noChangeArrowheads="1"/>
          </p:cNvSpPr>
          <p:nvPr/>
        </p:nvSpPr>
        <p:spPr bwMode="auto">
          <a:xfrm>
            <a:off x="8997122" y="473076"/>
            <a:ext cx="1712626" cy="46384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1ª ½ s. XIX</a:t>
            </a:r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6813574" y="5340679"/>
            <a:ext cx="1215493" cy="10178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dirty="0"/>
              <a:t>Flujo</a:t>
            </a:r>
          </a:p>
          <a:p>
            <a:pPr algn="ctr" eaLnBrk="1" hangingPunct="1">
              <a:spcBef>
                <a:spcPts val="0"/>
              </a:spcBef>
            </a:pPr>
            <a:r>
              <a:rPr lang="es-ES" dirty="0"/>
              <a:t>eléctrico</a:t>
            </a:r>
          </a:p>
          <a:p>
            <a:pPr algn="ctr" eaLnBrk="1" hangingPunct="1">
              <a:spcBef>
                <a:spcPts val="0"/>
              </a:spcBef>
            </a:pPr>
            <a:r>
              <a:rPr lang="es-ES" dirty="0"/>
              <a:t>en </a:t>
            </a:r>
            <a:r>
              <a:rPr lang="es-ES" dirty="0" err="1"/>
              <a:t>dS</a:t>
            </a:r>
            <a:endParaRPr lang="es-ES" dirty="0"/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8411431" y="4988718"/>
            <a:ext cx="1910647" cy="16842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dirty="0"/>
              <a:t>Si se evalúa en cada </a:t>
            </a:r>
            <a:r>
              <a:rPr lang="es-ES" dirty="0" err="1"/>
              <a:t>dS</a:t>
            </a:r>
            <a:endParaRPr lang="es-ES" dirty="0"/>
          </a:p>
          <a:p>
            <a:pPr algn="ctr" eaLnBrk="1" hangingPunct="1">
              <a:spcBef>
                <a:spcPts val="0"/>
              </a:spcBef>
            </a:pPr>
            <a:r>
              <a:rPr lang="es-ES" dirty="0"/>
              <a:t>y se suma,</a:t>
            </a:r>
          </a:p>
          <a:p>
            <a:pPr algn="ctr" eaLnBrk="1" hangingPunct="1">
              <a:spcBef>
                <a:spcPts val="0"/>
              </a:spcBef>
            </a:pPr>
            <a:r>
              <a:rPr lang="es-ES" dirty="0"/>
              <a:t>la suma da: </a:t>
            </a:r>
            <a:r>
              <a:rPr lang="es-ES" dirty="0" err="1"/>
              <a:t>Q</a:t>
            </a:r>
            <a:r>
              <a:rPr lang="es-ES" baseline="-25000" dirty="0" err="1"/>
              <a:t>encerrada</a:t>
            </a:r>
            <a:r>
              <a:rPr lang="es-ES" dirty="0"/>
              <a:t>/</a:t>
            </a:r>
            <a:r>
              <a:rPr lang="es-ES" dirty="0">
                <a:sym typeface="Symbol" panose="05050102010706020507" pitchFamily="18" charset="2"/>
              </a:rPr>
              <a:t></a:t>
            </a:r>
            <a:r>
              <a:rPr lang="es-ES" baseline="-25000" dirty="0">
                <a:sym typeface="Symbol" panose="05050102010706020507" pitchFamily="18" charset="2"/>
              </a:rPr>
              <a:t>o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7058428" y="2406598"/>
            <a:ext cx="2493406" cy="833178"/>
            <a:chOff x="793607" y="2299808"/>
            <a:chExt cx="2494274" cy="831249"/>
          </a:xfrm>
        </p:grpSpPr>
        <p:sp>
          <p:nvSpPr>
            <p:cNvPr id="17422" name="Text Box 40"/>
            <p:cNvSpPr txBox="1">
              <a:spLocks noChangeArrowheads="1"/>
            </p:cNvSpPr>
            <p:nvPr/>
          </p:nvSpPr>
          <p:spPr bwMode="auto">
            <a:xfrm>
              <a:off x="1205852" y="2299808"/>
              <a:ext cx="2082029" cy="831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rgbClr val="008000"/>
                  </a:solidFill>
                </a:rPr>
                <a:t>La vemos para el vacío</a:t>
              </a:r>
            </a:p>
          </p:txBody>
        </p:sp>
        <p:sp>
          <p:nvSpPr>
            <p:cNvPr id="17423" name="Line 111"/>
            <p:cNvSpPr>
              <a:spLocks noChangeShapeType="1"/>
            </p:cNvSpPr>
            <p:nvPr/>
          </p:nvSpPr>
          <p:spPr bwMode="auto">
            <a:xfrm>
              <a:off x="793607" y="2728051"/>
              <a:ext cx="36012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noAutofit/>
            </a:bodyPr>
            <a:lstStyle/>
            <a:p>
              <a:endParaRPr lang="en-GB"/>
            </a:p>
          </p:txBody>
        </p:sp>
      </p:grpSp>
      <p:grpSp>
        <p:nvGrpSpPr>
          <p:cNvPr id="7" name="46 Grupo"/>
          <p:cNvGrpSpPr>
            <a:grpSpLocks/>
          </p:cNvGrpSpPr>
          <p:nvPr/>
        </p:nvGrpSpPr>
        <p:grpSpPr bwMode="auto">
          <a:xfrm>
            <a:off x="2450148" y="1920013"/>
            <a:ext cx="1981091" cy="833178"/>
            <a:chOff x="-356556" y="1131952"/>
            <a:chExt cx="1980983" cy="833711"/>
          </a:xfrm>
        </p:grpSpPr>
        <p:sp>
          <p:nvSpPr>
            <p:cNvPr id="17438" name="Line 111"/>
            <p:cNvSpPr>
              <a:spLocks noChangeShapeType="1"/>
            </p:cNvSpPr>
            <p:nvPr/>
          </p:nvSpPr>
          <p:spPr bwMode="auto">
            <a:xfrm flipH="1">
              <a:off x="1264446" y="1544126"/>
              <a:ext cx="35998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17439" name="Text Box 112"/>
            <p:cNvSpPr txBox="1">
              <a:spLocks noChangeArrowheads="1"/>
            </p:cNvSpPr>
            <p:nvPr/>
          </p:nvSpPr>
          <p:spPr bwMode="auto">
            <a:xfrm>
              <a:off x="-356556" y="1131952"/>
              <a:ext cx="1583622" cy="833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Superficie cerrada</a:t>
              </a:r>
            </a:p>
          </p:txBody>
        </p:sp>
      </p:grpSp>
      <p:grpSp>
        <p:nvGrpSpPr>
          <p:cNvPr id="68649" name="Group 41"/>
          <p:cNvGrpSpPr>
            <a:grpSpLocks/>
          </p:cNvGrpSpPr>
          <p:nvPr/>
        </p:nvGrpSpPr>
        <p:grpSpPr bwMode="auto">
          <a:xfrm>
            <a:off x="3988897" y="1103931"/>
            <a:ext cx="2889250" cy="636588"/>
            <a:chOff x="2517" y="794"/>
            <a:chExt cx="1820" cy="401"/>
          </a:xfrm>
        </p:grpSpPr>
        <p:sp>
          <p:nvSpPr>
            <p:cNvPr id="17435" name="Text Box 107"/>
            <p:cNvSpPr txBox="1">
              <a:spLocks noChangeArrowheads="1"/>
            </p:cNvSpPr>
            <p:nvPr/>
          </p:nvSpPr>
          <p:spPr bwMode="auto">
            <a:xfrm>
              <a:off x="2517" y="794"/>
              <a:ext cx="18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Flujo de </a:t>
              </a: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 a través de S</a:t>
              </a:r>
              <a:endParaRPr lang="es-ES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7" name="AutoShape 61"/>
            <p:cNvSpPr>
              <a:spLocks/>
            </p:cNvSpPr>
            <p:nvPr/>
          </p:nvSpPr>
          <p:spPr bwMode="auto">
            <a:xfrm rot="5400000">
              <a:off x="3299" y="729"/>
              <a:ext cx="151" cy="781"/>
            </a:xfrm>
            <a:prstGeom prst="leftBrace">
              <a:avLst>
                <a:gd name="adj1" fmla="val 43102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91">
                <a:extLst>
                  <a:ext uri="{FF2B5EF4-FFF2-40B4-BE49-F238E27FC236}">
                    <a16:creationId xmlns:a16="http://schemas.microsoft.com/office/drawing/2014/main" id="{F9E04DFB-470C-402A-87D0-19ACDF007082}"/>
                  </a:ext>
                </a:extLst>
              </p:cNvPr>
              <p:cNvSpPr txBox="1"/>
              <p:nvPr/>
            </p:nvSpPr>
            <p:spPr bwMode="auto">
              <a:xfrm>
                <a:off x="6431688" y="6482645"/>
                <a:ext cx="2153298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→ 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Object 91">
                <a:extLst>
                  <a:ext uri="{FF2B5EF4-FFF2-40B4-BE49-F238E27FC236}">
                    <a16:creationId xmlns:a16="http://schemas.microsoft.com/office/drawing/2014/main" id="{F9E04DFB-470C-402A-87D0-19ACDF007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1688" y="6482645"/>
                <a:ext cx="2153298" cy="396875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E2F3CF3D-62CB-465E-99D5-E0FBDE177C42}"/>
              </a:ext>
            </a:extLst>
          </p:cNvPr>
          <p:cNvGrpSpPr/>
          <p:nvPr/>
        </p:nvGrpSpPr>
        <p:grpSpPr>
          <a:xfrm>
            <a:off x="4619833" y="4800600"/>
            <a:ext cx="1942167" cy="2084388"/>
            <a:chOff x="4619833" y="4800600"/>
            <a:chExt cx="1942167" cy="2084388"/>
          </a:xfrm>
        </p:grpSpPr>
        <p:sp>
          <p:nvSpPr>
            <p:cNvPr id="17429" name="Line 89"/>
            <p:cNvSpPr>
              <a:spLocks noChangeShapeType="1"/>
            </p:cNvSpPr>
            <p:nvPr/>
          </p:nvSpPr>
          <p:spPr bwMode="auto">
            <a:xfrm flipH="1">
              <a:off x="5123634" y="4846635"/>
              <a:ext cx="11110" cy="2005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30" name="Line 90"/>
            <p:cNvSpPr>
              <a:spLocks noChangeShapeType="1"/>
            </p:cNvSpPr>
            <p:nvPr/>
          </p:nvSpPr>
          <p:spPr bwMode="auto">
            <a:xfrm>
              <a:off x="5131569" y="5867397"/>
              <a:ext cx="0" cy="80803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31" name="Freeform 77"/>
            <p:cNvSpPr>
              <a:spLocks/>
            </p:cNvSpPr>
            <p:nvPr/>
          </p:nvSpPr>
          <p:spPr bwMode="auto">
            <a:xfrm>
              <a:off x="4904602" y="5759447"/>
              <a:ext cx="436476" cy="149225"/>
            </a:xfrm>
            <a:custGeom>
              <a:avLst/>
              <a:gdLst>
                <a:gd name="T0" fmla="*/ 0 w 275"/>
                <a:gd name="T1" fmla="*/ 37 h 94"/>
                <a:gd name="T2" fmla="*/ 175 w 275"/>
                <a:gd name="T3" fmla="*/ 0 h 94"/>
                <a:gd name="T4" fmla="*/ 275 w 275"/>
                <a:gd name="T5" fmla="*/ 62 h 94"/>
                <a:gd name="T6" fmla="*/ 106 w 275"/>
                <a:gd name="T7" fmla="*/ 94 h 94"/>
                <a:gd name="T8" fmla="*/ 0 w 275"/>
                <a:gd name="T9" fmla="*/ 3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94"/>
                <a:gd name="T17" fmla="*/ 275 w 275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94">
                  <a:moveTo>
                    <a:pt x="0" y="37"/>
                  </a:moveTo>
                  <a:lnTo>
                    <a:pt x="175" y="0"/>
                  </a:lnTo>
                  <a:lnTo>
                    <a:pt x="275" y="62"/>
                  </a:lnTo>
                  <a:lnTo>
                    <a:pt x="106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32" name="Line 87"/>
            <p:cNvSpPr>
              <a:spLocks noChangeShapeType="1"/>
            </p:cNvSpPr>
            <p:nvPr/>
          </p:nvSpPr>
          <p:spPr bwMode="auto">
            <a:xfrm flipV="1">
              <a:off x="5134744" y="4983160"/>
              <a:ext cx="0" cy="863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34" name="Object 91"/>
                <p:cNvSpPr txBox="1"/>
                <p:nvPr/>
              </p:nvSpPr>
              <p:spPr bwMode="auto">
                <a:xfrm>
                  <a:off x="5400675" y="6488113"/>
                  <a:ext cx="1150215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s-ES" sz="2400" dirty="0"/>
                </a:p>
              </p:txBody>
            </p:sp>
          </mc:Choice>
          <mc:Fallback xmlns="">
            <p:sp>
              <p:nvSpPr>
                <p:cNvPr id="17434" name="Object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00675" y="6488113"/>
                  <a:ext cx="1150215" cy="396875"/>
                </a:xfrm>
                <a:prstGeom prst="rect">
                  <a:avLst/>
                </a:prstGeom>
                <a:blipFill>
                  <a:blip r:embed="rId11"/>
                  <a:stretch>
                    <a:fillRect l="-1587" b="-16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7" name="Line 119"/>
            <p:cNvSpPr>
              <a:spLocks noChangeShapeType="1"/>
            </p:cNvSpPr>
            <p:nvPr/>
          </p:nvSpPr>
          <p:spPr bwMode="auto">
            <a:xfrm flipV="1">
              <a:off x="5127523" y="5138882"/>
              <a:ext cx="0" cy="676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428" name="Object 1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83540291"/>
                    </p:ext>
                  </p:extLst>
                </p:nvPr>
              </p:nvGraphicFramePr>
              <p:xfrm>
                <a:off x="4619833" y="5295207"/>
                <a:ext cx="385686" cy="3857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7883" name="Ecuación" r:id="rId12" imgW="215619" imgH="215619" progId="Equation.3">
                        <p:embed/>
                      </p:oleObj>
                    </mc:Choice>
                    <mc:Fallback>
                      <p:oleObj name="Ecuación" r:id="rId12" imgW="215619" imgH="215619" progId="Equation.3">
                        <p:embed/>
                        <p:pic>
                          <p:nvPicPr>
                            <p:cNvPr id="0" name="Object 1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19833" y="5295207"/>
                              <a:ext cx="385686" cy="3857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428" name="Object 1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83540291"/>
                    </p:ext>
                  </p:extLst>
                </p:nvPr>
              </p:nvGraphicFramePr>
              <p:xfrm>
                <a:off x="4619833" y="5295207"/>
                <a:ext cx="385686" cy="3857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7711" name="Ecuación" r:id="rId13" imgW="215619" imgH="215619" progId="Equation.3">
                        <p:embed/>
                      </p:oleObj>
                    </mc:Choice>
                    <mc:Fallback>
                      <p:oleObj name="Ecuación" r:id="rId13" imgW="215619" imgH="215619" progId="Equation.3">
                        <p:embed/>
                        <p:pic>
                          <p:nvPicPr>
                            <p:cNvPr id="0" name="Object 1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19833" y="5295207"/>
                              <a:ext cx="385686" cy="3857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7425" name="Text Box 84"/>
            <p:cNvSpPr txBox="1">
              <a:spLocks noChangeArrowheads="1"/>
            </p:cNvSpPr>
            <p:nvPr/>
          </p:nvSpPr>
          <p:spPr bwMode="auto">
            <a:xfrm>
              <a:off x="5339054" y="5683755"/>
              <a:ext cx="5100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 err="1"/>
                <a:t>dS</a:t>
              </a:r>
              <a:endParaRPr lang="es-E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bject 91">
                  <a:extLst>
                    <a:ext uri="{FF2B5EF4-FFF2-40B4-BE49-F238E27FC236}">
                      <a16:creationId xmlns:a16="http://schemas.microsoft.com/office/drawing/2014/main" id="{DE0C3EA8-5D48-4F33-A62D-5D692D3CC238}"/>
                    </a:ext>
                  </a:extLst>
                </p:cNvPr>
                <p:cNvSpPr txBox="1"/>
                <p:nvPr/>
              </p:nvSpPr>
              <p:spPr bwMode="auto">
                <a:xfrm>
                  <a:off x="5333406" y="4800600"/>
                  <a:ext cx="1228594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s-E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E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s-ES" sz="2400" dirty="0"/>
                </a:p>
              </p:txBody>
            </p:sp>
          </mc:Choice>
          <mc:Fallback xmlns="">
            <p:sp>
              <p:nvSpPr>
                <p:cNvPr id="13" name="Object 91">
                  <a:extLst>
                    <a:ext uri="{FF2B5EF4-FFF2-40B4-BE49-F238E27FC236}">
                      <a16:creationId xmlns:a16="http://schemas.microsoft.com/office/drawing/2014/main" id="{DE0C3EA8-5D48-4F33-A62D-5D692D3CC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3406" y="4800600"/>
                  <a:ext cx="1228594" cy="396875"/>
                </a:xfrm>
                <a:prstGeom prst="rect">
                  <a:avLst/>
                </a:prstGeom>
                <a:blipFill>
                  <a:blip r:embed="rId15"/>
                  <a:stretch>
                    <a:fillRect l="-1493"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91">
                <a:extLst>
                  <a:ext uri="{FF2B5EF4-FFF2-40B4-BE49-F238E27FC236}">
                    <a16:creationId xmlns:a16="http://schemas.microsoft.com/office/drawing/2014/main" id="{D655616A-CCBE-4C5B-B961-FBF14C5685A2}"/>
                  </a:ext>
                </a:extLst>
              </p:cNvPr>
              <p:cNvSpPr txBox="1"/>
              <p:nvPr/>
            </p:nvSpPr>
            <p:spPr bwMode="auto">
              <a:xfrm>
                <a:off x="6393881" y="4784741"/>
                <a:ext cx="2153298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→ 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s-E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4" name="Object 91">
                <a:extLst>
                  <a:ext uri="{FF2B5EF4-FFF2-40B4-BE49-F238E27FC236}">
                    <a16:creationId xmlns:a16="http://schemas.microsoft.com/office/drawing/2014/main" id="{D655616A-CCBE-4C5B-B961-FBF14C568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3881" y="4784741"/>
                <a:ext cx="2153298" cy="396875"/>
              </a:xfrm>
              <a:prstGeom prst="rect">
                <a:avLst/>
              </a:prstGeom>
              <a:blipFill>
                <a:blip r:embed="rId16"/>
                <a:stretch>
                  <a:fillRect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4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4" grpId="0" animBg="1"/>
      <p:bldP spid="3102" grpId="0"/>
      <p:bldP spid="241695" grpId="0" animBg="1"/>
      <p:bldP spid="48" grpId="0" animBg="1"/>
      <p:bldP spid="47" grpId="0" animBg="1"/>
      <p:bldP spid="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2">
            <a:extLst>
              <a:ext uri="{FF2B5EF4-FFF2-40B4-BE49-F238E27FC236}">
                <a16:creationId xmlns:a16="http://schemas.microsoft.com/office/drawing/2014/main" id="{8C30BC8F-44F1-4166-A066-4C71A601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551" y="726857"/>
            <a:ext cx="2612267" cy="12049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2163763" y="2364599"/>
            <a:ext cx="8213614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44000" tIns="72000" rIns="108000" bIns="72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0975" algn="r"/>
                <a:tab pos="2700338" algn="ctr"/>
                <a:tab pos="5400675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0975" algn="r"/>
                <a:tab pos="2700338" algn="ctr"/>
                <a:tab pos="5400675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0975" algn="r"/>
                <a:tab pos="2700338" algn="ctr"/>
                <a:tab pos="5400675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Indica que cualquier carga eléctrica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genera un campo eléctrico</a:t>
            </a:r>
            <a:endParaRPr lang="es-ES" sz="24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2531914" y="3611349"/>
            <a:ext cx="304958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Si Q 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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  <a:endParaRPr lang="es-ES" sz="24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4624831" y="252391"/>
            <a:ext cx="2995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EFECTO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 </a:t>
            </a:r>
            <a:r>
              <a:rPr lang="es-E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CAUSA</a:t>
            </a:r>
          </a:p>
        </p:txBody>
      </p:sp>
      <p:sp>
        <p:nvSpPr>
          <p:cNvPr id="4106" name="Text Box 109"/>
          <p:cNvSpPr txBox="1">
            <a:spLocks noChangeArrowheads="1"/>
          </p:cNvSpPr>
          <p:nvPr/>
        </p:nvSpPr>
        <p:spPr bwMode="auto">
          <a:xfrm>
            <a:off x="1534193" y="2364674"/>
            <a:ext cx="561152" cy="88407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480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785410" y="4179344"/>
            <a:ext cx="6043613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Al menos 1 sumando (un producto)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 0</a:t>
            </a:r>
            <a:endParaRPr lang="es-ES" sz="24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 flipH="1">
            <a:off x="3782234" y="4704806"/>
            <a:ext cx="5133939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 Los factores de ese producto  0</a:t>
            </a:r>
            <a:endParaRPr lang="es-ES" sz="24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084616" y="5940958"/>
            <a:ext cx="1604962" cy="461665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: existe</a:t>
            </a:r>
            <a:endParaRPr lang="es-ES" sz="2400" b="1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468" name="Text Box 10"/>
          <p:cNvSpPr txBox="1">
            <a:spLocks noChangeArrowheads="1"/>
          </p:cNvSpPr>
          <p:nvPr/>
        </p:nvSpPr>
        <p:spPr bwMode="auto">
          <a:xfrm>
            <a:off x="3781607" y="5290593"/>
            <a:ext cx="1636712" cy="52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  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B15D43A8-490A-44CD-94D0-0C9014459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5723"/>
              </p:ext>
            </p:extLst>
          </p:nvPr>
        </p:nvGraphicFramePr>
        <p:xfrm>
          <a:off x="4633464" y="689552"/>
          <a:ext cx="23256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" name="Ecuación" r:id="rId4" imgW="799753" imgH="444307" progId="Equation.3">
                  <p:embed/>
                </p:oleObj>
              </mc:Choice>
              <mc:Fallback>
                <p:oleObj name="Ecuación" r:id="rId4" imgW="799753" imgH="444307" progId="Equation.3">
                  <p:embed/>
                  <p:pic>
                    <p:nvPicPr>
                      <p:cNvPr id="174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464" y="689552"/>
                        <a:ext cx="23256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9CD86D2-91F9-42B9-821C-D393414C9BB1}"/>
              </a:ext>
            </a:extLst>
          </p:cNvPr>
          <p:cNvSpPr txBox="1"/>
          <p:nvPr/>
        </p:nvSpPr>
        <p:spPr>
          <a:xfrm>
            <a:off x="3723887" y="968237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ym typeface="Symbol" panose="05050102010706020507" pitchFamily="18" charset="2"/>
              </a:rPr>
              <a:t> =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9" grpId="0" animBg="1"/>
      <p:bldP spid="4101" grpId="0"/>
      <p:bldP spid="243723" grpId="0"/>
      <p:bldP spid="4106" grpId="0" animBg="1"/>
      <p:bldP spid="2" grpId="0"/>
      <p:bldP spid="3" grpId="0"/>
      <p:bldP spid="4" grpId="0"/>
      <p:bldP spid="1946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Text Box 114"/>
          <p:cNvSpPr txBox="1">
            <a:spLocks noChangeArrowheads="1"/>
          </p:cNvSpPr>
          <p:nvPr/>
        </p:nvSpPr>
        <p:spPr bwMode="auto">
          <a:xfrm>
            <a:off x="1532573" y="2360830"/>
            <a:ext cx="561152" cy="88407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480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243827" name="Rectangle 115"/>
          <p:cNvSpPr>
            <a:spLocks noChangeArrowheads="1"/>
          </p:cNvSpPr>
          <p:nvPr/>
        </p:nvSpPr>
        <p:spPr bwMode="auto">
          <a:xfrm>
            <a:off x="2173766" y="2375886"/>
            <a:ext cx="8203609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44000" tIns="72000" rIns="108000" bIns="72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0975" algn="r"/>
                <a:tab pos="2700338" algn="ctr"/>
                <a:tab pos="5400675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0975" algn="r"/>
                <a:tab pos="2700338" algn="ctr"/>
                <a:tab pos="5400675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0975" algn="r"/>
                <a:tab pos="2700338" algn="ctr"/>
                <a:tab pos="5400675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</a:rPr>
              <a:t>Indica que </a:t>
            </a:r>
            <a:r>
              <a:rPr lang="es-ES" sz="2400" dirty="0">
                <a:latin typeface="Arial" panose="020B0604020202020204" pitchFamily="34" charset="0"/>
              </a:rPr>
              <a:t>el flujo eléctrico a través de cualquier superficie cerrada en torno a una carga sólo se debe a ella</a:t>
            </a:r>
          </a:p>
        </p:txBody>
      </p:sp>
      <p:sp>
        <p:nvSpPr>
          <p:cNvPr id="14" name="Text Box 113"/>
          <p:cNvSpPr txBox="1">
            <a:spLocks noChangeArrowheads="1"/>
          </p:cNvSpPr>
          <p:nvPr/>
        </p:nvSpPr>
        <p:spPr bwMode="auto">
          <a:xfrm>
            <a:off x="2173766" y="3614362"/>
            <a:ext cx="8203609" cy="57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 Si </a:t>
            </a:r>
            <a:r>
              <a:rPr lang="es-ES" sz="2400" dirty="0" err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s-ES" sz="2400" baseline="-25000" dirty="0" err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encerrada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0    = 0 para cualquier S que la rodee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2097566" y="4755140"/>
            <a:ext cx="8284684" cy="884070"/>
          </a:xfrm>
          <a:prstGeom prst="rect">
            <a:avLst/>
          </a:prstGeom>
          <a:noFill/>
          <a:ln>
            <a:noFill/>
          </a:ln>
        </p:spPr>
        <p:txBody>
          <a:bodyPr wrap="square" lIns="144000" tIns="72000" rIns="144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 Las cargas que están fuera generan un flujo neto nulo.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Crean un </a:t>
            </a:r>
            <a:r>
              <a:rPr lang="es-ES" sz="2400" baseline="-25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saliente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 </a:t>
            </a:r>
            <a:r>
              <a:rPr lang="es-ES" sz="2400" baseline="-25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entrante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con </a:t>
            </a:r>
            <a:r>
              <a:rPr lang="es-ES" sz="2400" baseline="-25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saliente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&gt; 0 y </a:t>
            </a:r>
            <a:r>
              <a:rPr lang="es-ES" sz="2400" baseline="-25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entrante</a:t>
            </a:r>
            <a:r>
              <a:rPr lang="es-E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&lt; 0</a:t>
            </a:r>
          </a:p>
        </p:txBody>
      </p:sp>
      <p:sp>
        <p:nvSpPr>
          <p:cNvPr id="9" name="Rectangle 72">
            <a:extLst>
              <a:ext uri="{FF2B5EF4-FFF2-40B4-BE49-F238E27FC236}">
                <a16:creationId xmlns:a16="http://schemas.microsoft.com/office/drawing/2014/main" id="{5C9EE67E-01E3-4FFC-878C-E3361E46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551" y="726162"/>
            <a:ext cx="2612267" cy="12049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49BC580D-BD63-403B-BAFE-7BDCFF911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127975"/>
              </p:ext>
            </p:extLst>
          </p:nvPr>
        </p:nvGraphicFramePr>
        <p:xfrm>
          <a:off x="4633464" y="688857"/>
          <a:ext cx="23256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7" name="Ecuación" r:id="rId4" imgW="799753" imgH="444307" progId="Equation.3">
                  <p:embed/>
                </p:oleObj>
              </mc:Choice>
              <mc:Fallback>
                <p:oleObj name="Ecuación" r:id="rId4" imgW="799753" imgH="444307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B15D43A8-490A-44CD-94D0-0C9014459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464" y="688857"/>
                        <a:ext cx="23256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EA1621FE-5799-4291-A979-8B6C70359F55}"/>
              </a:ext>
            </a:extLst>
          </p:cNvPr>
          <p:cNvSpPr txBox="1"/>
          <p:nvPr/>
        </p:nvSpPr>
        <p:spPr>
          <a:xfrm>
            <a:off x="3723887" y="968237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ym typeface="Symbol" panose="05050102010706020507" pitchFamily="18" charset="2"/>
              </a:rPr>
              <a:t> =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7587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4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243827" grpId="0" animBg="1"/>
      <p:bldP spid="1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650629" y="4666602"/>
            <a:ext cx="1804080" cy="1773442"/>
            <a:chOff x="3783648" y="4875371"/>
            <a:chExt cx="1804080" cy="1773442"/>
          </a:xfrm>
        </p:grpSpPr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4980768" y="6044958"/>
              <a:ext cx="436563" cy="428625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 flipH="1" flipV="1">
              <a:off x="3984133" y="5076668"/>
              <a:ext cx="436563" cy="428625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H="1">
              <a:off x="3972648" y="6032489"/>
              <a:ext cx="436563" cy="428625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67" name="Line 57"/>
            <p:cNvSpPr>
              <a:spLocks noChangeShapeType="1"/>
            </p:cNvSpPr>
            <p:nvPr/>
          </p:nvSpPr>
          <p:spPr bwMode="auto">
            <a:xfrm rot="2700000" flipH="1" flipV="1">
              <a:off x="4474514" y="4879340"/>
              <a:ext cx="436563" cy="428625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 rot="18900000" flipH="1">
              <a:off x="4465003" y="6220188"/>
              <a:ext cx="436563" cy="428625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69" name="Line 57"/>
            <p:cNvSpPr>
              <a:spLocks noChangeShapeType="1"/>
            </p:cNvSpPr>
            <p:nvPr/>
          </p:nvSpPr>
          <p:spPr bwMode="auto">
            <a:xfrm rot="18900000" flipH="1" flipV="1">
              <a:off x="3783648" y="5570696"/>
              <a:ext cx="436563" cy="428625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 rot="13500000" flipH="1">
              <a:off x="5155134" y="5560535"/>
              <a:ext cx="436563" cy="428625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23613" name="Line 57"/>
            <p:cNvSpPr>
              <a:spLocks noChangeShapeType="1"/>
            </p:cNvSpPr>
            <p:nvPr/>
          </p:nvSpPr>
          <p:spPr bwMode="auto">
            <a:xfrm flipV="1">
              <a:off x="4960937" y="5060316"/>
              <a:ext cx="436563" cy="428625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2174240" y="2369568"/>
            <a:ext cx="8194652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44000" tIns="72000" rIns="108000" bIns="72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0975" algn="r"/>
                <a:tab pos="2700338" algn="ctr"/>
                <a:tab pos="5400675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0975" algn="r"/>
                <a:tab pos="2700338" algn="ctr"/>
                <a:tab pos="5400675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0975" algn="r"/>
                <a:tab pos="2700338" algn="ctr"/>
                <a:tab pos="5400675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r"/>
                <a:tab pos="2700338" algn="ctr"/>
                <a:tab pos="5400675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>
                <a:latin typeface="Arial" panose="020B0604020202020204" pitchFamily="34" charset="0"/>
                <a:cs typeface="Times New Roman" panose="02020603050405020304" pitchFamily="18" charset="0"/>
              </a:rPr>
              <a:t>Refleja que </a:t>
            </a:r>
            <a:r>
              <a:rPr lang="es-ES" sz="2400">
                <a:latin typeface="Arial" panose="020B0604020202020204" pitchFamily="34" charset="0"/>
              </a:rPr>
              <a:t>las líneas de campo</a:t>
            </a:r>
            <a:r>
              <a:rPr lang="es-ES" sz="2400">
                <a:latin typeface="Arial" panose="020B0604020202020204" pitchFamily="34" charset="0"/>
                <a:cs typeface="Times New Roman" panose="02020603050405020304" pitchFamily="18" charset="0"/>
              </a:rPr>
              <a:t> eléctrico emergen de cargas positivas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  <a:cs typeface="Times New Roman" panose="02020603050405020304" pitchFamily="18" charset="0"/>
              </a:rPr>
              <a:t>y convergen sobre cargas negativas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610894" y="4955957"/>
            <a:ext cx="1169984" cy="1618752"/>
            <a:chOff x="8733156" y="5175875"/>
            <a:chExt cx="1169984" cy="1618752"/>
          </a:xfrm>
        </p:grpSpPr>
        <p:sp>
          <p:nvSpPr>
            <p:cNvPr id="23617" name="Oval 33"/>
            <p:cNvSpPr>
              <a:spLocks noChangeArrowheads="1"/>
            </p:cNvSpPr>
            <p:nvPr/>
          </p:nvSpPr>
          <p:spPr bwMode="auto">
            <a:xfrm>
              <a:off x="8733156" y="5175875"/>
              <a:ext cx="1169984" cy="116999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618" name="Text Box 43"/>
            <p:cNvSpPr txBox="1">
              <a:spLocks noChangeArrowheads="1"/>
            </p:cNvSpPr>
            <p:nvPr/>
          </p:nvSpPr>
          <p:spPr bwMode="auto">
            <a:xfrm>
              <a:off x="8758844" y="6330781"/>
              <a:ext cx="386942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076382" y="5178536"/>
            <a:ext cx="854076" cy="1295400"/>
            <a:chOff x="4208462" y="5398454"/>
            <a:chExt cx="854076" cy="1295400"/>
          </a:xfrm>
        </p:grpSpPr>
        <p:sp>
          <p:nvSpPr>
            <p:cNvPr id="23611" name="Oval 20"/>
            <p:cNvSpPr>
              <a:spLocks noChangeArrowheads="1"/>
            </p:cNvSpPr>
            <p:nvPr/>
          </p:nvSpPr>
          <p:spPr bwMode="auto">
            <a:xfrm>
              <a:off x="4324350" y="5398454"/>
              <a:ext cx="738188" cy="73818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612" name="Text Box 42"/>
            <p:cNvSpPr txBox="1">
              <a:spLocks noChangeArrowheads="1"/>
            </p:cNvSpPr>
            <p:nvPr/>
          </p:nvSpPr>
          <p:spPr bwMode="auto">
            <a:xfrm>
              <a:off x="4208462" y="6230304"/>
              <a:ext cx="38735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3614" name="Group 61"/>
          <p:cNvGrpSpPr>
            <a:grpSpLocks/>
          </p:cNvGrpSpPr>
          <p:nvPr/>
        </p:nvGrpSpPr>
        <p:grpSpPr bwMode="auto">
          <a:xfrm>
            <a:off x="4932045" y="4376213"/>
            <a:ext cx="574675" cy="463550"/>
            <a:chOff x="5774" y="1288"/>
            <a:chExt cx="294" cy="292"/>
          </a:xfrm>
        </p:grpSpPr>
        <p:sp>
          <p:nvSpPr>
            <p:cNvPr id="23615" name="Text Box 62"/>
            <p:cNvSpPr txBox="1">
              <a:spLocks noChangeArrowheads="1"/>
            </p:cNvSpPr>
            <p:nvPr/>
          </p:nvSpPr>
          <p:spPr bwMode="auto">
            <a:xfrm>
              <a:off x="5774" y="1288"/>
              <a:ext cx="29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 err="1">
                  <a:solidFill>
                    <a:srgbClr val="3333FF"/>
                  </a:solidFill>
                  <a:latin typeface="Arial" panose="020B0604020202020204" pitchFamily="34" charset="0"/>
                </a:rPr>
                <a:t>dS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616" name="Line 63"/>
            <p:cNvSpPr>
              <a:spLocks noChangeShapeType="1"/>
            </p:cNvSpPr>
            <p:nvPr/>
          </p:nvSpPr>
          <p:spPr bwMode="auto">
            <a:xfrm>
              <a:off x="5916" y="1329"/>
              <a:ext cx="9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5202" name="Group 82"/>
          <p:cNvGrpSpPr>
            <a:grpSpLocks/>
          </p:cNvGrpSpPr>
          <p:nvPr/>
        </p:nvGrpSpPr>
        <p:grpSpPr bwMode="auto">
          <a:xfrm>
            <a:off x="3431859" y="4386375"/>
            <a:ext cx="2319339" cy="2319339"/>
            <a:chOff x="2117" y="3039"/>
            <a:chExt cx="1461" cy="1461"/>
          </a:xfrm>
        </p:grpSpPr>
        <p:sp>
          <p:nvSpPr>
            <p:cNvPr id="23596" name="Text Box 65"/>
            <p:cNvSpPr txBox="1">
              <a:spLocks noChangeArrowheads="1"/>
            </p:cNvSpPr>
            <p:nvPr/>
          </p:nvSpPr>
          <p:spPr bwMode="auto">
            <a:xfrm>
              <a:off x="2857" y="3200"/>
              <a:ext cx="27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3597" name="Line 66"/>
            <p:cNvSpPr>
              <a:spLocks noChangeShapeType="1"/>
            </p:cNvSpPr>
            <p:nvPr/>
          </p:nvSpPr>
          <p:spPr bwMode="auto">
            <a:xfrm>
              <a:off x="2940" y="3227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23598" name="Line 8"/>
            <p:cNvSpPr>
              <a:spLocks noChangeShapeType="1"/>
            </p:cNvSpPr>
            <p:nvPr/>
          </p:nvSpPr>
          <p:spPr bwMode="auto">
            <a:xfrm rot="16200000">
              <a:off x="2158" y="3767"/>
              <a:ext cx="132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9" name="Line 9"/>
            <p:cNvSpPr>
              <a:spLocks noChangeShapeType="1"/>
            </p:cNvSpPr>
            <p:nvPr/>
          </p:nvSpPr>
          <p:spPr bwMode="auto">
            <a:xfrm>
              <a:off x="2153" y="3771"/>
              <a:ext cx="132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0" name="Line 10"/>
            <p:cNvSpPr>
              <a:spLocks noChangeShapeType="1"/>
            </p:cNvSpPr>
            <p:nvPr/>
          </p:nvSpPr>
          <p:spPr bwMode="auto">
            <a:xfrm rot="2700000">
              <a:off x="2094" y="3770"/>
              <a:ext cx="146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1" name="Line 11"/>
            <p:cNvSpPr>
              <a:spLocks noChangeShapeType="1"/>
            </p:cNvSpPr>
            <p:nvPr/>
          </p:nvSpPr>
          <p:spPr bwMode="auto">
            <a:xfrm rot="18900000" flipH="1">
              <a:off x="2117" y="3747"/>
              <a:ext cx="146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2" name="Line 12"/>
            <p:cNvSpPr>
              <a:spLocks noChangeShapeType="1"/>
            </p:cNvSpPr>
            <p:nvPr/>
          </p:nvSpPr>
          <p:spPr bwMode="auto">
            <a:xfrm>
              <a:off x="3050" y="3771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3" name="Line 13"/>
            <p:cNvSpPr>
              <a:spLocks noChangeShapeType="1"/>
            </p:cNvSpPr>
            <p:nvPr/>
          </p:nvSpPr>
          <p:spPr bwMode="auto">
            <a:xfrm flipH="1">
              <a:off x="2427" y="3772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4" name="Line 14"/>
            <p:cNvSpPr>
              <a:spLocks noChangeShapeType="1"/>
            </p:cNvSpPr>
            <p:nvPr/>
          </p:nvSpPr>
          <p:spPr bwMode="auto">
            <a:xfrm rot="16200000" flipH="1">
              <a:off x="2747" y="4095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5" name="Line 15"/>
            <p:cNvSpPr>
              <a:spLocks noChangeShapeType="1"/>
            </p:cNvSpPr>
            <p:nvPr/>
          </p:nvSpPr>
          <p:spPr bwMode="auto">
            <a:xfrm rot="5400000" flipH="1" flipV="1">
              <a:off x="2753" y="3481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6" name="Line 16"/>
            <p:cNvSpPr>
              <a:spLocks noChangeShapeType="1"/>
            </p:cNvSpPr>
            <p:nvPr/>
          </p:nvSpPr>
          <p:spPr bwMode="auto">
            <a:xfrm rot="2700000" flipH="1" flipV="1">
              <a:off x="2512" y="3535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7" name="Line 17"/>
            <p:cNvSpPr>
              <a:spLocks noChangeShapeType="1"/>
            </p:cNvSpPr>
            <p:nvPr/>
          </p:nvSpPr>
          <p:spPr bwMode="auto">
            <a:xfrm rot="18900000" flipH="1">
              <a:off x="2521" y="3990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8" name="Line 18"/>
            <p:cNvSpPr>
              <a:spLocks noChangeShapeType="1"/>
            </p:cNvSpPr>
            <p:nvPr/>
          </p:nvSpPr>
          <p:spPr bwMode="auto">
            <a:xfrm rot="2700000">
              <a:off x="2980" y="3989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09" name="Line 19"/>
            <p:cNvSpPr>
              <a:spLocks noChangeShapeType="1"/>
            </p:cNvSpPr>
            <p:nvPr/>
          </p:nvSpPr>
          <p:spPr bwMode="auto">
            <a:xfrm rot="18900000" flipV="1">
              <a:off x="2981" y="3544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201" name="Group 81"/>
          <p:cNvGrpSpPr>
            <a:grpSpLocks/>
          </p:cNvGrpSpPr>
          <p:nvPr/>
        </p:nvGrpSpPr>
        <p:grpSpPr bwMode="auto">
          <a:xfrm>
            <a:off x="8026691" y="4390818"/>
            <a:ext cx="2319336" cy="2319339"/>
            <a:chOff x="3439" y="3052"/>
            <a:chExt cx="1461" cy="1461"/>
          </a:xfrm>
        </p:grpSpPr>
        <p:sp>
          <p:nvSpPr>
            <p:cNvPr id="23580" name="Line 21"/>
            <p:cNvSpPr>
              <a:spLocks noChangeShapeType="1"/>
            </p:cNvSpPr>
            <p:nvPr/>
          </p:nvSpPr>
          <p:spPr bwMode="auto">
            <a:xfrm>
              <a:off x="3507" y="3785"/>
              <a:ext cx="132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1" name="Line 22"/>
            <p:cNvSpPr>
              <a:spLocks noChangeShapeType="1"/>
            </p:cNvSpPr>
            <p:nvPr/>
          </p:nvSpPr>
          <p:spPr bwMode="auto">
            <a:xfrm rot="16200000">
              <a:off x="3511" y="3780"/>
              <a:ext cx="132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2" name="Line 23"/>
            <p:cNvSpPr>
              <a:spLocks noChangeShapeType="1"/>
            </p:cNvSpPr>
            <p:nvPr/>
          </p:nvSpPr>
          <p:spPr bwMode="auto">
            <a:xfrm rot="2700000">
              <a:off x="3448" y="3783"/>
              <a:ext cx="146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3" name="Line 24"/>
            <p:cNvSpPr>
              <a:spLocks noChangeShapeType="1"/>
            </p:cNvSpPr>
            <p:nvPr/>
          </p:nvSpPr>
          <p:spPr bwMode="auto">
            <a:xfrm rot="18900000" flipH="1">
              <a:off x="3439" y="3786"/>
              <a:ext cx="146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4" name="Line 25"/>
            <p:cNvSpPr>
              <a:spLocks noChangeShapeType="1"/>
            </p:cNvSpPr>
            <p:nvPr/>
          </p:nvSpPr>
          <p:spPr bwMode="auto">
            <a:xfrm flipH="1">
              <a:off x="4404" y="3785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5" name="Line 26"/>
            <p:cNvSpPr>
              <a:spLocks noChangeShapeType="1"/>
            </p:cNvSpPr>
            <p:nvPr/>
          </p:nvSpPr>
          <p:spPr bwMode="auto">
            <a:xfrm>
              <a:off x="3811" y="3785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6" name="Line 27"/>
            <p:cNvSpPr>
              <a:spLocks noChangeShapeType="1"/>
            </p:cNvSpPr>
            <p:nvPr/>
          </p:nvSpPr>
          <p:spPr bwMode="auto">
            <a:xfrm rot="5400000" flipH="1" flipV="1">
              <a:off x="4102" y="4078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7" name="Line 28"/>
            <p:cNvSpPr>
              <a:spLocks noChangeShapeType="1"/>
            </p:cNvSpPr>
            <p:nvPr/>
          </p:nvSpPr>
          <p:spPr bwMode="auto">
            <a:xfrm rot="16200000" flipH="1">
              <a:off x="4101" y="3493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8" name="Line 29"/>
            <p:cNvSpPr>
              <a:spLocks noChangeShapeType="1"/>
            </p:cNvSpPr>
            <p:nvPr/>
          </p:nvSpPr>
          <p:spPr bwMode="auto">
            <a:xfrm rot="2700000">
              <a:off x="3896" y="3579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9" name="Line 30"/>
            <p:cNvSpPr>
              <a:spLocks noChangeShapeType="1"/>
            </p:cNvSpPr>
            <p:nvPr/>
          </p:nvSpPr>
          <p:spPr bwMode="auto">
            <a:xfrm rot="18900000" flipV="1">
              <a:off x="3899" y="3985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0" name="Line 31"/>
            <p:cNvSpPr>
              <a:spLocks noChangeShapeType="1"/>
            </p:cNvSpPr>
            <p:nvPr/>
          </p:nvSpPr>
          <p:spPr bwMode="auto">
            <a:xfrm rot="2700000" flipH="1" flipV="1">
              <a:off x="4296" y="3978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1" name="Line 32"/>
            <p:cNvSpPr>
              <a:spLocks noChangeShapeType="1"/>
            </p:cNvSpPr>
            <p:nvPr/>
          </p:nvSpPr>
          <p:spPr bwMode="auto">
            <a:xfrm rot="18900000" flipH="1">
              <a:off x="4324" y="3555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93" name="Group 67"/>
            <p:cNvGrpSpPr>
              <a:grpSpLocks/>
            </p:cNvGrpSpPr>
            <p:nvPr/>
          </p:nvGrpSpPr>
          <p:grpSpPr bwMode="auto">
            <a:xfrm>
              <a:off x="4282" y="3186"/>
              <a:ext cx="270" cy="292"/>
              <a:chOff x="5846" y="1590"/>
              <a:chExt cx="270" cy="292"/>
            </a:xfrm>
          </p:grpSpPr>
          <p:sp>
            <p:nvSpPr>
              <p:cNvPr id="23594" name="Text Box 68"/>
              <p:cNvSpPr txBox="1">
                <a:spLocks noChangeArrowheads="1"/>
              </p:cNvSpPr>
              <p:nvPr/>
            </p:nvSpPr>
            <p:spPr bwMode="auto">
              <a:xfrm>
                <a:off x="5846" y="1590"/>
                <a:ext cx="27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3595" name="Line 69"/>
              <p:cNvSpPr>
                <a:spLocks noChangeShapeType="1"/>
              </p:cNvSpPr>
              <p:nvPr/>
            </p:nvSpPr>
            <p:spPr bwMode="auto">
              <a:xfrm>
                <a:off x="5929" y="1620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/>
              </a:p>
            </p:txBody>
          </p:sp>
        </p:grpSp>
      </p:grpSp>
      <p:sp>
        <p:nvSpPr>
          <p:cNvPr id="5150" name="Text Box 71"/>
          <p:cNvSpPr txBox="1">
            <a:spLocks noChangeArrowheads="1"/>
          </p:cNvSpPr>
          <p:nvPr/>
        </p:nvSpPr>
        <p:spPr bwMode="auto">
          <a:xfrm>
            <a:off x="1531303" y="2360124"/>
            <a:ext cx="561152" cy="88407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4800" dirty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3577" name="Text Box 44"/>
          <p:cNvSpPr txBox="1">
            <a:spLocks noChangeArrowheads="1"/>
          </p:cNvSpPr>
          <p:nvPr/>
        </p:nvSpPr>
        <p:spPr bwMode="auto">
          <a:xfrm>
            <a:off x="1184910" y="3871118"/>
            <a:ext cx="287640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Q</a:t>
            </a:r>
            <a:r>
              <a:rPr lang="es-ES" sz="2400" baseline="30000" dirty="0">
                <a:latin typeface="Arial" panose="020B0604020202020204" pitchFamily="34" charset="0"/>
              </a:rPr>
              <a:t>+</a:t>
            </a:r>
            <a:r>
              <a:rPr lang="es-ES" sz="2400" dirty="0">
                <a:latin typeface="Arial" panose="020B0604020202020204" pitchFamily="34" charset="0"/>
              </a:rPr>
              <a:t>: </a:t>
            </a:r>
            <a:r>
              <a:rPr lang="es-ES" sz="2400" dirty="0" err="1">
                <a:latin typeface="Arial" panose="020B0604020202020204" pitchFamily="34" charset="0"/>
              </a:rPr>
              <a:t>d</a:t>
            </a:r>
            <a:r>
              <a:rPr lang="es-ES" sz="2400" b="1" dirty="0" err="1">
                <a:latin typeface="Arial" panose="020B0604020202020204" pitchFamily="34" charset="0"/>
              </a:rPr>
              <a:t>S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paralelo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</a:p>
        </p:txBody>
      </p:sp>
      <p:sp>
        <p:nvSpPr>
          <p:cNvPr id="74760" name="Text Box 47"/>
          <p:cNvSpPr txBox="1">
            <a:spLocks noChangeArrowheads="1"/>
          </p:cNvSpPr>
          <p:nvPr/>
        </p:nvSpPr>
        <p:spPr bwMode="auto">
          <a:xfrm>
            <a:off x="1188085" y="4957286"/>
            <a:ext cx="22363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Todo E</a:t>
            </a:r>
            <a:r>
              <a:rPr lang="es-ES" sz="2400" baseline="-25000">
                <a:latin typeface="Arial" panose="020B0604020202020204" pitchFamily="34" charset="0"/>
              </a:rPr>
              <a:t>n</a:t>
            </a:r>
            <a:r>
              <a:rPr lang="es-ES" sz="2400">
                <a:latin typeface="Arial" panose="020B0604020202020204" pitchFamily="34" charset="0"/>
              </a:rPr>
              <a:t> dS &gt; 0</a:t>
            </a:r>
          </a:p>
        </p:txBody>
      </p:sp>
      <p:sp>
        <p:nvSpPr>
          <p:cNvPr id="74831" name="Text Box 47"/>
          <p:cNvSpPr txBox="1">
            <a:spLocks noChangeArrowheads="1"/>
          </p:cNvSpPr>
          <p:nvPr/>
        </p:nvSpPr>
        <p:spPr bwMode="auto">
          <a:xfrm>
            <a:off x="1180148" y="4344145"/>
            <a:ext cx="196865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Todo</a:t>
            </a: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E</a:t>
            </a:r>
            <a:r>
              <a:rPr lang="es-ES" sz="2400" baseline="-25000">
                <a:latin typeface="Arial" panose="020B0604020202020204" pitchFamily="34" charset="0"/>
              </a:rPr>
              <a:t>n</a:t>
            </a:r>
            <a:r>
              <a:rPr lang="es-ES" sz="2400">
                <a:latin typeface="Arial" panose="020B0604020202020204" pitchFamily="34" charset="0"/>
              </a:rPr>
              <a:t> = |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|</a:t>
            </a:r>
          </a:p>
        </p:txBody>
      </p:sp>
      <p:sp>
        <p:nvSpPr>
          <p:cNvPr id="23574" name="Text Box 50"/>
          <p:cNvSpPr txBox="1">
            <a:spLocks noChangeArrowheads="1"/>
          </p:cNvSpPr>
          <p:nvPr/>
        </p:nvSpPr>
        <p:spPr bwMode="auto">
          <a:xfrm>
            <a:off x="5677399" y="3855243"/>
            <a:ext cx="329639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Q</a:t>
            </a:r>
            <a:r>
              <a:rPr lang="es-ES" sz="2400" baseline="30000" dirty="0">
                <a:latin typeface="Arial" panose="020B0604020202020204" pitchFamily="34" charset="0"/>
              </a:rPr>
              <a:t>-</a:t>
            </a:r>
            <a:r>
              <a:rPr lang="es-ES" sz="2400" dirty="0">
                <a:latin typeface="Arial" panose="020B0604020202020204" pitchFamily="34" charset="0"/>
              </a:rPr>
              <a:t>: </a:t>
            </a:r>
            <a:r>
              <a:rPr lang="es-ES" sz="2400" dirty="0" err="1">
                <a:latin typeface="Arial" panose="020B0604020202020204" pitchFamily="34" charset="0"/>
              </a:rPr>
              <a:t>d</a:t>
            </a:r>
            <a:r>
              <a:rPr lang="es-ES" sz="2400" b="1" dirty="0" err="1">
                <a:latin typeface="Arial" panose="020B0604020202020204" pitchFamily="34" charset="0"/>
              </a:rPr>
              <a:t>S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anti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paralelo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</a:p>
        </p:txBody>
      </p:sp>
      <p:sp>
        <p:nvSpPr>
          <p:cNvPr id="74766" name="Text Box 53"/>
          <p:cNvSpPr txBox="1">
            <a:spLocks noChangeArrowheads="1"/>
          </p:cNvSpPr>
          <p:nvPr/>
        </p:nvSpPr>
        <p:spPr bwMode="auto">
          <a:xfrm>
            <a:off x="5656556" y="4984273"/>
            <a:ext cx="22363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Todo E</a:t>
            </a:r>
            <a:r>
              <a:rPr lang="es-ES" sz="2400" baseline="-25000">
                <a:latin typeface="Arial" panose="020B0604020202020204" pitchFamily="34" charset="0"/>
              </a:rPr>
              <a:t>n</a:t>
            </a:r>
            <a:r>
              <a:rPr lang="es-ES" sz="2400">
                <a:latin typeface="Arial" panose="020B0604020202020204" pitchFamily="34" charset="0"/>
              </a:rPr>
              <a:t> dS &lt; 0</a:t>
            </a:r>
          </a:p>
        </p:txBody>
      </p:sp>
      <p:sp>
        <p:nvSpPr>
          <p:cNvPr id="74832" name="Text Box 47"/>
          <p:cNvSpPr txBox="1">
            <a:spLocks noChangeArrowheads="1"/>
          </p:cNvSpPr>
          <p:nvPr/>
        </p:nvSpPr>
        <p:spPr bwMode="auto">
          <a:xfrm>
            <a:off x="5658143" y="4355257"/>
            <a:ext cx="2136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Todo</a:t>
            </a: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E</a:t>
            </a:r>
            <a:r>
              <a:rPr lang="es-ES" sz="2400" baseline="-25000">
                <a:latin typeface="Arial" panose="020B0604020202020204" pitchFamily="34" charset="0"/>
              </a:rPr>
              <a:t>n</a:t>
            </a:r>
            <a:r>
              <a:rPr lang="es-ES" sz="2400">
                <a:latin typeface="Arial" panose="020B0604020202020204" pitchFamily="34" charset="0"/>
              </a:rPr>
              <a:t> =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|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|</a:t>
            </a:r>
          </a:p>
        </p:txBody>
      </p:sp>
      <p:sp>
        <p:nvSpPr>
          <p:cNvPr id="78" name="Text Box 49"/>
          <p:cNvSpPr txBox="1">
            <a:spLocks noChangeArrowheads="1"/>
          </p:cNvSpPr>
          <p:nvPr/>
        </p:nvSpPr>
        <p:spPr bwMode="auto">
          <a:xfrm>
            <a:off x="1202373" y="5542723"/>
            <a:ext cx="9383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 &gt; 0</a:t>
            </a:r>
            <a:endParaRPr lang="es-ES" sz="24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1" name="Text Box 55"/>
          <p:cNvSpPr txBox="1">
            <a:spLocks noChangeArrowheads="1"/>
          </p:cNvSpPr>
          <p:nvPr/>
        </p:nvSpPr>
        <p:spPr bwMode="auto">
          <a:xfrm>
            <a:off x="5680368" y="5553925"/>
            <a:ext cx="9383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 &lt; 0</a:t>
            </a:r>
            <a:endParaRPr lang="es-ES" sz="24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3" name="Text Box 85"/>
          <p:cNvSpPr txBox="1">
            <a:spLocks noChangeArrowheads="1"/>
          </p:cNvSpPr>
          <p:nvPr/>
        </p:nvSpPr>
        <p:spPr bwMode="auto">
          <a:xfrm>
            <a:off x="1181964" y="5945948"/>
            <a:ext cx="95119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ym typeface="Symbol" panose="05050102010706020507" pitchFamily="18" charset="2"/>
              </a:rPr>
              <a:t></a:t>
            </a:r>
            <a:r>
              <a:rPr lang="es-ES" sz="2400" baseline="-25000" dirty="0">
                <a:sym typeface="Symbol" panose="05050102010706020507" pitchFamily="18" charset="2"/>
              </a:rPr>
              <a:t>0</a:t>
            </a:r>
            <a:r>
              <a:rPr lang="es-ES" sz="2400" dirty="0">
                <a:sym typeface="Symbol" panose="05050102010706020507" pitchFamily="18" charset="2"/>
              </a:rPr>
              <a:t> &gt; 0</a:t>
            </a:r>
            <a:endParaRPr lang="es-ES" sz="2400" baseline="-25000" dirty="0">
              <a:sym typeface="Symbol" panose="05050102010706020507" pitchFamily="18" charset="2"/>
            </a:endParaRPr>
          </a:p>
        </p:txBody>
      </p: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5678243" y="5953975"/>
            <a:ext cx="95119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ym typeface="Symbol" panose="05050102010706020507" pitchFamily="18" charset="2"/>
              </a:rPr>
              <a:t></a:t>
            </a:r>
            <a:r>
              <a:rPr lang="es-ES" sz="2400" baseline="-25000">
                <a:sym typeface="Symbol" panose="05050102010706020507" pitchFamily="18" charset="2"/>
              </a:rPr>
              <a:t>0</a:t>
            </a:r>
            <a:r>
              <a:rPr lang="es-ES" sz="2400">
                <a:sym typeface="Symbol" panose="05050102010706020507" pitchFamily="18" charset="2"/>
              </a:rPr>
              <a:t> &gt; 0</a:t>
            </a:r>
            <a:endParaRPr lang="es-ES" sz="2400" baseline="-25000">
              <a:sym typeface="Symbol" panose="05050102010706020507" pitchFamily="18" charset="2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8228623" y="4543325"/>
            <a:ext cx="1906249" cy="1949012"/>
            <a:chOff x="3699980" y="4645959"/>
            <a:chExt cx="1906249" cy="1949012"/>
          </a:xfrm>
        </p:grpSpPr>
        <p:sp>
          <p:nvSpPr>
            <p:cNvPr id="76" name="Line 57"/>
            <p:cNvSpPr>
              <a:spLocks noChangeShapeType="1"/>
            </p:cNvSpPr>
            <p:nvPr/>
          </p:nvSpPr>
          <p:spPr bwMode="auto">
            <a:xfrm>
              <a:off x="5092178" y="6071588"/>
              <a:ext cx="288000" cy="288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noAutofit/>
            </a:bodyPr>
            <a:lstStyle/>
            <a:p>
              <a:endParaRPr lang="en-GB" dirty="0"/>
            </a:p>
          </p:txBody>
        </p:sp>
        <p:sp>
          <p:nvSpPr>
            <p:cNvPr id="77" name="Line 57"/>
            <p:cNvSpPr>
              <a:spLocks noChangeShapeType="1"/>
            </p:cNvSpPr>
            <p:nvPr/>
          </p:nvSpPr>
          <p:spPr bwMode="auto">
            <a:xfrm flipH="1" flipV="1">
              <a:off x="3937536" y="4914108"/>
              <a:ext cx="288000" cy="288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noAutofit/>
            </a:bodyPr>
            <a:lstStyle/>
            <a:p>
              <a:endParaRPr lang="en-GB"/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 flipH="1">
              <a:off x="3956527" y="6069279"/>
              <a:ext cx="288000" cy="288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noAutofit/>
            </a:bodyPr>
            <a:lstStyle/>
            <a:p>
              <a:endParaRPr lang="en-GB"/>
            </a:p>
          </p:txBody>
        </p: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 rot="2700000" flipH="1" flipV="1">
              <a:off x="4524968" y="4645959"/>
              <a:ext cx="288000" cy="288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noAutofit/>
            </a:bodyPr>
            <a:lstStyle/>
            <a:p>
              <a:endParaRPr lang="en-GB"/>
            </a:p>
          </p:txBody>
        </p:sp>
        <p:sp>
          <p:nvSpPr>
            <p:cNvPr id="82" name="Line 57"/>
            <p:cNvSpPr>
              <a:spLocks noChangeShapeType="1"/>
            </p:cNvSpPr>
            <p:nvPr/>
          </p:nvSpPr>
          <p:spPr bwMode="auto">
            <a:xfrm rot="18900000" flipH="1">
              <a:off x="4510261" y="6306971"/>
              <a:ext cx="288000" cy="288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noAutofit/>
            </a:bodyPr>
            <a:lstStyle/>
            <a:p>
              <a:endParaRPr lang="en-GB"/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 rot="18900000" flipH="1" flipV="1">
              <a:off x="3699980" y="5507181"/>
              <a:ext cx="288000" cy="288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noAutofit/>
            </a:bodyPr>
            <a:lstStyle/>
            <a:p>
              <a:endParaRPr lang="en-GB"/>
            </a:p>
          </p:txBody>
        </p:sp>
        <p:sp>
          <p:nvSpPr>
            <p:cNvPr id="86" name="Line 57"/>
            <p:cNvSpPr>
              <a:spLocks noChangeShapeType="1"/>
            </p:cNvSpPr>
            <p:nvPr/>
          </p:nvSpPr>
          <p:spPr bwMode="auto">
            <a:xfrm rot="13500000" flipH="1">
              <a:off x="5318229" y="5512108"/>
              <a:ext cx="288000" cy="288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noAutofit/>
            </a:bodyPr>
            <a:lstStyle/>
            <a:p>
              <a:endParaRPr lang="en-GB"/>
            </a:p>
          </p:txBody>
        </p:sp>
        <p:sp>
          <p:nvSpPr>
            <p:cNvPr id="87" name="Line 57"/>
            <p:cNvSpPr>
              <a:spLocks noChangeShapeType="1"/>
            </p:cNvSpPr>
            <p:nvPr/>
          </p:nvSpPr>
          <p:spPr bwMode="auto">
            <a:xfrm flipV="1">
              <a:off x="5123497" y="4907916"/>
              <a:ext cx="288000" cy="288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noAutofit/>
            </a:bodyPr>
            <a:lstStyle/>
            <a:p>
              <a:endParaRPr lang="en-GB"/>
            </a:p>
          </p:txBody>
        </p:sp>
      </p:grpSp>
      <p:grpSp>
        <p:nvGrpSpPr>
          <p:cNvPr id="88" name="Group 61"/>
          <p:cNvGrpSpPr>
            <a:grpSpLocks/>
          </p:cNvGrpSpPr>
          <p:nvPr/>
        </p:nvGrpSpPr>
        <p:grpSpPr bwMode="auto">
          <a:xfrm>
            <a:off x="9763395" y="4264296"/>
            <a:ext cx="574675" cy="463550"/>
            <a:chOff x="5774" y="1288"/>
            <a:chExt cx="294" cy="292"/>
          </a:xfrm>
        </p:grpSpPr>
        <p:sp>
          <p:nvSpPr>
            <p:cNvPr id="89" name="Text Box 62"/>
            <p:cNvSpPr txBox="1">
              <a:spLocks noChangeArrowheads="1"/>
            </p:cNvSpPr>
            <p:nvPr/>
          </p:nvSpPr>
          <p:spPr bwMode="auto">
            <a:xfrm>
              <a:off x="5774" y="1288"/>
              <a:ext cx="29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dS</a:t>
              </a:r>
            </a:p>
          </p:txBody>
        </p:sp>
        <p:sp>
          <p:nvSpPr>
            <p:cNvPr id="90" name="Line 63"/>
            <p:cNvSpPr>
              <a:spLocks noChangeShapeType="1"/>
            </p:cNvSpPr>
            <p:nvPr/>
          </p:nvSpPr>
          <p:spPr bwMode="auto">
            <a:xfrm>
              <a:off x="5916" y="1329"/>
              <a:ext cx="9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91" name="CuadroTexto 90"/>
          <p:cNvSpPr txBox="1"/>
          <p:nvPr/>
        </p:nvSpPr>
        <p:spPr>
          <a:xfrm>
            <a:off x="2585539" y="6418567"/>
            <a:ext cx="6623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S" sz="2400" dirty="0"/>
              <a:t>Ok!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7044301" y="6436608"/>
            <a:ext cx="6623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Ok!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082483" y="5635938"/>
            <a:ext cx="1329508" cy="636669"/>
            <a:chOff x="2082483" y="5698678"/>
            <a:chExt cx="1329508" cy="636669"/>
          </a:xfrm>
        </p:grpSpPr>
        <p:sp>
          <p:nvSpPr>
            <p:cNvPr id="18454" name="Text Box 49"/>
            <p:cNvSpPr txBox="1">
              <a:spLocks noChangeArrowheads="1"/>
            </p:cNvSpPr>
            <p:nvPr/>
          </p:nvSpPr>
          <p:spPr bwMode="auto">
            <a:xfrm>
              <a:off x="2082483" y="5760322"/>
              <a:ext cx="1329508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 Q &gt; 0</a:t>
              </a:r>
            </a:p>
          </p:txBody>
        </p:sp>
        <p:cxnSp>
          <p:nvCxnSpPr>
            <p:cNvPr id="6" name="Conector recto 5"/>
            <p:cNvCxnSpPr/>
            <p:nvPr/>
          </p:nvCxnSpPr>
          <p:spPr bwMode="auto">
            <a:xfrm>
              <a:off x="2174240" y="5698678"/>
              <a:ext cx="0" cy="63666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upo 7"/>
          <p:cNvGrpSpPr/>
          <p:nvPr/>
        </p:nvGrpSpPr>
        <p:grpSpPr>
          <a:xfrm>
            <a:off x="6522378" y="5654464"/>
            <a:ext cx="1329508" cy="636669"/>
            <a:chOff x="6553200" y="5737752"/>
            <a:chExt cx="1329508" cy="636669"/>
          </a:xfrm>
        </p:grpSpPr>
        <p:sp>
          <p:nvSpPr>
            <p:cNvPr id="18452" name="Text Box 55"/>
            <p:cNvSpPr txBox="1">
              <a:spLocks noChangeArrowheads="1"/>
            </p:cNvSpPr>
            <p:nvPr/>
          </p:nvSpPr>
          <p:spPr bwMode="auto">
            <a:xfrm>
              <a:off x="6553200" y="5767942"/>
              <a:ext cx="1329508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 Q &lt; 0</a:t>
              </a:r>
            </a:p>
          </p:txBody>
        </p:sp>
        <p:cxnSp>
          <p:nvCxnSpPr>
            <p:cNvPr id="93" name="Conector recto 92"/>
            <p:cNvCxnSpPr/>
            <p:nvPr/>
          </p:nvCxnSpPr>
          <p:spPr bwMode="auto">
            <a:xfrm>
              <a:off x="6649990" y="5737752"/>
              <a:ext cx="0" cy="63666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Rectangle 72">
            <a:extLst>
              <a:ext uri="{FF2B5EF4-FFF2-40B4-BE49-F238E27FC236}">
                <a16:creationId xmlns:a16="http://schemas.microsoft.com/office/drawing/2014/main" id="{E28EBEC8-FFE3-48A2-8C8A-BE9422A5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551" y="726164"/>
            <a:ext cx="2612267" cy="12049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7" name="Object 6">
            <a:extLst>
              <a:ext uri="{FF2B5EF4-FFF2-40B4-BE49-F238E27FC236}">
                <a16:creationId xmlns:a16="http://schemas.microsoft.com/office/drawing/2014/main" id="{87F44BD1-2866-4EAC-A6DC-D0585B6C4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99705"/>
              </p:ext>
            </p:extLst>
          </p:nvPr>
        </p:nvGraphicFramePr>
        <p:xfrm>
          <a:off x="4633464" y="688859"/>
          <a:ext cx="23256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9" name="Ecuación" r:id="rId4" imgW="799753" imgH="444307" progId="Equation.3">
                  <p:embed/>
                </p:oleObj>
              </mc:Choice>
              <mc:Fallback>
                <p:oleObj name="Ecuación" r:id="rId4" imgW="799753" imgH="444307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B15D43A8-490A-44CD-94D0-0C9014459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464" y="688859"/>
                        <a:ext cx="23256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 Box 44">
            <a:extLst>
              <a:ext uri="{FF2B5EF4-FFF2-40B4-BE49-F238E27FC236}">
                <a16:creationId xmlns:a16="http://schemas.microsoft.com/office/drawing/2014/main" id="{739B371B-8E77-4928-B074-5BF8C18D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699" y="3358285"/>
            <a:ext cx="878783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Tomando a S como una esfera centrada en Q, en cada punto...</a:t>
            </a:r>
            <a:endParaRPr lang="es-ES" sz="24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2" name="Picture 72" descr="Image1">
            <a:extLst>
              <a:ext uri="{FF2B5EF4-FFF2-40B4-BE49-F238E27FC236}">
                <a16:creationId xmlns:a16="http://schemas.microsoft.com/office/drawing/2014/main" id="{E9FF93C0-459A-405C-8B28-5A715F6C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23" y="5367411"/>
            <a:ext cx="365160" cy="36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AF9E1CC4-704E-4538-8678-D409AB12C87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922" y="5344502"/>
            <a:ext cx="449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8BAC193-572F-491F-8E4A-21CEF53A86D0}"/>
              </a:ext>
            </a:extLst>
          </p:cNvPr>
          <p:cNvSpPr txBox="1"/>
          <p:nvPr/>
        </p:nvSpPr>
        <p:spPr>
          <a:xfrm>
            <a:off x="3723887" y="968237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ym typeface="Symbol" panose="05050102010706020507" pitchFamily="18" charset="2"/>
              </a:rPr>
              <a:t> =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  <p:bldP spid="5150" grpId="0" animBg="1"/>
      <p:bldP spid="23577" grpId="0"/>
      <p:bldP spid="74760" grpId="0"/>
      <p:bldP spid="74831" grpId="0"/>
      <p:bldP spid="23574" grpId="0"/>
      <p:bldP spid="74766" grpId="0"/>
      <p:bldP spid="74832" grpId="0"/>
      <p:bldP spid="78" grpId="0"/>
      <p:bldP spid="81" grpId="0"/>
      <p:bldP spid="83" grpId="0"/>
      <p:bldP spid="84" grpId="0"/>
      <p:bldP spid="91" grpId="0" animBg="1"/>
      <p:bldP spid="92" grpId="0" animBg="1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989855" y="1104935"/>
            <a:ext cx="8348085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44000" tIns="72000" rIns="108000" bIns="72000" anchor="ctr" anchorCtr="0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Con ella se deduce el campo eléctrico creado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por distribuciones de carga de </a:t>
            </a:r>
            <a:r>
              <a:rPr lang="es-ES" sz="2400" b="1" dirty="0">
                <a:latin typeface="Arial" panose="020B0604020202020204" pitchFamily="34" charset="0"/>
              </a:rPr>
              <a:t>alta simetría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61" name="Text Box 40"/>
          <p:cNvSpPr txBox="1">
            <a:spLocks noChangeArrowheads="1"/>
          </p:cNvSpPr>
          <p:nvPr/>
        </p:nvSpPr>
        <p:spPr bwMode="auto">
          <a:xfrm>
            <a:off x="2011452" y="2586553"/>
            <a:ext cx="1708150" cy="88407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 PUNTUAL</a:t>
            </a:r>
          </a:p>
        </p:txBody>
      </p:sp>
      <p:grpSp>
        <p:nvGrpSpPr>
          <p:cNvPr id="3" name="65 Grupo"/>
          <p:cNvGrpSpPr>
            <a:grpSpLocks/>
          </p:cNvGrpSpPr>
          <p:nvPr/>
        </p:nvGrpSpPr>
        <p:grpSpPr bwMode="auto">
          <a:xfrm>
            <a:off x="3018602" y="4085297"/>
            <a:ext cx="1011238" cy="2311400"/>
            <a:chOff x="2581275" y="3835400"/>
            <a:chExt cx="1011238" cy="2311400"/>
          </a:xfrm>
        </p:grpSpPr>
        <p:sp>
          <p:nvSpPr>
            <p:cNvPr id="25643" name="Oval 49"/>
            <p:cNvSpPr>
              <a:spLocks noChangeArrowheads="1"/>
            </p:cNvSpPr>
            <p:nvPr/>
          </p:nvSpPr>
          <p:spPr bwMode="auto">
            <a:xfrm>
              <a:off x="3484563" y="4511675"/>
              <a:ext cx="107950" cy="10795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4" name="Line 52"/>
            <p:cNvSpPr>
              <a:spLocks noChangeShapeType="1"/>
            </p:cNvSpPr>
            <p:nvPr/>
          </p:nvSpPr>
          <p:spPr bwMode="auto">
            <a:xfrm flipV="1">
              <a:off x="3090863" y="4587875"/>
              <a:ext cx="431800" cy="6604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5645" name="Line 53"/>
            <p:cNvSpPr>
              <a:spLocks noChangeShapeType="1"/>
            </p:cNvSpPr>
            <p:nvPr/>
          </p:nvSpPr>
          <p:spPr bwMode="auto">
            <a:xfrm>
              <a:off x="3535363" y="4613275"/>
              <a:ext cx="0" cy="1231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5646" name="Line 54"/>
            <p:cNvSpPr>
              <a:spLocks noChangeShapeType="1"/>
            </p:cNvSpPr>
            <p:nvPr/>
          </p:nvSpPr>
          <p:spPr bwMode="auto">
            <a:xfrm>
              <a:off x="3078163" y="5273675"/>
              <a:ext cx="44450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5647" name="Freeform 55"/>
            <p:cNvSpPr>
              <a:spLocks/>
            </p:cNvSpPr>
            <p:nvPr/>
          </p:nvSpPr>
          <p:spPr bwMode="auto">
            <a:xfrm>
              <a:off x="2611438" y="5540375"/>
              <a:ext cx="749300" cy="153988"/>
            </a:xfrm>
            <a:custGeom>
              <a:avLst/>
              <a:gdLst>
                <a:gd name="T0" fmla="*/ 0 w 472"/>
                <a:gd name="T1" fmla="*/ 0 h 97"/>
                <a:gd name="T2" fmla="*/ 2147483646 w 472"/>
                <a:gd name="T3" fmla="*/ 2147483646 h 97"/>
                <a:gd name="T4" fmla="*/ 2147483646 w 472"/>
                <a:gd name="T5" fmla="*/ 2147483646 h 97"/>
                <a:gd name="T6" fmla="*/ 0 60000 65536"/>
                <a:gd name="T7" fmla="*/ 0 60000 65536"/>
                <a:gd name="T8" fmla="*/ 0 60000 65536"/>
                <a:gd name="T9" fmla="*/ 0 w 472"/>
                <a:gd name="T10" fmla="*/ 0 h 97"/>
                <a:gd name="T11" fmla="*/ 472 w 472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2" h="97">
                  <a:moveTo>
                    <a:pt x="0" y="0"/>
                  </a:moveTo>
                  <a:cubicBezTo>
                    <a:pt x="44" y="39"/>
                    <a:pt x="89" y="79"/>
                    <a:pt x="168" y="88"/>
                  </a:cubicBezTo>
                  <a:cubicBezTo>
                    <a:pt x="247" y="97"/>
                    <a:pt x="359" y="76"/>
                    <a:pt x="472" y="56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5648" name="Freeform 56"/>
            <p:cNvSpPr>
              <a:spLocks/>
            </p:cNvSpPr>
            <p:nvPr/>
          </p:nvSpPr>
          <p:spPr bwMode="auto">
            <a:xfrm>
              <a:off x="3065463" y="4435475"/>
              <a:ext cx="330200" cy="317500"/>
            </a:xfrm>
            <a:custGeom>
              <a:avLst/>
              <a:gdLst>
                <a:gd name="T0" fmla="*/ 0 w 208"/>
                <a:gd name="T1" fmla="*/ 0 h 200"/>
                <a:gd name="T2" fmla="*/ 2147483646 w 208"/>
                <a:gd name="T3" fmla="*/ 2147483646 h 200"/>
                <a:gd name="T4" fmla="*/ 2147483646 w 208"/>
                <a:gd name="T5" fmla="*/ 2147483646 h 200"/>
                <a:gd name="T6" fmla="*/ 0 60000 65536"/>
                <a:gd name="T7" fmla="*/ 0 60000 65536"/>
                <a:gd name="T8" fmla="*/ 0 60000 65536"/>
                <a:gd name="T9" fmla="*/ 0 w 208"/>
                <a:gd name="T10" fmla="*/ 0 h 200"/>
                <a:gd name="T11" fmla="*/ 208 w 20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200">
                  <a:moveTo>
                    <a:pt x="0" y="0"/>
                  </a:moveTo>
                  <a:cubicBezTo>
                    <a:pt x="50" y="3"/>
                    <a:pt x="101" y="7"/>
                    <a:pt x="136" y="40"/>
                  </a:cubicBezTo>
                  <a:cubicBezTo>
                    <a:pt x="171" y="73"/>
                    <a:pt x="189" y="136"/>
                    <a:pt x="208" y="200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25649" name="Text Box 58"/>
            <p:cNvSpPr txBox="1">
              <a:spLocks noChangeArrowheads="1"/>
            </p:cNvSpPr>
            <p:nvPr/>
          </p:nvSpPr>
          <p:spPr bwMode="auto">
            <a:xfrm>
              <a:off x="2581275" y="5689600"/>
              <a:ext cx="339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25650" name="Text Box 59"/>
            <p:cNvSpPr txBox="1">
              <a:spLocks noChangeArrowheads="1"/>
            </p:cNvSpPr>
            <p:nvPr/>
          </p:nvSpPr>
          <p:spPr bwMode="auto">
            <a:xfrm>
              <a:off x="3152775" y="3835400"/>
              <a:ext cx="339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5651" name="Text Box 60"/>
            <p:cNvSpPr txBox="1">
              <a:spLocks noChangeArrowheads="1"/>
            </p:cNvSpPr>
            <p:nvPr/>
          </p:nvSpPr>
          <p:spPr bwMode="auto">
            <a:xfrm>
              <a:off x="3306831" y="4672981"/>
              <a:ext cx="279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</p:grpSp>
      <p:sp>
        <p:nvSpPr>
          <p:cNvPr id="6178" name="Text Box 111"/>
          <p:cNvSpPr txBox="1">
            <a:spLocks noChangeArrowheads="1"/>
          </p:cNvSpPr>
          <p:nvPr/>
        </p:nvSpPr>
        <p:spPr bwMode="auto">
          <a:xfrm>
            <a:off x="5411714" y="3609772"/>
            <a:ext cx="4426678" cy="1622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Las coordenadas adecuadas para aplicar Gauss, por la simetría que hay, son las: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coordenadas esféricas</a:t>
            </a:r>
          </a:p>
        </p:txBody>
      </p:sp>
      <p:sp>
        <p:nvSpPr>
          <p:cNvPr id="6188" name="Text Box 128"/>
          <p:cNvSpPr txBox="1">
            <a:spLocks noChangeArrowheads="1"/>
          </p:cNvSpPr>
          <p:nvPr/>
        </p:nvSpPr>
        <p:spPr bwMode="auto">
          <a:xfrm>
            <a:off x="1346200" y="1094462"/>
            <a:ext cx="561152" cy="88407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480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6191" name="Text Box 132"/>
          <p:cNvSpPr txBox="1">
            <a:spLocks noChangeArrowheads="1"/>
          </p:cNvSpPr>
          <p:nvPr/>
        </p:nvSpPr>
        <p:spPr bwMode="auto">
          <a:xfrm>
            <a:off x="3864115" y="2602943"/>
            <a:ext cx="64738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se gira el sistema respecto a cualquier eje que pase por Q, no cambia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(alta simetría)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67" name="Text Box 106"/>
          <p:cNvSpPr txBox="1">
            <a:spLocks noChangeArrowheads="1"/>
          </p:cNvSpPr>
          <p:nvPr/>
        </p:nvSpPr>
        <p:spPr bwMode="auto">
          <a:xfrm>
            <a:off x="5416349" y="5419444"/>
            <a:ext cx="292289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r: coordenada radial</a:t>
            </a:r>
          </a:p>
        </p:txBody>
      </p:sp>
      <p:sp>
        <p:nvSpPr>
          <p:cNvPr id="25614" name="Rectangle 2"/>
          <p:cNvSpPr>
            <a:spLocks noChangeArrowheads="1"/>
          </p:cNvSpPr>
          <p:nvPr/>
        </p:nvSpPr>
        <p:spPr bwMode="auto">
          <a:xfrm>
            <a:off x="1312863" y="477057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2.2.2. APLICACIONES DE LA LEY DE GAUSS</a:t>
            </a:r>
          </a:p>
        </p:txBody>
      </p:sp>
      <p:grpSp>
        <p:nvGrpSpPr>
          <p:cNvPr id="6218" name="Group 74"/>
          <p:cNvGrpSpPr>
            <a:grpSpLocks/>
          </p:cNvGrpSpPr>
          <p:nvPr/>
        </p:nvGrpSpPr>
        <p:grpSpPr bwMode="auto">
          <a:xfrm>
            <a:off x="2078802" y="3840824"/>
            <a:ext cx="2887663" cy="2779713"/>
            <a:chOff x="1021" y="2240"/>
            <a:chExt cx="1819" cy="1751"/>
          </a:xfrm>
        </p:grpSpPr>
        <p:sp>
          <p:nvSpPr>
            <p:cNvPr id="25628" name="Text Box 130"/>
            <p:cNvSpPr txBox="1">
              <a:spLocks noChangeArrowheads="1"/>
            </p:cNvSpPr>
            <p:nvPr/>
          </p:nvSpPr>
          <p:spPr bwMode="auto">
            <a:xfrm>
              <a:off x="1588" y="2939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Q</a:t>
              </a:r>
            </a:p>
          </p:txBody>
        </p:sp>
        <p:grpSp>
          <p:nvGrpSpPr>
            <p:cNvPr id="25629" name="Group 73"/>
            <p:cNvGrpSpPr>
              <a:grpSpLocks/>
            </p:cNvGrpSpPr>
            <p:nvPr/>
          </p:nvGrpSpPr>
          <p:grpSpPr bwMode="auto">
            <a:xfrm>
              <a:off x="1021" y="2240"/>
              <a:ext cx="1819" cy="1751"/>
              <a:chOff x="-1501" y="2180"/>
              <a:chExt cx="1819" cy="1751"/>
            </a:xfrm>
          </p:grpSpPr>
          <p:sp>
            <p:nvSpPr>
              <p:cNvPr id="25630" name="Line 46"/>
              <p:cNvSpPr>
                <a:spLocks noChangeShapeType="1"/>
              </p:cNvSpPr>
              <p:nvPr/>
            </p:nvSpPr>
            <p:spPr bwMode="auto">
              <a:xfrm>
                <a:off x="-600" y="2387"/>
                <a:ext cx="8" cy="1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 flipH="1">
                <a:off x="-1308" y="2826"/>
                <a:ext cx="1384" cy="8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 flipV="1">
                <a:off x="-1404" y="3234"/>
                <a:ext cx="1640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25633" name="Text Box 107"/>
              <p:cNvSpPr txBox="1">
                <a:spLocks noChangeArrowheads="1"/>
              </p:cNvSpPr>
              <p:nvPr/>
            </p:nvSpPr>
            <p:spPr bwMode="auto">
              <a:xfrm>
                <a:off x="-1501" y="354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25634" name="Text Box 108"/>
              <p:cNvSpPr txBox="1">
                <a:spLocks noChangeArrowheads="1"/>
              </p:cNvSpPr>
              <p:nvPr/>
            </p:nvSpPr>
            <p:spPr bwMode="auto">
              <a:xfrm>
                <a:off x="124" y="292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5635" name="Text Box 109"/>
              <p:cNvSpPr txBox="1">
                <a:spLocks noChangeArrowheads="1"/>
              </p:cNvSpPr>
              <p:nvPr/>
            </p:nvSpPr>
            <p:spPr bwMode="auto">
              <a:xfrm>
                <a:off x="-802" y="218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z</a:t>
                </a:r>
              </a:p>
            </p:txBody>
          </p:sp>
          <p:pic>
            <p:nvPicPr>
              <p:cNvPr id="25636" name="Picture 72" descr="Image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20" y="3129"/>
                <a:ext cx="23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" name="Text Box 106"/>
          <p:cNvSpPr txBox="1">
            <a:spLocks noChangeArrowheads="1"/>
          </p:cNvSpPr>
          <p:nvPr/>
        </p:nvSpPr>
        <p:spPr bwMode="auto">
          <a:xfrm>
            <a:off x="5416349" y="5848620"/>
            <a:ext cx="3373337" cy="463846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: coordenada azimutal</a:t>
            </a:r>
          </a:p>
        </p:txBody>
      </p:sp>
      <p:sp>
        <p:nvSpPr>
          <p:cNvPr id="7" name="Text Box 106"/>
          <p:cNvSpPr txBox="1">
            <a:spLocks noChangeArrowheads="1"/>
          </p:cNvSpPr>
          <p:nvPr/>
        </p:nvSpPr>
        <p:spPr bwMode="auto">
          <a:xfrm>
            <a:off x="5416349" y="6297605"/>
            <a:ext cx="291167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: coordenada polar</a:t>
            </a:r>
          </a:p>
        </p:txBody>
      </p:sp>
      <p:sp>
        <p:nvSpPr>
          <p:cNvPr id="4" name="CuadroTexto 3"/>
          <p:cNvSpPr txBox="1">
            <a:spLocks noChangeArrowheads="1"/>
          </p:cNvSpPr>
          <p:nvPr/>
        </p:nvSpPr>
        <p:spPr bwMode="auto">
          <a:xfrm>
            <a:off x="9003526" y="5850588"/>
            <a:ext cx="68640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: </a:t>
            </a:r>
            <a:r>
              <a:rPr lang="es-ES" sz="2400" b="1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endParaRPr lang="es-ES" sz="2400">
              <a:solidFill>
                <a:srgbClr val="FF0000"/>
              </a:solidFill>
            </a:endParaRPr>
          </a:p>
        </p:txBody>
      </p:sp>
      <p:sp>
        <p:nvSpPr>
          <p:cNvPr id="53" name="CuadroTexto 52"/>
          <p:cNvSpPr txBox="1">
            <a:spLocks noChangeArrowheads="1"/>
          </p:cNvSpPr>
          <p:nvPr/>
        </p:nvSpPr>
        <p:spPr bwMode="auto">
          <a:xfrm>
            <a:off x="9006071" y="6288418"/>
            <a:ext cx="109677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: </a:t>
            </a:r>
            <a:r>
              <a:rPr lang="es-ES" sz="2400" b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eta</a:t>
            </a:r>
            <a:endParaRPr lang="es-ES" sz="2400">
              <a:solidFill>
                <a:srgbClr val="FF0000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021754" y="1929099"/>
            <a:ext cx="8037926" cy="514738"/>
          </a:xfrm>
          <a:prstGeom prst="rect">
            <a:avLst/>
          </a:prstGeom>
          <a:noFill/>
          <a:ln>
            <a:noFill/>
          </a:ln>
        </p:spPr>
        <p:txBody>
          <a:bodyPr wrap="square" lIns="144000" tIns="72000" rIns="108000" bIns="72000" anchor="ctr" anchorCtr="0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(alternativa al Principio de Superposición)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/>
      <p:bldP spid="6161" grpId="0" animBg="1"/>
      <p:bldP spid="6178" grpId="0" animBg="1"/>
      <p:bldP spid="6188" grpId="0" animBg="1"/>
      <p:bldP spid="6191" grpId="0"/>
      <p:bldP spid="67" grpId="0"/>
      <p:bldP spid="6" grpId="0" animBg="1"/>
      <p:bldP spid="7" grpId="0"/>
      <p:bldP spid="4" grpId="0"/>
      <p:bldP spid="5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930CC7C-C231-4CDB-BAB5-8DAE36F323EA}"/>
              </a:ext>
            </a:extLst>
          </p:cNvPr>
          <p:cNvGrpSpPr/>
          <p:nvPr/>
        </p:nvGrpSpPr>
        <p:grpSpPr>
          <a:xfrm>
            <a:off x="4729554" y="3756476"/>
            <a:ext cx="1569998" cy="1244811"/>
            <a:chOff x="4729554" y="3756476"/>
            <a:chExt cx="1569998" cy="1244811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DE91CF7-218F-42B6-A729-53788DC0AE42}"/>
                </a:ext>
              </a:extLst>
            </p:cNvPr>
            <p:cNvSpPr/>
            <p:nvPr/>
          </p:nvSpPr>
          <p:spPr bwMode="auto">
            <a:xfrm>
              <a:off x="4729554" y="3756476"/>
              <a:ext cx="632623" cy="5780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82800" rIns="90000" bIns="82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78D90631-1D3A-4FF4-9731-A71130B20563}"/>
                </a:ext>
              </a:extLst>
            </p:cNvPr>
            <p:cNvSpPr/>
            <p:nvPr/>
          </p:nvSpPr>
          <p:spPr bwMode="auto">
            <a:xfrm>
              <a:off x="5373329" y="4423226"/>
              <a:ext cx="926223" cy="5780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82800" rIns="90000" bIns="82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989855" y="1104935"/>
            <a:ext cx="8348085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44000" tIns="72000" rIns="108000" bIns="72000" anchor="ctr" anchorCtr="0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Con ella se deduce el campo eléctrico creado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por distribuciones de carga de </a:t>
            </a:r>
            <a:r>
              <a:rPr lang="es-ES" sz="2400" b="1" dirty="0">
                <a:latin typeface="Arial" panose="020B0604020202020204" pitchFamily="34" charset="0"/>
              </a:rPr>
              <a:t>alta simetría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61" name="Text Box 40"/>
          <p:cNvSpPr txBox="1">
            <a:spLocks noChangeArrowheads="1"/>
          </p:cNvSpPr>
          <p:nvPr/>
        </p:nvSpPr>
        <p:spPr bwMode="auto">
          <a:xfrm>
            <a:off x="2011452" y="2586553"/>
            <a:ext cx="1708150" cy="88407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 PUNTUAL</a:t>
            </a:r>
          </a:p>
        </p:txBody>
      </p:sp>
      <p:sp>
        <p:nvSpPr>
          <p:cNvPr id="6188" name="Text Box 128"/>
          <p:cNvSpPr txBox="1">
            <a:spLocks noChangeArrowheads="1"/>
          </p:cNvSpPr>
          <p:nvPr/>
        </p:nvSpPr>
        <p:spPr bwMode="auto">
          <a:xfrm>
            <a:off x="1346200" y="1094462"/>
            <a:ext cx="561152" cy="88407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480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6191" name="Text Box 132"/>
          <p:cNvSpPr txBox="1">
            <a:spLocks noChangeArrowheads="1"/>
          </p:cNvSpPr>
          <p:nvPr/>
        </p:nvSpPr>
        <p:spPr bwMode="auto">
          <a:xfrm>
            <a:off x="3864115" y="2602943"/>
            <a:ext cx="64738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se gira el sistema respecto a cualquier eje que pase por Q, no cambia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(alta simetría)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25614" name="Rectangle 2"/>
          <p:cNvSpPr>
            <a:spLocks noChangeArrowheads="1"/>
          </p:cNvSpPr>
          <p:nvPr/>
        </p:nvSpPr>
        <p:spPr bwMode="auto">
          <a:xfrm>
            <a:off x="1312863" y="477057"/>
            <a:ext cx="6783387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2.2.2. APLICACIONES DE LA LEY DE GAUSS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021754" y="1929099"/>
            <a:ext cx="8037926" cy="514738"/>
          </a:xfrm>
          <a:prstGeom prst="rect">
            <a:avLst/>
          </a:prstGeom>
          <a:noFill/>
          <a:ln>
            <a:noFill/>
          </a:ln>
        </p:spPr>
        <p:txBody>
          <a:bodyPr wrap="square" lIns="144000" tIns="72000" rIns="108000" bIns="72000" anchor="ctr" anchorCtr="0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(alternativa al Principio de Superposición)</a:t>
            </a:r>
          </a:p>
        </p:txBody>
      </p:sp>
      <p:grpSp>
        <p:nvGrpSpPr>
          <p:cNvPr id="34" name="69 Grupo">
            <a:extLst>
              <a:ext uri="{FF2B5EF4-FFF2-40B4-BE49-F238E27FC236}">
                <a16:creationId xmlns:a16="http://schemas.microsoft.com/office/drawing/2014/main" id="{376A1C0A-75BB-4EA8-8B69-3D81FADF5B24}"/>
              </a:ext>
            </a:extLst>
          </p:cNvPr>
          <p:cNvGrpSpPr>
            <a:grpSpLocks/>
          </p:cNvGrpSpPr>
          <p:nvPr/>
        </p:nvGrpSpPr>
        <p:grpSpPr bwMode="auto">
          <a:xfrm>
            <a:off x="2405821" y="4321835"/>
            <a:ext cx="2159000" cy="2406650"/>
            <a:chOff x="1978025" y="4186238"/>
            <a:chExt cx="2159000" cy="2406650"/>
          </a:xfrm>
        </p:grpSpPr>
        <p:sp>
          <p:nvSpPr>
            <p:cNvPr id="35" name="Oval 50">
              <a:extLst>
                <a:ext uri="{FF2B5EF4-FFF2-40B4-BE49-F238E27FC236}">
                  <a16:creationId xmlns:a16="http://schemas.microsoft.com/office/drawing/2014/main" id="{03C9ACED-D406-4D13-9305-28E6744A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5" y="4186238"/>
              <a:ext cx="2159000" cy="2159000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6586A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Text Box 116">
              <a:extLst>
                <a:ext uri="{FF2B5EF4-FFF2-40B4-BE49-F238E27FC236}">
                  <a16:creationId xmlns:a16="http://schemas.microsoft.com/office/drawing/2014/main" id="{4ECAFB56-7C16-4D65-B4D0-D395F8DB6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588" y="6196013"/>
              <a:ext cx="3508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S</a:t>
              </a:r>
              <a:endParaRPr lang="es-E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7" name="65 Grupo">
            <a:extLst>
              <a:ext uri="{FF2B5EF4-FFF2-40B4-BE49-F238E27FC236}">
                <a16:creationId xmlns:a16="http://schemas.microsoft.com/office/drawing/2014/main" id="{44944BA9-6266-4733-92DE-26ED43C05EC9}"/>
              </a:ext>
            </a:extLst>
          </p:cNvPr>
          <p:cNvGrpSpPr>
            <a:grpSpLocks/>
          </p:cNvGrpSpPr>
          <p:nvPr/>
        </p:nvGrpSpPr>
        <p:grpSpPr bwMode="auto">
          <a:xfrm>
            <a:off x="3018596" y="4085297"/>
            <a:ext cx="1011238" cy="2311400"/>
            <a:chOff x="2581275" y="3835400"/>
            <a:chExt cx="1011238" cy="2311400"/>
          </a:xfrm>
        </p:grpSpPr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1B8A70A8-C519-476C-B624-0B13EE0CA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4511675"/>
              <a:ext cx="107950" cy="10795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Line 52">
              <a:extLst>
                <a:ext uri="{FF2B5EF4-FFF2-40B4-BE49-F238E27FC236}">
                  <a16:creationId xmlns:a16="http://schemas.microsoft.com/office/drawing/2014/main" id="{861E7012-2DB2-4DF9-ACF9-B9191F187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0863" y="4587875"/>
              <a:ext cx="431800" cy="6604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928457AB-6CDA-4DF5-9DBF-D6106CCC3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363" y="4613275"/>
              <a:ext cx="0" cy="1231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41" name="Line 54">
              <a:extLst>
                <a:ext uri="{FF2B5EF4-FFF2-40B4-BE49-F238E27FC236}">
                  <a16:creationId xmlns:a16="http://schemas.microsoft.com/office/drawing/2014/main" id="{8C6776DE-4B7E-464D-92C0-1272FAA85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163" y="5273675"/>
              <a:ext cx="44450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56768338-5BDC-49F6-ADD9-82D803F0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5540375"/>
              <a:ext cx="749300" cy="153988"/>
            </a:xfrm>
            <a:custGeom>
              <a:avLst/>
              <a:gdLst>
                <a:gd name="T0" fmla="*/ 0 w 472"/>
                <a:gd name="T1" fmla="*/ 0 h 97"/>
                <a:gd name="T2" fmla="*/ 2147483646 w 472"/>
                <a:gd name="T3" fmla="*/ 2147483646 h 97"/>
                <a:gd name="T4" fmla="*/ 2147483646 w 472"/>
                <a:gd name="T5" fmla="*/ 2147483646 h 97"/>
                <a:gd name="T6" fmla="*/ 0 60000 65536"/>
                <a:gd name="T7" fmla="*/ 0 60000 65536"/>
                <a:gd name="T8" fmla="*/ 0 60000 65536"/>
                <a:gd name="T9" fmla="*/ 0 w 472"/>
                <a:gd name="T10" fmla="*/ 0 h 97"/>
                <a:gd name="T11" fmla="*/ 472 w 472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2" h="97">
                  <a:moveTo>
                    <a:pt x="0" y="0"/>
                  </a:moveTo>
                  <a:cubicBezTo>
                    <a:pt x="44" y="39"/>
                    <a:pt x="89" y="79"/>
                    <a:pt x="168" y="88"/>
                  </a:cubicBezTo>
                  <a:cubicBezTo>
                    <a:pt x="247" y="97"/>
                    <a:pt x="359" y="76"/>
                    <a:pt x="472" y="56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43" name="Freeform 56">
              <a:extLst>
                <a:ext uri="{FF2B5EF4-FFF2-40B4-BE49-F238E27FC236}">
                  <a16:creationId xmlns:a16="http://schemas.microsoft.com/office/drawing/2014/main" id="{76480B83-306F-4F7F-A6F4-02B1B37B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4435475"/>
              <a:ext cx="330200" cy="317500"/>
            </a:xfrm>
            <a:custGeom>
              <a:avLst/>
              <a:gdLst>
                <a:gd name="T0" fmla="*/ 0 w 208"/>
                <a:gd name="T1" fmla="*/ 0 h 200"/>
                <a:gd name="T2" fmla="*/ 2147483646 w 208"/>
                <a:gd name="T3" fmla="*/ 2147483646 h 200"/>
                <a:gd name="T4" fmla="*/ 2147483646 w 208"/>
                <a:gd name="T5" fmla="*/ 2147483646 h 200"/>
                <a:gd name="T6" fmla="*/ 0 60000 65536"/>
                <a:gd name="T7" fmla="*/ 0 60000 65536"/>
                <a:gd name="T8" fmla="*/ 0 60000 65536"/>
                <a:gd name="T9" fmla="*/ 0 w 208"/>
                <a:gd name="T10" fmla="*/ 0 h 200"/>
                <a:gd name="T11" fmla="*/ 208 w 20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200">
                  <a:moveTo>
                    <a:pt x="0" y="0"/>
                  </a:moveTo>
                  <a:cubicBezTo>
                    <a:pt x="50" y="3"/>
                    <a:pt x="101" y="7"/>
                    <a:pt x="136" y="40"/>
                  </a:cubicBezTo>
                  <a:cubicBezTo>
                    <a:pt x="171" y="73"/>
                    <a:pt x="189" y="136"/>
                    <a:pt x="208" y="200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/>
            <a:lstStyle/>
            <a:p>
              <a:endParaRPr lang="en-GB"/>
            </a:p>
          </p:txBody>
        </p:sp>
        <p:sp>
          <p:nvSpPr>
            <p:cNvPr id="45" name="Text Box 58">
              <a:extLst>
                <a:ext uri="{FF2B5EF4-FFF2-40B4-BE49-F238E27FC236}">
                  <a16:creationId xmlns:a16="http://schemas.microsoft.com/office/drawing/2014/main" id="{200E755C-3307-415E-8F84-C7913B590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275" y="5689600"/>
              <a:ext cx="339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46" name="Text Box 59">
              <a:extLst>
                <a:ext uri="{FF2B5EF4-FFF2-40B4-BE49-F238E27FC236}">
                  <a16:creationId xmlns:a16="http://schemas.microsoft.com/office/drawing/2014/main" id="{C38C11D6-A8A7-4A80-9252-7511173B7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3835400"/>
              <a:ext cx="339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47" name="Text Box 60">
              <a:extLst>
                <a:ext uri="{FF2B5EF4-FFF2-40B4-BE49-F238E27FC236}">
                  <a16:creationId xmlns:a16="http://schemas.microsoft.com/office/drawing/2014/main" id="{529357E5-D00E-4879-A9A9-7E450A884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831" y="4672981"/>
              <a:ext cx="279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</p:grpSp>
      <p:sp>
        <p:nvSpPr>
          <p:cNvPr id="49" name="Line 71">
            <a:extLst>
              <a:ext uri="{FF2B5EF4-FFF2-40B4-BE49-F238E27FC236}">
                <a16:creationId xmlns:a16="http://schemas.microsoft.com/office/drawing/2014/main" id="{2584A6A3-E441-4DC7-AC61-C41CE26BD2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8721" y="3964650"/>
            <a:ext cx="660400" cy="81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aphicFrame>
        <p:nvGraphicFramePr>
          <p:cNvPr id="50" name="Object 73">
            <a:extLst>
              <a:ext uri="{FF2B5EF4-FFF2-40B4-BE49-F238E27FC236}">
                <a16:creationId xmlns:a16="http://schemas.microsoft.com/office/drawing/2014/main" id="{8388C1E6-EB3D-40EB-A866-FC3A46AAB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501756"/>
              </p:ext>
            </p:extLst>
          </p:nvPr>
        </p:nvGraphicFramePr>
        <p:xfrm>
          <a:off x="4745796" y="3793200"/>
          <a:ext cx="4905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6" name="Ecuación" r:id="rId4" imgW="228600" imgH="228600" progId="Equation.3">
                  <p:embed/>
                </p:oleObj>
              </mc:Choice>
              <mc:Fallback>
                <p:oleObj name="Ecuación" r:id="rId4" imgW="228600" imgH="228600" progId="Equation.3">
                  <p:embed/>
                  <p:pic>
                    <p:nvPicPr>
                      <p:cNvPr id="2564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796" y="3793200"/>
                        <a:ext cx="4905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70">
            <a:extLst>
              <a:ext uri="{FF2B5EF4-FFF2-40B4-BE49-F238E27FC236}">
                <a16:creationId xmlns:a16="http://schemas.microsoft.com/office/drawing/2014/main" id="{7EAE47FF-49F9-434A-9DAC-9019BCCA7F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7134" y="4386922"/>
            <a:ext cx="31750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en-GB"/>
          </a:p>
        </p:txBody>
      </p:sp>
      <p:graphicFrame>
        <p:nvGraphicFramePr>
          <p:cNvPr id="54" name="Object 72">
            <a:extLst>
              <a:ext uri="{FF2B5EF4-FFF2-40B4-BE49-F238E27FC236}">
                <a16:creationId xmlns:a16="http://schemas.microsoft.com/office/drawing/2014/main" id="{9F3D4D0D-9D40-4E63-8C7C-768373579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046" y="4278972"/>
          <a:ext cx="3683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7" name="Ecuación" r:id="rId6" imgW="126890" imgH="190335" progId="Equation.3">
                  <p:embed/>
                </p:oleObj>
              </mc:Choice>
              <mc:Fallback>
                <p:oleObj name="Ecuación" r:id="rId6" imgW="126890" imgH="190335" progId="Equation.3">
                  <p:embed/>
                  <p:pic>
                    <p:nvPicPr>
                      <p:cNvPr id="2563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046" y="4278972"/>
                        <a:ext cx="3683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88">
            <a:extLst>
              <a:ext uri="{FF2B5EF4-FFF2-40B4-BE49-F238E27FC236}">
                <a16:creationId xmlns:a16="http://schemas.microsoft.com/office/drawing/2014/main" id="{B926D73B-E01B-4C4C-8C6B-8C81F6DE2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0670"/>
              </p:ext>
            </p:extLst>
          </p:nvPr>
        </p:nvGraphicFramePr>
        <p:xfrm>
          <a:off x="5206654" y="3742189"/>
          <a:ext cx="116046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8" name="Ecuación" r:id="rId8" imgW="507780" imgH="304668" progId="Equation.3">
                  <p:embed/>
                </p:oleObj>
              </mc:Choice>
              <mc:Fallback>
                <p:oleObj name="Ecuación" r:id="rId8" imgW="507780" imgH="304668" progId="Equation.3">
                  <p:embed/>
                  <p:pic>
                    <p:nvPicPr>
                      <p:cNvPr id="245848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654" y="3742189"/>
                        <a:ext cx="1160462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111">
            <a:extLst>
              <a:ext uri="{FF2B5EF4-FFF2-40B4-BE49-F238E27FC236}">
                <a16:creationId xmlns:a16="http://schemas.microsoft.com/office/drawing/2014/main" id="{F43FBA1C-48E5-4902-8C54-59DAA685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889" y="3849535"/>
            <a:ext cx="3771663" cy="2361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superficie adecuada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para aplicar Gauss, por la simetría que hay, es una: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superficie esférica centrada en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la carga puntual</a:t>
            </a:r>
          </a:p>
        </p:txBody>
      </p:sp>
      <p:grpSp>
        <p:nvGrpSpPr>
          <p:cNvPr id="57" name="Group 74">
            <a:extLst>
              <a:ext uri="{FF2B5EF4-FFF2-40B4-BE49-F238E27FC236}">
                <a16:creationId xmlns:a16="http://schemas.microsoft.com/office/drawing/2014/main" id="{EB3FCD08-C322-407E-9C69-BE88DEC12D91}"/>
              </a:ext>
            </a:extLst>
          </p:cNvPr>
          <p:cNvGrpSpPr>
            <a:grpSpLocks/>
          </p:cNvGrpSpPr>
          <p:nvPr/>
        </p:nvGrpSpPr>
        <p:grpSpPr bwMode="auto">
          <a:xfrm>
            <a:off x="2078796" y="3840824"/>
            <a:ext cx="2887663" cy="2779713"/>
            <a:chOff x="1021" y="2240"/>
            <a:chExt cx="1819" cy="1751"/>
          </a:xfrm>
        </p:grpSpPr>
        <p:sp>
          <p:nvSpPr>
            <p:cNvPr id="58" name="Text Box 130">
              <a:extLst>
                <a:ext uri="{FF2B5EF4-FFF2-40B4-BE49-F238E27FC236}">
                  <a16:creationId xmlns:a16="http://schemas.microsoft.com/office/drawing/2014/main" id="{D5E006AD-66CC-4655-8575-35F2FF1C7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2939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Q</a:t>
              </a:r>
            </a:p>
          </p:txBody>
        </p:sp>
        <p:grpSp>
          <p:nvGrpSpPr>
            <p:cNvPr id="59" name="Group 73">
              <a:extLst>
                <a:ext uri="{FF2B5EF4-FFF2-40B4-BE49-F238E27FC236}">
                  <a16:creationId xmlns:a16="http://schemas.microsoft.com/office/drawing/2014/main" id="{CC69CA22-1817-4938-8E22-EAD5F1975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" y="2240"/>
              <a:ext cx="1819" cy="1751"/>
              <a:chOff x="-1501" y="2180"/>
              <a:chExt cx="1819" cy="1751"/>
            </a:xfrm>
          </p:grpSpPr>
          <p:sp>
            <p:nvSpPr>
              <p:cNvPr id="60" name="Line 46">
                <a:extLst>
                  <a:ext uri="{FF2B5EF4-FFF2-40B4-BE49-F238E27FC236}">
                    <a16:creationId xmlns:a16="http://schemas.microsoft.com/office/drawing/2014/main" id="{79F44CCB-363E-465A-9DBF-0975E59C7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00" y="2387"/>
                <a:ext cx="8" cy="1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61" name="Line 47">
                <a:extLst>
                  <a:ext uri="{FF2B5EF4-FFF2-40B4-BE49-F238E27FC236}">
                    <a16:creationId xmlns:a16="http://schemas.microsoft.com/office/drawing/2014/main" id="{CA7359B1-1308-4577-9554-7D1C70A4F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308" y="2826"/>
                <a:ext cx="1384" cy="8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62" name="Line 48">
                <a:extLst>
                  <a:ext uri="{FF2B5EF4-FFF2-40B4-BE49-F238E27FC236}">
                    <a16:creationId xmlns:a16="http://schemas.microsoft.com/office/drawing/2014/main" id="{FDCC0770-4441-4D1A-A7EE-2CF657940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404" y="3234"/>
                <a:ext cx="1640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/>
              </a:p>
            </p:txBody>
          </p:sp>
          <p:sp>
            <p:nvSpPr>
              <p:cNvPr id="63" name="Text Box 107">
                <a:extLst>
                  <a:ext uri="{FF2B5EF4-FFF2-40B4-BE49-F238E27FC236}">
                    <a16:creationId xmlns:a16="http://schemas.microsoft.com/office/drawing/2014/main" id="{5C49ED5A-1C81-4DEA-9F27-42E939A71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501" y="354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4" name="Text Box 108">
                <a:extLst>
                  <a:ext uri="{FF2B5EF4-FFF2-40B4-BE49-F238E27FC236}">
                    <a16:creationId xmlns:a16="http://schemas.microsoft.com/office/drawing/2014/main" id="{6ADDB153-3268-4ECA-B918-4ACD14617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" y="292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65" name="Text Box 109">
                <a:extLst>
                  <a:ext uri="{FF2B5EF4-FFF2-40B4-BE49-F238E27FC236}">
                    <a16:creationId xmlns:a16="http://schemas.microsoft.com/office/drawing/2014/main" id="{5E6A817C-9A84-497C-BB8B-475D254BC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02" y="218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z</a:t>
                </a:r>
              </a:p>
            </p:txBody>
          </p:sp>
          <p:pic>
            <p:nvPicPr>
              <p:cNvPr id="66" name="Picture 72" descr="Image1">
                <a:extLst>
                  <a:ext uri="{FF2B5EF4-FFF2-40B4-BE49-F238E27FC236}">
                    <a16:creationId xmlns:a16="http://schemas.microsoft.com/office/drawing/2014/main" id="{A04E1D14-AEA9-4DC9-90C0-7461BD6801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20" y="3129"/>
                <a:ext cx="23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68" name="Object 88">
            <a:extLst>
              <a:ext uri="{FF2B5EF4-FFF2-40B4-BE49-F238E27FC236}">
                <a16:creationId xmlns:a16="http://schemas.microsoft.com/office/drawing/2014/main" id="{984D48CA-4B1C-4F09-A44B-DE8505D3E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74863"/>
              </p:ext>
            </p:extLst>
          </p:nvPr>
        </p:nvGraphicFramePr>
        <p:xfrm>
          <a:off x="5206654" y="4454976"/>
          <a:ext cx="10461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9" name="Ecuación" r:id="rId11" imgW="457002" imgH="215806" progId="Equation.3">
                  <p:embed/>
                </p:oleObj>
              </mc:Choice>
              <mc:Fallback>
                <p:oleObj name="Ecuación" r:id="rId11" imgW="457002" imgH="215806" progId="Equation.3">
                  <p:embed/>
                  <p:pic>
                    <p:nvPicPr>
                      <p:cNvPr id="51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654" y="4454976"/>
                        <a:ext cx="10461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CuadroTexto 68">
            <a:extLst>
              <a:ext uri="{FF2B5EF4-FFF2-40B4-BE49-F238E27FC236}">
                <a16:creationId xmlns:a16="http://schemas.microsoft.com/office/drawing/2014/main" id="{A2E60984-DF5C-4256-B697-7A0E6EBADBAE}"/>
              </a:ext>
            </a:extLst>
          </p:cNvPr>
          <p:cNvSpPr txBox="1"/>
          <p:nvPr/>
        </p:nvSpPr>
        <p:spPr>
          <a:xfrm>
            <a:off x="3947877" y="473928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dS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706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6" grpId="0" animBg="1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>
            <a:spLocks noChangeArrowheads="1"/>
          </p:cNvSpPr>
          <p:nvPr/>
        </p:nvSpPr>
        <p:spPr bwMode="auto">
          <a:xfrm>
            <a:off x="1380047" y="1956939"/>
            <a:ext cx="3649153" cy="199206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Si </a:t>
            </a:r>
            <a:r>
              <a:rPr lang="es-ES" sz="2400" b="1" dirty="0"/>
              <a:t>E</a:t>
            </a:r>
            <a:r>
              <a:rPr lang="es-ES" sz="2400" dirty="0"/>
              <a:t> tuviese componente en la dirección de </a:t>
            </a:r>
            <a:r>
              <a:rPr lang="es-ES" sz="2400" dirty="0">
                <a:sym typeface="Symbol" panose="05050102010706020507" pitchFamily="18" charset="2"/>
              </a:rPr>
              <a:t> o , al girar el dibujo, p.ej., 180º, cambia y no se</a:t>
            </a:r>
          </a:p>
          <a:p>
            <a:pPr algn="ctr"/>
            <a:r>
              <a:rPr lang="es-ES" sz="2400" dirty="0">
                <a:sym typeface="Symbol" panose="05050102010706020507" pitchFamily="18" charset="2"/>
              </a:rPr>
              <a:t>cumple la simetría</a:t>
            </a:r>
            <a:endParaRPr lang="es-ES" sz="2400" dirty="0"/>
          </a:p>
        </p:txBody>
      </p:sp>
      <p:sp>
        <p:nvSpPr>
          <p:cNvPr id="84" name="CuadroTexto 83"/>
          <p:cNvSpPr txBox="1">
            <a:spLocks noChangeArrowheads="1"/>
          </p:cNvSpPr>
          <p:nvPr/>
        </p:nvSpPr>
        <p:spPr bwMode="auto">
          <a:xfrm>
            <a:off x="1380047" y="4784906"/>
            <a:ext cx="3647822" cy="199206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Si </a:t>
            </a:r>
            <a:r>
              <a:rPr lang="es-ES" sz="2400"/>
              <a:t>el módulo </a:t>
            </a:r>
            <a:r>
              <a:rPr lang="es-ES" sz="2400" dirty="0"/>
              <a:t>de </a:t>
            </a:r>
            <a:r>
              <a:rPr lang="es-ES" sz="2400" b="1" dirty="0"/>
              <a:t>E</a:t>
            </a:r>
            <a:r>
              <a:rPr lang="es-ES" sz="2400" dirty="0"/>
              <a:t> dependiese de </a:t>
            </a:r>
            <a:r>
              <a:rPr lang="es-ES" sz="2400" dirty="0">
                <a:sym typeface="Symbol" panose="05050102010706020507" pitchFamily="18" charset="2"/>
              </a:rPr>
              <a:t> o ,</a:t>
            </a:r>
          </a:p>
          <a:p>
            <a:pPr algn="ctr"/>
            <a:r>
              <a:rPr lang="es-ES" sz="2400" dirty="0">
                <a:sym typeface="Symbol" panose="05050102010706020507" pitchFamily="18" charset="2"/>
              </a:rPr>
              <a:t>al girar el dibujo, p.ej., 90º, cambia y no se</a:t>
            </a:r>
          </a:p>
          <a:p>
            <a:pPr algn="ctr"/>
            <a:r>
              <a:rPr lang="es-ES" sz="2400" dirty="0">
                <a:sym typeface="Symbol" panose="05050102010706020507" pitchFamily="18" charset="2"/>
              </a:rPr>
              <a:t>cumple la simetría</a:t>
            </a:r>
            <a:endParaRPr lang="es-ES" sz="2400" dirty="0"/>
          </a:p>
        </p:txBody>
      </p:sp>
      <p:sp>
        <p:nvSpPr>
          <p:cNvPr id="36" name="Text Box 132"/>
          <p:cNvSpPr txBox="1">
            <a:spLocks noChangeArrowheads="1"/>
          </p:cNvSpPr>
          <p:nvPr/>
        </p:nvSpPr>
        <p:spPr bwMode="auto">
          <a:xfrm>
            <a:off x="1377882" y="336221"/>
            <a:ext cx="4870911" cy="833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Respecto al campo, por la </a:t>
            </a:r>
            <a:r>
              <a:rPr lang="es-ES" sz="2400" dirty="0">
                <a:latin typeface="Arial" panose="020B0604020202020204" pitchFamily="34" charset="0"/>
              </a:rPr>
              <a:t>simetría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que hay, se concluye que:</a:t>
            </a:r>
            <a:endParaRPr lang="es-ES" sz="2800" dirty="0">
              <a:solidFill>
                <a:srgbClr val="0099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8" name="Text Box 132"/>
          <p:cNvSpPr txBox="1">
            <a:spLocks noChangeArrowheads="1"/>
          </p:cNvSpPr>
          <p:nvPr/>
        </p:nvSpPr>
        <p:spPr bwMode="auto">
          <a:xfrm>
            <a:off x="1401057" y="1316960"/>
            <a:ext cx="3626811" cy="5254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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 debe ser radial</a:t>
            </a:r>
          </a:p>
        </p:txBody>
      </p:sp>
      <p:sp>
        <p:nvSpPr>
          <p:cNvPr id="41" name="Text Box 132"/>
          <p:cNvSpPr txBox="1">
            <a:spLocks noChangeArrowheads="1"/>
          </p:cNvSpPr>
          <p:nvPr/>
        </p:nvSpPr>
        <p:spPr bwMode="auto">
          <a:xfrm>
            <a:off x="1381604" y="4124443"/>
            <a:ext cx="3646263" cy="5254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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E depende sólo de r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5296224" y="4201561"/>
            <a:ext cx="2188240" cy="2507564"/>
            <a:chOff x="5556250" y="4133469"/>
            <a:chExt cx="2188240" cy="2507564"/>
          </a:xfrm>
        </p:grpSpPr>
        <p:sp>
          <p:nvSpPr>
            <p:cNvPr id="27655" name="Elipse 84"/>
            <p:cNvSpPr>
              <a:spLocks noChangeArrowheads="1"/>
            </p:cNvSpPr>
            <p:nvPr/>
          </p:nvSpPr>
          <p:spPr bwMode="auto">
            <a:xfrm>
              <a:off x="5762771" y="4862133"/>
              <a:ext cx="1444809" cy="1417119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7656" name="Conector recto de flecha 85"/>
            <p:cNvCxnSpPr>
              <a:cxnSpLocks noChangeShapeType="1"/>
            </p:cNvCxnSpPr>
            <p:nvPr/>
          </p:nvCxnSpPr>
          <p:spPr bwMode="auto">
            <a:xfrm>
              <a:off x="7204469" y="5552051"/>
              <a:ext cx="540021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7" name="Conector recto de flecha 86"/>
            <p:cNvCxnSpPr>
              <a:cxnSpLocks noChangeShapeType="1"/>
            </p:cNvCxnSpPr>
            <p:nvPr/>
          </p:nvCxnSpPr>
          <p:spPr bwMode="auto">
            <a:xfrm flipH="1">
              <a:off x="5556250" y="5573740"/>
              <a:ext cx="180007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8" name="Conector recto de flecha 87"/>
            <p:cNvCxnSpPr>
              <a:cxnSpLocks noChangeShapeType="1"/>
            </p:cNvCxnSpPr>
            <p:nvPr/>
          </p:nvCxnSpPr>
          <p:spPr bwMode="auto">
            <a:xfrm rot="16200000" flipH="1">
              <a:off x="6302090" y="6461059"/>
              <a:ext cx="359949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Conector recto de flecha 88"/>
            <p:cNvCxnSpPr>
              <a:cxnSpLocks noChangeShapeType="1"/>
            </p:cNvCxnSpPr>
            <p:nvPr/>
          </p:nvCxnSpPr>
          <p:spPr bwMode="auto">
            <a:xfrm rot="5400000" flipH="1" flipV="1">
              <a:off x="6133569" y="4493418"/>
              <a:ext cx="719898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7660" name="Picture 72" descr="Image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948" y="5369514"/>
              <a:ext cx="365139" cy="365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upo 14"/>
          <p:cNvGrpSpPr/>
          <p:nvPr/>
        </p:nvGrpSpPr>
        <p:grpSpPr>
          <a:xfrm>
            <a:off x="7946148" y="4706776"/>
            <a:ext cx="2508019" cy="2187845"/>
            <a:chOff x="7877406" y="4607862"/>
            <a:chExt cx="2508019" cy="2187845"/>
          </a:xfrm>
        </p:grpSpPr>
        <p:sp>
          <p:nvSpPr>
            <p:cNvPr id="27661" name="Elipse 99"/>
            <p:cNvSpPr>
              <a:spLocks noChangeArrowheads="1"/>
            </p:cNvSpPr>
            <p:nvPr/>
          </p:nvSpPr>
          <p:spPr bwMode="auto">
            <a:xfrm rot="5400000">
              <a:off x="8225668" y="4827932"/>
              <a:ext cx="1444547" cy="1417376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7662" name="Conector recto de flecha 100"/>
            <p:cNvCxnSpPr>
              <a:cxnSpLocks noChangeShapeType="1"/>
            </p:cNvCxnSpPr>
            <p:nvPr/>
          </p:nvCxnSpPr>
          <p:spPr bwMode="auto">
            <a:xfrm rot="5400000">
              <a:off x="8696624" y="6525745"/>
              <a:ext cx="539924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Conector recto de flecha 101"/>
            <p:cNvCxnSpPr>
              <a:cxnSpLocks noChangeShapeType="1"/>
            </p:cNvCxnSpPr>
            <p:nvPr/>
          </p:nvCxnSpPr>
          <p:spPr bwMode="auto">
            <a:xfrm rot="5400000" flipH="1">
              <a:off x="8854906" y="4697850"/>
              <a:ext cx="179975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Conector recto de flecha 102"/>
            <p:cNvCxnSpPr>
              <a:cxnSpLocks noChangeShapeType="1"/>
            </p:cNvCxnSpPr>
            <p:nvPr/>
          </p:nvCxnSpPr>
          <p:spPr bwMode="auto">
            <a:xfrm flipH="1">
              <a:off x="7877406" y="5533510"/>
              <a:ext cx="360014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Conector recto de flecha 103"/>
            <p:cNvCxnSpPr>
              <a:cxnSpLocks noChangeShapeType="1"/>
            </p:cNvCxnSpPr>
            <p:nvPr/>
          </p:nvCxnSpPr>
          <p:spPr bwMode="auto">
            <a:xfrm rot="10800000" flipH="1" flipV="1">
              <a:off x="9665397" y="5544961"/>
              <a:ext cx="720028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7666" name="Picture 72" descr="Image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784050" y="5362391"/>
              <a:ext cx="365073" cy="36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67" name="Flecha derecha 108"/>
          <p:cNvSpPr>
            <a:spLocks noChangeArrowheads="1"/>
          </p:cNvSpPr>
          <p:nvPr/>
        </p:nvSpPr>
        <p:spPr bwMode="auto">
          <a:xfrm>
            <a:off x="7562036" y="5233518"/>
            <a:ext cx="335712" cy="8008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190823" y="4425508"/>
            <a:ext cx="838815" cy="795610"/>
            <a:chOff x="5389205" y="4295772"/>
            <a:chExt cx="838815" cy="795610"/>
          </a:xfrm>
        </p:grpSpPr>
        <p:sp>
          <p:nvSpPr>
            <p:cNvPr id="6" name="Flecha circular 5"/>
            <p:cNvSpPr/>
            <p:nvPr/>
          </p:nvSpPr>
          <p:spPr bwMode="auto">
            <a:xfrm rot="16200000">
              <a:off x="5403874" y="4281103"/>
              <a:ext cx="795610" cy="82494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989716"/>
                <a:gd name="adj5" fmla="val 12500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88101" y="4481285"/>
              <a:ext cx="63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90º</a:t>
              </a:r>
              <a:endParaRPr lang="en-GB" sz="2400" dirty="0"/>
            </a:p>
          </p:txBody>
        </p:sp>
      </p:grpSp>
      <p:cxnSp>
        <p:nvCxnSpPr>
          <p:cNvPr id="3" name="Conector recto 2"/>
          <p:cNvCxnSpPr/>
          <p:nvPr/>
        </p:nvCxnSpPr>
        <p:spPr bwMode="auto">
          <a:xfrm>
            <a:off x="6248793" y="1684559"/>
            <a:ext cx="0" cy="213503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7673" name="Grupo 17"/>
          <p:cNvGrpSpPr>
            <a:grpSpLocks/>
          </p:cNvGrpSpPr>
          <p:nvPr/>
        </p:nvGrpSpPr>
        <p:grpSpPr bwMode="auto">
          <a:xfrm>
            <a:off x="5526348" y="2041830"/>
            <a:ext cx="1455560" cy="1418157"/>
            <a:chOff x="1800008" y="1671347"/>
            <a:chExt cx="1455420" cy="1417320"/>
          </a:xfrm>
        </p:grpSpPr>
        <p:sp>
          <p:nvSpPr>
            <p:cNvPr id="27676" name="Elipse 4"/>
            <p:cNvSpPr>
              <a:spLocks noChangeArrowheads="1"/>
            </p:cNvSpPr>
            <p:nvPr/>
          </p:nvSpPr>
          <p:spPr bwMode="auto">
            <a:xfrm>
              <a:off x="1800008" y="1671347"/>
              <a:ext cx="1444752" cy="1417320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7677" name="Conector recto de flecha 8"/>
            <p:cNvCxnSpPr>
              <a:cxnSpLocks noChangeShapeType="1"/>
              <a:stCxn id="27676" idx="0"/>
            </p:cNvCxnSpPr>
            <p:nvPr/>
          </p:nvCxnSpPr>
          <p:spPr bwMode="auto">
            <a:xfrm>
              <a:off x="2522384" y="1671347"/>
              <a:ext cx="557784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8" name="Conector recto de flecha 56"/>
            <p:cNvCxnSpPr>
              <a:cxnSpLocks noChangeShapeType="1"/>
            </p:cNvCxnSpPr>
            <p:nvPr/>
          </p:nvCxnSpPr>
          <p:spPr bwMode="auto">
            <a:xfrm flipH="1">
              <a:off x="1964600" y="3088667"/>
              <a:ext cx="557784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9" name="Conector recto de flecha 57"/>
            <p:cNvCxnSpPr>
              <a:cxnSpLocks noChangeShapeType="1"/>
            </p:cNvCxnSpPr>
            <p:nvPr/>
          </p:nvCxnSpPr>
          <p:spPr bwMode="auto">
            <a:xfrm rot="16200000" flipH="1">
              <a:off x="2976536" y="2628419"/>
              <a:ext cx="557784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0" name="Conector recto de flecha 58"/>
            <p:cNvCxnSpPr>
              <a:cxnSpLocks noChangeShapeType="1"/>
            </p:cNvCxnSpPr>
            <p:nvPr/>
          </p:nvCxnSpPr>
          <p:spPr bwMode="auto">
            <a:xfrm rot="5400000" flipH="1" flipV="1">
              <a:off x="1530260" y="2104163"/>
              <a:ext cx="557784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7681" name="Picture 72" descr="Image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932" y="2194484"/>
              <a:ext cx="3651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upo 13"/>
          <p:cNvGrpSpPr/>
          <p:nvPr/>
        </p:nvGrpSpPr>
        <p:grpSpPr>
          <a:xfrm>
            <a:off x="8303823" y="1757447"/>
            <a:ext cx="1465465" cy="2135032"/>
            <a:chOff x="8174424" y="1611531"/>
            <a:chExt cx="1465465" cy="2135032"/>
          </a:xfrm>
        </p:grpSpPr>
        <p:cxnSp>
          <p:nvCxnSpPr>
            <p:cNvPr id="45" name="Conector recto 44"/>
            <p:cNvCxnSpPr/>
            <p:nvPr/>
          </p:nvCxnSpPr>
          <p:spPr bwMode="auto">
            <a:xfrm>
              <a:off x="8923746" y="1611531"/>
              <a:ext cx="0" cy="2135032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668" name="Elipse 67"/>
            <p:cNvSpPr>
              <a:spLocks noChangeArrowheads="1"/>
            </p:cNvSpPr>
            <p:nvPr/>
          </p:nvSpPr>
          <p:spPr bwMode="auto">
            <a:xfrm flipH="1">
              <a:off x="8185093" y="1874209"/>
              <a:ext cx="1444891" cy="1418157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7669" name="Conector recto de flecha 68"/>
            <p:cNvCxnSpPr>
              <a:cxnSpLocks noChangeShapeType="1"/>
              <a:stCxn id="27668" idx="0"/>
            </p:cNvCxnSpPr>
            <p:nvPr/>
          </p:nvCxnSpPr>
          <p:spPr bwMode="auto">
            <a:xfrm flipH="1">
              <a:off x="8349700" y="1874209"/>
              <a:ext cx="557838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0" name="Conector recto de flecha 69"/>
            <p:cNvCxnSpPr>
              <a:cxnSpLocks noChangeShapeType="1"/>
            </p:cNvCxnSpPr>
            <p:nvPr/>
          </p:nvCxnSpPr>
          <p:spPr bwMode="auto">
            <a:xfrm>
              <a:off x="8907538" y="3292366"/>
              <a:ext cx="557838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1" name="Conector recto de flecha 70"/>
            <p:cNvCxnSpPr>
              <a:cxnSpLocks noChangeShapeType="1"/>
            </p:cNvCxnSpPr>
            <p:nvPr/>
          </p:nvCxnSpPr>
          <p:spPr bwMode="auto">
            <a:xfrm rot="5400000">
              <a:off x="7895367" y="2831846"/>
              <a:ext cx="558113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2" name="Conector recto de flecha 71"/>
            <p:cNvCxnSpPr>
              <a:cxnSpLocks noChangeShapeType="1"/>
            </p:cNvCxnSpPr>
            <p:nvPr/>
          </p:nvCxnSpPr>
          <p:spPr bwMode="auto">
            <a:xfrm rot="16200000" flipV="1">
              <a:off x="9360832" y="2307281"/>
              <a:ext cx="558113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7674" name="Picture 72" descr="Image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365" y="2401159"/>
              <a:ext cx="365160" cy="365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75" name="Flecha derecha 106"/>
          <p:cNvSpPr>
            <a:spLocks noChangeArrowheads="1"/>
          </p:cNvSpPr>
          <p:nvPr/>
        </p:nvSpPr>
        <p:spPr bwMode="auto">
          <a:xfrm>
            <a:off x="7557998" y="2348029"/>
            <a:ext cx="335730" cy="80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930252" y="1459112"/>
            <a:ext cx="1246657" cy="461665"/>
            <a:chOff x="6355650" y="1313196"/>
            <a:chExt cx="1246657" cy="461665"/>
          </a:xfrm>
        </p:grpSpPr>
        <p:sp>
          <p:nvSpPr>
            <p:cNvPr id="4" name="Flecha curvada hacia la derecha 3"/>
            <p:cNvSpPr/>
            <p:nvPr/>
          </p:nvSpPr>
          <p:spPr bwMode="auto">
            <a:xfrm>
              <a:off x="6355650" y="1405462"/>
              <a:ext cx="419008" cy="364424"/>
            </a:xfrm>
            <a:prstGeom prst="curvedRightArrow">
              <a:avLst>
                <a:gd name="adj1" fmla="val 25000"/>
                <a:gd name="adj2" fmla="val 51479"/>
                <a:gd name="adj3" fmla="val 40317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6790866" y="1313196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180º</a:t>
              </a:r>
              <a:endParaRPr lang="en-GB" sz="2400" dirty="0"/>
            </a:p>
          </p:txBody>
        </p:sp>
      </p:grpSp>
      <p:grpSp>
        <p:nvGrpSpPr>
          <p:cNvPr id="55" name="Group 85"/>
          <p:cNvGrpSpPr>
            <a:grpSpLocks/>
          </p:cNvGrpSpPr>
          <p:nvPr/>
        </p:nvGrpSpPr>
        <p:grpSpPr bwMode="auto">
          <a:xfrm>
            <a:off x="8094206" y="382101"/>
            <a:ext cx="2163762" cy="746125"/>
            <a:chOff x="4438" y="3668"/>
            <a:chExt cx="1363" cy="470"/>
          </a:xfrm>
          <a:solidFill>
            <a:srgbClr val="FFFF00"/>
          </a:solidFill>
        </p:grpSpPr>
        <p:sp>
          <p:nvSpPr>
            <p:cNvPr id="56" name="Rectangle 84"/>
            <p:cNvSpPr>
              <a:spLocks noChangeArrowheads="1"/>
            </p:cNvSpPr>
            <p:nvPr/>
          </p:nvSpPr>
          <p:spPr bwMode="auto">
            <a:xfrm>
              <a:off x="4438" y="3668"/>
              <a:ext cx="1363" cy="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7" name="Object 68"/>
            <p:cNvGraphicFramePr>
              <a:graphicFrameLocks noChangeAspect="1"/>
            </p:cNvGraphicFramePr>
            <p:nvPr/>
          </p:nvGraphicFramePr>
          <p:xfrm>
            <a:off x="4525" y="3704"/>
            <a:ext cx="120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01" name="Ecuación" r:id="rId5" imgW="787400" imgH="241300" progId="Equation.3">
                    <p:embed/>
                  </p:oleObj>
                </mc:Choice>
                <mc:Fallback>
                  <p:oleObj name="Ecuación" r:id="rId5" imgW="7874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3704"/>
                          <a:ext cx="120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Flecha derecha 106"/>
          <p:cNvSpPr>
            <a:spLocks noChangeArrowheads="1"/>
          </p:cNvSpPr>
          <p:nvPr/>
        </p:nvSpPr>
        <p:spPr bwMode="auto">
          <a:xfrm>
            <a:off x="6434484" y="352090"/>
            <a:ext cx="1472557" cy="801438"/>
          </a:xfrm>
          <a:prstGeom prst="rightArrow">
            <a:avLst>
              <a:gd name="adj1" fmla="val 50000"/>
              <a:gd name="adj2" fmla="val 2307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4" grpId="0" animBg="1"/>
      <p:bldP spid="36" grpId="0" animBg="1"/>
      <p:bldP spid="38" grpId="0" animBg="1"/>
      <p:bldP spid="41" grpId="0" animBg="1"/>
      <p:bldP spid="27667" grpId="0" animBg="1"/>
      <p:bldP spid="27675" grpId="0" animBg="1"/>
      <p:bldP spid="58" grpId="0" animBg="1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8739</TotalTime>
  <Words>2116</Words>
  <Application>Microsoft Office PowerPoint</Application>
  <PresentationFormat>Personalizado</PresentationFormat>
  <Paragraphs>395</Paragraphs>
  <Slides>21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Cambria Math</vt:lpstr>
      <vt:lpstr>Comic Sans MS</vt:lpstr>
      <vt:lpstr>Symbol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1278</cp:revision>
  <dcterms:created xsi:type="dcterms:W3CDTF">2012-02-20T13:06:36Z</dcterms:created>
  <dcterms:modified xsi:type="dcterms:W3CDTF">2020-10-29T08:46:20Z</dcterms:modified>
</cp:coreProperties>
</file>