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27" r:id="rId2"/>
    <p:sldId id="284" r:id="rId3"/>
    <p:sldId id="272" r:id="rId4"/>
    <p:sldId id="457" r:id="rId5"/>
    <p:sldId id="400" r:id="rId6"/>
    <p:sldId id="458" r:id="rId7"/>
    <p:sldId id="478" r:id="rId8"/>
    <p:sldId id="456" r:id="rId9"/>
    <p:sldId id="479" r:id="rId10"/>
    <p:sldId id="493" r:id="rId11"/>
    <p:sldId id="488" r:id="rId12"/>
    <p:sldId id="449" r:id="rId13"/>
    <p:sldId id="445" r:id="rId14"/>
    <p:sldId id="494" r:id="rId15"/>
    <p:sldId id="444" r:id="rId16"/>
    <p:sldId id="454" r:id="rId17"/>
    <p:sldId id="461" r:id="rId18"/>
    <p:sldId id="442" r:id="rId19"/>
    <p:sldId id="443" r:id="rId20"/>
    <p:sldId id="435" r:id="rId21"/>
    <p:sldId id="452" r:id="rId22"/>
    <p:sldId id="490" r:id="rId23"/>
    <p:sldId id="491" r:id="rId24"/>
    <p:sldId id="437" r:id="rId25"/>
    <p:sldId id="438" r:id="rId26"/>
    <p:sldId id="327" r:id="rId27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6699"/>
    <a:srgbClr val="3333FF"/>
    <a:srgbClr val="FFFF99"/>
    <a:srgbClr val="99CCFF"/>
    <a:srgbClr val="C0C0C0"/>
    <a:srgbClr val="CCFFCC"/>
    <a:srgbClr val="FFFFCC"/>
    <a:srgbClr val="EAEAE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730" autoAdjust="0"/>
  </p:normalViewPr>
  <p:slideViewPr>
    <p:cSldViewPr snapToGrid="0" showGuides="1">
      <p:cViewPr varScale="1">
        <p:scale>
          <a:sx n="101" d="100"/>
          <a:sy n="101" d="100"/>
        </p:scale>
        <p:origin x="456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DCF62F-3785-472B-9060-6BA6BB01E2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95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16BD47-3972-4666-888B-96229125DB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1431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AB767-8B7B-44DC-9755-A16338281BE6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6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76EA2D-EF07-4DCB-AEFD-5E9343D7C07E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4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76EA2D-EF07-4DCB-AEFD-5E9343D7C07E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3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76EA2D-EF07-4DCB-AEFD-5E9343D7C07E}" type="slidenum">
              <a:rPr lang="es-ES"/>
              <a:pPr algn="r" eaLnBrk="1" hangingPunct="1"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33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8F06D8-03CB-4CA1-9690-30519220C460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6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83B13C-E43E-4EA0-B0BB-7C02D4C84400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3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F09E80-450F-4BD6-B3BA-E7DCB7F37337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01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0F7A9A-E0A3-4197-BDE1-952F9CCB3F1B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3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0F7A9A-E0A3-4197-BDE1-952F9CCB3F1B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1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C96BB3-7BC6-4D88-A2E0-0E48E4A3D330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2C5D49-1201-4FE4-BB01-8CE5F3FFF105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14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A48047-CB05-4A80-9414-672591FFFE37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A48047-CB05-4A80-9414-672591FFFE37}" type="slidenum">
              <a:rPr lang="es-ES"/>
              <a:pPr algn="r" eaLnBrk="1" hangingPunct="1"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89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A48047-CB05-4A80-9414-672591FFFE37}" type="slidenum">
              <a:rPr lang="es-ES"/>
              <a:pPr algn="r" eaLnBrk="1" hangingPunct="1"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5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A48047-CB05-4A80-9414-672591FFFE37}" type="slidenum">
              <a:rPr lang="es-ES"/>
              <a:pPr algn="r" eaLnBrk="1" hangingPunct="1"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4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BBF8A2-9982-466E-8B96-0A9803F7F483}" type="slidenum">
              <a:rPr lang="es-ES"/>
              <a:pPr algn="r" eaLnBrk="1" hangingPunct="1"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676FCB-C757-4A62-BC4D-387D6BC61F94}" type="slidenum">
              <a:rPr lang="es-ES"/>
              <a:pPr algn="r" eaLnBrk="1" hangingPunct="1"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7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Marcador de nota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/>
          </a:p>
        </p:txBody>
      </p:sp>
      <p:sp>
        <p:nvSpPr>
          <p:cNvPr id="1229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7C96A10-D6A6-40E7-9D7D-34D69B81E844}" type="slidenum">
              <a:rPr lang="es-ES" sz="1200" smtClean="0"/>
              <a:pPr/>
              <a:t>3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414013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9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055690-C3DD-427A-AE0A-CDE33BFF4A53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7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454EBC-FB88-4A44-A0AD-7DB57A177329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3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454EBC-FB88-4A44-A0AD-7DB57A177329}" type="slidenum">
              <a:rPr lang="es-ES"/>
              <a:pPr algn="r" eaLnBrk="1" hangingPunct="1"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3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B2E174-5F66-4307-BCA9-82FB9BD48F0E}" type="slidenum">
              <a:rPr lang="es-ES"/>
              <a:pPr algn="r" eaLnBrk="1" hangingPunct="1"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E07322-486A-46FC-9798-76359A78A85B}" type="slidenum">
              <a:rPr lang="es-ES"/>
              <a:pPr algn="r" eaLnBrk="1" hangingPunct="1"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9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46FEB-D09E-475D-915E-8DC26855CA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B5B4F-BBDC-4659-834D-E3A3BA2F20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0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6B1D1-812A-47D9-9E3C-AEC5C39FD8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53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71312-6814-4625-8518-E563B43066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0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FFBF7-674B-4751-A0A3-E985C11CE6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7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D8B03-C698-4B39-967B-7339558E54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2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F0B89-D9B3-4042-ABCA-69C526BA31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8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9262-736F-45A8-B1A6-52A90FFB4C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1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5CE15-F242-41C8-882B-E9190A8F7F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3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24A4-09DC-4D6C-8EC4-2628D0DE17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1948D-A0C4-48EF-AA4F-539184C433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4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3E02-C3B4-462A-9BC5-8638F73FE8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88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FDF500-39FC-4877-A646-9DB2DEFE6D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15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14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31.png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5" Type="http://schemas.openxmlformats.org/officeDocument/2006/relationships/image" Target="../media/image47.png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6.png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wmf"/><Relationship Id="rId5" Type="http://schemas.openxmlformats.org/officeDocument/2006/relationships/image" Target="../media/image47.png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26.png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30"/>
          <p:cNvSpPr txBox="1">
            <a:spLocks noChangeArrowheads="1"/>
          </p:cNvSpPr>
          <p:nvPr/>
        </p:nvSpPr>
        <p:spPr bwMode="auto">
          <a:xfrm>
            <a:off x="2557463" y="3221038"/>
            <a:ext cx="6429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LEY DE GAUSS. POTENCIAL ELÉCTRICO</a:t>
            </a:r>
          </a:p>
        </p:txBody>
      </p:sp>
      <p:sp>
        <p:nvSpPr>
          <p:cNvPr id="5124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(3/4)</a:t>
            </a:r>
          </a:p>
        </p:txBody>
      </p:sp>
      <p:sp>
        <p:nvSpPr>
          <p:cNvPr id="5125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2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C80DD6F-C01B-499C-9C81-6916B67B4D38}"/>
              </a:ext>
            </a:extLst>
          </p:cNvPr>
          <p:cNvGrpSpPr/>
          <p:nvPr/>
        </p:nvGrpSpPr>
        <p:grpSpPr>
          <a:xfrm>
            <a:off x="6094004" y="5040797"/>
            <a:ext cx="4360864" cy="1865782"/>
            <a:chOff x="6310314" y="5021133"/>
            <a:chExt cx="4360864" cy="186578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6E8FCB0-F3B4-4547-8890-7722D921A98F}"/>
                </a:ext>
              </a:extLst>
            </p:cNvPr>
            <p:cNvGrpSpPr/>
            <p:nvPr/>
          </p:nvGrpSpPr>
          <p:grpSpPr>
            <a:xfrm>
              <a:off x="6310314" y="5021133"/>
              <a:ext cx="4360864" cy="1865782"/>
              <a:chOff x="6310314" y="5021133"/>
              <a:chExt cx="4360864" cy="1865782"/>
            </a:xfrm>
          </p:grpSpPr>
          <p:grpSp>
            <p:nvGrpSpPr>
              <p:cNvPr id="13" name="Group 14">
                <a:extLst>
                  <a:ext uri="{FF2B5EF4-FFF2-40B4-BE49-F238E27FC236}">
                    <a16:creationId xmlns:a16="http://schemas.microsoft.com/office/drawing/2014/main" id="{811F1A6E-DEC6-475D-9953-9AF390E00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0314" y="5021133"/>
                <a:ext cx="4360864" cy="1865313"/>
                <a:chOff x="3975" y="3030"/>
                <a:chExt cx="2747" cy="1175"/>
              </a:xfrm>
            </p:grpSpPr>
            <p:sp>
              <p:nvSpPr>
                <p:cNvPr id="21" name="AutoShape 1056">
                  <a:extLst>
                    <a:ext uri="{FF2B5EF4-FFF2-40B4-BE49-F238E27FC236}">
                      <a16:creationId xmlns:a16="http://schemas.microsoft.com/office/drawing/2014/main" id="{3EBA9822-B445-4027-A8E9-D96917961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5" y="3030"/>
                  <a:ext cx="2747" cy="1175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2" name="Text Box 1057">
                  <a:extLst>
                    <a:ext uri="{FF2B5EF4-FFF2-40B4-BE49-F238E27FC236}">
                      <a16:creationId xmlns:a16="http://schemas.microsoft.com/office/drawing/2014/main" id="{663DB6BF-7FAF-4923-A745-2654B3279F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0" y="3120"/>
                  <a:ext cx="2561" cy="523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b="1">
                      <a:latin typeface="Trebuchet MS" panose="020B0603020202020204" pitchFamily="34" charset="0"/>
                    </a:rPr>
                    <a:t>PROBLEMA PROPUESTO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b="1">
                      <a:latin typeface="Trebuchet MS" panose="020B0603020202020204" pitchFamily="34" charset="0"/>
                    </a:rPr>
                    <a:t>(1ª SESIÓN DE PROBLEMAS)</a:t>
                  </a:r>
                </a:p>
              </p:txBody>
            </p:sp>
            <p:sp>
              <p:nvSpPr>
                <p:cNvPr id="23" name="Text Box 1058">
                  <a:extLst>
                    <a:ext uri="{FF2B5EF4-FFF2-40B4-BE49-F238E27FC236}">
                      <a16:creationId xmlns:a16="http://schemas.microsoft.com/office/drawing/2014/main" id="{15DB1801-9080-43C6-A7E6-F0194576D7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0" y="3767"/>
                  <a:ext cx="950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8000" tIns="72000" rIns="108000" bIns="72000" anchor="ctr" anchorCtr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FF0000"/>
                      </a:solidFill>
                      <a:latin typeface="Trebuchet MS" panose="020B0603020202020204" pitchFamily="34" charset="0"/>
                      <a:sym typeface="Wingdings" panose="05000000000000000000" pitchFamily="2" charset="2"/>
                    </a:rPr>
                    <a:t>Problema</a:t>
                  </a:r>
                  <a:endParaRPr lang="es-ES" sz="4800">
                    <a:solidFill>
                      <a:srgbClr val="FF0000"/>
                    </a:solidFill>
                    <a:latin typeface="Trebuchet MS" panose="020B0603020202020204" pitchFamily="34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4" name="Text Box 1062">
                  <a:extLst>
                    <a:ext uri="{FF2B5EF4-FFF2-40B4-BE49-F238E27FC236}">
                      <a16:creationId xmlns:a16="http://schemas.microsoft.com/office/drawing/2014/main" id="{85B6D13A-9EBA-4F16-8FBA-383FD8EF12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8" y="3767"/>
                  <a:ext cx="753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8000" tIns="72000" rIns="108000" bIns="72000" anchor="ctr" anchorCtr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00FF"/>
                      </a:solidFill>
                      <a:latin typeface="Trebuchet MS" panose="020B0603020202020204" pitchFamily="34" charset="0"/>
                    </a:rPr>
                    <a:t>Boletín</a:t>
                  </a:r>
                </a:p>
              </p:txBody>
            </p:sp>
          </p:grpSp>
          <p:sp>
            <p:nvSpPr>
              <p:cNvPr id="14" name="Text Box 1058">
                <a:extLst>
                  <a:ext uri="{FF2B5EF4-FFF2-40B4-BE49-F238E27FC236}">
                    <a16:creationId xmlns:a16="http://schemas.microsoft.com/office/drawing/2014/main" id="{61D46859-55C4-41F8-836C-7EB622EB2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3294" y="6053737"/>
                <a:ext cx="729985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4800">
                    <a:solidFill>
                      <a:srgbClr val="FF0000"/>
                    </a:solidFill>
                    <a:latin typeface="Trebuchet MS" panose="020B0603020202020204" pitchFamily="34" charset="0"/>
                    <a:sym typeface="Wingdings" panose="05000000000000000000" pitchFamily="2" charset="2"/>
                  </a:rPr>
                  <a:t></a:t>
                </a:r>
              </a:p>
            </p:txBody>
          </p:sp>
          <p:sp>
            <p:nvSpPr>
              <p:cNvPr id="15" name="Text Box 1058">
                <a:extLst>
                  <a:ext uri="{FF2B5EF4-FFF2-40B4-BE49-F238E27FC236}">
                    <a16:creationId xmlns:a16="http://schemas.microsoft.com/office/drawing/2014/main" id="{A63FBCE2-292B-43CB-9F3F-58B4EC614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36895" y="6053737"/>
                <a:ext cx="729985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4800">
                    <a:solidFill>
                      <a:srgbClr val="0000FF"/>
                    </a:solidFill>
                    <a:latin typeface="Trebuchet MS" panose="020B0603020202020204" pitchFamily="34" charset="0"/>
                    <a:sym typeface="Wingdings" panose="05000000000000000000" pitchFamily="2" charset="2"/>
                  </a:rPr>
                  <a:t></a:t>
                </a:r>
              </a:p>
            </p:txBody>
          </p:sp>
        </p:grpSp>
        <p:sp>
          <p:nvSpPr>
            <p:cNvPr id="12" name="Text Box 1058">
              <a:extLst>
                <a:ext uri="{FF2B5EF4-FFF2-40B4-BE49-F238E27FC236}">
                  <a16:creationId xmlns:a16="http://schemas.microsoft.com/office/drawing/2014/main" id="{7428B287-2472-41DB-8277-539D435F9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866" y="6045504"/>
              <a:ext cx="603294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4800">
                  <a:solidFill>
                    <a:srgbClr val="FF0000"/>
                  </a:solidFill>
                  <a:latin typeface="Trebuchet MS" panose="020B0603020202020204" pitchFamily="34" charset="0"/>
                  <a:sym typeface="Wingdings" panose="05000000000000000000" pitchFamily="2" charset="2"/>
                </a:rPr>
                <a:t>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9C6362C-FE7F-4735-9509-BBF629CA54C1}"/>
              </a:ext>
            </a:extLst>
          </p:cNvPr>
          <p:cNvGrpSpPr/>
          <p:nvPr/>
        </p:nvGrpSpPr>
        <p:grpSpPr>
          <a:xfrm>
            <a:off x="7237113" y="299139"/>
            <a:ext cx="3209926" cy="2493956"/>
            <a:chOff x="7233799" y="299818"/>
            <a:chExt cx="3209926" cy="2068513"/>
          </a:xfrm>
        </p:grpSpPr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0D518BE9-5273-4E4C-AB7D-8ED05C1E9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3799" y="299818"/>
              <a:ext cx="3209926" cy="2068513"/>
              <a:chOff x="4896" y="276"/>
              <a:chExt cx="2022" cy="1303"/>
            </a:xfrm>
          </p:grpSpPr>
          <p:sp>
            <p:nvSpPr>
              <p:cNvPr id="34" name="AutoShape 1067">
                <a:extLst>
                  <a:ext uri="{FF2B5EF4-FFF2-40B4-BE49-F238E27FC236}">
                    <a16:creationId xmlns:a16="http://schemas.microsoft.com/office/drawing/2014/main" id="{8CBA4117-62F7-4652-AA73-68DE17266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76"/>
                <a:ext cx="2022" cy="1303"/>
              </a:xfrm>
              <a:prstGeom prst="foldedCorner">
                <a:avLst>
                  <a:gd name="adj" fmla="val 12500"/>
                </a:avLst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 Box 1068">
                <a:extLst>
                  <a:ext uri="{FF2B5EF4-FFF2-40B4-BE49-F238E27FC236}">
                    <a16:creationId xmlns:a16="http://schemas.microsoft.com/office/drawing/2014/main" id="{6C6F0D06-0D44-4940-929A-3A67811F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" y="355"/>
                <a:ext cx="1786" cy="6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08000" tIns="108000" rIns="108000" bIns="1080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PRIMER TEST: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TEMAS 1 Y 2</a:t>
                </a:r>
              </a:p>
            </p:txBody>
          </p:sp>
        </p:grpSp>
        <p:sp>
          <p:nvSpPr>
            <p:cNvPr id="33" name="Text Box 1062">
              <a:extLst>
                <a:ext uri="{FF2B5EF4-FFF2-40B4-BE49-F238E27FC236}">
                  <a16:creationId xmlns:a16="http://schemas.microsoft.com/office/drawing/2014/main" id="{372F3BB4-56A1-4B8C-A896-BC439473B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9825" y="1372762"/>
              <a:ext cx="13954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Falta una semana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Se hará en clase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al inicio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7" name="Text Box 38"/>
          <p:cNvSpPr txBox="1">
            <a:spLocks noChangeArrowheads="1"/>
          </p:cNvSpPr>
          <p:nvPr/>
        </p:nvSpPr>
        <p:spPr bwMode="auto">
          <a:xfrm>
            <a:off x="1220986" y="3081895"/>
            <a:ext cx="1595859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dirty="0" err="1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W</a:t>
            </a:r>
            <a:r>
              <a:rPr lang="es-ES" sz="2400" b="1" baseline="-250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endParaRPr lang="es-ES" sz="2400" b="1" baseline="-25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93" name="Text Box 37"/>
          <p:cNvSpPr txBox="1">
            <a:spLocks noChangeArrowheads="1"/>
          </p:cNvSpPr>
          <p:nvPr/>
        </p:nvSpPr>
        <p:spPr bwMode="auto">
          <a:xfrm>
            <a:off x="1261717" y="1063299"/>
            <a:ext cx="423294" cy="5147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5390" name="CuadroTexto 8"/>
          <p:cNvSpPr txBox="1">
            <a:spLocks noChangeArrowheads="1"/>
          </p:cNvSpPr>
          <p:nvPr/>
        </p:nvSpPr>
        <p:spPr bwMode="auto">
          <a:xfrm>
            <a:off x="4858434" y="359212"/>
            <a:ext cx="1809892" cy="514738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UNIDADES</a:t>
            </a:r>
          </a:p>
        </p:txBody>
      </p:sp>
      <p:sp>
        <p:nvSpPr>
          <p:cNvPr id="15389" name="Text Box 39"/>
          <p:cNvSpPr txBox="1">
            <a:spLocks noChangeArrowheads="1"/>
          </p:cNvSpPr>
          <p:nvPr/>
        </p:nvSpPr>
        <p:spPr bwMode="auto">
          <a:xfrm>
            <a:off x="1476565" y="6045247"/>
            <a:ext cx="4932349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Ej.: W sobre 1 e- si hay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V = </a:t>
            </a:r>
            <a:r>
              <a:rPr lang="es-ES" sz="2400" dirty="0">
                <a:solidFill>
                  <a:schemeClr val="tx1"/>
                </a:solidFill>
              </a:rPr>
              <a:t>10 V:</a:t>
            </a:r>
          </a:p>
        </p:txBody>
      </p:sp>
      <p:graphicFrame>
        <p:nvGraphicFramePr>
          <p:cNvPr id="13326" name="Object 68"/>
          <p:cNvGraphicFramePr>
            <a:graphicFrameLocks noChangeAspect="1"/>
          </p:cNvGraphicFramePr>
          <p:nvPr/>
        </p:nvGraphicFramePr>
        <p:xfrm>
          <a:off x="4510333" y="1557798"/>
          <a:ext cx="1138555" cy="60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cuación" r:id="rId4" imgW="457200" imgH="241300" progId="Equation.3">
                  <p:embed/>
                </p:oleObj>
              </mc:Choice>
              <mc:Fallback>
                <p:oleObj name="Ecuación" r:id="rId4" imgW="457200" imgH="241300" progId="Equation.3">
                  <p:embed/>
                  <p:pic>
                    <p:nvPicPr>
                      <p:cNvPr id="1332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333" y="1557798"/>
                        <a:ext cx="1138555" cy="60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F1296A2A-421F-4D3E-9235-26F57D84090B}"/>
              </a:ext>
            </a:extLst>
          </p:cNvPr>
          <p:cNvGrpSpPr/>
          <p:nvPr/>
        </p:nvGrpSpPr>
        <p:grpSpPr>
          <a:xfrm>
            <a:off x="4437958" y="3678401"/>
            <a:ext cx="3033773" cy="1283710"/>
            <a:chOff x="4577104" y="3767852"/>
            <a:chExt cx="3033773" cy="1283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85" name="Object 60"/>
                <p:cNvSpPr txBox="1"/>
                <p:nvPr/>
              </p:nvSpPr>
              <p:spPr bwMode="auto">
                <a:xfrm>
                  <a:off x="4577104" y="4502287"/>
                  <a:ext cx="3033773" cy="549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s-E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acc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s-E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acc>
                          </m:sub>
                        </m:sSub>
                        <m:r>
                          <a:rPr lang="es-E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m:rPr>
                            <m:sty m:val="p"/>
                          </m:rP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ΔV</m:t>
                        </m:r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15385" name="Object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7104" y="4502287"/>
                  <a:ext cx="3033773" cy="549275"/>
                </a:xfrm>
                <a:prstGeom prst="rect">
                  <a:avLst/>
                </a:prstGeom>
                <a:blipFill>
                  <a:blip r:embed="rId6"/>
                  <a:stretch>
                    <a:fillRect l="-40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Object 46"/>
                <p:cNvGraphicFramePr>
                  <a:graphicFrameLocks noChangeAspect="1"/>
                </p:cNvGraphicFramePr>
                <p:nvPr/>
              </p:nvGraphicFramePr>
              <p:xfrm>
                <a:off x="4593349" y="3767852"/>
                <a:ext cx="2846388" cy="908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9099" name="Ecuación" r:id="rId7" imgW="1231560" imgH="393480" progId="Equation.3">
                        <p:embed/>
                      </p:oleObj>
                    </mc:Choice>
                    <mc:Fallback>
                      <p:oleObj name="Ecuación" r:id="rId7" imgW="1231560" imgH="393480" progId="Equation.3">
                        <p:embed/>
                        <p:pic>
                          <p:nvPicPr>
                            <p:cNvPr id="77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3349" y="3767852"/>
                              <a:ext cx="2846388" cy="9080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53762033"/>
                    </p:ext>
                  </p:extLst>
                </p:nvPr>
              </p:nvGraphicFramePr>
              <p:xfrm>
                <a:off x="4593349" y="3767852"/>
                <a:ext cx="2846388" cy="908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681" name="Ecuación" r:id="rId9" imgW="1231560" imgH="393480" progId="Equation.3">
                        <p:embed/>
                      </p:oleObj>
                    </mc:Choice>
                    <mc:Fallback>
                      <p:oleObj name="Ecuación" r:id="rId9" imgW="1231560" imgH="393480" progId="Equation.3">
                        <p:embed/>
                        <p:pic>
                          <p:nvPicPr>
                            <p:cNvPr id="77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3349" y="3767852"/>
                              <a:ext cx="2846388" cy="9080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5395" name="Text Box 56"/>
          <p:cNvSpPr txBox="1">
            <a:spLocks noChangeArrowheads="1"/>
          </p:cNvSpPr>
          <p:nvPr/>
        </p:nvSpPr>
        <p:spPr bwMode="auto">
          <a:xfrm>
            <a:off x="8320213" y="1975844"/>
            <a:ext cx="934825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</a:rPr>
              <a:t>N / C </a:t>
            </a:r>
            <a:endParaRPr lang="es-ES" sz="2400" dirty="0">
              <a:solidFill>
                <a:schemeClr val="tx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7477076" y="1657476"/>
            <a:ext cx="193040" cy="1136073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2906404" y="5045400"/>
            <a:ext cx="3036830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ym typeface="Symbol" panose="05050102010706020507" pitchFamily="18" charset="2"/>
              </a:rPr>
              <a:t>Electronvoltio   eV</a:t>
            </a:r>
            <a:endParaRPr lang="es-E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5388" name="Text Box 38"/>
          <p:cNvSpPr txBox="1">
            <a:spLocks noChangeArrowheads="1"/>
          </p:cNvSpPr>
          <p:nvPr/>
        </p:nvSpPr>
        <p:spPr bwMode="auto">
          <a:xfrm>
            <a:off x="1263517" y="5577172"/>
            <a:ext cx="7742261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chemeClr val="tx1"/>
                </a:solidFill>
              </a:rPr>
              <a:t>Se usa en el interior de la materia donde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q = Ne NZ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869137" y="6430552"/>
            <a:ext cx="2286722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</a:rPr>
              <a:t>(la “e” se deja)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EF1CA173-0B5E-4C85-B72A-20D3F38E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011" y="1586154"/>
            <a:ext cx="2614598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CFA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B0F0"/>
                </a:solidFill>
                <a:latin typeface="Arial" panose="020B0604020202020204" pitchFamily="34" charset="0"/>
              </a:rPr>
              <a:t>(en inglés “volt”, en honor a Volta)</a:t>
            </a:r>
          </a:p>
        </p:txBody>
      </p:sp>
      <p:sp>
        <p:nvSpPr>
          <p:cNvPr id="28" name="Text Box 38">
            <a:extLst>
              <a:ext uri="{FF2B5EF4-FFF2-40B4-BE49-F238E27FC236}">
                <a16:creationId xmlns:a16="http://schemas.microsoft.com/office/drawing/2014/main" id="{E51DFF16-4315-4158-BDBA-9F7A2CBE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011" y="3651109"/>
            <a:ext cx="2614598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B0F0"/>
                </a:solidFill>
                <a:latin typeface="Arial" panose="020B0604020202020204" pitchFamily="34" charset="0"/>
              </a:rPr>
              <a:t>(en inglés “joule”, en honor a Joule)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61CBAE1-421A-4115-8499-E9EB7CC93F2D}"/>
              </a:ext>
            </a:extLst>
          </p:cNvPr>
          <p:cNvGrpSpPr/>
          <p:nvPr/>
        </p:nvGrpSpPr>
        <p:grpSpPr>
          <a:xfrm>
            <a:off x="1801276" y="1068195"/>
            <a:ext cx="2085224" cy="525536"/>
            <a:chOff x="1261717" y="1071965"/>
            <a:chExt cx="2085224" cy="525536"/>
          </a:xfrm>
          <a:solidFill>
            <a:srgbClr val="FFFF99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29DE9AE-EA00-44C7-BA3F-EF74989E51A2}"/>
                </a:ext>
              </a:extLst>
            </p:cNvPr>
            <p:cNvSpPr/>
            <p:nvPr/>
          </p:nvSpPr>
          <p:spPr bwMode="auto">
            <a:xfrm>
              <a:off x="1261717" y="1071965"/>
              <a:ext cx="2085224" cy="49623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145661D5-0E63-442E-9FB6-60307C8C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717" y="1082763"/>
              <a:ext cx="2085224" cy="51473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VOLTIO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 V</a:t>
              </a:r>
              <a:endParaRPr lang="es-ES" sz="2400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4" name="Text Box 38">
            <a:extLst>
              <a:ext uri="{FF2B5EF4-FFF2-40B4-BE49-F238E27FC236}">
                <a16:creationId xmlns:a16="http://schemas.microsoft.com/office/drawing/2014/main" id="{349CA2C2-667C-4530-822A-446BDF62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888" y="3082400"/>
            <a:ext cx="1886836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JULIO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s-ES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FDDF6EA-2B91-4EEF-92E3-1AAA9EE50E90}"/>
                  </a:ext>
                </a:extLst>
              </p:cNvPr>
              <p:cNvSpPr txBox="1"/>
              <p:nvPr/>
            </p:nvSpPr>
            <p:spPr>
              <a:xfrm>
                <a:off x="4351839" y="2025904"/>
                <a:ext cx="3086742" cy="1061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sub>
                      </m:sSub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s-E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FDDF6EA-2B91-4EEF-92E3-1AAA9EE50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39" y="2025904"/>
                <a:ext cx="3086742" cy="10610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>
            <a:extLst>
              <a:ext uri="{FF2B5EF4-FFF2-40B4-BE49-F238E27FC236}">
                <a16:creationId xmlns:a16="http://schemas.microsoft.com/office/drawing/2014/main" id="{D7F32F5C-6CD2-4F55-952F-DF85939E7C7F}"/>
              </a:ext>
            </a:extLst>
          </p:cNvPr>
          <p:cNvGrpSpPr/>
          <p:nvPr/>
        </p:nvGrpSpPr>
        <p:grpSpPr>
          <a:xfrm>
            <a:off x="7811142" y="1947851"/>
            <a:ext cx="423294" cy="576000"/>
            <a:chOff x="7811142" y="1947851"/>
            <a:chExt cx="423294" cy="576000"/>
          </a:xfrm>
        </p:grpSpPr>
        <p:sp>
          <p:nvSpPr>
            <p:cNvPr id="35" name="Text Box 56">
              <a:extLst>
                <a:ext uri="{FF2B5EF4-FFF2-40B4-BE49-F238E27FC236}">
                  <a16:creationId xmlns:a16="http://schemas.microsoft.com/office/drawing/2014/main" id="{612E6CD4-EC32-4D21-AC5D-D2D8361E7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1142" y="1947851"/>
              <a:ext cx="423294" cy="576000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es-ES" sz="2400" dirty="0">
                  <a:solidFill>
                    <a:srgbClr val="FFFF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3C1FB36-71A8-4403-B142-186C34B5A218}"/>
                </a:ext>
              </a:extLst>
            </p:cNvPr>
            <p:cNvCxnSpPr/>
            <p:nvPr/>
          </p:nvCxnSpPr>
          <p:spPr bwMode="auto">
            <a:xfrm>
              <a:off x="7921488" y="2051349"/>
              <a:ext cx="23343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Text Box 38">
            <a:extLst>
              <a:ext uri="{FF2B5EF4-FFF2-40B4-BE49-F238E27FC236}">
                <a16:creationId xmlns:a16="http://schemas.microsoft.com/office/drawing/2014/main" id="{39FCE26E-3E6D-4FC0-BA9A-CB9371E8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86" y="5042341"/>
            <a:ext cx="1595859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dirty="0" err="1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W</a:t>
            </a:r>
            <a:r>
              <a:rPr lang="es-ES" sz="2400" b="1" baseline="-250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endParaRPr lang="es-E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3BFCF0B-CB1C-496C-8713-FE8B412CCB07}"/>
              </a:ext>
            </a:extLst>
          </p:cNvPr>
          <p:cNvGrpSpPr/>
          <p:nvPr/>
        </p:nvGrpSpPr>
        <p:grpSpPr>
          <a:xfrm>
            <a:off x="7478961" y="3725248"/>
            <a:ext cx="2306826" cy="1136073"/>
            <a:chOff x="7478961" y="3725248"/>
            <a:chExt cx="2306826" cy="1136073"/>
          </a:xfrm>
        </p:grpSpPr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8330159" y="4039434"/>
              <a:ext cx="1455628" cy="5147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J  = N m </a:t>
              </a:r>
              <a:endParaRPr lang="es-ES" sz="2400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Cerrar llave 52"/>
            <p:cNvSpPr/>
            <p:nvPr/>
          </p:nvSpPr>
          <p:spPr bwMode="auto">
            <a:xfrm>
              <a:off x="7478961" y="3725248"/>
              <a:ext cx="193040" cy="1136073"/>
            </a:xfrm>
            <a:prstGeom prst="rightBrac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E377445A-14DF-4822-98DA-694F5E2E36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62476" y="4283760"/>
              <a:ext cx="562435" cy="2490"/>
            </a:xfrm>
            <a:prstGeom prst="lin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 Box 39">
            <a:extLst>
              <a:ext uri="{FF2B5EF4-FFF2-40B4-BE49-F238E27FC236}">
                <a16:creationId xmlns:a16="http://schemas.microsoft.com/office/drawing/2014/main" id="{0BA2C8A2-7ABC-47A1-BA61-63B9C8891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189" y="6045247"/>
            <a:ext cx="2752458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W = - (-1 e)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 </a:t>
            </a:r>
            <a:r>
              <a:rPr lang="es-ES" sz="2400" dirty="0">
                <a:solidFill>
                  <a:schemeClr val="tx1"/>
                </a:solidFill>
              </a:rPr>
              <a:t>10 V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DF3579B-9870-421A-973F-068381459D4E}"/>
              </a:ext>
            </a:extLst>
          </p:cNvPr>
          <p:cNvGrpSpPr/>
          <p:nvPr/>
        </p:nvGrpSpPr>
        <p:grpSpPr>
          <a:xfrm>
            <a:off x="4694200" y="1009813"/>
            <a:ext cx="667869" cy="604961"/>
            <a:chOff x="4694200" y="1009813"/>
            <a:chExt cx="667869" cy="604961"/>
          </a:xfrm>
        </p:grpSpPr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66B69BEC-2646-466F-906C-F975FEC65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5620DF4A-C93B-44E3-8147-9F815E5F5581}"/>
                </a:ext>
              </a:extLst>
            </p:cNvPr>
            <p:cNvCxnSpPr/>
            <p:nvPr/>
          </p:nvCxnSpPr>
          <p:spPr bwMode="auto">
            <a:xfrm flipV="1">
              <a:off x="4694200" y="1406745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AFBCC2C-34CA-42B9-8CB8-1398A8DB3781}"/>
              </a:ext>
            </a:extLst>
          </p:cNvPr>
          <p:cNvGrpSpPr/>
          <p:nvPr/>
        </p:nvGrpSpPr>
        <p:grpSpPr>
          <a:xfrm>
            <a:off x="5315550" y="1007698"/>
            <a:ext cx="667869" cy="604961"/>
            <a:chOff x="4694200" y="1009813"/>
            <a:chExt cx="667869" cy="604961"/>
          </a:xfrm>
        </p:grpSpPr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56443317-B461-40B4-A2BC-86DD1F36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52EAFA9-943A-4D55-B20A-0975CA47E231}"/>
                </a:ext>
              </a:extLst>
            </p:cNvPr>
            <p:cNvCxnSpPr/>
            <p:nvPr/>
          </p:nvCxnSpPr>
          <p:spPr bwMode="auto">
            <a:xfrm flipV="1">
              <a:off x="4694200" y="1406745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15ECE79-8430-45BC-91F3-98533455941B}"/>
              </a:ext>
            </a:extLst>
          </p:cNvPr>
          <p:cNvGrpSpPr/>
          <p:nvPr/>
        </p:nvGrpSpPr>
        <p:grpSpPr>
          <a:xfrm>
            <a:off x="6238730" y="2733317"/>
            <a:ext cx="677686" cy="546299"/>
            <a:chOff x="4684383" y="978252"/>
            <a:chExt cx="677686" cy="546299"/>
          </a:xfrm>
        </p:grpSpPr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20574084-25D3-4C95-B000-8CFDFA28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EAD32A74-B7AB-40CF-B9E1-4DCAF9DCD1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4383" y="978252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A390786-A6D7-497E-9F81-0640F2A06481}"/>
              </a:ext>
            </a:extLst>
          </p:cNvPr>
          <p:cNvGrpSpPr/>
          <p:nvPr/>
        </p:nvGrpSpPr>
        <p:grpSpPr>
          <a:xfrm>
            <a:off x="7151968" y="2739749"/>
            <a:ext cx="677686" cy="559384"/>
            <a:chOff x="4684383" y="965167"/>
            <a:chExt cx="677686" cy="559384"/>
          </a:xfrm>
        </p:grpSpPr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BA1B797E-377A-407F-A804-BE874C098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V</a:t>
              </a: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2C2D6B8B-3E0D-4293-A582-650D86F440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4383" y="965167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E1B0016-CCA1-4F61-B3A4-D6620E89C8F3}"/>
              </a:ext>
            </a:extLst>
          </p:cNvPr>
          <p:cNvGrpSpPr/>
          <p:nvPr/>
        </p:nvGrpSpPr>
        <p:grpSpPr>
          <a:xfrm>
            <a:off x="5697255" y="3144123"/>
            <a:ext cx="667869" cy="604961"/>
            <a:chOff x="4694200" y="1009813"/>
            <a:chExt cx="667869" cy="604961"/>
          </a:xfrm>
        </p:grpSpPr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26ADDAB4-1E49-4B86-9B66-BC7F7ED02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CAEFB2F6-ACF1-471A-9B6D-FA67121A0F86}"/>
                </a:ext>
              </a:extLst>
            </p:cNvPr>
            <p:cNvCxnSpPr/>
            <p:nvPr/>
          </p:nvCxnSpPr>
          <p:spPr bwMode="auto">
            <a:xfrm flipV="1">
              <a:off x="4694200" y="1406745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A2A5D9C-D2CE-4E34-9C39-E86CF61D38EC}"/>
              </a:ext>
            </a:extLst>
          </p:cNvPr>
          <p:cNvGrpSpPr/>
          <p:nvPr/>
        </p:nvGrpSpPr>
        <p:grpSpPr>
          <a:xfrm>
            <a:off x="6127399" y="3143020"/>
            <a:ext cx="667869" cy="604961"/>
            <a:chOff x="4694200" y="1009813"/>
            <a:chExt cx="667869" cy="604961"/>
          </a:xfrm>
        </p:grpSpPr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AA823B71-C96D-4660-873C-F9639B392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0B0C91CE-7790-424A-9BC4-67B282912EC0}"/>
                </a:ext>
              </a:extLst>
            </p:cNvPr>
            <p:cNvCxnSpPr/>
            <p:nvPr/>
          </p:nvCxnSpPr>
          <p:spPr bwMode="auto">
            <a:xfrm flipV="1">
              <a:off x="4694200" y="1406745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465B52E-53F8-4AFD-BD28-66F92CD5899C}"/>
              </a:ext>
            </a:extLst>
          </p:cNvPr>
          <p:cNvGrpSpPr/>
          <p:nvPr/>
        </p:nvGrpSpPr>
        <p:grpSpPr>
          <a:xfrm>
            <a:off x="4849950" y="3151725"/>
            <a:ext cx="667869" cy="604961"/>
            <a:chOff x="4694200" y="1009813"/>
            <a:chExt cx="667869" cy="604961"/>
          </a:xfrm>
        </p:grpSpPr>
        <p:sp>
          <p:nvSpPr>
            <p:cNvPr id="56" name="Text Box 39">
              <a:extLst>
                <a:ext uri="{FF2B5EF4-FFF2-40B4-BE49-F238E27FC236}">
                  <a16:creationId xmlns:a16="http://schemas.microsoft.com/office/drawing/2014/main" id="{9464587C-9CFF-4C84-B98D-EEE89F6C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J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D4DE9EEC-688E-4F08-BEE3-EDCE528E9870}"/>
                </a:ext>
              </a:extLst>
            </p:cNvPr>
            <p:cNvCxnSpPr/>
            <p:nvPr/>
          </p:nvCxnSpPr>
          <p:spPr bwMode="auto">
            <a:xfrm flipV="1">
              <a:off x="4694200" y="1406745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795ECF2-82B0-4F00-B496-B5CA854DCF4C}"/>
              </a:ext>
            </a:extLst>
          </p:cNvPr>
          <p:cNvGrpSpPr/>
          <p:nvPr/>
        </p:nvGrpSpPr>
        <p:grpSpPr>
          <a:xfrm>
            <a:off x="6761103" y="4904738"/>
            <a:ext cx="677686" cy="546299"/>
            <a:chOff x="4684383" y="978252"/>
            <a:chExt cx="677686" cy="546299"/>
          </a:xfrm>
        </p:grpSpPr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BC4E431E-B060-4A9E-83FF-A52448ED9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B498177C-4B02-4A81-A0BE-C25047884E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4383" y="978252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7AB81AB-FFD3-4525-9878-26F3FDAC83DC}"/>
              </a:ext>
            </a:extLst>
          </p:cNvPr>
          <p:cNvGrpSpPr/>
          <p:nvPr/>
        </p:nvGrpSpPr>
        <p:grpSpPr>
          <a:xfrm>
            <a:off x="7230608" y="4891653"/>
            <a:ext cx="677686" cy="559384"/>
            <a:chOff x="4684383" y="965167"/>
            <a:chExt cx="677686" cy="559384"/>
          </a:xfrm>
        </p:grpSpPr>
        <p:sp>
          <p:nvSpPr>
            <p:cNvPr id="62" name="Text Box 39">
              <a:extLst>
                <a:ext uri="{FF2B5EF4-FFF2-40B4-BE49-F238E27FC236}">
                  <a16:creationId xmlns:a16="http://schemas.microsoft.com/office/drawing/2014/main" id="{B5607AE4-E6A6-4D7C-96CE-08D12123F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818" y="1009813"/>
              <a:ext cx="666251" cy="514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V</a:t>
              </a: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F384A214-ED8B-4997-8BAE-5C776D5148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4383" y="965167"/>
              <a:ext cx="212787" cy="20802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4" name="Text Box 56">
            <a:extLst>
              <a:ext uri="{FF2B5EF4-FFF2-40B4-BE49-F238E27FC236}">
                <a16:creationId xmlns:a16="http://schemas.microsoft.com/office/drawing/2014/main" id="{FDEB688C-EC2C-4C87-BFFC-DCFB39F5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038" y="1973354"/>
            <a:ext cx="1298260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</a:rPr>
              <a:t>=  V / m</a:t>
            </a:r>
            <a:endParaRPr lang="es-ES" sz="2400" dirty="0">
              <a:solidFill>
                <a:schemeClr val="tx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067DFFFD-A802-4832-A7CF-3C67F678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678" y="4040183"/>
            <a:ext cx="995566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= C V</a:t>
            </a:r>
            <a:endParaRPr lang="es-ES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 Box 39">
            <a:extLst>
              <a:ext uri="{FF2B5EF4-FFF2-40B4-BE49-F238E27FC236}">
                <a16:creationId xmlns:a16="http://schemas.microsoft.com/office/drawing/2014/main" id="{40129765-0B36-4ABB-9F74-627FBA72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761" y="6045247"/>
            <a:ext cx="1287313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= 10 eV</a:t>
            </a:r>
          </a:p>
        </p:txBody>
      </p:sp>
    </p:spTree>
    <p:extLst>
      <p:ext uri="{BB962C8B-B14F-4D97-AF65-F5344CB8AC3E}">
        <p14:creationId xmlns:p14="http://schemas.microsoft.com/office/powerpoint/2010/main" val="19311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7" grpId="0" animBg="1"/>
      <p:bldP spid="15393" grpId="0" animBg="1"/>
      <p:bldP spid="15390" grpId="0" animBg="1"/>
      <p:bldP spid="15389" grpId="0"/>
      <p:bldP spid="15395" grpId="0" animBg="1"/>
      <p:bldP spid="3" grpId="0" animBg="1"/>
      <p:bldP spid="55" grpId="0" animBg="1"/>
      <p:bldP spid="15388" grpId="0"/>
      <p:bldP spid="26" grpId="0"/>
      <p:bldP spid="27" grpId="0"/>
      <p:bldP spid="28" grpId="0"/>
      <p:bldP spid="34" grpId="0" animBg="1"/>
      <p:bldP spid="7" grpId="0"/>
      <p:bldP spid="36" grpId="0" animBg="1"/>
      <p:bldP spid="32" grpId="0"/>
      <p:bldP spid="64" grpId="0" animBg="1"/>
      <p:bldP spid="4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54"/>
          <p:cNvSpPr txBox="1">
            <a:spLocks noChangeArrowheads="1"/>
          </p:cNvSpPr>
          <p:nvPr/>
        </p:nvSpPr>
        <p:spPr bwMode="auto">
          <a:xfrm>
            <a:off x="1421296" y="5082260"/>
            <a:ext cx="8686295" cy="139880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44000" tIns="144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El potencial eléctrico es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la energía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potencial eléctrica</a:t>
            </a:r>
            <a:endParaRPr lang="es-E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por unidad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 carga; por tanto, la capacidad para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producir trabajo por unidad de carga</a:t>
            </a:r>
            <a:endParaRPr lang="es-E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3347" name="Group 35"/>
          <p:cNvGrpSpPr>
            <a:grpSpLocks/>
          </p:cNvGrpSpPr>
          <p:nvPr/>
        </p:nvGrpSpPr>
        <p:grpSpPr bwMode="auto">
          <a:xfrm>
            <a:off x="8370517" y="3481630"/>
            <a:ext cx="1757366" cy="720725"/>
            <a:chOff x="932" y="2674"/>
            <a:chExt cx="1107" cy="454"/>
          </a:xfrm>
        </p:grpSpPr>
        <p:sp>
          <p:nvSpPr>
            <p:cNvPr id="15398" name="Rectangle 69"/>
            <p:cNvSpPr>
              <a:spLocks noChangeArrowheads="1"/>
            </p:cNvSpPr>
            <p:nvPr/>
          </p:nvSpPr>
          <p:spPr bwMode="auto">
            <a:xfrm>
              <a:off x="932" y="2674"/>
              <a:ext cx="1107" cy="45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99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2445275"/>
                </p:ext>
              </p:extLst>
            </p:nvPr>
          </p:nvGraphicFramePr>
          <p:xfrm>
            <a:off x="1052" y="2733"/>
            <a:ext cx="87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5" name="Ecuación" r:id="rId4" imgW="558558" imgH="215806" progId="Equation.3">
                    <p:embed/>
                  </p:oleObj>
                </mc:Choice>
                <mc:Fallback>
                  <p:oleObj name="Ecuación" r:id="rId4" imgW="558558" imgH="215806" progId="Equation.3">
                    <p:embed/>
                    <p:pic>
                      <p:nvPicPr>
                        <p:cNvPr id="15399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2733"/>
                          <a:ext cx="87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8371278" y="4268296"/>
            <a:ext cx="1746252" cy="720725"/>
            <a:chOff x="-913" y="2060"/>
            <a:chExt cx="1100" cy="454"/>
          </a:xfrm>
        </p:grpSpPr>
        <p:sp>
          <p:nvSpPr>
            <p:cNvPr id="15400" name="Rectangle 74"/>
            <p:cNvSpPr>
              <a:spLocks noChangeArrowheads="1"/>
            </p:cNvSpPr>
            <p:nvPr/>
          </p:nvSpPr>
          <p:spPr bwMode="auto">
            <a:xfrm>
              <a:off x="-913" y="2060"/>
              <a:ext cx="1100" cy="4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40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9009222"/>
                </p:ext>
              </p:extLst>
            </p:nvPr>
          </p:nvGraphicFramePr>
          <p:xfrm>
            <a:off x="-850" y="2111"/>
            <a:ext cx="100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6" name="Ecuación" r:id="rId6" imgW="647419" imgH="215806" progId="Equation.3">
                    <p:embed/>
                  </p:oleObj>
                </mc:Choice>
                <mc:Fallback>
                  <p:oleObj name="Ecuación" r:id="rId6" imgW="647419" imgH="215806" progId="Equation.3">
                    <p:embed/>
                    <p:pic>
                      <p:nvPicPr>
                        <p:cNvPr id="1540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0" y="2111"/>
                          <a:ext cx="100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6104742" y="3345299"/>
            <a:ext cx="2318388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un punto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se verifica que:</a:t>
            </a:r>
            <a:endParaRPr lang="es-ES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752D9AD-D665-4567-B4D8-6C2A9F364955}"/>
              </a:ext>
            </a:extLst>
          </p:cNvPr>
          <p:cNvGrpSpPr/>
          <p:nvPr/>
        </p:nvGrpSpPr>
        <p:grpSpPr>
          <a:xfrm>
            <a:off x="3418122" y="2805623"/>
            <a:ext cx="2296279" cy="1944000"/>
            <a:chOff x="3418122" y="2910723"/>
            <a:chExt cx="2296279" cy="1944000"/>
          </a:xfrm>
        </p:grpSpPr>
        <p:graphicFrame>
          <p:nvGraphicFramePr>
            <p:cNvPr id="45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291458"/>
                </p:ext>
              </p:extLst>
            </p:nvPr>
          </p:nvGraphicFramePr>
          <p:xfrm>
            <a:off x="3860201" y="3603736"/>
            <a:ext cx="1854200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7" name="Ecuación" r:id="rId8" imgW="749160" imgH="215640" progId="Equation.3">
                    <p:embed/>
                  </p:oleObj>
                </mc:Choice>
                <mc:Fallback>
                  <p:oleObj name="Ecuación" r:id="rId8" imgW="749160" imgH="215640" progId="Equation.3">
                    <p:embed/>
                    <p:pic>
                      <p:nvPicPr>
                        <p:cNvPr id="4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201" y="3603736"/>
                          <a:ext cx="1854200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lecha derecha 7">
              <a:extLst>
                <a:ext uri="{FF2B5EF4-FFF2-40B4-BE49-F238E27FC236}">
                  <a16:creationId xmlns:a16="http://schemas.microsoft.com/office/drawing/2014/main" id="{B66166E4-B111-4064-8C98-96630F49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122" y="3732161"/>
              <a:ext cx="475937" cy="327992"/>
            </a:xfrm>
            <a:prstGeom prst="rightArrow">
              <a:avLst>
                <a:gd name="adj1" fmla="val 50000"/>
                <a:gd name="adj2" fmla="val 8523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58CE3BC0-8221-4F99-82F4-DF50226F7850}"/>
                </a:ext>
              </a:extLst>
            </p:cNvPr>
            <p:cNvCxnSpPr/>
            <p:nvPr/>
          </p:nvCxnSpPr>
          <p:spPr bwMode="auto">
            <a:xfrm>
              <a:off x="3440269" y="2910723"/>
              <a:ext cx="12333" cy="1944000"/>
            </a:xfrm>
            <a:prstGeom prst="lin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 Box 31">
            <a:extLst>
              <a:ext uri="{FF2B5EF4-FFF2-40B4-BE49-F238E27FC236}">
                <a16:creationId xmlns:a16="http://schemas.microsoft.com/office/drawing/2014/main" id="{0A546402-CDB2-46C9-98F2-10CBC35DB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55" y="6454007"/>
            <a:ext cx="93258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(en el caso gravitatorio: serían gravitatorios, y por unidad de masa) </a:t>
            </a:r>
            <a:endParaRPr lang="es-E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3E698E96-66D9-4C07-8864-40D8D40A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328" y="2860484"/>
            <a:ext cx="1779211" cy="676184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2" name="Object 60">
            <a:extLst>
              <a:ext uri="{FF2B5EF4-FFF2-40B4-BE49-F238E27FC236}">
                <a16:creationId xmlns:a16="http://schemas.microsoft.com/office/drawing/2014/main" id="{95D688C1-4347-4E13-A21B-31D115C17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8287"/>
              </p:ext>
            </p:extLst>
          </p:nvPr>
        </p:nvGraphicFramePr>
        <p:xfrm>
          <a:off x="1377970" y="2813125"/>
          <a:ext cx="1747460" cy="6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8" name="Ecuación" r:id="rId10" imgW="672808" imgH="241195" progId="Equation.3">
                  <p:embed/>
                </p:oleObj>
              </mc:Choice>
              <mc:Fallback>
                <p:oleObj name="Ecuación" r:id="rId10" imgW="672808" imgH="241195" progId="Equation.3">
                  <p:embed/>
                  <p:pic>
                    <p:nvPicPr>
                      <p:cNvPr id="52" name="Object 60">
                        <a:extLst>
                          <a:ext uri="{FF2B5EF4-FFF2-40B4-BE49-F238E27FC236}">
                            <a16:creationId xmlns:a16="http://schemas.microsoft.com/office/drawing/2014/main" id="{95D688C1-4347-4E13-A21B-31D115C17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70" y="2813125"/>
                        <a:ext cx="1747460" cy="62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0">
            <a:extLst>
              <a:ext uri="{FF2B5EF4-FFF2-40B4-BE49-F238E27FC236}">
                <a16:creationId xmlns:a16="http://schemas.microsoft.com/office/drawing/2014/main" id="{E9A08CBD-2F33-4D91-AA1D-397B23F11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57581"/>
              </p:ext>
            </p:extLst>
          </p:nvPr>
        </p:nvGraphicFramePr>
        <p:xfrm>
          <a:off x="1383907" y="3504668"/>
          <a:ext cx="2003902" cy="63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9" name="Ecuación" r:id="rId12" imgW="761669" imgH="241195" progId="Equation.3">
                  <p:embed/>
                </p:oleObj>
              </mc:Choice>
              <mc:Fallback>
                <p:oleObj name="Ecuación" r:id="rId12" imgW="761669" imgH="241195" progId="Equation.3">
                  <p:embed/>
                  <p:pic>
                    <p:nvPicPr>
                      <p:cNvPr id="62" name="Object 60">
                        <a:extLst>
                          <a:ext uri="{FF2B5EF4-FFF2-40B4-BE49-F238E27FC236}">
                            <a16:creationId xmlns:a16="http://schemas.microsoft.com/office/drawing/2014/main" id="{E9A08CBD-2F33-4D91-AA1D-397B23F11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07" y="3504668"/>
                        <a:ext cx="2003902" cy="632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0">
            <a:extLst>
              <a:ext uri="{FF2B5EF4-FFF2-40B4-BE49-F238E27FC236}">
                <a16:creationId xmlns:a16="http://schemas.microsoft.com/office/drawing/2014/main" id="{9914D263-541C-497D-A747-C541679F7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86085"/>
              </p:ext>
            </p:extLst>
          </p:nvPr>
        </p:nvGraphicFramePr>
        <p:xfrm>
          <a:off x="1401418" y="4201925"/>
          <a:ext cx="1810854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0" name="Ecuación" r:id="rId14" imgW="723586" imgH="241195" progId="Equation.3">
                  <p:embed/>
                </p:oleObj>
              </mc:Choice>
              <mc:Fallback>
                <p:oleObj name="Ecuación" r:id="rId14" imgW="723586" imgH="241195" progId="Equation.3">
                  <p:embed/>
                  <p:pic>
                    <p:nvPicPr>
                      <p:cNvPr id="63" name="Object 60">
                        <a:extLst>
                          <a:ext uri="{FF2B5EF4-FFF2-40B4-BE49-F238E27FC236}">
                            <a16:creationId xmlns:a16="http://schemas.microsoft.com/office/drawing/2014/main" id="{9914D263-541C-497D-A747-C541679F7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418" y="4201925"/>
                        <a:ext cx="1810854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CuadroTexto 8">
            <a:extLst>
              <a:ext uri="{FF2B5EF4-FFF2-40B4-BE49-F238E27FC236}">
                <a16:creationId xmlns:a16="http://schemas.microsoft.com/office/drawing/2014/main" id="{F202B9CE-3381-493C-9780-55F98CA6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872" y="104702"/>
            <a:ext cx="2911475" cy="5662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¿QUÉ SON E y V?</a:t>
            </a:r>
          </a:p>
        </p:txBody>
      </p:sp>
      <p:sp>
        <p:nvSpPr>
          <p:cNvPr id="30" name="Text Box 54">
            <a:extLst>
              <a:ext uri="{FF2B5EF4-FFF2-40B4-BE49-F238E27FC236}">
                <a16:creationId xmlns:a16="http://schemas.microsoft.com/office/drawing/2014/main" id="{1E1CF118-AF85-468C-9763-0DABAF43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578" y="2324521"/>
            <a:ext cx="5204653" cy="1029476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44000" tIns="144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La energía se define, por ello, como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la capacidad para producir trabajo</a:t>
            </a:r>
          </a:p>
        </p:txBody>
      </p:sp>
      <p:sp>
        <p:nvSpPr>
          <p:cNvPr id="31" name="Text Box 54">
            <a:extLst>
              <a:ext uri="{FF2B5EF4-FFF2-40B4-BE49-F238E27FC236}">
                <a16:creationId xmlns:a16="http://schemas.microsoft.com/office/drawing/2014/main" id="{083A95B7-CFC0-4589-AC00-D279738F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457" y="82809"/>
            <a:ext cx="5179774" cy="213747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44000" tIns="144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Esta relación indica que una variación de energía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P o C</a:t>
            </a:r>
            <a:r>
              <a:rPr lang="es-ES" sz="2400" dirty="0">
                <a:latin typeface="Arial" panose="020B0604020202020204" pitchFamily="34" charset="0"/>
              </a:rPr>
              <a:t>) puede conllevar que se realice un trabajo que la transforme en una variación de otro tipo de energía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C o P</a:t>
            </a:r>
            <a:r>
              <a:rPr lang="es-ES" sz="2400" dirty="0"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28" name="Group 21">
            <a:extLst>
              <a:ext uri="{FF2B5EF4-FFF2-40B4-BE49-F238E27FC236}">
                <a16:creationId xmlns:a16="http://schemas.microsoft.com/office/drawing/2014/main" id="{79B608BC-9FDC-465D-A59D-712AEA1CE85D}"/>
              </a:ext>
            </a:extLst>
          </p:cNvPr>
          <p:cNvGrpSpPr>
            <a:grpSpLocks/>
          </p:cNvGrpSpPr>
          <p:nvPr/>
        </p:nvGrpSpPr>
        <p:grpSpPr bwMode="auto">
          <a:xfrm>
            <a:off x="1430872" y="776933"/>
            <a:ext cx="2960687" cy="711200"/>
            <a:chOff x="2606" y="944"/>
            <a:chExt cx="1865" cy="448"/>
          </a:xfrm>
        </p:grpSpPr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091E77AB-2C35-4066-8954-95560907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944"/>
              <a:ext cx="1834" cy="4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2" name="Object 60">
              <a:extLst>
                <a:ext uri="{FF2B5EF4-FFF2-40B4-BE49-F238E27FC236}">
                  <a16:creationId xmlns:a16="http://schemas.microsoft.com/office/drawing/2014/main" id="{6D0D10A6-6C80-49F8-A87E-8678FDB7C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7" y="982"/>
            <a:ext cx="179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61" name="Ecuación" r:id="rId16" imgW="1206360" imgH="241200" progId="Equation.3">
                    <p:embed/>
                  </p:oleObj>
                </mc:Choice>
                <mc:Fallback>
                  <p:oleObj name="Ecuación" r:id="rId16" imgW="1206360" imgH="241200" progId="Equation.3">
                    <p:embed/>
                    <p:pic>
                      <p:nvPicPr>
                        <p:cNvPr id="32" name="Object 60">
                          <a:extLst>
                            <a:ext uri="{FF2B5EF4-FFF2-40B4-BE49-F238E27FC236}">
                              <a16:creationId xmlns:a16="http://schemas.microsoft.com/office/drawing/2014/main" id="{6D0D10A6-6C80-49F8-A87E-8678FDB7C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982"/>
                          <a:ext cx="179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Flecha derecha 7">
            <a:extLst>
              <a:ext uri="{FF2B5EF4-FFF2-40B4-BE49-F238E27FC236}">
                <a16:creationId xmlns:a16="http://schemas.microsoft.com/office/drawing/2014/main" id="{6B2E4CCB-1A1C-42D1-9EA8-51D70D6B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21" y="1013469"/>
            <a:ext cx="475937" cy="327992"/>
          </a:xfrm>
          <a:prstGeom prst="rightArrow">
            <a:avLst>
              <a:gd name="adj1" fmla="val 50000"/>
              <a:gd name="adj2" fmla="val 852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lecha derecha 7">
            <a:extLst>
              <a:ext uri="{FF2B5EF4-FFF2-40B4-BE49-F238E27FC236}">
                <a16:creationId xmlns:a16="http://schemas.microsoft.com/office/drawing/2014/main" id="{3276AA08-5FFD-4DC6-9060-60B8FC0A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71" y="3627061"/>
            <a:ext cx="475937" cy="327992"/>
          </a:xfrm>
          <a:prstGeom prst="rightArrow">
            <a:avLst>
              <a:gd name="adj1" fmla="val 50000"/>
              <a:gd name="adj2" fmla="val 852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/>
      <p:bldP spid="37" grpId="0"/>
      <p:bldP spid="48" grpId="0"/>
      <p:bldP spid="67" grpId="0" animBg="1"/>
      <p:bldP spid="30" grpId="0" animBg="1"/>
      <p:bldP spid="31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253B8A97-BBDE-4B93-BECD-850280AA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45" y="1319612"/>
            <a:ext cx="1874841" cy="720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B19843EF-F2CB-4F4B-B96D-BD8976C6A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48" y="2401035"/>
            <a:ext cx="8563364" cy="243410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</a:t>
            </a:r>
            <a:r>
              <a:rPr lang="es-ES" sz="2400">
                <a:latin typeface="Arial" panose="020B0604020202020204" pitchFamily="34" charset="0"/>
              </a:rPr>
              <a:t>potencial eléctrico en </a:t>
            </a:r>
            <a:r>
              <a:rPr lang="es-ES" sz="2400" dirty="0">
                <a:latin typeface="Arial" panose="020B0604020202020204" pitchFamily="34" charset="0"/>
              </a:rPr>
              <a:t>un punto, como ocurre con </a:t>
            </a:r>
            <a:r>
              <a:rPr lang="es-ES" sz="2400">
                <a:latin typeface="Arial" panose="020B0604020202020204" pitchFamily="34" charset="0"/>
              </a:rPr>
              <a:t>el campo eléctrico en el punto, </a:t>
            </a:r>
            <a:r>
              <a:rPr lang="es-ES" sz="2400" dirty="0">
                <a:latin typeface="Arial" panose="020B0604020202020204" pitchFamily="34" charset="0"/>
              </a:rPr>
              <a:t>caracteriza el efecto de una distribución </a:t>
            </a:r>
            <a:r>
              <a:rPr lang="es-ES" sz="2400">
                <a:latin typeface="Arial" panose="020B0604020202020204" pitchFamily="34" charset="0"/>
              </a:rPr>
              <a:t>de carga en </a:t>
            </a:r>
            <a:r>
              <a:rPr lang="es-ES" sz="2400" dirty="0">
                <a:latin typeface="Arial" panose="020B0604020202020204" pitchFamily="34" charset="0"/>
              </a:rPr>
              <a:t>el punto. Si una partícula </a:t>
            </a:r>
            <a:r>
              <a:rPr lang="es-ES" sz="2400">
                <a:latin typeface="Arial" panose="020B0604020202020204" pitchFamily="34" charset="0"/>
              </a:rPr>
              <a:t>con carga está </a:t>
            </a:r>
            <a:r>
              <a:rPr lang="es-ES" sz="2400" dirty="0">
                <a:latin typeface="Arial" panose="020B0604020202020204" pitchFamily="34" charset="0"/>
              </a:rPr>
              <a:t>en el punto, </a:t>
            </a:r>
            <a:r>
              <a:rPr lang="es-ES" sz="2400">
                <a:latin typeface="Arial" panose="020B0604020202020204" pitchFamily="34" charset="0"/>
              </a:rPr>
              <a:t>siente el campo y el potencial eléctricos creados </a:t>
            </a:r>
            <a:r>
              <a:rPr lang="es-ES" sz="2400" dirty="0">
                <a:latin typeface="Arial" panose="020B0604020202020204" pitchFamily="34" charset="0"/>
              </a:rPr>
              <a:t>por </a:t>
            </a:r>
            <a:r>
              <a:rPr lang="es-ES" sz="2400">
                <a:latin typeface="Arial" panose="020B0604020202020204" pitchFamily="34" charset="0"/>
              </a:rPr>
              <a:t>la distribución, y por ello, sufre una fuerza eléctrica y se </a:t>
            </a:r>
            <a:r>
              <a:rPr lang="es-ES" sz="2400" dirty="0">
                <a:latin typeface="Arial" panose="020B0604020202020204" pitchFamily="34" charset="0"/>
              </a:rPr>
              <a:t>le asocia una energía </a:t>
            </a:r>
            <a:r>
              <a:rPr lang="es-ES" sz="2400">
                <a:latin typeface="Arial" panose="020B0604020202020204" pitchFamily="34" charset="0"/>
              </a:rPr>
              <a:t>potencial eléctrica</a:t>
            </a:r>
            <a:endParaRPr lang="es-ES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701029C1-B7F0-4144-A6E8-5D91F25D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484" y="5060223"/>
            <a:ext cx="66950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Ocurre igual en el caso gravitatorio: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F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 = m</a:t>
            </a:r>
            <a:r>
              <a:rPr lang="es-ES" sz="2400" b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E</a:t>
            </a:r>
            <a:r>
              <a:rPr lang="es-ES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s-E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mV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s-E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mgh</a:t>
            </a:r>
            <a:endParaRPr lang="es-E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A6E9B04F-4B85-45C2-9B11-CB0B78D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957" y="1314487"/>
            <a:ext cx="1874841" cy="720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" name="Object 55">
            <a:extLst>
              <a:ext uri="{FF2B5EF4-FFF2-40B4-BE49-F238E27FC236}">
                <a16:creationId xmlns:a16="http://schemas.microsoft.com/office/drawing/2014/main" id="{3D8C81EE-CD7E-4128-B066-0D7E64E11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1482" y="1408150"/>
          <a:ext cx="138271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4" name="Ecuación" r:id="rId4" imgW="558558" imgH="215806" progId="Equation.3">
                  <p:embed/>
                </p:oleObj>
              </mc:Choice>
              <mc:Fallback>
                <p:oleObj name="Ecuación" r:id="rId4" imgW="558558" imgH="215806" progId="Equation.3">
                  <p:embed/>
                  <p:pic>
                    <p:nvPicPr>
                      <p:cNvPr id="30" name="Object 55">
                        <a:extLst>
                          <a:ext uri="{FF2B5EF4-FFF2-40B4-BE49-F238E27FC236}">
                            <a16:creationId xmlns:a16="http://schemas.microsoft.com/office/drawing/2014/main" id="{3D8C81EE-CD7E-4128-B066-0D7E64E11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82" y="1408150"/>
                        <a:ext cx="138271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8">
            <a:extLst>
              <a:ext uri="{FF2B5EF4-FFF2-40B4-BE49-F238E27FC236}">
                <a16:creationId xmlns:a16="http://schemas.microsoft.com/office/drawing/2014/main" id="{D7CE03A6-25F6-4D00-A93A-612F736A9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5205" y="1378747"/>
          <a:ext cx="1138555" cy="60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5" name="Ecuación" r:id="rId6" imgW="457200" imgH="241300" progId="Equation.3">
                  <p:embed/>
                </p:oleObj>
              </mc:Choice>
              <mc:Fallback>
                <p:oleObj name="Ecuación" r:id="rId6" imgW="457200" imgH="241300" progId="Equation.3">
                  <p:embed/>
                  <p:pic>
                    <p:nvPicPr>
                      <p:cNvPr id="2" name="Object 68">
                        <a:extLst>
                          <a:ext uri="{FF2B5EF4-FFF2-40B4-BE49-F238E27FC236}">
                            <a16:creationId xmlns:a16="http://schemas.microsoft.com/office/drawing/2014/main" id="{D7CE03A6-25F6-4D00-A93A-612F736A9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205" y="1378747"/>
                        <a:ext cx="1138555" cy="60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2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FC225367-DDC7-49AB-B3EF-35B962D40307}"/>
              </a:ext>
            </a:extLst>
          </p:cNvPr>
          <p:cNvGrpSpPr/>
          <p:nvPr/>
        </p:nvGrpSpPr>
        <p:grpSpPr>
          <a:xfrm>
            <a:off x="1516697" y="1239858"/>
            <a:ext cx="3651203" cy="861975"/>
            <a:chOff x="1516697" y="1220808"/>
            <a:chExt cx="3651203" cy="861975"/>
          </a:xfrm>
        </p:grpSpPr>
        <p:sp>
          <p:nvSpPr>
            <p:cNvPr id="25645" name="Rectangle 75"/>
            <p:cNvSpPr>
              <a:spLocks noChangeArrowheads="1"/>
            </p:cNvSpPr>
            <p:nvPr/>
          </p:nvSpPr>
          <p:spPr bwMode="auto">
            <a:xfrm>
              <a:off x="1516697" y="1220808"/>
              <a:ext cx="3651203" cy="861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6" name="Object 37">
              <a:extLst>
                <a:ext uri="{FF2B5EF4-FFF2-40B4-BE49-F238E27FC236}">
                  <a16:creationId xmlns:a16="http://schemas.microsoft.com/office/drawing/2014/main" id="{A493DEED-8B44-4A89-9DF0-7F5519F677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788617"/>
                </p:ext>
              </p:extLst>
            </p:nvPr>
          </p:nvGraphicFramePr>
          <p:xfrm>
            <a:off x="1635769" y="1287240"/>
            <a:ext cx="3423002" cy="703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1" name="Ecuación" r:id="rId4" imgW="1295280" imgH="266400" progId="Equation.3">
                    <p:embed/>
                  </p:oleObj>
                </mc:Choice>
                <mc:Fallback>
                  <p:oleObj name="Ecuación" r:id="rId4" imgW="1295280" imgH="266400" progId="Equation.3">
                    <p:embed/>
                    <p:pic>
                      <p:nvPicPr>
                        <p:cNvPr id="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769" y="1287240"/>
                          <a:ext cx="3423002" cy="703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129518" y="454667"/>
            <a:ext cx="93821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2.4.1. POTENCIALES DEBIDOS A DISTRIBUCIONES DE CARGA</a:t>
            </a:r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5689446" y="2192338"/>
            <a:ext cx="382698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el </a:t>
            </a:r>
            <a:r>
              <a:rPr lang="es-ES" sz="2400" dirty="0">
                <a:latin typeface="Arial" panose="020B0604020202020204" pitchFamily="34" charset="0"/>
              </a:rPr>
              <a:t>sistema no es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infinito:</a:t>
            </a:r>
          </a:p>
        </p:txBody>
      </p:sp>
      <p:sp>
        <p:nvSpPr>
          <p:cNvPr id="25647" name="Text Box 65"/>
          <p:cNvSpPr txBox="1">
            <a:spLocks noChangeArrowheads="1"/>
          </p:cNvSpPr>
          <p:nvPr/>
        </p:nvSpPr>
        <p:spPr bwMode="auto">
          <a:xfrm>
            <a:off x="8228528" y="3304153"/>
            <a:ext cx="1589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" name="Text Box 96"/>
          <p:cNvSpPr txBox="1">
            <a:spLocks noChangeArrowheads="1"/>
          </p:cNvSpPr>
          <p:nvPr/>
        </p:nvSpPr>
        <p:spPr bwMode="auto">
          <a:xfrm>
            <a:off x="5826529" y="2718315"/>
            <a:ext cx="42950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Lejos de él parece una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puntual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642" name="Text Box 149"/>
          <p:cNvSpPr txBox="1">
            <a:spLocks noChangeArrowheads="1"/>
          </p:cNvSpPr>
          <p:nvPr/>
        </p:nvSpPr>
        <p:spPr bwMode="auto">
          <a:xfrm>
            <a:off x="8228528" y="3844180"/>
            <a:ext cx="22127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56" name="Group 41"/>
          <p:cNvGrpSpPr>
            <a:grpSpLocks/>
          </p:cNvGrpSpPr>
          <p:nvPr/>
        </p:nvGrpSpPr>
        <p:grpSpPr bwMode="auto">
          <a:xfrm>
            <a:off x="2172833" y="2004127"/>
            <a:ext cx="2090738" cy="1096963"/>
            <a:chOff x="1251" y="1296"/>
            <a:chExt cx="1317" cy="691"/>
          </a:xfrm>
        </p:grpSpPr>
        <p:sp>
          <p:nvSpPr>
            <p:cNvPr id="25640" name="Text Box 34"/>
            <p:cNvSpPr txBox="1">
              <a:spLocks noChangeArrowheads="1"/>
            </p:cNvSpPr>
            <p:nvPr/>
          </p:nvSpPr>
          <p:spPr bwMode="auto">
            <a:xfrm>
              <a:off x="1251" y="1464"/>
              <a:ext cx="131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Valor y punto arbitrarios</a:t>
              </a:r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 flipH="1">
              <a:off x="1913" y="1296"/>
              <a:ext cx="8" cy="20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62" name="Group 5"/>
          <p:cNvGrpSpPr>
            <a:grpSpLocks/>
          </p:cNvGrpSpPr>
          <p:nvPr/>
        </p:nvGrpSpPr>
        <p:grpSpPr bwMode="auto">
          <a:xfrm>
            <a:off x="1477665" y="3369852"/>
            <a:ext cx="2857500" cy="2954337"/>
            <a:chOff x="4242" y="2597"/>
            <a:chExt cx="1800" cy="1861"/>
          </a:xfrm>
        </p:grpSpPr>
        <p:sp>
          <p:nvSpPr>
            <p:cNvPr id="25631" name="Rectangle 63"/>
            <p:cNvSpPr>
              <a:spLocks noChangeArrowheads="1"/>
            </p:cNvSpPr>
            <p:nvPr/>
          </p:nvSpPr>
          <p:spPr bwMode="auto">
            <a:xfrm>
              <a:off x="4318" y="2978"/>
              <a:ext cx="1602" cy="82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2" name="Line 8"/>
            <p:cNvSpPr>
              <a:spLocks noChangeShapeType="1"/>
            </p:cNvSpPr>
            <p:nvPr/>
          </p:nvSpPr>
          <p:spPr bwMode="auto">
            <a:xfrm flipV="1">
              <a:off x="4585" y="4089"/>
              <a:ext cx="1018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5633" name="Text Box 10"/>
            <p:cNvSpPr txBox="1">
              <a:spLocks noChangeArrowheads="1"/>
            </p:cNvSpPr>
            <p:nvPr/>
          </p:nvSpPr>
          <p:spPr bwMode="auto">
            <a:xfrm>
              <a:off x="4242" y="2597"/>
              <a:ext cx="180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CARGA </a:t>
              </a:r>
              <a:r>
                <a:rPr lang="es-ES" sz="2400" b="1">
                  <a:latin typeface="Arial" panose="020B0604020202020204" pitchFamily="34" charset="0"/>
                </a:rPr>
                <a:t>PUNTUAL</a:t>
              </a:r>
            </a:p>
          </p:txBody>
        </p:sp>
        <p:pic>
          <p:nvPicPr>
            <p:cNvPr id="2563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" y="4181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5" name="Text Box 13"/>
            <p:cNvSpPr txBox="1">
              <a:spLocks noChangeArrowheads="1"/>
            </p:cNvSpPr>
            <p:nvPr/>
          </p:nvSpPr>
          <p:spPr bwMode="auto">
            <a:xfrm>
              <a:off x="4884" y="3858"/>
              <a:ext cx="1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4295" y="3876"/>
              <a:ext cx="26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graphicFrame>
          <p:nvGraphicFramePr>
            <p:cNvPr id="25637" name="Object 62"/>
            <p:cNvGraphicFramePr>
              <a:graphicFrameLocks noChangeAspect="1"/>
            </p:cNvGraphicFramePr>
            <p:nvPr/>
          </p:nvGraphicFramePr>
          <p:xfrm>
            <a:off x="4489" y="3067"/>
            <a:ext cx="1243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2" name="Ecuación" r:id="rId7" imgW="761669" imgH="393529" progId="Equation.3">
                    <p:embed/>
                  </p:oleObj>
                </mc:Choice>
                <mc:Fallback>
                  <p:oleObj name="Ecuación" r:id="rId7" imgW="761669" imgH="39352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3067"/>
                          <a:ext cx="1243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Group 147"/>
          <p:cNvGrpSpPr>
            <a:grpSpLocks/>
          </p:cNvGrpSpPr>
          <p:nvPr/>
        </p:nvGrpSpPr>
        <p:grpSpPr bwMode="auto">
          <a:xfrm>
            <a:off x="3513790" y="5492688"/>
            <a:ext cx="439738" cy="804862"/>
            <a:chOff x="2080" y="1091"/>
            <a:chExt cx="277" cy="507"/>
          </a:xfrm>
        </p:grpSpPr>
        <p:pic>
          <p:nvPicPr>
            <p:cNvPr id="25629" name="Picture 1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" y="1091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0" name="Text Box 143"/>
            <p:cNvSpPr txBox="1">
              <a:spLocks noChangeArrowheads="1"/>
            </p:cNvSpPr>
            <p:nvPr/>
          </p:nvSpPr>
          <p:spPr bwMode="auto">
            <a:xfrm>
              <a:off x="2084" y="1264"/>
              <a:ext cx="23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</p:grpSp>
      <p:grpSp>
        <p:nvGrpSpPr>
          <p:cNvPr id="73" name="Grupo 72"/>
          <p:cNvGrpSpPr>
            <a:grpSpLocks/>
          </p:cNvGrpSpPr>
          <p:nvPr/>
        </p:nvGrpSpPr>
        <p:grpSpPr bwMode="auto">
          <a:xfrm>
            <a:off x="3341388" y="4750139"/>
            <a:ext cx="1932548" cy="461665"/>
            <a:chOff x="3836922" y="5315740"/>
            <a:chExt cx="1933068" cy="461734"/>
          </a:xfrm>
        </p:grpSpPr>
        <p:sp>
          <p:nvSpPr>
            <p:cNvPr id="25627" name="Line 40"/>
            <p:cNvSpPr>
              <a:spLocks noChangeShapeType="1"/>
            </p:cNvSpPr>
            <p:nvPr/>
          </p:nvSpPr>
          <p:spPr bwMode="auto">
            <a:xfrm rot="16200000" flipH="1">
              <a:off x="4390957" y="5010353"/>
              <a:ext cx="0" cy="110806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5628" name="CuadroTexto 7"/>
            <p:cNvSpPr txBox="1">
              <a:spLocks noChangeArrowheads="1"/>
            </p:cNvSpPr>
            <p:nvPr/>
          </p:nvSpPr>
          <p:spPr bwMode="auto">
            <a:xfrm>
              <a:off x="4977572" y="5315740"/>
              <a:ext cx="792418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FF0000"/>
                  </a:solidFill>
                  <a:sym typeface="Symbol" panose="05050102010706020507" pitchFamily="18" charset="2"/>
                </a:rPr>
                <a:t> </a:t>
              </a:r>
              <a:endParaRPr lang="es-E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upo 75"/>
          <p:cNvGrpSpPr>
            <a:grpSpLocks/>
          </p:cNvGrpSpPr>
          <p:nvPr/>
        </p:nvGrpSpPr>
        <p:grpSpPr bwMode="auto">
          <a:xfrm>
            <a:off x="3919575" y="4346289"/>
            <a:ext cx="1451920" cy="461666"/>
            <a:chOff x="4414434" y="4911794"/>
            <a:chExt cx="1452783" cy="461734"/>
          </a:xfrm>
        </p:grpSpPr>
        <p:sp>
          <p:nvSpPr>
            <p:cNvPr id="25624" name="Line 40"/>
            <p:cNvSpPr>
              <a:spLocks noChangeShapeType="1"/>
            </p:cNvSpPr>
            <p:nvPr/>
          </p:nvSpPr>
          <p:spPr bwMode="auto">
            <a:xfrm rot="16200000" flipH="1">
              <a:off x="4758446" y="4838383"/>
              <a:ext cx="0" cy="6880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5625" name="CuadroTexto 49"/>
            <p:cNvSpPr txBox="1">
              <a:spLocks noChangeArrowheads="1"/>
            </p:cNvSpPr>
            <p:nvPr/>
          </p:nvSpPr>
          <p:spPr bwMode="auto">
            <a:xfrm>
              <a:off x="5122661" y="4911794"/>
              <a:ext cx="744556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FF0000"/>
                  </a:solidFill>
                  <a:sym typeface="Symbol" panose="05050102010706020507" pitchFamily="18" charset="2"/>
                </a:rPr>
                <a:t> 0</a:t>
              </a:r>
              <a:endParaRPr lang="es-ES" sz="2400">
                <a:solidFill>
                  <a:srgbClr val="FF0000"/>
                </a:solidFill>
              </a:endParaRPr>
            </a:p>
          </p:txBody>
        </p:sp>
        <p:sp>
          <p:nvSpPr>
            <p:cNvPr id="25626" name="Line 66"/>
            <p:cNvSpPr>
              <a:spLocks noChangeShapeType="1"/>
            </p:cNvSpPr>
            <p:nvPr/>
          </p:nvSpPr>
          <p:spPr bwMode="auto">
            <a:xfrm>
              <a:off x="5587572" y="4944963"/>
              <a:ext cx="1793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2705702" y="5399174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 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00" name="Text Box 70"/>
          <p:cNvSpPr txBox="1">
            <a:spLocks noChangeArrowheads="1"/>
          </p:cNvSpPr>
          <p:nvPr/>
        </p:nvSpPr>
        <p:spPr bwMode="auto">
          <a:xfrm>
            <a:off x="5954770" y="4794120"/>
            <a:ext cx="4108450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interacción del sistema sería nula con una q en 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2" name="AutoShape 24"/>
          <p:cNvSpPr>
            <a:spLocks noChangeArrowheads="1"/>
          </p:cNvSpPr>
          <p:nvPr/>
        </p:nvSpPr>
        <p:spPr bwMode="auto">
          <a:xfrm rot="16200000">
            <a:off x="6645341" y="5790232"/>
            <a:ext cx="412750" cy="395288"/>
          </a:xfrm>
          <a:prstGeom prst="leftArrow">
            <a:avLst>
              <a:gd name="adj1" fmla="val 50000"/>
              <a:gd name="adj2" fmla="val 7777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5623" name="Text Box 100"/>
          <p:cNvSpPr txBox="1">
            <a:spLocks noChangeArrowheads="1"/>
          </p:cNvSpPr>
          <p:nvPr/>
        </p:nvSpPr>
        <p:spPr bwMode="auto">
          <a:xfrm>
            <a:off x="5285118" y="6158924"/>
            <a:ext cx="3144208" cy="8331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Ya que V también la caracteriza, se toma:</a:t>
            </a:r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 rot="16200000">
            <a:off x="7902632" y="4372798"/>
            <a:ext cx="341313" cy="395288"/>
          </a:xfrm>
          <a:prstGeom prst="leftArrow">
            <a:avLst>
              <a:gd name="adj1" fmla="val 50000"/>
              <a:gd name="adj2" fmla="val 5720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5954770" y="1265758"/>
            <a:ext cx="410845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400" dirty="0"/>
              <a:t>¿Qué punto y valor tomar como referencia?</a:t>
            </a:r>
          </a:p>
        </p:txBody>
      </p: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8485070" y="6487181"/>
            <a:ext cx="2128837" cy="588963"/>
            <a:chOff x="1556" y="1041"/>
            <a:chExt cx="1341" cy="371"/>
          </a:xfrm>
        </p:grpSpPr>
        <p:sp>
          <p:nvSpPr>
            <p:cNvPr id="54" name="Rectangle 75"/>
            <p:cNvSpPr>
              <a:spLocks noChangeArrowheads="1"/>
            </p:cNvSpPr>
            <p:nvPr/>
          </p:nvSpPr>
          <p:spPr bwMode="auto">
            <a:xfrm>
              <a:off x="1556" y="1041"/>
              <a:ext cx="1341" cy="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1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042948"/>
                </p:ext>
              </p:extLst>
            </p:nvPr>
          </p:nvGraphicFramePr>
          <p:xfrm>
            <a:off x="1582" y="1051"/>
            <a:ext cx="128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3" name="Ecuación" r:id="rId9" imgW="838200" imgH="228600" progId="Equation.3">
                    <p:embed/>
                  </p:oleObj>
                </mc:Choice>
                <mc:Fallback>
                  <p:oleObj name="Ecuación" r:id="rId9" imgW="838200" imgH="228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1051"/>
                          <a:ext cx="128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5829667" y="3310257"/>
            <a:ext cx="257975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puntual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Si r </a:t>
            </a:r>
            <a:r>
              <a:rPr lang="es-ES" sz="2400">
                <a:sym typeface="Symbol" panose="05050102010706020507" pitchFamily="18" charset="2"/>
              </a:rPr>
              <a:t> 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6459579" y="3845635"/>
            <a:ext cx="181135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 q en</a:t>
            </a:r>
            <a:r>
              <a:rPr lang="es-ES" sz="2400">
                <a:sym typeface="Symbol" panose="05050102010706020507" pitchFamily="18" charset="2"/>
              </a:rPr>
              <a:t> 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647" grpId="0"/>
      <p:bldP spid="51" grpId="0"/>
      <p:bldP spid="25642" grpId="0"/>
      <p:bldP spid="80" grpId="0"/>
      <p:bldP spid="100" grpId="0" animBg="1"/>
      <p:bldP spid="25622" grpId="0" animBg="1"/>
      <p:bldP spid="25623" grpId="0"/>
      <p:bldP spid="48" grpId="0" animBg="1"/>
      <p:bldP spid="2" grpId="0" animBg="1"/>
      <p:bldP spid="47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8674581" y="4953856"/>
            <a:ext cx="1150938" cy="1037338"/>
            <a:chOff x="4576" y="1923"/>
            <a:chExt cx="725" cy="719"/>
          </a:xfrm>
        </p:grpSpPr>
        <p:sp>
          <p:nvSpPr>
            <p:cNvPr id="27687" name="Line 102"/>
            <p:cNvSpPr>
              <a:spLocks noChangeShapeType="1"/>
            </p:cNvSpPr>
            <p:nvPr/>
          </p:nvSpPr>
          <p:spPr bwMode="auto">
            <a:xfrm>
              <a:off x="4576" y="1923"/>
              <a:ext cx="538" cy="4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27688" name="Text Box 103"/>
            <p:cNvSpPr txBox="1">
              <a:spLocks noChangeArrowheads="1"/>
            </p:cNvSpPr>
            <p:nvPr/>
          </p:nvSpPr>
          <p:spPr bwMode="auto">
            <a:xfrm>
              <a:off x="5078" y="2270"/>
              <a:ext cx="22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388" name="Object 156"/>
              <p:cNvSpPr txBox="1"/>
              <p:nvPr/>
            </p:nvSpPr>
            <p:spPr bwMode="auto">
              <a:xfrm>
                <a:off x="7249627" y="3614495"/>
                <a:ext cx="2117726" cy="1011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𝐾𝑄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Sup>
                        <m:sSubSup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23388" name="Object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9627" y="3614495"/>
                <a:ext cx="2117726" cy="1011238"/>
              </a:xfrm>
              <a:prstGeom prst="rect">
                <a:avLst/>
              </a:prstGeom>
              <a:blipFill>
                <a:blip r:embed="rId4"/>
                <a:stretch>
                  <a:fillRect b="-7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6" name="83 CuadroTexto"/>
          <p:cNvSpPr txBox="1">
            <a:spLocks noChangeArrowheads="1"/>
          </p:cNvSpPr>
          <p:nvPr/>
        </p:nvSpPr>
        <p:spPr bwMode="auto">
          <a:xfrm>
            <a:off x="1518331" y="4014430"/>
            <a:ext cx="443865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Elegimos, por comodidad, una línea de campo, que es radial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81" name="Object 18"/>
              <p:cNvSpPr txBox="1"/>
              <p:nvPr/>
            </p:nvSpPr>
            <p:spPr bwMode="auto">
              <a:xfrm>
                <a:off x="2334072" y="5725745"/>
                <a:ext cx="1861861" cy="5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7681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4072" y="5725745"/>
                <a:ext cx="1861861" cy="555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7333091" y="5914499"/>
            <a:ext cx="2117725" cy="1179512"/>
            <a:chOff x="4935" y="3246"/>
            <a:chExt cx="1334" cy="743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935" y="3246"/>
              <a:ext cx="1334" cy="7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7682" name="Object 11"/>
            <p:cNvGraphicFramePr>
              <a:graphicFrameLocks noChangeAspect="1"/>
            </p:cNvGraphicFramePr>
            <p:nvPr/>
          </p:nvGraphicFramePr>
          <p:xfrm>
            <a:off x="5056" y="3288"/>
            <a:ext cx="108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7" name="Ecuación" r:id="rId6" imgW="723586" imgH="444307" progId="Equation.3">
                    <p:embed/>
                  </p:oleObj>
                </mc:Choice>
                <mc:Fallback>
                  <p:oleObj name="Ecuación" r:id="rId6" imgW="723586" imgH="444307" progId="Equation.3">
                    <p:embed/>
                    <p:pic>
                      <p:nvPicPr>
                        <p:cNvPr id="276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3288"/>
                          <a:ext cx="1085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9" name="81 CuadroTexto"/>
          <p:cNvSpPr txBox="1">
            <a:spLocks noChangeArrowheads="1"/>
          </p:cNvSpPr>
          <p:nvPr/>
        </p:nvSpPr>
        <p:spPr bwMode="auto">
          <a:xfrm>
            <a:off x="2265458" y="2333310"/>
            <a:ext cx="2923378" cy="83099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V se introduce para un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conservativo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1" name="Object 61"/>
              <p:cNvSpPr txBox="1"/>
              <p:nvPr/>
            </p:nvSpPr>
            <p:spPr bwMode="auto">
              <a:xfrm>
                <a:off x="7256085" y="2300124"/>
                <a:ext cx="2394254" cy="1082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𝐾𝑄</m:t>
                      </m:r>
                      <m:nary>
                        <m:naryPr>
                          <m:limLoc m:val="undOvr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7661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6085" y="2300124"/>
                <a:ext cx="2394254" cy="1082675"/>
              </a:xfrm>
              <a:prstGeom prst="rect">
                <a:avLst/>
              </a:prstGeom>
              <a:blipFill>
                <a:blip r:embed="rId8"/>
                <a:stretch>
                  <a:fillRect b="-174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75" name="Text Box 10"/>
          <p:cNvSpPr txBox="1">
            <a:spLocks noChangeArrowheads="1"/>
          </p:cNvSpPr>
          <p:nvPr/>
        </p:nvSpPr>
        <p:spPr bwMode="auto">
          <a:xfrm>
            <a:off x="4824856" y="599378"/>
            <a:ext cx="1861862" cy="83317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CARGA </a:t>
            </a:r>
            <a:r>
              <a:rPr lang="es-ES" sz="2400" b="1" dirty="0">
                <a:latin typeface="Arial" panose="020B0604020202020204" pitchFamily="34" charset="0"/>
              </a:rPr>
              <a:t>PUNTUAL</a:t>
            </a:r>
          </a:p>
        </p:txBody>
      </p:sp>
      <p:sp>
        <p:nvSpPr>
          <p:cNvPr id="27676" name="CuadroTexto 1"/>
          <p:cNvSpPr txBox="1">
            <a:spLocks noChangeArrowheads="1"/>
          </p:cNvSpPr>
          <p:nvPr/>
        </p:nvSpPr>
        <p:spPr bwMode="auto">
          <a:xfrm>
            <a:off x="1496060" y="585341"/>
            <a:ext cx="253168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Sistema no </a:t>
            </a:r>
            <a:r>
              <a:rPr lang="es-ES" sz="2400" b="1" dirty="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más simple</a:t>
            </a:r>
            <a:endParaRPr lang="es-E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74" name="Object 61"/>
              <p:cNvSpPr txBox="1"/>
              <p:nvPr/>
            </p:nvSpPr>
            <p:spPr bwMode="auto">
              <a:xfrm>
                <a:off x="6926330" y="311527"/>
                <a:ext cx="3076575" cy="1353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7674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30" y="311527"/>
                <a:ext cx="3076575" cy="1353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787442" y="3249014"/>
            <a:ext cx="3900428" cy="691560"/>
            <a:chOff x="1594570" y="3668792"/>
            <a:chExt cx="3900428" cy="690754"/>
          </a:xfrm>
        </p:grpSpPr>
        <p:sp>
          <p:nvSpPr>
            <p:cNvPr id="27673" name="81 CuadroTexto"/>
            <p:cNvSpPr txBox="1">
              <a:spLocks noChangeArrowheads="1"/>
            </p:cNvSpPr>
            <p:nvPr/>
          </p:nvSpPr>
          <p:spPr bwMode="auto">
            <a:xfrm>
              <a:off x="1594570" y="3898420"/>
              <a:ext cx="3900428" cy="46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W</a:t>
              </a:r>
              <a:r>
                <a:rPr lang="es-ES" sz="2400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 no depende del camino</a:t>
              </a:r>
            </a:p>
          </p:txBody>
        </p:sp>
        <p:sp>
          <p:nvSpPr>
            <p:cNvPr id="27671" name="82 Flecha abajo"/>
            <p:cNvSpPr>
              <a:spLocks noChangeArrowheads="1"/>
            </p:cNvSpPr>
            <p:nvPr/>
          </p:nvSpPr>
          <p:spPr bwMode="auto">
            <a:xfrm>
              <a:off x="3216794" y="3668792"/>
              <a:ext cx="606425" cy="2603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1493765" y="1788608"/>
            <a:ext cx="4267273" cy="461665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400" dirty="0"/>
              <a:t>¿Qué camino seguir de </a:t>
            </a:r>
            <a:r>
              <a:rPr lang="es-ES" sz="2400" dirty="0">
                <a:sym typeface="Symbol" panose="05050102010706020507" pitchFamily="18" charset="2"/>
              </a:rPr>
              <a:t> a r? </a:t>
            </a:r>
            <a:endParaRPr lang="es-ES" sz="2400" dirty="0"/>
          </a:p>
        </p:txBody>
      </p:sp>
      <p:grpSp>
        <p:nvGrpSpPr>
          <p:cNvPr id="38" name="Group 101"/>
          <p:cNvGrpSpPr>
            <a:grpSpLocks/>
          </p:cNvGrpSpPr>
          <p:nvPr/>
        </p:nvGrpSpPr>
        <p:grpSpPr bwMode="auto">
          <a:xfrm>
            <a:off x="7651817" y="406214"/>
            <a:ext cx="736600" cy="929263"/>
            <a:chOff x="4727" y="2282"/>
            <a:chExt cx="464" cy="644"/>
          </a:xfrm>
        </p:grpSpPr>
        <p:sp>
          <p:nvSpPr>
            <p:cNvPr id="27666" name="Line 102"/>
            <p:cNvSpPr>
              <a:spLocks noChangeShapeType="1"/>
            </p:cNvSpPr>
            <p:nvPr/>
          </p:nvSpPr>
          <p:spPr bwMode="auto">
            <a:xfrm flipV="1">
              <a:off x="4727" y="2524"/>
              <a:ext cx="267" cy="40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27667" name="Text Box 103"/>
            <p:cNvSpPr txBox="1">
              <a:spLocks noChangeArrowheads="1"/>
            </p:cNvSpPr>
            <p:nvPr/>
          </p:nvSpPr>
          <p:spPr bwMode="auto">
            <a:xfrm>
              <a:off x="4968" y="2282"/>
              <a:ext cx="22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86869455-80F5-4EDD-AA62-B432DEAC8B5C}"/>
                  </a:ext>
                </a:extLst>
              </p:cNvPr>
              <p:cNvSpPr txBox="1"/>
              <p:nvPr/>
            </p:nvSpPr>
            <p:spPr bwMode="auto">
              <a:xfrm>
                <a:off x="2312691" y="6231711"/>
                <a:ext cx="2853117" cy="5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s-E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s-E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s-E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sz="2800" dirty="0"/>
                  <a:t> </a:t>
                </a:r>
              </a:p>
            </p:txBody>
          </p:sp>
        </mc:Choice>
        <mc:Fallback xmlns="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86869455-80F5-4EDD-AA62-B432DEAC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2691" y="6231711"/>
                <a:ext cx="2853117" cy="555625"/>
              </a:xfrm>
              <a:prstGeom prst="rect">
                <a:avLst/>
              </a:prstGeom>
              <a:blipFill>
                <a:blip r:embed="rId10"/>
                <a:stretch>
                  <a:fillRect b="-175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156">
                <a:extLst>
                  <a:ext uri="{FF2B5EF4-FFF2-40B4-BE49-F238E27FC236}">
                    <a16:creationId xmlns:a16="http://schemas.microsoft.com/office/drawing/2014/main" id="{A88C21C3-55D1-4A5E-A1B1-5271C77A665C}"/>
                  </a:ext>
                </a:extLst>
              </p:cNvPr>
              <p:cNvSpPr txBox="1"/>
              <p:nvPr/>
            </p:nvSpPr>
            <p:spPr bwMode="auto">
              <a:xfrm>
                <a:off x="7249627" y="4795133"/>
                <a:ext cx="2301054" cy="1011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6" name="Object 156">
                <a:extLst>
                  <a:ext uri="{FF2B5EF4-FFF2-40B4-BE49-F238E27FC236}">
                    <a16:creationId xmlns:a16="http://schemas.microsoft.com/office/drawing/2014/main" id="{A88C21C3-55D1-4A5E-A1B1-5271C77A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9627" y="4795133"/>
                <a:ext cx="2301054" cy="10112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BE88D2B8-7335-410C-8F4A-DBF8187BCF7A}"/>
              </a:ext>
            </a:extLst>
          </p:cNvPr>
          <p:cNvGrpSpPr/>
          <p:nvPr/>
        </p:nvGrpSpPr>
        <p:grpSpPr>
          <a:xfrm>
            <a:off x="1596379" y="4969419"/>
            <a:ext cx="4150966" cy="685539"/>
            <a:chOff x="1596379" y="4969419"/>
            <a:chExt cx="4150966" cy="685539"/>
          </a:xfrm>
        </p:grpSpPr>
        <p:sp>
          <p:nvSpPr>
            <p:cNvPr id="30" name="81 CuadroTexto">
              <a:extLst>
                <a:ext uri="{FF2B5EF4-FFF2-40B4-BE49-F238E27FC236}">
                  <a16:creationId xmlns:a16="http://schemas.microsoft.com/office/drawing/2014/main" id="{90742AC1-4C04-4CB7-AA53-2D0D7FE12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379" y="5193293"/>
              <a:ext cx="4150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Como venimos desde el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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31" name="82 Flecha abajo">
              <a:extLst>
                <a:ext uri="{FF2B5EF4-FFF2-40B4-BE49-F238E27FC236}">
                  <a16:creationId xmlns:a16="http://schemas.microsoft.com/office/drawing/2014/main" id="{2C0778AF-701C-4732-8F21-029A419B9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665" y="4969419"/>
              <a:ext cx="606425" cy="26065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4F50E2-B120-42B6-B104-61940B21537C}"/>
              </a:ext>
            </a:extLst>
          </p:cNvPr>
          <p:cNvGrpSpPr/>
          <p:nvPr/>
        </p:nvGrpSpPr>
        <p:grpSpPr>
          <a:xfrm>
            <a:off x="5417825" y="2996122"/>
            <a:ext cx="1648343" cy="3888000"/>
            <a:chOff x="5417825" y="2608845"/>
            <a:chExt cx="1648343" cy="4242289"/>
          </a:xfrm>
        </p:grpSpPr>
        <p:sp>
          <p:nvSpPr>
            <p:cNvPr id="2" name="Forma libre: forma 1">
              <a:extLst>
                <a:ext uri="{FF2B5EF4-FFF2-40B4-BE49-F238E27FC236}">
                  <a16:creationId xmlns:a16="http://schemas.microsoft.com/office/drawing/2014/main" id="{A4DE9C80-AD4C-41FA-849C-52E2D9AA8E8B}"/>
                </a:ext>
              </a:extLst>
            </p:cNvPr>
            <p:cNvSpPr/>
            <p:nvPr/>
          </p:nvSpPr>
          <p:spPr bwMode="auto">
            <a:xfrm>
              <a:off x="5439091" y="2608845"/>
              <a:ext cx="1627077" cy="3708000"/>
            </a:xfrm>
            <a:custGeom>
              <a:avLst/>
              <a:gdLst>
                <a:gd name="connsiteX0" fmla="*/ 0 w 718457"/>
                <a:gd name="connsiteY0" fmla="*/ 3834882 h 3834882"/>
                <a:gd name="connsiteX1" fmla="*/ 363894 w 718457"/>
                <a:gd name="connsiteY1" fmla="*/ 3834882 h 3834882"/>
                <a:gd name="connsiteX2" fmla="*/ 382555 w 718457"/>
                <a:gd name="connsiteY2" fmla="*/ 0 h 3834882"/>
                <a:gd name="connsiteX3" fmla="*/ 718457 w 718457"/>
                <a:gd name="connsiteY3" fmla="*/ 0 h 383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457" h="3834882">
                  <a:moveTo>
                    <a:pt x="0" y="3834882"/>
                  </a:moveTo>
                  <a:lnTo>
                    <a:pt x="363894" y="3834882"/>
                  </a:lnTo>
                  <a:cubicBezTo>
                    <a:pt x="370114" y="2556588"/>
                    <a:pt x="376335" y="1278294"/>
                    <a:pt x="382555" y="0"/>
                  </a:cubicBezTo>
                  <a:lnTo>
                    <a:pt x="718457" y="0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D35ABE1-D8E8-4603-B6D8-2AFEECA995E5}"/>
                </a:ext>
              </a:extLst>
            </p:cNvPr>
            <p:cNvCxnSpPr/>
            <p:nvPr/>
          </p:nvCxnSpPr>
          <p:spPr bwMode="auto">
            <a:xfrm>
              <a:off x="5417825" y="5789543"/>
              <a:ext cx="0" cy="1061591"/>
            </a:xfrm>
            <a:prstGeom prst="lin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AutoShape 24">
            <a:extLst>
              <a:ext uri="{FF2B5EF4-FFF2-40B4-BE49-F238E27FC236}">
                <a16:creationId xmlns:a16="http://schemas.microsoft.com/office/drawing/2014/main" id="{89289038-944B-43FD-B753-D3F86B271C9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55643" y="863650"/>
            <a:ext cx="341313" cy="395288"/>
          </a:xfrm>
          <a:prstGeom prst="leftArrow">
            <a:avLst>
              <a:gd name="adj1" fmla="val 50000"/>
              <a:gd name="adj2" fmla="val 5720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" name="Text Box 103">
            <a:extLst>
              <a:ext uri="{FF2B5EF4-FFF2-40B4-BE49-F238E27FC236}">
                <a16:creationId xmlns:a16="http://schemas.microsoft.com/office/drawing/2014/main" id="{1B05D73E-E7F5-47D2-AC0B-6A69E017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244" y="1558172"/>
            <a:ext cx="3770554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Por simetría ir a un punto es ir a cierta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88" grpId="0"/>
      <p:bldP spid="27686" grpId="0" animBg="1"/>
      <p:bldP spid="27681" grpId="0"/>
      <p:bldP spid="27679" grpId="0" animBg="1"/>
      <p:bldP spid="27661" grpId="0"/>
      <p:bldP spid="27675" grpId="0" animBg="1"/>
      <p:bldP spid="27676" grpId="0" animBg="1"/>
      <p:bldP spid="27674" grpId="0"/>
      <p:bldP spid="5" grpId="0" animBg="1"/>
      <p:bldP spid="36" grpId="0"/>
      <p:bldP spid="46" grpId="0"/>
      <p:bldP spid="3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59" name="Text Box 27"/>
          <p:cNvSpPr txBox="1">
            <a:spLocks noChangeArrowheads="1"/>
          </p:cNvSpPr>
          <p:nvPr/>
        </p:nvSpPr>
        <p:spPr bwMode="auto">
          <a:xfrm>
            <a:off x="4609238" y="2296014"/>
            <a:ext cx="124134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V  Q</a:t>
            </a:r>
          </a:p>
        </p:txBody>
      </p:sp>
      <p:sp>
        <p:nvSpPr>
          <p:cNvPr id="223260" name="Text Box 28"/>
          <p:cNvSpPr txBox="1">
            <a:spLocks noChangeArrowheads="1"/>
          </p:cNvSpPr>
          <p:nvPr/>
        </p:nvSpPr>
        <p:spPr bwMode="auto">
          <a:xfrm>
            <a:off x="4604476" y="2824430"/>
            <a:ext cx="136156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V  1/r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6253668" y="2846655"/>
            <a:ext cx="189857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  2  V / 2</a:t>
            </a:r>
          </a:p>
        </p:txBody>
      </p:sp>
      <p:grpSp>
        <p:nvGrpSpPr>
          <p:cNvPr id="29701" name="Group 45"/>
          <p:cNvGrpSpPr>
            <a:grpSpLocks/>
          </p:cNvGrpSpPr>
          <p:nvPr/>
        </p:nvGrpSpPr>
        <p:grpSpPr bwMode="auto">
          <a:xfrm>
            <a:off x="1511196" y="513715"/>
            <a:ext cx="2857501" cy="1847850"/>
            <a:chOff x="4661" y="2825"/>
            <a:chExt cx="1800" cy="1164"/>
          </a:xfrm>
        </p:grpSpPr>
        <p:sp>
          <p:nvSpPr>
            <p:cNvPr id="29726" name="Rectangle 9"/>
            <p:cNvSpPr>
              <a:spLocks noChangeArrowheads="1"/>
            </p:cNvSpPr>
            <p:nvPr/>
          </p:nvSpPr>
          <p:spPr bwMode="auto">
            <a:xfrm>
              <a:off x="4923" y="3246"/>
              <a:ext cx="1334" cy="74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9727" name="Object 11"/>
            <p:cNvGraphicFramePr>
              <a:graphicFrameLocks noChangeAspect="1"/>
            </p:cNvGraphicFramePr>
            <p:nvPr/>
          </p:nvGraphicFramePr>
          <p:xfrm>
            <a:off x="5056" y="3288"/>
            <a:ext cx="108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61" name="Ecuación" r:id="rId4" imgW="723586" imgH="444307" progId="Equation.3">
                    <p:embed/>
                  </p:oleObj>
                </mc:Choice>
                <mc:Fallback>
                  <p:oleObj name="Ecuación" r:id="rId4" imgW="723586" imgH="44430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3288"/>
                          <a:ext cx="1085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Text Box 10"/>
            <p:cNvSpPr txBox="1">
              <a:spLocks noChangeArrowheads="1"/>
            </p:cNvSpPr>
            <p:nvPr/>
          </p:nvSpPr>
          <p:spPr bwMode="auto">
            <a:xfrm>
              <a:off x="4661" y="2825"/>
              <a:ext cx="1800" cy="2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CARGA </a:t>
              </a:r>
              <a:r>
                <a:rPr lang="es-ES" sz="2400" b="1">
                  <a:latin typeface="Arial" panose="020B0604020202020204" pitchFamily="34" charset="0"/>
                </a:rPr>
                <a:t>PUNTUAL</a:t>
              </a:r>
            </a:p>
          </p:txBody>
        </p:sp>
      </p:grp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6123713" y="2276462"/>
            <a:ext cx="211017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Q 2  V  2</a:t>
            </a:r>
          </a:p>
        </p:txBody>
      </p:sp>
      <p:grpSp>
        <p:nvGrpSpPr>
          <p:cNvPr id="79908" name="Group 36"/>
          <p:cNvGrpSpPr>
            <a:grpSpLocks/>
          </p:cNvGrpSpPr>
          <p:nvPr/>
        </p:nvGrpSpPr>
        <p:grpSpPr bwMode="auto">
          <a:xfrm>
            <a:off x="4594950" y="3381603"/>
            <a:ext cx="5449886" cy="536575"/>
            <a:chOff x="3757" y="2086"/>
            <a:chExt cx="3433" cy="338"/>
          </a:xfrm>
        </p:grpSpPr>
        <p:sp>
          <p:nvSpPr>
            <p:cNvPr id="29724" name="Text Box 30"/>
            <p:cNvSpPr txBox="1">
              <a:spLocks noChangeArrowheads="1"/>
            </p:cNvSpPr>
            <p:nvPr/>
          </p:nvSpPr>
          <p:spPr bwMode="auto">
            <a:xfrm>
              <a:off x="3757" y="2086"/>
              <a:ext cx="96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 V  V(q)</a:t>
              </a:r>
            </a:p>
          </p:txBody>
        </p:sp>
        <p:sp>
          <p:nvSpPr>
            <p:cNvPr id="29725" name="Text Box 38"/>
            <p:cNvSpPr txBox="1">
              <a:spLocks noChangeArrowheads="1"/>
            </p:cNvSpPr>
            <p:nvPr/>
          </p:nvSpPr>
          <p:spPr bwMode="auto">
            <a:xfrm>
              <a:off x="4720" y="2121"/>
              <a:ext cx="2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No depende de q (como </a:t>
              </a:r>
              <a:r>
                <a:rPr lang="es-ES" sz="2400" b="1" dirty="0">
                  <a:solidFill>
                    <a:srgbClr val="3333FF"/>
                  </a:solidFill>
                </a:rPr>
                <a:t>E</a:t>
              </a:r>
              <a:r>
                <a:rPr lang="es-ES" sz="2400" dirty="0">
                  <a:solidFill>
                    <a:srgbClr val="3333FF"/>
                  </a:solidFill>
                </a:rPr>
                <a:t>)</a:t>
              </a:r>
              <a:endParaRPr lang="es-ES" sz="24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1824725" y="2590514"/>
            <a:ext cx="226439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(es un número, un escalar)</a:t>
            </a: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V="1">
            <a:off x="2201761" y="3852166"/>
            <a:ext cx="1616075" cy="38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pic>
        <p:nvPicPr>
          <p:cNvPr id="2970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11" y="3998216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2600223" y="3587054"/>
            <a:ext cx="3000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29709" name="Text Box 23"/>
          <p:cNvSpPr txBox="1">
            <a:spLocks noChangeArrowheads="1"/>
          </p:cNvSpPr>
          <p:nvPr/>
        </p:nvSpPr>
        <p:spPr bwMode="auto">
          <a:xfrm>
            <a:off x="1741386" y="3514029"/>
            <a:ext cx="4175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917191" y="4853806"/>
            <a:ext cx="2117725" cy="1306513"/>
            <a:chOff x="2451101" y="5326546"/>
            <a:chExt cx="2117725" cy="1306513"/>
          </a:xfrm>
        </p:grpSpPr>
        <p:sp>
          <p:nvSpPr>
            <p:cNvPr id="29722" name="Rectangle 63"/>
            <p:cNvSpPr>
              <a:spLocks noChangeArrowheads="1"/>
            </p:cNvSpPr>
            <p:nvPr/>
          </p:nvSpPr>
          <p:spPr bwMode="auto">
            <a:xfrm>
              <a:off x="2451101" y="5326546"/>
              <a:ext cx="2117725" cy="13065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9723" name="Object 62"/>
            <p:cNvGraphicFramePr>
              <a:graphicFrameLocks noChangeAspect="1"/>
            </p:cNvGraphicFramePr>
            <p:nvPr/>
          </p:nvGraphicFramePr>
          <p:xfrm>
            <a:off x="2563813" y="5467834"/>
            <a:ext cx="1874838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62" name="Ecuación" r:id="rId7" imgW="723586" imgH="393529" progId="Equation.3">
                    <p:embed/>
                  </p:oleObj>
                </mc:Choice>
                <mc:Fallback>
                  <p:oleObj name="Ecuación" r:id="rId7" imgW="723586" imgH="39352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5467834"/>
                          <a:ext cx="1874838" cy="1020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711" name="Picture 1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98" y="3652141"/>
            <a:ext cx="4397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2" name="Text Box 143"/>
          <p:cNvSpPr txBox="1">
            <a:spLocks noChangeArrowheads="1"/>
          </p:cNvSpPr>
          <p:nvPr/>
        </p:nvSpPr>
        <p:spPr bwMode="auto">
          <a:xfrm>
            <a:off x="3625748" y="3926779"/>
            <a:ext cx="3667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BE0FC15-0DDA-441C-8F4D-3EAE06584C97}"/>
              </a:ext>
            </a:extLst>
          </p:cNvPr>
          <p:cNvGrpSpPr/>
          <p:nvPr/>
        </p:nvGrpSpPr>
        <p:grpSpPr>
          <a:xfrm>
            <a:off x="4741000" y="4160323"/>
            <a:ext cx="1616712" cy="1638459"/>
            <a:chOff x="4867120" y="4160323"/>
            <a:chExt cx="1616712" cy="1638459"/>
          </a:xfrm>
        </p:grpSpPr>
        <p:grpSp>
          <p:nvGrpSpPr>
            <p:cNvPr id="29714" name="Group 45"/>
            <p:cNvGrpSpPr>
              <a:grpSpLocks/>
            </p:cNvGrpSpPr>
            <p:nvPr/>
          </p:nvGrpSpPr>
          <p:grpSpPr bwMode="auto">
            <a:xfrm>
              <a:off x="4867120" y="4160323"/>
              <a:ext cx="1592265" cy="731481"/>
              <a:chOff x="5089" y="3363"/>
              <a:chExt cx="1003" cy="461"/>
            </a:xfrm>
          </p:grpSpPr>
          <p:sp>
            <p:nvSpPr>
              <p:cNvPr id="29720" name="Rectangle 9"/>
              <p:cNvSpPr>
                <a:spLocks noChangeArrowheads="1"/>
              </p:cNvSpPr>
              <p:nvPr/>
            </p:nvSpPr>
            <p:spPr bwMode="auto">
              <a:xfrm>
                <a:off x="5089" y="3363"/>
                <a:ext cx="1003" cy="4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9721" name="Object 11"/>
              <p:cNvGraphicFramePr>
                <a:graphicFrameLocks noChangeAspect="1"/>
              </p:cNvGraphicFramePr>
              <p:nvPr/>
            </p:nvGraphicFramePr>
            <p:xfrm>
              <a:off x="5180" y="3419"/>
              <a:ext cx="837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63" name="Ecuación" r:id="rId9" imgW="558800" imgH="228600" progId="Equation.3">
                      <p:embed/>
                    </p:oleObj>
                  </mc:Choice>
                  <mc:Fallback>
                    <p:oleObj name="Ecuación" r:id="rId9" imgW="5588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3419"/>
                            <a:ext cx="837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15" name="Group 45"/>
            <p:cNvGrpSpPr>
              <a:grpSpLocks/>
            </p:cNvGrpSpPr>
            <p:nvPr/>
          </p:nvGrpSpPr>
          <p:grpSpPr bwMode="auto">
            <a:xfrm>
              <a:off x="4891567" y="5067301"/>
              <a:ext cx="1592265" cy="731481"/>
              <a:chOff x="5089" y="3153"/>
              <a:chExt cx="1003" cy="461"/>
            </a:xfrm>
          </p:grpSpPr>
          <p:sp>
            <p:nvSpPr>
              <p:cNvPr id="29718" name="Rectangle 9"/>
              <p:cNvSpPr>
                <a:spLocks noChangeArrowheads="1"/>
              </p:cNvSpPr>
              <p:nvPr/>
            </p:nvSpPr>
            <p:spPr bwMode="auto">
              <a:xfrm>
                <a:off x="5089" y="3153"/>
                <a:ext cx="1003" cy="4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971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0227202"/>
                  </p:ext>
                </p:extLst>
              </p:nvPr>
            </p:nvGraphicFramePr>
            <p:xfrm>
              <a:off x="5256" y="3200"/>
              <a:ext cx="685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64" name="Ecuación" r:id="rId11" imgW="457200" imgH="241300" progId="Equation.3">
                      <p:embed/>
                    </p:oleObj>
                  </mc:Choice>
                  <mc:Fallback>
                    <p:oleObj name="Ecuación" r:id="rId11" imgW="457200" imgH="2413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6" y="3200"/>
                            <a:ext cx="685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8D34ACC-E699-4B8B-9F0C-AA2E86C0BF26}"/>
              </a:ext>
            </a:extLst>
          </p:cNvPr>
          <p:cNvGrpSpPr/>
          <p:nvPr/>
        </p:nvGrpSpPr>
        <p:grpSpPr>
          <a:xfrm>
            <a:off x="6636790" y="4164467"/>
            <a:ext cx="2997539" cy="1615068"/>
            <a:chOff x="6762910" y="4164467"/>
            <a:chExt cx="2997539" cy="1615068"/>
          </a:xfrm>
        </p:grpSpPr>
        <p:sp>
          <p:nvSpPr>
            <p:cNvPr id="29716" name="Cerrar llave 1"/>
            <p:cNvSpPr>
              <a:spLocks/>
            </p:cNvSpPr>
            <p:nvPr/>
          </p:nvSpPr>
          <p:spPr bwMode="auto">
            <a:xfrm>
              <a:off x="6762910" y="4164467"/>
              <a:ext cx="223520" cy="1615068"/>
            </a:xfrm>
            <a:prstGeom prst="rightBrace">
              <a:avLst>
                <a:gd name="adj1" fmla="val 8342"/>
                <a:gd name="adj2" fmla="val 50000"/>
              </a:avLst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9717" name="Text Box 38"/>
            <p:cNvSpPr txBox="1">
              <a:spLocks noChangeArrowheads="1"/>
            </p:cNvSpPr>
            <p:nvPr/>
          </p:nvSpPr>
          <p:spPr bwMode="auto">
            <a:xfrm>
              <a:off x="7095491" y="4759600"/>
              <a:ext cx="26649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3333FF"/>
                  </a:solidFill>
                </a:rPr>
                <a:t>Sí dependen de q</a:t>
              </a:r>
              <a:endParaRPr lang="es-ES" sz="24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4603676" y="6006863"/>
            <a:ext cx="583310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Como V se obtiene a partir de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b="1" dirty="0">
                <a:solidFill>
                  <a:schemeClr val="tx1"/>
                </a:solidFill>
              </a:rPr>
              <a:t>E</a:t>
            </a:r>
            <a:r>
              <a:rPr lang="es-ES" sz="2400" dirty="0">
                <a:solidFill>
                  <a:schemeClr val="tx1"/>
                </a:solidFill>
              </a:rPr>
              <a:t>, también verifica el </a:t>
            </a:r>
            <a:r>
              <a:rPr lang="es-ES" sz="2400" dirty="0" err="1">
                <a:solidFill>
                  <a:srgbClr val="3333FF"/>
                </a:solidFill>
              </a:rPr>
              <a:t>Ppo</a:t>
            </a:r>
            <a:r>
              <a:rPr lang="es-ES" sz="2400" dirty="0">
                <a:solidFill>
                  <a:srgbClr val="3333FF"/>
                </a:solidFill>
              </a:rPr>
              <a:t>. de Superposición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120521" y="1068539"/>
            <a:ext cx="213261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Q= 0  V = 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86993" y="1058692"/>
            <a:ext cx="149141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V = f(Q)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B91B7B2D-7974-46D4-AB05-692FCAE38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246" y="1693485"/>
            <a:ext cx="49120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u="sng" dirty="0">
                <a:solidFill>
                  <a:schemeClr val="tx1"/>
                </a:solidFill>
              </a:rPr>
              <a:t>Si el medio es ideal (K</a:t>
            </a:r>
            <a:r>
              <a:rPr lang="es-ES" sz="2400" u="sng" dirty="0">
                <a:solidFill>
                  <a:schemeClr val="tx1"/>
                </a:solidFill>
                <a:sym typeface="Symbol" panose="05050102010706020507" pitchFamily="18" charset="2"/>
              </a:rPr>
              <a:t>K</a:t>
            </a:r>
            <a:r>
              <a:rPr lang="es-ES" sz="2400" u="sng" dirty="0">
                <a:solidFill>
                  <a:schemeClr val="tx1"/>
                </a:solidFill>
              </a:rPr>
              <a:t>(</a:t>
            </a:r>
            <a:r>
              <a:rPr lang="es-ES" sz="2400" u="sng" dirty="0" err="1">
                <a:solidFill>
                  <a:schemeClr val="tx1"/>
                </a:solidFill>
              </a:rPr>
              <a:t>Q,r</a:t>
            </a:r>
            <a:r>
              <a:rPr lang="es-ES" sz="2400" u="sng" dirty="0">
                <a:solidFill>
                  <a:schemeClr val="tx1"/>
                </a:solidFill>
              </a:rPr>
              <a:t>))</a:t>
            </a:r>
            <a:r>
              <a:rPr lang="es-ES" sz="2400" dirty="0">
                <a:solidFill>
                  <a:schemeClr val="tx1"/>
                </a:solidFill>
              </a:rPr>
              <a:t>: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0AC4F594-9BE5-4E41-BF34-C4096223C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451" y="6238056"/>
            <a:ext cx="22643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(es un vector)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9" grpId="0"/>
      <p:bldP spid="223260" grpId="0"/>
      <p:bldP spid="6" grpId="0"/>
      <p:bldP spid="5" grpId="0"/>
      <p:bldP spid="79911" grpId="0"/>
      <p:bldP spid="32" grpId="0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3" name="Text Box 92"/>
          <p:cNvSpPr txBox="1">
            <a:spLocks noChangeArrowheads="1"/>
          </p:cNvSpPr>
          <p:nvPr/>
        </p:nvSpPr>
        <p:spPr bwMode="auto">
          <a:xfrm>
            <a:off x="1319313" y="351003"/>
            <a:ext cx="8942820" cy="5505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s-ES" sz="2400" b="1" dirty="0">
                <a:latin typeface="Arial" panose="020B0604020202020204" pitchFamily="34" charset="0"/>
              </a:rPr>
              <a:t>Potencial debido a distribución de carga sin cargas en el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81958" name="Group 38"/>
          <p:cNvGrpSpPr>
            <a:grpSpLocks/>
          </p:cNvGrpSpPr>
          <p:nvPr/>
        </p:nvGrpSpPr>
        <p:grpSpPr bwMode="auto">
          <a:xfrm>
            <a:off x="1492569" y="1388209"/>
            <a:ext cx="2865438" cy="1404941"/>
            <a:chOff x="670" y="1364"/>
            <a:chExt cx="1805" cy="885"/>
          </a:xfrm>
        </p:grpSpPr>
        <p:grpSp>
          <p:nvGrpSpPr>
            <p:cNvPr id="31779" name="Group 39"/>
            <p:cNvGrpSpPr>
              <a:grpSpLocks/>
            </p:cNvGrpSpPr>
            <p:nvPr/>
          </p:nvGrpSpPr>
          <p:grpSpPr bwMode="auto">
            <a:xfrm>
              <a:off x="670" y="1700"/>
              <a:ext cx="1805" cy="549"/>
              <a:chOff x="1318" y="1646"/>
              <a:chExt cx="1805" cy="549"/>
            </a:xfrm>
          </p:grpSpPr>
          <p:sp>
            <p:nvSpPr>
              <p:cNvPr id="3" name="Rectangle 86"/>
              <p:cNvSpPr>
                <a:spLocks noChangeArrowheads="1"/>
              </p:cNvSpPr>
              <p:nvPr/>
            </p:nvSpPr>
            <p:spPr bwMode="auto">
              <a:xfrm>
                <a:off x="1318" y="1646"/>
                <a:ext cx="1805" cy="54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1782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2308022"/>
                  </p:ext>
                </p:extLst>
              </p:nvPr>
            </p:nvGraphicFramePr>
            <p:xfrm>
              <a:off x="1386" y="1703"/>
              <a:ext cx="1641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599" name="Ecuación" r:id="rId4" imgW="838080" imgH="228600" progId="Equation.3">
                      <p:embed/>
                    </p:oleObj>
                  </mc:Choice>
                  <mc:Fallback>
                    <p:oleObj name="Ecuación" r:id="rId4" imgW="8380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6" y="1703"/>
                            <a:ext cx="1641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80" name="Text Box 42"/>
            <p:cNvSpPr txBox="1">
              <a:spLocks noChangeArrowheads="1"/>
            </p:cNvSpPr>
            <p:nvPr/>
          </p:nvSpPr>
          <p:spPr bwMode="auto">
            <a:xfrm>
              <a:off x="825" y="1364"/>
              <a:ext cx="70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Tomar:</a:t>
              </a:r>
            </a:p>
          </p:txBody>
        </p:sp>
      </p:grpSp>
      <p:grpSp>
        <p:nvGrpSpPr>
          <p:cNvPr id="31773" name="Group 10"/>
          <p:cNvGrpSpPr>
            <a:grpSpLocks/>
          </p:cNvGrpSpPr>
          <p:nvPr/>
        </p:nvGrpSpPr>
        <p:grpSpPr bwMode="auto">
          <a:xfrm>
            <a:off x="6947362" y="3509345"/>
            <a:ext cx="3429075" cy="1632522"/>
            <a:chOff x="661" y="3148"/>
            <a:chExt cx="2160" cy="1028"/>
          </a:xfrm>
        </p:grpSpPr>
        <p:sp>
          <p:nvSpPr>
            <p:cNvPr id="31775" name="Text Box 7"/>
            <p:cNvSpPr txBox="1">
              <a:spLocks noChangeArrowheads="1"/>
            </p:cNvSpPr>
            <p:nvPr/>
          </p:nvSpPr>
          <p:spPr bwMode="auto">
            <a:xfrm>
              <a:off x="661" y="3148"/>
              <a:ext cx="2149" cy="32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Discreta</a:t>
              </a:r>
            </a:p>
          </p:txBody>
        </p:sp>
        <p:grpSp>
          <p:nvGrpSpPr>
            <p:cNvPr id="31776" name="Group 73"/>
            <p:cNvGrpSpPr>
              <a:grpSpLocks/>
            </p:cNvGrpSpPr>
            <p:nvPr/>
          </p:nvGrpSpPr>
          <p:grpSpPr bwMode="auto">
            <a:xfrm>
              <a:off x="661" y="3497"/>
              <a:ext cx="2160" cy="679"/>
              <a:chOff x="558" y="3223"/>
              <a:chExt cx="2160" cy="679"/>
            </a:xfrm>
          </p:grpSpPr>
          <p:sp>
            <p:nvSpPr>
              <p:cNvPr id="31777" name="Rectangle 5"/>
              <p:cNvSpPr>
                <a:spLocks noChangeArrowheads="1"/>
              </p:cNvSpPr>
              <p:nvPr/>
            </p:nvSpPr>
            <p:spPr bwMode="auto">
              <a:xfrm>
                <a:off x="558" y="3223"/>
                <a:ext cx="2160" cy="67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177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3677737"/>
                  </p:ext>
                </p:extLst>
              </p:nvPr>
            </p:nvGraphicFramePr>
            <p:xfrm>
              <a:off x="765" y="3241"/>
              <a:ext cx="1827" cy="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600" name="Ecuación" r:id="rId6" imgW="1041400" imgH="368300" progId="Equation.3">
                      <p:embed/>
                    </p:oleObj>
                  </mc:Choice>
                  <mc:Fallback>
                    <p:oleObj name="Ecuación" r:id="rId6" imgW="1041400" imgH="368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" y="3241"/>
                            <a:ext cx="1827" cy="6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759" name="Group 5"/>
          <p:cNvGrpSpPr>
            <a:grpSpLocks/>
          </p:cNvGrpSpPr>
          <p:nvPr/>
        </p:nvGrpSpPr>
        <p:grpSpPr bwMode="auto">
          <a:xfrm>
            <a:off x="6957183" y="5217426"/>
            <a:ext cx="3429414" cy="1646238"/>
            <a:chOff x="2857" y="3210"/>
            <a:chExt cx="2160" cy="1037"/>
          </a:xfrm>
        </p:grpSpPr>
        <p:sp>
          <p:nvSpPr>
            <p:cNvPr id="31761" name="Text Box 8"/>
            <p:cNvSpPr txBox="1">
              <a:spLocks noChangeArrowheads="1"/>
            </p:cNvSpPr>
            <p:nvPr/>
          </p:nvSpPr>
          <p:spPr bwMode="auto">
            <a:xfrm>
              <a:off x="2857" y="3210"/>
              <a:ext cx="2160" cy="32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Distribución Continua</a:t>
              </a:r>
            </a:p>
          </p:txBody>
        </p:sp>
        <p:grpSp>
          <p:nvGrpSpPr>
            <p:cNvPr id="31762" name="Group 74"/>
            <p:cNvGrpSpPr>
              <a:grpSpLocks/>
            </p:cNvGrpSpPr>
            <p:nvPr/>
          </p:nvGrpSpPr>
          <p:grpSpPr bwMode="auto">
            <a:xfrm>
              <a:off x="2857" y="3568"/>
              <a:ext cx="2160" cy="679"/>
              <a:chOff x="4376" y="3292"/>
              <a:chExt cx="2160" cy="679"/>
            </a:xfrm>
          </p:grpSpPr>
          <p:sp>
            <p:nvSpPr>
              <p:cNvPr id="31763" name="Rectangle 4"/>
              <p:cNvSpPr>
                <a:spLocks noChangeArrowheads="1"/>
              </p:cNvSpPr>
              <p:nvPr/>
            </p:nvSpPr>
            <p:spPr bwMode="auto">
              <a:xfrm>
                <a:off x="4376" y="3292"/>
                <a:ext cx="2160" cy="67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176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0112521"/>
                  </p:ext>
                </p:extLst>
              </p:nvPr>
            </p:nvGraphicFramePr>
            <p:xfrm>
              <a:off x="4578" y="3348"/>
              <a:ext cx="1746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601" name="Ecuación" r:id="rId8" imgW="952087" imgH="330057" progId="Equation.3">
                      <p:embed/>
                    </p:oleObj>
                  </mc:Choice>
                  <mc:Fallback>
                    <p:oleObj name="Ecuación" r:id="rId8" imgW="952087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8" y="3348"/>
                            <a:ext cx="1746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upo 10"/>
          <p:cNvGrpSpPr/>
          <p:nvPr/>
        </p:nvGrpSpPr>
        <p:grpSpPr>
          <a:xfrm>
            <a:off x="1480877" y="4080245"/>
            <a:ext cx="1869383" cy="2596617"/>
            <a:chOff x="1480877" y="4088663"/>
            <a:chExt cx="1869383" cy="2596617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1480877" y="5520116"/>
              <a:ext cx="1869383" cy="116516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Text Box 6"/>
            <p:cNvSpPr txBox="1">
              <a:spLocks noChangeArrowheads="1"/>
            </p:cNvSpPr>
            <p:nvPr/>
          </p:nvSpPr>
          <p:spPr bwMode="auto">
            <a:xfrm>
              <a:off x="1502094" y="4823857"/>
              <a:ext cx="1848165" cy="58744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144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Q</a:t>
              </a:r>
              <a:r>
                <a:rPr lang="es-ES" sz="2400" b="1" baseline="-25000">
                  <a:latin typeface="Arial" panose="020B0604020202020204" pitchFamily="34" charset="0"/>
                </a:rPr>
                <a:t>PUNTUAL</a:t>
              </a:r>
            </a:p>
          </p:txBody>
        </p:sp>
        <p:graphicFrame>
          <p:nvGraphicFramePr>
            <p:cNvPr id="3178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818207"/>
                </p:ext>
              </p:extLst>
            </p:nvPr>
          </p:nvGraphicFramePr>
          <p:xfrm>
            <a:off x="1653459" y="5595765"/>
            <a:ext cx="1561516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02" name="Ecuación" r:id="rId10" imgW="545863" imgH="330057" progId="Equation.3">
                    <p:embed/>
                  </p:oleObj>
                </mc:Choice>
                <mc:Fallback>
                  <p:oleObj name="Ecuación" r:id="rId10" imgW="545863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459" y="5595765"/>
                          <a:ext cx="1561516" cy="942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745517" y="4088663"/>
              <a:ext cx="1122272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Tomar:</a:t>
              </a:r>
            </a:p>
          </p:txBody>
        </p:sp>
      </p:grpSp>
      <p:sp>
        <p:nvSpPr>
          <p:cNvPr id="46" name="Line 35"/>
          <p:cNvSpPr>
            <a:spLocks noChangeShapeType="1"/>
          </p:cNvSpPr>
          <p:nvPr/>
        </p:nvSpPr>
        <p:spPr bwMode="auto">
          <a:xfrm rot="16200000">
            <a:off x="3677697" y="4979454"/>
            <a:ext cx="0" cy="4131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" name="Grupo 12"/>
          <p:cNvGrpSpPr/>
          <p:nvPr/>
        </p:nvGrpSpPr>
        <p:grpSpPr>
          <a:xfrm>
            <a:off x="4051724" y="4088624"/>
            <a:ext cx="2353309" cy="1577035"/>
            <a:chOff x="4081868" y="4058942"/>
            <a:chExt cx="2353309" cy="1577035"/>
          </a:xfrm>
        </p:grpSpPr>
        <p:sp>
          <p:nvSpPr>
            <p:cNvPr id="31785" name="Text Box 27"/>
            <p:cNvSpPr txBox="1">
              <a:spLocks noChangeArrowheads="1"/>
            </p:cNvSpPr>
            <p:nvPr/>
          </p:nvSpPr>
          <p:spPr bwMode="auto">
            <a:xfrm>
              <a:off x="4081868" y="4679204"/>
              <a:ext cx="2353309" cy="956773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Principio de 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Superposición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4081868" y="4058942"/>
              <a:ext cx="1785595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Y aplicar el:</a:t>
              </a:r>
            </a:p>
          </p:txBody>
        </p: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501497" y="909707"/>
            <a:ext cx="45178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(2 posibilidades para calcularlo)</a:t>
            </a:r>
          </a:p>
        </p:txBody>
      </p:sp>
      <p:sp>
        <p:nvSpPr>
          <p:cNvPr id="5" name="Abrir llave 4"/>
          <p:cNvSpPr/>
          <p:nvPr/>
        </p:nvSpPr>
        <p:spPr bwMode="auto">
          <a:xfrm>
            <a:off x="6571988" y="3516996"/>
            <a:ext cx="219972" cy="3348000"/>
          </a:xfrm>
          <a:prstGeom prst="lef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58F13E4-0E5B-46C8-8F38-4502525AE1BB}"/>
              </a:ext>
            </a:extLst>
          </p:cNvPr>
          <p:cNvGrpSpPr/>
          <p:nvPr/>
        </p:nvGrpSpPr>
        <p:grpSpPr>
          <a:xfrm>
            <a:off x="4727833" y="1743094"/>
            <a:ext cx="2088000" cy="590886"/>
            <a:chOff x="4727833" y="1743094"/>
            <a:chExt cx="2088000" cy="590886"/>
          </a:xfrm>
        </p:grpSpPr>
        <p:sp>
          <p:nvSpPr>
            <p:cNvPr id="31755" name="Line 35"/>
            <p:cNvSpPr>
              <a:spLocks noChangeShapeType="1"/>
            </p:cNvSpPr>
            <p:nvPr/>
          </p:nvSpPr>
          <p:spPr bwMode="auto">
            <a:xfrm rot="16200000">
              <a:off x="5771833" y="1289980"/>
              <a:ext cx="0" cy="20880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922594" y="1743094"/>
              <a:ext cx="1460185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Y aplicar: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065349E-199D-495B-A968-2687DE2A8F02}"/>
              </a:ext>
            </a:extLst>
          </p:cNvPr>
          <p:cNvGrpSpPr/>
          <p:nvPr/>
        </p:nvGrpSpPr>
        <p:grpSpPr>
          <a:xfrm>
            <a:off x="6947366" y="1888275"/>
            <a:ext cx="2088000" cy="895350"/>
            <a:chOff x="6947366" y="1888275"/>
            <a:chExt cx="2088000" cy="895350"/>
          </a:xfrm>
        </p:grpSpPr>
        <p:sp>
          <p:nvSpPr>
            <p:cNvPr id="31767" name="Rectangle 55"/>
            <p:cNvSpPr>
              <a:spLocks noChangeArrowheads="1"/>
            </p:cNvSpPr>
            <p:nvPr/>
          </p:nvSpPr>
          <p:spPr bwMode="auto">
            <a:xfrm>
              <a:off x="6947366" y="1888275"/>
              <a:ext cx="2088000" cy="8953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37">
              <a:extLst>
                <a:ext uri="{FF2B5EF4-FFF2-40B4-BE49-F238E27FC236}">
                  <a16:creationId xmlns:a16="http://schemas.microsoft.com/office/drawing/2014/main" id="{D3E5A7E3-5C09-48A4-892F-48D1648037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232748"/>
                </p:ext>
              </p:extLst>
            </p:nvPr>
          </p:nvGraphicFramePr>
          <p:xfrm>
            <a:off x="7130545" y="2068762"/>
            <a:ext cx="1679575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03" name="Ecuación" r:id="rId12" imgW="723600" imgH="241200" progId="Equation.3">
                    <p:embed/>
                  </p:oleObj>
                </mc:Choice>
                <mc:Fallback>
                  <p:oleObj name="Ecuación" r:id="rId12" imgW="723600" imgH="241200" progId="Equation.3">
                    <p:embed/>
                    <p:pic>
                      <p:nvPicPr>
                        <p:cNvPr id="35" name="Object 37">
                          <a:extLst>
                            <a:ext uri="{FF2B5EF4-FFF2-40B4-BE49-F238E27FC236}">
                              <a16:creationId xmlns:a16="http://schemas.microsoft.com/office/drawing/2014/main" id="{7F46E3B2-61EC-4BC9-BEDF-53FFCAAF5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0545" y="2068762"/>
                          <a:ext cx="1679575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42">
            <a:extLst>
              <a:ext uri="{FF2B5EF4-FFF2-40B4-BE49-F238E27FC236}">
                <a16:creationId xmlns:a16="http://schemas.microsoft.com/office/drawing/2014/main" id="{4F1765E0-AF11-4657-BA8E-261F64F4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587" y="1264950"/>
            <a:ext cx="638614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4000" dirty="0">
                <a:solidFill>
                  <a:schemeClr val="tx1"/>
                </a:solidFill>
                <a:sym typeface="Wingdings" panose="05000000000000000000" pitchFamily="2" charset="2"/>
              </a:rPr>
              <a:t>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A56FD86B-A322-4BC0-A63F-268ED4095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587" y="3926348"/>
            <a:ext cx="638614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4000" dirty="0">
                <a:solidFill>
                  <a:schemeClr val="tx1"/>
                </a:solidFill>
                <a:sym typeface="Wingdings" panose="05000000000000000000" pitchFamily="2" charset="2"/>
              </a:rPr>
              <a:t>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92FEC6FE-7303-4474-B555-1186487D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109" y="2881830"/>
            <a:ext cx="5748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(es lo que hemos hecho con una </a:t>
            </a:r>
            <a:r>
              <a:rPr lang="es-ES" sz="2400" dirty="0" err="1">
                <a:solidFill>
                  <a:srgbClr val="FF0000"/>
                </a:solidFill>
              </a:rPr>
              <a:t>Q</a:t>
            </a:r>
            <a:r>
              <a:rPr lang="es-ES" sz="2400" baseline="-25000" dirty="0" err="1">
                <a:solidFill>
                  <a:srgbClr val="FF0000"/>
                </a:solidFill>
              </a:rPr>
              <a:t>puntual</a:t>
            </a:r>
            <a:r>
              <a:rPr lang="es-E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3" grpId="0" animBg="1"/>
      <p:bldP spid="46" grpId="0" animBg="1"/>
      <p:bldP spid="48" grpId="0"/>
      <p:bldP spid="5" grpId="0" animBg="1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336750" y="1208347"/>
            <a:ext cx="82753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s-ES" sz="2400" u="sng" dirty="0">
                <a:solidFill>
                  <a:schemeClr val="tx1"/>
                </a:solidFill>
              </a:rPr>
              <a:t>Ejemplos</a:t>
            </a:r>
            <a:r>
              <a:rPr lang="es-ES" sz="2400" dirty="0">
                <a:solidFill>
                  <a:schemeClr val="tx1"/>
                </a:solidFill>
              </a:rPr>
              <a:t>: un hilo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 recto cargado </a:t>
            </a:r>
            <a:r>
              <a:rPr lang="es-ES" sz="2400" dirty="0">
                <a:solidFill>
                  <a:schemeClr val="tx1"/>
                </a:solidFill>
              </a:rPr>
              <a:t>o un plano 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 cargado.</a:t>
            </a:r>
          </a:p>
        </p:txBody>
      </p:sp>
      <p:grpSp>
        <p:nvGrpSpPr>
          <p:cNvPr id="47" name="Group 38"/>
          <p:cNvGrpSpPr>
            <a:grpSpLocks/>
          </p:cNvGrpSpPr>
          <p:nvPr/>
        </p:nvGrpSpPr>
        <p:grpSpPr bwMode="auto">
          <a:xfrm>
            <a:off x="1788883" y="4205271"/>
            <a:ext cx="2886075" cy="1519241"/>
            <a:chOff x="639" y="1328"/>
            <a:chExt cx="1818" cy="957"/>
          </a:xfrm>
        </p:grpSpPr>
        <p:grpSp>
          <p:nvGrpSpPr>
            <p:cNvPr id="48" name="Group 39"/>
            <p:cNvGrpSpPr>
              <a:grpSpLocks/>
            </p:cNvGrpSpPr>
            <p:nvPr/>
          </p:nvGrpSpPr>
          <p:grpSpPr bwMode="auto">
            <a:xfrm>
              <a:off x="646" y="1736"/>
              <a:ext cx="1811" cy="549"/>
              <a:chOff x="1294" y="1682"/>
              <a:chExt cx="1811" cy="549"/>
            </a:xfrm>
          </p:grpSpPr>
          <p:sp>
            <p:nvSpPr>
              <p:cNvPr id="50" name="Rectangle 86"/>
              <p:cNvSpPr>
                <a:spLocks noChangeArrowheads="1"/>
              </p:cNvSpPr>
              <p:nvPr/>
            </p:nvSpPr>
            <p:spPr bwMode="auto">
              <a:xfrm>
                <a:off x="1300" y="1682"/>
                <a:ext cx="1805" cy="54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1" name="Object 87"/>
              <p:cNvGraphicFramePr>
                <a:graphicFrameLocks noChangeAspect="1"/>
              </p:cNvGraphicFramePr>
              <p:nvPr/>
            </p:nvGraphicFramePr>
            <p:xfrm>
              <a:off x="1294" y="1733"/>
              <a:ext cx="1765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72" name="Ecuación" r:id="rId4" imgW="901440" imgH="228600" progId="Equation.3">
                      <p:embed/>
                    </p:oleObj>
                  </mc:Choice>
                  <mc:Fallback>
                    <p:oleObj name="Ecuación" r:id="rId4" imgW="901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4" y="1733"/>
                            <a:ext cx="1765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639" y="1328"/>
              <a:ext cx="89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Se toma: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3FDF0FD-E2A8-423E-B36D-5B6077678970}"/>
              </a:ext>
            </a:extLst>
          </p:cNvPr>
          <p:cNvGrpSpPr/>
          <p:nvPr/>
        </p:nvGrpSpPr>
        <p:grpSpPr>
          <a:xfrm>
            <a:off x="4844667" y="4605762"/>
            <a:ext cx="1767961" cy="678630"/>
            <a:chOff x="4897217" y="4605762"/>
            <a:chExt cx="1767961" cy="678630"/>
          </a:xfrm>
        </p:grpSpPr>
        <p:sp>
          <p:nvSpPr>
            <p:cNvPr id="46" name="Line 35"/>
            <p:cNvSpPr>
              <a:spLocks noChangeShapeType="1"/>
            </p:cNvSpPr>
            <p:nvPr/>
          </p:nvSpPr>
          <p:spPr bwMode="auto">
            <a:xfrm rot="16200000">
              <a:off x="5850660" y="4636150"/>
              <a:ext cx="0" cy="129648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4897217" y="4605762"/>
              <a:ext cx="176796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Y se aplica: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A72C519-431B-4EC1-8789-686DD3E5323F}"/>
              </a:ext>
            </a:extLst>
          </p:cNvPr>
          <p:cNvGrpSpPr/>
          <p:nvPr/>
        </p:nvGrpSpPr>
        <p:grpSpPr>
          <a:xfrm>
            <a:off x="6782158" y="4838687"/>
            <a:ext cx="2088000" cy="895350"/>
            <a:chOff x="6845218" y="4838687"/>
            <a:chExt cx="2088000" cy="895350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845218" y="4838687"/>
              <a:ext cx="2088000" cy="8953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0" name="Object 37">
              <a:extLst>
                <a:ext uri="{FF2B5EF4-FFF2-40B4-BE49-F238E27FC236}">
                  <a16:creationId xmlns:a16="http://schemas.microsoft.com/office/drawing/2014/main" id="{C62AD7E6-4EDB-4D84-A81F-554DDBDCA1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930699"/>
                </p:ext>
              </p:extLst>
            </p:nvPr>
          </p:nvGraphicFramePr>
          <p:xfrm>
            <a:off x="7029198" y="5022249"/>
            <a:ext cx="1679575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3" name="Ecuación" r:id="rId6" imgW="723600" imgH="241200" progId="Equation.3">
                    <p:embed/>
                  </p:oleObj>
                </mc:Choice>
                <mc:Fallback>
                  <p:oleObj name="Ecuación" r:id="rId6" imgW="723600" imgH="241200" progId="Equation.3">
                    <p:embed/>
                    <p:pic>
                      <p:nvPicPr>
                        <p:cNvPr id="35" name="Object 37">
                          <a:extLst>
                            <a:ext uri="{FF2B5EF4-FFF2-40B4-BE49-F238E27FC236}">
                              <a16:creationId xmlns:a16="http://schemas.microsoft.com/office/drawing/2014/main" id="{7F46E3B2-61EC-4BC9-BEDF-53FFCAAF5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9198" y="5022249"/>
                          <a:ext cx="1679575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92">
            <a:extLst>
              <a:ext uri="{FF2B5EF4-FFF2-40B4-BE49-F238E27FC236}">
                <a16:creationId xmlns:a16="http://schemas.microsoft.com/office/drawing/2014/main" id="{9A1AC617-A06A-4475-9464-BE1CA4FD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788" y="351003"/>
            <a:ext cx="8942820" cy="55050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s-ES" sz="2400" b="1" dirty="0">
                <a:latin typeface="Arial" panose="020B0604020202020204" pitchFamily="34" charset="0"/>
              </a:rPr>
              <a:t>Potencial debido a distribución de carga con cargas en el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85852BE5-3E13-4A83-980A-66B18302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715" y="1818316"/>
            <a:ext cx="893589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Son situaciones irreales, pero de muy alta simetría. 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4" name="Text Box 42">
            <a:extLst>
              <a:ext uri="{FF2B5EF4-FFF2-40B4-BE49-F238E27FC236}">
                <a16:creationId xmlns:a16="http://schemas.microsoft.com/office/drawing/2014/main" id="{F110A6D4-7F7C-4E07-9217-D3FAD58C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242" y="2399475"/>
            <a:ext cx="911053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 Hay situaciones con objetos cargados que se pueden aproximar por ellos, simplificando la obtención de V (o </a:t>
            </a:r>
            <a:r>
              <a:rPr lang="es-ES" sz="2400" b="1" dirty="0">
                <a:solidFill>
                  <a:schemeClr val="tx1"/>
                </a:solidFill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con Gauss).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8A7E507-A902-4558-BEB8-DD5461AA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891" y="3286535"/>
            <a:ext cx="817970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Ej.: Una pared cargada parece un plano  cargado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      si estamos cerca de ella. 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84E40B7B-C534-490E-A701-6A88E044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065" y="5845090"/>
            <a:ext cx="3579647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Ecuación fundamental junto a la ley de Gauss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lo eléctrico</a:t>
            </a:r>
            <a:endParaRPr lang="es-ES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0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1" grpId="0" animBg="1"/>
      <p:bldP spid="23" grpId="0"/>
      <p:bldP spid="24" grpId="0"/>
      <p:bldP spid="2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4337031" y="2045210"/>
            <a:ext cx="3136900" cy="1265238"/>
            <a:chOff x="3042" y="1513"/>
            <a:chExt cx="1976" cy="797"/>
          </a:xfrm>
        </p:grpSpPr>
        <p:sp>
          <p:nvSpPr>
            <p:cNvPr id="33839" name="Rectangle 5"/>
            <p:cNvSpPr>
              <a:spLocks noChangeArrowheads="1"/>
            </p:cNvSpPr>
            <p:nvPr/>
          </p:nvSpPr>
          <p:spPr bwMode="auto">
            <a:xfrm>
              <a:off x="3684" y="1517"/>
              <a:ext cx="1334" cy="79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Text Box 19"/>
            <p:cNvSpPr txBox="1">
              <a:spLocks noChangeArrowheads="1"/>
            </p:cNvSpPr>
            <p:nvPr/>
          </p:nvSpPr>
          <p:spPr bwMode="auto">
            <a:xfrm>
              <a:off x="3042" y="1513"/>
              <a:ext cx="540" cy="2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r &gt; R</a:t>
              </a:r>
            </a:p>
          </p:txBody>
        </p:sp>
        <p:graphicFrame>
          <p:nvGraphicFramePr>
            <p:cNvPr id="33841" name="Object 26"/>
            <p:cNvGraphicFramePr>
              <a:graphicFrameLocks noChangeAspect="1"/>
            </p:cNvGraphicFramePr>
            <p:nvPr/>
          </p:nvGraphicFramePr>
          <p:xfrm>
            <a:off x="3724" y="1605"/>
            <a:ext cx="1261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5" name="Ecuación" r:id="rId4" imgW="863225" imgH="431613" progId="Equation.3">
                    <p:embed/>
                  </p:oleObj>
                </mc:Choice>
                <mc:Fallback>
                  <p:oleObj name="Ecuación" r:id="rId4" imgW="863225" imgH="43161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1605"/>
                          <a:ext cx="1261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36" name="Text Box 43"/>
          <p:cNvSpPr txBox="1">
            <a:spLocks noChangeArrowheads="1"/>
          </p:cNvSpPr>
          <p:nvPr/>
        </p:nvSpPr>
        <p:spPr bwMode="auto">
          <a:xfrm>
            <a:off x="4344409" y="3600997"/>
            <a:ext cx="845401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R</a:t>
            </a:r>
          </a:p>
        </p:txBody>
      </p:sp>
      <p:grpSp>
        <p:nvGrpSpPr>
          <p:cNvPr id="33837" name="Group 82"/>
          <p:cNvGrpSpPr>
            <a:grpSpLocks/>
          </p:cNvGrpSpPr>
          <p:nvPr/>
        </p:nvGrpSpPr>
        <p:grpSpPr bwMode="auto">
          <a:xfrm>
            <a:off x="5370494" y="3593513"/>
            <a:ext cx="2103437" cy="1193800"/>
            <a:chOff x="4510" y="2602"/>
            <a:chExt cx="1276" cy="752"/>
          </a:xfrm>
        </p:grpSpPr>
        <p:sp>
          <p:nvSpPr>
            <p:cNvPr id="33840" name="Rectangle 51"/>
            <p:cNvSpPr>
              <a:spLocks noChangeArrowheads="1"/>
            </p:cNvSpPr>
            <p:nvPr/>
          </p:nvSpPr>
          <p:spPr bwMode="auto">
            <a:xfrm>
              <a:off x="4510" y="2602"/>
              <a:ext cx="1276" cy="75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3838" name="Object 52"/>
            <p:cNvGraphicFramePr>
              <a:graphicFrameLocks noChangeAspect="1"/>
            </p:cNvGraphicFramePr>
            <p:nvPr/>
          </p:nvGraphicFramePr>
          <p:xfrm>
            <a:off x="4595" y="2632"/>
            <a:ext cx="1088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6" name="Ecuación" r:id="rId6" imgW="583947" imgH="368140" progId="Equation.3">
                    <p:embed/>
                  </p:oleObj>
                </mc:Choice>
                <mc:Fallback>
                  <p:oleObj name="Ecuación" r:id="rId6" imgW="583947" imgH="3681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632"/>
                          <a:ext cx="1088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268769" y="5148936"/>
            <a:ext cx="1193801" cy="1276349"/>
            <a:chOff x="1005" y="3188"/>
            <a:chExt cx="752" cy="804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1006" y="3575"/>
              <a:ext cx="751" cy="41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383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913662"/>
                </p:ext>
              </p:extLst>
            </p:nvPr>
          </p:nvGraphicFramePr>
          <p:xfrm>
            <a:off x="1056" y="3590"/>
            <a:ext cx="63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7" name="Ecuación" r:id="rId8" imgW="342751" imgH="190417" progId="Equation.3">
                    <p:embed/>
                  </p:oleObj>
                </mc:Choice>
                <mc:Fallback>
                  <p:oleObj name="Ecuación" r:id="rId8" imgW="342751" imgH="19041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90"/>
                          <a:ext cx="63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1005" y="3188"/>
              <a:ext cx="540" cy="29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 &lt; R</a:t>
              </a:r>
            </a:p>
          </p:txBody>
        </p: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4077729" y="5786915"/>
            <a:ext cx="758825" cy="1150938"/>
            <a:chOff x="2813" y="3693"/>
            <a:chExt cx="478" cy="725"/>
          </a:xfrm>
        </p:grpSpPr>
        <p:sp>
          <p:nvSpPr>
            <p:cNvPr id="33831" name="Line 64"/>
            <p:cNvSpPr>
              <a:spLocks noChangeShapeType="1"/>
            </p:cNvSpPr>
            <p:nvPr/>
          </p:nvSpPr>
          <p:spPr bwMode="auto">
            <a:xfrm>
              <a:off x="2813" y="3693"/>
              <a:ext cx="282" cy="4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33832" name="Text Box 65"/>
            <p:cNvSpPr txBox="1">
              <a:spLocks noChangeArrowheads="1"/>
            </p:cNvSpPr>
            <p:nvPr/>
          </p:nvSpPr>
          <p:spPr bwMode="auto">
            <a:xfrm>
              <a:off x="3034" y="4080"/>
              <a:ext cx="25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45827" name="Text Box 67"/>
          <p:cNvSpPr txBox="1">
            <a:spLocks noChangeArrowheads="1"/>
          </p:cNvSpPr>
          <p:nvPr/>
        </p:nvSpPr>
        <p:spPr bwMode="auto">
          <a:xfrm>
            <a:off x="4786867" y="5807470"/>
            <a:ext cx="612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45828" name="Text Box 68"/>
          <p:cNvSpPr txBox="1">
            <a:spLocks noChangeArrowheads="1"/>
          </p:cNvSpPr>
          <p:nvPr/>
        </p:nvSpPr>
        <p:spPr bwMode="auto">
          <a:xfrm>
            <a:off x="5339896" y="5774870"/>
            <a:ext cx="217749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 V = cte. 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8283450" y="4920971"/>
            <a:ext cx="2103437" cy="1785526"/>
            <a:chOff x="8123116" y="5211419"/>
            <a:chExt cx="2103438" cy="1786716"/>
          </a:xfrm>
        </p:grpSpPr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>
              <a:off x="8123116" y="5805129"/>
              <a:ext cx="2103438" cy="1193006"/>
            </a:xfrm>
            <a:prstGeom prst="rect">
              <a:avLst/>
            </a:prstGeom>
            <a:solidFill>
              <a:srgbClr val="99C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29" name="Text Box 61"/>
            <p:cNvSpPr txBox="1">
              <a:spLocks noChangeArrowheads="1"/>
            </p:cNvSpPr>
            <p:nvPr/>
          </p:nvSpPr>
          <p:spPr bwMode="auto">
            <a:xfrm>
              <a:off x="9362730" y="5211419"/>
              <a:ext cx="845401" cy="46415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r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R</a:t>
              </a:r>
            </a:p>
          </p:txBody>
        </p:sp>
        <p:graphicFrame>
          <p:nvGraphicFramePr>
            <p:cNvPr id="33830" name="Object 69"/>
            <p:cNvGraphicFramePr>
              <a:graphicFrameLocks noChangeAspect="1"/>
            </p:cNvGraphicFramePr>
            <p:nvPr/>
          </p:nvGraphicFramePr>
          <p:xfrm>
            <a:off x="8335674" y="5897997"/>
            <a:ext cx="1736725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8" name="Ecuación" r:id="rId10" imgW="634725" imgH="368140" progId="Equation.3">
                    <p:embed/>
                  </p:oleObj>
                </mc:Choice>
                <mc:Fallback>
                  <p:oleObj name="Ecuación" r:id="rId10" imgW="634725" imgH="36814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5674" y="5897997"/>
                          <a:ext cx="1736725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26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02235"/>
              </p:ext>
            </p:extLst>
          </p:nvPr>
        </p:nvGraphicFramePr>
        <p:xfrm>
          <a:off x="8035007" y="2297356"/>
          <a:ext cx="1957241" cy="5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9" name="Ecuación" r:id="rId12" imgW="838080" imgH="228600" progId="Equation.3">
                  <p:embed/>
                </p:oleObj>
              </mc:Choice>
              <mc:Fallback>
                <p:oleObj name="Ecuación" r:id="rId12" imgW="83808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007" y="2297356"/>
                        <a:ext cx="1957241" cy="5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Text Box 46"/>
          <p:cNvSpPr txBox="1">
            <a:spLocks noChangeArrowheads="1"/>
          </p:cNvSpPr>
          <p:nvPr/>
        </p:nvSpPr>
        <p:spPr bwMode="auto">
          <a:xfrm>
            <a:off x="7899962" y="3326658"/>
            <a:ext cx="27613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0000FF"/>
                </a:solidFill>
              </a:rPr>
              <a:t>Mismo </a:t>
            </a:r>
            <a:r>
              <a:rPr lang="es-ES" sz="2400" b="1" dirty="0">
                <a:solidFill>
                  <a:srgbClr val="0000FF"/>
                </a:solidFill>
              </a:rPr>
              <a:t>E</a:t>
            </a:r>
            <a:r>
              <a:rPr lang="es-ES" sz="2400" dirty="0">
                <a:solidFill>
                  <a:srgbClr val="0000FF"/>
                </a:solidFill>
              </a:rPr>
              <a:t> </a:t>
            </a:r>
            <a:r>
              <a:rPr lang="es-ES" sz="2400" dirty="0" err="1">
                <a:solidFill>
                  <a:srgbClr val="0000FF"/>
                </a:solidFill>
              </a:rPr>
              <a:t>Q</a:t>
            </a:r>
            <a:r>
              <a:rPr lang="es-ES" sz="2400" baseline="-25000" dirty="0" err="1">
                <a:solidFill>
                  <a:srgbClr val="0000FF"/>
                </a:solidFill>
              </a:rPr>
              <a:t>puntual</a:t>
            </a:r>
            <a:endParaRPr lang="es-ES" sz="2400" baseline="-25000" dirty="0">
              <a:solidFill>
                <a:srgbClr val="0000FF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>
                <a:solidFill>
                  <a:srgbClr val="0000FF"/>
                </a:solidFill>
                <a:sym typeface="Symbol" panose="05050102010706020507" pitchFamily="18" charset="2"/>
              </a:rPr>
              <a:t> Igual</a:t>
            </a:r>
            <a:r>
              <a:rPr lang="es-ES" sz="2400">
                <a:solidFill>
                  <a:srgbClr val="0000FF"/>
                </a:solidFill>
              </a:rPr>
              <a:t> resultado</a:t>
            </a:r>
            <a:endParaRPr lang="es-ES" sz="2400" dirty="0">
              <a:solidFill>
                <a:srgbClr val="0000FF"/>
              </a:solidFill>
            </a:endParaRPr>
          </a:p>
        </p:txBody>
      </p:sp>
      <p:sp>
        <p:nvSpPr>
          <p:cNvPr id="15388" name="Text Box 103"/>
          <p:cNvSpPr txBox="1">
            <a:spLocks noChangeArrowheads="1"/>
          </p:cNvSpPr>
          <p:nvPr/>
        </p:nvSpPr>
        <p:spPr bwMode="auto">
          <a:xfrm>
            <a:off x="6335558" y="6129669"/>
            <a:ext cx="214312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l alcanzado desde fuera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823" name="Text Box 52"/>
          <p:cNvSpPr txBox="1">
            <a:spLocks noChangeArrowheads="1"/>
          </p:cNvSpPr>
          <p:nvPr/>
        </p:nvSpPr>
        <p:spPr bwMode="auto">
          <a:xfrm>
            <a:off x="1263581" y="4584131"/>
            <a:ext cx="1106691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Dentro</a:t>
            </a:r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4775270" y="5032401"/>
            <a:ext cx="239224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 par de puntos interiores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1F1385E-FBED-4216-A5A4-AD5813828383}"/>
              </a:ext>
            </a:extLst>
          </p:cNvPr>
          <p:cNvGrpSpPr/>
          <p:nvPr/>
        </p:nvGrpSpPr>
        <p:grpSpPr>
          <a:xfrm>
            <a:off x="1343025" y="1433987"/>
            <a:ext cx="2603500" cy="2606675"/>
            <a:chOff x="1343025" y="1162685"/>
            <a:chExt cx="2603500" cy="2606675"/>
          </a:xfrm>
        </p:grpSpPr>
        <p:sp>
          <p:nvSpPr>
            <p:cNvPr id="33798" name="Text Box 57"/>
            <p:cNvSpPr txBox="1">
              <a:spLocks noChangeArrowheads="1"/>
            </p:cNvSpPr>
            <p:nvPr/>
          </p:nvSpPr>
          <p:spPr bwMode="auto">
            <a:xfrm>
              <a:off x="1385888" y="1162685"/>
              <a:ext cx="417512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3812" name="Oval 4"/>
            <p:cNvSpPr>
              <a:spLocks noChangeArrowheads="1"/>
            </p:cNvSpPr>
            <p:nvPr/>
          </p:nvSpPr>
          <p:spPr bwMode="auto">
            <a:xfrm>
              <a:off x="1511300" y="1407160"/>
              <a:ext cx="2243138" cy="22082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3" name="Line 15"/>
            <p:cNvSpPr>
              <a:spLocks noChangeShapeType="1"/>
            </p:cNvSpPr>
            <p:nvPr/>
          </p:nvSpPr>
          <p:spPr bwMode="auto">
            <a:xfrm>
              <a:off x="2619375" y="1318260"/>
              <a:ext cx="12700" cy="2451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3814" name="Line 16"/>
            <p:cNvSpPr>
              <a:spLocks noChangeShapeType="1"/>
            </p:cNvSpPr>
            <p:nvPr/>
          </p:nvSpPr>
          <p:spPr bwMode="auto">
            <a:xfrm flipH="1">
              <a:off x="1495425" y="1838960"/>
              <a:ext cx="219710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3815" name="Line 17"/>
            <p:cNvSpPr>
              <a:spLocks noChangeShapeType="1"/>
            </p:cNvSpPr>
            <p:nvPr/>
          </p:nvSpPr>
          <p:spPr bwMode="auto">
            <a:xfrm flipV="1">
              <a:off x="1343025" y="2486660"/>
              <a:ext cx="2603500" cy="25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3816" name="Oval 42"/>
            <p:cNvSpPr>
              <a:spLocks noChangeArrowheads="1"/>
            </p:cNvSpPr>
            <p:nvPr/>
          </p:nvSpPr>
          <p:spPr bwMode="auto">
            <a:xfrm>
              <a:off x="1508125" y="2250123"/>
              <a:ext cx="2232025" cy="522287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7" name="Oval 43"/>
            <p:cNvSpPr>
              <a:spLocks noChangeArrowheads="1"/>
            </p:cNvSpPr>
            <p:nvPr/>
          </p:nvSpPr>
          <p:spPr bwMode="auto">
            <a:xfrm rot="5400000">
              <a:off x="1495425" y="2094548"/>
              <a:ext cx="2232025" cy="866775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8" name="Text Box 45"/>
            <p:cNvSpPr txBox="1">
              <a:spLocks noChangeArrowheads="1"/>
            </p:cNvSpPr>
            <p:nvPr/>
          </p:nvSpPr>
          <p:spPr bwMode="auto">
            <a:xfrm>
              <a:off x="1797050" y="1881823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3819" name="Line 46"/>
            <p:cNvSpPr>
              <a:spLocks noChangeShapeType="1"/>
            </p:cNvSpPr>
            <p:nvPr/>
          </p:nvSpPr>
          <p:spPr bwMode="auto">
            <a:xfrm flipH="1" flipV="1">
              <a:off x="1938338" y="1708785"/>
              <a:ext cx="695325" cy="803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p:sp>
        <p:nvSpPr>
          <p:cNvPr id="33821" name="Text Box 9"/>
          <p:cNvSpPr txBox="1">
            <a:spLocks noChangeArrowheads="1"/>
          </p:cNvSpPr>
          <p:nvPr/>
        </p:nvSpPr>
        <p:spPr bwMode="auto">
          <a:xfrm>
            <a:off x="4337031" y="352740"/>
            <a:ext cx="5824106" cy="73633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Superficie esférica de radio R uniformemente cargada (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 = cte.)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61">
                <a:extLst>
                  <a:ext uri="{FF2B5EF4-FFF2-40B4-BE49-F238E27FC236}">
                    <a16:creationId xmlns:a16="http://schemas.microsoft.com/office/drawing/2014/main" id="{6F8182C4-4B4D-49AB-8972-B74BF64F6037}"/>
                  </a:ext>
                </a:extLst>
              </p:cNvPr>
              <p:cNvSpPr txBox="1"/>
              <p:nvPr/>
            </p:nvSpPr>
            <p:spPr bwMode="auto">
              <a:xfrm>
                <a:off x="2542019" y="5776648"/>
                <a:ext cx="2351462" cy="72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2" name="Object 61">
                <a:extLst>
                  <a:ext uri="{FF2B5EF4-FFF2-40B4-BE49-F238E27FC236}">
                    <a16:creationId xmlns:a16="http://schemas.microsoft.com/office/drawing/2014/main" id="{6F8182C4-4B4D-49AB-8972-B74BF64F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2019" y="5776648"/>
                <a:ext cx="2351462" cy="7257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61">
                <a:extLst>
                  <a:ext uri="{FF2B5EF4-FFF2-40B4-BE49-F238E27FC236}">
                    <a16:creationId xmlns:a16="http://schemas.microsoft.com/office/drawing/2014/main" id="{7A4C9DD8-5F35-4B70-AB1C-F91E3C114010}"/>
                  </a:ext>
                </a:extLst>
              </p:cNvPr>
              <p:cNvSpPr txBox="1"/>
              <p:nvPr/>
            </p:nvSpPr>
            <p:spPr bwMode="auto">
              <a:xfrm>
                <a:off x="8040444" y="2806738"/>
                <a:ext cx="2376712" cy="72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3" name="Object 61">
                <a:extLst>
                  <a:ext uri="{FF2B5EF4-FFF2-40B4-BE49-F238E27FC236}">
                    <a16:creationId xmlns:a16="http://schemas.microsoft.com/office/drawing/2014/main" id="{7A4C9DD8-5F35-4B70-AB1C-F91E3C11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444" y="2806738"/>
                <a:ext cx="2376712" cy="7257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uadroTexto 1">
            <a:extLst>
              <a:ext uri="{FF2B5EF4-FFF2-40B4-BE49-F238E27FC236}">
                <a16:creationId xmlns:a16="http://schemas.microsoft.com/office/drawing/2014/main" id="{EE786A8A-ECD7-485E-A359-9B9BE632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21" y="305409"/>
            <a:ext cx="2480009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Otro ejemplo de sistema no </a:t>
            </a:r>
            <a:r>
              <a:rPr lang="es-ES" sz="2400" b="1" dirty="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8BEBAB1-6DB1-4F8F-8DD4-1B7FADCE35B4}"/>
              </a:ext>
            </a:extLst>
          </p:cNvPr>
          <p:cNvSpPr/>
          <p:nvPr/>
        </p:nvSpPr>
        <p:spPr bwMode="auto">
          <a:xfrm>
            <a:off x="7545807" y="2565324"/>
            <a:ext cx="304746" cy="1578428"/>
          </a:xfrm>
          <a:custGeom>
            <a:avLst/>
            <a:gdLst>
              <a:gd name="connsiteX0" fmla="*/ 0 w 402771"/>
              <a:gd name="connsiteY0" fmla="*/ 0 h 1578428"/>
              <a:gd name="connsiteX1" fmla="*/ 402771 w 402771"/>
              <a:gd name="connsiteY1" fmla="*/ 0 h 1578428"/>
              <a:gd name="connsiteX2" fmla="*/ 402771 w 402771"/>
              <a:gd name="connsiteY2" fmla="*/ 1578428 h 1578428"/>
              <a:gd name="connsiteX3" fmla="*/ 0 w 402771"/>
              <a:gd name="connsiteY3" fmla="*/ 1567543 h 1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771" h="1578428">
                <a:moveTo>
                  <a:pt x="0" y="0"/>
                </a:moveTo>
                <a:lnTo>
                  <a:pt x="402771" y="0"/>
                </a:lnTo>
                <a:lnTo>
                  <a:pt x="402771" y="1578428"/>
                </a:lnTo>
                <a:lnTo>
                  <a:pt x="0" y="1567543"/>
                </a:ln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E80A9EEB-A7BA-4D26-94DF-2077A4A0EB4D}"/>
              </a:ext>
            </a:extLst>
          </p:cNvPr>
          <p:cNvSpPr/>
          <p:nvPr/>
        </p:nvSpPr>
        <p:spPr bwMode="auto">
          <a:xfrm>
            <a:off x="7546312" y="4431318"/>
            <a:ext cx="612950" cy="1656000"/>
          </a:xfrm>
          <a:custGeom>
            <a:avLst/>
            <a:gdLst>
              <a:gd name="connsiteX0" fmla="*/ 0 w 612950"/>
              <a:gd name="connsiteY0" fmla="*/ 0 h 2311121"/>
              <a:gd name="connsiteX1" fmla="*/ 311499 w 612950"/>
              <a:gd name="connsiteY1" fmla="*/ 0 h 2311121"/>
              <a:gd name="connsiteX2" fmla="*/ 301451 w 612950"/>
              <a:gd name="connsiteY2" fmla="*/ 2311121 h 2311121"/>
              <a:gd name="connsiteX3" fmla="*/ 612950 w 612950"/>
              <a:gd name="connsiteY3" fmla="*/ 2311121 h 231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950" h="2311121">
                <a:moveTo>
                  <a:pt x="0" y="0"/>
                </a:moveTo>
                <a:lnTo>
                  <a:pt x="311499" y="0"/>
                </a:lnTo>
                <a:cubicBezTo>
                  <a:pt x="308150" y="770374"/>
                  <a:pt x="304800" y="1540747"/>
                  <a:pt x="301451" y="2311121"/>
                </a:cubicBezTo>
                <a:lnTo>
                  <a:pt x="612950" y="2311121"/>
                </a:ln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CDADE093-A036-4E6D-A18E-BBEE221DE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825" y="4946100"/>
            <a:ext cx="857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3333FF"/>
                </a:solidFill>
              </a:rPr>
              <a:t>r = R</a:t>
            </a: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9DD2C509-091E-4FE7-91E3-C0D878E5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496" y="1430603"/>
            <a:ext cx="986465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chemeClr val="tx1"/>
                </a:solidFill>
              </a:rPr>
              <a:t>Fuera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6" grpId="0" animBg="1"/>
      <p:bldP spid="245827" grpId="0"/>
      <p:bldP spid="33825" grpId="0"/>
      <p:bldP spid="15388" grpId="0"/>
      <p:bldP spid="33823" grpId="0" animBg="1"/>
      <p:bldP spid="17461" grpId="0"/>
      <p:bldP spid="33821" grpId="0" animBg="1"/>
      <p:bldP spid="52" grpId="0"/>
      <p:bldP spid="53" grpId="0"/>
      <p:bldP spid="49" grpId="0" animBg="1"/>
      <p:bldP spid="3" grpId="0" animBg="1"/>
      <p:bldP spid="4" grpId="0" animBg="1"/>
      <p:bldP spid="9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85B06D91-DFC2-439D-957C-1F319848FDC4}"/>
              </a:ext>
            </a:extLst>
          </p:cNvPr>
          <p:cNvGrpSpPr/>
          <p:nvPr/>
        </p:nvGrpSpPr>
        <p:grpSpPr>
          <a:xfrm>
            <a:off x="6300575" y="718948"/>
            <a:ext cx="3932238" cy="3352800"/>
            <a:chOff x="6300575" y="879716"/>
            <a:chExt cx="3932238" cy="3352800"/>
          </a:xfrm>
        </p:grpSpPr>
        <p:grpSp>
          <p:nvGrpSpPr>
            <p:cNvPr id="17449" name="Group 41"/>
            <p:cNvGrpSpPr>
              <a:grpSpLocks/>
            </p:cNvGrpSpPr>
            <p:nvPr/>
          </p:nvGrpSpPr>
          <p:grpSpPr bwMode="auto">
            <a:xfrm>
              <a:off x="6300575" y="879716"/>
              <a:ext cx="3932238" cy="3352800"/>
              <a:chOff x="4010" y="1105"/>
              <a:chExt cx="2477" cy="2112"/>
            </a:xfrm>
          </p:grpSpPr>
          <p:sp>
            <p:nvSpPr>
              <p:cNvPr id="2" name="Rectangle 57"/>
              <p:cNvSpPr>
                <a:spLocks noChangeArrowheads="1"/>
              </p:cNvSpPr>
              <p:nvPr/>
            </p:nvSpPr>
            <p:spPr bwMode="auto">
              <a:xfrm>
                <a:off x="4010" y="1105"/>
                <a:ext cx="2477" cy="2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3" name="Line 58"/>
              <p:cNvSpPr>
                <a:spLocks noChangeShapeType="1"/>
              </p:cNvSpPr>
              <p:nvPr/>
            </p:nvSpPr>
            <p:spPr bwMode="auto">
              <a:xfrm flipV="1">
                <a:off x="4345" y="1520"/>
                <a:ext cx="0" cy="14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5864" name="Line 59"/>
              <p:cNvSpPr>
                <a:spLocks noChangeShapeType="1"/>
              </p:cNvSpPr>
              <p:nvPr/>
            </p:nvSpPr>
            <p:spPr bwMode="auto">
              <a:xfrm>
                <a:off x="4347" y="2818"/>
                <a:ext cx="19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5865" name="Line 60"/>
              <p:cNvSpPr>
                <a:spLocks noChangeShapeType="1"/>
              </p:cNvSpPr>
              <p:nvPr/>
            </p:nvSpPr>
            <p:spPr bwMode="auto">
              <a:xfrm>
                <a:off x="4801" y="1558"/>
                <a:ext cx="0" cy="1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5866" name="Line 61"/>
              <p:cNvSpPr>
                <a:spLocks noChangeShapeType="1"/>
              </p:cNvSpPr>
              <p:nvPr/>
            </p:nvSpPr>
            <p:spPr bwMode="auto">
              <a:xfrm>
                <a:off x="4345" y="2829"/>
                <a:ext cx="45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5868" name="Line 63"/>
              <p:cNvSpPr>
                <a:spLocks noChangeShapeType="1"/>
              </p:cNvSpPr>
              <p:nvPr/>
            </p:nvSpPr>
            <p:spPr bwMode="auto">
              <a:xfrm>
                <a:off x="4360" y="1805"/>
                <a:ext cx="437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5870" name="Text Box 67"/>
              <p:cNvSpPr txBox="1">
                <a:spLocks noChangeArrowheads="1"/>
              </p:cNvSpPr>
              <p:nvPr/>
            </p:nvSpPr>
            <p:spPr bwMode="auto">
              <a:xfrm>
                <a:off x="4697" y="2813"/>
                <a:ext cx="23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35871" name="Text Box 67"/>
              <p:cNvSpPr txBox="1">
                <a:spLocks noChangeArrowheads="1"/>
              </p:cNvSpPr>
              <p:nvPr/>
            </p:nvSpPr>
            <p:spPr bwMode="auto">
              <a:xfrm>
                <a:off x="6114" y="2795"/>
                <a:ext cx="23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35872" name="Text Box 33"/>
              <p:cNvSpPr txBox="1">
                <a:spLocks noChangeArrowheads="1"/>
              </p:cNvSpPr>
              <p:nvPr/>
            </p:nvSpPr>
            <p:spPr bwMode="auto">
              <a:xfrm>
                <a:off x="4359" y="1308"/>
                <a:ext cx="24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olidFill>
                      <a:srgbClr val="3333FF"/>
                    </a:solidFill>
                  </a:rPr>
                  <a:t>V</a:t>
                </a:r>
              </a:p>
            </p:txBody>
          </p:sp>
          <p:sp>
            <p:nvSpPr>
              <p:cNvPr id="35873" name="Text Box 34"/>
              <p:cNvSpPr txBox="1">
                <a:spLocks noChangeArrowheads="1"/>
              </p:cNvSpPr>
              <p:nvPr/>
            </p:nvSpPr>
            <p:spPr bwMode="auto">
              <a:xfrm>
                <a:off x="4056" y="1308"/>
                <a:ext cx="29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b="1" dirty="0">
                    <a:solidFill>
                      <a:srgbClr val="FF0000"/>
                    </a:solidFill>
                  </a:rPr>
                  <a:t> E</a:t>
                </a:r>
              </a:p>
            </p:txBody>
          </p:sp>
          <p:sp>
            <p:nvSpPr>
              <p:cNvPr id="35874" name="Line 35"/>
              <p:cNvSpPr>
                <a:spLocks noChangeShapeType="1"/>
              </p:cNvSpPr>
              <p:nvPr/>
            </p:nvSpPr>
            <p:spPr bwMode="auto">
              <a:xfrm>
                <a:off x="4166" y="1342"/>
                <a:ext cx="11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35875" name="Text Box 36"/>
              <p:cNvSpPr txBox="1">
                <a:spLocks noChangeArrowheads="1"/>
              </p:cNvSpPr>
              <p:nvPr/>
            </p:nvSpPr>
            <p:spPr bwMode="auto">
              <a:xfrm>
                <a:off x="5570" y="1559"/>
                <a:ext cx="53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rgbClr val="3333FF"/>
                    </a:solidFill>
                    <a:sym typeface="Symbol" panose="05050102010706020507" pitchFamily="18" charset="2"/>
                  </a:rPr>
                  <a:t> 1/r</a:t>
                </a:r>
              </a:p>
            </p:txBody>
          </p:sp>
          <p:sp>
            <p:nvSpPr>
              <p:cNvPr id="35876" name="Text Box 37"/>
              <p:cNvSpPr txBox="1">
                <a:spLocks noChangeArrowheads="1"/>
              </p:cNvSpPr>
              <p:nvPr/>
            </p:nvSpPr>
            <p:spPr bwMode="auto">
              <a:xfrm>
                <a:off x="5566" y="1848"/>
                <a:ext cx="60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 1/r</a:t>
                </a:r>
                <a:r>
                  <a:rPr lang="es-ES" sz="2400" baseline="3000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</a:p>
            </p:txBody>
          </p:sp>
        </p:grp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CFCD78FB-3269-4EEE-A2DD-EDA6F955C8D0}"/>
                </a:ext>
              </a:extLst>
            </p:cNvPr>
            <p:cNvSpPr/>
            <p:nvPr/>
          </p:nvSpPr>
          <p:spPr bwMode="auto">
            <a:xfrm>
              <a:off x="7565571" y="1985388"/>
              <a:ext cx="2155372" cy="1066800"/>
            </a:xfrm>
            <a:custGeom>
              <a:avLst/>
              <a:gdLst>
                <a:gd name="connsiteX0" fmla="*/ 0 w 2155372"/>
                <a:gd name="connsiteY0" fmla="*/ 0 h 1066800"/>
                <a:gd name="connsiteX1" fmla="*/ 718458 w 2155372"/>
                <a:gd name="connsiteY1" fmla="*/ 707572 h 1066800"/>
                <a:gd name="connsiteX2" fmla="*/ 2155372 w 2155372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5372" h="1066800">
                  <a:moveTo>
                    <a:pt x="0" y="0"/>
                  </a:moveTo>
                  <a:cubicBezTo>
                    <a:pt x="179614" y="264886"/>
                    <a:pt x="359229" y="529772"/>
                    <a:pt x="718458" y="707572"/>
                  </a:cubicBezTo>
                  <a:cubicBezTo>
                    <a:pt x="1077687" y="885372"/>
                    <a:pt x="1616529" y="976086"/>
                    <a:pt x="2155372" y="1066800"/>
                  </a:cubicBezTo>
                </a:path>
              </a:pathLst>
            </a:cu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78E14E56-A874-493B-ADA9-1A041A2B6522}"/>
                </a:ext>
              </a:extLst>
            </p:cNvPr>
            <p:cNvSpPr/>
            <p:nvPr/>
          </p:nvSpPr>
          <p:spPr bwMode="auto">
            <a:xfrm>
              <a:off x="7554686" y="2166257"/>
              <a:ext cx="2177143" cy="1368000"/>
            </a:xfrm>
            <a:custGeom>
              <a:avLst/>
              <a:gdLst>
                <a:gd name="connsiteX0" fmla="*/ 0 w 2177143"/>
                <a:gd name="connsiteY0" fmla="*/ 0 h 1415143"/>
                <a:gd name="connsiteX1" fmla="*/ 729343 w 2177143"/>
                <a:gd name="connsiteY1" fmla="*/ 1121229 h 1415143"/>
                <a:gd name="connsiteX2" fmla="*/ 2177143 w 2177143"/>
                <a:gd name="connsiteY2" fmla="*/ 1415143 h 141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1415143">
                  <a:moveTo>
                    <a:pt x="0" y="0"/>
                  </a:moveTo>
                  <a:cubicBezTo>
                    <a:pt x="183243" y="442686"/>
                    <a:pt x="366486" y="885372"/>
                    <a:pt x="729343" y="1121229"/>
                  </a:cubicBezTo>
                  <a:cubicBezTo>
                    <a:pt x="1092200" y="1357086"/>
                    <a:pt x="1634671" y="1386114"/>
                    <a:pt x="2177143" y="1415143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5842" name="Text Box 19"/>
          <p:cNvSpPr txBox="1">
            <a:spLocks noChangeArrowheads="1"/>
          </p:cNvSpPr>
          <p:nvPr/>
        </p:nvSpPr>
        <p:spPr bwMode="auto">
          <a:xfrm>
            <a:off x="3643313" y="489697"/>
            <a:ext cx="856623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&gt; R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3667125" y="1083851"/>
            <a:ext cx="2117725" cy="12588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48651"/>
              </p:ext>
            </p:extLst>
          </p:nvPr>
        </p:nvGraphicFramePr>
        <p:xfrm>
          <a:off x="3797300" y="1169576"/>
          <a:ext cx="18986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3" name="Ecuación" r:id="rId4" imgW="799753" imgH="444307" progId="Equation.3">
                  <p:embed/>
                </p:oleObj>
              </mc:Choice>
              <mc:Fallback>
                <p:oleObj name="Ecuación" r:id="rId4" imgW="799753" imgH="44430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169576"/>
                        <a:ext cx="18986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3663409" y="2545452"/>
            <a:ext cx="845401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R</a:t>
            </a:r>
          </a:p>
        </p:txBody>
      </p:sp>
      <p:sp>
        <p:nvSpPr>
          <p:cNvPr id="35846" name="Rectangle 51"/>
          <p:cNvSpPr>
            <a:spLocks noChangeArrowheads="1"/>
          </p:cNvSpPr>
          <p:nvPr/>
        </p:nvSpPr>
        <p:spPr bwMode="auto">
          <a:xfrm>
            <a:off x="3686194" y="3120275"/>
            <a:ext cx="2068512" cy="1193800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42017"/>
              </p:ext>
            </p:extLst>
          </p:nvPr>
        </p:nvGraphicFramePr>
        <p:xfrm>
          <a:off x="3905269" y="3178491"/>
          <a:ext cx="1574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4" name="Ecuación" r:id="rId6" imgW="660113" imgH="444307" progId="Equation.3">
                  <p:embed/>
                </p:oleObj>
              </mc:Choice>
              <mc:Fallback>
                <p:oleObj name="Ecuación" r:id="rId6" imgW="660113" imgH="44430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69" y="3178491"/>
                        <a:ext cx="1574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28"/>
          <p:cNvSpPr>
            <a:spLocks noChangeArrowheads="1"/>
          </p:cNvSpPr>
          <p:nvPr/>
        </p:nvSpPr>
        <p:spPr bwMode="auto">
          <a:xfrm>
            <a:off x="1357313" y="1083851"/>
            <a:ext cx="1990725" cy="1228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65796"/>
              </p:ext>
            </p:extLst>
          </p:nvPr>
        </p:nvGraphicFramePr>
        <p:xfrm>
          <a:off x="1839913" y="1409288"/>
          <a:ext cx="1016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5" name="Ecuación" r:id="rId8" imgW="419100" imgH="228600" progId="Equation.3">
                  <p:embed/>
                </p:oleObj>
              </mc:Choice>
              <mc:Fallback>
                <p:oleObj name="Ecuación" r:id="rId8" imgW="419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409288"/>
                        <a:ext cx="1016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53"/>
          <p:cNvSpPr txBox="1">
            <a:spLocks noChangeArrowheads="1"/>
          </p:cNvSpPr>
          <p:nvPr/>
        </p:nvSpPr>
        <p:spPr bwMode="auto">
          <a:xfrm>
            <a:off x="1357313" y="489697"/>
            <a:ext cx="856623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&lt; R</a:t>
            </a:r>
          </a:p>
        </p:txBody>
      </p:sp>
      <p:sp>
        <p:nvSpPr>
          <p:cNvPr id="35851" name="Text Box 61"/>
          <p:cNvSpPr txBox="1">
            <a:spLocks noChangeArrowheads="1"/>
          </p:cNvSpPr>
          <p:nvPr/>
        </p:nvSpPr>
        <p:spPr bwMode="auto">
          <a:xfrm>
            <a:off x="1357313" y="2545452"/>
            <a:ext cx="845401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R</a:t>
            </a:r>
          </a:p>
        </p:txBody>
      </p:sp>
      <p:sp>
        <p:nvSpPr>
          <p:cNvPr id="35852" name="Rectangle 60"/>
          <p:cNvSpPr>
            <a:spLocks noChangeArrowheads="1"/>
          </p:cNvSpPr>
          <p:nvPr/>
        </p:nvSpPr>
        <p:spPr bwMode="auto">
          <a:xfrm>
            <a:off x="1357313" y="3110228"/>
            <a:ext cx="1943100" cy="1160463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5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79764"/>
              </p:ext>
            </p:extLst>
          </p:nvPr>
        </p:nvGraphicFramePr>
        <p:xfrm>
          <a:off x="1593850" y="3218178"/>
          <a:ext cx="1466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6" name="Ecuación" r:id="rId10" imgW="672808" imgH="444307" progId="Equation.3">
                  <p:embed/>
                </p:oleObj>
              </mc:Choice>
              <mc:Fallback>
                <p:oleObj name="Ecuación" r:id="rId10" imgW="672808" imgH="444307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218178"/>
                        <a:ext cx="14668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357313" y="5459484"/>
            <a:ext cx="4789487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>
                <a:solidFill>
                  <a:schemeClr val="tx1"/>
                </a:solidFill>
              </a:rPr>
              <a:t>Al cruzar una distribución de carga no volumétrica     (superficial, longitudinal, puntual)</a:t>
            </a:r>
          </a:p>
        </p:txBody>
      </p: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8727628" y="955928"/>
            <a:ext cx="944489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Q &gt; 0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6496051" y="5344980"/>
            <a:ext cx="3230489" cy="1470025"/>
            <a:chOff x="6496050" y="5066276"/>
            <a:chExt cx="3230288" cy="1470024"/>
          </a:xfrm>
        </p:grpSpPr>
        <p:sp>
          <p:nvSpPr>
            <p:cNvPr id="35860" name="Text Box 96"/>
            <p:cNvSpPr txBox="1">
              <a:spLocks noChangeArrowheads="1"/>
            </p:cNvSpPr>
            <p:nvPr/>
          </p:nvSpPr>
          <p:spPr bwMode="auto">
            <a:xfrm>
              <a:off x="7140535" y="5921048"/>
              <a:ext cx="2585803" cy="5365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 b="1"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es discontinuo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35862" name="Text Box 62"/>
            <p:cNvSpPr txBox="1">
              <a:spLocks noChangeArrowheads="1"/>
            </p:cNvSpPr>
            <p:nvPr/>
          </p:nvSpPr>
          <p:spPr bwMode="auto">
            <a:xfrm>
              <a:off x="7140534" y="5127799"/>
              <a:ext cx="2585802" cy="5365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V es continuo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35861" name="Abrir llave 3"/>
            <p:cNvSpPr>
              <a:spLocks/>
            </p:cNvSpPr>
            <p:nvPr/>
          </p:nvSpPr>
          <p:spPr bwMode="auto">
            <a:xfrm>
              <a:off x="6496050" y="5066276"/>
              <a:ext cx="388619" cy="1470024"/>
            </a:xfrm>
            <a:prstGeom prst="leftBrace">
              <a:avLst>
                <a:gd name="adj1" fmla="val 29246"/>
                <a:gd name="adj2" fmla="val 50000"/>
              </a:avLst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38" name="Text Box 111">
            <a:extLst>
              <a:ext uri="{FF2B5EF4-FFF2-40B4-BE49-F238E27FC236}">
                <a16:creationId xmlns:a16="http://schemas.microsoft.com/office/drawing/2014/main" id="{DF42B51D-3FA5-403A-9912-9E058D99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986" y="4525156"/>
            <a:ext cx="7708827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y V como los de Q</a:t>
            </a:r>
            <a:r>
              <a:rPr lang="es-ES" sz="2400" baseline="-25000">
                <a:latin typeface="Arial" panose="020B0604020202020204" pitchFamily="34" charset="0"/>
              </a:rPr>
              <a:t>puntual</a:t>
            </a:r>
            <a:r>
              <a:rPr lang="es-ES" sz="2400">
                <a:latin typeface="Arial" panose="020B0604020202020204" pitchFamily="34" charset="0"/>
              </a:rPr>
              <a:t> con Q de esfera en su centro</a:t>
            </a:r>
            <a:endParaRPr lang="es-ES" sz="2400" baseline="-25000">
              <a:latin typeface="Arial" panose="020B0604020202020204" pitchFamily="34" charset="0"/>
            </a:endParaRP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47BE3CD5-0CCF-487C-8B84-5EEC607F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6" y="4520680"/>
            <a:ext cx="986465" cy="510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chemeClr val="tx1"/>
                </a:solidFill>
              </a:rPr>
              <a:t>Fuera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3" grpId="0" animBg="1"/>
      <p:bldP spid="3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A380A8C-E2A4-4D73-89F3-9AB4FF2D3918}"/>
              </a:ext>
            </a:extLst>
          </p:cNvPr>
          <p:cNvGrpSpPr/>
          <p:nvPr/>
        </p:nvGrpSpPr>
        <p:grpSpPr>
          <a:xfrm>
            <a:off x="1810717" y="406718"/>
            <a:ext cx="7772148" cy="6387465"/>
            <a:chOff x="1810717" y="406718"/>
            <a:chExt cx="7772148" cy="6387465"/>
          </a:xfrm>
        </p:grpSpPr>
        <p:pic>
          <p:nvPicPr>
            <p:cNvPr id="9218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247" y="406718"/>
              <a:ext cx="7607618" cy="638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Forma libre 3"/>
            <p:cNvSpPr>
              <a:spLocks/>
            </p:cNvSpPr>
            <p:nvPr/>
          </p:nvSpPr>
          <p:spPr bwMode="auto">
            <a:xfrm>
              <a:off x="2863843" y="2576989"/>
              <a:ext cx="1566711" cy="1345170"/>
            </a:xfrm>
            <a:custGeom>
              <a:avLst/>
              <a:gdLst>
                <a:gd name="T0" fmla="*/ 673768 w 1491916"/>
                <a:gd name="T1" fmla="*/ 0 h 1280160"/>
                <a:gd name="T2" fmla="*/ 0 w 1491916"/>
                <a:gd name="T3" fmla="*/ 375385 h 1280160"/>
                <a:gd name="T4" fmla="*/ 827773 w 1491916"/>
                <a:gd name="T5" fmla="*/ 1280160 h 1280160"/>
                <a:gd name="T6" fmla="*/ 1491916 w 1491916"/>
                <a:gd name="T7" fmla="*/ 847023 h 1280160"/>
                <a:gd name="T8" fmla="*/ 712269 w 1491916"/>
                <a:gd name="T9" fmla="*/ 77002 h 1280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1916" h="1280160">
                  <a:moveTo>
                    <a:pt x="673768" y="0"/>
                  </a:moveTo>
                  <a:lnTo>
                    <a:pt x="0" y="375385"/>
                  </a:lnTo>
                  <a:lnTo>
                    <a:pt x="827773" y="1280160"/>
                  </a:lnTo>
                  <a:lnTo>
                    <a:pt x="1491916" y="847023"/>
                  </a:lnTo>
                  <a:lnTo>
                    <a:pt x="712269" y="77002"/>
                  </a:lnTo>
                </a:path>
              </a:pathLst>
            </a:custGeom>
            <a:solidFill>
              <a:srgbClr val="008000">
                <a:alpha val="25098"/>
              </a:srgbClr>
            </a:solidFill>
            <a:ln w="381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 sz="2520"/>
            </a:p>
          </p:txBody>
        </p:sp>
        <p:sp>
          <p:nvSpPr>
            <p:cNvPr id="9235" name="Text Box 13"/>
            <p:cNvSpPr txBox="1">
              <a:spLocks noChangeArrowheads="1"/>
            </p:cNvSpPr>
            <p:nvPr/>
          </p:nvSpPr>
          <p:spPr bwMode="auto">
            <a:xfrm>
              <a:off x="1810717" y="3373749"/>
              <a:ext cx="1235154" cy="4801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520">
                  <a:solidFill>
                    <a:schemeClr val="bg1"/>
                  </a:solidFill>
                  <a:latin typeface="Trebuchet MS" panose="020B0603020202020204" pitchFamily="34" charset="0"/>
                </a:rPr>
                <a:t>FCCEE</a:t>
              </a:r>
            </a:p>
          </p:txBody>
        </p:sp>
        <p:sp>
          <p:nvSpPr>
            <p:cNvPr id="16" name="Elipse 15"/>
            <p:cNvSpPr>
              <a:spLocks noChangeArrowheads="1"/>
            </p:cNvSpPr>
            <p:nvPr/>
          </p:nvSpPr>
          <p:spPr bwMode="auto">
            <a:xfrm>
              <a:off x="3783806" y="3405427"/>
              <a:ext cx="188357" cy="190024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520">
                <a:latin typeface="Trebuchet MS" panose="020B0603020202020204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76692" y="4053315"/>
              <a:ext cx="1718111" cy="4801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52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NÚCLEO 1</a:t>
              </a:r>
            </a:p>
          </p:txBody>
        </p:sp>
        <p:sp>
          <p:nvSpPr>
            <p:cNvPr id="4" name="Flecha derecha 3"/>
            <p:cNvSpPr/>
            <p:nvPr/>
          </p:nvSpPr>
          <p:spPr bwMode="auto">
            <a:xfrm rot="8876765">
              <a:off x="4013556" y="3168857"/>
              <a:ext cx="504529" cy="255274"/>
            </a:xfrm>
            <a:prstGeom prst="rightArrow">
              <a:avLst>
                <a:gd name="adj1" fmla="val 50000"/>
                <a:gd name="adj2" fmla="val 10009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6012" tIns="48006" rIns="96012" bIns="48006" numCol="1" rtlCol="0" anchor="t" anchorCtr="0" compatLnSpc="1">
              <a:prstTxWarp prst="textNoShape">
                <a:avLst/>
              </a:prstTxWarp>
            </a:bodyPr>
            <a:lstStyle/>
            <a:p>
              <a:pPr defTabSz="960120" eaLnBrk="1" hangingPunct="1"/>
              <a:endParaRPr lang="en-GB" sz="2100" b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AE267BE-69F5-452C-B2AF-E56A93CD459C}"/>
              </a:ext>
            </a:extLst>
          </p:cNvPr>
          <p:cNvGrpSpPr/>
          <p:nvPr/>
        </p:nvGrpSpPr>
        <p:grpSpPr>
          <a:xfrm>
            <a:off x="7148184" y="330668"/>
            <a:ext cx="3209926" cy="3206979"/>
            <a:chOff x="7148184" y="330668"/>
            <a:chExt cx="3209926" cy="320697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85A901D-360A-42E4-98B2-C413B6E62CE7}"/>
                </a:ext>
              </a:extLst>
            </p:cNvPr>
            <p:cNvGrpSpPr/>
            <p:nvPr/>
          </p:nvGrpSpPr>
          <p:grpSpPr>
            <a:xfrm>
              <a:off x="7148184" y="330668"/>
              <a:ext cx="3209926" cy="3206979"/>
              <a:chOff x="7242774" y="330668"/>
              <a:chExt cx="3209926" cy="3206979"/>
            </a:xfrm>
          </p:grpSpPr>
          <p:grpSp>
            <p:nvGrpSpPr>
              <p:cNvPr id="9" name="Group 23">
                <a:extLst>
                  <a:ext uri="{FF2B5EF4-FFF2-40B4-BE49-F238E27FC236}">
                    <a16:creationId xmlns:a16="http://schemas.microsoft.com/office/drawing/2014/main" id="{8BBAE0F5-7396-4A3B-9A45-4D272FE01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2774" y="330668"/>
                <a:ext cx="3209926" cy="3206979"/>
                <a:chOff x="4896" y="372"/>
                <a:chExt cx="2022" cy="1656"/>
              </a:xfrm>
            </p:grpSpPr>
            <p:sp>
              <p:nvSpPr>
                <p:cNvPr id="11" name="AutoShape 1067">
                  <a:extLst>
                    <a:ext uri="{FF2B5EF4-FFF2-40B4-BE49-F238E27FC236}">
                      <a16:creationId xmlns:a16="http://schemas.microsoft.com/office/drawing/2014/main" id="{4C1F9A60-31C9-4566-95F7-778F880973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372"/>
                  <a:ext cx="2022" cy="1656"/>
                </a:xfrm>
                <a:prstGeom prst="foldedCorner">
                  <a:avLst>
                    <a:gd name="adj" fmla="val 6795"/>
                  </a:avLst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Text Box 1068">
                  <a:extLst>
                    <a:ext uri="{FF2B5EF4-FFF2-40B4-BE49-F238E27FC236}">
                      <a16:creationId xmlns:a16="http://schemas.microsoft.com/office/drawing/2014/main" id="{957E5532-1EA3-404D-BE3A-B43F61294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7" y="450"/>
                  <a:ext cx="1786" cy="429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b="1" dirty="0">
                      <a:latin typeface="Trebuchet MS" panose="020B0603020202020204" pitchFamily="34" charset="0"/>
                    </a:rPr>
                    <a:t>1ª SESIÓN DE PROBLEMAS</a:t>
                  </a:r>
                </a:p>
              </p:txBody>
            </p:sp>
            <p:sp>
              <p:nvSpPr>
                <p:cNvPr id="13" name="Text Box 1069">
                  <a:extLst>
                    <a:ext uri="{FF2B5EF4-FFF2-40B4-BE49-F238E27FC236}">
                      <a16:creationId xmlns:a16="http://schemas.microsoft.com/office/drawing/2014/main" id="{6FA30D84-AAE5-47E9-AE71-3647876DE5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7" y="1311"/>
                  <a:ext cx="1786" cy="2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 b="1">
                      <a:solidFill>
                        <a:srgbClr val="FFFFFF"/>
                      </a:solidFill>
                      <a:latin typeface="Trebuchet MS" panose="020B0603020202020204" pitchFamily="34" charset="0"/>
                    </a:rPr>
                    <a:t>09/11 a 13/11</a:t>
                  </a:r>
                  <a:endParaRPr lang="es-ES" sz="2400" b="1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</p:grpSp>
          <p:sp>
            <p:nvSpPr>
              <p:cNvPr id="10" name="Text Box 1069">
                <a:extLst>
                  <a:ext uri="{FF2B5EF4-FFF2-40B4-BE49-F238E27FC236}">
                    <a16:creationId xmlns:a16="http://schemas.microsoft.com/office/drawing/2014/main" id="{C924F103-2743-4D6B-8CED-BF0851CD5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7520" y="1313614"/>
                <a:ext cx="28352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BOLETÍN 1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PROBS. 6, 11 Y 20</a:t>
                </a:r>
              </a:p>
            </p:txBody>
          </p:sp>
        </p:grpSp>
        <p:sp>
          <p:nvSpPr>
            <p:cNvPr id="2" name="Text Box 1062">
              <a:extLst>
                <a:ext uri="{FF2B5EF4-FFF2-40B4-BE49-F238E27FC236}">
                  <a16:creationId xmlns:a16="http://schemas.microsoft.com/office/drawing/2014/main" id="{5BC9B45D-21C7-4BA6-B2C1-858EE5BDC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8396" y="2667273"/>
              <a:ext cx="1395413" cy="478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En laboratorio EXP 1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EX P1-N1-06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5953125" y="2442834"/>
            <a:ext cx="4368800" cy="11509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=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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2" name="Line 28"/>
          <p:cNvSpPr>
            <a:spLocks noChangeShapeType="1"/>
          </p:cNvSpPr>
          <p:nvPr/>
        </p:nvSpPr>
        <p:spPr bwMode="auto">
          <a:xfrm flipH="1">
            <a:off x="1790700" y="3383915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3" name="Line 27"/>
          <p:cNvSpPr>
            <a:spLocks noChangeShapeType="1"/>
          </p:cNvSpPr>
          <p:nvPr/>
        </p:nvSpPr>
        <p:spPr bwMode="auto">
          <a:xfrm>
            <a:off x="1797050" y="3379153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190625" y="622032"/>
            <a:ext cx="4483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Calcular el trabajo que se debe realizar para transportar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del punto 1 al punto 2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1354138" y="1841500"/>
            <a:ext cx="4319587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1803400" y="3369628"/>
            <a:ext cx="2879725" cy="2879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897" name="Picture 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1553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6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1489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17"/>
          <p:cNvSpPr txBox="1">
            <a:spLocks noChangeArrowheads="1"/>
          </p:cNvSpPr>
          <p:nvPr/>
        </p:nvSpPr>
        <p:spPr bwMode="auto">
          <a:xfrm>
            <a:off x="1139825" y="2566793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2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1276985" y="4630103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 = 20 cm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3773170" y="2577905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902" name="Picture 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60382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2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0318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Text Box 22"/>
          <p:cNvSpPr txBox="1">
            <a:spLocks noChangeArrowheads="1"/>
          </p:cNvSpPr>
          <p:nvPr/>
        </p:nvSpPr>
        <p:spPr bwMode="auto">
          <a:xfrm>
            <a:off x="1139825" y="6480640"/>
            <a:ext cx="132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1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3773170" y="6482227"/>
            <a:ext cx="153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pic>
        <p:nvPicPr>
          <p:cNvPr id="37906" name="Picture 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61105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3552667" y="4590415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 = 3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8" name="Text Box 29"/>
          <p:cNvSpPr txBox="1">
            <a:spLocks noChangeArrowheads="1"/>
          </p:cNvSpPr>
          <p:nvPr/>
        </p:nvSpPr>
        <p:spPr bwMode="auto">
          <a:xfrm>
            <a:off x="3025775" y="3145790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37909" name="Text Box 32"/>
          <p:cNvSpPr txBox="1">
            <a:spLocks noChangeArrowheads="1"/>
          </p:cNvSpPr>
          <p:nvPr/>
        </p:nvSpPr>
        <p:spPr bwMode="auto">
          <a:xfrm>
            <a:off x="3089275" y="4101465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10" name="Text Box 33"/>
          <p:cNvSpPr txBox="1">
            <a:spLocks noChangeArrowheads="1"/>
          </p:cNvSpPr>
          <p:nvPr/>
        </p:nvSpPr>
        <p:spPr bwMode="auto">
          <a:xfrm>
            <a:off x="3084513" y="2752090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96" name="Text Box 120"/>
          <p:cNvSpPr txBox="1">
            <a:spLocks noChangeArrowheads="1"/>
          </p:cNvSpPr>
          <p:nvPr/>
        </p:nvSpPr>
        <p:spPr bwMode="auto">
          <a:xfrm>
            <a:off x="6213698" y="3782846"/>
            <a:ext cx="3847655" cy="833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 una distribución de carga discreta no </a:t>
            </a:r>
          </a:p>
        </p:txBody>
      </p:sp>
      <p:sp>
        <p:nvSpPr>
          <p:cNvPr id="37918" name="Text Box 44"/>
          <p:cNvSpPr txBox="1">
            <a:spLocks noChangeArrowheads="1"/>
          </p:cNvSpPr>
          <p:nvPr/>
        </p:nvSpPr>
        <p:spPr bwMode="auto">
          <a:xfrm>
            <a:off x="3663166" y="123597"/>
            <a:ext cx="4275117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1 - PROBLEMA 21</a:t>
            </a:r>
          </a:p>
        </p:txBody>
      </p:sp>
      <p:sp>
        <p:nvSpPr>
          <p:cNvPr id="37920" name="Text Box 38"/>
          <p:cNvSpPr txBox="1">
            <a:spLocks noChangeArrowheads="1"/>
          </p:cNvSpPr>
          <p:nvPr/>
        </p:nvSpPr>
        <p:spPr bwMode="auto">
          <a:xfrm>
            <a:off x="6213698" y="4702599"/>
            <a:ext cx="3847655" cy="23832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Optemos por emplear la expresión del potencial V generado por una </a:t>
            </a:r>
            <a:r>
              <a:rPr lang="es-ES" sz="2400" dirty="0" err="1">
                <a:latin typeface="Arial" panose="020B0604020202020204" pitchFamily="34" charset="0"/>
              </a:rPr>
              <a:t>Q</a:t>
            </a:r>
            <a:r>
              <a:rPr lang="es-ES" sz="2400" baseline="-25000" dirty="0" err="1">
                <a:latin typeface="Arial" panose="020B0604020202020204" pitchFamily="34" charset="0"/>
              </a:rPr>
              <a:t>puntual</a:t>
            </a:r>
            <a:endParaRPr lang="es-ES" sz="2400" baseline="-250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y aplicar el Principio de Superposición para obtener V</a:t>
            </a:r>
            <a:r>
              <a:rPr lang="es-ES" sz="2400" baseline="-25000" dirty="0">
                <a:latin typeface="Arial" panose="020B0604020202020204" pitchFamily="34" charset="0"/>
              </a:rPr>
              <a:t>1</a:t>
            </a:r>
            <a:r>
              <a:rPr lang="es-ES" sz="2400" dirty="0">
                <a:latin typeface="Arial" panose="020B0604020202020204" pitchFamily="34" charset="0"/>
              </a:rPr>
              <a:t> y V</a:t>
            </a:r>
            <a:r>
              <a:rPr lang="es-ES" sz="2400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5E9FAD54-EA82-4DCA-9DBF-A9F79552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807" y="726872"/>
            <a:ext cx="4483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 carga «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sz="2400"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sentirá el 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total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creado por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las cargas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sz="2400"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sufrirá una </a:t>
            </a:r>
            <a:r>
              <a:rPr lang="es-ES" sz="2400" b="1" err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err="1">
                <a:latin typeface="Arial" panose="020B0604020202020204" pitchFamily="34" charset="0"/>
                <a:sym typeface="Symbol" panose="05050102010706020507" pitchFamily="18" charset="2"/>
              </a:rPr>
              <a:t>eléctrica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. El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trabajo de esa fuerza entre 1 y 2 será:</a:t>
            </a:r>
          </a:p>
        </p:txBody>
      </p:sp>
    </p:spTree>
    <p:extLst>
      <p:ext uri="{BB962C8B-B14F-4D97-AF65-F5344CB8AC3E}">
        <p14:creationId xmlns:p14="http://schemas.microsoft.com/office/powerpoint/2010/main" val="9129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0" grpId="0" animBg="1"/>
      <p:bldP spid="23596" grpId="0" animBg="1"/>
      <p:bldP spid="37920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4" name="AutoShape 44"/>
          <p:cNvSpPr>
            <a:spLocks noChangeArrowheads="1"/>
          </p:cNvSpPr>
          <p:nvPr/>
        </p:nvSpPr>
        <p:spPr bwMode="auto">
          <a:xfrm>
            <a:off x="1778000" y="3352165"/>
            <a:ext cx="2905125" cy="2894013"/>
          </a:xfrm>
          <a:prstGeom prst="rtTriangle">
            <a:avLst/>
          </a:prstGeom>
          <a:solidFill>
            <a:srgbClr val="CCECFF"/>
          </a:solidFill>
          <a:ln>
            <a:noFill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Line 28"/>
          <p:cNvSpPr>
            <a:spLocks noChangeShapeType="1"/>
          </p:cNvSpPr>
          <p:nvPr/>
        </p:nvSpPr>
        <p:spPr bwMode="auto">
          <a:xfrm flipH="1">
            <a:off x="1790700" y="3383915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3" name="Line 27"/>
          <p:cNvSpPr>
            <a:spLocks noChangeShapeType="1"/>
          </p:cNvSpPr>
          <p:nvPr/>
        </p:nvSpPr>
        <p:spPr bwMode="auto">
          <a:xfrm>
            <a:off x="1797050" y="3379153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190625" y="622032"/>
            <a:ext cx="4483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Calcular el trabajo que se debe realizar para transportar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sz="2400"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del punto 1 al punto 2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1354138" y="1841500"/>
            <a:ext cx="4319587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1803400" y="3369628"/>
            <a:ext cx="2879725" cy="2879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897" name="Picture 1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1553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6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1489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17"/>
          <p:cNvSpPr txBox="1">
            <a:spLocks noChangeArrowheads="1"/>
          </p:cNvSpPr>
          <p:nvPr/>
        </p:nvSpPr>
        <p:spPr bwMode="auto">
          <a:xfrm>
            <a:off x="1139825" y="2566793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2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1276985" y="4630103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 = 20 cm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3773170" y="2577905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902" name="Picture 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60382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2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0318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Text Box 22"/>
          <p:cNvSpPr txBox="1">
            <a:spLocks noChangeArrowheads="1"/>
          </p:cNvSpPr>
          <p:nvPr/>
        </p:nvSpPr>
        <p:spPr bwMode="auto">
          <a:xfrm>
            <a:off x="1139825" y="6480640"/>
            <a:ext cx="132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1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3773170" y="6482227"/>
            <a:ext cx="153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pic>
        <p:nvPicPr>
          <p:cNvPr id="37906" name="Picture 2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61105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3552667" y="4590415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 = 3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8" name="Text Box 29"/>
          <p:cNvSpPr txBox="1">
            <a:spLocks noChangeArrowheads="1"/>
          </p:cNvSpPr>
          <p:nvPr/>
        </p:nvSpPr>
        <p:spPr bwMode="auto">
          <a:xfrm>
            <a:off x="3025775" y="3145790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37909" name="Text Box 32"/>
          <p:cNvSpPr txBox="1">
            <a:spLocks noChangeArrowheads="1"/>
          </p:cNvSpPr>
          <p:nvPr/>
        </p:nvSpPr>
        <p:spPr bwMode="auto">
          <a:xfrm>
            <a:off x="3089275" y="4101465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10" name="Text Box 33"/>
          <p:cNvSpPr txBox="1">
            <a:spLocks noChangeArrowheads="1"/>
          </p:cNvSpPr>
          <p:nvPr/>
        </p:nvSpPr>
        <p:spPr bwMode="auto">
          <a:xfrm>
            <a:off x="3084513" y="2752090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5676403" y="2973388"/>
            <a:ext cx="2654300" cy="601663"/>
            <a:chOff x="3560" y="2356"/>
            <a:chExt cx="1672" cy="379"/>
          </a:xfrm>
        </p:grpSpPr>
        <p:sp>
          <p:nvSpPr>
            <p:cNvPr id="37926" name="Text Box 34"/>
            <p:cNvSpPr txBox="1">
              <a:spLocks noChangeArrowheads="1"/>
            </p:cNvSpPr>
            <p:nvPr/>
          </p:nvSpPr>
          <p:spPr bwMode="auto">
            <a:xfrm>
              <a:off x="3560" y="2356"/>
              <a:ext cx="20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graphicFrame>
          <p:nvGraphicFramePr>
            <p:cNvPr id="37927" name="Object 35"/>
            <p:cNvGraphicFramePr>
              <a:graphicFrameLocks noChangeAspect="1"/>
            </p:cNvGraphicFramePr>
            <p:nvPr/>
          </p:nvGraphicFramePr>
          <p:xfrm>
            <a:off x="3791" y="2379"/>
            <a:ext cx="144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99" name="Ecuación" r:id="rId6" imgW="977900" imgH="241300" progId="Equation.3">
                    <p:embed/>
                  </p:oleObj>
                </mc:Choice>
                <mc:Fallback>
                  <p:oleObj name="Ecuación" r:id="rId6" imgW="977900" imgH="241300" progId="Equation.3">
                    <p:embed/>
                    <p:pic>
                      <p:nvPicPr>
                        <p:cNvPr id="3792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2379"/>
                          <a:ext cx="144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676403" y="2166970"/>
            <a:ext cx="4292600" cy="600075"/>
            <a:chOff x="3750" y="1292"/>
            <a:chExt cx="2704" cy="378"/>
          </a:xfrm>
        </p:grpSpPr>
        <p:sp>
          <p:nvSpPr>
            <p:cNvPr id="37924" name="Text Box 37"/>
            <p:cNvSpPr txBox="1">
              <a:spLocks noChangeArrowheads="1"/>
            </p:cNvSpPr>
            <p:nvPr/>
          </p:nvSpPr>
          <p:spPr bwMode="auto">
            <a:xfrm>
              <a:off x="3750" y="1310"/>
              <a:ext cx="20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graphicFrame>
          <p:nvGraphicFramePr>
            <p:cNvPr id="37925" name="Object 38"/>
            <p:cNvGraphicFramePr>
              <a:graphicFrameLocks noChangeAspect="1"/>
            </p:cNvGraphicFramePr>
            <p:nvPr/>
          </p:nvGraphicFramePr>
          <p:xfrm>
            <a:off x="3940" y="1292"/>
            <a:ext cx="251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00" name="Ecuación" r:id="rId8" imgW="1269449" imgH="190417" progId="Equation.3">
                    <p:embed/>
                  </p:oleObj>
                </mc:Choice>
                <mc:Fallback>
                  <p:oleObj name="Ecuación" r:id="rId8" imgW="1269449" imgH="190417" progId="Equation.3">
                    <p:embed/>
                    <p:pic>
                      <p:nvPicPr>
                        <p:cNvPr id="37925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1292"/>
                          <a:ext cx="251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66086"/>
              </p:ext>
            </p:extLst>
          </p:nvPr>
        </p:nvGraphicFramePr>
        <p:xfrm>
          <a:off x="5689563" y="4020295"/>
          <a:ext cx="4576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1" name="Ecuación" r:id="rId10" imgW="1524000" imgH="190500" progId="Equation.3">
                  <p:embed/>
                </p:oleObj>
              </mc:Choice>
              <mc:Fallback>
                <p:oleObj name="Ecuación" r:id="rId10" imgW="1524000" imgH="190500" progId="Equation.3">
                  <p:embed/>
                  <p:pic>
                    <p:nvPicPr>
                      <p:cNvPr id="2560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563" y="4020295"/>
                        <a:ext cx="45767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5" name="Object 45"/>
          <p:cNvGraphicFramePr>
            <a:graphicFrameLocks noChangeAspect="1"/>
          </p:cNvGraphicFramePr>
          <p:nvPr/>
        </p:nvGraphicFramePr>
        <p:xfrm>
          <a:off x="5800725" y="5050422"/>
          <a:ext cx="45926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2" name="Ecuación" r:id="rId12" imgW="1727200" imgH="228600" progId="Equation.3">
                  <p:embed/>
                </p:oleObj>
              </mc:Choice>
              <mc:Fallback>
                <p:oleObj name="Ecuación" r:id="rId12" imgW="1727200" imgH="228600" progId="Equation.3">
                  <p:embed/>
                  <p:pic>
                    <p:nvPicPr>
                      <p:cNvPr id="2560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5050422"/>
                        <a:ext cx="4592638" cy="6080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259138" y="4822190"/>
            <a:ext cx="1412875" cy="1412875"/>
            <a:chOff x="2165" y="2858"/>
            <a:chExt cx="890" cy="890"/>
          </a:xfrm>
        </p:grpSpPr>
        <p:sp>
          <p:nvSpPr>
            <p:cNvPr id="37922" name="Text Box 39"/>
            <p:cNvSpPr txBox="1">
              <a:spLocks noChangeArrowheads="1"/>
            </p:cNvSpPr>
            <p:nvPr/>
          </p:nvSpPr>
          <p:spPr bwMode="auto">
            <a:xfrm>
              <a:off x="2420" y="3255"/>
              <a:ext cx="2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7923" name="Line 46"/>
            <p:cNvSpPr>
              <a:spLocks noChangeShapeType="1"/>
            </p:cNvSpPr>
            <p:nvPr/>
          </p:nvSpPr>
          <p:spPr bwMode="auto">
            <a:xfrm>
              <a:off x="2165" y="2858"/>
              <a:ext cx="890" cy="89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aphicFrame>
        <p:nvGraphicFramePr>
          <p:cNvPr id="256048" name="Object 48"/>
          <p:cNvGraphicFramePr>
            <a:graphicFrameLocks noChangeAspect="1"/>
          </p:cNvGraphicFramePr>
          <p:nvPr/>
        </p:nvGraphicFramePr>
        <p:xfrm>
          <a:off x="5676900" y="5842029"/>
          <a:ext cx="48053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3" name="Ecuación" r:id="rId14" imgW="1600200" imgH="368300" progId="Equation.3">
                  <p:embed/>
                </p:oleObj>
              </mc:Choice>
              <mc:Fallback>
                <p:oleObj name="Ecuación" r:id="rId14" imgW="1600200" imgH="368300" progId="Equation.3">
                  <p:embed/>
                  <p:pic>
                    <p:nvPicPr>
                      <p:cNvPr id="2560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842029"/>
                        <a:ext cx="48053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Text Box 44"/>
          <p:cNvSpPr txBox="1">
            <a:spLocks noChangeArrowheads="1"/>
          </p:cNvSpPr>
          <p:nvPr/>
        </p:nvSpPr>
        <p:spPr bwMode="auto">
          <a:xfrm>
            <a:off x="3663166" y="123597"/>
            <a:ext cx="4275117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1 - PROBLEMA 21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961702A6-41D6-49A3-8283-8466A999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731745"/>
            <a:ext cx="4368800" cy="11509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=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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Text Box 38">
            <a:extLst>
              <a:ext uri="{FF2B5EF4-FFF2-40B4-BE49-F238E27FC236}">
                <a16:creationId xmlns:a16="http://schemas.microsoft.com/office/drawing/2014/main" id="{FBA9BB9F-FA4D-4BD4-9904-B94FCE2C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762" y="2759478"/>
            <a:ext cx="2102155" cy="120251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La expresión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por separado,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la de </a:t>
            </a:r>
            <a:r>
              <a:rPr lang="es-ES" sz="2400" dirty="0" err="1">
                <a:solidFill>
                  <a:srgbClr val="FF0000"/>
                </a:solidFill>
              </a:rPr>
              <a:t>Q</a:t>
            </a:r>
            <a:r>
              <a:rPr lang="es-ES" sz="2400" baseline="-25000" dirty="0" err="1">
                <a:solidFill>
                  <a:srgbClr val="FF0000"/>
                </a:solidFill>
              </a:rPr>
              <a:t>puntual</a:t>
            </a:r>
            <a:endParaRPr lang="es-E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4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2">
            <a:extLst>
              <a:ext uri="{FF2B5EF4-FFF2-40B4-BE49-F238E27FC236}">
                <a16:creationId xmlns:a16="http://schemas.microsoft.com/office/drawing/2014/main" id="{5541096B-8F26-4A3F-B4B2-7FC4DB115B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06707" y="4090733"/>
            <a:ext cx="2905125" cy="1493837"/>
          </a:xfrm>
          <a:prstGeom prst="rtTriangle">
            <a:avLst/>
          </a:prstGeom>
          <a:solidFill>
            <a:srgbClr val="CCECFF"/>
          </a:solidFill>
          <a:ln>
            <a:noFill/>
          </a:ln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Line 28"/>
          <p:cNvSpPr>
            <a:spLocks noChangeShapeType="1"/>
          </p:cNvSpPr>
          <p:nvPr/>
        </p:nvSpPr>
        <p:spPr bwMode="auto">
          <a:xfrm flipH="1">
            <a:off x="1790700" y="3383915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3" name="Line 27"/>
          <p:cNvSpPr>
            <a:spLocks noChangeShapeType="1"/>
          </p:cNvSpPr>
          <p:nvPr/>
        </p:nvSpPr>
        <p:spPr bwMode="auto">
          <a:xfrm>
            <a:off x="1797050" y="3379153"/>
            <a:ext cx="2906713" cy="287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 sz="2400"/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1190625" y="622032"/>
            <a:ext cx="4483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Calcular el trabajo que se debe realizar para transportar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sz="2400"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del punto 1 al punto 2</a:t>
            </a:r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1354138" y="1841500"/>
            <a:ext cx="4319587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1803400" y="3369628"/>
            <a:ext cx="2879725" cy="2879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897" name="Picture 1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1553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6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1489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17"/>
          <p:cNvSpPr txBox="1">
            <a:spLocks noChangeArrowheads="1"/>
          </p:cNvSpPr>
          <p:nvPr/>
        </p:nvSpPr>
        <p:spPr bwMode="auto">
          <a:xfrm>
            <a:off x="1139825" y="2566793"/>
            <a:ext cx="131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2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3773170" y="2577905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7902" name="Picture 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603821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2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031865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Text Box 22"/>
          <p:cNvSpPr txBox="1">
            <a:spLocks noChangeArrowheads="1"/>
          </p:cNvSpPr>
          <p:nvPr/>
        </p:nvSpPr>
        <p:spPr bwMode="auto">
          <a:xfrm>
            <a:off x="1139825" y="6480640"/>
            <a:ext cx="132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1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3773170" y="6482227"/>
            <a:ext cx="153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</a:p>
        </p:txBody>
      </p:sp>
      <p:pic>
        <p:nvPicPr>
          <p:cNvPr id="37906" name="Picture 25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461105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8" name="Text Box 29"/>
          <p:cNvSpPr txBox="1">
            <a:spLocks noChangeArrowheads="1"/>
          </p:cNvSpPr>
          <p:nvPr/>
        </p:nvSpPr>
        <p:spPr bwMode="auto">
          <a:xfrm>
            <a:off x="3025775" y="3145790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Webdings" panose="05030102010509060703" pitchFamily="18" charset="2"/>
              </a:rPr>
              <a:t></a:t>
            </a:r>
          </a:p>
        </p:txBody>
      </p:sp>
      <p:sp>
        <p:nvSpPr>
          <p:cNvPr id="37909" name="Text Box 32"/>
          <p:cNvSpPr txBox="1">
            <a:spLocks noChangeArrowheads="1"/>
          </p:cNvSpPr>
          <p:nvPr/>
        </p:nvSpPr>
        <p:spPr bwMode="auto">
          <a:xfrm>
            <a:off x="3089275" y="4101465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10" name="Text Box 33"/>
          <p:cNvSpPr txBox="1">
            <a:spLocks noChangeArrowheads="1"/>
          </p:cNvSpPr>
          <p:nvPr/>
        </p:nvSpPr>
        <p:spPr bwMode="auto">
          <a:xfrm>
            <a:off x="3084513" y="2752090"/>
            <a:ext cx="3222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18" name="Text Box 44"/>
          <p:cNvSpPr txBox="1">
            <a:spLocks noChangeArrowheads="1"/>
          </p:cNvSpPr>
          <p:nvPr/>
        </p:nvSpPr>
        <p:spPr bwMode="auto">
          <a:xfrm>
            <a:off x="3663166" y="123597"/>
            <a:ext cx="4275117" cy="5147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1 - PROBLEMA 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47C5A-E0DE-4C71-A174-E44488FCD6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32988" y="3400964"/>
            <a:ext cx="1446213" cy="2894013"/>
            <a:chOff x="2032" y="1925"/>
            <a:chExt cx="911" cy="1823"/>
          </a:xfrm>
        </p:grpSpPr>
        <p:sp>
          <p:nvSpPr>
            <p:cNvPr id="38" name="Text Box 28">
              <a:extLst>
                <a:ext uri="{FF2B5EF4-FFF2-40B4-BE49-F238E27FC236}">
                  <a16:creationId xmlns:a16="http://schemas.microsoft.com/office/drawing/2014/main" id="{9D8D9A45-BCB2-42EC-B216-C7AAE454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2492"/>
              <a:ext cx="2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79F38AC1-C93F-4866-BC07-210C2BBA8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925"/>
              <a:ext cx="911" cy="182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49536473-59DA-4BC5-B6F0-3C8EE2F7EE57}"/>
              </a:ext>
            </a:extLst>
          </p:cNvPr>
          <p:cNvGrpSpPr>
            <a:grpSpLocks/>
          </p:cNvGrpSpPr>
          <p:nvPr/>
        </p:nvGrpSpPr>
        <p:grpSpPr bwMode="auto">
          <a:xfrm>
            <a:off x="5682365" y="2187990"/>
            <a:ext cx="4352925" cy="600075"/>
            <a:chOff x="3750" y="1292"/>
            <a:chExt cx="2742" cy="378"/>
          </a:xfrm>
        </p:grpSpPr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2D877B24-8E65-4CF5-8F82-415437E13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310"/>
              <a:ext cx="20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graphicFrame>
          <p:nvGraphicFramePr>
            <p:cNvPr id="43" name="Object 27">
              <a:extLst>
                <a:ext uri="{FF2B5EF4-FFF2-40B4-BE49-F238E27FC236}">
                  <a16:creationId xmlns:a16="http://schemas.microsoft.com/office/drawing/2014/main" id="{8CD33860-A7BE-4414-B13C-C4E1029D1E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2" y="1292"/>
            <a:ext cx="259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23" name="Ecuación" r:id="rId6" imgW="1308100" imgH="190500" progId="Equation.3">
                    <p:embed/>
                  </p:oleObj>
                </mc:Choice>
                <mc:Fallback>
                  <p:oleObj name="Ecuación" r:id="rId6" imgW="1308100" imgH="190500" progId="Equation.3">
                    <p:embed/>
                    <p:pic>
                      <p:nvPicPr>
                        <p:cNvPr id="43" name="Object 27">
                          <a:extLst>
                            <a:ext uri="{FF2B5EF4-FFF2-40B4-BE49-F238E27FC236}">
                              <a16:creationId xmlns:a16="http://schemas.microsoft.com/office/drawing/2014/main" id="{8CD33860-A7BE-4414-B13C-C4E1029D1E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1292"/>
                          <a:ext cx="259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29">
            <a:extLst>
              <a:ext uri="{FF2B5EF4-FFF2-40B4-BE49-F238E27FC236}">
                <a16:creationId xmlns:a16="http://schemas.microsoft.com/office/drawing/2014/main" id="{750ACBCA-4DE1-4BD4-BFD7-BC0CA4BE0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70770"/>
              </p:ext>
            </p:extLst>
          </p:nvPr>
        </p:nvGraphicFramePr>
        <p:xfrm>
          <a:off x="5705382" y="3684833"/>
          <a:ext cx="45005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4" name="Ecuación" r:id="rId8" imgW="1498600" imgH="419100" progId="Equation.3">
                  <p:embed/>
                </p:oleObj>
              </mc:Choice>
              <mc:Fallback>
                <p:oleObj name="Ecuación" r:id="rId8" imgW="1498600" imgH="419100" progId="Equation.3">
                  <p:embed/>
                  <p:pic>
                    <p:nvPicPr>
                      <p:cNvPr id="44" name="Object 29">
                        <a:extLst>
                          <a:ext uri="{FF2B5EF4-FFF2-40B4-BE49-F238E27FC236}">
                            <a16:creationId xmlns:a16="http://schemas.microsoft.com/office/drawing/2014/main" id="{750ACBCA-4DE1-4BD4-BFD7-BC0CA4BE0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382" y="3684833"/>
                        <a:ext cx="45005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0">
            <a:extLst>
              <a:ext uri="{FF2B5EF4-FFF2-40B4-BE49-F238E27FC236}">
                <a16:creationId xmlns:a16="http://schemas.microsoft.com/office/drawing/2014/main" id="{16AE0176-683A-4235-9DFF-FD435521A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217" y="5053179"/>
          <a:ext cx="54371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5" name="Ecuación" r:id="rId10" imgW="2044700" imgH="254000" progId="Equation.3">
                  <p:embed/>
                </p:oleObj>
              </mc:Choice>
              <mc:Fallback>
                <p:oleObj name="Ecuación" r:id="rId10" imgW="2044700" imgH="254000" progId="Equation.3">
                  <p:embed/>
                  <p:pic>
                    <p:nvPicPr>
                      <p:cNvPr id="45" name="Object 30">
                        <a:extLst>
                          <a:ext uri="{FF2B5EF4-FFF2-40B4-BE49-F238E27FC236}">
                            <a16:creationId xmlns:a16="http://schemas.microsoft.com/office/drawing/2014/main" id="{16AE0176-683A-4235-9DFF-FD435521A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17" y="5053179"/>
                        <a:ext cx="5437188" cy="6762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35">
            <a:extLst>
              <a:ext uri="{FF2B5EF4-FFF2-40B4-BE49-F238E27FC236}">
                <a16:creationId xmlns:a16="http://schemas.microsoft.com/office/drawing/2014/main" id="{FB400DE2-9BDB-4014-A9DE-EEADAEB9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088" y="2899805"/>
            <a:ext cx="5476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L/2</a:t>
            </a:r>
          </a:p>
        </p:txBody>
      </p:sp>
      <p:graphicFrame>
        <p:nvGraphicFramePr>
          <p:cNvPr id="47" name="Object 32">
            <a:extLst>
              <a:ext uri="{FF2B5EF4-FFF2-40B4-BE49-F238E27FC236}">
                <a16:creationId xmlns:a16="http://schemas.microsoft.com/office/drawing/2014/main" id="{F82975CC-95D5-46CE-9375-A242BCE6E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56338"/>
              </p:ext>
            </p:extLst>
          </p:nvPr>
        </p:nvGraphicFramePr>
        <p:xfrm>
          <a:off x="5705382" y="5769907"/>
          <a:ext cx="47672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6" name="Ecuación" r:id="rId12" imgW="1586811" imgH="393529" progId="Equation.3">
                  <p:embed/>
                </p:oleObj>
              </mc:Choice>
              <mc:Fallback>
                <p:oleObj name="Ecuación" r:id="rId12" imgW="1586811" imgH="393529" progId="Equation.3">
                  <p:embed/>
                  <p:pic>
                    <p:nvPicPr>
                      <p:cNvPr id="47" name="Object 32">
                        <a:extLst>
                          <a:ext uri="{FF2B5EF4-FFF2-40B4-BE49-F238E27FC236}">
                            <a16:creationId xmlns:a16="http://schemas.microsoft.com/office/drawing/2014/main" id="{F82975CC-95D5-46CE-9375-A242BCE6E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382" y="5769907"/>
                        <a:ext cx="47672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7F9C8B7-C541-402F-AD14-1F198BC97E84}"/>
              </a:ext>
            </a:extLst>
          </p:cNvPr>
          <p:cNvGrpSpPr>
            <a:grpSpLocks/>
          </p:cNvGrpSpPr>
          <p:nvPr/>
        </p:nvGrpSpPr>
        <p:grpSpPr bwMode="auto">
          <a:xfrm>
            <a:off x="5675030" y="3011338"/>
            <a:ext cx="2684463" cy="601663"/>
            <a:chOff x="3560" y="2356"/>
            <a:chExt cx="1691" cy="379"/>
          </a:xfrm>
        </p:grpSpPr>
        <p:sp>
          <p:nvSpPr>
            <p:cNvPr id="49" name="Text Box 34">
              <a:extLst>
                <a:ext uri="{FF2B5EF4-FFF2-40B4-BE49-F238E27FC236}">
                  <a16:creationId xmlns:a16="http://schemas.microsoft.com/office/drawing/2014/main" id="{BE3FA21A-31D0-4A90-8D3E-14B09ED22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356"/>
              <a:ext cx="20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</a:p>
          </p:txBody>
        </p:sp>
        <p:graphicFrame>
          <p:nvGraphicFramePr>
            <p:cNvPr id="50" name="Object 35">
              <a:extLst>
                <a:ext uri="{FF2B5EF4-FFF2-40B4-BE49-F238E27FC236}">
                  <a16:creationId xmlns:a16="http://schemas.microsoft.com/office/drawing/2014/main" id="{CA6696C8-B8EC-4873-B7F7-366D8E906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3" y="2379"/>
            <a:ext cx="147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27" name="Ecuación" r:id="rId14" imgW="1002865" imgH="241195" progId="Equation.3">
                    <p:embed/>
                  </p:oleObj>
                </mc:Choice>
                <mc:Fallback>
                  <p:oleObj name="Ecuación" r:id="rId14" imgW="1002865" imgH="241195" progId="Equation.3">
                    <p:embed/>
                    <p:pic>
                      <p:nvPicPr>
                        <p:cNvPr id="50" name="Object 35">
                          <a:extLst>
                            <a:ext uri="{FF2B5EF4-FFF2-40B4-BE49-F238E27FC236}">
                              <a16:creationId xmlns:a16="http://schemas.microsoft.com/office/drawing/2014/main" id="{CA6696C8-B8EC-4873-B7F7-366D8E9068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379"/>
                          <a:ext cx="147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35">
            <a:extLst>
              <a:ext uri="{FF2B5EF4-FFF2-40B4-BE49-F238E27FC236}">
                <a16:creationId xmlns:a16="http://schemas.microsoft.com/office/drawing/2014/main" id="{55E2C838-C039-42D9-ABBD-DE940256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888" y="2899805"/>
            <a:ext cx="5476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L/2</a:t>
            </a:r>
          </a:p>
        </p:txBody>
      </p:sp>
      <p:grpSp>
        <p:nvGrpSpPr>
          <p:cNvPr id="52" name="Group 36">
            <a:extLst>
              <a:ext uri="{FF2B5EF4-FFF2-40B4-BE49-F238E27FC236}">
                <a16:creationId xmlns:a16="http://schemas.microsoft.com/office/drawing/2014/main" id="{55FFDF5C-FDFA-4A01-9D95-96CF2EE9D8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6976" y="3410489"/>
            <a:ext cx="1446212" cy="2894013"/>
            <a:chOff x="2050" y="1931"/>
            <a:chExt cx="911" cy="1823"/>
          </a:xfrm>
        </p:grpSpPr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id="{B5DADB9C-41B3-40EA-B95B-4C2DEDCD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2492"/>
              <a:ext cx="2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4A02B5E5-AF2C-475E-8F9B-B48C01962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0" y="1931"/>
              <a:ext cx="911" cy="182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sp>
        <p:nvSpPr>
          <p:cNvPr id="55" name="Text Box 30">
            <a:extLst>
              <a:ext uri="{FF2B5EF4-FFF2-40B4-BE49-F238E27FC236}">
                <a16:creationId xmlns:a16="http://schemas.microsoft.com/office/drawing/2014/main" id="{5BE247C5-3706-462F-8EAD-BA753FA3D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731745"/>
            <a:ext cx="4368800" cy="11509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 =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=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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q (V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46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6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0">
            <a:extLst>
              <a:ext uri="{FF2B5EF4-FFF2-40B4-BE49-F238E27FC236}">
                <a16:creationId xmlns:a16="http://schemas.microsoft.com/office/drawing/2014/main" id="{961702A6-41D6-49A3-8283-8466A999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64" y="308304"/>
            <a:ext cx="6755709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 =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=  q (V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V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q (V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4D04F9B-66BF-4817-87AE-41B01EA26C1E}"/>
              </a:ext>
            </a:extLst>
          </p:cNvPr>
          <p:cNvGrpSpPr/>
          <p:nvPr/>
        </p:nvGrpSpPr>
        <p:grpSpPr>
          <a:xfrm>
            <a:off x="6857103" y="2526953"/>
            <a:ext cx="3060000" cy="1080000"/>
            <a:chOff x="6920163" y="2695015"/>
            <a:chExt cx="3060000" cy="10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BFA4ACB-5A32-41EA-94CF-DE89BC3681A3}"/>
                </a:ext>
              </a:extLst>
            </p:cNvPr>
            <p:cNvSpPr/>
            <p:nvPr/>
          </p:nvSpPr>
          <p:spPr bwMode="auto">
            <a:xfrm>
              <a:off x="6920163" y="2695015"/>
              <a:ext cx="3060000" cy="108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55" name="Group 37">
              <a:extLst>
                <a:ext uri="{FF2B5EF4-FFF2-40B4-BE49-F238E27FC236}">
                  <a16:creationId xmlns:a16="http://schemas.microsoft.com/office/drawing/2014/main" id="{6D0CA043-F487-45B9-B6A1-D38E5F9F4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4261" y="2760035"/>
              <a:ext cx="2878138" cy="971550"/>
              <a:chOff x="1092" y="2801"/>
              <a:chExt cx="1813" cy="612"/>
            </a:xfrm>
          </p:grpSpPr>
          <p:sp>
            <p:nvSpPr>
              <p:cNvPr id="56" name="Text Box 38">
                <a:extLst>
                  <a:ext uri="{FF2B5EF4-FFF2-40B4-BE49-F238E27FC236}">
                    <a16:creationId xmlns:a16="http://schemas.microsoft.com/office/drawing/2014/main" id="{75983385-22C0-4132-926D-D4CCBA0D7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121"/>
                <a:ext cx="102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 dirty="0">
                    <a:solidFill>
                      <a:srgbClr val="FF0000"/>
                    </a:solidFill>
                  </a:rPr>
                  <a:t>L = 0,20 m</a:t>
                </a:r>
              </a:p>
            </p:txBody>
          </p:sp>
          <p:sp>
            <p:nvSpPr>
              <p:cNvPr id="57" name="Text Box 39">
                <a:extLst>
                  <a:ext uri="{FF2B5EF4-FFF2-40B4-BE49-F238E27FC236}">
                    <a16:creationId xmlns:a16="http://schemas.microsoft.com/office/drawing/2014/main" id="{6CD6612D-D772-41EB-A7D9-0581A5192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2801"/>
                <a:ext cx="1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chemeClr val="tx1"/>
                    </a:solidFill>
                  </a:rPr>
                  <a:t>K </a:t>
                </a:r>
                <a:r>
                  <a:rPr lang="es-E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s-ES" sz="2400">
                    <a:solidFill>
                      <a:schemeClr val="tx1"/>
                    </a:solidFill>
                  </a:rPr>
                  <a:t> 9 10</a:t>
                </a:r>
                <a:r>
                  <a:rPr lang="es-ES" sz="2400" baseline="30000">
                    <a:solidFill>
                      <a:schemeClr val="tx1"/>
                    </a:solidFill>
                  </a:rPr>
                  <a:t>9</a:t>
                </a:r>
                <a:r>
                  <a:rPr lang="es-ES" sz="2400">
                    <a:solidFill>
                      <a:schemeClr val="tx1"/>
                    </a:solidFill>
                  </a:rPr>
                  <a:t> N m</a:t>
                </a:r>
                <a:r>
                  <a:rPr lang="es-ES" sz="2400" baseline="30000">
                    <a:solidFill>
                      <a:schemeClr val="tx1"/>
                    </a:solidFill>
                  </a:rPr>
                  <a:t>2</a:t>
                </a:r>
                <a:r>
                  <a:rPr lang="es-ES" sz="2400">
                    <a:solidFill>
                      <a:schemeClr val="tx1"/>
                    </a:solidFill>
                  </a:rPr>
                  <a:t> C</a:t>
                </a:r>
                <a:r>
                  <a:rPr lang="es-ES" sz="2400" baseline="30000">
                    <a:solidFill>
                      <a:schemeClr val="tx1"/>
                    </a:solidFill>
                  </a:rPr>
                  <a:t>-2</a:t>
                </a:r>
              </a:p>
            </p:txBody>
          </p:sp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794B7432-1732-49EE-9546-89858EAA6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" y="3110"/>
                <a:ext cx="77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sz="2400">
                    <a:solidFill>
                      <a:srgbClr val="FF0000"/>
                    </a:solidFill>
                    <a:sym typeface="Symbol" panose="05050102010706020507" pitchFamily="18" charset="2"/>
                  </a:rPr>
                  <a:t></a:t>
                </a:r>
                <a:r>
                  <a:rPr lang="es-ES" sz="2400">
                    <a:solidFill>
                      <a:srgbClr val="FF0000"/>
                    </a:solidFill>
                  </a:rPr>
                  <a:t> =10</a:t>
                </a:r>
                <a:r>
                  <a:rPr lang="es-ES" sz="2400" baseline="30000">
                    <a:solidFill>
                      <a:srgbClr val="FF0000"/>
                    </a:solidFill>
                  </a:rPr>
                  <a:t>-6</a:t>
                </a:r>
              </a:p>
            </p:txBody>
          </p:sp>
        </p:grpSp>
      </p:grpSp>
      <p:sp>
        <p:nvSpPr>
          <p:cNvPr id="61" name="Text Box 43">
            <a:extLst>
              <a:ext uri="{FF2B5EF4-FFF2-40B4-BE49-F238E27FC236}">
                <a16:creationId xmlns:a16="http://schemas.microsoft.com/office/drawing/2014/main" id="{7DC7040C-00BF-4799-BE45-F6C86C48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734" y="3695451"/>
            <a:ext cx="8986874" cy="19920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El error en K hace que el </a:t>
            </a:r>
            <a:r>
              <a:rPr lang="es-ES" sz="2400" dirty="0">
                <a:solidFill>
                  <a:srgbClr val="3333FF"/>
                </a:solidFill>
              </a:rPr>
              <a:t>resultado final </a:t>
            </a:r>
            <a:r>
              <a:rPr lang="es-ES" sz="2400" dirty="0">
                <a:solidFill>
                  <a:schemeClr val="tx1"/>
                </a:solidFill>
              </a:rPr>
              <a:t>deba ser redondeado como máximo a 3 o 4 cifras significativas. Si se redondea en </a:t>
            </a:r>
            <a:r>
              <a:rPr lang="es-ES" sz="2400" dirty="0">
                <a:solidFill>
                  <a:srgbClr val="3333FF"/>
                </a:solidFill>
              </a:rPr>
              <a:t>cálculos intermedios</a:t>
            </a:r>
            <a:r>
              <a:rPr lang="es-ES" sz="2400" dirty="0">
                <a:solidFill>
                  <a:schemeClr val="tx1"/>
                </a:solidFill>
              </a:rPr>
              <a:t>, se deben tomar como mínimo 1 o 2 cifras más, para añadir un error despreciable. Por comodidad, vamos a redondear ahora a 6 cifras, hasta las unidades, y a 2 al final </a:t>
            </a:r>
          </a:p>
        </p:txBody>
      </p:sp>
      <p:graphicFrame>
        <p:nvGraphicFramePr>
          <p:cNvPr id="62" name="Object 48">
            <a:extLst>
              <a:ext uri="{FF2B5EF4-FFF2-40B4-BE49-F238E27FC236}">
                <a16:creationId xmlns:a16="http://schemas.microsoft.com/office/drawing/2014/main" id="{3E294445-EDC3-4BA1-8DA0-3B23FF3B0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020"/>
              </p:ext>
            </p:extLst>
          </p:nvPr>
        </p:nvGraphicFramePr>
        <p:xfrm>
          <a:off x="1281733" y="1065135"/>
          <a:ext cx="48053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2" name="Ecuación" r:id="rId4" imgW="1600200" imgH="368300" progId="Equation.3">
                  <p:embed/>
                </p:oleObj>
              </mc:Choice>
              <mc:Fallback>
                <p:oleObj name="Ecuación" r:id="rId4" imgW="1600200" imgH="368300" progId="Equation.3">
                  <p:embed/>
                  <p:pic>
                    <p:nvPicPr>
                      <p:cNvPr id="62" name="Object 48">
                        <a:extLst>
                          <a:ext uri="{FF2B5EF4-FFF2-40B4-BE49-F238E27FC236}">
                            <a16:creationId xmlns:a16="http://schemas.microsoft.com/office/drawing/2014/main" id="{3E294445-EDC3-4BA1-8DA0-3B23FF3B0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733" y="1065135"/>
                        <a:ext cx="48053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2">
            <a:extLst>
              <a:ext uri="{FF2B5EF4-FFF2-40B4-BE49-F238E27FC236}">
                <a16:creationId xmlns:a16="http://schemas.microsoft.com/office/drawing/2014/main" id="{15A5015F-05FC-4069-B2A8-BF03942D2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77484"/>
              </p:ext>
            </p:extLst>
          </p:nvPr>
        </p:nvGraphicFramePr>
        <p:xfrm>
          <a:off x="1337679" y="2287896"/>
          <a:ext cx="47672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3" name="Ecuación" r:id="rId6" imgW="1586811" imgH="393529" progId="Equation.3">
                  <p:embed/>
                </p:oleObj>
              </mc:Choice>
              <mc:Fallback>
                <p:oleObj name="Ecuación" r:id="rId6" imgW="1586811" imgH="393529" progId="Equation.3">
                  <p:embed/>
                  <p:pic>
                    <p:nvPicPr>
                      <p:cNvPr id="63" name="Object 32">
                        <a:extLst>
                          <a:ext uri="{FF2B5EF4-FFF2-40B4-BE49-F238E27FC236}">
                            <a16:creationId xmlns:a16="http://schemas.microsoft.com/office/drawing/2014/main" id="{15A5015F-05FC-4069-B2A8-BF03942D2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79" y="2287896"/>
                        <a:ext cx="47672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55FE2610-3895-4350-9530-2A7F9482630C}"/>
              </a:ext>
            </a:extLst>
          </p:cNvPr>
          <p:cNvGrpSpPr/>
          <p:nvPr/>
        </p:nvGrpSpPr>
        <p:grpSpPr>
          <a:xfrm>
            <a:off x="6424896" y="1003673"/>
            <a:ext cx="3843712" cy="1392052"/>
            <a:chOff x="6424896" y="1114201"/>
            <a:chExt cx="3843712" cy="1392052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C1E17B5-8683-4D74-BA33-2EFCD3518556}"/>
                </a:ext>
              </a:extLst>
            </p:cNvPr>
            <p:cNvSpPr/>
            <p:nvPr/>
          </p:nvSpPr>
          <p:spPr bwMode="auto">
            <a:xfrm>
              <a:off x="6424896" y="1114201"/>
              <a:ext cx="3843712" cy="139205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6BE4DC9D-F4D7-462C-B924-C3ABF2EF5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48" y="1152021"/>
              <a:ext cx="1316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2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C</a:t>
              </a:r>
            </a:p>
          </p:txBody>
        </p: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B6E74F7C-DF62-47C1-B525-A6D1DF7E8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6255" y="1152020"/>
              <a:ext cx="15255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4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C</a:t>
              </a: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125FDDD3-B209-4111-ADB0-FA90D413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48" y="1543933"/>
              <a:ext cx="13255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1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C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88E3F54E-F47E-4292-83CC-AFAEA3B7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6255" y="1543933"/>
              <a:ext cx="15351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C</a:t>
              </a: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6ADA55E3-FA2A-41C8-B8D0-CC1CC5370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733" y="1995764"/>
              <a:ext cx="13001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L  = 20 cm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8228B12C-52FC-439D-B4DA-D1372BB34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409" y="1955512"/>
              <a:ext cx="11509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   =    3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C</a:t>
              </a:r>
            </a:p>
          </p:txBody>
        </p:sp>
      </p:grpSp>
      <p:grpSp>
        <p:nvGrpSpPr>
          <p:cNvPr id="70" name="Group 34">
            <a:extLst>
              <a:ext uri="{FF2B5EF4-FFF2-40B4-BE49-F238E27FC236}">
                <a16:creationId xmlns:a16="http://schemas.microsoft.com/office/drawing/2014/main" id="{A3E70221-DA40-4144-B897-4EE6C9DE977B}"/>
              </a:ext>
            </a:extLst>
          </p:cNvPr>
          <p:cNvGrpSpPr>
            <a:grpSpLocks/>
          </p:cNvGrpSpPr>
          <p:nvPr/>
        </p:nvGrpSpPr>
        <p:grpSpPr bwMode="auto">
          <a:xfrm>
            <a:off x="1392076" y="5764660"/>
            <a:ext cx="2495550" cy="1036638"/>
            <a:chOff x="1224" y="3656"/>
            <a:chExt cx="1572" cy="653"/>
          </a:xfrm>
        </p:grpSpPr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E5143F1C-D8F7-4587-A578-C41D6DF14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3656"/>
              <a:ext cx="156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190 919 V</a:t>
              </a:r>
            </a:p>
          </p:txBody>
        </p:sp>
        <p:sp>
          <p:nvSpPr>
            <p:cNvPr id="72" name="Text Box 68">
              <a:extLst>
                <a:ext uri="{FF2B5EF4-FFF2-40B4-BE49-F238E27FC236}">
                  <a16:creationId xmlns:a16="http://schemas.microsoft.com/office/drawing/2014/main" id="{1416B702-2BD4-4349-B8FE-84701D477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3975"/>
              <a:ext cx="156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220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249 V</a:t>
              </a:r>
            </a:p>
          </p:txBody>
        </p:sp>
      </p:grpSp>
      <p:sp>
        <p:nvSpPr>
          <p:cNvPr id="73" name="AutoShape 45">
            <a:extLst>
              <a:ext uri="{FF2B5EF4-FFF2-40B4-BE49-F238E27FC236}">
                <a16:creationId xmlns:a16="http://schemas.microsoft.com/office/drawing/2014/main" id="{4C55F013-A482-4B63-956D-329A18A2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626" y="6081398"/>
            <a:ext cx="912001" cy="500063"/>
          </a:xfrm>
          <a:prstGeom prst="rightArrow">
            <a:avLst>
              <a:gd name="adj1" fmla="val 49843"/>
              <a:gd name="adj2" fmla="val 5258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4" name="Text Box 69">
            <a:extLst>
              <a:ext uri="{FF2B5EF4-FFF2-40B4-BE49-F238E27FC236}">
                <a16:creationId xmlns:a16="http://schemas.microsoft.com/office/drawing/2014/main" id="{C9EA2719-C444-41C8-98F7-351081E6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552" y="6056320"/>
            <a:ext cx="1831248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 = 0,088 J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93C11F-55E2-48D1-8165-AFDFA00211E6}"/>
              </a:ext>
            </a:extLst>
          </p:cNvPr>
          <p:cNvGrpSpPr/>
          <p:nvPr/>
        </p:nvGrpSpPr>
        <p:grpSpPr>
          <a:xfrm>
            <a:off x="7314974" y="5670500"/>
            <a:ext cx="1396834" cy="1339691"/>
            <a:chOff x="7284494" y="5670500"/>
            <a:chExt cx="1396834" cy="1339691"/>
          </a:xfrm>
        </p:grpSpPr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B7D6228C-E0B4-48EF-8416-B5502A7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4494" y="6546345"/>
              <a:ext cx="1396834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científica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20D629CC-E507-43C0-84C0-885A5643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4942" y="5670500"/>
              <a:ext cx="134714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notación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20D1EBF-1764-482D-BF82-63817A2D5371}"/>
              </a:ext>
            </a:extLst>
          </p:cNvPr>
          <p:cNvGrpSpPr/>
          <p:nvPr/>
        </p:nvGrpSpPr>
        <p:grpSpPr>
          <a:xfrm>
            <a:off x="8747502" y="5670500"/>
            <a:ext cx="1347141" cy="1349851"/>
            <a:chOff x="8717022" y="5670500"/>
            <a:chExt cx="1347141" cy="1349851"/>
          </a:xfrm>
        </p:grpSpPr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D99927F8-785D-4AF6-BEDE-03D549351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654" y="6556505"/>
              <a:ext cx="115798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técnica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345DE7F4-C213-43D7-84A8-158FA195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7022" y="5670500"/>
              <a:ext cx="134714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FF0000"/>
                  </a:solidFill>
                </a:rPr>
                <a:t>notación</a:t>
              </a:r>
            </a:p>
          </p:txBody>
        </p:sp>
      </p:grpSp>
      <p:sp>
        <p:nvSpPr>
          <p:cNvPr id="31" name="Text Box 69">
            <a:extLst>
              <a:ext uri="{FF2B5EF4-FFF2-40B4-BE49-F238E27FC236}">
                <a16:creationId xmlns:a16="http://schemas.microsoft.com/office/drawing/2014/main" id="{95F85633-0444-462B-A263-18C748C4F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41" y="6065908"/>
            <a:ext cx="1723847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8,8 10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J</a:t>
            </a:r>
          </a:p>
        </p:txBody>
      </p:sp>
      <p:sp>
        <p:nvSpPr>
          <p:cNvPr id="32" name="Text Box 69">
            <a:extLst>
              <a:ext uri="{FF2B5EF4-FFF2-40B4-BE49-F238E27FC236}">
                <a16:creationId xmlns:a16="http://schemas.microsoft.com/office/drawing/2014/main" id="{C02A2988-EE3A-4506-81D9-67AFDD8E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958" y="6077812"/>
            <a:ext cx="1284624" cy="6092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88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mJ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3" grpId="0" animBg="1"/>
      <p:bldP spid="74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17" name="Text Box 73"/>
          <p:cNvSpPr txBox="1">
            <a:spLocks noChangeArrowheads="1"/>
          </p:cNvSpPr>
          <p:nvPr/>
        </p:nvSpPr>
        <p:spPr bwMode="auto">
          <a:xfrm>
            <a:off x="1507758" y="4770940"/>
            <a:ext cx="5422178" cy="536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SE DICE QUE EL CAMPO TRABAJA</a:t>
            </a:r>
          </a:p>
        </p:txBody>
      </p:sp>
      <p:sp>
        <p:nvSpPr>
          <p:cNvPr id="262230" name="Text Box 86"/>
          <p:cNvSpPr txBox="1">
            <a:spLocks noChangeArrowheads="1"/>
          </p:cNvSpPr>
          <p:nvPr/>
        </p:nvSpPr>
        <p:spPr bwMode="auto">
          <a:xfrm>
            <a:off x="6234161" y="5587927"/>
            <a:ext cx="426462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 dirty="0">
                <a:latin typeface="Arial" panose="020B0604020202020204" pitchFamily="34" charset="0"/>
              </a:rPr>
              <a:t>Si el proceso tiene una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sola etapa es espontáneo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2160896" y="2681915"/>
            <a:ext cx="7211562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 V   | 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q 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q V = 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2017" name="Text Box 70"/>
          <p:cNvSpPr txBox="1">
            <a:spLocks noChangeArrowheads="1"/>
          </p:cNvSpPr>
          <p:nvPr/>
        </p:nvSpPr>
        <p:spPr bwMode="auto">
          <a:xfrm>
            <a:off x="6595500" y="3609600"/>
            <a:ext cx="1330327" cy="5905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</p:txBody>
      </p:sp>
      <p:sp>
        <p:nvSpPr>
          <p:cNvPr id="41998" name="AutoShape 9"/>
          <p:cNvSpPr>
            <a:spLocks noChangeArrowheads="1"/>
          </p:cNvSpPr>
          <p:nvPr/>
        </p:nvSpPr>
        <p:spPr bwMode="auto">
          <a:xfrm>
            <a:off x="5748173" y="3655115"/>
            <a:ext cx="565151" cy="531813"/>
          </a:xfrm>
          <a:prstGeom prst="rightArrow">
            <a:avLst>
              <a:gd name="adj1" fmla="val 53889"/>
              <a:gd name="adj2" fmla="val 5844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3" name="Text Box 86"/>
          <p:cNvSpPr txBox="1">
            <a:spLocks noChangeArrowheads="1"/>
          </p:cNvSpPr>
          <p:nvPr/>
        </p:nvSpPr>
        <p:spPr bwMode="auto">
          <a:xfrm>
            <a:off x="1355706" y="5589125"/>
            <a:ext cx="4964705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 Se dice porque l</a:t>
            </a:r>
            <a:r>
              <a:rPr lang="es-ES" sz="2400" dirty="0">
                <a:latin typeface="Arial" panose="020B0604020202020204" pitchFamily="34" charset="0"/>
              </a:rPr>
              <a:t>a Naturaleza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tiende a reducir E</a:t>
            </a:r>
            <a:r>
              <a:rPr lang="es-ES" sz="2400" baseline="-25000" dirty="0">
                <a:latin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</a:rPr>
              <a:t> realizando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 un W (a transformar E</a:t>
            </a:r>
            <a:r>
              <a:rPr lang="es-ES" sz="2400" baseline="-25000" dirty="0">
                <a:latin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</a:rPr>
              <a:t> en E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1370013" y="3600066"/>
            <a:ext cx="4100519" cy="609600"/>
            <a:chOff x="863" y="1875"/>
            <a:chExt cx="2583" cy="384"/>
          </a:xfrm>
        </p:grpSpPr>
        <p:sp>
          <p:nvSpPr>
            <p:cNvPr id="41995" name="Text Box 69"/>
            <p:cNvSpPr txBox="1">
              <a:spLocks noChangeArrowheads="1"/>
            </p:cNvSpPr>
            <p:nvPr/>
          </p:nvSpPr>
          <p:spPr bwMode="auto">
            <a:xfrm>
              <a:off x="1940" y="1875"/>
              <a:ext cx="150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r>
                <a:rPr lang="es-ES" sz="2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88 </a:t>
              </a:r>
              <a:r>
                <a:rPr lang="es-ES" sz="2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mJ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&gt; 0</a:t>
              </a:r>
            </a:p>
          </p:txBody>
        </p:sp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863" y="1914"/>
              <a:ext cx="10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>
                  <a:solidFill>
                    <a:schemeClr val="tx1"/>
                  </a:solidFill>
                  <a:sym typeface="Symbol" panose="05050102010706020507" pitchFamily="18" charset="2"/>
                </a:rPr>
                <a:t> Ha salido</a:t>
              </a:r>
            </a:p>
          </p:txBody>
        </p:sp>
      </p:grp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7042866" y="4756090"/>
            <a:ext cx="2996334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(NETAMENTE        si hay varias etapas)</a:t>
            </a:r>
          </a:p>
        </p:txBody>
      </p:sp>
      <p:sp>
        <p:nvSpPr>
          <p:cNvPr id="42009" name="Text Box 40"/>
          <p:cNvSpPr txBox="1">
            <a:spLocks noChangeArrowheads="1"/>
          </p:cNvSpPr>
          <p:nvPr/>
        </p:nvSpPr>
        <p:spPr bwMode="auto">
          <a:xfrm>
            <a:off x="1350963" y="939520"/>
            <a:ext cx="8856662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</a:rPr>
              <a:t> 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cargas</a:t>
            </a:r>
            <a:r>
              <a:rPr lang="es-ES" sz="2400" dirty="0">
                <a:latin typeface="Arial" panose="020B0604020202020204" pitchFamily="34" charset="0"/>
              </a:rPr>
              <a:t> que generan el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que sufre q, Q</a:t>
            </a:r>
            <a:r>
              <a:rPr lang="es-ES" sz="2400" baseline="-25000" dirty="0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, Q</a:t>
            </a:r>
            <a:r>
              <a:rPr lang="es-ES" sz="2400" baseline="-25000" dirty="0">
                <a:latin typeface="Arial" panose="020B0604020202020204" pitchFamily="34" charset="0"/>
              </a:rPr>
              <a:t>B</a:t>
            </a:r>
            <a:r>
              <a:rPr lang="es-ES" sz="2400" dirty="0">
                <a:latin typeface="Arial" panose="020B0604020202020204" pitchFamily="34" charset="0"/>
              </a:rPr>
              <a:t>, Q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 y Q</a:t>
            </a:r>
            <a:r>
              <a:rPr lang="es-ES" sz="2400" baseline="-25000" dirty="0">
                <a:latin typeface="Arial" panose="020B0604020202020204" pitchFamily="34" charset="0"/>
              </a:rPr>
              <a:t>D</a:t>
            </a:r>
            <a:r>
              <a:rPr lang="es-ES" sz="2400" dirty="0">
                <a:latin typeface="Arial" panose="020B0604020202020204" pitchFamily="34" charset="0"/>
              </a:rPr>
              <a:t>, están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fijas</a:t>
            </a:r>
            <a:r>
              <a:rPr lang="es-ES" sz="2400" dirty="0">
                <a:latin typeface="Arial" panose="020B0604020202020204" pitchFamily="34" charset="0"/>
              </a:rPr>
              <a:t>. Eso hace que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y la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debida a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que sufre q sean conservativos y que sea útil usar V y E</a:t>
            </a:r>
            <a:r>
              <a:rPr lang="es-ES" sz="2400" baseline="-25000" dirty="0">
                <a:latin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</a:rPr>
              <a:t>, ya que permiten evaluar el trabajo que realizan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: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994" name="Text Box 27"/>
          <p:cNvSpPr txBox="1">
            <a:spLocks noChangeArrowheads="1"/>
          </p:cNvSpPr>
          <p:nvPr/>
        </p:nvSpPr>
        <p:spPr bwMode="auto">
          <a:xfrm>
            <a:off x="4543972" y="397260"/>
            <a:ext cx="2449623" cy="46384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</a:rPr>
              <a:t>COMENTARIOS</a:t>
            </a:r>
          </a:p>
        </p:txBody>
      </p:sp>
      <p:sp>
        <p:nvSpPr>
          <p:cNvPr id="14" name="Text Box 86">
            <a:extLst>
              <a:ext uri="{FF2B5EF4-FFF2-40B4-BE49-F238E27FC236}">
                <a16:creationId xmlns:a16="http://schemas.microsoft.com/office/drawing/2014/main" id="{297B104B-1FF8-4C16-9AB6-01577037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800" y="6315166"/>
            <a:ext cx="426462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(ej.: caída desde un edificio)</a:t>
            </a: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A7E61229-D4A7-4E92-8148-8641AF6AE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935" y="4119031"/>
            <a:ext cx="393804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(el W de la fuerza eléctrica)</a:t>
            </a:r>
          </a:p>
        </p:txBody>
      </p:sp>
    </p:spTree>
    <p:extLst>
      <p:ext uri="{BB962C8B-B14F-4D97-AF65-F5344CB8AC3E}">
        <p14:creationId xmlns:p14="http://schemas.microsoft.com/office/powerpoint/2010/main" val="28697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17" grpId="0" animBg="1"/>
      <p:bldP spid="262230" grpId="0"/>
      <p:bldP spid="256030" grpId="0" animBg="1"/>
      <p:bldP spid="42017" grpId="0" animBg="1"/>
      <p:bldP spid="41998" grpId="0" animBg="1"/>
      <p:bldP spid="3" grpId="0"/>
      <p:bldP spid="4" grpId="0"/>
      <p:bldP spid="42009" grpId="0"/>
      <p:bldP spid="41994" grpId="0" animBg="1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29" name="Text Box 85"/>
          <p:cNvSpPr txBox="1">
            <a:spLocks noChangeArrowheads="1"/>
          </p:cNvSpPr>
          <p:nvPr/>
        </p:nvSpPr>
        <p:spPr bwMode="auto">
          <a:xfrm>
            <a:off x="1712913" y="3398242"/>
            <a:ext cx="8336438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Se diría,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porque h</a:t>
            </a:r>
            <a:r>
              <a:rPr lang="es-ES" sz="2400" dirty="0">
                <a:latin typeface="Arial" panose="020B0604020202020204" pitchFamily="34" charset="0"/>
              </a:rPr>
              <a:t>ay que hacer, como mínimo, un W igual, pero &gt; 0, contra el campo, dando E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, mientras el campo trabaja en contra (W</a:t>
            </a:r>
            <a:r>
              <a:rPr lang="es-ES" sz="2400" b="1" baseline="-25000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&lt; 0) y transforma esa E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 en E</a:t>
            </a:r>
            <a:r>
              <a:rPr lang="es-ES" sz="2400" baseline="-25000" dirty="0">
                <a:latin typeface="Arial" panose="020B0604020202020204" pitchFamily="34" charset="0"/>
              </a:rPr>
              <a:t>P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25637" name="Group 37"/>
          <p:cNvGrpSpPr>
            <a:grpSpLocks/>
          </p:cNvGrpSpPr>
          <p:nvPr/>
        </p:nvGrpSpPr>
        <p:grpSpPr bwMode="auto">
          <a:xfrm>
            <a:off x="1644367" y="1154240"/>
            <a:ext cx="3690955" cy="609600"/>
            <a:chOff x="846" y="3234"/>
            <a:chExt cx="2325" cy="384"/>
          </a:xfrm>
        </p:grpSpPr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2467" y="3234"/>
              <a:ext cx="704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r>
                <a:rPr lang="es-ES" sz="2400" b="1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&lt; 0</a:t>
              </a:r>
            </a:p>
          </p:txBody>
        </p:sp>
        <p:sp>
          <p:nvSpPr>
            <p:cNvPr id="44045" name="Text Box 16"/>
            <p:cNvSpPr txBox="1">
              <a:spLocks noChangeArrowheads="1"/>
            </p:cNvSpPr>
            <p:nvPr/>
          </p:nvSpPr>
          <p:spPr bwMode="auto">
            <a:xfrm>
              <a:off x="846" y="3292"/>
              <a:ext cx="15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  <a:sym typeface="Symbol" panose="05050102010706020507" pitchFamily="18" charset="2"/>
                </a:rPr>
                <a:t> Si hubiera sido</a:t>
              </a:r>
            </a:p>
          </p:txBody>
        </p:sp>
      </p:grp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1807808" y="2418498"/>
            <a:ext cx="4511397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DIRÍA QUE SE TRABAJA CONTRA EL CAMPO</a:t>
            </a:r>
          </a:p>
        </p:txBody>
      </p:sp>
      <p:sp>
        <p:nvSpPr>
          <p:cNvPr id="40" name="Text Box 73"/>
          <p:cNvSpPr txBox="1">
            <a:spLocks noChangeArrowheads="1"/>
          </p:cNvSpPr>
          <p:nvPr/>
        </p:nvSpPr>
        <p:spPr bwMode="auto">
          <a:xfrm>
            <a:off x="6572999" y="2427429"/>
            <a:ext cx="306272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(NETAMENTE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si hay varias etapas)</a:t>
            </a:r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2269839" y="4585838"/>
            <a:ext cx="698050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(un 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jemplo: es lo que ocurre al elevar un objeto)</a:t>
            </a:r>
          </a:p>
        </p:txBody>
      </p:sp>
      <p:sp>
        <p:nvSpPr>
          <p:cNvPr id="15" name="Text Box 70">
            <a:extLst>
              <a:ext uri="{FF2B5EF4-FFF2-40B4-BE49-F238E27FC236}">
                <a16:creationId xmlns:a16="http://schemas.microsoft.com/office/drawing/2014/main" id="{D2601FBC-87EF-41F9-B2C2-0E297034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34" y="1197151"/>
            <a:ext cx="1330327" cy="5905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186C1CDF-532C-4B23-84F2-375602B3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917" y="1252714"/>
            <a:ext cx="565151" cy="531813"/>
          </a:xfrm>
          <a:prstGeom prst="rightArrow">
            <a:avLst>
              <a:gd name="adj1" fmla="val 53889"/>
              <a:gd name="adj2" fmla="val 5844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7302FD9A-63EF-4647-9121-BD250E7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76" y="415420"/>
            <a:ext cx="7211562" cy="60925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 V   | 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q W</a:t>
            </a:r>
            <a:r>
              <a:rPr lang="es-ES" sz="2400" b="1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q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= E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Text Box 86">
            <a:extLst>
              <a:ext uri="{FF2B5EF4-FFF2-40B4-BE49-F238E27FC236}">
                <a16:creationId xmlns:a16="http://schemas.microsoft.com/office/drawing/2014/main" id="{ADA3AEC0-25A3-4E2E-B870-0B6909EF8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002" y="5834034"/>
            <a:ext cx="8774885" cy="12752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Como el W</a:t>
            </a:r>
            <a:r>
              <a:rPr lang="es-ES" sz="24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ha salido &gt; 0, el W que se debe realizar lo hace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campo. Si hubiese salido &lt; 0, deberíamos realizar nosotros uno igual, pero positivo, para que la carga pasase de 1 a 2 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05F6F1B4-CB49-45B7-816B-06A21C91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191" y="1668745"/>
            <a:ext cx="393804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(el W de la fuerza eléctrica)</a:t>
            </a:r>
          </a:p>
        </p:txBody>
      </p:sp>
      <p:sp>
        <p:nvSpPr>
          <p:cNvPr id="22" name="Text Box 73">
            <a:extLst>
              <a:ext uri="{FF2B5EF4-FFF2-40B4-BE49-F238E27FC236}">
                <a16:creationId xmlns:a16="http://schemas.microsoft.com/office/drawing/2014/main" id="{B44EE4C6-81FD-4D74-A69A-8A5E8DF1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161" y="5159174"/>
            <a:ext cx="6272564" cy="5365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V son &gt; 0 o &lt; 0 según el  signo de q</a:t>
            </a:r>
          </a:p>
        </p:txBody>
      </p:sp>
    </p:spTree>
    <p:extLst>
      <p:ext uri="{BB962C8B-B14F-4D97-AF65-F5344CB8AC3E}">
        <p14:creationId xmlns:p14="http://schemas.microsoft.com/office/powerpoint/2010/main" val="21877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29" grpId="0"/>
      <p:bldP spid="39" grpId="0" animBg="1"/>
      <p:bldP spid="40" grpId="0"/>
      <p:bldP spid="41" grpId="0"/>
      <p:bldP spid="15" grpId="0" animBg="1"/>
      <p:bldP spid="16" grpId="0" animBg="1"/>
      <p:bldP spid="13" grpId="0" animBg="1"/>
      <p:bldP spid="19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90A92DC-8C50-4A0A-9DA0-80DFF27D9401}"/>
              </a:ext>
            </a:extLst>
          </p:cNvPr>
          <p:cNvGrpSpPr/>
          <p:nvPr/>
        </p:nvGrpSpPr>
        <p:grpSpPr>
          <a:xfrm>
            <a:off x="1885236" y="485062"/>
            <a:ext cx="7787640" cy="6230779"/>
            <a:chOff x="1885236" y="485062"/>
            <a:chExt cx="7787640" cy="6230779"/>
          </a:xfrm>
        </p:grpSpPr>
        <p:pic>
          <p:nvPicPr>
            <p:cNvPr id="11266" name="Picture 4" descr="plano_nucleo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236" y="485062"/>
              <a:ext cx="7787640" cy="623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C819869-0EBC-43F5-83F3-C1FD73897305}"/>
                </a:ext>
              </a:extLst>
            </p:cNvPr>
            <p:cNvSpPr/>
            <p:nvPr/>
          </p:nvSpPr>
          <p:spPr bwMode="auto">
            <a:xfrm>
              <a:off x="5265592" y="4197927"/>
              <a:ext cx="480580" cy="405246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5DE764C-80EA-4656-943D-5A1DAD7CE009}"/>
                </a:ext>
              </a:extLst>
            </p:cNvPr>
            <p:cNvGrpSpPr/>
            <p:nvPr/>
          </p:nvGrpSpPr>
          <p:grpSpPr>
            <a:xfrm>
              <a:off x="4657217" y="4739911"/>
              <a:ext cx="1718111" cy="1331389"/>
              <a:chOff x="4657217" y="4739911"/>
              <a:chExt cx="1718111" cy="1331389"/>
            </a:xfrm>
          </p:grpSpPr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14884C9B-E8A8-4FED-8A46-A5CF1B24F21D}"/>
                  </a:ext>
                </a:extLst>
              </p:cNvPr>
              <p:cNvSpPr/>
              <p:nvPr/>
            </p:nvSpPr>
            <p:spPr bwMode="auto">
              <a:xfrm rot="16200000">
                <a:off x="5220132" y="4656784"/>
                <a:ext cx="613064" cy="779318"/>
              </a:xfrm>
              <a:prstGeom prst="rightArrow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none" lIns="90000" tIns="82800" rIns="90000" bIns="82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A9CEDAE2-2926-4817-94A9-066F082A6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217" y="5591169"/>
                <a:ext cx="1718111" cy="4801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52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PLANTA 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94667F3-D851-4522-93A6-6114AEE56E29}"/>
              </a:ext>
            </a:extLst>
          </p:cNvPr>
          <p:cNvGrpSpPr/>
          <p:nvPr/>
        </p:nvGrpSpPr>
        <p:grpSpPr>
          <a:xfrm>
            <a:off x="2159000" y="883238"/>
            <a:ext cx="7849052" cy="5892800"/>
            <a:chOff x="2159000" y="883238"/>
            <a:chExt cx="7849052" cy="5892800"/>
          </a:xfrm>
        </p:grpSpPr>
        <p:pic>
          <p:nvPicPr>
            <p:cNvPr id="9218" name="Imagen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0" y="883238"/>
              <a:ext cx="7232650" cy="579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orma libre 6"/>
            <p:cNvSpPr>
              <a:spLocks/>
            </p:cNvSpPr>
            <p:nvPr/>
          </p:nvSpPr>
          <p:spPr bwMode="auto">
            <a:xfrm>
              <a:off x="4816475" y="3704225"/>
              <a:ext cx="3189288" cy="3071813"/>
            </a:xfrm>
            <a:custGeom>
              <a:avLst/>
              <a:gdLst>
                <a:gd name="T0" fmla="*/ 3184502 w 3189767"/>
                <a:gd name="T1" fmla="*/ 3061871 h 3072809"/>
                <a:gd name="T2" fmla="*/ 3057123 w 3189767"/>
                <a:gd name="T3" fmla="*/ 550924 h 3072809"/>
                <a:gd name="T4" fmla="*/ 0 w 3189767"/>
                <a:gd name="T5" fmla="*/ 508548 h 3072809"/>
                <a:gd name="T6" fmla="*/ 127382 w 3189767"/>
                <a:gd name="T7" fmla="*/ 0 h 30728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9767" h="3072809">
                  <a:moveTo>
                    <a:pt x="3189767" y="3072809"/>
                  </a:moveTo>
                  <a:lnTo>
                    <a:pt x="3062177" y="552893"/>
                  </a:lnTo>
                  <a:lnTo>
                    <a:pt x="0" y="510363"/>
                  </a:lnTo>
                  <a:lnTo>
                    <a:pt x="127591" y="0"/>
                  </a:lnTo>
                </a:path>
              </a:pathLst>
            </a:custGeom>
            <a:noFill/>
            <a:ln w="381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 anchor="ctr">
              <a:spAutoFit/>
            </a:bodyPr>
            <a:lstStyle/>
            <a:p>
              <a:endParaRPr lang="en-GB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3800802" y="2857500"/>
              <a:ext cx="841114" cy="8467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25" name="CuadroTexto 12"/>
            <p:cNvSpPr txBox="1">
              <a:spLocks noChangeArrowheads="1"/>
            </p:cNvSpPr>
            <p:nvPr/>
          </p:nvSpPr>
          <p:spPr bwMode="auto">
            <a:xfrm>
              <a:off x="2265766" y="2298061"/>
              <a:ext cx="1535036" cy="4616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PUERTA 6</a:t>
              </a:r>
            </a:p>
          </p:txBody>
        </p:sp>
        <p:sp>
          <p:nvSpPr>
            <p:cNvPr id="10" name="CuadroTexto 6"/>
            <p:cNvSpPr txBox="1">
              <a:spLocks noChangeArrowheads="1"/>
            </p:cNvSpPr>
            <p:nvPr/>
          </p:nvSpPr>
          <p:spPr bwMode="auto">
            <a:xfrm>
              <a:off x="7594666" y="2759724"/>
              <a:ext cx="2413386" cy="4616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Puertas Rojas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0865BF6-E108-48B8-811B-68B9B46AE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0424" y="3333751"/>
              <a:ext cx="384241" cy="5905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08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B1F8910-0E1B-4000-B1AF-58CD06F7B665}"/>
              </a:ext>
            </a:extLst>
          </p:cNvPr>
          <p:cNvGrpSpPr/>
          <p:nvPr/>
        </p:nvGrpSpPr>
        <p:grpSpPr>
          <a:xfrm>
            <a:off x="2533650" y="4261016"/>
            <a:ext cx="7545388" cy="1580427"/>
            <a:chOff x="2533650" y="4261016"/>
            <a:chExt cx="7545388" cy="1580427"/>
          </a:xfrm>
        </p:grpSpPr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52D526AE-C0C4-4565-9F83-A7115F40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261016"/>
              <a:ext cx="7537450" cy="4320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2574925" y="5381742"/>
              <a:ext cx="7504113" cy="45970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5483803" y="2492371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76DD32E-3F02-40F4-8576-DDC017B0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76" y="648420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D527052-69E6-4333-936E-BA3B22A3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7272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2574925" y="1683756"/>
            <a:ext cx="7796213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Flujo y Circulación.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Gauss para 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Aplicaciones de la Ley de Gauss.</a:t>
            </a:r>
            <a:endParaRPr lang="es-E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Concepto de Trabajo.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y Campo Conservativos.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Potencial Eléctrica y Potencial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Electromotriz.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Potenciales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Gradiente y Superficies Equipotenciales.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Ruptura Dieléctrica.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47850" y="245599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47850" y="5384007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847850" y="1740906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465263" y="588963"/>
            <a:ext cx="76755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2: LEY DE GAUSS.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POTENCIAL ELÉCTRICO</a:t>
            </a: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1825625" y="1683756"/>
            <a:ext cx="708025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2.5.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2BFB66D5-5207-4933-A8C9-DE2583624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16" y="734148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06/11/20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04/11/20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04/11/20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Text Box 45"/>
          <p:cNvSpPr txBox="1">
            <a:spLocks noChangeArrowheads="1"/>
          </p:cNvSpPr>
          <p:nvPr/>
        </p:nvSpPr>
        <p:spPr bwMode="auto">
          <a:xfrm>
            <a:off x="1736361" y="4795144"/>
            <a:ext cx="8063621" cy="95677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fuesen </a:t>
            </a:r>
            <a:r>
              <a:rPr lang="es-ES" sz="2400" b="1" dirty="0">
                <a:latin typeface="Arial" panose="020B0604020202020204" pitchFamily="34" charset="0"/>
              </a:rPr>
              <a:t>conservativos</a:t>
            </a:r>
            <a:r>
              <a:rPr lang="es-ES" sz="2400" dirty="0">
                <a:latin typeface="Arial" panose="020B0604020202020204" pitchFamily="34" charset="0"/>
              </a:rPr>
              <a:t>, los valores de W</a:t>
            </a:r>
            <a:r>
              <a:rPr lang="es-ES" sz="2400" b="1" baseline="-25000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y W</a:t>
            </a:r>
            <a:r>
              <a:rPr lang="es-ES" sz="2400" b="1" baseline="-25000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no dependerían del camino empleado para evaluarlos.</a:t>
            </a:r>
            <a:endParaRPr lang="es-ES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1206500" y="487363"/>
            <a:ext cx="8537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2.3.3. ENERGÍA POTENCIAL Y POTENCIAL ELÉCTRICOS</a:t>
            </a:r>
          </a:p>
        </p:txBody>
      </p:sp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4001990" y="2218990"/>
            <a:ext cx="227047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(caso eléctrico)</a:t>
            </a: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BEB91D83-7B91-4A28-A551-9ACFB329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691" y="2889424"/>
            <a:ext cx="2006774" cy="1275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es fuerza por unidad de carga</a:t>
            </a:r>
          </a:p>
        </p:txBody>
      </p:sp>
      <p:sp>
        <p:nvSpPr>
          <p:cNvPr id="29" name="Text Box 40">
            <a:extLst>
              <a:ext uri="{FF2B5EF4-FFF2-40B4-BE49-F238E27FC236}">
                <a16:creationId xmlns:a16="http://schemas.microsoft.com/office/drawing/2014/main" id="{7A93B997-73C4-467A-AC49-975B98C4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5" y="3088204"/>
            <a:ext cx="2902211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</a:t>
            </a:r>
            <a:r>
              <a:rPr lang="es-ES" sz="2400" b="1" baseline="-25000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es </a:t>
            </a:r>
            <a:r>
              <a:rPr lang="es-ES" sz="2400">
                <a:latin typeface="Arial" panose="020B0604020202020204" pitchFamily="34" charset="0"/>
              </a:rPr>
              <a:t>trabajo por </a:t>
            </a:r>
            <a:r>
              <a:rPr lang="es-ES" sz="2400" dirty="0">
                <a:latin typeface="Arial" panose="020B0604020202020204" pitchFamily="34" charset="0"/>
              </a:rPr>
              <a:t>unidad de carga</a:t>
            </a:r>
          </a:p>
        </p:txBody>
      </p:sp>
      <p:sp>
        <p:nvSpPr>
          <p:cNvPr id="31" name="Flecha derecha 7">
            <a:extLst>
              <a:ext uri="{FF2B5EF4-FFF2-40B4-BE49-F238E27FC236}">
                <a16:creationId xmlns:a16="http://schemas.microsoft.com/office/drawing/2014/main" id="{631944E8-3B50-4B1E-9875-569F4501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461" y="3380586"/>
            <a:ext cx="911885" cy="327992"/>
          </a:xfrm>
          <a:prstGeom prst="rightArrow">
            <a:avLst>
              <a:gd name="adj1" fmla="val 50000"/>
              <a:gd name="adj2" fmla="val 852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26A9B7EC-7445-4600-A61D-F2D4376A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2230438"/>
            <a:ext cx="302869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(W</a:t>
            </a:r>
            <a:r>
              <a:rPr lang="es-ES" sz="24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= W del campo)</a:t>
            </a:r>
          </a:p>
        </p:txBody>
      </p:sp>
      <p:sp>
        <p:nvSpPr>
          <p:cNvPr id="33" name="Text Box 45">
            <a:extLst>
              <a:ext uri="{FF2B5EF4-FFF2-40B4-BE49-F238E27FC236}">
                <a16:creationId xmlns:a16="http://schemas.microsoft.com/office/drawing/2014/main" id="{63CB8BCE-208E-42F6-BB2F-562398DDA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361" y="5880721"/>
            <a:ext cx="8063621" cy="95677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es así, para evaluar la integral correspondiente en cada caso, resultaría útil establecer un campo escalar.</a:t>
            </a:r>
            <a:endParaRPr lang="es-ES" sz="2400" b="1" baseline="-25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B77F1D3-B65F-47B3-B00E-F1AA9BA6B1FF}"/>
                  </a:ext>
                </a:extLst>
              </p:cNvPr>
              <p:cNvSpPr txBox="1"/>
              <p:nvPr/>
            </p:nvSpPr>
            <p:spPr bwMode="auto">
              <a:xfrm>
                <a:off x="1556305" y="1207177"/>
                <a:ext cx="2710002" cy="98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sub>
                      </m:sSub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</m:sub>
                          </m:sSub>
                          <m: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2B77F1D3-B65F-47B3-B00E-F1AA9BA6B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6305" y="1207177"/>
                <a:ext cx="2710002" cy="983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8">
                <a:extLst>
                  <a:ext uri="{FF2B5EF4-FFF2-40B4-BE49-F238E27FC236}">
                    <a16:creationId xmlns:a16="http://schemas.microsoft.com/office/drawing/2014/main" id="{B936DD6C-A778-4967-B5C6-6891746D4095}"/>
                  </a:ext>
                </a:extLst>
              </p:cNvPr>
              <p:cNvSpPr txBox="1"/>
              <p:nvPr/>
            </p:nvSpPr>
            <p:spPr bwMode="auto">
              <a:xfrm>
                <a:off x="6366557" y="1171366"/>
                <a:ext cx="3850859" cy="913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</m:sub>
                          </m:sSub>
                          <m: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Object 68">
                <a:extLst>
                  <a:ext uri="{FF2B5EF4-FFF2-40B4-BE49-F238E27FC236}">
                    <a16:creationId xmlns:a16="http://schemas.microsoft.com/office/drawing/2014/main" id="{B936DD6C-A778-4967-B5C6-6891746D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6557" y="1171366"/>
                <a:ext cx="3850859" cy="913687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erecha 7">
            <a:extLst>
              <a:ext uri="{FF2B5EF4-FFF2-40B4-BE49-F238E27FC236}">
                <a16:creationId xmlns:a16="http://schemas.microsoft.com/office/drawing/2014/main" id="{823648DC-90B6-461F-8969-80DA56FC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91" y="1506209"/>
            <a:ext cx="2006774" cy="327992"/>
          </a:xfrm>
          <a:prstGeom prst="rightArrow">
            <a:avLst>
              <a:gd name="adj1" fmla="val 50000"/>
              <a:gd name="adj2" fmla="val 852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68">
            <a:extLst>
              <a:ext uri="{FF2B5EF4-FFF2-40B4-BE49-F238E27FC236}">
                <a16:creationId xmlns:a16="http://schemas.microsoft.com/office/drawing/2014/main" id="{F9076C88-6817-4945-9ACF-B4EE78EE9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1702" y="1119548"/>
          <a:ext cx="101226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cuación" r:id="rId6" imgW="406048" imgH="444114" progId="Equation.3">
                  <p:embed/>
                </p:oleObj>
              </mc:Choice>
              <mc:Fallback>
                <p:oleObj name="Ecuación" r:id="rId6" imgW="406048" imgH="444114" progId="Equation.3">
                  <p:embed/>
                  <p:pic>
                    <p:nvPicPr>
                      <p:cNvPr id="9" name="Object 68">
                        <a:extLst>
                          <a:ext uri="{FF2B5EF4-FFF2-40B4-BE49-F238E27FC236}">
                            <a16:creationId xmlns:a16="http://schemas.microsoft.com/office/drawing/2014/main" id="{F9076C88-6817-4945-9ACF-B4EE78EE9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702" y="1119548"/>
                        <a:ext cx="1012265" cy="1109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0">
            <a:extLst>
              <a:ext uri="{FF2B5EF4-FFF2-40B4-BE49-F238E27FC236}">
                <a16:creationId xmlns:a16="http://schemas.microsoft.com/office/drawing/2014/main" id="{DB68ABFB-472B-4B37-B587-154E6212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169" y="4183908"/>
            <a:ext cx="661941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(en el caso gravitatorio es por unidad de masa)</a:t>
            </a:r>
          </a:p>
        </p:txBody>
      </p:sp>
    </p:spTree>
    <p:extLst>
      <p:ext uri="{BB962C8B-B14F-4D97-AF65-F5344CB8AC3E}">
        <p14:creationId xmlns:p14="http://schemas.microsoft.com/office/powerpoint/2010/main" val="901218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 animBg="1"/>
      <p:bldP spid="2" grpId="0"/>
      <p:bldP spid="27" grpId="0" animBg="1"/>
      <p:bldP spid="29" grpId="0" animBg="1"/>
      <p:bldP spid="31" grpId="0" animBg="1"/>
      <p:bldP spid="32" grpId="0"/>
      <p:bldP spid="33" grpId="0" animBg="1"/>
      <p:bldP spid="5" grpId="0"/>
      <p:bldP spid="7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1206500" y="487363"/>
            <a:ext cx="8537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2.3.3. ENERGÍA POTENCIAL Y POTENCIAL ELÉCTRICOS</a:t>
            </a:r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7598E1A8-40CE-40BE-9EE9-35E636E1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35" y="2540818"/>
            <a:ext cx="7954040" cy="132610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0" tIns="108000" rIns="216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 decir, asociar a cada punto del espacio un valor de una magnitud escalar de manera que su diferencia entre dos puntos sea, en principio, igual a W</a:t>
            </a:r>
            <a:r>
              <a:rPr lang="es-ES" sz="2400" b="1" baseline="-25000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o W</a:t>
            </a:r>
            <a:r>
              <a:rPr lang="es-ES" sz="2400" b="1" baseline="-25000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B16B62D-F5F2-45FD-B22C-14889426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99" y="4624575"/>
            <a:ext cx="3535362" cy="10080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ENERGÍA POTENCIAL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[ELÉCTRICA]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81D0F8A7-1FFE-4B29-89F9-8B8D790B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37" y="4624575"/>
            <a:ext cx="3535362" cy="100800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144000" rIns="10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POTENCIAL [ELÉCTRICO]</a:t>
            </a: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BC655ECB-77FB-439F-9E54-6024242F6044}"/>
              </a:ext>
            </a:extLst>
          </p:cNvPr>
          <p:cNvGrpSpPr>
            <a:grpSpLocks/>
          </p:cNvGrpSpPr>
          <p:nvPr/>
        </p:nvGrpSpPr>
        <p:grpSpPr bwMode="auto">
          <a:xfrm>
            <a:off x="1170501" y="4003719"/>
            <a:ext cx="3535362" cy="552451"/>
            <a:chOff x="771" y="2745"/>
            <a:chExt cx="2227" cy="348"/>
          </a:xfrm>
        </p:grpSpPr>
        <p:graphicFrame>
          <p:nvGraphicFramePr>
            <p:cNvPr id="30" name="Object 5">
              <a:extLst>
                <a:ext uri="{FF2B5EF4-FFF2-40B4-BE49-F238E27FC236}">
                  <a16:creationId xmlns:a16="http://schemas.microsoft.com/office/drawing/2014/main" id="{1B322029-CA44-4C27-AFF5-E7AEFCBDB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3" y="2745"/>
            <a:ext cx="20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0" name="Ecuación" r:id="rId4" imgW="126835" imgH="202936" progId="Equation.3">
                    <p:embed/>
                  </p:oleObj>
                </mc:Choice>
                <mc:Fallback>
                  <p:oleObj name="Ecuación" r:id="rId4" imgW="126835" imgH="202936" progId="Equation.3">
                    <p:embed/>
                    <p:pic>
                      <p:nvPicPr>
                        <p:cNvPr id="30" name="Object 5">
                          <a:extLst>
                            <a:ext uri="{FF2B5EF4-FFF2-40B4-BE49-F238E27FC236}">
                              <a16:creationId xmlns:a16="http://schemas.microsoft.com/office/drawing/2014/main" id="{1B322029-CA44-4C27-AFF5-E7AEFCBDB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745"/>
                          <a:ext cx="20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CuadroTexto 12">
              <a:extLst>
                <a:ext uri="{FF2B5EF4-FFF2-40B4-BE49-F238E27FC236}">
                  <a16:creationId xmlns:a16="http://schemas.microsoft.com/office/drawing/2014/main" id="{762BF1A0-E39A-4708-A203-D39F863EA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2802"/>
              <a:ext cx="22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Para     se introduce E</a:t>
              </a:r>
              <a:r>
                <a:rPr lang="es-ES" sz="2400" baseline="-25000" dirty="0">
                  <a:latin typeface="Arial" panose="020B0604020202020204" pitchFamily="34" charset="0"/>
                </a:rPr>
                <a:t>P</a:t>
              </a:r>
              <a:r>
                <a:rPr lang="es-ES" sz="2400" dirty="0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34" name="Group 26">
            <a:extLst>
              <a:ext uri="{FF2B5EF4-FFF2-40B4-BE49-F238E27FC236}">
                <a16:creationId xmlns:a16="http://schemas.microsoft.com/office/drawing/2014/main" id="{558E3014-587D-4BA7-AEDF-FAA161DD1A95}"/>
              </a:ext>
            </a:extLst>
          </p:cNvPr>
          <p:cNvGrpSpPr>
            <a:grpSpLocks/>
          </p:cNvGrpSpPr>
          <p:nvPr/>
        </p:nvGrpSpPr>
        <p:grpSpPr bwMode="auto">
          <a:xfrm>
            <a:off x="6555050" y="3996615"/>
            <a:ext cx="3302000" cy="568325"/>
            <a:chOff x="734" y="3851"/>
            <a:chExt cx="2080" cy="358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2F2DE3BF-620C-466D-94F3-3C7371AB60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7" y="3851"/>
            <a:ext cx="21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1" name="Ecuación" r:id="rId6" imgW="139639" imgH="203112" progId="Equation.3">
                    <p:embed/>
                  </p:oleObj>
                </mc:Choice>
                <mc:Fallback>
                  <p:oleObj name="Ecuación" r:id="rId6" imgW="139639" imgH="203112" progId="Equation.3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2F2DE3BF-620C-466D-94F3-3C7371AB60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3851"/>
                          <a:ext cx="21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CuadroTexto 57">
              <a:extLst>
                <a:ext uri="{FF2B5EF4-FFF2-40B4-BE49-F238E27FC236}">
                  <a16:creationId xmlns:a16="http://schemas.microsoft.com/office/drawing/2014/main" id="{48BD468C-6BE9-492F-B136-1CE1DE289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" y="3918"/>
              <a:ext cx="20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Para     se introduce V:</a:t>
              </a:r>
              <a:endParaRPr lang="es-ES" sz="2400" baseline="-2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1A333010-0975-45FB-A74F-2BDE8D6006E8}"/>
              </a:ext>
            </a:extLst>
          </p:cNvPr>
          <p:cNvGrpSpPr>
            <a:grpSpLocks/>
          </p:cNvGrpSpPr>
          <p:nvPr/>
        </p:nvGrpSpPr>
        <p:grpSpPr bwMode="auto">
          <a:xfrm>
            <a:off x="7478674" y="5787285"/>
            <a:ext cx="1944688" cy="900115"/>
            <a:chOff x="5037" y="3760"/>
            <a:chExt cx="1225" cy="567"/>
          </a:xfrm>
        </p:grpSpPr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A0807340-D578-4EB2-A6CB-079A2405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3760"/>
              <a:ext cx="1225" cy="56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0" name="Object 37">
              <a:extLst>
                <a:ext uri="{FF2B5EF4-FFF2-40B4-BE49-F238E27FC236}">
                  <a16:creationId xmlns:a16="http://schemas.microsoft.com/office/drawing/2014/main" id="{DDF6A204-2EC1-4B83-9FA8-7ADB13F4E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6" y="3862"/>
            <a:ext cx="109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2" name="Ecuación" r:id="rId8" imgW="710891" imgH="241195" progId="Equation.3">
                    <p:embed/>
                  </p:oleObj>
                </mc:Choice>
                <mc:Fallback>
                  <p:oleObj name="Ecuación" r:id="rId8" imgW="710891" imgH="241195" progId="Equation.3">
                    <p:embed/>
                    <p:pic>
                      <p:nvPicPr>
                        <p:cNvPr id="40" name="Object 37">
                          <a:extLst>
                            <a:ext uri="{FF2B5EF4-FFF2-40B4-BE49-F238E27FC236}">
                              <a16:creationId xmlns:a16="http://schemas.microsoft.com/office/drawing/2014/main" id="{DDF6A204-2EC1-4B83-9FA8-7ADB13F4E7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3862"/>
                          <a:ext cx="1097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25">
            <a:extLst>
              <a:ext uri="{FF2B5EF4-FFF2-40B4-BE49-F238E27FC236}">
                <a16:creationId xmlns:a16="http://schemas.microsoft.com/office/drawing/2014/main" id="{3C5AF24E-DB2C-4F5F-9609-729D5821E3CB}"/>
              </a:ext>
            </a:extLst>
          </p:cNvPr>
          <p:cNvGrpSpPr>
            <a:grpSpLocks/>
          </p:cNvGrpSpPr>
          <p:nvPr/>
        </p:nvGrpSpPr>
        <p:grpSpPr bwMode="auto">
          <a:xfrm>
            <a:off x="2144236" y="5797224"/>
            <a:ext cx="1944688" cy="900115"/>
            <a:chOff x="5037" y="3042"/>
            <a:chExt cx="1225" cy="567"/>
          </a:xfrm>
        </p:grpSpPr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43594876-DF84-463E-AC0A-A0D9EB9E9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3042"/>
              <a:ext cx="1225" cy="56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3" name="Object 60">
              <a:extLst>
                <a:ext uri="{FF2B5EF4-FFF2-40B4-BE49-F238E27FC236}">
                  <a16:creationId xmlns:a16="http://schemas.microsoft.com/office/drawing/2014/main" id="{EC5CC3C0-FF06-48BA-83B8-3263868F2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5" y="3127"/>
            <a:ext cx="115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73" name="Ecuación" r:id="rId10" imgW="748975" imgH="241195" progId="Equation.3">
                    <p:embed/>
                  </p:oleObj>
                </mc:Choice>
                <mc:Fallback>
                  <p:oleObj name="Ecuación" r:id="rId10" imgW="748975" imgH="241195" progId="Equation.3">
                    <p:embed/>
                    <p:pic>
                      <p:nvPicPr>
                        <p:cNvPr id="43" name="Object 60">
                          <a:extLst>
                            <a:ext uri="{FF2B5EF4-FFF2-40B4-BE49-F238E27FC236}">
                              <a16:creationId xmlns:a16="http://schemas.microsoft.com/office/drawing/2014/main" id="{EC5CC3C0-FF06-48BA-83B8-3263868F2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3127"/>
                          <a:ext cx="115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31">
            <a:extLst>
              <a:ext uri="{FF2B5EF4-FFF2-40B4-BE49-F238E27FC236}">
                <a16:creationId xmlns:a16="http://schemas.microsoft.com/office/drawing/2014/main" id="{D0AE54FD-96E8-4317-988C-E86F49BA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212" y="5993830"/>
            <a:ext cx="3201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(Lo mismo se hace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en el caso gravitatorio)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FF8DEC60-56E3-46E1-926B-E12110EF2CF9}"/>
                  </a:ext>
                </a:extLst>
              </p:cNvPr>
              <p:cNvSpPr txBox="1"/>
              <p:nvPr/>
            </p:nvSpPr>
            <p:spPr bwMode="auto">
              <a:xfrm>
                <a:off x="1556305" y="1207177"/>
                <a:ext cx="2710002" cy="98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sub>
                      </m:sSub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</m:sub>
                          </m:sSub>
                          <m: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</m:oMath>
                  </m:oMathPara>
                </a14:m>
                <a:endParaRPr lang="es-ES" sz="280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FF8DEC60-56E3-46E1-926B-E12110EF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6305" y="1207177"/>
                <a:ext cx="2710002" cy="9837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8">
                <a:extLst>
                  <a:ext uri="{FF2B5EF4-FFF2-40B4-BE49-F238E27FC236}">
                    <a16:creationId xmlns:a16="http://schemas.microsoft.com/office/drawing/2014/main" id="{C49A4309-819E-4C87-A1BC-54A7C9E5CF3F}"/>
                  </a:ext>
                </a:extLst>
              </p:cNvPr>
              <p:cNvSpPr txBox="1"/>
              <p:nvPr/>
            </p:nvSpPr>
            <p:spPr bwMode="auto">
              <a:xfrm>
                <a:off x="6366557" y="1171366"/>
                <a:ext cx="3850859" cy="913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s-E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</m:sub>
                          </m:sSub>
                          <m: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dl</m:t>
                          </m:r>
                        </m:e>
                      </m:nary>
                      <m:r>
                        <a:rPr lang="es-E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s-E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s-ES" sz="2400"/>
              </a:p>
            </p:txBody>
          </p:sp>
        </mc:Choice>
        <mc:Fallback xmlns="">
          <p:sp>
            <p:nvSpPr>
              <p:cNvPr id="7" name="Object 68">
                <a:extLst>
                  <a:ext uri="{FF2B5EF4-FFF2-40B4-BE49-F238E27FC236}">
                    <a16:creationId xmlns:a16="http://schemas.microsoft.com/office/drawing/2014/main" id="{C49A4309-819E-4C87-A1BC-54A7C9E5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6557" y="1171366"/>
                <a:ext cx="3850859" cy="913687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erecha 7">
            <a:extLst>
              <a:ext uri="{FF2B5EF4-FFF2-40B4-BE49-F238E27FC236}">
                <a16:creationId xmlns:a16="http://schemas.microsoft.com/office/drawing/2014/main" id="{6D13F2D5-7458-4BDA-8D6A-DDC4E77E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691" y="1506209"/>
            <a:ext cx="2006774" cy="327992"/>
          </a:xfrm>
          <a:prstGeom prst="rightArrow">
            <a:avLst>
              <a:gd name="adj1" fmla="val 50000"/>
              <a:gd name="adj2" fmla="val 852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Object 68">
            <a:extLst>
              <a:ext uri="{FF2B5EF4-FFF2-40B4-BE49-F238E27FC236}">
                <a16:creationId xmlns:a16="http://schemas.microsoft.com/office/drawing/2014/main" id="{E0EBD7CB-9495-4D47-A8AA-0DF8A0616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1702" y="1119548"/>
          <a:ext cx="101226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4" name="Ecuación" r:id="rId14" imgW="406048" imgH="444114" progId="Equation.3">
                  <p:embed/>
                </p:oleObj>
              </mc:Choice>
              <mc:Fallback>
                <p:oleObj name="Ecuación" r:id="rId14" imgW="406048" imgH="444114" progId="Equation.3">
                  <p:embed/>
                  <p:pic>
                    <p:nvPicPr>
                      <p:cNvPr id="10" name="Object 68">
                        <a:extLst>
                          <a:ext uri="{FF2B5EF4-FFF2-40B4-BE49-F238E27FC236}">
                            <a16:creationId xmlns:a16="http://schemas.microsoft.com/office/drawing/2014/main" id="{E0EBD7CB-9495-4D47-A8AA-0DF8A0616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702" y="1119548"/>
                        <a:ext cx="1012265" cy="1109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67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19" name="Text Box 51"/>
          <p:cNvSpPr txBox="1">
            <a:spLocks noChangeArrowheads="1"/>
          </p:cNvSpPr>
          <p:nvPr/>
        </p:nvSpPr>
        <p:spPr bwMode="auto">
          <a:xfrm>
            <a:off x="2524298" y="2621975"/>
            <a:ext cx="6471892" cy="97858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En un sistema aislado, la energía, no se crea, ni se destruye, sólo se transforma</a:t>
            </a: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2577478" y="1634991"/>
            <a:ext cx="630520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El signo “–” se introduce para que se cumpla el </a:t>
            </a:r>
            <a:r>
              <a:rPr lang="es-ES" sz="2400" dirty="0" err="1">
                <a:solidFill>
                  <a:srgbClr val="D60093"/>
                </a:solidFill>
                <a:latin typeface="Arial" panose="020B0604020202020204" pitchFamily="34" charset="0"/>
              </a:rPr>
              <a:t>Ppo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. de Conservación de la Energía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1451113" y="3733410"/>
            <a:ext cx="8671947" cy="1622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44000" tIns="72000" rIns="144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la única contribución al W se debe a una fuerza eléctrica conservativa, y por efecto del W la E</a:t>
            </a:r>
            <a:r>
              <a:rPr lang="es-ES" sz="2400" baseline="-25000" dirty="0">
                <a:latin typeface="Arial" panose="020B0604020202020204" pitchFamily="34" charset="0"/>
              </a:rPr>
              <a:t>C</a:t>
            </a:r>
            <a:r>
              <a:rPr lang="es-ES" sz="2400" dirty="0">
                <a:latin typeface="Arial" panose="020B0604020202020204" pitchFamily="34" charset="0"/>
              </a:rPr>
              <a:t>, p.ej., crece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&gt; 0),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</a:t>
            </a:r>
            <a:r>
              <a:rPr lang="es-ES" sz="2400" dirty="0" err="1">
                <a:latin typeface="Arial" panose="020B0604020202020204" pitchFamily="34" charset="0"/>
              </a:rPr>
              <a:t>Ep</a:t>
            </a:r>
            <a:r>
              <a:rPr lang="es-ES" sz="2400" dirty="0">
                <a:latin typeface="Arial" panose="020B0604020202020204" pitchFamily="34" charset="0"/>
              </a:rPr>
              <a:t> eléctrica debe decrecer (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</a:rPr>
              <a:t> &lt; 0), y viceversa.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Esto obliga a establecer la relación con el signo “–”</a:t>
            </a:r>
          </a:p>
        </p:txBody>
      </p:sp>
      <p:sp>
        <p:nvSpPr>
          <p:cNvPr id="38919" name="CuadroTexto 5"/>
          <p:cNvSpPr txBox="1">
            <a:spLocks noChangeArrowheads="1"/>
          </p:cNvSpPr>
          <p:nvPr/>
        </p:nvSpPr>
        <p:spPr bwMode="auto">
          <a:xfrm>
            <a:off x="2044652" y="5507485"/>
            <a:ext cx="7467090" cy="132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Que una variación en E</a:t>
            </a:r>
            <a:r>
              <a:rPr lang="es-ES" sz="2400" baseline="-25000" dirty="0">
                <a:solidFill>
                  <a:schemeClr val="tx1"/>
                </a:solidFill>
              </a:rPr>
              <a:t>C</a:t>
            </a:r>
            <a:r>
              <a:rPr lang="es-ES" sz="2400" dirty="0">
                <a:solidFill>
                  <a:schemeClr val="tx1"/>
                </a:solidFill>
              </a:rPr>
              <a:t> deba ser compensada con la de "algo", refleja que ese "algo", E</a:t>
            </a:r>
            <a:r>
              <a:rPr lang="es-ES" sz="2400" baseline="-25000" dirty="0">
                <a:solidFill>
                  <a:schemeClr val="tx1"/>
                </a:solidFill>
              </a:rPr>
              <a:t>P</a:t>
            </a:r>
            <a:r>
              <a:rPr lang="es-ES" sz="2400" dirty="0">
                <a:solidFill>
                  <a:schemeClr val="tx1"/>
                </a:solidFill>
              </a:rPr>
              <a:t> (y V), existe.</a:t>
            </a:r>
          </a:p>
          <a:p>
            <a:pPr algn="ctr"/>
            <a:r>
              <a:rPr lang="es-ES" sz="2400">
                <a:solidFill>
                  <a:schemeClr val="tx1"/>
                </a:solidFill>
              </a:rPr>
              <a:t>Es algo real, no </a:t>
            </a:r>
            <a:r>
              <a:rPr lang="es-ES" sz="2400" dirty="0">
                <a:solidFill>
                  <a:schemeClr val="tx1"/>
                </a:solidFill>
              </a:rPr>
              <a:t>es un artificio matemático</a:t>
            </a: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2522651" y="866832"/>
            <a:ext cx="3370263" cy="711200"/>
            <a:chOff x="2576" y="944"/>
            <a:chExt cx="2123" cy="448"/>
          </a:xfrm>
        </p:grpSpPr>
        <p:sp>
          <p:nvSpPr>
            <p:cNvPr id="13" name="Rectangle 59"/>
            <p:cNvSpPr>
              <a:spLocks noChangeArrowheads="1"/>
            </p:cNvSpPr>
            <p:nvPr/>
          </p:nvSpPr>
          <p:spPr bwMode="auto">
            <a:xfrm>
              <a:off x="2576" y="944"/>
              <a:ext cx="1418" cy="4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60"/>
                <p:cNvSpPr txBox="1"/>
                <p:nvPr/>
              </p:nvSpPr>
              <p:spPr bwMode="auto">
                <a:xfrm>
                  <a:off x="2635" y="982"/>
                  <a:ext cx="2064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acc>
                          </m:sub>
                        </m:sSub>
                        <m:r>
                          <a:rPr lang="es-E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s-E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s-ES" sz="2800"/>
                </a:p>
              </p:txBody>
            </p:sp>
          </mc:Choice>
          <mc:Fallback xmlns="">
            <p:sp>
              <p:nvSpPr>
                <p:cNvPr id="14" name="Object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35" y="982"/>
                  <a:ext cx="2064" cy="3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CuadroTexto 2"/>
          <p:cNvSpPr txBox="1">
            <a:spLocks noChangeArrowheads="1"/>
          </p:cNvSpPr>
          <p:nvPr/>
        </p:nvSpPr>
        <p:spPr bwMode="auto">
          <a:xfrm>
            <a:off x="4860886" y="102457"/>
            <a:ext cx="1821604" cy="6228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chemeClr val="tx1"/>
                </a:solidFill>
              </a:rPr>
              <a:t>¿Por qué?</a:t>
            </a: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4F73A7B8-F90D-4A1D-BB0A-F2C7DD40945A}"/>
              </a:ext>
            </a:extLst>
          </p:cNvPr>
          <p:cNvSpPr/>
          <p:nvPr/>
        </p:nvSpPr>
        <p:spPr bwMode="auto">
          <a:xfrm rot="19992542">
            <a:off x="3668851" y="511344"/>
            <a:ext cx="982651" cy="271322"/>
          </a:xfrm>
          <a:custGeom>
            <a:avLst/>
            <a:gdLst>
              <a:gd name="connsiteX0" fmla="*/ 0 w 2879388"/>
              <a:gd name="connsiteY0" fmla="*/ 433466 h 433466"/>
              <a:gd name="connsiteX1" fmla="*/ 603115 w 2879388"/>
              <a:gd name="connsiteY1" fmla="*/ 63815 h 433466"/>
              <a:gd name="connsiteX2" fmla="*/ 1926077 w 2879388"/>
              <a:gd name="connsiteY2" fmla="*/ 15176 h 433466"/>
              <a:gd name="connsiteX3" fmla="*/ 2879388 w 2879388"/>
              <a:gd name="connsiteY3" fmla="*/ 229185 h 4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9388" h="433466">
                <a:moveTo>
                  <a:pt x="0" y="433466"/>
                </a:moveTo>
                <a:cubicBezTo>
                  <a:pt x="141051" y="283498"/>
                  <a:pt x="282102" y="133530"/>
                  <a:pt x="603115" y="63815"/>
                </a:cubicBezTo>
                <a:cubicBezTo>
                  <a:pt x="924128" y="-5900"/>
                  <a:pt x="1546698" y="-12386"/>
                  <a:pt x="1926077" y="15176"/>
                </a:cubicBezTo>
                <a:cubicBezTo>
                  <a:pt x="2305456" y="42738"/>
                  <a:pt x="2592422" y="135961"/>
                  <a:pt x="2879388" y="22918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6A7F419-4914-470D-8DCC-813C807D2DF0}"/>
              </a:ext>
            </a:extLst>
          </p:cNvPr>
          <p:cNvGrpSpPr/>
          <p:nvPr/>
        </p:nvGrpSpPr>
        <p:grpSpPr>
          <a:xfrm>
            <a:off x="4548411" y="869576"/>
            <a:ext cx="1344503" cy="711200"/>
            <a:chOff x="4464327" y="722435"/>
            <a:chExt cx="1344503" cy="711200"/>
          </a:xfrm>
        </p:grpSpPr>
        <p:sp>
          <p:nvSpPr>
            <p:cNvPr id="6" name="Rectangle 59">
              <a:extLst>
                <a:ext uri="{FF2B5EF4-FFF2-40B4-BE49-F238E27FC236}">
                  <a16:creationId xmlns:a16="http://schemas.microsoft.com/office/drawing/2014/main" id="{9226DD7B-4CFD-4FA6-89D1-764396B7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967" y="722435"/>
              <a:ext cx="1013634" cy="711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60">
                  <a:extLst>
                    <a:ext uri="{FF2B5EF4-FFF2-40B4-BE49-F238E27FC236}">
                      <a16:creationId xmlns:a16="http://schemas.microsoft.com/office/drawing/2014/main" id="{50BE7FDC-853B-4901-B20E-635C91CC9B6F}"/>
                    </a:ext>
                  </a:extLst>
                </p:cNvPr>
                <p:cNvSpPr txBox="1"/>
                <p:nvPr/>
              </p:nvSpPr>
              <p:spPr bwMode="auto">
                <a:xfrm>
                  <a:off x="4464327" y="756431"/>
                  <a:ext cx="1344503" cy="590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s-E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5" name="Object 60">
                  <a:extLst>
                    <a:ext uri="{FF2B5EF4-FFF2-40B4-BE49-F238E27FC236}">
                      <a16:creationId xmlns:a16="http://schemas.microsoft.com/office/drawing/2014/main" id="{50BE7FDC-853B-4901-B20E-635C91CC9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4327" y="756431"/>
                  <a:ext cx="1344503" cy="590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02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8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19" grpId="0" animBg="1"/>
      <p:bldP spid="31" grpId="0"/>
      <p:bldP spid="32" grpId="0" animBg="1"/>
      <p:bldP spid="38919" grpId="0" animBg="1"/>
      <p:bldP spid="1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805" name="Object 37"/>
          <p:cNvGraphicFramePr>
            <a:graphicFrameLocks noChangeAspect="1"/>
          </p:cNvGraphicFramePr>
          <p:nvPr/>
        </p:nvGraphicFramePr>
        <p:xfrm>
          <a:off x="6454316" y="2285195"/>
          <a:ext cx="33686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8" name="Ecuación" r:id="rId4" imgW="1511280" imgH="266400" progId="Equation.3">
                  <p:embed/>
                </p:oleObj>
              </mc:Choice>
              <mc:Fallback>
                <p:oleObj name="Ecuación" r:id="rId4" imgW="1511280" imgH="266400" progId="Equation.3">
                  <p:embed/>
                  <p:pic>
                    <p:nvPicPr>
                      <p:cNvPr id="2888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316" y="2285195"/>
                        <a:ext cx="33686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28" name="Object 60"/>
          <p:cNvGraphicFramePr>
            <a:graphicFrameLocks noChangeAspect="1"/>
          </p:cNvGraphicFramePr>
          <p:nvPr/>
        </p:nvGraphicFramePr>
        <p:xfrm>
          <a:off x="1639723" y="2285195"/>
          <a:ext cx="3594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9" name="Ecuación" r:id="rId6" imgW="1612800" imgH="266400" progId="Equation.3">
                  <p:embed/>
                </p:oleObj>
              </mc:Choice>
              <mc:Fallback>
                <p:oleObj name="Ecuación" r:id="rId6" imgW="1612800" imgH="266400" progId="Equation.3">
                  <p:embed/>
                  <p:pic>
                    <p:nvPicPr>
                      <p:cNvPr id="28882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723" y="2285195"/>
                        <a:ext cx="35941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CuadroTexto 8"/>
          <p:cNvSpPr txBox="1">
            <a:spLocks noChangeArrowheads="1"/>
          </p:cNvSpPr>
          <p:nvPr/>
        </p:nvSpPr>
        <p:spPr bwMode="auto">
          <a:xfrm>
            <a:off x="3965668" y="458047"/>
            <a:ext cx="1440000" cy="54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¿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Ppunto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4529" name="CuadroTexto 42"/>
          <p:cNvSpPr txBox="1">
            <a:spLocks noChangeArrowheads="1"/>
          </p:cNvSpPr>
          <p:nvPr/>
        </p:nvSpPr>
        <p:spPr bwMode="auto">
          <a:xfrm>
            <a:off x="8641657" y="458047"/>
            <a:ext cx="1404000" cy="54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¿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punto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0" name="CuadroTexto 9"/>
          <p:cNvSpPr txBox="1">
            <a:spLocks noChangeArrowheads="1"/>
          </p:cNvSpPr>
          <p:nvPr/>
        </p:nvSpPr>
        <p:spPr bwMode="auto">
          <a:xfrm>
            <a:off x="1373358" y="1233058"/>
            <a:ext cx="8810355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Para conocer su valor en un punto hay que conocer su valor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 otro punto </a:t>
            </a:r>
            <a:r>
              <a:rPr lang="es-ES" sz="2400" b="1" dirty="0">
                <a:latin typeface="Arial" panose="020B0604020202020204" pitchFamily="34" charset="0"/>
              </a:rPr>
              <a:t>(referencia) </a:t>
            </a:r>
            <a:r>
              <a:rPr lang="es-ES" sz="2400" dirty="0">
                <a:latin typeface="Arial" panose="020B0604020202020204" pitchFamily="34" charset="0"/>
              </a:rPr>
              <a:t>y el W entre ambos de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o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</a:p>
        </p:txBody>
      </p:sp>
      <p:graphicFrame>
        <p:nvGraphicFramePr>
          <p:cNvPr id="2" name="Object 60"/>
          <p:cNvGraphicFramePr>
            <a:graphicFrameLocks noChangeAspect="1"/>
          </p:cNvGraphicFramePr>
          <p:nvPr/>
        </p:nvGraphicFramePr>
        <p:xfrm>
          <a:off x="1866736" y="3022589"/>
          <a:ext cx="3140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0" name="Ecuación" r:id="rId8" imgW="1409400" imgH="266400" progId="Equation.3">
                  <p:embed/>
                </p:oleObj>
              </mc:Choice>
              <mc:Fallback>
                <p:oleObj name="Ecuación" r:id="rId8" imgW="1409400" imgH="266400" progId="Equation.3">
                  <p:embed/>
                  <p:pic>
                    <p:nvPicPr>
                      <p:cNvPr id="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736" y="3022589"/>
                        <a:ext cx="3140075" cy="593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6694028" y="3022589"/>
          <a:ext cx="2889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1" name="Ecuación" r:id="rId10" imgW="1295280" imgH="266400" progId="Equation.3">
                  <p:embed/>
                </p:oleObj>
              </mc:Choice>
              <mc:Fallback>
                <p:oleObj name="Ecuación" r:id="rId10" imgW="1295280" imgH="266400" progId="Equation.3">
                  <p:embed/>
                  <p:pic>
                    <p:nvPicPr>
                      <p:cNvPr id="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028" y="3022589"/>
                        <a:ext cx="2889250" cy="593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353377" y="5162590"/>
            <a:ext cx="8830336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2400" dirty="0">
                <a:sym typeface="Symbol" panose="05050102010706020507" pitchFamily="18" charset="2"/>
              </a:rPr>
              <a:t>No es problema, ya que lo relevante es E</a:t>
            </a:r>
            <a:r>
              <a:rPr lang="es-ES" sz="2400" baseline="-25000" dirty="0">
                <a:sym typeface="Symbol" panose="05050102010706020507" pitchFamily="18" charset="2"/>
              </a:rPr>
              <a:t>P</a:t>
            </a:r>
            <a:r>
              <a:rPr lang="es-ES" sz="2400" dirty="0">
                <a:sym typeface="Symbol" panose="05050102010706020507" pitchFamily="18" charset="2"/>
              </a:rPr>
              <a:t> o V, la diferencia, que es la que está relacionada con W</a:t>
            </a:r>
            <a:r>
              <a:rPr lang="es-ES" sz="2400" b="1" baseline="-25000" dirty="0">
                <a:sym typeface="Symbol" panose="05050102010706020507" pitchFamily="18" charset="2"/>
              </a:rPr>
              <a:t>F</a:t>
            </a:r>
            <a:r>
              <a:rPr lang="es-ES" sz="2400" dirty="0">
                <a:sym typeface="Symbol" panose="05050102010706020507" pitchFamily="18" charset="2"/>
              </a:rPr>
              <a:t>, con W</a:t>
            </a:r>
            <a:r>
              <a:rPr lang="es-ES" sz="2400" b="1" baseline="-25000" dirty="0">
                <a:sym typeface="Symbol" panose="05050102010706020507" pitchFamily="18" charset="2"/>
              </a:rPr>
              <a:t>E</a:t>
            </a:r>
            <a:r>
              <a:rPr lang="es-ES" sz="2400" dirty="0">
                <a:sym typeface="Symbol" panose="05050102010706020507" pitchFamily="18" charset="2"/>
              </a:rPr>
              <a:t> o con E</a:t>
            </a:r>
            <a:r>
              <a:rPr lang="es-ES" sz="2400" baseline="-25000" dirty="0">
                <a:sym typeface="Symbol" panose="05050102010706020507" pitchFamily="18" charset="2"/>
              </a:rPr>
              <a:t>C</a:t>
            </a:r>
            <a:endParaRPr lang="es-ES" sz="2400" dirty="0">
              <a:sym typeface="Symbol" panose="05050102010706020507" pitchFamily="18" charset="2"/>
            </a:endParaRPr>
          </a:p>
        </p:txBody>
      </p:sp>
      <p:sp>
        <p:nvSpPr>
          <p:cNvPr id="4" name="CuadroTexto 3"/>
          <p:cNvSpPr txBox="1">
            <a:spLocks noChangeArrowheads="1"/>
          </p:cNvSpPr>
          <p:nvPr/>
        </p:nvSpPr>
        <p:spPr bwMode="auto">
          <a:xfrm>
            <a:off x="1391477" y="3783304"/>
            <a:ext cx="8830336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El valor de referencia y el punto de referencia son arbitrarios, pueden ser cualesquiera, y se dice, por ello, que el valor de E</a:t>
            </a:r>
            <a:r>
              <a:rPr lang="es-ES" sz="2400" baseline="-25000" dirty="0">
                <a:solidFill>
                  <a:schemeClr val="tx1"/>
                </a:solidFill>
              </a:rPr>
              <a:t>P</a:t>
            </a:r>
            <a:r>
              <a:rPr lang="es-ES" sz="2400" dirty="0">
                <a:solidFill>
                  <a:schemeClr val="tx1"/>
                </a:solidFill>
              </a:rPr>
              <a:t> o V en cualquier punto queda </a:t>
            </a:r>
            <a:r>
              <a:rPr lang="es-ES" sz="2400" dirty="0">
                <a:solidFill>
                  <a:srgbClr val="0000FF"/>
                </a:solidFill>
              </a:rPr>
              <a:t>indeterminado en una constante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353377" y="6426503"/>
            <a:ext cx="8830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(En el caso gravitatorio pasa lo mismo, p.ej., al caer un objeto)</a:t>
            </a:r>
          </a:p>
        </p:txBody>
      </p:sp>
      <p:grpSp>
        <p:nvGrpSpPr>
          <p:cNvPr id="13326" name="Group 28"/>
          <p:cNvGrpSpPr>
            <a:grpSpLocks/>
          </p:cNvGrpSpPr>
          <p:nvPr/>
        </p:nvGrpSpPr>
        <p:grpSpPr bwMode="auto">
          <a:xfrm>
            <a:off x="1485520" y="416897"/>
            <a:ext cx="1931989" cy="622300"/>
            <a:chOff x="-959" y="848"/>
            <a:chExt cx="1217" cy="392"/>
          </a:xfrm>
        </p:grpSpPr>
        <p:sp>
          <p:nvSpPr>
            <p:cNvPr id="13330" name="Rectangle 59"/>
            <p:cNvSpPr>
              <a:spLocks noChangeArrowheads="1"/>
            </p:cNvSpPr>
            <p:nvPr/>
          </p:nvSpPr>
          <p:spPr bwMode="auto">
            <a:xfrm>
              <a:off x="-959" y="848"/>
              <a:ext cx="1217" cy="39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331" name="Object 60"/>
            <p:cNvGraphicFramePr>
              <a:graphicFrameLocks noChangeAspect="1"/>
            </p:cNvGraphicFramePr>
            <p:nvPr/>
          </p:nvGraphicFramePr>
          <p:xfrm>
            <a:off x="-933" y="854"/>
            <a:ext cx="115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2" name="Ecuación" r:id="rId12" imgW="748975" imgH="241195" progId="Equation.3">
                    <p:embed/>
                  </p:oleObj>
                </mc:Choice>
                <mc:Fallback>
                  <p:oleObj name="Ecuación" r:id="rId12" imgW="748975" imgH="241195" progId="Equation.3">
                    <p:embed/>
                    <p:pic>
                      <p:nvPicPr>
                        <p:cNvPr id="13331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33" y="854"/>
                          <a:ext cx="115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29"/>
          <p:cNvGrpSpPr>
            <a:grpSpLocks/>
          </p:cNvGrpSpPr>
          <p:nvPr/>
        </p:nvGrpSpPr>
        <p:grpSpPr bwMode="auto">
          <a:xfrm>
            <a:off x="6119437" y="400228"/>
            <a:ext cx="1801814" cy="655638"/>
            <a:chOff x="5685" y="1510"/>
            <a:chExt cx="1135" cy="413"/>
          </a:xfrm>
        </p:grpSpPr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5685" y="1510"/>
              <a:ext cx="1135" cy="4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329" name="Object 37"/>
            <p:cNvGraphicFramePr>
              <a:graphicFrameLocks noChangeAspect="1"/>
            </p:cNvGraphicFramePr>
            <p:nvPr/>
          </p:nvGraphicFramePr>
          <p:xfrm>
            <a:off x="5712" y="1528"/>
            <a:ext cx="109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3" name="Ecuación" r:id="rId14" imgW="710891" imgH="241195" progId="Equation.3">
                    <p:embed/>
                  </p:oleObj>
                </mc:Choice>
                <mc:Fallback>
                  <p:oleObj name="Ecuación" r:id="rId14" imgW="710891" imgH="241195" progId="Equation.3">
                    <p:embed/>
                    <p:pic>
                      <p:nvPicPr>
                        <p:cNvPr id="1332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2" y="1528"/>
                          <a:ext cx="1097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31">
            <a:extLst>
              <a:ext uri="{FF2B5EF4-FFF2-40B4-BE49-F238E27FC236}">
                <a16:creationId xmlns:a16="http://schemas.microsoft.com/office/drawing/2014/main" id="{05C3DE8A-1648-40AE-90A2-344D7073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857" y="6002670"/>
            <a:ext cx="8830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Al hacer la diferencia entre dos puntos se cancela la referencia</a:t>
            </a:r>
          </a:p>
        </p:txBody>
      </p:sp>
    </p:spTree>
    <p:extLst>
      <p:ext uri="{BB962C8B-B14F-4D97-AF65-F5344CB8AC3E}">
        <p14:creationId xmlns:p14="http://schemas.microsoft.com/office/powerpoint/2010/main" val="17202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8" grpId="0" animBg="1"/>
      <p:bldP spid="64529" grpId="0" animBg="1"/>
      <p:bldP spid="10" grpId="0" animBg="1"/>
      <p:bldP spid="64543" grpId="0" animBg="1"/>
      <p:bldP spid="4" grpId="0" animBg="1"/>
      <p:bldP spid="20" grpId="0"/>
      <p:bldP spid="18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8814</TotalTime>
  <Words>2541</Words>
  <Application>Microsoft Office PowerPoint</Application>
  <PresentationFormat>Personalizado</PresentationFormat>
  <Paragraphs>420</Paragraphs>
  <Slides>26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1300</cp:revision>
  <dcterms:created xsi:type="dcterms:W3CDTF">2012-02-20T13:06:36Z</dcterms:created>
  <dcterms:modified xsi:type="dcterms:W3CDTF">2020-11-06T09:29:22Z</dcterms:modified>
</cp:coreProperties>
</file>