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16" r:id="rId2"/>
    <p:sldId id="554" r:id="rId3"/>
    <p:sldId id="441" r:id="rId4"/>
    <p:sldId id="407" r:id="rId5"/>
    <p:sldId id="385" r:id="rId6"/>
    <p:sldId id="442" r:id="rId7"/>
    <p:sldId id="444" r:id="rId8"/>
    <p:sldId id="430" r:id="rId9"/>
    <p:sldId id="376" r:id="rId10"/>
    <p:sldId id="416" r:id="rId11"/>
    <p:sldId id="395" r:id="rId12"/>
    <p:sldId id="378" r:id="rId13"/>
    <p:sldId id="389" r:id="rId14"/>
    <p:sldId id="450" r:id="rId15"/>
    <p:sldId id="402" r:id="rId16"/>
    <p:sldId id="390" r:id="rId17"/>
    <p:sldId id="446" r:id="rId18"/>
    <p:sldId id="445" r:id="rId19"/>
    <p:sldId id="437" r:id="rId20"/>
    <p:sldId id="382" r:id="rId21"/>
    <p:sldId id="412" r:id="rId22"/>
    <p:sldId id="387" r:id="rId23"/>
    <p:sldId id="424" r:id="rId24"/>
    <p:sldId id="386" r:id="rId25"/>
    <p:sldId id="438" r:id="rId26"/>
    <p:sldId id="449" r:id="rId27"/>
    <p:sldId id="327" r:id="rId28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99"/>
    <a:srgbClr val="99CCFF"/>
    <a:srgbClr val="FFFFFF"/>
    <a:srgbClr val="FF5050"/>
    <a:srgbClr val="CCECFF"/>
    <a:srgbClr val="D60093"/>
    <a:srgbClr val="008000"/>
    <a:srgbClr val="00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1482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6A3024A-AE46-4A23-90AA-B7B000C6F7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67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957253-224C-40DA-A4F9-20FDC817C2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07424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6CEF9-152C-4ECF-9DE9-3A1174EF422C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88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579A4B-0C0E-44D6-8D4F-BF12C47B65AE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47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579A4B-0C0E-44D6-8D4F-BF12C47B65AE}" type="slidenum">
              <a:rPr lang="es-ES" smtClean="0"/>
              <a:pPr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5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46B8BF-C9C9-4FAB-9FF2-55FA32EC6312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3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B158E-FD15-4CC9-8BFA-AE7CE706BB3D}" type="slidenum">
              <a:rPr lang="es-ES" smtClean="0"/>
              <a:pPr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9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A20239-B14B-4882-AE6A-A1CFA1A7911F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7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A20239-B14B-4882-AE6A-A1CFA1A7911F}" type="slidenum">
              <a:rPr lang="es-ES"/>
              <a:pPr algn="r" eaLnBrk="1" hangingPunct="1"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0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5FF5D-63DF-4160-9BFC-3BC80E283B2D}" type="slidenum">
              <a:rPr lang="es-ES" smtClean="0"/>
              <a:pPr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5FF5D-63DF-4160-9BFC-3BC80E283B2D}" type="slidenum">
              <a:rPr lang="es-ES" smtClean="0"/>
              <a:pPr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9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5FF5D-63DF-4160-9BFC-3BC80E283B2D}" type="slidenum">
              <a:rPr lang="es-ES" smtClean="0"/>
              <a:pPr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13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1741EF-953E-4D2E-BBF3-11289708ACAD}" type="slidenum">
              <a:rPr lang="es-ES"/>
              <a:pPr algn="r" eaLnBrk="1" hangingPunct="1"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7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3108FE-A973-4343-BA67-33DCFBEB6E87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/>
            <a:endParaRPr lang="es-ES" sz="8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28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B2BD14-43E0-4C4D-8804-3920CE0F75FF}" type="slidenum">
              <a:rPr lang="es-ES" smtClean="0"/>
              <a:pPr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47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270C14-89A7-467C-A50E-C05042891119}" type="slidenum">
              <a:rPr lang="es-ES" smtClean="0"/>
              <a:pPr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69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4D1B0F-F6A9-47C9-9C9F-B43E3567685C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20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4D1B0F-F6A9-47C9-9C9F-B43E3567685C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7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19CE39-3E92-4D3E-AE58-F14D4C8391D7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38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225CF1-E1C6-4CB8-AAC5-71ED7C659370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67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225CF1-E1C6-4CB8-AAC5-71ED7C659370}" type="slidenum">
              <a:rPr lang="es-ES" smtClean="0"/>
              <a:pPr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39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1988" name="Marcador de encabezado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41989" name="Marcador de pie de página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41990" name="Marcador de número de diapositiva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CD34BC3-CD32-487A-BCCD-7D4C65241EDE}" type="slidenum">
              <a:rPr lang="es-ES" sz="1200" smtClean="0">
                <a:solidFill>
                  <a:schemeClr val="tx1"/>
                </a:solidFill>
              </a:rPr>
              <a:pPr/>
              <a:t>27</a:t>
            </a:fld>
            <a:endParaRPr lang="es-E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9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61FD71-66B1-49AF-9B47-B61B68EE07C4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2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ADDA7-FB7A-4252-A633-C544E00ED977}" type="slidenum">
              <a:rPr lang="es-ES" smtClean="0"/>
              <a:pPr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925647-67C3-4DCD-87D4-85C1561A02AA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2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2D96E-4EB6-4D3D-99F2-361B93BAEF37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9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2D96E-4EB6-4D3D-99F2-361B93BAEF37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2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E6DAF-659E-4E5D-BA88-4120AD763946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5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8E97C-249C-47C8-8749-4A859CBFC311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624C2-85D2-4EBA-BEF6-067595CD71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45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CA8A6-1129-42CF-9B3A-0C13B8003E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3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10F-3A58-462E-88E8-DB0C0924A7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59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32DDB-2F2F-404E-8223-6F92A85E88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20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31967-CEB6-49A1-A0EA-4FECAE2B98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4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791EF-4842-4198-B57D-64A1B1D7E2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9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C57A2-EE41-4CED-9735-3FD8FDF81A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1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EFE9F-B3D4-457A-8CD9-5BC40AFB5C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AA6E-4D98-42BC-A769-30236B0224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23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6D7C0-DB79-4EAF-9EA9-897155000F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00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0BB8F-3A2B-4B1C-875F-88135E7120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8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2869E-7C19-4881-B25D-A410648B233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52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465387-6D3A-4FC8-976B-95F9C2FBCE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jar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jar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jar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eydenjar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30"/>
          <p:cNvSpPr txBox="1">
            <a:spLocks noChangeArrowheads="1"/>
          </p:cNvSpPr>
          <p:nvPr/>
        </p:nvSpPr>
        <p:spPr bwMode="auto">
          <a:xfrm>
            <a:off x="2838450" y="3221038"/>
            <a:ext cx="5816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CONDENSADORES Y DIELÉCTRICOS</a:t>
            </a:r>
          </a:p>
        </p:txBody>
      </p:sp>
      <p:sp>
        <p:nvSpPr>
          <p:cNvPr id="11267" name="Text Box 1031"/>
          <p:cNvSpPr txBox="1">
            <a:spLocks noChangeArrowheads="1"/>
          </p:cNvSpPr>
          <p:nvPr/>
        </p:nvSpPr>
        <p:spPr bwMode="auto">
          <a:xfrm>
            <a:off x="5311775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Comic Sans MS" panose="030F0702030302020204" pitchFamily="66" charset="0"/>
              </a:rPr>
              <a:t>(1/4)</a:t>
            </a:r>
          </a:p>
        </p:txBody>
      </p:sp>
      <p:sp>
        <p:nvSpPr>
          <p:cNvPr id="11268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3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AC46DB8-4E98-4E44-A367-BF89F117576C}"/>
              </a:ext>
            </a:extLst>
          </p:cNvPr>
          <p:cNvGrpSpPr/>
          <p:nvPr/>
        </p:nvGrpSpPr>
        <p:grpSpPr>
          <a:xfrm>
            <a:off x="1242925" y="299818"/>
            <a:ext cx="3209926" cy="1411288"/>
            <a:chOff x="7233799" y="299818"/>
            <a:chExt cx="3209926" cy="1411288"/>
          </a:xfrm>
        </p:grpSpPr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E837EBD2-C70A-4842-80B8-AD3330C7C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3799" y="299818"/>
              <a:ext cx="3209926" cy="1411288"/>
              <a:chOff x="4896" y="276"/>
              <a:chExt cx="2022" cy="889"/>
            </a:xfrm>
          </p:grpSpPr>
          <p:sp>
            <p:nvSpPr>
              <p:cNvPr id="21" name="AutoShape 1067">
                <a:extLst>
                  <a:ext uri="{FF2B5EF4-FFF2-40B4-BE49-F238E27FC236}">
                    <a16:creationId xmlns:a16="http://schemas.microsoft.com/office/drawing/2014/main" id="{76E21C84-BB0D-4F0E-85B6-D652040B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76"/>
                <a:ext cx="2022" cy="889"/>
              </a:xfrm>
              <a:prstGeom prst="foldedCorner">
                <a:avLst>
                  <a:gd name="adj" fmla="val 12500"/>
                </a:avLst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 Box 1068">
                <a:extLst>
                  <a:ext uri="{FF2B5EF4-FFF2-40B4-BE49-F238E27FC236}">
                    <a16:creationId xmlns:a16="http://schemas.microsoft.com/office/drawing/2014/main" id="{709C69D4-6E22-4D5D-84DF-7604B9A2D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" y="350"/>
                <a:ext cx="1786" cy="37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08000" tIns="108000" rIns="108000" bIns="1080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FFFFFF"/>
                    </a:solidFill>
                    <a:latin typeface="Trebuchet MS" panose="020B0603020202020204" pitchFamily="34" charset="0"/>
                  </a:rPr>
                  <a:t>LOS DOS TESTS</a:t>
                </a:r>
              </a:p>
            </p:txBody>
          </p:sp>
        </p:grpSp>
        <p:sp>
          <p:nvSpPr>
            <p:cNvPr id="2" name="Text Box 1062">
              <a:extLst>
                <a:ext uri="{FF2B5EF4-FFF2-40B4-BE49-F238E27FC236}">
                  <a16:creationId xmlns:a16="http://schemas.microsoft.com/office/drawing/2014/main" id="{73A65886-0EE4-44D1-9C6A-B8D722CD9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488" y="1116888"/>
              <a:ext cx="13954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EN EL EXAMEN</a:t>
              </a: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C8147FB1-37D9-4B4D-9853-82C330633E9A}"/>
              </a:ext>
            </a:extLst>
          </p:cNvPr>
          <p:cNvGrpSpPr>
            <a:grpSpLocks/>
          </p:cNvGrpSpPr>
          <p:nvPr/>
        </p:nvGrpSpPr>
        <p:grpSpPr bwMode="auto">
          <a:xfrm>
            <a:off x="7873355" y="4758282"/>
            <a:ext cx="2574925" cy="2143125"/>
            <a:chOff x="4896" y="2935"/>
            <a:chExt cx="1622" cy="1350"/>
          </a:xfrm>
        </p:grpSpPr>
        <p:sp>
          <p:nvSpPr>
            <p:cNvPr id="16" name="AutoShape 1056">
              <a:extLst>
                <a:ext uri="{FF2B5EF4-FFF2-40B4-BE49-F238E27FC236}">
                  <a16:creationId xmlns:a16="http://schemas.microsoft.com/office/drawing/2014/main" id="{9E46A6F4-7AF4-45C9-B3A5-98A32DDE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935"/>
              <a:ext cx="1622" cy="135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Text Box 1057">
              <a:extLst>
                <a:ext uri="{FF2B5EF4-FFF2-40B4-BE49-F238E27FC236}">
                  <a16:creationId xmlns:a16="http://schemas.microsoft.com/office/drawing/2014/main" id="{C6114C7F-10A6-42E6-8BB3-DB2510E68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3079"/>
              <a:ext cx="1330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BOLETÍN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PROBLEMAS</a:t>
              </a:r>
            </a:p>
          </p:txBody>
        </p:sp>
        <p:sp>
          <p:nvSpPr>
            <p:cNvPr id="18" name="Text Box 1058">
              <a:extLst>
                <a:ext uri="{FF2B5EF4-FFF2-40B4-BE49-F238E27FC236}">
                  <a16:creationId xmlns:a16="http://schemas.microsoft.com/office/drawing/2014/main" id="{84848C99-399B-4588-B7ED-9B2A77561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" y="3537"/>
              <a:ext cx="3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4800">
                  <a:solidFill>
                    <a:srgbClr val="3333FF"/>
                  </a:solidFill>
                  <a:latin typeface="Trebuchet MS" panose="020B0603020202020204" pitchFamily="34" charset="0"/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19" name="Text Box 1062">
              <a:extLst>
                <a:ext uri="{FF2B5EF4-FFF2-40B4-BE49-F238E27FC236}">
                  <a16:creationId xmlns:a16="http://schemas.microsoft.com/office/drawing/2014/main" id="{D8984604-11ED-408E-BE41-12183941C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7" y="3951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C62A0374-1329-4F21-9183-252A3BDE644A}"/>
              </a:ext>
            </a:extLst>
          </p:cNvPr>
          <p:cNvGrpSpPr/>
          <p:nvPr/>
        </p:nvGrpSpPr>
        <p:grpSpPr>
          <a:xfrm>
            <a:off x="7241545" y="317243"/>
            <a:ext cx="3209926" cy="2476500"/>
            <a:chOff x="7241545" y="317243"/>
            <a:chExt cx="3209926" cy="2476500"/>
          </a:xfrm>
        </p:grpSpPr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32E390F6-CEF6-42BC-874C-77D34890FD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1545" y="317243"/>
              <a:ext cx="3209926" cy="2476500"/>
              <a:chOff x="4896" y="276"/>
              <a:chExt cx="2022" cy="1560"/>
            </a:xfrm>
          </p:grpSpPr>
          <p:sp>
            <p:nvSpPr>
              <p:cNvPr id="11" name="AutoShape 1067">
                <a:extLst>
                  <a:ext uri="{FF2B5EF4-FFF2-40B4-BE49-F238E27FC236}">
                    <a16:creationId xmlns:a16="http://schemas.microsoft.com/office/drawing/2014/main" id="{76E3EDA6-D823-46C3-903E-FBCB7E925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76"/>
                <a:ext cx="2022" cy="1560"/>
              </a:xfrm>
              <a:prstGeom prst="foldedCorner">
                <a:avLst>
                  <a:gd name="adj" fmla="val 7348"/>
                </a:avLst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Text Box 1068">
                <a:extLst>
                  <a:ext uri="{FF2B5EF4-FFF2-40B4-BE49-F238E27FC236}">
                    <a16:creationId xmlns:a16="http://schemas.microsoft.com/office/drawing/2014/main" id="{82CEE6CB-3DB1-4121-AB35-FE4B847E2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" y="380"/>
                <a:ext cx="1786" cy="52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latin typeface="Trebuchet MS" panose="020B0603020202020204" pitchFamily="34" charset="0"/>
                  </a:rPr>
                  <a:t>PRÁCTICA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latin typeface="Trebuchet MS" panose="020B0603020202020204" pitchFamily="34" charset="0"/>
                  </a:rPr>
                  <a:t>1</a:t>
                </a:r>
              </a:p>
            </p:txBody>
          </p:sp>
          <p:sp>
            <p:nvSpPr>
              <p:cNvPr id="13" name="Text Box 1069">
                <a:extLst>
                  <a:ext uri="{FF2B5EF4-FFF2-40B4-BE49-F238E27FC236}">
                    <a16:creationId xmlns:a16="http://schemas.microsoft.com/office/drawing/2014/main" id="{8D8A717B-F73B-43A4-9F05-2BA7636FA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" y="966"/>
                <a:ext cx="1786" cy="2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FFFFFF"/>
                    </a:solidFill>
                    <a:latin typeface="Trebuchet MS" panose="020B0603020202020204" pitchFamily="34" charset="0"/>
                  </a:rPr>
                  <a:t>16/11 a 20/11</a:t>
                </a:r>
              </a:p>
            </p:txBody>
          </p:sp>
          <p:sp>
            <p:nvSpPr>
              <p:cNvPr id="14" name="Text Box 1062">
                <a:extLst>
                  <a:ext uri="{FF2B5EF4-FFF2-40B4-BE49-F238E27FC236}">
                    <a16:creationId xmlns:a16="http://schemas.microsoft.com/office/drawing/2014/main" id="{4583DE4C-9E35-4283-B614-44A9F6CC2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9" y="1229"/>
                <a:ext cx="8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Boletín en Moodle</a:t>
                </a:r>
              </a:p>
            </p:txBody>
          </p:sp>
        </p:grp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1EADB63-E3D5-4620-B623-74B1715A417C}"/>
                </a:ext>
              </a:extLst>
            </p:cNvPr>
            <p:cNvSpPr txBox="1"/>
            <p:nvPr/>
          </p:nvSpPr>
          <p:spPr>
            <a:xfrm>
              <a:off x="7433239" y="2283267"/>
              <a:ext cx="2820516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s-ES" dirty="0"/>
                <a:t>GRUPO 5 A LAS 15:30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92" name="Oval 17"/>
          <p:cNvSpPr>
            <a:spLocks noChangeArrowheads="1"/>
          </p:cNvSpPr>
          <p:nvPr/>
        </p:nvSpPr>
        <p:spPr bwMode="auto">
          <a:xfrm>
            <a:off x="6310313" y="2953475"/>
            <a:ext cx="3252787" cy="10985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1414635" y="491699"/>
            <a:ext cx="2251033" cy="46384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26000" tIns="46800" rIns="126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CONDUCTOR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950186" y="489992"/>
            <a:ext cx="512411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¿ES UN BUEN ALMACENADOR DE CARGA?</a:t>
            </a:r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1647081" y="1448271"/>
            <a:ext cx="804778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Si se aportan o extraen electrones, e</a:t>
            </a:r>
            <a:r>
              <a:rPr lang="es-ES" sz="2400" dirty="0">
                <a:latin typeface="Arial" panose="020B0604020202020204" pitchFamily="34" charset="0"/>
              </a:rPr>
              <a:t>l exceso de carga, negativo o positivo, se distribuye por la superficie.</a:t>
            </a:r>
          </a:p>
        </p:txBody>
      </p: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1647081" y="5633978"/>
            <a:ext cx="8047782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Se pueden aportar o e</a:t>
            </a:r>
            <a:r>
              <a:rPr lang="es-ES" sz="2400" dirty="0">
                <a:latin typeface="Arial" panose="020B0604020202020204" pitchFamily="34" charset="0"/>
              </a:rPr>
              <a:t>xtraer electrones desde cualquier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punto de la superficie, permaneciendo en el punto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o moviéndose a otro cualquiera</a:t>
            </a:r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2074863" y="2928075"/>
            <a:ext cx="3252787" cy="10985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89150" y="2955062"/>
            <a:ext cx="3240088" cy="1047750"/>
            <a:chOff x="4053" y="1385"/>
            <a:chExt cx="2041" cy="660"/>
          </a:xfrm>
        </p:grpSpPr>
        <p:pic>
          <p:nvPicPr>
            <p:cNvPr id="17466" name="Picture 1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" y="193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7" name="Picture 20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" y="141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8" name="Picture 21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1385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9" name="Picture 22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" y="166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70" name="Picture 2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" y="1414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71" name="Picture 2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" y="188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72" name="Picture 2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" y="1659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73" name="Picture 2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" y="191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431925" y="2483575"/>
            <a:ext cx="1139825" cy="725487"/>
            <a:chOff x="3739" y="1088"/>
            <a:chExt cx="718" cy="457"/>
          </a:xfrm>
        </p:grpSpPr>
        <p:pic>
          <p:nvPicPr>
            <p:cNvPr id="17457" name="Picture 42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110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8" name="Picture 4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" y="1239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9" name="Picture 4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08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0" name="Picture 4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" y="116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1" name="Picture 4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" y="124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2" name="Picture 47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37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3" name="Picture 48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" y="131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4" name="Picture 4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" y="143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65" name="Line 50"/>
            <p:cNvSpPr>
              <a:spLocks noChangeShapeType="1"/>
            </p:cNvSpPr>
            <p:nvPr/>
          </p:nvSpPr>
          <p:spPr bwMode="auto">
            <a:xfrm rot="1800000">
              <a:off x="4230" y="1470"/>
              <a:ext cx="22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9278938" y="2480400"/>
            <a:ext cx="795337" cy="838200"/>
            <a:chOff x="5997" y="1086"/>
            <a:chExt cx="501" cy="528"/>
          </a:xfrm>
        </p:grpSpPr>
        <p:sp>
          <p:nvSpPr>
            <p:cNvPr id="17448" name="Line 62"/>
            <p:cNvSpPr>
              <a:spLocks noChangeShapeType="1"/>
            </p:cNvSpPr>
            <p:nvPr/>
          </p:nvSpPr>
          <p:spPr bwMode="auto">
            <a:xfrm rot="1800000" flipV="1">
              <a:off x="5997" y="1410"/>
              <a:ext cx="86" cy="20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pic>
          <p:nvPicPr>
            <p:cNvPr id="17449" name="Picture 6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7" y="110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0" name="Picture 6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" y="1237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1" name="Picture 6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" y="108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2" name="Picture 6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" y="116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3" name="Picture 67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" y="124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4" name="Picture 68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" y="136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5" name="Picture 6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" y="130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6" name="Picture 70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" y="143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6316663" y="2966175"/>
            <a:ext cx="3238500" cy="1065212"/>
            <a:chOff x="4145" y="1383"/>
            <a:chExt cx="2040" cy="671"/>
          </a:xfrm>
        </p:grpSpPr>
        <p:grpSp>
          <p:nvGrpSpPr>
            <p:cNvPr id="7" name="Group 107"/>
            <p:cNvGrpSpPr>
              <a:grpSpLocks/>
            </p:cNvGrpSpPr>
            <p:nvPr/>
          </p:nvGrpSpPr>
          <p:grpSpPr bwMode="auto">
            <a:xfrm>
              <a:off x="5599" y="1922"/>
              <a:ext cx="118" cy="113"/>
              <a:chOff x="879" y="1718"/>
              <a:chExt cx="118" cy="113"/>
            </a:xfrm>
          </p:grpSpPr>
          <p:pic>
            <p:nvPicPr>
              <p:cNvPr id="17446" name="Picture 108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7" name="Line 109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5" name="Group 110"/>
            <p:cNvGrpSpPr>
              <a:grpSpLocks/>
            </p:cNvGrpSpPr>
            <p:nvPr/>
          </p:nvGrpSpPr>
          <p:grpSpPr bwMode="auto">
            <a:xfrm>
              <a:off x="4145" y="1649"/>
              <a:ext cx="118" cy="113"/>
              <a:chOff x="879" y="1718"/>
              <a:chExt cx="118" cy="113"/>
            </a:xfrm>
          </p:grpSpPr>
          <p:pic>
            <p:nvPicPr>
              <p:cNvPr id="17444" name="Picture 111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5" name="Line 112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6" name="Group 113"/>
            <p:cNvGrpSpPr>
              <a:grpSpLocks/>
            </p:cNvGrpSpPr>
            <p:nvPr/>
          </p:nvGrpSpPr>
          <p:grpSpPr bwMode="auto">
            <a:xfrm>
              <a:off x="4631" y="1414"/>
              <a:ext cx="118" cy="113"/>
              <a:chOff x="879" y="1718"/>
              <a:chExt cx="118" cy="113"/>
            </a:xfrm>
          </p:grpSpPr>
          <p:pic>
            <p:nvPicPr>
              <p:cNvPr id="17442" name="Picture 11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3" name="Line 115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7" name="Group 116"/>
            <p:cNvGrpSpPr>
              <a:grpSpLocks/>
            </p:cNvGrpSpPr>
            <p:nvPr/>
          </p:nvGrpSpPr>
          <p:grpSpPr bwMode="auto">
            <a:xfrm>
              <a:off x="5090" y="1941"/>
              <a:ext cx="118" cy="113"/>
              <a:chOff x="879" y="1718"/>
              <a:chExt cx="118" cy="113"/>
            </a:xfrm>
          </p:grpSpPr>
          <p:pic>
            <p:nvPicPr>
              <p:cNvPr id="17440" name="Picture 117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1" name="Line 118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8" name="Group 119"/>
            <p:cNvGrpSpPr>
              <a:grpSpLocks/>
            </p:cNvGrpSpPr>
            <p:nvPr/>
          </p:nvGrpSpPr>
          <p:grpSpPr bwMode="auto">
            <a:xfrm>
              <a:off x="4582" y="1900"/>
              <a:ext cx="118" cy="113"/>
              <a:chOff x="879" y="1718"/>
              <a:chExt cx="118" cy="113"/>
            </a:xfrm>
          </p:grpSpPr>
          <p:pic>
            <p:nvPicPr>
              <p:cNvPr id="17438" name="Picture 120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9" name="Line 121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9" name="Group 122"/>
            <p:cNvGrpSpPr>
              <a:grpSpLocks/>
            </p:cNvGrpSpPr>
            <p:nvPr/>
          </p:nvGrpSpPr>
          <p:grpSpPr bwMode="auto">
            <a:xfrm>
              <a:off x="5128" y="1383"/>
              <a:ext cx="118" cy="113"/>
              <a:chOff x="879" y="1718"/>
              <a:chExt cx="118" cy="113"/>
            </a:xfrm>
          </p:grpSpPr>
          <p:pic>
            <p:nvPicPr>
              <p:cNvPr id="17436" name="Picture 12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7" name="Line 124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30" name="Group 125"/>
            <p:cNvGrpSpPr>
              <a:grpSpLocks/>
            </p:cNvGrpSpPr>
            <p:nvPr/>
          </p:nvGrpSpPr>
          <p:grpSpPr bwMode="auto">
            <a:xfrm>
              <a:off x="6067" y="1656"/>
              <a:ext cx="118" cy="113"/>
              <a:chOff x="879" y="1718"/>
              <a:chExt cx="118" cy="113"/>
            </a:xfrm>
          </p:grpSpPr>
          <p:pic>
            <p:nvPicPr>
              <p:cNvPr id="17434" name="Picture 12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5" name="Line 127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31" name="Group 128"/>
            <p:cNvGrpSpPr>
              <a:grpSpLocks/>
            </p:cNvGrpSpPr>
            <p:nvPr/>
          </p:nvGrpSpPr>
          <p:grpSpPr bwMode="auto">
            <a:xfrm>
              <a:off x="5586" y="1420"/>
              <a:ext cx="118" cy="113"/>
              <a:chOff x="879" y="1718"/>
              <a:chExt cx="118" cy="113"/>
            </a:xfrm>
          </p:grpSpPr>
          <p:pic>
            <p:nvPicPr>
              <p:cNvPr id="17432" name="Picture 129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3" name="Line 130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</p:grpSp>
      <p:sp>
        <p:nvSpPr>
          <p:cNvPr id="302147" name="Text Box 67"/>
          <p:cNvSpPr txBox="1">
            <a:spLocks noChangeArrowheads="1"/>
          </p:cNvSpPr>
          <p:nvPr/>
        </p:nvSpPr>
        <p:spPr bwMode="auto">
          <a:xfrm>
            <a:off x="1657836" y="4332288"/>
            <a:ext cx="782944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Al alejarse las cargas, se disminuye el efecto repulsivo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para posteriores aportaciones, o atractivo, para futuras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extracciones</a:t>
            </a:r>
          </a:p>
        </p:txBody>
      </p:sp>
      <p:sp>
        <p:nvSpPr>
          <p:cNvPr id="70" name="CuadroTexto 69"/>
          <p:cNvSpPr txBox="1">
            <a:spLocks noChangeArrowheads="1"/>
          </p:cNvSpPr>
          <p:nvPr/>
        </p:nvSpPr>
        <p:spPr bwMode="auto">
          <a:xfrm>
            <a:off x="9525187" y="510034"/>
            <a:ext cx="47481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b="1" dirty="0">
                <a:solidFill>
                  <a:schemeClr val="tx1"/>
                </a:solidFill>
              </a:rPr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13594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2" grpId="0" animBg="1"/>
      <p:bldP spid="302084" grpId="0" animBg="1"/>
      <p:bldP spid="302086" grpId="0"/>
      <p:bldP spid="302089" grpId="0"/>
      <p:bldP spid="302091" grpId="0"/>
      <p:bldP spid="6" grpId="0" animBg="1"/>
      <p:bldP spid="302147" grpId="0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074863" y="1526485"/>
            <a:ext cx="7115450" cy="2883884"/>
            <a:chOff x="2074863" y="2493736"/>
            <a:chExt cx="7115450" cy="2883884"/>
          </a:xfrm>
        </p:grpSpPr>
        <p:sp>
          <p:nvSpPr>
            <p:cNvPr id="302092" name="Oval 17"/>
            <p:cNvSpPr>
              <a:spLocks noChangeArrowheads="1"/>
            </p:cNvSpPr>
            <p:nvPr/>
          </p:nvSpPr>
          <p:spPr bwMode="auto">
            <a:xfrm>
              <a:off x="6310313" y="2497620"/>
              <a:ext cx="2880000" cy="28800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2074863" y="2493736"/>
              <a:ext cx="2880000" cy="28800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2089149" y="2518072"/>
              <a:ext cx="2851150" cy="2849564"/>
              <a:chOff x="4053" y="859"/>
              <a:chExt cx="1796" cy="1795"/>
            </a:xfrm>
          </p:grpSpPr>
          <p:pic>
            <p:nvPicPr>
              <p:cNvPr id="17466" name="Picture 19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9" y="2541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7" name="Picture 20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" y="1131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8" name="Picture 21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9" y="859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9" name="Picture 22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1" y="1701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70" name="Picture 2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" y="1131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71" name="Picture 2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" y="2209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72" name="Picture 25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" y="1659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73" name="Picture 2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" y="2209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107"/>
            <p:cNvGrpSpPr>
              <a:grpSpLocks/>
            </p:cNvGrpSpPr>
            <p:nvPr/>
          </p:nvGrpSpPr>
          <p:grpSpPr bwMode="auto">
            <a:xfrm>
              <a:off x="8958538" y="3910308"/>
              <a:ext cx="187325" cy="179387"/>
              <a:chOff x="879" y="1718"/>
              <a:chExt cx="118" cy="113"/>
            </a:xfrm>
          </p:grpSpPr>
          <p:pic>
            <p:nvPicPr>
              <p:cNvPr id="17446" name="Picture 108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7" name="Line 109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5" name="Group 110"/>
            <p:cNvGrpSpPr>
              <a:grpSpLocks/>
            </p:cNvGrpSpPr>
            <p:nvPr/>
          </p:nvGrpSpPr>
          <p:grpSpPr bwMode="auto">
            <a:xfrm>
              <a:off x="6324918" y="3851475"/>
              <a:ext cx="187325" cy="179387"/>
              <a:chOff x="879" y="1718"/>
              <a:chExt cx="118" cy="113"/>
            </a:xfrm>
          </p:grpSpPr>
          <p:pic>
            <p:nvPicPr>
              <p:cNvPr id="17444" name="Picture 111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5" name="Line 112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6" name="Group 113"/>
            <p:cNvGrpSpPr>
              <a:grpSpLocks/>
            </p:cNvGrpSpPr>
            <p:nvPr/>
          </p:nvGrpSpPr>
          <p:grpSpPr bwMode="auto">
            <a:xfrm>
              <a:off x="6691588" y="4659609"/>
              <a:ext cx="187325" cy="179387"/>
              <a:chOff x="879" y="1718"/>
              <a:chExt cx="118" cy="113"/>
            </a:xfrm>
          </p:grpSpPr>
          <p:pic>
            <p:nvPicPr>
              <p:cNvPr id="17442" name="Picture 11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3" name="Line 115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7" name="Group 116"/>
            <p:cNvGrpSpPr>
              <a:grpSpLocks/>
            </p:cNvGrpSpPr>
            <p:nvPr/>
          </p:nvGrpSpPr>
          <p:grpSpPr bwMode="auto">
            <a:xfrm>
              <a:off x="7618617" y="5106920"/>
              <a:ext cx="187325" cy="179387"/>
              <a:chOff x="879" y="1718"/>
              <a:chExt cx="118" cy="113"/>
            </a:xfrm>
          </p:grpSpPr>
          <p:pic>
            <p:nvPicPr>
              <p:cNvPr id="17440" name="Picture 117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1" name="Line 118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8" name="Group 119"/>
            <p:cNvGrpSpPr>
              <a:grpSpLocks/>
            </p:cNvGrpSpPr>
            <p:nvPr/>
          </p:nvGrpSpPr>
          <p:grpSpPr bwMode="auto">
            <a:xfrm>
              <a:off x="8586079" y="4661198"/>
              <a:ext cx="187325" cy="179387"/>
              <a:chOff x="879" y="1718"/>
              <a:chExt cx="118" cy="113"/>
            </a:xfrm>
          </p:grpSpPr>
          <p:pic>
            <p:nvPicPr>
              <p:cNvPr id="17438" name="Picture 120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9" name="Line 121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29" name="Group 122"/>
            <p:cNvGrpSpPr>
              <a:grpSpLocks/>
            </p:cNvGrpSpPr>
            <p:nvPr/>
          </p:nvGrpSpPr>
          <p:grpSpPr bwMode="auto">
            <a:xfrm>
              <a:off x="6691588" y="2955165"/>
              <a:ext cx="187325" cy="179387"/>
              <a:chOff x="879" y="1718"/>
              <a:chExt cx="118" cy="113"/>
            </a:xfrm>
          </p:grpSpPr>
          <p:pic>
            <p:nvPicPr>
              <p:cNvPr id="17436" name="Picture 12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7" name="Line 124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30" name="Group 125"/>
            <p:cNvGrpSpPr>
              <a:grpSpLocks/>
            </p:cNvGrpSpPr>
            <p:nvPr/>
          </p:nvGrpSpPr>
          <p:grpSpPr bwMode="auto">
            <a:xfrm>
              <a:off x="7629526" y="2533854"/>
              <a:ext cx="187325" cy="179387"/>
              <a:chOff x="879" y="1718"/>
              <a:chExt cx="118" cy="113"/>
            </a:xfrm>
          </p:grpSpPr>
          <p:pic>
            <p:nvPicPr>
              <p:cNvPr id="17434" name="Picture 12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5" name="Line 127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7431" name="Group 128"/>
            <p:cNvGrpSpPr>
              <a:grpSpLocks/>
            </p:cNvGrpSpPr>
            <p:nvPr/>
          </p:nvGrpSpPr>
          <p:grpSpPr bwMode="auto">
            <a:xfrm>
              <a:off x="8586079" y="2949872"/>
              <a:ext cx="187325" cy="179387"/>
              <a:chOff x="879" y="1718"/>
              <a:chExt cx="118" cy="113"/>
            </a:xfrm>
          </p:grpSpPr>
          <p:pic>
            <p:nvPicPr>
              <p:cNvPr id="17432" name="Picture 129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3" name="Line 130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sp>
          <p:nvSpPr>
            <p:cNvPr id="68" name="Oval 17"/>
            <p:cNvSpPr>
              <a:spLocks noChangeArrowheads="1"/>
            </p:cNvSpPr>
            <p:nvPr/>
          </p:nvSpPr>
          <p:spPr bwMode="auto">
            <a:xfrm>
              <a:off x="2520788" y="2937885"/>
              <a:ext cx="1980000" cy="1980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6753254" y="2937885"/>
              <a:ext cx="1980000" cy="1980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667587" y="5852784"/>
            <a:ext cx="8187613" cy="95677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Sí habrá oposición al meterlos o sacarlos del hueco, aunque menor a la que se tendría en la superficie exterior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67588" y="479351"/>
            <a:ext cx="818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Que un conductor sea un buen almacenador de carga</a:t>
            </a:r>
          </a:p>
          <a:p>
            <a:r>
              <a:rPr lang="es-ES" sz="2400" dirty="0"/>
              <a:t>   se reafirma si consideramos un </a:t>
            </a:r>
            <a:r>
              <a:rPr lang="es-ES" sz="2400" dirty="0">
                <a:solidFill>
                  <a:srgbClr val="3333FF"/>
                </a:solidFill>
              </a:rPr>
              <a:t>hueco interior</a:t>
            </a:r>
            <a:r>
              <a:rPr lang="es-ES" sz="2400" dirty="0"/>
              <a:t>:</a:t>
            </a:r>
            <a:endParaRPr lang="en-GB" sz="2400" dirty="0"/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9CA83F88-5145-4444-9404-917CEBA83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86" y="4724300"/>
            <a:ext cx="8187613" cy="956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equilibrio, se pueden aportar o extraer electrones en el hueco sin oposición, porque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baseline="-25000" dirty="0">
                <a:latin typeface="Arial" panose="020B0604020202020204" pitchFamily="34" charset="0"/>
              </a:rPr>
              <a:t>INTERIOR</a:t>
            </a:r>
            <a:r>
              <a:rPr lang="es-ES" sz="2400" dirty="0">
                <a:latin typeface="Arial" panose="020B0604020202020204" pitchFamily="34" charset="0"/>
              </a:rPr>
              <a:t> = </a:t>
            </a:r>
            <a:r>
              <a:rPr lang="es-ES" sz="2400" b="1" dirty="0">
                <a:latin typeface="Arial" panose="020B0604020202020204" pitchFamily="34" charset="0"/>
              </a:rPr>
              <a:t>0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= </a:t>
            </a:r>
            <a:r>
              <a:rPr lang="es-ES" sz="2400" dirty="0" err="1">
                <a:latin typeface="Arial" panose="020B0604020202020204" pitchFamily="34" charset="0"/>
              </a:rPr>
              <a:t>q</a:t>
            </a:r>
            <a:r>
              <a:rPr lang="es-ES" sz="2400" b="1" dirty="0" err="1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= </a:t>
            </a:r>
            <a:r>
              <a:rPr lang="es-ES" sz="2400" b="1" dirty="0">
                <a:latin typeface="Arial" panose="020B0604020202020204" pitchFamily="34" charset="0"/>
              </a:rPr>
              <a:t>0</a:t>
            </a:r>
            <a:endParaRPr lang="es-E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1216020" y="496317"/>
            <a:ext cx="5232401" cy="5503864"/>
            <a:chOff x="766" y="1000"/>
            <a:chExt cx="3296" cy="3467"/>
          </a:xfrm>
        </p:grpSpPr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766" y="1001"/>
              <a:ext cx="2187" cy="29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BOTELLA DE LEYDEN</a:t>
              </a:r>
            </a:p>
          </p:txBody>
        </p:sp>
        <p:pic>
          <p:nvPicPr>
            <p:cNvPr id="21520" name="Picture 9" descr="Original capacitor">
              <a:hlinkClick r:id="rId3" tooltip="Original capacitor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" y="1718"/>
              <a:ext cx="1343" cy="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1" name="Text Box 21"/>
            <p:cNvSpPr txBox="1">
              <a:spLocks noChangeArrowheads="1"/>
            </p:cNvSpPr>
            <p:nvPr/>
          </p:nvSpPr>
          <p:spPr bwMode="auto">
            <a:xfrm>
              <a:off x="2959" y="1000"/>
              <a:ext cx="11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(1ª versión)</a:t>
              </a:r>
            </a:p>
          </p:txBody>
        </p:sp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1106488" y="1229742"/>
            <a:ext cx="3190875" cy="5667376"/>
            <a:chOff x="697" y="1462"/>
            <a:chExt cx="2010" cy="3570"/>
          </a:xfrm>
        </p:grpSpPr>
        <p:sp>
          <p:nvSpPr>
            <p:cNvPr id="21511" name="Line 11"/>
            <p:cNvSpPr>
              <a:spLocks noChangeShapeType="1"/>
            </p:cNvSpPr>
            <p:nvPr/>
          </p:nvSpPr>
          <p:spPr bwMode="auto">
            <a:xfrm flipV="1">
              <a:off x="1699" y="4104"/>
              <a:ext cx="514" cy="4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12" name="Text Box 12"/>
            <p:cNvSpPr txBox="1">
              <a:spLocks noChangeArrowheads="1"/>
            </p:cNvSpPr>
            <p:nvPr/>
          </p:nvSpPr>
          <p:spPr bwMode="auto">
            <a:xfrm>
              <a:off x="773" y="4507"/>
              <a:ext cx="193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Lámina conductora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(por dentro)</a:t>
              </a:r>
            </a:p>
          </p:txBody>
        </p:sp>
        <p:sp>
          <p:nvSpPr>
            <p:cNvPr id="21513" name="Line 13"/>
            <p:cNvSpPr>
              <a:spLocks noChangeShapeType="1"/>
            </p:cNvSpPr>
            <p:nvPr/>
          </p:nvSpPr>
          <p:spPr bwMode="auto">
            <a:xfrm>
              <a:off x="1633" y="3123"/>
              <a:ext cx="58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697" y="2957"/>
              <a:ext cx="107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Cadena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conductora</a:t>
              </a:r>
            </a:p>
          </p:txBody>
        </p:sp>
        <p:sp>
          <p:nvSpPr>
            <p:cNvPr id="21515" name="Line 15"/>
            <p:cNvSpPr>
              <a:spLocks noChangeShapeType="1"/>
            </p:cNvSpPr>
            <p:nvPr/>
          </p:nvSpPr>
          <p:spPr bwMode="auto">
            <a:xfrm>
              <a:off x="1618" y="2239"/>
              <a:ext cx="59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16" name="Text Box 16"/>
            <p:cNvSpPr txBox="1">
              <a:spLocks noChangeArrowheads="1"/>
            </p:cNvSpPr>
            <p:nvPr/>
          </p:nvSpPr>
          <p:spPr bwMode="auto">
            <a:xfrm>
              <a:off x="755" y="2091"/>
              <a:ext cx="107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Varilla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conductora</a:t>
              </a:r>
            </a:p>
          </p:txBody>
        </p:sp>
        <p:sp>
          <p:nvSpPr>
            <p:cNvPr id="21517" name="Line 18"/>
            <p:cNvSpPr>
              <a:spLocks noChangeShapeType="1"/>
            </p:cNvSpPr>
            <p:nvPr/>
          </p:nvSpPr>
          <p:spPr bwMode="auto">
            <a:xfrm>
              <a:off x="1848" y="1709"/>
              <a:ext cx="297" cy="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18" name="Text Box 19"/>
            <p:cNvSpPr txBox="1">
              <a:spLocks noChangeArrowheads="1"/>
            </p:cNvSpPr>
            <p:nvPr/>
          </p:nvSpPr>
          <p:spPr bwMode="auto">
            <a:xfrm>
              <a:off x="773" y="1462"/>
              <a:ext cx="107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Esfera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conductora</a:t>
              </a:r>
            </a:p>
          </p:txBody>
        </p:sp>
      </p:grp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4883148" y="1643579"/>
            <a:ext cx="5702619" cy="12534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44000" tIns="72000" rIns="144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Al tocar la esfera con un cuerpo cargado, se transfiere parte de su exceso de carga a la esfera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6638388" y="299634"/>
            <a:ext cx="3741737" cy="88407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er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dispositivo conductor para almacenar carga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883149" y="3050147"/>
            <a:ext cx="5702618" cy="1622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44000" tIns="72000" rIns="144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Ese exceso de carga da lugar a corrientes que lo reducen en parte, y que transfieren esa parte de exceso de carga a la cara exterior de la lámina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883148" y="4809348"/>
            <a:ext cx="5702618" cy="1622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44000" tIns="72000" rIns="144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 carga recibida por la botella acaba repartida, por tanto, entre la superficie de la esfera y la superficie exterior de la lámina cuando se alcanza el equilibrio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nimBg="1"/>
      <p:bldP spid="26423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08893" y="1509402"/>
            <a:ext cx="5715001" cy="1366837"/>
            <a:chOff x="1808893" y="1665267"/>
            <a:chExt cx="5715001" cy="1366837"/>
          </a:xfrm>
        </p:grpSpPr>
        <p:sp>
          <p:nvSpPr>
            <p:cNvPr id="23581" name="Rectangle 26"/>
            <p:cNvSpPr>
              <a:spLocks noChangeArrowheads="1"/>
            </p:cNvSpPr>
            <p:nvPr/>
          </p:nvSpPr>
          <p:spPr bwMode="auto">
            <a:xfrm>
              <a:off x="1808893" y="1665267"/>
              <a:ext cx="5715001" cy="13668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16" name="Text Box 27"/>
            <p:cNvSpPr txBox="1">
              <a:spLocks noChangeArrowheads="1"/>
            </p:cNvSpPr>
            <p:nvPr/>
          </p:nvSpPr>
          <p:spPr bwMode="auto">
            <a:xfrm>
              <a:off x="1919170" y="1754161"/>
              <a:ext cx="1803718" cy="120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Capacidad de un Conductor</a:t>
              </a:r>
            </a:p>
          </p:txBody>
        </p:sp>
      </p:grpSp>
      <p:sp>
        <p:nvSpPr>
          <p:cNvPr id="2" name="Rectángulo 1"/>
          <p:cNvSpPr/>
          <p:nvPr/>
        </p:nvSpPr>
        <p:spPr bwMode="auto">
          <a:xfrm>
            <a:off x="3734530" y="3609317"/>
            <a:ext cx="4551965" cy="1017547"/>
          </a:xfrm>
          <a:prstGeom prst="rect">
            <a:avLst/>
          </a:prstGeom>
          <a:solidFill>
            <a:srgbClr val="99CCFF"/>
          </a:solidFill>
          <a:ln w="25400" cap="flat" cmpd="sng" algn="ctr">
            <a:noFill/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734531" y="1661802"/>
            <a:ext cx="3783013" cy="1106487"/>
            <a:chOff x="3734531" y="1817667"/>
            <a:chExt cx="3783013" cy="1106487"/>
          </a:xfrm>
        </p:grpSpPr>
        <p:sp>
          <p:nvSpPr>
            <p:cNvPr id="23582" name="Line 28"/>
            <p:cNvSpPr>
              <a:spLocks noChangeShapeType="1"/>
            </p:cNvSpPr>
            <p:nvPr/>
          </p:nvSpPr>
          <p:spPr bwMode="auto">
            <a:xfrm>
              <a:off x="4182206" y="2365354"/>
              <a:ext cx="31765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583" name="Text Box 29"/>
            <p:cNvSpPr txBox="1">
              <a:spLocks noChangeArrowheads="1"/>
            </p:cNvSpPr>
            <p:nvPr/>
          </p:nvSpPr>
          <p:spPr bwMode="auto">
            <a:xfrm>
              <a:off x="4890231" y="1817667"/>
              <a:ext cx="175736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Carga </a:t>
              </a:r>
              <a:r>
                <a:rPr lang="es-ES" sz="2400">
                  <a:latin typeface="Arial" panose="020B0604020202020204" pitchFamily="34" charset="0"/>
                </a:rPr>
                <a:t>Neta</a:t>
              </a:r>
            </a:p>
          </p:txBody>
        </p:sp>
        <p:sp>
          <p:nvSpPr>
            <p:cNvPr id="23584" name="Text Box 30"/>
            <p:cNvSpPr txBox="1">
              <a:spLocks noChangeArrowheads="1"/>
            </p:cNvSpPr>
            <p:nvPr/>
          </p:nvSpPr>
          <p:spPr bwMode="auto">
            <a:xfrm>
              <a:off x="4169506" y="2460604"/>
              <a:ext cx="334803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s-ES" sz="2400" dirty="0">
                  <a:latin typeface="Arial" panose="020B0604020202020204" pitchFamily="34" charset="0"/>
                </a:rPr>
                <a:t>otencial en Equilibrio</a:t>
              </a:r>
            </a:p>
          </p:txBody>
        </p:sp>
        <p:sp>
          <p:nvSpPr>
            <p:cNvPr id="23585" name="Text Box 36"/>
            <p:cNvSpPr txBox="1">
              <a:spLocks noChangeArrowheads="1"/>
            </p:cNvSpPr>
            <p:nvPr/>
          </p:nvSpPr>
          <p:spPr bwMode="auto">
            <a:xfrm>
              <a:off x="3734531" y="2135167"/>
              <a:ext cx="36195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8277098" y="1523774"/>
            <a:ext cx="1377950" cy="1360487"/>
            <a:chOff x="4972" y="1590"/>
            <a:chExt cx="868" cy="857"/>
          </a:xfrm>
        </p:grpSpPr>
        <p:sp>
          <p:nvSpPr>
            <p:cNvPr id="23576" name="Rectangle 31"/>
            <p:cNvSpPr>
              <a:spLocks noChangeArrowheads="1"/>
            </p:cNvSpPr>
            <p:nvPr/>
          </p:nvSpPr>
          <p:spPr bwMode="auto">
            <a:xfrm>
              <a:off x="4972" y="1590"/>
              <a:ext cx="868" cy="8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7" name="Text Box 32"/>
            <p:cNvSpPr txBox="1">
              <a:spLocks noChangeArrowheads="1"/>
            </p:cNvSpPr>
            <p:nvPr/>
          </p:nvSpPr>
          <p:spPr bwMode="auto">
            <a:xfrm>
              <a:off x="5024" y="1857"/>
              <a:ext cx="4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</a:p>
          </p:txBody>
        </p:sp>
        <p:sp>
          <p:nvSpPr>
            <p:cNvPr id="23578" name="Line 33"/>
            <p:cNvSpPr>
              <a:spLocks noChangeShapeType="1"/>
            </p:cNvSpPr>
            <p:nvPr/>
          </p:nvSpPr>
          <p:spPr bwMode="auto">
            <a:xfrm>
              <a:off x="5443" y="199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579" name="Text Box 34"/>
            <p:cNvSpPr txBox="1">
              <a:spLocks noChangeArrowheads="1"/>
            </p:cNvSpPr>
            <p:nvPr/>
          </p:nvSpPr>
          <p:spPr bwMode="auto">
            <a:xfrm>
              <a:off x="5438" y="1624"/>
              <a:ext cx="2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3580" name="Text Box 35"/>
            <p:cNvSpPr txBox="1">
              <a:spLocks noChangeArrowheads="1"/>
            </p:cNvSpPr>
            <p:nvPr/>
          </p:nvSpPr>
          <p:spPr bwMode="auto">
            <a:xfrm>
              <a:off x="5446" y="2039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sp>
        <p:nvSpPr>
          <p:cNvPr id="12310" name="Text Box 50"/>
          <p:cNvSpPr txBox="1">
            <a:spLocks noChangeArrowheads="1"/>
          </p:cNvSpPr>
          <p:nvPr/>
        </p:nvSpPr>
        <p:spPr bwMode="auto">
          <a:xfrm>
            <a:off x="3814934" y="3891262"/>
            <a:ext cx="182964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Faradio = F</a:t>
            </a:r>
          </a:p>
        </p:txBody>
      </p:sp>
      <p:sp>
        <p:nvSpPr>
          <p:cNvPr id="12314" name="Text Box 54"/>
          <p:cNvSpPr txBox="1">
            <a:spLocks noChangeArrowheads="1"/>
          </p:cNvSpPr>
          <p:nvPr/>
        </p:nvSpPr>
        <p:spPr bwMode="auto">
          <a:xfrm>
            <a:off x="1808893" y="3329595"/>
            <a:ext cx="1418939" cy="51473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UNIDAD</a:t>
            </a:r>
          </a:p>
        </p:txBody>
      </p:sp>
      <p:sp>
        <p:nvSpPr>
          <p:cNvPr id="289859" name="Text Box 67"/>
          <p:cNvSpPr txBox="1">
            <a:spLocks noChangeArrowheads="1"/>
          </p:cNvSpPr>
          <p:nvPr/>
        </p:nvSpPr>
        <p:spPr bwMode="auto">
          <a:xfrm>
            <a:off x="2363788" y="5519485"/>
            <a:ext cx="26487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Es muy grande. 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1702276" y="407467"/>
            <a:ext cx="6801643" cy="9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Para caracterizar la capacidad de un conductor para almacenar carga se introduce la...</a:t>
            </a:r>
          </a:p>
        </p:txBody>
      </p:sp>
      <p:grpSp>
        <p:nvGrpSpPr>
          <p:cNvPr id="12338" name="Group 50"/>
          <p:cNvGrpSpPr>
            <a:grpSpLocks/>
          </p:cNvGrpSpPr>
          <p:nvPr/>
        </p:nvGrpSpPr>
        <p:grpSpPr bwMode="auto">
          <a:xfrm>
            <a:off x="5524374" y="3692973"/>
            <a:ext cx="2671763" cy="896938"/>
            <a:chOff x="2907" y="2665"/>
            <a:chExt cx="1683" cy="565"/>
          </a:xfrm>
        </p:grpSpPr>
        <p:sp>
          <p:nvSpPr>
            <p:cNvPr id="23568" name="Line 51"/>
            <p:cNvSpPr>
              <a:spLocks noChangeShapeType="1"/>
            </p:cNvSpPr>
            <p:nvPr/>
          </p:nvSpPr>
          <p:spPr bwMode="auto">
            <a:xfrm>
              <a:off x="3145" y="2936"/>
              <a:ext cx="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569" name="Text Box 52"/>
            <p:cNvSpPr txBox="1">
              <a:spLocks noChangeArrowheads="1"/>
            </p:cNvSpPr>
            <p:nvPr/>
          </p:nvSpPr>
          <p:spPr bwMode="auto">
            <a:xfrm>
              <a:off x="3141" y="2665"/>
              <a:ext cx="23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3570" name="Text Box 53"/>
            <p:cNvSpPr txBox="1">
              <a:spLocks noChangeArrowheads="1"/>
            </p:cNvSpPr>
            <p:nvPr/>
          </p:nvSpPr>
          <p:spPr bwMode="auto">
            <a:xfrm>
              <a:off x="3139" y="2935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23571" name="Text Box 40"/>
            <p:cNvSpPr txBox="1">
              <a:spLocks noChangeArrowheads="1"/>
            </p:cNvSpPr>
            <p:nvPr/>
          </p:nvSpPr>
          <p:spPr bwMode="auto">
            <a:xfrm>
              <a:off x="2907" y="2772"/>
              <a:ext cx="2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/>
                <a:t>=</a:t>
              </a:r>
            </a:p>
          </p:txBody>
        </p:sp>
        <p:sp>
          <p:nvSpPr>
            <p:cNvPr id="23572" name="Text Box 41"/>
            <p:cNvSpPr txBox="1">
              <a:spLocks noChangeArrowheads="1"/>
            </p:cNvSpPr>
            <p:nvPr/>
          </p:nvSpPr>
          <p:spPr bwMode="auto">
            <a:xfrm>
              <a:off x="3427" y="2774"/>
              <a:ext cx="2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/>
                <a:t>=</a:t>
              </a:r>
            </a:p>
          </p:txBody>
        </p:sp>
        <p:sp>
          <p:nvSpPr>
            <p:cNvPr id="23573" name="Line 51"/>
            <p:cNvSpPr>
              <a:spLocks noChangeShapeType="1"/>
            </p:cNvSpPr>
            <p:nvPr/>
          </p:nvSpPr>
          <p:spPr bwMode="auto">
            <a:xfrm flipV="1">
              <a:off x="3713" y="2939"/>
              <a:ext cx="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574" name="Text Box 52"/>
            <p:cNvSpPr txBox="1">
              <a:spLocks noChangeArrowheads="1"/>
            </p:cNvSpPr>
            <p:nvPr/>
          </p:nvSpPr>
          <p:spPr bwMode="auto">
            <a:xfrm>
              <a:off x="3655" y="2676"/>
              <a:ext cx="9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Culombio</a:t>
              </a:r>
            </a:p>
          </p:txBody>
        </p:sp>
        <p:sp>
          <p:nvSpPr>
            <p:cNvPr id="23575" name="Text Box 53"/>
            <p:cNvSpPr txBox="1">
              <a:spLocks noChangeArrowheads="1"/>
            </p:cNvSpPr>
            <p:nvPr/>
          </p:nvSpPr>
          <p:spPr bwMode="auto">
            <a:xfrm>
              <a:off x="3844" y="2938"/>
              <a:ext cx="58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Voltio</a:t>
              </a:r>
            </a:p>
          </p:txBody>
        </p:sp>
      </p:grp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2363788" y="4763643"/>
            <a:ext cx="6766509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0099FF"/>
                </a:solidFill>
                <a:sym typeface="Symbol" panose="05050102010706020507" pitchFamily="18" charset="2"/>
              </a:rPr>
              <a:t> En honor a Michael Faraday, en inglés "Farad"</a:t>
            </a:r>
          </a:p>
        </p:txBody>
      </p:sp>
      <p:sp>
        <p:nvSpPr>
          <p:cNvPr id="23566" name="Text Box 66"/>
          <p:cNvSpPr txBox="1">
            <a:spLocks noChangeArrowheads="1"/>
          </p:cNvSpPr>
          <p:nvPr/>
        </p:nvSpPr>
        <p:spPr bwMode="auto">
          <a:xfrm>
            <a:off x="6973656" y="5481132"/>
            <a:ext cx="1947864" cy="12541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80000" tIns="72000" rIns="144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F = 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-6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 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nF = 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-9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pF = 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-12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F</a:t>
            </a:r>
          </a:p>
        </p:txBody>
      </p:sp>
      <p:sp>
        <p:nvSpPr>
          <p:cNvPr id="23567" name="AutoShape 47"/>
          <p:cNvSpPr>
            <a:spLocks/>
          </p:cNvSpPr>
          <p:nvPr/>
        </p:nvSpPr>
        <p:spPr bwMode="auto">
          <a:xfrm>
            <a:off x="6422793" y="5498595"/>
            <a:ext cx="346075" cy="1204913"/>
          </a:xfrm>
          <a:prstGeom prst="leftBrace">
            <a:avLst>
              <a:gd name="adj1" fmla="val 42124"/>
              <a:gd name="adj2" fmla="val 88188"/>
            </a:avLst>
          </a:prstGeom>
          <a:noFill/>
          <a:ln w="254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82800" rIns="90000" bIns="82800" anchor="ctr">
            <a:no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3" name="CuadroTexto 2"/>
          <p:cNvSpPr txBox="1"/>
          <p:nvPr/>
        </p:nvSpPr>
        <p:spPr>
          <a:xfrm>
            <a:off x="9024811" y="5488313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FF0000"/>
                </a:solidFill>
              </a:rPr>
              <a:t>micro</a:t>
            </a:r>
          </a:p>
          <a:p>
            <a:r>
              <a:rPr lang="es-ES" sz="2400">
                <a:solidFill>
                  <a:srgbClr val="FF0000"/>
                </a:solidFill>
              </a:rPr>
              <a:t>nano</a:t>
            </a:r>
          </a:p>
          <a:p>
            <a:r>
              <a:rPr lang="es-ES" sz="2400">
                <a:solidFill>
                  <a:srgbClr val="FF0000"/>
                </a:solidFill>
              </a:rPr>
              <a:t>pico</a:t>
            </a:r>
            <a:endParaRPr lang="en-GB" sz="2400">
              <a:solidFill>
                <a:srgbClr val="FF0000"/>
              </a:solidFill>
            </a:endParaRPr>
          </a:p>
        </p:txBody>
      </p:sp>
      <p:sp>
        <p:nvSpPr>
          <p:cNvPr id="35" name="Text Box 67">
            <a:extLst>
              <a:ext uri="{FF2B5EF4-FFF2-40B4-BE49-F238E27FC236}">
                <a16:creationId xmlns:a16="http://schemas.microsoft.com/office/drawing/2014/main" id="{8C533374-D601-4D7D-9E9F-49A02DE0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657" y="5564960"/>
            <a:ext cx="3761264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                    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Por este motivo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suele venir expresada en: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310" grpId="0"/>
      <p:bldP spid="12314" grpId="0" animBg="1"/>
      <p:bldP spid="289859" grpId="0"/>
      <p:bldP spid="12327" grpId="0"/>
      <p:bldP spid="12333" grpId="0"/>
      <p:bldP spid="23566" grpId="0" animBg="1"/>
      <p:bldP spid="23567" grpId="0" animBg="1"/>
      <p:bldP spid="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C9C661-2D55-4C31-AEB8-A63389DA071A}"/>
              </a:ext>
            </a:extLst>
          </p:cNvPr>
          <p:cNvSpPr/>
          <p:nvPr/>
        </p:nvSpPr>
        <p:spPr bwMode="auto">
          <a:xfrm>
            <a:off x="2034780" y="2116825"/>
            <a:ext cx="1328527" cy="599772"/>
          </a:xfrm>
          <a:prstGeom prst="rect">
            <a:avLst/>
          </a:prstGeom>
          <a:solidFill>
            <a:srgbClr val="99CCFF"/>
          </a:solidFill>
          <a:ln w="25400" cap="flat" cmpd="sng" algn="ctr">
            <a:noFill/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9486D0-F369-4408-B7DF-ED3C6A94AC69}"/>
              </a:ext>
            </a:extLst>
          </p:cNvPr>
          <p:cNvSpPr/>
          <p:nvPr/>
        </p:nvSpPr>
        <p:spPr bwMode="auto">
          <a:xfrm>
            <a:off x="3960057" y="2111570"/>
            <a:ext cx="1461380" cy="599772"/>
          </a:xfrm>
          <a:prstGeom prst="rect">
            <a:avLst/>
          </a:prstGeom>
          <a:solidFill>
            <a:srgbClr val="99CCFF"/>
          </a:solidFill>
          <a:ln w="25400" cap="flat" cmpd="sng" algn="ctr">
            <a:noFill/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9833" name="Text Box 41"/>
          <p:cNvSpPr txBox="1">
            <a:spLocks noChangeArrowheads="1"/>
          </p:cNvSpPr>
          <p:nvPr/>
        </p:nvSpPr>
        <p:spPr bwMode="auto">
          <a:xfrm>
            <a:off x="1642184" y="5126115"/>
            <a:ext cx="86240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 siempre es positiva, porque Q y V tienen el mismo signo</a:t>
            </a:r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649969" y="2971306"/>
            <a:ext cx="837111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"V" es, también, la diferencia de potencial del conductor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respecto al , ya que se toma V() = 0</a:t>
            </a:r>
          </a:p>
        </p:txBody>
      </p:sp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2003271" y="3945296"/>
            <a:ext cx="7277373" cy="884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capacidad de un conductor sería, por tanto,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carga almacenada por cada voltio respecto al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1808893" y="380691"/>
            <a:ext cx="5715001" cy="1366837"/>
            <a:chOff x="1808893" y="1665267"/>
            <a:chExt cx="5715001" cy="1366837"/>
          </a:xfrm>
        </p:grpSpPr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1808893" y="1665267"/>
              <a:ext cx="5715001" cy="13668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919170" y="1754161"/>
              <a:ext cx="1803718" cy="120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Capacidad de un Conductor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734531" y="533091"/>
            <a:ext cx="3783013" cy="1106487"/>
            <a:chOff x="3734531" y="1817667"/>
            <a:chExt cx="3783013" cy="1106487"/>
          </a:xfrm>
        </p:grpSpPr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4182206" y="2365354"/>
              <a:ext cx="31765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4890231" y="1817667"/>
              <a:ext cx="175736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Carga </a:t>
              </a:r>
              <a:r>
                <a:rPr lang="es-ES" sz="2400">
                  <a:latin typeface="Arial" panose="020B0604020202020204" pitchFamily="34" charset="0"/>
                </a:rPr>
                <a:t>Neta</a:t>
              </a: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169506" y="2460604"/>
              <a:ext cx="334803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s-ES" sz="2400">
                  <a:latin typeface="Arial" panose="020B0604020202020204" pitchFamily="34" charset="0"/>
                </a:rPr>
                <a:t>otencial en Equilibrio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734531" y="2135167"/>
              <a:ext cx="36195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41" name="Group 49"/>
          <p:cNvGrpSpPr>
            <a:grpSpLocks/>
          </p:cNvGrpSpPr>
          <p:nvPr/>
        </p:nvGrpSpPr>
        <p:grpSpPr bwMode="auto">
          <a:xfrm>
            <a:off x="8277098" y="395063"/>
            <a:ext cx="1377950" cy="1360487"/>
            <a:chOff x="4972" y="1590"/>
            <a:chExt cx="868" cy="857"/>
          </a:xfrm>
        </p:grpSpPr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4972" y="1590"/>
              <a:ext cx="868" cy="8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5024" y="1857"/>
              <a:ext cx="4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5443" y="199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5438" y="1624"/>
              <a:ext cx="2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5446" y="2039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sp>
        <p:nvSpPr>
          <p:cNvPr id="19" name="Text Box 41">
            <a:extLst>
              <a:ext uri="{FF2B5EF4-FFF2-40B4-BE49-F238E27FC236}">
                <a16:creationId xmlns:a16="http://schemas.microsoft.com/office/drawing/2014/main" id="{4A454396-20DF-4AF1-8CDB-4A3447B6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969" y="2184445"/>
            <a:ext cx="86240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  Q = C V    o    V = Q / C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AB538784-ADB2-4F5B-BFD0-BE8E40D53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037" y="5638513"/>
            <a:ext cx="8054043" cy="12025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Como el V generado por una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puntual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(V = K Q / r) tiene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mismo signo que la carga, el generado por un conjunto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del mismo signo, tendrá el mismo signo que las cargas</a:t>
            </a:r>
          </a:p>
        </p:txBody>
      </p:sp>
    </p:spTree>
    <p:extLst>
      <p:ext uri="{BB962C8B-B14F-4D97-AF65-F5344CB8AC3E}">
        <p14:creationId xmlns:p14="http://schemas.microsoft.com/office/powerpoint/2010/main" val="62220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9833" grpId="0"/>
      <p:bldP spid="289834" grpId="0"/>
      <p:bldP spid="289861" grpId="0" animBg="1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38" name="Text Box 46"/>
          <p:cNvSpPr txBox="1">
            <a:spLocks noChangeArrowheads="1"/>
          </p:cNvSpPr>
          <p:nvPr/>
        </p:nvSpPr>
        <p:spPr bwMode="auto">
          <a:xfrm>
            <a:off x="4006825" y="6344245"/>
            <a:ext cx="229438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>
                <a:solidFill>
                  <a:srgbClr val="3333FF"/>
                </a:solidFill>
                <a:latin typeface="Arial" panose="020B0604020202020204" pitchFamily="34" charset="0"/>
              </a:rPr>
              <a:t>ESFERA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= KQ/R</a:t>
            </a:r>
          </a:p>
        </p:txBody>
      </p:sp>
      <p:sp>
        <p:nvSpPr>
          <p:cNvPr id="289841" name="Text Box 49"/>
          <p:cNvSpPr txBox="1">
            <a:spLocks noChangeArrowheads="1"/>
          </p:cNvSpPr>
          <p:nvPr/>
        </p:nvSpPr>
        <p:spPr bwMode="auto">
          <a:xfrm>
            <a:off x="4771084" y="5444977"/>
            <a:ext cx="3228549" cy="609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 = Q/V = R/K = 4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R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AC30493-1C5C-4FEB-BD3C-72F94F3813BC}"/>
              </a:ext>
            </a:extLst>
          </p:cNvPr>
          <p:cNvGrpSpPr/>
          <p:nvPr/>
        </p:nvGrpSpPr>
        <p:grpSpPr>
          <a:xfrm>
            <a:off x="2110469" y="5156356"/>
            <a:ext cx="1457325" cy="1189044"/>
            <a:chOff x="2331179" y="5156356"/>
            <a:chExt cx="1457325" cy="1189044"/>
          </a:xfrm>
        </p:grpSpPr>
        <p:sp>
          <p:nvSpPr>
            <p:cNvPr id="25629" name="Oval 44"/>
            <p:cNvSpPr>
              <a:spLocks noChangeArrowheads="1"/>
            </p:cNvSpPr>
            <p:nvPr/>
          </p:nvSpPr>
          <p:spPr bwMode="auto">
            <a:xfrm>
              <a:off x="2709004" y="5265894"/>
              <a:ext cx="1079500" cy="1079506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100000">
                  <a:srgbClr val="5E765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0" name="Text Box 45"/>
            <p:cNvSpPr txBox="1">
              <a:spLocks noChangeArrowheads="1"/>
            </p:cNvSpPr>
            <p:nvPr/>
          </p:nvSpPr>
          <p:spPr bwMode="auto">
            <a:xfrm>
              <a:off x="2331179" y="5156356"/>
              <a:ext cx="377825" cy="396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5631" name="Line 47"/>
            <p:cNvSpPr>
              <a:spLocks noChangeShapeType="1"/>
            </p:cNvSpPr>
            <p:nvPr/>
          </p:nvSpPr>
          <p:spPr bwMode="auto">
            <a:xfrm flipV="1">
              <a:off x="3229704" y="5592921"/>
              <a:ext cx="522288" cy="225426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25632" name="Text Box 48"/>
            <p:cNvSpPr txBox="1">
              <a:spLocks noChangeArrowheads="1"/>
            </p:cNvSpPr>
            <p:nvPr/>
          </p:nvSpPr>
          <p:spPr bwMode="auto">
            <a:xfrm>
              <a:off x="3056666" y="5286532"/>
              <a:ext cx="365125" cy="396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  <p:sp>
        <p:nvSpPr>
          <p:cNvPr id="25633" name="Text Box 61"/>
          <p:cNvSpPr txBox="1">
            <a:spLocks noChangeArrowheads="1"/>
          </p:cNvSpPr>
          <p:nvPr/>
        </p:nvSpPr>
        <p:spPr bwMode="auto">
          <a:xfrm>
            <a:off x="1837466" y="3613298"/>
            <a:ext cx="7861301" cy="58737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Ejemplo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: Una esfera conductora cargada en equilibrio</a:t>
            </a:r>
          </a:p>
        </p:txBody>
      </p:sp>
      <p:grpSp>
        <p:nvGrpSpPr>
          <p:cNvPr id="63531" name="Group 43"/>
          <p:cNvGrpSpPr>
            <a:grpSpLocks/>
          </p:cNvGrpSpPr>
          <p:nvPr/>
        </p:nvGrpSpPr>
        <p:grpSpPr bwMode="auto">
          <a:xfrm>
            <a:off x="7906117" y="5734193"/>
            <a:ext cx="2398711" cy="536575"/>
            <a:chOff x="5520" y="4005"/>
            <a:chExt cx="1511" cy="338"/>
          </a:xfrm>
        </p:grpSpPr>
        <p:sp>
          <p:nvSpPr>
            <p:cNvPr id="25625" name="Text Box 38"/>
            <p:cNvSpPr txBox="1">
              <a:spLocks noChangeArrowheads="1"/>
            </p:cNvSpPr>
            <p:nvPr/>
          </p:nvSpPr>
          <p:spPr bwMode="auto">
            <a:xfrm>
              <a:off x="5754" y="4005"/>
              <a:ext cx="1277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GEOMETRÍA</a:t>
              </a: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5520" y="4058"/>
              <a:ext cx="234" cy="6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 anchor="ctr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3305065" y="4239367"/>
            <a:ext cx="59965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</a:rPr>
              <a:t>Al estar la Q en la superficie, es como una</a:t>
            </a:r>
          </a:p>
          <a:p>
            <a:r>
              <a:rPr lang="es-ES" sz="2400" dirty="0">
                <a:solidFill>
                  <a:srgbClr val="FF0000"/>
                </a:solidFill>
              </a:rPr>
              <a:t>superficie esférica uniformemente cargada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7697996" y="5963227"/>
            <a:ext cx="1770221" cy="881228"/>
            <a:chOff x="7845136" y="5963227"/>
            <a:chExt cx="1770221" cy="881228"/>
          </a:xfrm>
        </p:grpSpPr>
        <p:sp>
          <p:nvSpPr>
            <p:cNvPr id="25627" name="Text Box 37"/>
            <p:cNvSpPr txBox="1">
              <a:spLocks noChangeArrowheads="1"/>
            </p:cNvSpPr>
            <p:nvPr/>
          </p:nvSpPr>
          <p:spPr bwMode="auto">
            <a:xfrm>
              <a:off x="8424732" y="6307880"/>
              <a:ext cx="1190625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MEDIO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7845136" y="5963227"/>
              <a:ext cx="579596" cy="3960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 anchor="ctr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1820394" y="2045679"/>
            <a:ext cx="7888763" cy="1253402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 depende, en general (medios lineales), sólo de las propiedades eléctricas del medio y de la geometría del conductor. No depende, en general, ni de Q, ni de V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D5699C1-44DC-4FD3-B9FD-AC08ED2676CF}"/>
              </a:ext>
            </a:extLst>
          </p:cNvPr>
          <p:cNvGrpSpPr/>
          <p:nvPr/>
        </p:nvGrpSpPr>
        <p:grpSpPr>
          <a:xfrm>
            <a:off x="1808893" y="380691"/>
            <a:ext cx="5715001" cy="1366837"/>
            <a:chOff x="1808893" y="1665267"/>
            <a:chExt cx="5715001" cy="1366837"/>
          </a:xfrm>
        </p:grpSpPr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065B0273-9F8B-44D5-B234-2D8D49D10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893" y="1665267"/>
              <a:ext cx="5715001" cy="13668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Text Box 27">
              <a:extLst>
                <a:ext uri="{FF2B5EF4-FFF2-40B4-BE49-F238E27FC236}">
                  <a16:creationId xmlns:a16="http://schemas.microsoft.com/office/drawing/2014/main" id="{1B8F89DE-60D3-4C0F-89EC-31B76663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170" y="1754161"/>
              <a:ext cx="1803718" cy="120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Capacidad de un Conductor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7C16942-ECF2-4086-9E46-6FEB2AE1C60F}"/>
              </a:ext>
            </a:extLst>
          </p:cNvPr>
          <p:cNvGrpSpPr/>
          <p:nvPr/>
        </p:nvGrpSpPr>
        <p:grpSpPr>
          <a:xfrm>
            <a:off x="3734531" y="533091"/>
            <a:ext cx="3783013" cy="1106487"/>
            <a:chOff x="3734531" y="1817667"/>
            <a:chExt cx="3783013" cy="1106487"/>
          </a:xfrm>
        </p:grpSpPr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CA744852-0D95-4CA1-AA69-C542A26AB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206" y="2365354"/>
              <a:ext cx="31765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53" name="Text Box 29">
              <a:extLst>
                <a:ext uri="{FF2B5EF4-FFF2-40B4-BE49-F238E27FC236}">
                  <a16:creationId xmlns:a16="http://schemas.microsoft.com/office/drawing/2014/main" id="{116DD7DC-A404-45E4-9611-7021E48C1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231" y="1817667"/>
              <a:ext cx="175736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Carga </a:t>
              </a:r>
              <a:r>
                <a:rPr lang="es-ES" sz="2400">
                  <a:latin typeface="Arial" panose="020B0604020202020204" pitchFamily="34" charset="0"/>
                </a:rPr>
                <a:t>Neta</a:t>
              </a:r>
            </a:p>
          </p:txBody>
        </p:sp>
        <p:sp>
          <p:nvSpPr>
            <p:cNvPr id="54" name="Text Box 30">
              <a:extLst>
                <a:ext uri="{FF2B5EF4-FFF2-40B4-BE49-F238E27FC236}">
                  <a16:creationId xmlns:a16="http://schemas.microsoft.com/office/drawing/2014/main" id="{B05F8F68-609C-4930-9FE2-A79ACAAF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9506" y="2460604"/>
              <a:ext cx="334803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s-ES" sz="2400">
                  <a:latin typeface="Arial" panose="020B0604020202020204" pitchFamily="34" charset="0"/>
                </a:rPr>
                <a:t>otencial en Equilibrio</a:t>
              </a:r>
            </a:p>
          </p:txBody>
        </p:sp>
        <p:sp>
          <p:nvSpPr>
            <p:cNvPr id="55" name="Text Box 36">
              <a:extLst>
                <a:ext uri="{FF2B5EF4-FFF2-40B4-BE49-F238E27FC236}">
                  <a16:creationId xmlns:a16="http://schemas.microsoft.com/office/drawing/2014/main" id="{9E19853F-EDA8-4926-B7BB-B7A948143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531" y="2135167"/>
              <a:ext cx="36195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56" name="Group 49">
            <a:extLst>
              <a:ext uri="{FF2B5EF4-FFF2-40B4-BE49-F238E27FC236}">
                <a16:creationId xmlns:a16="http://schemas.microsoft.com/office/drawing/2014/main" id="{EF07D50A-0F68-446A-8671-204C3AD7EBEE}"/>
              </a:ext>
            </a:extLst>
          </p:cNvPr>
          <p:cNvGrpSpPr>
            <a:grpSpLocks/>
          </p:cNvGrpSpPr>
          <p:nvPr/>
        </p:nvGrpSpPr>
        <p:grpSpPr bwMode="auto">
          <a:xfrm>
            <a:off x="8277098" y="395063"/>
            <a:ext cx="1377950" cy="1360487"/>
            <a:chOff x="4972" y="1590"/>
            <a:chExt cx="868" cy="857"/>
          </a:xfrm>
        </p:grpSpPr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3421F993-009B-404E-AACB-B0E02B08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1590"/>
              <a:ext cx="868" cy="8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Text Box 32">
              <a:extLst>
                <a:ext uri="{FF2B5EF4-FFF2-40B4-BE49-F238E27FC236}">
                  <a16:creationId xmlns:a16="http://schemas.microsoft.com/office/drawing/2014/main" id="{8E79CD24-A1D2-4D24-8053-F5133F02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4" y="1857"/>
              <a:ext cx="4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 = </a:t>
              </a:r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583CD68E-145F-4A2C-B1BF-D90C7B701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3" y="199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60" name="Text Box 34">
              <a:extLst>
                <a:ext uri="{FF2B5EF4-FFF2-40B4-BE49-F238E27FC236}">
                  <a16:creationId xmlns:a16="http://schemas.microsoft.com/office/drawing/2014/main" id="{8E87BC10-54A8-4C50-9F8F-3643ABDD5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" y="1624"/>
              <a:ext cx="2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61" name="Text Box 35">
              <a:extLst>
                <a:ext uri="{FF2B5EF4-FFF2-40B4-BE49-F238E27FC236}">
                  <a16:creationId xmlns:a16="http://schemas.microsoft.com/office/drawing/2014/main" id="{D88032C2-FF78-4EBD-BE4A-5CA1904FC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" y="2039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A820704-4146-46E3-8BFF-A063574520E1}"/>
              </a:ext>
            </a:extLst>
          </p:cNvPr>
          <p:cNvCxnSpPr/>
          <p:nvPr/>
        </p:nvCxnSpPr>
        <p:spPr bwMode="auto">
          <a:xfrm>
            <a:off x="4204140" y="5156356"/>
            <a:ext cx="0" cy="111441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8" grpId="0"/>
      <p:bldP spid="289841" grpId="0" animBg="1"/>
      <p:bldP spid="25633" grpId="0" animBg="1"/>
      <p:bldP spid="2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9" name="Picture 29" descr="Original capacitor">
            <a:hlinkClick r:id="rId3" tooltip="Original capacito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96" y="1297225"/>
            <a:ext cx="12668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30" descr="Original capacitor">
            <a:hlinkClick r:id="rId3" tooltip="Original capacito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36" y="1287700"/>
            <a:ext cx="12668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246313" y="990837"/>
            <a:ext cx="7037389" cy="463550"/>
            <a:chOff x="1415" y="1158"/>
            <a:chExt cx="4433" cy="292"/>
          </a:xfrm>
        </p:grpSpPr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 flipV="1">
              <a:off x="1415" y="1450"/>
              <a:ext cx="443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2834" y="1158"/>
              <a:ext cx="159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HILO CONDUCTOR</a:t>
              </a:r>
            </a:p>
          </p:txBody>
        </p:sp>
      </p:grpSp>
      <p:grpSp>
        <p:nvGrpSpPr>
          <p:cNvPr id="13343" name="Group 31"/>
          <p:cNvGrpSpPr>
            <a:grpSpLocks/>
          </p:cNvGrpSpPr>
          <p:nvPr/>
        </p:nvGrpSpPr>
        <p:grpSpPr bwMode="auto">
          <a:xfrm>
            <a:off x="5751719" y="1671700"/>
            <a:ext cx="2024063" cy="760412"/>
            <a:chOff x="3548" y="1335"/>
            <a:chExt cx="1275" cy="479"/>
          </a:xfrm>
        </p:grpSpPr>
        <p:sp>
          <p:nvSpPr>
            <p:cNvPr id="27676" name="Text Box 34"/>
            <p:cNvSpPr txBox="1">
              <a:spLocks noChangeArrowheads="1"/>
            </p:cNvSpPr>
            <p:nvPr/>
          </p:nvSpPr>
          <p:spPr bwMode="auto">
            <a:xfrm>
              <a:off x="3794" y="1428"/>
              <a:ext cx="1029" cy="2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</a:t>
              </a:r>
            </a:p>
          </p:txBody>
        </p:sp>
        <p:sp>
          <p:nvSpPr>
            <p:cNvPr id="27677" name="AutoShape 35"/>
            <p:cNvSpPr>
              <a:spLocks noChangeArrowheads="1"/>
            </p:cNvSpPr>
            <p:nvPr/>
          </p:nvSpPr>
          <p:spPr bwMode="auto">
            <a:xfrm>
              <a:off x="3548" y="1335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78" name="Line 36"/>
            <p:cNvSpPr>
              <a:spLocks noChangeShapeType="1"/>
            </p:cNvSpPr>
            <p:nvPr/>
          </p:nvSpPr>
          <p:spPr bwMode="auto">
            <a:xfrm flipH="1">
              <a:off x="3858" y="1478"/>
              <a:ext cx="95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5754893" y="2746692"/>
            <a:ext cx="2546350" cy="1387476"/>
            <a:chOff x="3550" y="1920"/>
            <a:chExt cx="1604" cy="874"/>
          </a:xfrm>
        </p:grpSpPr>
        <p:sp>
          <p:nvSpPr>
            <p:cNvPr id="27674" name="Text Box 38"/>
            <p:cNvSpPr txBox="1">
              <a:spLocks noChangeArrowheads="1"/>
            </p:cNvSpPr>
            <p:nvPr/>
          </p:nvSpPr>
          <p:spPr bwMode="auto">
            <a:xfrm>
              <a:off x="3796" y="1991"/>
              <a:ext cx="1358" cy="80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hasta que 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cargas iguales</a:t>
              </a:r>
            </a:p>
          </p:txBody>
        </p:sp>
        <p:sp>
          <p:nvSpPr>
            <p:cNvPr id="27675" name="AutoShape 39"/>
            <p:cNvSpPr>
              <a:spLocks noChangeArrowheads="1"/>
            </p:cNvSpPr>
            <p:nvPr/>
          </p:nvSpPr>
          <p:spPr bwMode="auto">
            <a:xfrm>
              <a:off x="3550" y="1920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5766007" y="4131055"/>
            <a:ext cx="2024063" cy="760412"/>
            <a:chOff x="3557" y="2625"/>
            <a:chExt cx="1275" cy="479"/>
          </a:xfrm>
        </p:grpSpPr>
        <p:sp>
          <p:nvSpPr>
            <p:cNvPr id="27672" name="Text Box 42"/>
            <p:cNvSpPr txBox="1">
              <a:spLocks noChangeArrowheads="1"/>
            </p:cNvSpPr>
            <p:nvPr/>
          </p:nvSpPr>
          <p:spPr bwMode="auto">
            <a:xfrm>
              <a:off x="3803" y="2736"/>
              <a:ext cx="1029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latin typeface="Arial" panose="020B0604020202020204" pitchFamily="34" charset="0"/>
                </a:rPr>
                <a:t> corriente</a:t>
              </a:r>
            </a:p>
          </p:txBody>
        </p:sp>
        <p:sp>
          <p:nvSpPr>
            <p:cNvPr id="27673" name="AutoShape 43"/>
            <p:cNvSpPr>
              <a:spLocks noChangeArrowheads="1"/>
            </p:cNvSpPr>
            <p:nvPr/>
          </p:nvSpPr>
          <p:spPr bwMode="auto">
            <a:xfrm>
              <a:off x="3557" y="2625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342" name="Group 30"/>
          <p:cNvGrpSpPr>
            <a:grpSpLocks/>
          </p:cNvGrpSpPr>
          <p:nvPr/>
        </p:nvGrpSpPr>
        <p:grpSpPr bwMode="auto">
          <a:xfrm>
            <a:off x="3252599" y="1641029"/>
            <a:ext cx="2493966" cy="4191004"/>
            <a:chOff x="2118" y="1356"/>
            <a:chExt cx="1571" cy="2640"/>
          </a:xfrm>
        </p:grpSpPr>
        <p:sp>
          <p:nvSpPr>
            <p:cNvPr id="27668" name="Text Box 33"/>
            <p:cNvSpPr txBox="1">
              <a:spLocks noChangeArrowheads="1"/>
            </p:cNvSpPr>
            <p:nvPr/>
          </p:nvSpPr>
          <p:spPr bwMode="auto">
            <a:xfrm>
              <a:off x="2118" y="1356"/>
              <a:ext cx="148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</p:txBody>
        </p:sp>
        <p:sp>
          <p:nvSpPr>
            <p:cNvPr id="27669" name="Text Box 37"/>
            <p:cNvSpPr txBox="1">
              <a:spLocks noChangeArrowheads="1"/>
            </p:cNvSpPr>
            <p:nvPr/>
          </p:nvSpPr>
          <p:spPr bwMode="auto">
            <a:xfrm>
              <a:off x="2118" y="2001"/>
              <a:ext cx="150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distintas</a:t>
              </a:r>
            </a:p>
          </p:txBody>
        </p:sp>
        <p:sp>
          <p:nvSpPr>
            <p:cNvPr id="27670" name="Text Box 41"/>
            <p:cNvSpPr txBox="1">
              <a:spLocks noChangeArrowheads="1"/>
            </p:cNvSpPr>
            <p:nvPr/>
          </p:nvSpPr>
          <p:spPr bwMode="auto">
            <a:xfrm>
              <a:off x="2118" y="2885"/>
              <a:ext cx="157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</p:txBody>
        </p:sp>
        <p:sp>
          <p:nvSpPr>
            <p:cNvPr id="27671" name="Text Box 44"/>
            <p:cNvSpPr txBox="1">
              <a:spLocks noChangeArrowheads="1"/>
            </p:cNvSpPr>
            <p:nvPr/>
          </p:nvSpPr>
          <p:spPr bwMode="auto">
            <a:xfrm>
              <a:off x="2118" y="3471"/>
              <a:ext cx="157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</a:p>
          </p:txBody>
        </p:sp>
      </p:grp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5761244" y="5027040"/>
            <a:ext cx="2514601" cy="760412"/>
            <a:chOff x="3554" y="3247"/>
            <a:chExt cx="1584" cy="479"/>
          </a:xfrm>
        </p:grpSpPr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3788" y="3341"/>
              <a:ext cx="1350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 </a:t>
              </a:r>
              <a:r>
                <a:rPr lang="es-ES" sz="2400">
                  <a:latin typeface="Arial" panose="020B0604020202020204" pitchFamily="34" charset="0"/>
                </a:rPr>
                <a:t>o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</a:p>
          </p:txBody>
        </p:sp>
        <p:sp>
          <p:nvSpPr>
            <p:cNvPr id="27666" name="AutoShape 46"/>
            <p:cNvSpPr>
              <a:spLocks noChangeArrowheads="1"/>
            </p:cNvSpPr>
            <p:nvPr/>
          </p:nvSpPr>
          <p:spPr bwMode="auto">
            <a:xfrm>
              <a:off x="3554" y="3247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7" name="Line 48"/>
            <p:cNvSpPr>
              <a:spLocks noChangeShapeType="1"/>
            </p:cNvSpPr>
            <p:nvPr/>
          </p:nvSpPr>
          <p:spPr bwMode="auto">
            <a:xfrm flipH="1">
              <a:off x="4962" y="3412"/>
              <a:ext cx="95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1808923" y="5952102"/>
            <a:ext cx="3588026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No se tiende a igualar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carga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6134100" y="5967805"/>
            <a:ext cx="3586370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tiende a igualar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el potencial</a:t>
            </a:r>
          </a:p>
        </p:txBody>
      </p:sp>
      <p:sp>
        <p:nvSpPr>
          <p:cNvPr id="291939" name="Text Box 99"/>
          <p:cNvSpPr txBox="1">
            <a:spLocks noChangeArrowheads="1"/>
          </p:cNvSpPr>
          <p:nvPr/>
        </p:nvSpPr>
        <p:spPr bwMode="auto">
          <a:xfrm>
            <a:off x="1303818" y="3915012"/>
            <a:ext cx="1847470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CONDUCTOR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1940" name="Text Box 100"/>
          <p:cNvSpPr txBox="1">
            <a:spLocks noChangeArrowheads="1"/>
          </p:cNvSpPr>
          <p:nvPr/>
        </p:nvSpPr>
        <p:spPr bwMode="auto">
          <a:xfrm>
            <a:off x="8436028" y="3902312"/>
            <a:ext cx="1847470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</a:rPr>
              <a:t>CONDUCTOR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141416" y="2324046"/>
            <a:ext cx="1803997" cy="463846"/>
            <a:chOff x="6042026" y="1954541"/>
            <a:chExt cx="1803997" cy="463846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42026" y="1954541"/>
              <a:ext cx="1803997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: No e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xiste</a:t>
              </a: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6134100" y="2038452"/>
              <a:ext cx="150813" cy="2778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98968935-6B84-442B-9D76-56C5627A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71" y="485788"/>
            <a:ext cx="8653462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3.2.2 CONEXIÓN </a:t>
            </a: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DE CONDUCTORES</a:t>
            </a:r>
            <a:endParaRPr lang="es-ES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2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89" grpId="0" animBg="1"/>
      <p:bldP spid="291890" grpId="0" animBg="1"/>
      <p:bldP spid="291939" grpId="0"/>
      <p:bldP spid="2919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9" name="Picture 29" descr="Original capacitor">
            <a:hlinkClick r:id="rId3" tooltip="Original capacito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96" y="1297225"/>
            <a:ext cx="12668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30" descr="Original capacitor">
            <a:hlinkClick r:id="rId3" tooltip="Original capacito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36" y="1287700"/>
            <a:ext cx="12668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246313" y="990837"/>
            <a:ext cx="7037389" cy="463550"/>
            <a:chOff x="1415" y="1158"/>
            <a:chExt cx="4433" cy="292"/>
          </a:xfrm>
        </p:grpSpPr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 flipV="1">
              <a:off x="1415" y="1450"/>
              <a:ext cx="443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2834" y="1158"/>
              <a:ext cx="159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HILO CONDUCTOR</a:t>
              </a:r>
            </a:p>
          </p:txBody>
        </p:sp>
      </p:grpSp>
      <p:grpSp>
        <p:nvGrpSpPr>
          <p:cNvPr id="13343" name="Group 31"/>
          <p:cNvGrpSpPr>
            <a:grpSpLocks/>
          </p:cNvGrpSpPr>
          <p:nvPr/>
        </p:nvGrpSpPr>
        <p:grpSpPr bwMode="auto">
          <a:xfrm>
            <a:off x="5751719" y="1671700"/>
            <a:ext cx="2024063" cy="760412"/>
            <a:chOff x="3548" y="1335"/>
            <a:chExt cx="1275" cy="479"/>
          </a:xfrm>
        </p:grpSpPr>
        <p:sp>
          <p:nvSpPr>
            <p:cNvPr id="27676" name="Text Box 34"/>
            <p:cNvSpPr txBox="1">
              <a:spLocks noChangeArrowheads="1"/>
            </p:cNvSpPr>
            <p:nvPr/>
          </p:nvSpPr>
          <p:spPr bwMode="auto">
            <a:xfrm>
              <a:off x="3794" y="1428"/>
              <a:ext cx="1029" cy="2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</a:t>
              </a:r>
            </a:p>
          </p:txBody>
        </p:sp>
        <p:sp>
          <p:nvSpPr>
            <p:cNvPr id="27677" name="AutoShape 35"/>
            <p:cNvSpPr>
              <a:spLocks noChangeArrowheads="1"/>
            </p:cNvSpPr>
            <p:nvPr/>
          </p:nvSpPr>
          <p:spPr bwMode="auto">
            <a:xfrm>
              <a:off x="3548" y="1335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78" name="Line 36"/>
            <p:cNvSpPr>
              <a:spLocks noChangeShapeType="1"/>
            </p:cNvSpPr>
            <p:nvPr/>
          </p:nvSpPr>
          <p:spPr bwMode="auto">
            <a:xfrm flipH="1">
              <a:off x="3858" y="1478"/>
              <a:ext cx="95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5754893" y="2746692"/>
            <a:ext cx="2546350" cy="1387476"/>
            <a:chOff x="3550" y="1920"/>
            <a:chExt cx="1604" cy="874"/>
          </a:xfrm>
        </p:grpSpPr>
        <p:sp>
          <p:nvSpPr>
            <p:cNvPr id="27674" name="Text Box 38"/>
            <p:cNvSpPr txBox="1">
              <a:spLocks noChangeArrowheads="1"/>
            </p:cNvSpPr>
            <p:nvPr/>
          </p:nvSpPr>
          <p:spPr bwMode="auto">
            <a:xfrm>
              <a:off x="3796" y="1991"/>
              <a:ext cx="1358" cy="80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hasta que 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cargas iguales</a:t>
              </a:r>
            </a:p>
          </p:txBody>
        </p:sp>
        <p:sp>
          <p:nvSpPr>
            <p:cNvPr id="27675" name="AutoShape 39"/>
            <p:cNvSpPr>
              <a:spLocks noChangeArrowheads="1"/>
            </p:cNvSpPr>
            <p:nvPr/>
          </p:nvSpPr>
          <p:spPr bwMode="auto">
            <a:xfrm>
              <a:off x="3550" y="1920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5766007" y="4131055"/>
            <a:ext cx="2024063" cy="760412"/>
            <a:chOff x="3557" y="2625"/>
            <a:chExt cx="1275" cy="479"/>
          </a:xfrm>
        </p:grpSpPr>
        <p:sp>
          <p:nvSpPr>
            <p:cNvPr id="27672" name="Text Box 42"/>
            <p:cNvSpPr txBox="1">
              <a:spLocks noChangeArrowheads="1"/>
            </p:cNvSpPr>
            <p:nvPr/>
          </p:nvSpPr>
          <p:spPr bwMode="auto">
            <a:xfrm>
              <a:off x="3803" y="2736"/>
              <a:ext cx="1029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latin typeface="Arial" panose="020B0604020202020204" pitchFamily="34" charset="0"/>
                </a:rPr>
                <a:t> corriente</a:t>
              </a:r>
            </a:p>
          </p:txBody>
        </p:sp>
        <p:sp>
          <p:nvSpPr>
            <p:cNvPr id="27673" name="AutoShape 43"/>
            <p:cNvSpPr>
              <a:spLocks noChangeArrowheads="1"/>
            </p:cNvSpPr>
            <p:nvPr/>
          </p:nvSpPr>
          <p:spPr bwMode="auto">
            <a:xfrm>
              <a:off x="3557" y="2625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342" name="Group 30"/>
          <p:cNvGrpSpPr>
            <a:grpSpLocks/>
          </p:cNvGrpSpPr>
          <p:nvPr/>
        </p:nvGrpSpPr>
        <p:grpSpPr bwMode="auto">
          <a:xfrm>
            <a:off x="3252599" y="1641029"/>
            <a:ext cx="2493966" cy="4191004"/>
            <a:chOff x="2118" y="1356"/>
            <a:chExt cx="1571" cy="2640"/>
          </a:xfrm>
        </p:grpSpPr>
        <p:sp>
          <p:nvSpPr>
            <p:cNvPr id="27668" name="Text Box 33"/>
            <p:cNvSpPr txBox="1">
              <a:spLocks noChangeArrowheads="1"/>
            </p:cNvSpPr>
            <p:nvPr/>
          </p:nvSpPr>
          <p:spPr bwMode="auto">
            <a:xfrm>
              <a:off x="2118" y="1356"/>
              <a:ext cx="148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</p:txBody>
        </p:sp>
        <p:sp>
          <p:nvSpPr>
            <p:cNvPr id="27669" name="Text Box 37"/>
            <p:cNvSpPr txBox="1">
              <a:spLocks noChangeArrowheads="1"/>
            </p:cNvSpPr>
            <p:nvPr/>
          </p:nvSpPr>
          <p:spPr bwMode="auto">
            <a:xfrm>
              <a:off x="2118" y="2001"/>
              <a:ext cx="150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distintas</a:t>
              </a:r>
            </a:p>
          </p:txBody>
        </p:sp>
        <p:sp>
          <p:nvSpPr>
            <p:cNvPr id="27670" name="Text Box 41"/>
            <p:cNvSpPr txBox="1">
              <a:spLocks noChangeArrowheads="1"/>
            </p:cNvSpPr>
            <p:nvPr/>
          </p:nvSpPr>
          <p:spPr bwMode="auto">
            <a:xfrm>
              <a:off x="2118" y="2885"/>
              <a:ext cx="157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</p:txBody>
        </p:sp>
        <p:sp>
          <p:nvSpPr>
            <p:cNvPr id="27671" name="Text Box 44"/>
            <p:cNvSpPr txBox="1">
              <a:spLocks noChangeArrowheads="1"/>
            </p:cNvSpPr>
            <p:nvPr/>
          </p:nvSpPr>
          <p:spPr bwMode="auto">
            <a:xfrm>
              <a:off x="2118" y="3471"/>
              <a:ext cx="157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</a:p>
          </p:txBody>
        </p:sp>
      </p:grp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5761244" y="5027040"/>
            <a:ext cx="2514601" cy="760412"/>
            <a:chOff x="3554" y="3247"/>
            <a:chExt cx="1584" cy="479"/>
          </a:xfrm>
        </p:grpSpPr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3788" y="3341"/>
              <a:ext cx="1350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 </a:t>
              </a:r>
              <a:r>
                <a:rPr lang="es-ES" sz="2400">
                  <a:latin typeface="Arial" panose="020B0604020202020204" pitchFamily="34" charset="0"/>
                </a:rPr>
                <a:t>o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</a:p>
          </p:txBody>
        </p:sp>
        <p:sp>
          <p:nvSpPr>
            <p:cNvPr id="27666" name="AutoShape 46"/>
            <p:cNvSpPr>
              <a:spLocks noChangeArrowheads="1"/>
            </p:cNvSpPr>
            <p:nvPr/>
          </p:nvSpPr>
          <p:spPr bwMode="auto">
            <a:xfrm>
              <a:off x="3554" y="3247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7" name="Line 48"/>
            <p:cNvSpPr>
              <a:spLocks noChangeShapeType="1"/>
            </p:cNvSpPr>
            <p:nvPr/>
          </p:nvSpPr>
          <p:spPr bwMode="auto">
            <a:xfrm flipH="1">
              <a:off x="4962" y="3412"/>
              <a:ext cx="95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291939" name="Text Box 99"/>
          <p:cNvSpPr txBox="1">
            <a:spLocks noChangeArrowheads="1"/>
          </p:cNvSpPr>
          <p:nvPr/>
        </p:nvSpPr>
        <p:spPr bwMode="auto">
          <a:xfrm>
            <a:off x="1303818" y="3915012"/>
            <a:ext cx="1847470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CONDUCTOR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1940" name="Text Box 100"/>
          <p:cNvSpPr txBox="1">
            <a:spLocks noChangeArrowheads="1"/>
          </p:cNvSpPr>
          <p:nvPr/>
        </p:nvSpPr>
        <p:spPr bwMode="auto">
          <a:xfrm>
            <a:off x="8436028" y="3902312"/>
            <a:ext cx="1847470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</a:rPr>
              <a:t>CONDUCTOR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141416" y="2324046"/>
            <a:ext cx="1803997" cy="463846"/>
            <a:chOff x="6042026" y="1954541"/>
            <a:chExt cx="1803997" cy="463846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42026" y="1954541"/>
              <a:ext cx="1803997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: No e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xiste</a:t>
              </a: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6134100" y="2038452"/>
              <a:ext cx="150813" cy="2778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36" name="51 CuadroTexto">
            <a:extLst>
              <a:ext uri="{FF2B5EF4-FFF2-40B4-BE49-F238E27FC236}">
                <a16:creationId xmlns:a16="http://schemas.microsoft.com/office/drawing/2014/main" id="{620AD508-9252-42DD-816B-3F2058C7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118" y="5959144"/>
            <a:ext cx="7513650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conjunto se comporta como un solo conductor que evoluciona hacia el equilibrio, es decir, hacia V </a:t>
            </a:r>
            <a:r>
              <a:rPr lang="es-ES" sz="2400" dirty="0" err="1">
                <a:latin typeface="Arial" panose="020B0604020202020204" pitchFamily="34" charset="0"/>
              </a:rPr>
              <a:t>cte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A47F18-6346-45E5-A370-43956F75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71" y="485788"/>
            <a:ext cx="8653462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3.2.2 CONEXIÓN DE CONDUCTORES</a:t>
            </a:r>
          </a:p>
        </p:txBody>
      </p:sp>
    </p:spTree>
    <p:extLst>
      <p:ext uri="{BB962C8B-B14F-4D97-AF65-F5344CB8AC3E}">
        <p14:creationId xmlns:p14="http://schemas.microsoft.com/office/powerpoint/2010/main" val="20846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9" name="Picture 29" descr="Original capacitor">
            <a:hlinkClick r:id="rId3" tooltip="Original capacito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96" y="1297225"/>
            <a:ext cx="12668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30" descr="Original capacitor">
            <a:hlinkClick r:id="rId3" tooltip="Original capacito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36" y="1287700"/>
            <a:ext cx="12668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246313" y="990837"/>
            <a:ext cx="7037389" cy="463550"/>
            <a:chOff x="1415" y="1158"/>
            <a:chExt cx="4433" cy="292"/>
          </a:xfrm>
        </p:grpSpPr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 flipV="1">
              <a:off x="1415" y="1450"/>
              <a:ext cx="443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2834" y="1158"/>
              <a:ext cx="159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HILO CONDUCTOR</a:t>
              </a:r>
            </a:p>
          </p:txBody>
        </p:sp>
      </p:grpSp>
      <p:grpSp>
        <p:nvGrpSpPr>
          <p:cNvPr id="13343" name="Group 31"/>
          <p:cNvGrpSpPr>
            <a:grpSpLocks/>
          </p:cNvGrpSpPr>
          <p:nvPr/>
        </p:nvGrpSpPr>
        <p:grpSpPr bwMode="auto">
          <a:xfrm>
            <a:off x="5751719" y="1671700"/>
            <a:ext cx="2024063" cy="760412"/>
            <a:chOff x="3548" y="1335"/>
            <a:chExt cx="1275" cy="479"/>
          </a:xfrm>
        </p:grpSpPr>
        <p:sp>
          <p:nvSpPr>
            <p:cNvPr id="27676" name="Text Box 34"/>
            <p:cNvSpPr txBox="1">
              <a:spLocks noChangeArrowheads="1"/>
            </p:cNvSpPr>
            <p:nvPr/>
          </p:nvSpPr>
          <p:spPr bwMode="auto">
            <a:xfrm>
              <a:off x="3794" y="1428"/>
              <a:ext cx="1029" cy="2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</a:t>
              </a:r>
            </a:p>
          </p:txBody>
        </p:sp>
        <p:sp>
          <p:nvSpPr>
            <p:cNvPr id="27677" name="AutoShape 35"/>
            <p:cNvSpPr>
              <a:spLocks noChangeArrowheads="1"/>
            </p:cNvSpPr>
            <p:nvPr/>
          </p:nvSpPr>
          <p:spPr bwMode="auto">
            <a:xfrm>
              <a:off x="3548" y="1335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78" name="Line 36"/>
            <p:cNvSpPr>
              <a:spLocks noChangeShapeType="1"/>
            </p:cNvSpPr>
            <p:nvPr/>
          </p:nvSpPr>
          <p:spPr bwMode="auto">
            <a:xfrm flipH="1">
              <a:off x="3858" y="1478"/>
              <a:ext cx="95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5754893" y="2746692"/>
            <a:ext cx="2546350" cy="1387476"/>
            <a:chOff x="3550" y="1920"/>
            <a:chExt cx="1604" cy="874"/>
          </a:xfrm>
        </p:grpSpPr>
        <p:sp>
          <p:nvSpPr>
            <p:cNvPr id="27674" name="Text Box 38"/>
            <p:cNvSpPr txBox="1">
              <a:spLocks noChangeArrowheads="1"/>
            </p:cNvSpPr>
            <p:nvPr/>
          </p:nvSpPr>
          <p:spPr bwMode="auto">
            <a:xfrm>
              <a:off x="3796" y="1991"/>
              <a:ext cx="1358" cy="80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hasta que 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cargas iguales</a:t>
              </a:r>
            </a:p>
          </p:txBody>
        </p:sp>
        <p:sp>
          <p:nvSpPr>
            <p:cNvPr id="27675" name="AutoShape 39"/>
            <p:cNvSpPr>
              <a:spLocks noChangeArrowheads="1"/>
            </p:cNvSpPr>
            <p:nvPr/>
          </p:nvSpPr>
          <p:spPr bwMode="auto">
            <a:xfrm>
              <a:off x="3550" y="1920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5766007" y="4131055"/>
            <a:ext cx="2024063" cy="760412"/>
            <a:chOff x="3557" y="2625"/>
            <a:chExt cx="1275" cy="479"/>
          </a:xfrm>
        </p:grpSpPr>
        <p:sp>
          <p:nvSpPr>
            <p:cNvPr id="27672" name="Text Box 42"/>
            <p:cNvSpPr txBox="1">
              <a:spLocks noChangeArrowheads="1"/>
            </p:cNvSpPr>
            <p:nvPr/>
          </p:nvSpPr>
          <p:spPr bwMode="auto">
            <a:xfrm>
              <a:off x="3803" y="2736"/>
              <a:ext cx="1029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latin typeface="Arial" panose="020B0604020202020204" pitchFamily="34" charset="0"/>
                </a:rPr>
                <a:t> corriente</a:t>
              </a:r>
            </a:p>
          </p:txBody>
        </p:sp>
        <p:sp>
          <p:nvSpPr>
            <p:cNvPr id="27673" name="AutoShape 43"/>
            <p:cNvSpPr>
              <a:spLocks noChangeArrowheads="1"/>
            </p:cNvSpPr>
            <p:nvPr/>
          </p:nvSpPr>
          <p:spPr bwMode="auto">
            <a:xfrm>
              <a:off x="3557" y="2625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342" name="Group 30"/>
          <p:cNvGrpSpPr>
            <a:grpSpLocks/>
          </p:cNvGrpSpPr>
          <p:nvPr/>
        </p:nvGrpSpPr>
        <p:grpSpPr bwMode="auto">
          <a:xfrm>
            <a:off x="3252599" y="1641029"/>
            <a:ext cx="2493966" cy="4191004"/>
            <a:chOff x="2118" y="1356"/>
            <a:chExt cx="1571" cy="2640"/>
          </a:xfrm>
        </p:grpSpPr>
        <p:sp>
          <p:nvSpPr>
            <p:cNvPr id="27668" name="Text Box 33"/>
            <p:cNvSpPr txBox="1">
              <a:spLocks noChangeArrowheads="1"/>
            </p:cNvSpPr>
            <p:nvPr/>
          </p:nvSpPr>
          <p:spPr bwMode="auto">
            <a:xfrm>
              <a:off x="2118" y="1356"/>
              <a:ext cx="148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</p:txBody>
        </p:sp>
        <p:sp>
          <p:nvSpPr>
            <p:cNvPr id="27669" name="Text Box 37"/>
            <p:cNvSpPr txBox="1">
              <a:spLocks noChangeArrowheads="1"/>
            </p:cNvSpPr>
            <p:nvPr/>
          </p:nvSpPr>
          <p:spPr bwMode="auto">
            <a:xfrm>
              <a:off x="2118" y="2001"/>
              <a:ext cx="150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distintas</a:t>
              </a:r>
            </a:p>
          </p:txBody>
        </p:sp>
        <p:sp>
          <p:nvSpPr>
            <p:cNvPr id="27670" name="Text Box 41"/>
            <p:cNvSpPr txBox="1">
              <a:spLocks noChangeArrowheads="1"/>
            </p:cNvSpPr>
            <p:nvPr/>
          </p:nvSpPr>
          <p:spPr bwMode="auto">
            <a:xfrm>
              <a:off x="2118" y="2885"/>
              <a:ext cx="157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iguales</a:t>
              </a:r>
            </a:p>
          </p:txBody>
        </p:sp>
        <p:sp>
          <p:nvSpPr>
            <p:cNvPr id="27671" name="Text Box 44"/>
            <p:cNvSpPr txBox="1">
              <a:spLocks noChangeArrowheads="1"/>
            </p:cNvSpPr>
            <p:nvPr/>
          </p:nvSpPr>
          <p:spPr bwMode="auto">
            <a:xfrm>
              <a:off x="2118" y="3471"/>
              <a:ext cx="157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Botellas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Cargas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distintas</a:t>
              </a:r>
            </a:p>
          </p:txBody>
        </p:sp>
      </p:grp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5761244" y="5027040"/>
            <a:ext cx="2514601" cy="760412"/>
            <a:chOff x="3554" y="3247"/>
            <a:chExt cx="1584" cy="479"/>
          </a:xfrm>
        </p:grpSpPr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3788" y="3341"/>
              <a:ext cx="1350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corriente </a:t>
              </a:r>
              <a:r>
                <a:rPr lang="es-ES" sz="2400">
                  <a:latin typeface="Arial" panose="020B0604020202020204" pitchFamily="34" charset="0"/>
                </a:rPr>
                <a:t>o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</a:t>
              </a:r>
            </a:p>
          </p:txBody>
        </p:sp>
        <p:sp>
          <p:nvSpPr>
            <p:cNvPr id="27666" name="AutoShape 46"/>
            <p:cNvSpPr>
              <a:spLocks noChangeArrowheads="1"/>
            </p:cNvSpPr>
            <p:nvPr/>
          </p:nvSpPr>
          <p:spPr bwMode="auto">
            <a:xfrm>
              <a:off x="3554" y="3247"/>
              <a:ext cx="202" cy="479"/>
            </a:xfrm>
            <a:prstGeom prst="rightArrow">
              <a:avLst>
                <a:gd name="adj1" fmla="val 45620"/>
                <a:gd name="adj2" fmla="val 5661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7" name="Line 48"/>
            <p:cNvSpPr>
              <a:spLocks noChangeShapeType="1"/>
            </p:cNvSpPr>
            <p:nvPr/>
          </p:nvSpPr>
          <p:spPr bwMode="auto">
            <a:xfrm flipH="1">
              <a:off x="4962" y="3412"/>
              <a:ext cx="95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291939" name="Text Box 99"/>
          <p:cNvSpPr txBox="1">
            <a:spLocks noChangeArrowheads="1"/>
          </p:cNvSpPr>
          <p:nvPr/>
        </p:nvSpPr>
        <p:spPr bwMode="auto">
          <a:xfrm>
            <a:off x="1303818" y="3915012"/>
            <a:ext cx="1847470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CONDUCTOR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1940" name="Text Box 100"/>
          <p:cNvSpPr txBox="1">
            <a:spLocks noChangeArrowheads="1"/>
          </p:cNvSpPr>
          <p:nvPr/>
        </p:nvSpPr>
        <p:spPr bwMode="auto">
          <a:xfrm>
            <a:off x="8436028" y="3902312"/>
            <a:ext cx="1847470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</a:rPr>
              <a:t>CONDUCTOR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141416" y="2324046"/>
            <a:ext cx="1803997" cy="463846"/>
            <a:chOff x="6042026" y="1954541"/>
            <a:chExt cx="1803997" cy="463846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42026" y="1954541"/>
              <a:ext cx="1803997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: No e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xiste</a:t>
              </a: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6134100" y="2038452"/>
              <a:ext cx="150813" cy="2778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06E22C6-E114-40F3-9602-A95DF8153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35" y="5962215"/>
            <a:ext cx="6561673" cy="88407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s-ES" sz="2400" dirty="0"/>
              <a:t>Si se tienen botellas iguales (con la misma C),</a:t>
            </a:r>
          </a:p>
          <a:p>
            <a:pPr algn="ctr">
              <a:spcBef>
                <a:spcPts val="0"/>
              </a:spcBef>
            </a:pPr>
            <a:r>
              <a:rPr lang="es-ES" sz="2400" dirty="0"/>
              <a:t>se iguala también Q al igualar V (Q = C V)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21166E4-3F88-47B7-AD03-2CE334F9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71" y="485788"/>
            <a:ext cx="8653462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3.2.2 CONEXIÓN DE CONDUCTORES</a:t>
            </a:r>
          </a:p>
        </p:txBody>
      </p:sp>
    </p:spTree>
    <p:extLst>
      <p:ext uri="{BB962C8B-B14F-4D97-AF65-F5344CB8AC3E}">
        <p14:creationId xmlns:p14="http://schemas.microsoft.com/office/powerpoint/2010/main" val="24914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0" name="Text Box 57"/>
          <p:cNvSpPr txBox="1">
            <a:spLocks noChangeArrowheads="1"/>
          </p:cNvSpPr>
          <p:nvPr/>
        </p:nvSpPr>
        <p:spPr bwMode="auto">
          <a:xfrm>
            <a:off x="5872852" y="5854466"/>
            <a:ext cx="4486276" cy="46384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masa hace el papel de Q</a:t>
            </a:r>
            <a:endParaRPr lang="es-ES" sz="24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31" name="Text Box 58"/>
          <p:cNvSpPr txBox="1">
            <a:spLocks noChangeArrowheads="1"/>
          </p:cNvSpPr>
          <p:nvPr/>
        </p:nvSpPr>
        <p:spPr bwMode="auto">
          <a:xfrm>
            <a:off x="5872852" y="6380082"/>
            <a:ext cx="4486276" cy="463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presión hace el papel de V</a:t>
            </a:r>
            <a:endParaRPr lang="es-ES" sz="24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32" name="Text Box 60"/>
          <p:cNvSpPr txBox="1">
            <a:spLocks noChangeArrowheads="1"/>
          </p:cNvSpPr>
          <p:nvPr/>
        </p:nvSpPr>
        <p:spPr bwMode="auto">
          <a:xfrm>
            <a:off x="1507847" y="3782317"/>
            <a:ext cx="3899637" cy="175359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54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En los tubos se tiende a igualar la altura del agua, no su cantidad (masa), mediante una corriente</a:t>
            </a:r>
          </a:p>
        </p:txBody>
      </p:sp>
      <p:sp>
        <p:nvSpPr>
          <p:cNvPr id="27654" name="Text Box 75"/>
          <p:cNvSpPr txBox="1">
            <a:spLocks noChangeArrowheads="1"/>
          </p:cNvSpPr>
          <p:nvPr/>
        </p:nvSpPr>
        <p:spPr bwMode="auto">
          <a:xfrm>
            <a:off x="1507847" y="1171554"/>
            <a:ext cx="3896097" cy="15718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Dos tubos con distinta sección, pero igual altura (distinta capacidad), con la misma cantidad de agua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6F747FE-BD45-432D-9304-0ADB8C38C665}"/>
              </a:ext>
            </a:extLst>
          </p:cNvPr>
          <p:cNvGrpSpPr/>
          <p:nvPr/>
        </p:nvGrpSpPr>
        <p:grpSpPr>
          <a:xfrm>
            <a:off x="5872831" y="1094062"/>
            <a:ext cx="4486276" cy="2822575"/>
            <a:chOff x="5875338" y="1104820"/>
            <a:chExt cx="4486276" cy="2822575"/>
          </a:xfrm>
        </p:grpSpPr>
        <p:sp>
          <p:nvSpPr>
            <p:cNvPr id="29729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5875338" y="1104820"/>
              <a:ext cx="4486276" cy="2822575"/>
            </a:xfrm>
            <a:prstGeom prst="foldedCorner">
              <a:avLst>
                <a:gd name="adj" fmla="val 9134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rot="10800000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30" name="Freeform 53"/>
            <p:cNvSpPr>
              <a:spLocks/>
            </p:cNvSpPr>
            <p:nvPr/>
          </p:nvSpPr>
          <p:spPr bwMode="auto">
            <a:xfrm>
              <a:off x="6135688" y="1439783"/>
              <a:ext cx="3978276" cy="2187575"/>
            </a:xfrm>
            <a:custGeom>
              <a:avLst/>
              <a:gdLst>
                <a:gd name="T0" fmla="*/ 0 w 2289"/>
                <a:gd name="T1" fmla="*/ 0 h 1378"/>
                <a:gd name="T2" fmla="*/ 17640301 w 2289"/>
                <a:gd name="T3" fmla="*/ 2147483646 h 1378"/>
                <a:gd name="T4" fmla="*/ 2147483646 w 2289"/>
                <a:gd name="T5" fmla="*/ 2147483646 h 1378"/>
                <a:gd name="T6" fmla="*/ 2147483646 w 2289"/>
                <a:gd name="T7" fmla="*/ 20161249 h 1378"/>
                <a:gd name="T8" fmla="*/ 2147483646 w 2289"/>
                <a:gd name="T9" fmla="*/ 20161249 h 1378"/>
                <a:gd name="T10" fmla="*/ 2147483646 w 2289"/>
                <a:gd name="T11" fmla="*/ 2147483646 h 1378"/>
                <a:gd name="T12" fmla="*/ 1156750988 w 2289"/>
                <a:gd name="T13" fmla="*/ 2147483646 h 1378"/>
                <a:gd name="T14" fmla="*/ 1156750988 w 2289"/>
                <a:gd name="T15" fmla="*/ 20161249 h 1378"/>
                <a:gd name="T16" fmla="*/ 0 w 2289"/>
                <a:gd name="T17" fmla="*/ 0 h 1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89"/>
                <a:gd name="T28" fmla="*/ 0 h 1378"/>
                <a:gd name="T29" fmla="*/ 2289 w 2289"/>
                <a:gd name="T30" fmla="*/ 1378 h 1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89" h="1378">
                  <a:moveTo>
                    <a:pt x="0" y="0"/>
                  </a:moveTo>
                  <a:lnTo>
                    <a:pt x="7" y="1378"/>
                  </a:lnTo>
                  <a:lnTo>
                    <a:pt x="2289" y="1378"/>
                  </a:lnTo>
                  <a:lnTo>
                    <a:pt x="2282" y="8"/>
                  </a:lnTo>
                  <a:lnTo>
                    <a:pt x="1349" y="8"/>
                  </a:lnTo>
                  <a:lnTo>
                    <a:pt x="1349" y="1327"/>
                  </a:lnTo>
                  <a:lnTo>
                    <a:pt x="459" y="1327"/>
                  </a:lnTo>
                  <a:lnTo>
                    <a:pt x="45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9731" name="Rectangle 55"/>
            <p:cNvSpPr>
              <a:spLocks noChangeArrowheads="1"/>
            </p:cNvSpPr>
            <p:nvPr/>
          </p:nvSpPr>
          <p:spPr bwMode="auto">
            <a:xfrm>
              <a:off x="6157913" y="1419145"/>
              <a:ext cx="765175" cy="5207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32" name="Rectangle 56"/>
            <p:cNvSpPr>
              <a:spLocks noChangeArrowheads="1"/>
            </p:cNvSpPr>
            <p:nvPr/>
          </p:nvSpPr>
          <p:spPr bwMode="auto">
            <a:xfrm>
              <a:off x="8512176" y="1427083"/>
              <a:ext cx="1581150" cy="14239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37" name="Oval 83"/>
            <p:cNvSpPr>
              <a:spLocks noChangeArrowheads="1"/>
            </p:cNvSpPr>
            <p:nvPr/>
          </p:nvSpPr>
          <p:spPr bwMode="auto">
            <a:xfrm>
              <a:off x="6135688" y="1835070"/>
              <a:ext cx="809625" cy="201613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38" name="Oval 84"/>
            <p:cNvSpPr>
              <a:spLocks noChangeArrowheads="1"/>
            </p:cNvSpPr>
            <p:nvPr/>
          </p:nvSpPr>
          <p:spPr bwMode="auto">
            <a:xfrm>
              <a:off x="8488364" y="2762170"/>
              <a:ext cx="1606550" cy="201613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39" name="Text Box 85"/>
            <p:cNvSpPr txBox="1">
              <a:spLocks noChangeArrowheads="1"/>
            </p:cNvSpPr>
            <p:nvPr/>
          </p:nvSpPr>
          <p:spPr bwMode="auto">
            <a:xfrm>
              <a:off x="6330951" y="1333420"/>
              <a:ext cx="4175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S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0" name="Text Box 86"/>
            <p:cNvSpPr txBox="1">
              <a:spLocks noChangeArrowheads="1"/>
            </p:cNvSpPr>
            <p:nvPr/>
          </p:nvSpPr>
          <p:spPr bwMode="auto">
            <a:xfrm>
              <a:off x="8994776" y="2295445"/>
              <a:ext cx="4175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S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5346" name="Text Box 95"/>
          <p:cNvSpPr txBox="1">
            <a:spLocks noChangeArrowheads="1"/>
          </p:cNvSpPr>
          <p:nvPr/>
        </p:nvSpPr>
        <p:spPr bwMode="auto">
          <a:xfrm>
            <a:off x="6959502" y="2761000"/>
            <a:ext cx="144468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Corriente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55347" name="Text Box 58"/>
          <p:cNvSpPr txBox="1">
            <a:spLocks noChangeArrowheads="1"/>
          </p:cNvSpPr>
          <p:nvPr/>
        </p:nvSpPr>
        <p:spPr bwMode="auto">
          <a:xfrm>
            <a:off x="5817379" y="5294812"/>
            <a:ext cx="452108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Cuando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 = 0 no hay corriente</a:t>
            </a:r>
            <a:endParaRPr lang="es-ES" sz="2400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359" name="Text Box 53"/>
          <p:cNvSpPr txBox="1">
            <a:spLocks noChangeArrowheads="1"/>
          </p:cNvSpPr>
          <p:nvPr/>
        </p:nvSpPr>
        <p:spPr bwMode="auto">
          <a:xfrm>
            <a:off x="3180346" y="353448"/>
            <a:ext cx="5180985" cy="53654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SÍMIL o ANALOGÍA HIDRÁULICA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6513927" y="3062777"/>
            <a:ext cx="467092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p</a:t>
            </a:r>
            <a:r>
              <a:rPr lang="es-ES" sz="2400" baseline="-25000" dirty="0">
                <a:solidFill>
                  <a:srgbClr val="FF0000"/>
                </a:solidFill>
              </a:rPr>
              <a:t>1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8447626" y="3054967"/>
            <a:ext cx="467092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p</a:t>
            </a:r>
            <a:r>
              <a:rPr lang="es-ES" sz="2400" baseline="-25000" dirty="0">
                <a:solidFill>
                  <a:srgbClr val="FF0000"/>
                </a:solidFill>
              </a:rPr>
              <a:t>2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27674" name="Text Box 87"/>
          <p:cNvSpPr txBox="1">
            <a:spLocks noChangeArrowheads="1"/>
          </p:cNvSpPr>
          <p:nvPr/>
        </p:nvSpPr>
        <p:spPr bwMode="auto">
          <a:xfrm>
            <a:off x="5761037" y="4046463"/>
            <a:ext cx="469539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En general, se tiende a igualar la presión. Aquí, al tener solo agua y ser g cte., se iguala también h</a:t>
            </a:r>
          </a:p>
        </p:txBody>
      </p:sp>
      <p:sp>
        <p:nvSpPr>
          <p:cNvPr id="44" name="Text Box 87"/>
          <p:cNvSpPr txBox="1">
            <a:spLocks noChangeArrowheads="1"/>
          </p:cNvSpPr>
          <p:nvPr/>
        </p:nvSpPr>
        <p:spPr bwMode="auto">
          <a:xfrm>
            <a:off x="1925966" y="2765928"/>
            <a:ext cx="295290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Quedan llenos hasta distinta altura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7187579" y="3528597"/>
            <a:ext cx="1101881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p</a:t>
            </a:r>
            <a:r>
              <a:rPr lang="es-ES" sz="2400" baseline="-25000" dirty="0">
                <a:solidFill>
                  <a:srgbClr val="FF0000"/>
                </a:solidFill>
              </a:rPr>
              <a:t>1</a:t>
            </a:r>
            <a:r>
              <a:rPr lang="es-ES" sz="2400" dirty="0">
                <a:solidFill>
                  <a:srgbClr val="FF0000"/>
                </a:solidFill>
              </a:rPr>
              <a:t> &gt; p</a:t>
            </a:r>
            <a:r>
              <a:rPr lang="es-ES" sz="2400" baseline="-25000" dirty="0">
                <a:solidFill>
                  <a:srgbClr val="FF0000"/>
                </a:solidFill>
              </a:rPr>
              <a:t>2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6995497" y="1874517"/>
            <a:ext cx="1420880" cy="9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p = mg/S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   =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</a:t>
            </a:r>
            <a:r>
              <a:rPr lang="es-ES" sz="2400" dirty="0" err="1">
                <a:solidFill>
                  <a:srgbClr val="FF0000"/>
                </a:solidFill>
              </a:rPr>
              <a:t>gh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1443915" y="5664414"/>
            <a:ext cx="4023959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 los tubos son iguales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(de igual capacidad),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se iguala también la masa</a:t>
            </a:r>
            <a:endParaRPr lang="es-ES" sz="2400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94AB17D-C5A5-4DF1-B242-7FB3DAAF02A2}"/>
              </a:ext>
            </a:extLst>
          </p:cNvPr>
          <p:cNvGrpSpPr/>
          <p:nvPr/>
        </p:nvGrpSpPr>
        <p:grpSpPr>
          <a:xfrm>
            <a:off x="6423679" y="1933148"/>
            <a:ext cx="427038" cy="1687513"/>
            <a:chOff x="6410326" y="1965245"/>
            <a:chExt cx="427038" cy="1687513"/>
          </a:xfrm>
        </p:grpSpPr>
        <p:sp>
          <p:nvSpPr>
            <p:cNvPr id="29733" name="Line 79"/>
            <p:cNvSpPr>
              <a:spLocks noChangeShapeType="1"/>
            </p:cNvSpPr>
            <p:nvPr/>
          </p:nvSpPr>
          <p:spPr bwMode="auto">
            <a:xfrm>
              <a:off x="6410326" y="1965245"/>
              <a:ext cx="0" cy="16875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9735" name="Text Box 81"/>
            <p:cNvSpPr txBox="1">
              <a:spLocks noChangeArrowheads="1"/>
            </p:cNvSpPr>
            <p:nvPr/>
          </p:nvSpPr>
          <p:spPr bwMode="auto">
            <a:xfrm>
              <a:off x="6445251" y="2589133"/>
              <a:ext cx="3921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</a:t>
              </a:r>
              <a:r>
                <a:rPr lang="es-ES" sz="24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067821F-AE57-4E61-BDA0-D7F0CB9098C5}"/>
              </a:ext>
            </a:extLst>
          </p:cNvPr>
          <p:cNvGrpSpPr/>
          <p:nvPr/>
        </p:nvGrpSpPr>
        <p:grpSpPr>
          <a:xfrm>
            <a:off x="9082742" y="2833261"/>
            <a:ext cx="661987" cy="771525"/>
            <a:chOff x="9069389" y="2865358"/>
            <a:chExt cx="661987" cy="771525"/>
          </a:xfrm>
        </p:grpSpPr>
        <p:sp>
          <p:nvSpPr>
            <p:cNvPr id="29734" name="Line 80"/>
            <p:cNvSpPr>
              <a:spLocks noChangeShapeType="1"/>
            </p:cNvSpPr>
            <p:nvPr/>
          </p:nvSpPr>
          <p:spPr bwMode="auto">
            <a:xfrm flipH="1">
              <a:off x="9731376" y="2865358"/>
              <a:ext cx="0" cy="7715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9736" name="Text Box 82"/>
            <p:cNvSpPr txBox="1">
              <a:spLocks noChangeArrowheads="1"/>
            </p:cNvSpPr>
            <p:nvPr/>
          </p:nvSpPr>
          <p:spPr bwMode="auto">
            <a:xfrm>
              <a:off x="9069389" y="3028870"/>
              <a:ext cx="3921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h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5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0" grpId="0" animBg="1"/>
      <p:bldP spid="55331" grpId="0" animBg="1"/>
      <p:bldP spid="55332" grpId="0" animBg="1"/>
      <p:bldP spid="27654" grpId="0" animBg="1"/>
      <p:bldP spid="55346" grpId="0"/>
      <p:bldP spid="55347" grpId="0"/>
      <p:bldP spid="14359" grpId="0" animBg="1"/>
      <p:bldP spid="14379" grpId="0"/>
      <p:bldP spid="14380" grpId="0"/>
      <p:bldP spid="27674" grpId="0"/>
      <p:bldP spid="44" grpId="0"/>
      <p:bldP spid="48" grpId="0"/>
      <p:bldP spid="49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5">
            <a:extLst>
              <a:ext uri="{FF2B5EF4-FFF2-40B4-BE49-F238E27FC236}">
                <a16:creationId xmlns:a16="http://schemas.microsoft.com/office/drawing/2014/main" id="{ACB8BC0D-FA30-4CA1-B617-3E58DB1F0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683" y="1333355"/>
            <a:ext cx="6328314" cy="78080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41FFC9-CDF0-4FCB-9923-150F6AC6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144" y="5734231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Rectangle 25"/>
          <p:cNvSpPr>
            <a:spLocks noChangeArrowheads="1"/>
          </p:cNvSpPr>
          <p:nvPr/>
        </p:nvSpPr>
        <p:spPr bwMode="auto">
          <a:xfrm>
            <a:off x="2273406" y="2435597"/>
            <a:ext cx="8163366" cy="4470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476148" y="4656545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466623" y="24573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466623" y="3545748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1466623" y="13524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543050" y="464231"/>
            <a:ext cx="8428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TEMA 3: CONDENSADORES Y DIELÉCTRICOS</a:t>
            </a:r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1444398" y="1311139"/>
            <a:ext cx="708025" cy="490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3.5.</a:t>
            </a:r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2248127" y="1311134"/>
            <a:ext cx="8272728" cy="56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Carga, Campo y Potencial en Conductores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 Equilibrio Electrostático.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Capacidad de un Conductor. Conexión de conductores, a tierra, Jaula de Faraday. Capacidad de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Energía Eléctrica almacenada 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un Conductor y en un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Circuitos en Equilibrio. Asociación de Condensadores.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Asociación en Serie. Asociación en Paralelo.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Dipolos Eléctricos. Clases de Dieléctricos. Caracterización de un Dieléctrico.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Condensadores y Dieléctricos.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679701" y="1063534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T1: 13/11/20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T2: 11/11/20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T3: 11/11/20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322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8"/>
          <p:cNvSpPr>
            <a:spLocks noChangeArrowheads="1"/>
          </p:cNvSpPr>
          <p:nvPr/>
        </p:nvSpPr>
        <p:spPr bwMode="auto">
          <a:xfrm>
            <a:off x="1334008" y="5100574"/>
            <a:ext cx="1079500" cy="10795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78560" y="609727"/>
            <a:ext cx="9185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2 esferas conductoras de radios R</a:t>
            </a:r>
            <a:r>
              <a:rPr lang="es-ES_tradnl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 y R</a:t>
            </a:r>
            <a:r>
              <a:rPr lang="es-ES_tradnl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, con R</a:t>
            </a:r>
            <a:r>
              <a:rPr lang="es-ES_tradnl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 &gt; R</a:t>
            </a:r>
            <a:r>
              <a:rPr lang="es-ES_tradnl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, se cargan con la misma carga Q positiva. Las 2 esferas se unen, luego, mediante un hilo delgado, conductor, de capacidad despreciable y suficientemente largo. Hallar la expresión de la carga y potencial de cada esfera cuando se alcanza el equilibrio electrostático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 flipV="1">
            <a:off x="1299785" y="2532328"/>
            <a:ext cx="896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sp>
        <p:nvSpPr>
          <p:cNvPr id="31749" name="Oval 9"/>
          <p:cNvSpPr>
            <a:spLocks noChangeArrowheads="1"/>
          </p:cNvSpPr>
          <p:nvPr/>
        </p:nvSpPr>
        <p:spPr bwMode="auto">
          <a:xfrm>
            <a:off x="8415338" y="4743831"/>
            <a:ext cx="1800225" cy="180022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80413" y="4661281"/>
            <a:ext cx="1911350" cy="1962150"/>
            <a:chOff x="4974" y="3002"/>
            <a:chExt cx="1204" cy="1236"/>
          </a:xfrm>
        </p:grpSpPr>
        <p:sp>
          <p:nvSpPr>
            <p:cNvPr id="31775" name="Text Box 10"/>
            <p:cNvSpPr txBox="1">
              <a:spLocks noChangeArrowheads="1"/>
            </p:cNvSpPr>
            <p:nvPr/>
          </p:nvSpPr>
          <p:spPr bwMode="auto">
            <a:xfrm>
              <a:off x="5450" y="300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6" name="Text Box 11"/>
            <p:cNvSpPr txBox="1">
              <a:spLocks noChangeArrowheads="1"/>
            </p:cNvSpPr>
            <p:nvPr/>
          </p:nvSpPr>
          <p:spPr bwMode="auto">
            <a:xfrm>
              <a:off x="5440" y="39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7" name="Text Box 12"/>
            <p:cNvSpPr txBox="1">
              <a:spLocks noChangeArrowheads="1"/>
            </p:cNvSpPr>
            <p:nvPr/>
          </p:nvSpPr>
          <p:spPr bwMode="auto">
            <a:xfrm>
              <a:off x="4974" y="348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8" name="Text Box 13"/>
            <p:cNvSpPr txBox="1">
              <a:spLocks noChangeArrowheads="1"/>
            </p:cNvSpPr>
            <p:nvPr/>
          </p:nvSpPr>
          <p:spPr bwMode="auto">
            <a:xfrm>
              <a:off x="5952" y="347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9" name="Text Box 14"/>
            <p:cNvSpPr txBox="1">
              <a:spLocks noChangeArrowheads="1"/>
            </p:cNvSpPr>
            <p:nvPr/>
          </p:nvSpPr>
          <p:spPr bwMode="auto">
            <a:xfrm>
              <a:off x="5085" y="313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80" name="Text Box 15"/>
            <p:cNvSpPr txBox="1">
              <a:spLocks noChangeArrowheads="1"/>
            </p:cNvSpPr>
            <p:nvPr/>
          </p:nvSpPr>
          <p:spPr bwMode="auto">
            <a:xfrm>
              <a:off x="5802" y="379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81" name="Text Box 16"/>
            <p:cNvSpPr txBox="1">
              <a:spLocks noChangeArrowheads="1"/>
            </p:cNvSpPr>
            <p:nvPr/>
          </p:nvSpPr>
          <p:spPr bwMode="auto">
            <a:xfrm>
              <a:off x="5787" y="312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82" name="Text Box 17"/>
            <p:cNvSpPr txBox="1">
              <a:spLocks noChangeArrowheads="1"/>
            </p:cNvSpPr>
            <p:nvPr/>
          </p:nvSpPr>
          <p:spPr bwMode="auto">
            <a:xfrm>
              <a:off x="5076" y="380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64158" y="4967224"/>
            <a:ext cx="1236663" cy="1331913"/>
            <a:chOff x="1081" y="3212"/>
            <a:chExt cx="779" cy="839"/>
          </a:xfrm>
        </p:grpSpPr>
        <p:sp>
          <p:nvSpPr>
            <p:cNvPr id="31767" name="Text Box 18"/>
            <p:cNvSpPr txBox="1">
              <a:spLocks noChangeArrowheads="1"/>
            </p:cNvSpPr>
            <p:nvPr/>
          </p:nvSpPr>
          <p:spPr bwMode="auto">
            <a:xfrm>
              <a:off x="1359" y="321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68" name="Text Box 20"/>
            <p:cNvSpPr txBox="1">
              <a:spLocks noChangeArrowheads="1"/>
            </p:cNvSpPr>
            <p:nvPr/>
          </p:nvSpPr>
          <p:spPr bwMode="auto">
            <a:xfrm>
              <a:off x="1634" y="3487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69" name="Text Box 19"/>
            <p:cNvSpPr txBox="1">
              <a:spLocks noChangeArrowheads="1"/>
            </p:cNvSpPr>
            <p:nvPr/>
          </p:nvSpPr>
          <p:spPr bwMode="auto">
            <a:xfrm>
              <a:off x="1081" y="349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0" name="Text Box 21"/>
            <p:cNvSpPr txBox="1">
              <a:spLocks noChangeArrowheads="1"/>
            </p:cNvSpPr>
            <p:nvPr/>
          </p:nvSpPr>
          <p:spPr bwMode="auto">
            <a:xfrm>
              <a:off x="1333" y="376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1" name="Text Box 22"/>
            <p:cNvSpPr txBox="1">
              <a:spLocks noChangeArrowheads="1"/>
            </p:cNvSpPr>
            <p:nvPr/>
          </p:nvSpPr>
          <p:spPr bwMode="auto">
            <a:xfrm>
              <a:off x="1178" y="328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2" name="Text Box 23"/>
            <p:cNvSpPr txBox="1">
              <a:spLocks noChangeArrowheads="1"/>
            </p:cNvSpPr>
            <p:nvPr/>
          </p:nvSpPr>
          <p:spPr bwMode="auto">
            <a:xfrm>
              <a:off x="1547" y="331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3" name="Text Box 24"/>
            <p:cNvSpPr txBox="1">
              <a:spLocks noChangeArrowheads="1"/>
            </p:cNvSpPr>
            <p:nvPr/>
          </p:nvSpPr>
          <p:spPr bwMode="auto">
            <a:xfrm>
              <a:off x="1522" y="3685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1774" name="Text Box 25"/>
            <p:cNvSpPr txBox="1">
              <a:spLocks noChangeArrowheads="1"/>
            </p:cNvSpPr>
            <p:nvPr/>
          </p:nvSpPr>
          <p:spPr bwMode="auto">
            <a:xfrm>
              <a:off x="1147" y="367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31752" name="Text Box 26"/>
          <p:cNvSpPr txBox="1">
            <a:spLocks noChangeArrowheads="1"/>
          </p:cNvSpPr>
          <p:nvPr/>
        </p:nvSpPr>
        <p:spPr bwMode="auto">
          <a:xfrm>
            <a:off x="1429099" y="4646631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1753" name="Text Box 27"/>
          <p:cNvSpPr txBox="1">
            <a:spLocks noChangeArrowheads="1"/>
          </p:cNvSpPr>
          <p:nvPr/>
        </p:nvSpPr>
        <p:spPr bwMode="auto">
          <a:xfrm>
            <a:off x="8393495" y="4498330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>
            <a:off x="1875346" y="5618099"/>
            <a:ext cx="461962" cy="2667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>
            <a:off x="9315450" y="5670931"/>
            <a:ext cx="787400" cy="322263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sp>
        <p:nvSpPr>
          <p:cNvPr id="31756" name="Text Box 30"/>
          <p:cNvSpPr txBox="1">
            <a:spLocks noChangeArrowheads="1"/>
          </p:cNvSpPr>
          <p:nvPr/>
        </p:nvSpPr>
        <p:spPr bwMode="auto">
          <a:xfrm>
            <a:off x="2145969" y="603554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R</a:t>
            </a:r>
            <a:r>
              <a:rPr lang="es-ES" sz="2400" b="1" baseline="-25000">
                <a:solidFill>
                  <a:srgbClr val="3333FF"/>
                </a:solidFill>
                <a:latin typeface="Arial" panose="020B0604020202020204" pitchFamily="34" charset="0"/>
              </a:rPr>
              <a:t>1</a:t>
            </a:r>
            <a:endParaRPr lang="es-ES" sz="2400" b="1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1757" name="Text Box 31"/>
          <p:cNvSpPr txBox="1">
            <a:spLocks noChangeArrowheads="1"/>
          </p:cNvSpPr>
          <p:nvPr/>
        </p:nvSpPr>
        <p:spPr bwMode="auto">
          <a:xfrm>
            <a:off x="9986963" y="617416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R</a:t>
            </a:r>
            <a:r>
              <a:rPr lang="es-ES" sz="2400" b="1" baseline="-25000">
                <a:solidFill>
                  <a:srgbClr val="3333FF"/>
                </a:solidFill>
                <a:latin typeface="Arial" panose="020B0604020202020204" pitchFamily="34" charset="0"/>
              </a:rPr>
              <a:t>2</a:t>
            </a:r>
            <a:endParaRPr lang="es-ES" sz="2400" b="1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72417" name="Text Box 33"/>
          <p:cNvSpPr txBox="1">
            <a:spLocks noChangeArrowheads="1"/>
          </p:cNvSpPr>
          <p:nvPr/>
        </p:nvSpPr>
        <p:spPr bwMode="auto">
          <a:xfrm>
            <a:off x="1342717" y="3179004"/>
            <a:ext cx="8882172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distribución de carga de  una esfera no afecta la de la otra</a:t>
            </a:r>
          </a:p>
        </p:txBody>
      </p:sp>
      <p:sp>
        <p:nvSpPr>
          <p:cNvPr id="272419" name="Text Box 35"/>
          <p:cNvSpPr txBox="1">
            <a:spLocks noChangeArrowheads="1"/>
          </p:cNvSpPr>
          <p:nvPr/>
        </p:nvSpPr>
        <p:spPr bwMode="auto">
          <a:xfrm>
            <a:off x="4393311" y="4626688"/>
            <a:ext cx="381256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Carga en superficie,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distribuida uniformemente</a:t>
            </a:r>
          </a:p>
        </p:txBody>
      </p:sp>
      <p:sp>
        <p:nvSpPr>
          <p:cNvPr id="272421" name="Text Box 37"/>
          <p:cNvSpPr txBox="1">
            <a:spLocks noChangeArrowheads="1"/>
          </p:cNvSpPr>
          <p:nvPr/>
        </p:nvSpPr>
        <p:spPr bwMode="auto">
          <a:xfrm>
            <a:off x="4401693" y="5594095"/>
            <a:ext cx="3984081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Potencial interior cte.,</a:t>
            </a:r>
            <a:r>
              <a:rPr lang="es-ES" sz="2400" dirty="0">
                <a:latin typeface="Arial" panose="020B0604020202020204" pitchFamily="34" charset="0"/>
              </a:rPr>
              <a:t> igual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al producido en R por carga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puntual Q situada en centro</a:t>
            </a:r>
          </a:p>
        </p:txBody>
      </p:sp>
      <p:sp>
        <p:nvSpPr>
          <p:cNvPr id="31766" name="AutoShape 38"/>
          <p:cNvSpPr>
            <a:spLocks/>
          </p:cNvSpPr>
          <p:nvPr/>
        </p:nvSpPr>
        <p:spPr bwMode="auto">
          <a:xfrm>
            <a:off x="4208463" y="4631892"/>
            <a:ext cx="206375" cy="2133601"/>
          </a:xfrm>
          <a:prstGeom prst="leftBrace">
            <a:avLst>
              <a:gd name="adj1" fmla="val 71218"/>
              <a:gd name="adj2" fmla="val 50944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1204565" y="2694840"/>
            <a:ext cx="428544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Hilo suficientemente largo</a:t>
            </a:r>
            <a:r>
              <a:rPr lang="es-ES" sz="2400">
                <a:latin typeface="Arial" panose="020B0604020202020204" pitchFamily="34" charset="0"/>
              </a:rPr>
              <a:t>  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5490010" y="2700858"/>
            <a:ext cx="301747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Esferas alejadas   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3743198" y="107252"/>
            <a:ext cx="4070153" cy="46166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BOLETÍN 2 - PROBLEMA 6</a:t>
            </a:r>
          </a:p>
        </p:txBody>
      </p:sp>
      <p:sp>
        <p:nvSpPr>
          <p:cNvPr id="31765" name="Text Box 34"/>
          <p:cNvSpPr txBox="1">
            <a:spLocks noChangeArrowheads="1"/>
          </p:cNvSpPr>
          <p:nvPr/>
        </p:nvSpPr>
        <p:spPr bwMode="auto">
          <a:xfrm>
            <a:off x="2759074" y="4877955"/>
            <a:ext cx="1466851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Equilibrio inicial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(antes de conectar)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C09A63CA-FDB2-44FD-9983-C1ED939A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480" y="3727190"/>
            <a:ext cx="8673226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y V en el interior de cada una se debe solo a su carga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17" grpId="0"/>
      <p:bldP spid="272419" grpId="0"/>
      <p:bldP spid="272421" grpId="0"/>
      <p:bldP spid="31766" grpId="0" animBg="1"/>
      <p:bldP spid="272423" grpId="0"/>
      <p:bldP spid="272425" grpId="0"/>
      <p:bldP spid="31765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481526" y="1135948"/>
            <a:ext cx="7634288" cy="522291"/>
            <a:chOff x="945" y="1210"/>
            <a:chExt cx="4809" cy="329"/>
          </a:xfrm>
        </p:grpSpPr>
        <p:sp>
          <p:nvSpPr>
            <p:cNvPr id="33834" name="Text Box 15"/>
            <p:cNvSpPr txBox="1">
              <a:spLocks noChangeArrowheads="1"/>
            </p:cNvSpPr>
            <p:nvPr/>
          </p:nvSpPr>
          <p:spPr bwMode="auto">
            <a:xfrm>
              <a:off x="945" y="1210"/>
              <a:ext cx="97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Q</a:t>
              </a:r>
            </a:p>
          </p:txBody>
        </p:sp>
        <p:sp>
          <p:nvSpPr>
            <p:cNvPr id="33835" name="Text Box 17"/>
            <p:cNvSpPr txBox="1">
              <a:spLocks noChangeArrowheads="1"/>
            </p:cNvSpPr>
            <p:nvPr/>
          </p:nvSpPr>
          <p:spPr bwMode="auto">
            <a:xfrm>
              <a:off x="4781" y="1215"/>
              <a:ext cx="97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Q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474982" y="1746729"/>
            <a:ext cx="8762999" cy="522291"/>
            <a:chOff x="935" y="1640"/>
            <a:chExt cx="5520" cy="329"/>
          </a:xfrm>
        </p:grpSpPr>
        <p:sp>
          <p:nvSpPr>
            <p:cNvPr id="33832" name="Text Box 16"/>
            <p:cNvSpPr txBox="1">
              <a:spLocks noChangeArrowheads="1"/>
            </p:cNvSpPr>
            <p:nvPr/>
          </p:nvSpPr>
          <p:spPr bwMode="auto">
            <a:xfrm>
              <a:off x="935" y="1640"/>
              <a:ext cx="168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K 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/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833" name="Text Box 18"/>
            <p:cNvSpPr txBox="1">
              <a:spLocks noChangeArrowheads="1"/>
            </p:cNvSpPr>
            <p:nvPr/>
          </p:nvSpPr>
          <p:spPr bwMode="auto">
            <a:xfrm>
              <a:off x="4775" y="1645"/>
              <a:ext cx="168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K 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/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1175657" y="4670945"/>
            <a:ext cx="276534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Hilo delgado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1722438" y="2418095"/>
            <a:ext cx="8091487" cy="1962150"/>
            <a:chOff x="1081" y="2099"/>
            <a:chExt cx="5097" cy="1236"/>
          </a:xfrm>
        </p:grpSpPr>
        <p:sp>
          <p:nvSpPr>
            <p:cNvPr id="33814" name="Oval 20"/>
            <p:cNvSpPr>
              <a:spLocks noChangeArrowheads="1"/>
            </p:cNvSpPr>
            <p:nvPr/>
          </p:nvSpPr>
          <p:spPr bwMode="auto">
            <a:xfrm>
              <a:off x="1125" y="2393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5" name="Oval 21"/>
            <p:cNvSpPr>
              <a:spLocks noChangeArrowheads="1"/>
            </p:cNvSpPr>
            <p:nvPr/>
          </p:nvSpPr>
          <p:spPr bwMode="auto">
            <a:xfrm>
              <a:off x="4996" y="2151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6" name="Text Box 22"/>
            <p:cNvSpPr txBox="1">
              <a:spLocks noChangeArrowheads="1"/>
            </p:cNvSpPr>
            <p:nvPr/>
          </p:nvSpPr>
          <p:spPr bwMode="auto">
            <a:xfrm>
              <a:off x="5450" y="209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17" name="Text Box 23"/>
            <p:cNvSpPr txBox="1">
              <a:spLocks noChangeArrowheads="1"/>
            </p:cNvSpPr>
            <p:nvPr/>
          </p:nvSpPr>
          <p:spPr bwMode="auto">
            <a:xfrm>
              <a:off x="5440" y="3047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18" name="Text Box 24"/>
            <p:cNvSpPr txBox="1">
              <a:spLocks noChangeArrowheads="1"/>
            </p:cNvSpPr>
            <p:nvPr/>
          </p:nvSpPr>
          <p:spPr bwMode="auto">
            <a:xfrm>
              <a:off x="4974" y="2578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19" name="Text Box 25"/>
            <p:cNvSpPr txBox="1">
              <a:spLocks noChangeArrowheads="1"/>
            </p:cNvSpPr>
            <p:nvPr/>
          </p:nvSpPr>
          <p:spPr bwMode="auto">
            <a:xfrm>
              <a:off x="5952" y="257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0" name="Text Box 26"/>
            <p:cNvSpPr txBox="1">
              <a:spLocks noChangeArrowheads="1"/>
            </p:cNvSpPr>
            <p:nvPr/>
          </p:nvSpPr>
          <p:spPr bwMode="auto">
            <a:xfrm>
              <a:off x="5085" y="223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5802" y="288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2" name="Text Box 28"/>
            <p:cNvSpPr txBox="1">
              <a:spLocks noChangeArrowheads="1"/>
            </p:cNvSpPr>
            <p:nvPr/>
          </p:nvSpPr>
          <p:spPr bwMode="auto">
            <a:xfrm>
              <a:off x="5787" y="221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3" name="Text Box 29"/>
            <p:cNvSpPr txBox="1">
              <a:spLocks noChangeArrowheads="1"/>
            </p:cNvSpPr>
            <p:nvPr/>
          </p:nvSpPr>
          <p:spPr bwMode="auto">
            <a:xfrm>
              <a:off x="5076" y="290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4" name="Text Box 30"/>
            <p:cNvSpPr txBox="1">
              <a:spLocks noChangeArrowheads="1"/>
            </p:cNvSpPr>
            <p:nvPr/>
          </p:nvSpPr>
          <p:spPr bwMode="auto">
            <a:xfrm>
              <a:off x="1359" y="230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5" name="Text Box 31"/>
            <p:cNvSpPr txBox="1">
              <a:spLocks noChangeArrowheads="1"/>
            </p:cNvSpPr>
            <p:nvPr/>
          </p:nvSpPr>
          <p:spPr bwMode="auto">
            <a:xfrm>
              <a:off x="1081" y="259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6" name="Text Box 32"/>
            <p:cNvSpPr txBox="1">
              <a:spLocks noChangeArrowheads="1"/>
            </p:cNvSpPr>
            <p:nvPr/>
          </p:nvSpPr>
          <p:spPr bwMode="auto">
            <a:xfrm>
              <a:off x="1634" y="2584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7" name="Text Box 33"/>
            <p:cNvSpPr txBox="1">
              <a:spLocks noChangeArrowheads="1"/>
            </p:cNvSpPr>
            <p:nvPr/>
          </p:nvSpPr>
          <p:spPr bwMode="auto">
            <a:xfrm>
              <a:off x="1333" y="286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8" name="Text Box 34"/>
            <p:cNvSpPr txBox="1">
              <a:spLocks noChangeArrowheads="1"/>
            </p:cNvSpPr>
            <p:nvPr/>
          </p:nvSpPr>
          <p:spPr bwMode="auto">
            <a:xfrm>
              <a:off x="1178" y="238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29" name="Text Box 35"/>
            <p:cNvSpPr txBox="1">
              <a:spLocks noChangeArrowheads="1"/>
            </p:cNvSpPr>
            <p:nvPr/>
          </p:nvSpPr>
          <p:spPr bwMode="auto">
            <a:xfrm>
              <a:off x="1547" y="2413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30" name="Text Box 36"/>
            <p:cNvSpPr txBox="1">
              <a:spLocks noChangeArrowheads="1"/>
            </p:cNvSpPr>
            <p:nvPr/>
          </p:nvSpPr>
          <p:spPr bwMode="auto">
            <a:xfrm>
              <a:off x="1522" y="278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3831" name="Text Box 37"/>
            <p:cNvSpPr txBox="1">
              <a:spLocks noChangeArrowheads="1"/>
            </p:cNvSpPr>
            <p:nvPr/>
          </p:nvSpPr>
          <p:spPr bwMode="auto">
            <a:xfrm>
              <a:off x="1147" y="277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74477" name="Text Box 45"/>
          <p:cNvSpPr txBox="1">
            <a:spLocks noChangeArrowheads="1"/>
          </p:cNvSpPr>
          <p:nvPr/>
        </p:nvSpPr>
        <p:spPr bwMode="auto">
          <a:xfrm>
            <a:off x="3679835" y="5530023"/>
            <a:ext cx="68253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Permite el paso de carga, puede haber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corriente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870200" y="2924697"/>
            <a:ext cx="5057775" cy="501650"/>
            <a:chOff x="1808" y="2493"/>
            <a:chExt cx="3186" cy="316"/>
          </a:xfrm>
        </p:grpSpPr>
        <p:sp>
          <p:nvSpPr>
            <p:cNvPr id="33812" name="Line 44"/>
            <p:cNvSpPr>
              <a:spLocks noChangeShapeType="1"/>
            </p:cNvSpPr>
            <p:nvPr/>
          </p:nvSpPr>
          <p:spPr bwMode="auto">
            <a:xfrm>
              <a:off x="1808" y="2809"/>
              <a:ext cx="31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33813" name="Text Box 47"/>
            <p:cNvSpPr txBox="1">
              <a:spLocks noChangeArrowheads="1"/>
            </p:cNvSpPr>
            <p:nvPr/>
          </p:nvSpPr>
          <p:spPr bwMode="auto">
            <a:xfrm>
              <a:off x="3401" y="2493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Hilo</a:t>
              </a:r>
            </a:p>
          </p:txBody>
        </p:sp>
      </p:grpSp>
      <p:sp>
        <p:nvSpPr>
          <p:cNvPr id="33811" name="Text Box 50"/>
          <p:cNvSpPr txBox="1">
            <a:spLocks noChangeArrowheads="1"/>
          </p:cNvSpPr>
          <p:nvPr/>
        </p:nvSpPr>
        <p:spPr bwMode="auto">
          <a:xfrm>
            <a:off x="1175658" y="6036281"/>
            <a:ext cx="312367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Hilo de capacidad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despreciable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3801" name="Group 65"/>
          <p:cNvGrpSpPr>
            <a:grpSpLocks/>
          </p:cNvGrpSpPr>
          <p:nvPr/>
        </p:nvGrpSpPr>
        <p:grpSpPr bwMode="auto">
          <a:xfrm>
            <a:off x="1639921" y="432292"/>
            <a:ext cx="7789863" cy="539753"/>
            <a:chOff x="986" y="791"/>
            <a:chExt cx="4907" cy="340"/>
          </a:xfrm>
        </p:grpSpPr>
        <p:sp>
          <p:nvSpPr>
            <p:cNvPr id="33809" name="Text Box 13"/>
            <p:cNvSpPr txBox="1">
              <a:spLocks noChangeArrowheads="1"/>
            </p:cNvSpPr>
            <p:nvPr/>
          </p:nvSpPr>
          <p:spPr bwMode="auto">
            <a:xfrm>
              <a:off x="986" y="806"/>
              <a:ext cx="1064" cy="3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ESFERA 1</a:t>
              </a:r>
            </a:p>
          </p:txBody>
        </p:sp>
        <p:sp>
          <p:nvSpPr>
            <p:cNvPr id="33810" name="Text Box 14"/>
            <p:cNvSpPr txBox="1">
              <a:spLocks noChangeArrowheads="1"/>
            </p:cNvSpPr>
            <p:nvPr/>
          </p:nvSpPr>
          <p:spPr bwMode="auto">
            <a:xfrm>
              <a:off x="4829" y="791"/>
              <a:ext cx="1064" cy="3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ESFERA 2</a:t>
              </a:r>
            </a:p>
          </p:txBody>
        </p:sp>
        <p:sp>
          <p:nvSpPr>
            <p:cNvPr id="6" name="Text Box 53"/>
            <p:cNvSpPr txBox="1">
              <a:spLocks noChangeArrowheads="1"/>
            </p:cNvSpPr>
            <p:nvPr/>
          </p:nvSpPr>
          <p:spPr bwMode="auto">
            <a:xfrm>
              <a:off x="2570" y="807"/>
              <a:ext cx="20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EQUILIBRIO INICIAL</a:t>
              </a:r>
            </a:p>
          </p:txBody>
        </p:sp>
      </p:grpSp>
      <p:sp>
        <p:nvSpPr>
          <p:cNvPr id="274491" name="Text Box 59"/>
          <p:cNvSpPr txBox="1">
            <a:spLocks noChangeArrowheads="1"/>
          </p:cNvSpPr>
          <p:nvPr/>
        </p:nvSpPr>
        <p:spPr bwMode="auto">
          <a:xfrm>
            <a:off x="5162030" y="1156992"/>
            <a:ext cx="119325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 R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F8C77A5-F9CB-45A9-817E-FCA36BC2C789}"/>
              </a:ext>
            </a:extLst>
          </p:cNvPr>
          <p:cNvGrpSpPr/>
          <p:nvPr/>
        </p:nvGrpSpPr>
        <p:grpSpPr>
          <a:xfrm>
            <a:off x="4140002" y="1303335"/>
            <a:ext cx="3238751" cy="1171576"/>
            <a:chOff x="4140002" y="1303335"/>
            <a:chExt cx="3238751" cy="1171576"/>
          </a:xfrm>
        </p:grpSpPr>
        <p:sp>
          <p:nvSpPr>
            <p:cNvPr id="33805" name="Text Box 46"/>
            <p:cNvSpPr txBox="1">
              <a:spLocks noChangeArrowheads="1"/>
            </p:cNvSpPr>
            <p:nvPr/>
          </p:nvSpPr>
          <p:spPr bwMode="auto">
            <a:xfrm>
              <a:off x="5007628" y="1887535"/>
              <a:ext cx="1515087" cy="5873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2O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6" name="Freeform 48"/>
            <p:cNvSpPr>
              <a:spLocks/>
            </p:cNvSpPr>
            <p:nvPr/>
          </p:nvSpPr>
          <p:spPr bwMode="auto">
            <a:xfrm>
              <a:off x="4140002" y="1317623"/>
              <a:ext cx="785064" cy="855663"/>
            </a:xfrm>
            <a:custGeom>
              <a:avLst/>
              <a:gdLst>
                <a:gd name="T0" fmla="*/ 0 w 722"/>
                <a:gd name="T1" fmla="*/ 0 h 445"/>
                <a:gd name="T2" fmla="*/ 0 w 722"/>
                <a:gd name="T3" fmla="*/ 445 h 445"/>
                <a:gd name="T4" fmla="*/ 722 w 722"/>
                <a:gd name="T5" fmla="*/ 445 h 445"/>
                <a:gd name="T6" fmla="*/ 0 60000 65536"/>
                <a:gd name="T7" fmla="*/ 0 60000 65536"/>
                <a:gd name="T8" fmla="*/ 0 60000 65536"/>
                <a:gd name="T9" fmla="*/ 0 w 722"/>
                <a:gd name="T10" fmla="*/ 0 h 445"/>
                <a:gd name="T11" fmla="*/ 722 w 722"/>
                <a:gd name="T12" fmla="*/ 445 h 4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445">
                  <a:moveTo>
                    <a:pt x="0" y="0"/>
                  </a:moveTo>
                  <a:lnTo>
                    <a:pt x="0" y="445"/>
                  </a:lnTo>
                  <a:lnTo>
                    <a:pt x="722" y="44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33807" name="Freeform 49"/>
            <p:cNvSpPr>
              <a:spLocks/>
            </p:cNvSpPr>
            <p:nvPr/>
          </p:nvSpPr>
          <p:spPr bwMode="auto">
            <a:xfrm flipH="1">
              <a:off x="6593689" y="1303335"/>
              <a:ext cx="785064" cy="855663"/>
            </a:xfrm>
            <a:custGeom>
              <a:avLst/>
              <a:gdLst>
                <a:gd name="T0" fmla="*/ 0 w 722"/>
                <a:gd name="T1" fmla="*/ 0 h 445"/>
                <a:gd name="T2" fmla="*/ 0 w 722"/>
                <a:gd name="T3" fmla="*/ 445 h 445"/>
                <a:gd name="T4" fmla="*/ 722 w 722"/>
                <a:gd name="T5" fmla="*/ 445 h 445"/>
                <a:gd name="T6" fmla="*/ 0 60000 65536"/>
                <a:gd name="T7" fmla="*/ 0 60000 65536"/>
                <a:gd name="T8" fmla="*/ 0 60000 65536"/>
                <a:gd name="T9" fmla="*/ 0 w 722"/>
                <a:gd name="T10" fmla="*/ 0 h 445"/>
                <a:gd name="T11" fmla="*/ 722 w 722"/>
                <a:gd name="T12" fmla="*/ 445 h 4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445">
                  <a:moveTo>
                    <a:pt x="0" y="0"/>
                  </a:moveTo>
                  <a:lnTo>
                    <a:pt x="0" y="445"/>
                  </a:lnTo>
                  <a:lnTo>
                    <a:pt x="722" y="44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33808" name="Line 60"/>
          <p:cNvSpPr>
            <a:spLocks noChangeShapeType="1"/>
          </p:cNvSpPr>
          <p:nvPr/>
        </p:nvSpPr>
        <p:spPr bwMode="auto">
          <a:xfrm>
            <a:off x="5768068" y="1614485"/>
            <a:ext cx="0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941001" y="3575262"/>
            <a:ext cx="3630612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 se igualasen las cargas no pasaría nada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8B8AF2B6-578E-41EB-9E1B-CB4A0345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347" y="4686423"/>
            <a:ext cx="724756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Contacto no altera distribución de carga en esferas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(siguen siendo esferas, se calcula V como antes)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5DE97B19-7D77-49AF-95BE-F92892E5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657" y="5501972"/>
            <a:ext cx="26129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Hilo conductor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C3B2C69B-57D1-4ACE-9A1D-083ECFF3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002" y="6064332"/>
            <a:ext cx="497581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No almacena carga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(Q = C V = 0)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carga está sólo en las esferas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4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4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1" grpId="0"/>
      <p:bldP spid="274477" grpId="0"/>
      <p:bldP spid="33811" grpId="0"/>
      <p:bldP spid="274491" grpId="0"/>
      <p:bldP spid="33808" grpId="0" animBg="1"/>
      <p:bldP spid="43" grpId="0" animBg="1"/>
      <p:bldP spid="44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0" name="Line 29"/>
          <p:cNvSpPr>
            <a:spLocks noChangeShapeType="1"/>
          </p:cNvSpPr>
          <p:nvPr/>
        </p:nvSpPr>
        <p:spPr bwMode="auto">
          <a:xfrm>
            <a:off x="2791047" y="1797495"/>
            <a:ext cx="556355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000" tIns="72000" rIns="108000" bIns="72000" anchor="ctr" anchorCtr="1"/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sp>
        <p:nvSpPr>
          <p:cNvPr id="35842" name="Oval 11"/>
          <p:cNvSpPr>
            <a:spLocks noChangeArrowheads="1"/>
          </p:cNvSpPr>
          <p:nvPr/>
        </p:nvSpPr>
        <p:spPr bwMode="auto">
          <a:xfrm>
            <a:off x="1785938" y="1276795"/>
            <a:ext cx="1079500" cy="10795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Oval 12"/>
          <p:cNvSpPr>
            <a:spLocks noChangeArrowheads="1"/>
          </p:cNvSpPr>
          <p:nvPr/>
        </p:nvSpPr>
        <p:spPr bwMode="auto">
          <a:xfrm>
            <a:off x="8269478" y="892620"/>
            <a:ext cx="1800225" cy="180022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Text Box 13"/>
          <p:cNvSpPr txBox="1">
            <a:spLocks noChangeArrowheads="1"/>
          </p:cNvSpPr>
          <p:nvPr/>
        </p:nvSpPr>
        <p:spPr bwMode="auto">
          <a:xfrm>
            <a:off x="8990203" y="85769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8974328" y="236264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8234553" y="161810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9787128" y="1614932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8410766" y="107042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9549003" y="211182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9525191" y="104819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8396478" y="213245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2157413" y="119107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1716088" y="1640332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4" name="Text Box 23"/>
          <p:cNvSpPr txBox="1">
            <a:spLocks noChangeArrowheads="1"/>
          </p:cNvSpPr>
          <p:nvPr/>
        </p:nvSpPr>
        <p:spPr bwMode="auto">
          <a:xfrm>
            <a:off x="2593975" y="1627632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5" name="Text Box 24"/>
          <p:cNvSpPr txBox="1">
            <a:spLocks noChangeArrowheads="1"/>
          </p:cNvSpPr>
          <p:nvPr/>
        </p:nvSpPr>
        <p:spPr bwMode="auto">
          <a:xfrm>
            <a:off x="2116138" y="2065782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6" name="Text Box 25"/>
          <p:cNvSpPr txBox="1">
            <a:spLocks noChangeArrowheads="1"/>
          </p:cNvSpPr>
          <p:nvPr/>
        </p:nvSpPr>
        <p:spPr bwMode="auto">
          <a:xfrm>
            <a:off x="1870075" y="131330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7" name="Text Box 26"/>
          <p:cNvSpPr txBox="1">
            <a:spLocks noChangeArrowheads="1"/>
          </p:cNvSpPr>
          <p:nvPr/>
        </p:nvSpPr>
        <p:spPr bwMode="auto">
          <a:xfrm>
            <a:off x="2455863" y="135617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8" name="Text Box 27"/>
          <p:cNvSpPr txBox="1">
            <a:spLocks noChangeArrowheads="1"/>
          </p:cNvSpPr>
          <p:nvPr/>
        </p:nvSpPr>
        <p:spPr bwMode="auto">
          <a:xfrm>
            <a:off x="2416175" y="194195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9" name="Text Box 28"/>
          <p:cNvSpPr txBox="1">
            <a:spLocks noChangeArrowheads="1"/>
          </p:cNvSpPr>
          <p:nvPr/>
        </p:nvSpPr>
        <p:spPr bwMode="auto">
          <a:xfrm>
            <a:off x="1820863" y="1922907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85739" name="Text Box 43"/>
          <p:cNvSpPr txBox="1">
            <a:spLocks noChangeArrowheads="1"/>
          </p:cNvSpPr>
          <p:nvPr/>
        </p:nvSpPr>
        <p:spPr bwMode="auto">
          <a:xfrm>
            <a:off x="1555750" y="2943167"/>
            <a:ext cx="1514939" cy="55109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2O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065782" y="2981777"/>
            <a:ext cx="2065338" cy="514351"/>
            <a:chOff x="1989" y="2381"/>
            <a:chExt cx="1301" cy="324"/>
          </a:xfrm>
        </p:grpSpPr>
        <p:sp>
          <p:nvSpPr>
            <p:cNvPr id="35906" name="Text Box 44"/>
            <p:cNvSpPr txBox="1">
              <a:spLocks noChangeArrowheads="1"/>
            </p:cNvSpPr>
            <p:nvPr/>
          </p:nvSpPr>
          <p:spPr bwMode="auto">
            <a:xfrm>
              <a:off x="1989" y="2381"/>
              <a:ext cx="32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  <p:sp>
          <p:nvSpPr>
            <p:cNvPr id="35907" name="Text Box 45"/>
            <p:cNvSpPr txBox="1">
              <a:spLocks noChangeArrowheads="1"/>
            </p:cNvSpPr>
            <p:nvPr/>
          </p:nvSpPr>
          <p:spPr bwMode="auto">
            <a:xfrm>
              <a:off x="2282" y="2381"/>
              <a:ext cx="100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 dirty="0">
                  <a:latin typeface="Arial" panose="020B0604020202020204" pitchFamily="34" charset="0"/>
                </a:rPr>
                <a:t>HILO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</p:grpSp>
      <p:grpSp>
        <p:nvGrpSpPr>
          <p:cNvPr id="1106" name="Group 82"/>
          <p:cNvGrpSpPr>
            <a:grpSpLocks/>
          </p:cNvGrpSpPr>
          <p:nvPr/>
        </p:nvGrpSpPr>
        <p:grpSpPr bwMode="auto">
          <a:xfrm>
            <a:off x="5267864" y="4042335"/>
            <a:ext cx="3605210" cy="752476"/>
            <a:chOff x="1797" y="2563"/>
            <a:chExt cx="2271" cy="474"/>
          </a:xfrm>
        </p:grpSpPr>
        <p:sp>
          <p:nvSpPr>
            <p:cNvPr id="35904" name="Rectangle 48"/>
            <p:cNvSpPr>
              <a:spLocks noChangeArrowheads="1"/>
            </p:cNvSpPr>
            <p:nvPr/>
          </p:nvSpPr>
          <p:spPr bwMode="auto">
            <a:xfrm>
              <a:off x="1797" y="2563"/>
              <a:ext cx="2271" cy="47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905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600934"/>
                </p:ext>
              </p:extLst>
            </p:nvPr>
          </p:nvGraphicFramePr>
          <p:xfrm>
            <a:off x="1853" y="2654"/>
            <a:ext cx="221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8" name="Ecuación" r:id="rId4" imgW="1638000" imgH="228600" progId="Equation.3">
                    <p:embed/>
                  </p:oleObj>
                </mc:Choice>
                <mc:Fallback>
                  <p:oleObj name="Ecuación" r:id="rId4" imgW="163800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2654"/>
                          <a:ext cx="221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8" name="Group 64"/>
          <p:cNvGrpSpPr>
            <a:grpSpLocks/>
          </p:cNvGrpSpPr>
          <p:nvPr/>
        </p:nvGrpSpPr>
        <p:grpSpPr bwMode="auto">
          <a:xfrm>
            <a:off x="8882659" y="4139175"/>
            <a:ext cx="1611313" cy="627062"/>
            <a:chOff x="3550" y="2076"/>
            <a:chExt cx="1015" cy="395"/>
          </a:xfrm>
        </p:grpSpPr>
        <p:sp>
          <p:nvSpPr>
            <p:cNvPr id="35901" name="Text Box 46"/>
            <p:cNvSpPr txBox="1">
              <a:spLocks noChangeArrowheads="1"/>
            </p:cNvSpPr>
            <p:nvPr/>
          </p:nvSpPr>
          <p:spPr bwMode="auto">
            <a:xfrm>
              <a:off x="3550" y="212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  <p:graphicFrame>
          <p:nvGraphicFramePr>
            <p:cNvPr id="3590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089509"/>
                </p:ext>
              </p:extLst>
            </p:nvPr>
          </p:nvGraphicFramePr>
          <p:xfrm>
            <a:off x="3820" y="2076"/>
            <a:ext cx="36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9" name="Ecuación" r:id="rId6" imgW="253890" imgH="241195" progId="Equation.3">
                    <p:embed/>
                  </p:oleObj>
                </mc:Choice>
                <mc:Fallback>
                  <p:oleObj name="Ecuación" r:id="rId6" imgW="253890" imgH="241195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0" y="2076"/>
                          <a:ext cx="36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3" name="Text Box 55"/>
            <p:cNvSpPr txBox="1">
              <a:spLocks noChangeArrowheads="1"/>
            </p:cNvSpPr>
            <p:nvPr/>
          </p:nvSpPr>
          <p:spPr bwMode="auto">
            <a:xfrm>
              <a:off x="4078" y="2221"/>
              <a:ext cx="4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1800">
                  <a:latin typeface="Arial" panose="020B0604020202020204" pitchFamily="34" charset="0"/>
                </a:rPr>
                <a:t>HILO</a:t>
              </a:r>
            </a:p>
          </p:txBody>
        </p:sp>
      </p:grpSp>
      <p:grpSp>
        <p:nvGrpSpPr>
          <p:cNvPr id="1089" name="Group 65"/>
          <p:cNvGrpSpPr>
            <a:grpSpLocks/>
          </p:cNvGrpSpPr>
          <p:nvPr/>
        </p:nvGrpSpPr>
        <p:grpSpPr bwMode="auto">
          <a:xfrm>
            <a:off x="6342098" y="5902886"/>
            <a:ext cx="1484313" cy="758826"/>
            <a:chOff x="3995" y="2563"/>
            <a:chExt cx="935" cy="478"/>
          </a:xfrm>
        </p:grpSpPr>
        <p:sp>
          <p:nvSpPr>
            <p:cNvPr id="35898" name="Rectangle 66"/>
            <p:cNvSpPr>
              <a:spLocks noChangeArrowheads="1"/>
            </p:cNvSpPr>
            <p:nvPr/>
          </p:nvSpPr>
          <p:spPr bwMode="auto">
            <a:xfrm>
              <a:off x="3995" y="2563"/>
              <a:ext cx="935" cy="47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899" name="Object 67"/>
            <p:cNvGraphicFramePr>
              <a:graphicFrameLocks noChangeAspect="1"/>
            </p:cNvGraphicFramePr>
            <p:nvPr/>
          </p:nvGraphicFramePr>
          <p:xfrm>
            <a:off x="4066" y="2567"/>
            <a:ext cx="83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0" name="Ecuación" r:id="rId8" imgW="545626" imgH="215713" progId="Equation.3">
                    <p:embed/>
                  </p:oleObj>
                </mc:Choice>
                <mc:Fallback>
                  <p:oleObj name="Ecuación" r:id="rId8" imgW="545626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567"/>
                          <a:ext cx="83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0" name="Text Box 93"/>
            <p:cNvSpPr txBox="1">
              <a:spLocks noChangeArrowheads="1"/>
            </p:cNvSpPr>
            <p:nvPr/>
          </p:nvSpPr>
          <p:spPr bwMode="auto">
            <a:xfrm>
              <a:off x="4109" y="2717"/>
              <a:ext cx="31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e</a:t>
              </a:r>
              <a:r>
                <a:rPr lang="es-ES" sz="2400" baseline="300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endParaRPr lang="es-ES" sz="2400" baseline="-250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5869" name="Text Box 18"/>
          <p:cNvSpPr txBox="1">
            <a:spLocks noChangeArrowheads="1"/>
          </p:cNvSpPr>
          <p:nvPr/>
        </p:nvSpPr>
        <p:spPr bwMode="auto">
          <a:xfrm>
            <a:off x="7938534" y="301114"/>
            <a:ext cx="2441475" cy="514738"/>
          </a:xfrm>
          <a:prstGeom prst="rect">
            <a:avLst/>
          </a:prstGeom>
          <a:noFill/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K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/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8052494" y="5976591"/>
            <a:ext cx="2305430" cy="514738"/>
            <a:chOff x="7543204" y="3175002"/>
            <a:chExt cx="2305054" cy="514444"/>
          </a:xfrm>
        </p:grpSpPr>
        <p:sp>
          <p:nvSpPr>
            <p:cNvPr id="35878" name="Text Box 57"/>
            <p:cNvSpPr txBox="1">
              <a:spLocks noChangeArrowheads="1"/>
            </p:cNvSpPr>
            <p:nvPr/>
          </p:nvSpPr>
          <p:spPr bwMode="auto">
            <a:xfrm>
              <a:off x="8109183" y="3175002"/>
              <a:ext cx="1739075" cy="5144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 Corriente</a:t>
              </a:r>
            </a:p>
          </p:txBody>
        </p:sp>
        <p:sp>
          <p:nvSpPr>
            <p:cNvPr id="35879" name="Text Box 46"/>
            <p:cNvSpPr txBox="1">
              <a:spLocks noChangeArrowheads="1"/>
            </p:cNvSpPr>
            <p:nvPr/>
          </p:nvSpPr>
          <p:spPr bwMode="auto">
            <a:xfrm>
              <a:off x="7543204" y="3228168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63554" y="228818"/>
            <a:ext cx="1897991" cy="994892"/>
            <a:chOff x="1172698" y="228818"/>
            <a:chExt cx="1897991" cy="994892"/>
          </a:xfrm>
        </p:grpSpPr>
        <p:sp>
          <p:nvSpPr>
            <p:cNvPr id="35868" name="Text Box 16"/>
            <p:cNvSpPr txBox="1">
              <a:spLocks noChangeArrowheads="1"/>
            </p:cNvSpPr>
            <p:nvPr/>
          </p:nvSpPr>
          <p:spPr bwMode="auto">
            <a:xfrm>
              <a:off x="2339619" y="228818"/>
              <a:ext cx="731070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2476107" y="708972"/>
              <a:ext cx="554740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1172698" y="451603"/>
              <a:ext cx="1252047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K</a:t>
              </a:r>
              <a:endParaRPr lang="es-ES" sz="2400" baseline="-25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" name="Conector recto 6"/>
            <p:cNvCxnSpPr/>
            <p:nvPr/>
          </p:nvCxnSpPr>
          <p:spPr bwMode="auto">
            <a:xfrm>
              <a:off x="2444750" y="721404"/>
              <a:ext cx="55055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74" name="Text Box 91"/>
          <p:cNvSpPr txBox="1">
            <a:spLocks noChangeArrowheads="1"/>
          </p:cNvSpPr>
          <p:nvPr/>
        </p:nvSpPr>
        <p:spPr bwMode="auto">
          <a:xfrm>
            <a:off x="2948020" y="3785628"/>
            <a:ext cx="2398087" cy="88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Entre 2 puntos contiguos:</a:t>
            </a:r>
          </a:p>
        </p:txBody>
      </p:sp>
      <p:sp>
        <p:nvSpPr>
          <p:cNvPr id="75" name="Text Box 91"/>
          <p:cNvSpPr txBox="1">
            <a:spLocks noChangeArrowheads="1"/>
          </p:cNvSpPr>
          <p:nvPr/>
        </p:nvSpPr>
        <p:spPr bwMode="auto">
          <a:xfrm>
            <a:off x="3319147" y="4941370"/>
            <a:ext cx="3976606" cy="88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Los e- que se mueven por el hilo sufren una fuerza: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0" name="Line 29"/>
          <p:cNvSpPr>
            <a:spLocks noChangeShapeType="1"/>
          </p:cNvSpPr>
          <p:nvPr/>
        </p:nvSpPr>
        <p:spPr bwMode="auto">
          <a:xfrm>
            <a:off x="2791047" y="1797495"/>
            <a:ext cx="556355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000" tIns="72000" rIns="108000" bIns="72000" anchor="ctr" anchorCtr="1"/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sp>
        <p:nvSpPr>
          <p:cNvPr id="35842" name="Oval 11"/>
          <p:cNvSpPr>
            <a:spLocks noChangeArrowheads="1"/>
          </p:cNvSpPr>
          <p:nvPr/>
        </p:nvSpPr>
        <p:spPr bwMode="auto">
          <a:xfrm>
            <a:off x="1785938" y="1276795"/>
            <a:ext cx="1079500" cy="10795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Oval 12"/>
          <p:cNvSpPr>
            <a:spLocks noChangeArrowheads="1"/>
          </p:cNvSpPr>
          <p:nvPr/>
        </p:nvSpPr>
        <p:spPr bwMode="auto">
          <a:xfrm>
            <a:off x="8269478" y="892620"/>
            <a:ext cx="1800225" cy="1800225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Text Box 13"/>
          <p:cNvSpPr txBox="1">
            <a:spLocks noChangeArrowheads="1"/>
          </p:cNvSpPr>
          <p:nvPr/>
        </p:nvSpPr>
        <p:spPr bwMode="auto">
          <a:xfrm>
            <a:off x="8990203" y="85769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8974328" y="236264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8234553" y="161810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9787128" y="1614932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8410766" y="107042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9549003" y="211182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9525191" y="104819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8396478" y="213245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2157413" y="119107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1716088" y="1640332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4" name="Text Box 23"/>
          <p:cNvSpPr txBox="1">
            <a:spLocks noChangeArrowheads="1"/>
          </p:cNvSpPr>
          <p:nvPr/>
        </p:nvSpPr>
        <p:spPr bwMode="auto">
          <a:xfrm>
            <a:off x="2593975" y="1627632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5" name="Text Box 24"/>
          <p:cNvSpPr txBox="1">
            <a:spLocks noChangeArrowheads="1"/>
          </p:cNvSpPr>
          <p:nvPr/>
        </p:nvSpPr>
        <p:spPr bwMode="auto">
          <a:xfrm>
            <a:off x="2116138" y="2065782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6" name="Text Box 25"/>
          <p:cNvSpPr txBox="1">
            <a:spLocks noChangeArrowheads="1"/>
          </p:cNvSpPr>
          <p:nvPr/>
        </p:nvSpPr>
        <p:spPr bwMode="auto">
          <a:xfrm>
            <a:off x="1870075" y="131330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7" name="Text Box 26"/>
          <p:cNvSpPr txBox="1">
            <a:spLocks noChangeArrowheads="1"/>
          </p:cNvSpPr>
          <p:nvPr/>
        </p:nvSpPr>
        <p:spPr bwMode="auto">
          <a:xfrm>
            <a:off x="2455863" y="135617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8" name="Text Box 27"/>
          <p:cNvSpPr txBox="1">
            <a:spLocks noChangeArrowheads="1"/>
          </p:cNvSpPr>
          <p:nvPr/>
        </p:nvSpPr>
        <p:spPr bwMode="auto">
          <a:xfrm>
            <a:off x="2416175" y="1941957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9" name="Text Box 28"/>
          <p:cNvSpPr txBox="1">
            <a:spLocks noChangeArrowheads="1"/>
          </p:cNvSpPr>
          <p:nvPr/>
        </p:nvSpPr>
        <p:spPr bwMode="auto">
          <a:xfrm>
            <a:off x="1820863" y="1922907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85780" name="Text Box 84"/>
          <p:cNvSpPr txBox="1">
            <a:spLocks noChangeArrowheads="1"/>
          </p:cNvSpPr>
          <p:nvPr/>
        </p:nvSpPr>
        <p:spPr bwMode="auto">
          <a:xfrm>
            <a:off x="2475511" y="6010128"/>
            <a:ext cx="3191680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NUEVO EQUILIBRIO</a:t>
            </a:r>
          </a:p>
        </p:txBody>
      </p:sp>
      <p:sp>
        <p:nvSpPr>
          <p:cNvPr id="35869" name="Text Box 18"/>
          <p:cNvSpPr txBox="1">
            <a:spLocks noChangeArrowheads="1"/>
          </p:cNvSpPr>
          <p:nvPr/>
        </p:nvSpPr>
        <p:spPr bwMode="auto">
          <a:xfrm>
            <a:off x="7938534" y="301114"/>
            <a:ext cx="2441475" cy="514738"/>
          </a:xfrm>
          <a:prstGeom prst="rect">
            <a:avLst/>
          </a:prstGeom>
          <a:noFill/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K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/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100" name="Group 76"/>
          <p:cNvGrpSpPr>
            <a:grpSpLocks/>
          </p:cNvGrpSpPr>
          <p:nvPr/>
        </p:nvGrpSpPr>
        <p:grpSpPr bwMode="auto">
          <a:xfrm>
            <a:off x="6473444" y="1770511"/>
            <a:ext cx="582613" cy="530226"/>
            <a:chOff x="3426" y="1345"/>
            <a:chExt cx="367" cy="334"/>
          </a:xfrm>
        </p:grpSpPr>
        <p:sp>
          <p:nvSpPr>
            <p:cNvPr id="35896" name="Line 66"/>
            <p:cNvSpPr>
              <a:spLocks noChangeShapeType="1"/>
            </p:cNvSpPr>
            <p:nvPr/>
          </p:nvSpPr>
          <p:spPr bwMode="auto">
            <a:xfrm flipH="1">
              <a:off x="3426" y="1365"/>
              <a:ext cx="36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35897" name="Text Box 67"/>
            <p:cNvSpPr txBox="1">
              <a:spLocks noChangeArrowheads="1"/>
            </p:cNvSpPr>
            <p:nvPr/>
          </p:nvSpPr>
          <p:spPr bwMode="auto">
            <a:xfrm>
              <a:off x="3529" y="1345"/>
              <a:ext cx="26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008000"/>
                  </a:solidFill>
                </a:rPr>
                <a:t>e</a:t>
              </a:r>
              <a:r>
                <a:rPr lang="es-ES" sz="2400" baseline="30000">
                  <a:solidFill>
                    <a:srgbClr val="008000"/>
                  </a:solidFill>
                </a:rPr>
                <a:t>-</a:t>
              </a:r>
              <a:endParaRPr lang="es-ES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1099" name="Group 75"/>
          <p:cNvGrpSpPr>
            <a:grpSpLocks/>
          </p:cNvGrpSpPr>
          <p:nvPr/>
        </p:nvGrpSpPr>
        <p:grpSpPr bwMode="auto">
          <a:xfrm>
            <a:off x="4352102" y="1749877"/>
            <a:ext cx="690563" cy="733427"/>
            <a:chOff x="2465" y="1325"/>
            <a:chExt cx="435" cy="462"/>
          </a:xfrm>
        </p:grpSpPr>
        <p:sp>
          <p:nvSpPr>
            <p:cNvPr id="35893" name="Line 70"/>
            <p:cNvSpPr>
              <a:spLocks noChangeShapeType="1"/>
            </p:cNvSpPr>
            <p:nvPr/>
          </p:nvSpPr>
          <p:spPr bwMode="auto">
            <a:xfrm>
              <a:off x="2533" y="1359"/>
              <a:ext cx="36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35894" name="Text Box 71"/>
            <p:cNvSpPr txBox="1">
              <a:spLocks noChangeArrowheads="1"/>
            </p:cNvSpPr>
            <p:nvPr/>
          </p:nvSpPr>
          <p:spPr bwMode="auto">
            <a:xfrm>
              <a:off x="2618" y="1453"/>
              <a:ext cx="24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FF0000"/>
                  </a:solidFill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</a:rPr>
                <a:t>HILO</a:t>
              </a:r>
              <a:endParaRPr lang="es-ES" sz="2400">
                <a:solidFill>
                  <a:srgbClr val="FF0000"/>
                </a:solidFill>
              </a:endParaRPr>
            </a:p>
          </p:txBody>
        </p:sp>
        <p:sp>
          <p:nvSpPr>
            <p:cNvPr id="35895" name="Text Box 72"/>
            <p:cNvSpPr txBox="1">
              <a:spLocks noChangeArrowheads="1"/>
            </p:cNvSpPr>
            <p:nvPr/>
          </p:nvSpPr>
          <p:spPr bwMode="auto">
            <a:xfrm>
              <a:off x="2465" y="1325"/>
              <a:ext cx="27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>
                  <a:solidFill>
                    <a:srgbClr val="FF0000"/>
                  </a:solidFill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1101" name="Text Box 77"/>
          <p:cNvSpPr txBox="1">
            <a:spLocks noChangeArrowheads="1"/>
          </p:cNvSpPr>
          <p:nvPr/>
        </p:nvSpPr>
        <p:spPr bwMode="auto">
          <a:xfrm>
            <a:off x="2544280" y="4686947"/>
            <a:ext cx="6460604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Los e</a:t>
            </a:r>
            <a:r>
              <a:rPr lang="es-ES" sz="2400" baseline="30000">
                <a:solidFill>
                  <a:schemeClr val="tx1"/>
                </a:solidFill>
              </a:rPr>
              <a:t>-</a:t>
            </a:r>
            <a:r>
              <a:rPr lang="es-ES" sz="2400">
                <a:solidFill>
                  <a:schemeClr val="tx1"/>
                </a:solidFill>
              </a:rPr>
              <a:t> se moverán en sentido contrario y cancelarán Q</a:t>
            </a:r>
            <a:r>
              <a:rPr lang="es-ES" sz="2400" baseline="30000">
                <a:solidFill>
                  <a:schemeClr val="tx1"/>
                </a:solidFill>
              </a:rPr>
              <a:t>+</a:t>
            </a:r>
            <a:r>
              <a:rPr lang="es-ES" sz="2400">
                <a:solidFill>
                  <a:schemeClr val="tx1"/>
                </a:solidFill>
              </a:rPr>
              <a:t> en esfera menor y dejarán Q</a:t>
            </a:r>
            <a:r>
              <a:rPr lang="es-ES" sz="2400" baseline="30000">
                <a:solidFill>
                  <a:schemeClr val="tx1"/>
                </a:solidFill>
              </a:rPr>
              <a:t>+</a:t>
            </a:r>
            <a:r>
              <a:rPr lang="es-ES" sz="2400">
                <a:solidFill>
                  <a:schemeClr val="tx1"/>
                </a:solidFill>
              </a:rPr>
              <a:t> sin cancelar en mayor, hasta que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V = 0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2544282" y="2848937"/>
            <a:ext cx="6460602" cy="695552"/>
            <a:chOff x="1353014" y="5116791"/>
            <a:chExt cx="6462026" cy="695326"/>
          </a:xfrm>
        </p:grpSpPr>
        <p:sp>
          <p:nvSpPr>
            <p:cNvPr id="35888" name="Rectángulo 2"/>
            <p:cNvSpPr>
              <a:spLocks noChangeArrowheads="1"/>
            </p:cNvSpPr>
            <p:nvPr/>
          </p:nvSpPr>
          <p:spPr bwMode="auto">
            <a:xfrm>
              <a:off x="1353014" y="5145034"/>
              <a:ext cx="6462026" cy="62263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/>
            </a:p>
          </p:txBody>
        </p:sp>
        <p:grpSp>
          <p:nvGrpSpPr>
            <p:cNvPr id="35889" name="Group 80"/>
            <p:cNvGrpSpPr>
              <a:grpSpLocks/>
            </p:cNvGrpSpPr>
            <p:nvPr/>
          </p:nvGrpSpPr>
          <p:grpSpPr bwMode="auto">
            <a:xfrm>
              <a:off x="1771098" y="5116791"/>
              <a:ext cx="5681657" cy="695326"/>
              <a:chOff x="959" y="3246"/>
              <a:chExt cx="3579" cy="438"/>
            </a:xfrm>
          </p:grpSpPr>
          <p:graphicFrame>
            <p:nvGraphicFramePr>
              <p:cNvPr id="35890" name="Object 89"/>
              <p:cNvGraphicFramePr>
                <a:graphicFrameLocks noChangeAspect="1"/>
              </p:cNvGraphicFramePr>
              <p:nvPr/>
            </p:nvGraphicFramePr>
            <p:xfrm>
              <a:off x="959" y="3246"/>
              <a:ext cx="220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09" name="Ecuación" r:id="rId4" imgW="152268" imgH="203024" progId="Equation.3">
                      <p:embed/>
                    </p:oleObj>
                  </mc:Choice>
                  <mc:Fallback>
                    <p:oleObj name="Ecuación" r:id="rId4" imgW="152268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9" y="3246"/>
                            <a:ext cx="220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1" name="Text Box 91"/>
              <p:cNvSpPr txBox="1">
                <a:spLocks noChangeArrowheads="1"/>
              </p:cNvSpPr>
              <p:nvPr/>
            </p:nvSpPr>
            <p:spPr bwMode="auto">
              <a:xfrm>
                <a:off x="1498" y="3309"/>
                <a:ext cx="304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en el sentido de disminución de V</a:t>
                </a:r>
              </a:p>
            </p:txBody>
          </p:sp>
          <p:sp>
            <p:nvSpPr>
              <p:cNvPr id="35892" name="Text Box 78"/>
              <p:cNvSpPr txBox="1">
                <a:spLocks noChangeArrowheads="1"/>
              </p:cNvSpPr>
              <p:nvPr/>
            </p:nvSpPr>
            <p:spPr bwMode="auto">
              <a:xfrm>
                <a:off x="1064" y="3399"/>
                <a:ext cx="514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s-ES">
                    <a:solidFill>
                      <a:schemeClr val="tx1"/>
                    </a:solidFill>
                  </a:rPr>
                  <a:t>HILO</a:t>
                </a:r>
              </a:p>
            </p:txBody>
          </p:sp>
        </p:grpSp>
      </p:grpSp>
      <p:sp>
        <p:nvSpPr>
          <p:cNvPr id="33828" name="Text Box 97"/>
          <p:cNvSpPr txBox="1">
            <a:spLocks noChangeArrowheads="1"/>
          </p:cNvSpPr>
          <p:nvPr/>
        </p:nvSpPr>
        <p:spPr bwMode="auto">
          <a:xfrm>
            <a:off x="2524402" y="6359889"/>
            <a:ext cx="3093897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(en hilo y en esferas)</a:t>
            </a:r>
          </a:p>
        </p:txBody>
      </p:sp>
      <p:grpSp>
        <p:nvGrpSpPr>
          <p:cNvPr id="1118" name="Group 94"/>
          <p:cNvGrpSpPr>
            <a:grpSpLocks/>
          </p:cNvGrpSpPr>
          <p:nvPr/>
        </p:nvGrpSpPr>
        <p:grpSpPr bwMode="auto">
          <a:xfrm>
            <a:off x="5774126" y="6131086"/>
            <a:ext cx="4811729" cy="655639"/>
            <a:chOff x="4521" y="3757"/>
            <a:chExt cx="3031" cy="413"/>
          </a:xfrm>
        </p:grpSpPr>
        <p:sp>
          <p:nvSpPr>
            <p:cNvPr id="35882" name="Rectangle 86"/>
            <p:cNvSpPr>
              <a:spLocks noChangeArrowheads="1"/>
            </p:cNvSpPr>
            <p:nvPr/>
          </p:nvSpPr>
          <p:spPr bwMode="auto">
            <a:xfrm>
              <a:off x="4521" y="3757"/>
              <a:ext cx="3031" cy="4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/>
            </a:p>
          </p:txBody>
        </p:sp>
        <p:sp>
          <p:nvSpPr>
            <p:cNvPr id="35883" name="Text Box 97"/>
            <p:cNvSpPr txBox="1">
              <a:spLocks noChangeArrowheads="1"/>
            </p:cNvSpPr>
            <p:nvPr/>
          </p:nvSpPr>
          <p:spPr bwMode="auto">
            <a:xfrm>
              <a:off x="5556" y="3806"/>
              <a:ext cx="68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E nulo</a:t>
              </a:r>
            </a:p>
          </p:txBody>
        </p:sp>
        <p:sp>
          <p:nvSpPr>
            <p:cNvPr id="35884" name="Line 104"/>
            <p:cNvSpPr>
              <a:spLocks noChangeShapeType="1"/>
            </p:cNvSpPr>
            <p:nvPr/>
          </p:nvSpPr>
          <p:spPr bwMode="auto">
            <a:xfrm>
              <a:off x="5642" y="3849"/>
              <a:ext cx="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 tIns="72000" rIns="108000" bIns="72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35885" name="Text Box 97"/>
            <p:cNvSpPr txBox="1">
              <a:spLocks noChangeArrowheads="1"/>
            </p:cNvSpPr>
            <p:nvPr/>
          </p:nvSpPr>
          <p:spPr bwMode="auto">
            <a:xfrm>
              <a:off x="4521" y="3794"/>
              <a:ext cx="11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 </a:t>
              </a:r>
              <a:r>
                <a:rPr lang="es-ES" sz="2400">
                  <a:latin typeface="Arial" panose="020B0604020202020204" pitchFamily="34" charset="0"/>
                </a:rPr>
                <a:t>V cte.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  <p:sp>
          <p:nvSpPr>
            <p:cNvPr id="35886" name="Text Box 87"/>
            <p:cNvSpPr txBox="1">
              <a:spLocks noChangeArrowheads="1"/>
            </p:cNvSpPr>
            <p:nvPr/>
          </p:nvSpPr>
          <p:spPr bwMode="auto">
            <a:xfrm>
              <a:off x="6194" y="3806"/>
              <a:ext cx="13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>
                  <a:solidFill>
                    <a:schemeClr val="tx1"/>
                  </a:solidFill>
                  <a:sym typeface="Symbol" panose="05050102010706020507" pitchFamily="18" charset="2"/>
                </a:rPr>
                <a:t>  Corriente</a:t>
              </a:r>
            </a:p>
          </p:txBody>
        </p:sp>
        <p:sp>
          <p:nvSpPr>
            <p:cNvPr id="35887" name="Line 88"/>
            <p:cNvSpPr>
              <a:spLocks noChangeShapeType="1"/>
            </p:cNvSpPr>
            <p:nvPr/>
          </p:nvSpPr>
          <p:spPr bwMode="auto">
            <a:xfrm flipH="1">
              <a:off x="6500" y="3858"/>
              <a:ext cx="114" cy="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108000" tIns="72000" rIns="108000" bIns="72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544281" y="3671991"/>
            <a:ext cx="6460604" cy="930767"/>
            <a:chOff x="1085408" y="5781071"/>
            <a:chExt cx="6460604" cy="930767"/>
          </a:xfrm>
        </p:grpSpPr>
        <p:sp>
          <p:nvSpPr>
            <p:cNvPr id="1067" name="Text Box 98"/>
            <p:cNvSpPr txBox="1">
              <a:spLocks noChangeArrowheads="1"/>
            </p:cNvSpPr>
            <p:nvPr/>
          </p:nvSpPr>
          <p:spPr bwMode="auto">
            <a:xfrm>
              <a:off x="1085408" y="5781071"/>
              <a:ext cx="6460604" cy="88407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Si  Q &gt; 0  y  R</a:t>
              </a:r>
              <a:r>
                <a:rPr lang="es-ES" sz="2400" baseline="-25000" dirty="0"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latin typeface="Arial" panose="020B0604020202020204" pitchFamily="34" charset="0"/>
                </a:rPr>
                <a:t> &lt; R</a:t>
              </a:r>
              <a:r>
                <a:rPr lang="es-ES" sz="2400" baseline="-25000" dirty="0"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 </a:t>
              </a:r>
              <a:r>
                <a:rPr lang="es-ES" sz="2400" dirty="0">
                  <a:latin typeface="Arial" panose="020B0604020202020204" pitchFamily="34" charset="0"/>
                </a:rPr>
                <a:t>V</a:t>
              </a:r>
              <a:r>
                <a:rPr lang="es-ES" sz="2400" baseline="-25000" dirty="0"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latin typeface="Arial" panose="020B0604020202020204" pitchFamily="34" charset="0"/>
                </a:rPr>
                <a:t> &gt; V</a:t>
              </a:r>
              <a:r>
                <a:rPr lang="es-ES" sz="2400" baseline="-25000" dirty="0"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  <a:endParaRPr lang="es-ES" sz="2400" dirty="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E</a:t>
              </a:r>
              <a:r>
                <a:rPr lang="es-ES" sz="2400" dirty="0">
                  <a:latin typeface="Arial" panose="020B0604020202020204" pitchFamily="34" charset="0"/>
                </a:rPr>
                <a:t>        hacia la esfera con el radio mayor</a:t>
              </a:r>
            </a:p>
          </p:txBody>
        </p:sp>
        <p:sp>
          <p:nvSpPr>
            <p:cNvPr id="68" name="Text Box 78"/>
            <p:cNvSpPr txBox="1">
              <a:spLocks noChangeArrowheads="1"/>
            </p:cNvSpPr>
            <p:nvPr/>
          </p:nvSpPr>
          <p:spPr bwMode="auto">
            <a:xfrm>
              <a:off x="1729128" y="6289433"/>
              <a:ext cx="756718" cy="422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1800">
                  <a:solidFill>
                    <a:schemeClr val="tx1"/>
                  </a:solidFill>
                </a:rPr>
                <a:t>HILO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63554" y="228818"/>
            <a:ext cx="1897991" cy="994892"/>
            <a:chOff x="1172698" y="228818"/>
            <a:chExt cx="1897991" cy="994892"/>
          </a:xfrm>
        </p:grpSpPr>
        <p:sp>
          <p:nvSpPr>
            <p:cNvPr id="35868" name="Text Box 16"/>
            <p:cNvSpPr txBox="1">
              <a:spLocks noChangeArrowheads="1"/>
            </p:cNvSpPr>
            <p:nvPr/>
          </p:nvSpPr>
          <p:spPr bwMode="auto">
            <a:xfrm>
              <a:off x="2339619" y="228818"/>
              <a:ext cx="731070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2476107" y="708972"/>
              <a:ext cx="554740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1172698" y="451603"/>
              <a:ext cx="1252047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K</a:t>
              </a:r>
              <a:endParaRPr lang="es-ES" sz="2400" baseline="-25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" name="Conector recto 6"/>
            <p:cNvCxnSpPr/>
            <p:nvPr/>
          </p:nvCxnSpPr>
          <p:spPr bwMode="auto">
            <a:xfrm>
              <a:off x="2444750" y="721404"/>
              <a:ext cx="55055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155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80" grpId="0"/>
      <p:bldP spid="1101" grpId="0" animBg="1"/>
      <p:bldP spid="338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6" name="Text Box 59"/>
          <p:cNvSpPr txBox="1">
            <a:spLocks noChangeArrowheads="1"/>
          </p:cNvSpPr>
          <p:nvPr/>
        </p:nvSpPr>
        <p:spPr bwMode="auto">
          <a:xfrm>
            <a:off x="5178512" y="2270197"/>
            <a:ext cx="1193253" cy="46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460501" y="1313366"/>
            <a:ext cx="7216775" cy="482598"/>
            <a:chOff x="920" y="316"/>
            <a:chExt cx="4546" cy="304"/>
          </a:xfrm>
        </p:grpSpPr>
        <p:sp>
          <p:nvSpPr>
            <p:cNvPr id="37914" name="Text Box 12"/>
            <p:cNvSpPr txBox="1">
              <a:spLocks noChangeArrowheads="1"/>
            </p:cNvSpPr>
            <p:nvPr/>
          </p:nvSpPr>
          <p:spPr bwMode="auto">
            <a:xfrm>
              <a:off x="920" y="316"/>
              <a:ext cx="5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1F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15" name="Text Box 14"/>
            <p:cNvSpPr txBox="1">
              <a:spLocks noChangeArrowheads="1"/>
            </p:cNvSpPr>
            <p:nvPr/>
          </p:nvSpPr>
          <p:spPr bwMode="auto">
            <a:xfrm>
              <a:off x="4908" y="328"/>
              <a:ext cx="5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2F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441450" y="2250727"/>
            <a:ext cx="8882062" cy="469900"/>
            <a:chOff x="908" y="1424"/>
            <a:chExt cx="5595" cy="296"/>
          </a:xfrm>
        </p:grpSpPr>
        <p:sp>
          <p:nvSpPr>
            <p:cNvPr id="37912" name="Text Box 13"/>
            <p:cNvSpPr txBox="1">
              <a:spLocks noChangeArrowheads="1"/>
            </p:cNvSpPr>
            <p:nvPr/>
          </p:nvSpPr>
          <p:spPr bwMode="auto">
            <a:xfrm>
              <a:off x="908" y="1428"/>
              <a:ext cx="1613" cy="2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1F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K 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1F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/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13" name="Text Box 15"/>
            <p:cNvSpPr txBox="1">
              <a:spLocks noChangeArrowheads="1"/>
            </p:cNvSpPr>
            <p:nvPr/>
          </p:nvSpPr>
          <p:spPr bwMode="auto">
            <a:xfrm>
              <a:off x="4890" y="1424"/>
              <a:ext cx="1613" cy="2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2F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K 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2F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/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049838" y="1276229"/>
            <a:ext cx="1419225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V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2F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7896" name="Group 33"/>
          <p:cNvGrpSpPr>
            <a:grpSpLocks/>
          </p:cNvGrpSpPr>
          <p:nvPr/>
        </p:nvGrpSpPr>
        <p:grpSpPr bwMode="auto">
          <a:xfrm>
            <a:off x="1602395" y="439220"/>
            <a:ext cx="8027988" cy="539753"/>
            <a:chOff x="950" y="791"/>
            <a:chExt cx="5057" cy="340"/>
          </a:xfrm>
        </p:grpSpPr>
        <p:sp>
          <p:nvSpPr>
            <p:cNvPr id="37906" name="Text Box 10"/>
            <p:cNvSpPr txBox="1">
              <a:spLocks noChangeArrowheads="1"/>
            </p:cNvSpPr>
            <p:nvPr/>
          </p:nvSpPr>
          <p:spPr bwMode="auto">
            <a:xfrm>
              <a:off x="950" y="806"/>
              <a:ext cx="1064" cy="3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ESFERA 1</a:t>
              </a:r>
            </a:p>
          </p:txBody>
        </p:sp>
        <p:sp>
          <p:nvSpPr>
            <p:cNvPr id="37907" name="Text Box 11"/>
            <p:cNvSpPr txBox="1">
              <a:spLocks noChangeArrowheads="1"/>
            </p:cNvSpPr>
            <p:nvPr/>
          </p:nvSpPr>
          <p:spPr bwMode="auto">
            <a:xfrm>
              <a:off x="4943" y="791"/>
              <a:ext cx="1064" cy="3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ESFERA 2</a:t>
              </a:r>
            </a:p>
          </p:txBody>
        </p:sp>
        <p:sp>
          <p:nvSpPr>
            <p:cNvPr id="37908" name="Text Box 24"/>
            <p:cNvSpPr txBox="1">
              <a:spLocks noChangeArrowheads="1"/>
            </p:cNvSpPr>
            <p:nvPr/>
          </p:nvSpPr>
          <p:spPr bwMode="auto">
            <a:xfrm>
              <a:off x="2633" y="807"/>
              <a:ext cx="189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EQUILIBRIO FINAL</a:t>
              </a:r>
            </a:p>
          </p:txBody>
        </p:sp>
      </p:grp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5047678" y="5053432"/>
            <a:ext cx="3211513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1F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2F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+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2O</a:t>
            </a:r>
          </a:p>
        </p:txBody>
      </p:sp>
      <p:sp>
        <p:nvSpPr>
          <p:cNvPr id="37917" name="Text Box 59"/>
          <p:cNvSpPr txBox="1">
            <a:spLocks noChangeArrowheads="1"/>
          </p:cNvSpPr>
          <p:nvPr/>
        </p:nvSpPr>
        <p:spPr bwMode="auto">
          <a:xfrm>
            <a:off x="5040413" y="3628403"/>
            <a:ext cx="147538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2F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86345" y="4382875"/>
            <a:ext cx="3147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Como el hilo no se queda con carga, debe verificarse que:</a:t>
            </a:r>
          </a:p>
        </p:txBody>
      </p:sp>
      <p:sp>
        <p:nvSpPr>
          <p:cNvPr id="283690" name="Text Box 42"/>
          <p:cNvSpPr txBox="1">
            <a:spLocks noChangeArrowheads="1"/>
          </p:cNvSpPr>
          <p:nvPr/>
        </p:nvSpPr>
        <p:spPr bwMode="auto">
          <a:xfrm>
            <a:off x="9368838" y="5054106"/>
            <a:ext cx="892974" cy="5662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= 2Q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8364295" y="4356510"/>
            <a:ext cx="198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Aquí se</a:t>
            </a:r>
          </a:p>
          <a:p>
            <a:r>
              <a:rPr lang="es-ES" sz="2400" dirty="0">
                <a:solidFill>
                  <a:srgbClr val="FF0000"/>
                </a:solidFill>
              </a:rPr>
              <a:t>tiene</a:t>
            </a:r>
          </a:p>
          <a:p>
            <a:r>
              <a:rPr lang="es-ES" sz="2400" dirty="0">
                <a:solidFill>
                  <a:srgbClr val="FF0000"/>
                </a:solidFill>
              </a:rPr>
              <a:t>que: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8B79491-6F0F-4ABA-8E68-77E9150E498B}"/>
              </a:ext>
            </a:extLst>
          </p:cNvPr>
          <p:cNvGrpSpPr/>
          <p:nvPr/>
        </p:nvGrpSpPr>
        <p:grpSpPr>
          <a:xfrm>
            <a:off x="4133324" y="1993369"/>
            <a:ext cx="3414867" cy="1592994"/>
            <a:chOff x="4133324" y="1993369"/>
            <a:chExt cx="3414867" cy="1592994"/>
          </a:xfrm>
        </p:grpSpPr>
        <p:cxnSp>
          <p:nvCxnSpPr>
            <p:cNvPr id="37918" name="37 Conector recto de flecha"/>
            <p:cNvCxnSpPr>
              <a:cxnSpLocks noChangeShapeType="1"/>
            </p:cNvCxnSpPr>
            <p:nvPr/>
          </p:nvCxnSpPr>
          <p:spPr bwMode="auto">
            <a:xfrm flipH="1">
              <a:off x="5761038" y="2502121"/>
              <a:ext cx="1787153" cy="47920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37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5749064" y="2990551"/>
              <a:ext cx="0" cy="59581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arrow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37 Conector recto de flecha"/>
            <p:cNvCxnSpPr>
              <a:cxnSpLocks noChangeShapeType="1"/>
            </p:cNvCxnSpPr>
            <p:nvPr/>
          </p:nvCxnSpPr>
          <p:spPr bwMode="auto">
            <a:xfrm>
              <a:off x="4133324" y="2492949"/>
              <a:ext cx="1615740" cy="48837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37 Conector recto de flecha">
              <a:extLst>
                <a:ext uri="{FF2B5EF4-FFF2-40B4-BE49-F238E27FC236}">
                  <a16:creationId xmlns:a16="http://schemas.microsoft.com/office/drawing/2014/main" id="{7F50BEC1-0A7A-4E62-B9B8-149F6FA6FC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49064" y="1993369"/>
              <a:ext cx="0" cy="33632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/>
      <p:bldP spid="37909" grpId="0" animBg="1"/>
      <p:bldP spid="37901" grpId="0" animBg="1"/>
      <p:bldP spid="37917" grpId="0"/>
      <p:bldP spid="2" grpId="0"/>
      <p:bldP spid="283690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DEFDA8B-6424-4E95-8670-8F7E0BEC6DFF}"/>
              </a:ext>
            </a:extLst>
          </p:cNvPr>
          <p:cNvSpPr/>
          <p:nvPr/>
        </p:nvSpPr>
        <p:spPr bwMode="auto">
          <a:xfrm>
            <a:off x="1405368" y="418212"/>
            <a:ext cx="2642755" cy="3096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610168"/>
              </p:ext>
            </p:extLst>
          </p:nvPr>
        </p:nvGraphicFramePr>
        <p:xfrm>
          <a:off x="1607308" y="2820454"/>
          <a:ext cx="2387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4" name="Ecuación" r:id="rId4" imgW="1104900" imgH="241300" progId="Equation.3">
                  <p:embed/>
                </p:oleObj>
              </mc:Choice>
              <mc:Fallback>
                <p:oleObj name="Ecuación" r:id="rId4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308" y="2820454"/>
                        <a:ext cx="2387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855512" y="5439306"/>
            <a:ext cx="3357562" cy="1343025"/>
            <a:chOff x="1286" y="1838"/>
            <a:chExt cx="2115" cy="846"/>
          </a:xfrm>
        </p:grpSpPr>
        <p:sp>
          <p:nvSpPr>
            <p:cNvPr id="39962" name="Rectangle 27"/>
            <p:cNvSpPr>
              <a:spLocks noChangeArrowheads="1"/>
            </p:cNvSpPr>
            <p:nvPr/>
          </p:nvSpPr>
          <p:spPr bwMode="auto">
            <a:xfrm>
              <a:off x="1286" y="1838"/>
              <a:ext cx="2115" cy="8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9963" name="Object 26"/>
            <p:cNvGraphicFramePr>
              <a:graphicFrameLocks noChangeAspect="1"/>
            </p:cNvGraphicFramePr>
            <p:nvPr/>
          </p:nvGraphicFramePr>
          <p:xfrm>
            <a:off x="1413" y="1900"/>
            <a:ext cx="1843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5" name="Ecuación" r:id="rId6" imgW="1104900" imgH="431800" progId="Equation.3">
                    <p:embed/>
                  </p:oleObj>
                </mc:Choice>
                <mc:Fallback>
                  <p:oleObj name="Ecuación" r:id="rId6" imgW="1104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1900"/>
                          <a:ext cx="1843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7256479" y="1030401"/>
            <a:ext cx="2938468" cy="968375"/>
            <a:chOff x="4499" y="280"/>
            <a:chExt cx="1851" cy="610"/>
          </a:xfrm>
        </p:grpSpPr>
        <p:graphicFrame>
          <p:nvGraphicFramePr>
            <p:cNvPr id="39958" name="Object 29"/>
            <p:cNvGraphicFramePr>
              <a:graphicFrameLocks noChangeAspect="1"/>
            </p:cNvGraphicFramePr>
            <p:nvPr/>
          </p:nvGraphicFramePr>
          <p:xfrm>
            <a:off x="5166" y="280"/>
            <a:ext cx="1184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6" name="Ecuación" r:id="rId8" imgW="837836" imgH="431613" progId="Equation.3">
                    <p:embed/>
                  </p:oleObj>
                </mc:Choice>
                <mc:Fallback>
                  <p:oleObj name="Ecuación" r:id="rId8" imgW="83783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" y="280"/>
                          <a:ext cx="1184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AutoShape 23"/>
            <p:cNvSpPr>
              <a:spLocks noChangeArrowheads="1"/>
            </p:cNvSpPr>
            <p:nvPr/>
          </p:nvSpPr>
          <p:spPr bwMode="auto">
            <a:xfrm>
              <a:off x="4499" y="480"/>
              <a:ext cx="518" cy="181"/>
            </a:xfrm>
            <a:prstGeom prst="rightArrow">
              <a:avLst>
                <a:gd name="adj1" fmla="val 49870"/>
                <a:gd name="adj2" fmla="val 7516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graphicFrame>
        <p:nvGraphicFramePr>
          <p:cNvPr id="399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485072"/>
              </p:ext>
            </p:extLst>
          </p:nvPr>
        </p:nvGraphicFramePr>
        <p:xfrm>
          <a:off x="1611312" y="483382"/>
          <a:ext cx="1408111" cy="50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7" name="Ecuación" r:id="rId10" imgW="672808" imgH="241195" progId="Equation.3">
                  <p:embed/>
                </p:oleObj>
              </mc:Choice>
              <mc:Fallback>
                <p:oleObj name="Ecuación" r:id="rId10" imgW="67280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483382"/>
                        <a:ext cx="1408111" cy="50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3" name="Group 31"/>
          <p:cNvGrpSpPr>
            <a:grpSpLocks/>
          </p:cNvGrpSpPr>
          <p:nvPr/>
        </p:nvGrpSpPr>
        <p:grpSpPr bwMode="auto">
          <a:xfrm>
            <a:off x="3726922" y="1035957"/>
            <a:ext cx="3208341" cy="1031875"/>
            <a:chOff x="2493" y="640"/>
            <a:chExt cx="2021" cy="650"/>
          </a:xfrm>
        </p:grpSpPr>
        <p:graphicFrame>
          <p:nvGraphicFramePr>
            <p:cNvPr id="3995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884780"/>
                </p:ext>
              </p:extLst>
            </p:nvPr>
          </p:nvGraphicFramePr>
          <p:xfrm>
            <a:off x="3079" y="640"/>
            <a:ext cx="1435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8" name="Ecuación" r:id="rId12" imgW="952087" imgH="431613" progId="Equation.3">
                    <p:embed/>
                  </p:oleObj>
                </mc:Choice>
                <mc:Fallback>
                  <p:oleObj name="Ecuación" r:id="rId12" imgW="952087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640"/>
                          <a:ext cx="1435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AutoShape 27"/>
            <p:cNvSpPr>
              <a:spLocks noChangeArrowheads="1"/>
            </p:cNvSpPr>
            <p:nvPr/>
          </p:nvSpPr>
          <p:spPr bwMode="auto">
            <a:xfrm>
              <a:off x="2493" y="845"/>
              <a:ext cx="471" cy="182"/>
            </a:xfrm>
            <a:prstGeom prst="rightArrow">
              <a:avLst>
                <a:gd name="adj1" fmla="val 49870"/>
                <a:gd name="adj2" fmla="val 8415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3464"/>
              </p:ext>
            </p:extLst>
          </p:nvPr>
        </p:nvGraphicFramePr>
        <p:xfrm>
          <a:off x="1607691" y="4096617"/>
          <a:ext cx="71453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9" name="Ecuación" r:id="rId14" imgW="3390900" imgH="546100" progId="Equation.3">
                  <p:embed/>
                </p:oleObj>
              </mc:Choice>
              <mc:Fallback>
                <p:oleObj name="Ecuación" r:id="rId14" imgW="3390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91" y="4096617"/>
                        <a:ext cx="71453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961506"/>
              </p:ext>
            </p:extLst>
          </p:nvPr>
        </p:nvGraphicFramePr>
        <p:xfrm>
          <a:off x="1584323" y="928255"/>
          <a:ext cx="18526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0" name="Ecuación" r:id="rId16" imgW="774360" imgH="431640" progId="Equation.3">
                  <p:embed/>
                </p:oleObj>
              </mc:Choice>
              <mc:Fallback>
                <p:oleObj name="Ecuación" r:id="rId16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3" y="928255"/>
                        <a:ext cx="18526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9820"/>
              </p:ext>
            </p:extLst>
          </p:nvPr>
        </p:nvGraphicFramePr>
        <p:xfrm>
          <a:off x="1597373" y="1836305"/>
          <a:ext cx="19446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1" name="Ecuación" r:id="rId18" imgW="812520" imgH="431640" progId="Equation.3">
                  <p:embed/>
                </p:oleObj>
              </mc:Choice>
              <mc:Fallback>
                <p:oleObj name="Ecuación" r:id="rId18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373" y="1836305"/>
                        <a:ext cx="19446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recto 9"/>
          <p:cNvCxnSpPr/>
          <p:nvPr/>
        </p:nvCxnSpPr>
        <p:spPr bwMode="auto">
          <a:xfrm>
            <a:off x="3692105" y="556037"/>
            <a:ext cx="0" cy="2042603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062F2A1D-6244-42B7-9B3E-4247FDF1248E}"/>
              </a:ext>
            </a:extLst>
          </p:cNvPr>
          <p:cNvSpPr/>
          <p:nvPr/>
        </p:nvSpPr>
        <p:spPr bwMode="auto">
          <a:xfrm>
            <a:off x="4524375" y="2105025"/>
            <a:ext cx="4505325" cy="1047750"/>
          </a:xfrm>
          <a:custGeom>
            <a:avLst/>
            <a:gdLst>
              <a:gd name="connsiteX0" fmla="*/ 4505325 w 4505325"/>
              <a:gd name="connsiteY0" fmla="*/ 0 h 1047750"/>
              <a:gd name="connsiteX1" fmla="*/ 4495800 w 4505325"/>
              <a:gd name="connsiteY1" fmla="*/ 1019175 h 1047750"/>
              <a:gd name="connsiteX2" fmla="*/ 0 w 4505325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5325" h="1047750">
                <a:moveTo>
                  <a:pt x="4505325" y="0"/>
                </a:moveTo>
                <a:lnTo>
                  <a:pt x="4495800" y="1019175"/>
                </a:lnTo>
                <a:lnTo>
                  <a:pt x="0" y="1047750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AutoShape 23">
            <a:extLst>
              <a:ext uri="{FF2B5EF4-FFF2-40B4-BE49-F238E27FC236}">
                <a16:creationId xmlns:a16="http://schemas.microsoft.com/office/drawing/2014/main" id="{A5EF4A68-CFD6-4B89-B99B-29431FC192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93403" y="3786015"/>
            <a:ext cx="510600" cy="287338"/>
          </a:xfrm>
          <a:prstGeom prst="rightArrow">
            <a:avLst>
              <a:gd name="adj1" fmla="val 49870"/>
              <a:gd name="adj2" fmla="val 7516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BE8B2E13-7D59-4108-A82C-DC0D92FB8BF5}"/>
              </a:ext>
            </a:extLst>
          </p:cNvPr>
          <p:cNvSpPr/>
          <p:nvPr/>
        </p:nvSpPr>
        <p:spPr bwMode="auto">
          <a:xfrm>
            <a:off x="9270652" y="2105025"/>
            <a:ext cx="216249" cy="4000500"/>
          </a:xfrm>
          <a:custGeom>
            <a:avLst/>
            <a:gdLst>
              <a:gd name="connsiteX0" fmla="*/ 0 w 381000"/>
              <a:gd name="connsiteY0" fmla="*/ 3905250 h 3905250"/>
              <a:gd name="connsiteX1" fmla="*/ 381000 w 381000"/>
              <a:gd name="connsiteY1" fmla="*/ 3905250 h 3905250"/>
              <a:gd name="connsiteX2" fmla="*/ 361950 w 381000"/>
              <a:gd name="connsiteY2" fmla="*/ 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905250">
                <a:moveTo>
                  <a:pt x="0" y="3905250"/>
                </a:moveTo>
                <a:lnTo>
                  <a:pt x="381000" y="3905250"/>
                </a:lnTo>
                <a:lnTo>
                  <a:pt x="361950" y="0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DEFDA8B-6424-4E95-8670-8F7E0BEC6DFF}"/>
              </a:ext>
            </a:extLst>
          </p:cNvPr>
          <p:cNvSpPr/>
          <p:nvPr/>
        </p:nvSpPr>
        <p:spPr bwMode="auto">
          <a:xfrm>
            <a:off x="1405368" y="418212"/>
            <a:ext cx="2642755" cy="3096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1607308" y="2820454"/>
          <a:ext cx="2387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7" name="Ecuación" r:id="rId4" imgW="1104900" imgH="241300" progId="Equation.3">
                  <p:embed/>
                </p:oleObj>
              </mc:Choice>
              <mc:Fallback>
                <p:oleObj name="Ecuación" r:id="rId4" imgW="1104900" imgH="241300" progId="Equation.3">
                  <p:embed/>
                  <p:pic>
                    <p:nvPicPr>
                      <p:cNvPr id="399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308" y="2820454"/>
                        <a:ext cx="2387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417237" y="446787"/>
            <a:ext cx="3724274" cy="1343025"/>
            <a:chOff x="1286" y="1838"/>
            <a:chExt cx="2346" cy="846"/>
          </a:xfrm>
        </p:grpSpPr>
        <p:sp>
          <p:nvSpPr>
            <p:cNvPr id="39962" name="Rectangle 27"/>
            <p:cNvSpPr>
              <a:spLocks noChangeArrowheads="1"/>
            </p:cNvSpPr>
            <p:nvPr/>
          </p:nvSpPr>
          <p:spPr bwMode="auto">
            <a:xfrm>
              <a:off x="1286" y="1838"/>
              <a:ext cx="2346" cy="8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9963" name="Object 26"/>
            <p:cNvGraphicFramePr>
              <a:graphicFrameLocks noChangeAspect="1"/>
            </p:cNvGraphicFramePr>
            <p:nvPr/>
          </p:nvGraphicFramePr>
          <p:xfrm>
            <a:off x="1413" y="1900"/>
            <a:ext cx="1843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8" name="Ecuación" r:id="rId6" imgW="1104900" imgH="431800" progId="Equation.3">
                    <p:embed/>
                  </p:oleObj>
                </mc:Choice>
                <mc:Fallback>
                  <p:oleObj name="Ecuación" r:id="rId6" imgW="1104900" imgH="431800" progId="Equation.3">
                    <p:embed/>
                    <p:pic>
                      <p:nvPicPr>
                        <p:cNvPr id="3996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1900"/>
                          <a:ext cx="1843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3" name="Object 6"/>
          <p:cNvGraphicFramePr>
            <a:graphicFrameLocks noChangeAspect="1"/>
          </p:cNvGraphicFramePr>
          <p:nvPr/>
        </p:nvGraphicFramePr>
        <p:xfrm>
          <a:off x="1611312" y="483382"/>
          <a:ext cx="1408111" cy="50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9" name="Ecuación" r:id="rId8" imgW="672808" imgH="241195" progId="Equation.3">
                  <p:embed/>
                </p:oleObj>
              </mc:Choice>
              <mc:Fallback>
                <p:oleObj name="Ecuación" r:id="rId8" imgW="672808" imgH="241195" progId="Equation.3">
                  <p:embed/>
                  <p:pic>
                    <p:nvPicPr>
                      <p:cNvPr id="399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483382"/>
                        <a:ext cx="1408111" cy="50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5"/>
          <p:cNvGraphicFramePr>
            <a:graphicFrameLocks noChangeAspect="1"/>
          </p:cNvGraphicFramePr>
          <p:nvPr/>
        </p:nvGraphicFramePr>
        <p:xfrm>
          <a:off x="1584323" y="928255"/>
          <a:ext cx="18526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0" name="Ecuación" r:id="rId10" imgW="774360" imgH="431640" progId="Equation.3">
                  <p:embed/>
                </p:oleObj>
              </mc:Choice>
              <mc:Fallback>
                <p:oleObj name="Ecuación" r:id="rId10" imgW="774360" imgH="431640" progId="Equation.3">
                  <p:embed/>
                  <p:pic>
                    <p:nvPicPr>
                      <p:cNvPr id="3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3" y="928255"/>
                        <a:ext cx="18526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5"/>
          <p:cNvGraphicFramePr>
            <a:graphicFrameLocks noChangeAspect="1"/>
          </p:cNvGraphicFramePr>
          <p:nvPr/>
        </p:nvGraphicFramePr>
        <p:xfrm>
          <a:off x="1597373" y="1836305"/>
          <a:ext cx="19446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1" name="Ecuación" r:id="rId12" imgW="812520" imgH="431640" progId="Equation.3">
                  <p:embed/>
                </p:oleObj>
              </mc:Choice>
              <mc:Fallback>
                <p:oleObj name="Ecuación" r:id="rId12" imgW="812520" imgH="431640" progId="Equation.3">
                  <p:embed/>
                  <p:pic>
                    <p:nvPicPr>
                      <p:cNvPr id="3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373" y="1836305"/>
                        <a:ext cx="19446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6">
            <a:extLst>
              <a:ext uri="{FF2B5EF4-FFF2-40B4-BE49-F238E27FC236}">
                <a16:creationId xmlns:a16="http://schemas.microsoft.com/office/drawing/2014/main" id="{D124767E-44A7-4F2D-909F-5395A2B9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141" y="3776943"/>
            <a:ext cx="255693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(se verifica que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1F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+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2F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= 2Q)</a:t>
            </a:r>
          </a:p>
        </p:txBody>
      </p:sp>
      <p:grpSp>
        <p:nvGrpSpPr>
          <p:cNvPr id="22" name="Group 33">
            <a:extLst>
              <a:ext uri="{FF2B5EF4-FFF2-40B4-BE49-F238E27FC236}">
                <a16:creationId xmlns:a16="http://schemas.microsoft.com/office/drawing/2014/main" id="{9D3807F6-6C1F-4371-914B-58155E7CF0DC}"/>
              </a:ext>
            </a:extLst>
          </p:cNvPr>
          <p:cNvGrpSpPr>
            <a:grpSpLocks/>
          </p:cNvGrpSpPr>
          <p:nvPr/>
        </p:nvGrpSpPr>
        <p:grpSpPr bwMode="auto">
          <a:xfrm>
            <a:off x="4417237" y="2161662"/>
            <a:ext cx="3724276" cy="1343025"/>
            <a:chOff x="3876" y="1851"/>
            <a:chExt cx="2346" cy="846"/>
          </a:xfrm>
        </p:grpSpPr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C312D9B5-4600-4147-96B4-6B1CBB9FD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1851"/>
              <a:ext cx="2346" cy="8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4" name="Object 5">
              <a:extLst>
                <a:ext uri="{FF2B5EF4-FFF2-40B4-BE49-F238E27FC236}">
                  <a16:creationId xmlns:a16="http://schemas.microsoft.com/office/drawing/2014/main" id="{CF85F543-03C4-4C01-8D05-41752D0EE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1900"/>
            <a:ext cx="1864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12" name="Ecuación" r:id="rId14" imgW="1117600" imgH="431800" progId="Equation.3">
                    <p:embed/>
                  </p:oleObj>
                </mc:Choice>
                <mc:Fallback>
                  <p:oleObj name="Ecuación" r:id="rId14" imgW="1117600" imgH="431800" progId="Equation.3">
                    <p:embed/>
                    <p:pic>
                      <p:nvPicPr>
                        <p:cNvPr id="3995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900"/>
                          <a:ext cx="1864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38">
            <a:extLst>
              <a:ext uri="{FF2B5EF4-FFF2-40B4-BE49-F238E27FC236}">
                <a16:creationId xmlns:a16="http://schemas.microsoft.com/office/drawing/2014/main" id="{88897B71-DE7F-4C17-905B-C8D61F9CC75E}"/>
              </a:ext>
            </a:extLst>
          </p:cNvPr>
          <p:cNvGrpSpPr>
            <a:grpSpLocks/>
          </p:cNvGrpSpPr>
          <p:nvPr/>
        </p:nvGrpSpPr>
        <p:grpSpPr bwMode="auto">
          <a:xfrm>
            <a:off x="4417236" y="5034466"/>
            <a:ext cx="3724275" cy="1343025"/>
            <a:chOff x="2421" y="3466"/>
            <a:chExt cx="2346" cy="846"/>
          </a:xfrm>
        </p:grpSpPr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D8B411A8-5220-4C1F-A591-A2B27BCD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466"/>
              <a:ext cx="2346" cy="8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7" name="Object 30">
              <a:extLst>
                <a:ext uri="{FF2B5EF4-FFF2-40B4-BE49-F238E27FC236}">
                  <a16:creationId xmlns:a16="http://schemas.microsoft.com/office/drawing/2014/main" id="{A01B868C-4051-4DCE-A7A3-91B1B157E6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2" y="3542"/>
            <a:ext cx="2191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13" name="Ecuación" r:id="rId16" imgW="1409400" imgH="431640" progId="Equation.3">
                    <p:embed/>
                  </p:oleObj>
                </mc:Choice>
                <mc:Fallback>
                  <p:oleObj name="Ecuación" r:id="rId16" imgW="1409400" imgH="431640" progId="Equation.3">
                    <p:embed/>
                    <p:pic>
                      <p:nvPicPr>
                        <p:cNvPr id="3996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3542"/>
                          <a:ext cx="2191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CA08870-3036-480E-9E37-E49112860B9C}"/>
              </a:ext>
            </a:extLst>
          </p:cNvPr>
          <p:cNvGrpSpPr/>
          <p:nvPr/>
        </p:nvGrpSpPr>
        <p:grpSpPr>
          <a:xfrm>
            <a:off x="3658787" y="1162050"/>
            <a:ext cx="845763" cy="1488086"/>
            <a:chOff x="3658787" y="1162050"/>
            <a:chExt cx="845763" cy="1488086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0A72004C-9036-4ADA-A542-39C9A58148C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59204" y="1162050"/>
              <a:ext cx="845346" cy="184483"/>
            </a:xfrm>
            <a:prstGeom prst="straightConnector1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AED3E18A-D93E-4A24-AF00-E40586FCBC6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658787" y="2385867"/>
              <a:ext cx="845763" cy="264269"/>
            </a:xfrm>
            <a:prstGeom prst="straightConnector1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D3A5F39-8683-4803-A369-747870CA72A5}"/>
              </a:ext>
            </a:extLst>
          </p:cNvPr>
          <p:cNvCxnSpPr/>
          <p:nvPr/>
        </p:nvCxnSpPr>
        <p:spPr bwMode="auto">
          <a:xfrm>
            <a:off x="1541520" y="1069933"/>
            <a:ext cx="0" cy="1534638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9836C94-B4C1-42F0-B107-CF3515CE3432}"/>
              </a:ext>
            </a:extLst>
          </p:cNvPr>
          <p:cNvSpPr/>
          <p:nvPr/>
        </p:nvSpPr>
        <p:spPr bwMode="auto">
          <a:xfrm>
            <a:off x="1247775" y="1843102"/>
            <a:ext cx="2790825" cy="3953161"/>
          </a:xfrm>
          <a:custGeom>
            <a:avLst/>
            <a:gdLst>
              <a:gd name="connsiteX0" fmla="*/ 295275 w 2790825"/>
              <a:gd name="connsiteY0" fmla="*/ 0 h 3267075"/>
              <a:gd name="connsiteX1" fmla="*/ 0 w 2790825"/>
              <a:gd name="connsiteY1" fmla="*/ 0 h 3267075"/>
              <a:gd name="connsiteX2" fmla="*/ 0 w 2790825"/>
              <a:gd name="connsiteY2" fmla="*/ 3267075 h 3267075"/>
              <a:gd name="connsiteX3" fmla="*/ 2790825 w 2790825"/>
              <a:gd name="connsiteY3" fmla="*/ 323850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825" h="3267075">
                <a:moveTo>
                  <a:pt x="295275" y="0"/>
                </a:moveTo>
                <a:lnTo>
                  <a:pt x="0" y="0"/>
                </a:lnTo>
                <a:lnTo>
                  <a:pt x="0" y="3267075"/>
                </a:lnTo>
                <a:lnTo>
                  <a:pt x="2790825" y="3238500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298161" y="307473"/>
            <a:ext cx="8751887" cy="83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3.1. CARGA, CAMPO Y POTENCIAL EN CONDUCTORES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       EN EQUILIBRIO ELECTROSTÁTICO</a:t>
            </a:r>
          </a:p>
        </p:txBody>
      </p: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1764456" y="1241702"/>
            <a:ext cx="7950836" cy="13261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Un conductor se encuentra en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equilibrio electrostático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cuando no hay un movimiento colectivo de carga,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una corriente, dentro del conductor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1202866" y="2646004"/>
            <a:ext cx="759993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Sí puede haber movimientos de carga no colectivos:</a:t>
            </a:r>
          </a:p>
        </p:txBody>
      </p:sp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1213216" y="6036897"/>
            <a:ext cx="3082798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Si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hay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equilibrio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el conductor</a:t>
            </a:r>
          </a:p>
        </p:txBody>
      </p:sp>
      <p:sp>
        <p:nvSpPr>
          <p:cNvPr id="219191" name="Text Box 55"/>
          <p:cNvSpPr txBox="1">
            <a:spLocks noChangeArrowheads="1"/>
          </p:cNvSpPr>
          <p:nvPr/>
        </p:nvSpPr>
        <p:spPr bwMode="auto">
          <a:xfrm>
            <a:off x="1385421" y="3210407"/>
            <a:ext cx="8863546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Movimientos individuales de e</a:t>
            </a:r>
            <a:r>
              <a:rPr lang="es-ES" sz="2400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- 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átomos, en moléculas, o por el conductor</a:t>
            </a:r>
          </a:p>
        </p:txBody>
      </p:sp>
      <p:sp>
        <p:nvSpPr>
          <p:cNvPr id="219192" name="Text Box 56"/>
          <p:cNvSpPr txBox="1">
            <a:spLocks noChangeArrowheads="1"/>
          </p:cNvSpPr>
          <p:nvPr/>
        </p:nvSpPr>
        <p:spPr bwMode="auto">
          <a:xfrm>
            <a:off x="1375030" y="4156479"/>
            <a:ext cx="8901579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Movimientos de las cargas de las moléculas al realizar estas movimientos individuales respecto a otras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(agitación térmica)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50" name="Text Box 54"/>
          <p:cNvSpPr txBox="1">
            <a:spLocks noChangeArrowheads="1"/>
          </p:cNvSpPr>
          <p:nvPr/>
        </p:nvSpPr>
        <p:spPr bwMode="auto">
          <a:xfrm>
            <a:off x="4705417" y="6055435"/>
            <a:ext cx="5543550" cy="88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Hay establecida una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corriente eléctrica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(un movimiento colectivo de carga) </a:t>
            </a:r>
          </a:p>
        </p:txBody>
      </p:sp>
      <p:sp>
        <p:nvSpPr>
          <p:cNvPr id="35851" name="AutoShape 12"/>
          <p:cNvSpPr>
            <a:spLocks noChangeArrowheads="1"/>
          </p:cNvSpPr>
          <p:nvPr/>
        </p:nvSpPr>
        <p:spPr bwMode="auto">
          <a:xfrm>
            <a:off x="4365942" y="6270529"/>
            <a:ext cx="289914" cy="474685"/>
          </a:xfrm>
          <a:prstGeom prst="rightArrow">
            <a:avLst>
              <a:gd name="adj1" fmla="val 50185"/>
              <a:gd name="adj2" fmla="val 5019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10" name="Text Box 56">
            <a:extLst>
              <a:ext uri="{FF2B5EF4-FFF2-40B4-BE49-F238E27FC236}">
                <a16:creationId xmlns:a16="http://schemas.microsoft.com/office/drawing/2014/main" id="{D03AF566-132F-44AA-8361-A2FD8B6D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421" y="5139971"/>
            <a:ext cx="8891188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44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temperatura está relacionada con la 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promedio asociada a esa agitación. A 0 K no se mueven unas respecto a otras</a:t>
            </a:r>
          </a:p>
        </p:txBody>
      </p:sp>
    </p:spTree>
    <p:extLst>
      <p:ext uri="{BB962C8B-B14F-4D97-AF65-F5344CB8AC3E}">
        <p14:creationId xmlns:p14="http://schemas.microsoft.com/office/powerpoint/2010/main" val="2689790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219147" grpId="0"/>
      <p:bldP spid="219148" grpId="0"/>
      <p:bldP spid="219191" grpId="0" animBg="1"/>
      <p:bldP spid="219192" grpId="0" animBg="1"/>
      <p:bldP spid="35850" grpId="0"/>
      <p:bldP spid="35851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871663" y="1162841"/>
            <a:ext cx="5824285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El campo es nulo en el conductor</a:t>
            </a:r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1862519" y="4074723"/>
            <a:ext cx="5833429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108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El p</a:t>
            </a:r>
            <a:r>
              <a:rPr lang="es-ES" sz="2400">
                <a:latin typeface="Arial" panose="020B0604020202020204" pitchFamily="34" charset="0"/>
              </a:rPr>
              <a:t>otencial es constante en el conductor</a:t>
            </a:r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556125" y="4894837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308238" name="Text Box 14"/>
          <p:cNvSpPr txBox="1">
            <a:spLocks noChangeArrowheads="1"/>
          </p:cNvSpPr>
          <p:nvPr/>
        </p:nvSpPr>
        <p:spPr bwMode="auto">
          <a:xfrm>
            <a:off x="5163999" y="4871994"/>
            <a:ext cx="160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V = cte.</a:t>
            </a:r>
          </a:p>
        </p:txBody>
      </p:sp>
      <p:sp>
        <p:nvSpPr>
          <p:cNvPr id="6165" name="Text Box 38"/>
          <p:cNvSpPr txBox="1">
            <a:spLocks noChangeArrowheads="1"/>
          </p:cNvSpPr>
          <p:nvPr/>
        </p:nvSpPr>
        <p:spPr bwMode="auto">
          <a:xfrm>
            <a:off x="980439" y="319597"/>
            <a:ext cx="9720000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PROPIEDADES DE UN CONDUCTOR EN EQUILIBRIO ELÉCTRICO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1909523" y="1759711"/>
            <a:ext cx="1392237" cy="579681"/>
            <a:chOff x="1377950" y="3279933"/>
            <a:chExt cx="1392238" cy="579681"/>
          </a:xfrm>
        </p:grpSpPr>
        <p:graphicFrame>
          <p:nvGraphicFramePr>
            <p:cNvPr id="37924" name="Object 41"/>
            <p:cNvGraphicFramePr>
              <a:graphicFrameLocks noChangeAspect="1"/>
            </p:cNvGraphicFramePr>
            <p:nvPr/>
          </p:nvGraphicFramePr>
          <p:xfrm>
            <a:off x="1868488" y="3279933"/>
            <a:ext cx="9017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1" name="Ecuación" r:id="rId4" imgW="368140" imgH="215806" progId="Equation.3">
                    <p:embed/>
                  </p:oleObj>
                </mc:Choice>
                <mc:Fallback>
                  <p:oleObj name="Ecuación" r:id="rId4" imgW="368140" imgH="215806" progId="Equation.3">
                    <p:embed/>
                    <p:pic>
                      <p:nvPicPr>
                        <p:cNvPr id="37924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488" y="3279933"/>
                          <a:ext cx="9017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5" name="Text Box 30"/>
            <p:cNvSpPr txBox="1">
              <a:spLocks noChangeArrowheads="1"/>
            </p:cNvSpPr>
            <p:nvPr/>
          </p:nvSpPr>
          <p:spPr bwMode="auto">
            <a:xfrm>
              <a:off x="1377950" y="3344876"/>
              <a:ext cx="492223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/>
                <a:t>Si</a:t>
              </a:r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7833108" y="1778474"/>
            <a:ext cx="2782624" cy="1009624"/>
            <a:chOff x="7536373" y="2743418"/>
            <a:chExt cx="2784425" cy="1008015"/>
          </a:xfrm>
        </p:grpSpPr>
        <p:sp>
          <p:nvSpPr>
            <p:cNvPr id="37922" name="Text Box 45"/>
            <p:cNvSpPr txBox="1">
              <a:spLocks noChangeArrowheads="1"/>
            </p:cNvSpPr>
            <p:nvPr/>
          </p:nvSpPr>
          <p:spPr bwMode="auto">
            <a:xfrm>
              <a:off x="7536373" y="2743418"/>
              <a:ext cx="2784425" cy="513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No hay </a:t>
              </a:r>
              <a:r>
                <a:rPr lang="es-ES" sz="2400" dirty="0">
                  <a:latin typeface="Arial" panose="020B0604020202020204" pitchFamily="34" charset="0"/>
                </a:rPr>
                <a:t>equilibrio</a:t>
              </a:r>
            </a:p>
          </p:txBody>
        </p:sp>
        <p:sp>
          <p:nvSpPr>
            <p:cNvPr id="37923" name="Text Box 36"/>
            <p:cNvSpPr txBox="1">
              <a:spLocks noChangeArrowheads="1"/>
            </p:cNvSpPr>
            <p:nvPr/>
          </p:nvSpPr>
          <p:spPr bwMode="auto">
            <a:xfrm>
              <a:off x="8926910" y="3237515"/>
              <a:ext cx="404320" cy="513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>
                  <a:sym typeface="Symbol" panose="05050102010706020507" pitchFamily="18" charset="2"/>
                </a:rPr>
                <a:t></a:t>
              </a:r>
            </a:p>
          </p:txBody>
        </p:sp>
      </p:grpSp>
      <p:sp>
        <p:nvSpPr>
          <p:cNvPr id="37920" name="Text Box 19"/>
          <p:cNvSpPr txBox="1">
            <a:spLocks noChangeArrowheads="1"/>
          </p:cNvSpPr>
          <p:nvPr/>
        </p:nvSpPr>
        <p:spPr bwMode="auto">
          <a:xfrm>
            <a:off x="1854661" y="6363421"/>
            <a:ext cx="8243912" cy="5147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Un conductor en equilibrio es un </a:t>
            </a:r>
            <a:r>
              <a:rPr lang="es-ES" sz="2400" b="1" dirty="0">
                <a:latin typeface="Arial" panose="020B0604020202020204" pitchFamily="34" charset="0"/>
              </a:rPr>
              <a:t>volumen equipotencial</a:t>
            </a:r>
          </a:p>
        </p:txBody>
      </p:sp>
      <p:sp>
        <p:nvSpPr>
          <p:cNvPr id="39" name="Text Box 109"/>
          <p:cNvSpPr txBox="1">
            <a:spLocks noChangeArrowheads="1"/>
          </p:cNvSpPr>
          <p:nvPr/>
        </p:nvSpPr>
        <p:spPr bwMode="auto">
          <a:xfrm>
            <a:off x="1377188" y="1167131"/>
            <a:ext cx="445736" cy="49244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0" rIns="108000" bIns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320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729613" y="2225000"/>
            <a:ext cx="3483061" cy="1639147"/>
            <a:chOff x="2758671" y="2739766"/>
            <a:chExt cx="3480833" cy="1639625"/>
          </a:xfrm>
        </p:grpSpPr>
        <p:sp>
          <p:nvSpPr>
            <p:cNvPr id="37918" name="Text Box 44"/>
            <p:cNvSpPr txBox="1">
              <a:spLocks noChangeArrowheads="1"/>
            </p:cNvSpPr>
            <p:nvPr/>
          </p:nvSpPr>
          <p:spPr bwMode="auto">
            <a:xfrm>
              <a:off x="2758671" y="3125620"/>
              <a:ext cx="3480833" cy="1253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Los</a:t>
              </a:r>
              <a:r>
                <a:rPr lang="es-ES" sz="2400" dirty="0">
                  <a:latin typeface="Arial" panose="020B0604020202020204" pitchFamily="34" charset="0"/>
                </a:rPr>
                <a:t> e</a:t>
              </a:r>
              <a:r>
                <a:rPr lang="es-ES" sz="2400" baseline="30000" dirty="0">
                  <a:latin typeface="Arial" panose="020B0604020202020204" pitchFamily="34" charset="0"/>
                </a:rPr>
                <a:t>-</a:t>
              </a:r>
              <a:r>
                <a:rPr lang="es-ES" sz="2400" dirty="0">
                  <a:latin typeface="Arial" panose="020B0604020202020204" pitchFamily="34" charset="0"/>
                </a:rPr>
                <a:t> libres sienten </a:t>
              </a:r>
              <a:r>
                <a:rPr lang="es-ES" sz="2400" b="1" dirty="0">
                  <a:latin typeface="Arial" panose="020B0604020202020204" pitchFamily="34" charset="0"/>
                </a:rPr>
                <a:t>E</a:t>
              </a:r>
              <a:r>
                <a:rPr lang="es-ES" sz="2400" dirty="0">
                  <a:latin typeface="Arial" panose="020B0604020202020204" pitchFamily="34" charset="0"/>
                </a:rPr>
                <a:t> y sufren una fuerza con sentido contrario a </a:t>
              </a:r>
              <a:r>
                <a:rPr lang="es-ES" sz="2400" b="1" dirty="0">
                  <a:latin typeface="Arial" panose="020B0604020202020204" pitchFamily="34" charset="0"/>
                </a:rPr>
                <a:t>E</a:t>
              </a:r>
              <a:endParaRPr lang="es-ES" sz="2400" b="1" baseline="30000" dirty="0">
                <a:latin typeface="Arial" panose="020B0604020202020204" pitchFamily="34" charset="0"/>
              </a:endParaRPr>
            </a:p>
          </p:txBody>
        </p:sp>
        <p:sp>
          <p:nvSpPr>
            <p:cNvPr id="37919" name="Text Box 36"/>
            <p:cNvSpPr txBox="1">
              <a:spLocks noChangeArrowheads="1"/>
            </p:cNvSpPr>
            <p:nvPr/>
          </p:nvSpPr>
          <p:spPr bwMode="auto">
            <a:xfrm>
              <a:off x="3695456" y="2739766"/>
              <a:ext cx="403800" cy="514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>
                  <a:sym typeface="Symbol" panose="05050102010706020507" pitchFamily="18" charset="2"/>
                </a:rPr>
                <a:t></a:t>
              </a:r>
            </a:p>
          </p:txBody>
        </p:sp>
      </p:grp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5134159" y="2235251"/>
            <a:ext cx="2837660" cy="1622734"/>
            <a:chOff x="4744483" y="3037581"/>
            <a:chExt cx="2840104" cy="1622874"/>
          </a:xfrm>
        </p:grpSpPr>
        <p:sp>
          <p:nvSpPr>
            <p:cNvPr id="37916" name="Text Box 44"/>
            <p:cNvSpPr txBox="1">
              <a:spLocks noChangeArrowheads="1"/>
            </p:cNvSpPr>
            <p:nvPr/>
          </p:nvSpPr>
          <p:spPr bwMode="auto">
            <a:xfrm>
              <a:off x="5183024" y="3037581"/>
              <a:ext cx="2401563" cy="162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Se aceleran, ganan todos velocidad, en la dirección de </a:t>
              </a:r>
              <a:r>
                <a:rPr lang="es-ES" sz="2400" b="1" dirty="0"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endParaRPr lang="es-ES" sz="2400" b="1" baseline="30000" dirty="0">
                <a:latin typeface="Arial" panose="020B0604020202020204" pitchFamily="34" charset="0"/>
              </a:endParaRPr>
            </a:p>
          </p:txBody>
        </p:sp>
        <p:sp>
          <p:nvSpPr>
            <p:cNvPr id="37917" name="Text Box 36"/>
            <p:cNvSpPr txBox="1">
              <a:spLocks noChangeArrowheads="1"/>
            </p:cNvSpPr>
            <p:nvPr/>
          </p:nvSpPr>
          <p:spPr bwMode="auto">
            <a:xfrm>
              <a:off x="4744483" y="3771018"/>
              <a:ext cx="521526" cy="514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>
                  <a:sym typeface="Symbol" panose="05050102010706020507" pitchFamily="18" charset="2"/>
                </a:rPr>
                <a:t></a:t>
              </a:r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7851800" y="2599793"/>
            <a:ext cx="2581253" cy="1253401"/>
            <a:chOff x="6437655" y="3222848"/>
            <a:chExt cx="2580084" cy="1251458"/>
          </a:xfrm>
        </p:grpSpPr>
        <p:sp>
          <p:nvSpPr>
            <p:cNvPr id="37914" name="Text Box 10"/>
            <p:cNvSpPr txBox="1">
              <a:spLocks noChangeArrowheads="1"/>
            </p:cNvSpPr>
            <p:nvPr/>
          </p:nvSpPr>
          <p:spPr bwMode="auto">
            <a:xfrm>
              <a:off x="6737708" y="3222848"/>
              <a:ext cx="2280031" cy="125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Hay</a:t>
              </a:r>
              <a:r>
                <a:rPr lang="es-ES" sz="2400" dirty="0">
                  <a:latin typeface="Arial" panose="020B0604020202020204" pitchFamily="34" charset="0"/>
                </a:rPr>
                <a:t> corriente (movimiento colectivo)</a:t>
              </a:r>
            </a:p>
          </p:txBody>
        </p:sp>
        <p:sp>
          <p:nvSpPr>
            <p:cNvPr id="37915" name="Text Box 36"/>
            <p:cNvSpPr txBox="1">
              <a:spLocks noChangeArrowheads="1"/>
            </p:cNvSpPr>
            <p:nvPr/>
          </p:nvSpPr>
          <p:spPr bwMode="auto">
            <a:xfrm>
              <a:off x="6437655" y="3584835"/>
              <a:ext cx="520842" cy="513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08000" tIns="72000" rIns="108000" bIns="720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>
                  <a:sym typeface="Symbol" panose="05050102010706020507" pitchFamily="18" charset="2"/>
                </a:rPr>
                <a:t></a:t>
              </a:r>
            </a:p>
          </p:txBody>
        </p:sp>
      </p:grp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7929731" y="909979"/>
            <a:ext cx="2430365" cy="814243"/>
            <a:chOff x="7344615" y="2017878"/>
            <a:chExt cx="2430459" cy="815124"/>
          </a:xfrm>
        </p:grpSpPr>
        <p:sp>
          <p:nvSpPr>
            <p:cNvPr id="37912" name="CuadroTexto 6"/>
            <p:cNvSpPr txBox="1">
              <a:spLocks noChangeArrowheads="1"/>
            </p:cNvSpPr>
            <p:nvPr/>
          </p:nvSpPr>
          <p:spPr bwMode="auto">
            <a:xfrm>
              <a:off x="7553124" y="2017878"/>
              <a:ext cx="2221950" cy="51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Para que haya</a:t>
              </a:r>
            </a:p>
          </p:txBody>
        </p:sp>
        <p:sp>
          <p:nvSpPr>
            <p:cNvPr id="37913" name="Forma libre 12"/>
            <p:cNvSpPr>
              <a:spLocks/>
            </p:cNvSpPr>
            <p:nvPr/>
          </p:nvSpPr>
          <p:spPr bwMode="auto">
            <a:xfrm>
              <a:off x="7344615" y="2517971"/>
              <a:ext cx="1502999" cy="315031"/>
            </a:xfrm>
            <a:custGeom>
              <a:avLst/>
              <a:gdLst>
                <a:gd name="T0" fmla="*/ 8565666 w 3241040"/>
                <a:gd name="T1" fmla="*/ 599440 h 599440"/>
                <a:gd name="T2" fmla="*/ 8592602 w 3241040"/>
                <a:gd name="T3" fmla="*/ 0 h 599440"/>
                <a:gd name="T4" fmla="*/ 0 w 3241040"/>
                <a:gd name="T5" fmla="*/ 10160 h 599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41040" h="599440">
                  <a:moveTo>
                    <a:pt x="3230880" y="599440"/>
                  </a:moveTo>
                  <a:lnTo>
                    <a:pt x="3241040" y="0"/>
                  </a:lnTo>
                  <a:lnTo>
                    <a:pt x="0" y="10160"/>
                  </a:lnTo>
                </a:path>
              </a:pathLst>
            </a:custGeom>
            <a:noFill/>
            <a:ln w="762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8000" tIns="72000" rIns="108000" bIns="72000">
              <a:no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1352614" y="4077426"/>
            <a:ext cx="445736" cy="49244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0" rIns="108000" bIns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3200" dirty="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37910" name="Text Box 44"/>
          <p:cNvSpPr txBox="1">
            <a:spLocks noChangeArrowheads="1"/>
          </p:cNvSpPr>
          <p:nvPr/>
        </p:nvSpPr>
        <p:spPr bwMode="auto">
          <a:xfrm>
            <a:off x="6704259" y="4853467"/>
            <a:ext cx="3891351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no trabaja, V no varía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   entre cualquier par de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    puntos del conductor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B2C1F28-EA86-4072-AF1B-7BCF3C929CED}"/>
                  </a:ext>
                </a:extLst>
              </p:cNvPr>
              <p:cNvSpPr txBox="1"/>
              <p:nvPr/>
            </p:nvSpPr>
            <p:spPr>
              <a:xfrm>
                <a:off x="1319753" y="4774012"/>
                <a:ext cx="3090910" cy="75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sub>
                      </m:sSub>
                      <m:r>
                        <a:rPr lang="es-E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s-E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s-E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dl</m:t>
                          </m:r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B2C1F28-EA86-4072-AF1B-7BCF3C9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3" y="4774012"/>
                <a:ext cx="3090910" cy="757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63077" y="4464021"/>
            <a:ext cx="322263" cy="974729"/>
            <a:chOff x="4649" y="3483"/>
            <a:chExt cx="203" cy="614"/>
          </a:xfrm>
        </p:grpSpPr>
        <p:sp>
          <p:nvSpPr>
            <p:cNvPr id="37926" name="Line 16"/>
            <p:cNvSpPr>
              <a:spLocks noChangeShapeType="1"/>
            </p:cNvSpPr>
            <p:nvPr/>
          </p:nvSpPr>
          <p:spPr bwMode="auto">
            <a:xfrm flipV="1">
              <a:off x="4754" y="3740"/>
              <a:ext cx="8" cy="3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8000" tIns="72000" rIns="108000" bIns="720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37927" name="Text Box 17"/>
            <p:cNvSpPr txBox="1">
              <a:spLocks noChangeArrowheads="1"/>
            </p:cNvSpPr>
            <p:nvPr/>
          </p:nvSpPr>
          <p:spPr bwMode="auto">
            <a:xfrm>
              <a:off x="4649" y="348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6167" name="Text Box 44"/>
          <p:cNvSpPr txBox="1">
            <a:spLocks noChangeArrowheads="1"/>
          </p:cNvSpPr>
          <p:nvPr/>
        </p:nvSpPr>
        <p:spPr bwMode="auto">
          <a:xfrm>
            <a:off x="1268193" y="5421510"/>
            <a:ext cx="529453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cualquier camino en el conductor entre dos puntos cualesquiera</a:t>
            </a:r>
          </a:p>
        </p:txBody>
      </p:sp>
      <p:sp>
        <p:nvSpPr>
          <p:cNvPr id="49" name="Forma libre 12">
            <a:extLst>
              <a:ext uri="{FF2B5EF4-FFF2-40B4-BE49-F238E27FC236}">
                <a16:creationId xmlns:a16="http://schemas.microsoft.com/office/drawing/2014/main" id="{F4834CA6-F2BD-4D1A-B919-6EE1E4195290}"/>
              </a:ext>
            </a:extLst>
          </p:cNvPr>
          <p:cNvSpPr>
            <a:spLocks/>
          </p:cNvSpPr>
          <p:nvPr/>
        </p:nvSpPr>
        <p:spPr bwMode="auto">
          <a:xfrm>
            <a:off x="7929730" y="4348716"/>
            <a:ext cx="1502941" cy="338919"/>
          </a:xfrm>
          <a:custGeom>
            <a:avLst/>
            <a:gdLst>
              <a:gd name="T0" fmla="*/ 8565666 w 3241040"/>
              <a:gd name="T1" fmla="*/ 599440 h 599440"/>
              <a:gd name="T2" fmla="*/ 8592602 w 3241040"/>
              <a:gd name="T3" fmla="*/ 0 h 599440"/>
              <a:gd name="T4" fmla="*/ 0 w 3241040"/>
              <a:gd name="T5" fmla="*/ 10160 h 599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41040" h="599440">
                <a:moveTo>
                  <a:pt x="3230880" y="599440"/>
                </a:moveTo>
                <a:lnTo>
                  <a:pt x="3241040" y="0"/>
                </a:lnTo>
                <a:lnTo>
                  <a:pt x="0" y="10160"/>
                </a:lnTo>
              </a:path>
            </a:pathLst>
          </a:custGeom>
          <a:noFill/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8000" tIns="72000" rIns="108000" bIns="72000">
            <a:noAutofit/>
          </a:bodyPr>
          <a:lstStyle/>
          <a:p>
            <a:pPr>
              <a:spcBef>
                <a:spcPts val="0"/>
              </a:spcBef>
            </a:pPr>
            <a:endParaRPr lang="en-GB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3" grpId="0" animBg="1"/>
      <p:bldP spid="308235" grpId="0" animBg="1"/>
      <p:bldP spid="308237" grpId="0"/>
      <p:bldP spid="308238" grpId="0"/>
      <p:bldP spid="6165" grpId="0" animBg="1"/>
      <p:bldP spid="37920" grpId="0" animBg="1"/>
      <p:bldP spid="39" grpId="0" animBg="1"/>
      <p:bldP spid="52" grpId="0" animBg="1"/>
      <p:bldP spid="37910" grpId="0"/>
      <p:bldP spid="13" grpId="0"/>
      <p:bldP spid="6167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821E7080-BF97-4DBE-8AD4-710DC4BCC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575" y="1873250"/>
          <a:ext cx="23256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cuación" r:id="rId4" imgW="799753" imgH="444307" progId="Equation.3">
                  <p:embed/>
                </p:oleObj>
              </mc:Choice>
              <mc:Fallback>
                <p:oleObj name="Ecuación" r:id="rId4" imgW="799753" imgH="444307" progId="Equation.3">
                  <p:embed/>
                  <p:pic>
                    <p:nvPicPr>
                      <p:cNvPr id="22" name="Object 6">
                        <a:extLst>
                          <a:ext uri="{FF2B5EF4-FFF2-40B4-BE49-F238E27FC236}">
                            <a16:creationId xmlns:a16="http://schemas.microsoft.com/office/drawing/2014/main" id="{821E7080-BF97-4DBE-8AD4-710DC4BCC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575" y="1873250"/>
                        <a:ext cx="23256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870075" y="4404367"/>
            <a:ext cx="7594559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El campo, en la superficie del conductor, en el lado de fuera, es perpendicular en cada punto de la superficie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1815211" y="5459294"/>
            <a:ext cx="8444357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no fuese así, no habría equilibrio, ya que el campo tendría una componente tangencial a la superficie, al menos en un punto, y se establecería una corriente en la superficie</a:t>
            </a:r>
          </a:p>
        </p:txBody>
      </p:sp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1870075" y="1174384"/>
            <a:ext cx="7594559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Si hay carga neta está en la superficie del conductor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66918" y="1615495"/>
            <a:ext cx="388938" cy="1693867"/>
            <a:chOff x="4222" y="870"/>
            <a:chExt cx="245" cy="1067"/>
          </a:xfrm>
        </p:grpSpPr>
        <p:sp>
          <p:nvSpPr>
            <p:cNvPr id="39952" name="Line 18"/>
            <p:cNvSpPr>
              <a:spLocks noChangeShapeType="1"/>
            </p:cNvSpPr>
            <p:nvPr/>
          </p:nvSpPr>
          <p:spPr bwMode="auto">
            <a:xfrm flipV="1">
              <a:off x="4341" y="1131"/>
              <a:ext cx="0" cy="8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39953" name="Text Box 19"/>
            <p:cNvSpPr txBox="1">
              <a:spLocks noChangeArrowheads="1"/>
            </p:cNvSpPr>
            <p:nvPr/>
          </p:nvSpPr>
          <p:spPr bwMode="auto">
            <a:xfrm>
              <a:off x="4222" y="870"/>
              <a:ext cx="24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60117" name="Text Box 21"/>
          <p:cNvSpPr txBox="1">
            <a:spLocks noChangeArrowheads="1"/>
          </p:cNvSpPr>
          <p:nvPr/>
        </p:nvSpPr>
        <p:spPr bwMode="auto">
          <a:xfrm>
            <a:off x="4281416" y="2194450"/>
            <a:ext cx="65412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5000178" y="2179683"/>
            <a:ext cx="1450819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Q = 0</a:t>
            </a: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1376594" y="3223052"/>
            <a:ext cx="4795605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cualquier punto de cualquier superficie dentro del conductor</a:t>
            </a:r>
          </a:p>
        </p:txBody>
      </p:sp>
      <p:sp>
        <p:nvSpPr>
          <p:cNvPr id="260130" name="Text Box 34"/>
          <p:cNvSpPr txBox="1">
            <a:spLocks noChangeArrowheads="1"/>
          </p:cNvSpPr>
          <p:nvPr/>
        </p:nvSpPr>
        <p:spPr bwMode="auto">
          <a:xfrm>
            <a:off x="6459342" y="2158417"/>
            <a:ext cx="3026571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dentro del conductor</a:t>
            </a:r>
          </a:p>
        </p:txBody>
      </p:sp>
      <p:sp>
        <p:nvSpPr>
          <p:cNvPr id="7187" name="Freeform 19"/>
          <p:cNvSpPr>
            <a:spLocks/>
          </p:cNvSpPr>
          <p:nvPr/>
        </p:nvSpPr>
        <p:spPr bwMode="auto">
          <a:xfrm>
            <a:off x="9522521" y="1422230"/>
            <a:ext cx="782418" cy="1008000"/>
          </a:xfrm>
          <a:custGeom>
            <a:avLst/>
            <a:gdLst>
              <a:gd name="T0" fmla="*/ 2147483646 w 926"/>
              <a:gd name="T1" fmla="*/ 2147483646 h 680"/>
              <a:gd name="T2" fmla="*/ 2147483646 w 926"/>
              <a:gd name="T3" fmla="*/ 2147483646 h 680"/>
              <a:gd name="T4" fmla="*/ 2147483646 w 926"/>
              <a:gd name="T5" fmla="*/ 0 h 680"/>
              <a:gd name="T6" fmla="*/ 0 w 926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26" h="680">
                <a:moveTo>
                  <a:pt x="783" y="680"/>
                </a:moveTo>
                <a:lnTo>
                  <a:pt x="926" y="680"/>
                </a:lnTo>
                <a:lnTo>
                  <a:pt x="926" y="0"/>
                </a:lnTo>
                <a:lnTo>
                  <a:pt x="0" y="0"/>
                </a:lnTo>
              </a:path>
            </a:pathLst>
          </a:custGeom>
          <a:noFill/>
          <a:ln w="76200" cap="flat" cmpd="dbl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/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sp>
        <p:nvSpPr>
          <p:cNvPr id="20" name="Text Box 109"/>
          <p:cNvSpPr txBox="1">
            <a:spLocks noChangeArrowheads="1"/>
          </p:cNvSpPr>
          <p:nvPr/>
        </p:nvSpPr>
        <p:spPr bwMode="auto">
          <a:xfrm>
            <a:off x="1377188" y="1176009"/>
            <a:ext cx="445736" cy="49244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0" rIns="108000" bIns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320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Text Box 109"/>
          <p:cNvSpPr txBox="1">
            <a:spLocks noChangeArrowheads="1"/>
          </p:cNvSpPr>
          <p:nvPr/>
        </p:nvSpPr>
        <p:spPr bwMode="auto">
          <a:xfrm>
            <a:off x="1352614" y="4400957"/>
            <a:ext cx="445736" cy="49244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0" rIns="108000" bIns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320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4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D0FC9A7-C30A-4305-B9A7-7EE5966D57A3}"/>
              </a:ext>
            </a:extLst>
          </p:cNvPr>
          <p:cNvCxnSpPr/>
          <p:nvPr/>
        </p:nvCxnSpPr>
        <p:spPr bwMode="auto">
          <a:xfrm flipH="1" flipV="1">
            <a:off x="9565053" y="2437849"/>
            <a:ext cx="720000" cy="0"/>
          </a:xfrm>
          <a:prstGeom prst="line">
            <a:avLst/>
          </a:prstGeom>
          <a:noFill/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9" name="Text Box 38">
            <a:extLst>
              <a:ext uri="{FF2B5EF4-FFF2-40B4-BE49-F238E27FC236}">
                <a16:creationId xmlns:a16="http://schemas.microsoft.com/office/drawing/2014/main" id="{2A68A6F0-0074-4783-B3A5-A79866A4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39" y="319597"/>
            <a:ext cx="9720000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PROPIEDADES DE UN CONDUCTOR EN EQUILIBRIO ELÉCTRICO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nimBg="1"/>
      <p:bldP spid="260103" grpId="0"/>
      <p:bldP spid="260112" grpId="0" animBg="1"/>
      <p:bldP spid="260117" grpId="0"/>
      <p:bldP spid="260118" grpId="0"/>
      <p:bldP spid="260119" grpId="0"/>
      <p:bldP spid="260130" grpId="0"/>
      <p:bldP spid="7187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7" name="Picture 5" descr="lineas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75" y="2180933"/>
            <a:ext cx="4338637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577976" y="2575086"/>
            <a:ext cx="3762376" cy="884238"/>
            <a:chOff x="1120" y="1405"/>
            <a:chExt cx="2370" cy="557"/>
          </a:xfrm>
        </p:grpSpPr>
        <p:sp>
          <p:nvSpPr>
            <p:cNvPr id="42024" name="Text Box 31"/>
            <p:cNvSpPr txBox="1">
              <a:spLocks noChangeArrowheads="1"/>
            </p:cNvSpPr>
            <p:nvPr/>
          </p:nvSpPr>
          <p:spPr bwMode="auto">
            <a:xfrm>
              <a:off x="1120" y="1405"/>
              <a:ext cx="899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Ninguna línea</a:t>
              </a:r>
            </a:p>
          </p:txBody>
        </p:sp>
        <p:sp>
          <p:nvSpPr>
            <p:cNvPr id="42025" name="Line 32"/>
            <p:cNvSpPr>
              <a:spLocks noChangeShapeType="1"/>
            </p:cNvSpPr>
            <p:nvPr/>
          </p:nvSpPr>
          <p:spPr bwMode="auto">
            <a:xfrm flipV="1">
              <a:off x="2020" y="1582"/>
              <a:ext cx="1470" cy="16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sp>
        <p:nvSpPr>
          <p:cNvPr id="17420" name="Text Box 40"/>
          <p:cNvSpPr txBox="1">
            <a:spLocks noChangeArrowheads="1"/>
          </p:cNvSpPr>
          <p:nvPr/>
        </p:nvSpPr>
        <p:spPr bwMode="auto">
          <a:xfrm>
            <a:off x="7786248" y="2036159"/>
            <a:ext cx="2840251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Como las líneas nacen o acaban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en cargas.</a:t>
            </a:r>
          </a:p>
        </p:txBody>
      </p:sp>
      <p:sp>
        <p:nvSpPr>
          <p:cNvPr id="42017" name="Text Box 7"/>
          <p:cNvSpPr txBox="1">
            <a:spLocks noChangeArrowheads="1"/>
          </p:cNvSpPr>
          <p:nvPr/>
        </p:nvSpPr>
        <p:spPr bwMode="auto">
          <a:xfrm>
            <a:off x="1096360" y="3576070"/>
            <a:ext cx="2390331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|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|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Densidad de líneas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7975713" y="3349377"/>
            <a:ext cx="2448759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Y solo hay líneas fuera</a:t>
            </a:r>
          </a:p>
        </p:txBody>
      </p:sp>
      <p:sp>
        <p:nvSpPr>
          <p:cNvPr id="42013" name="Text Box 81"/>
          <p:cNvSpPr txBox="1">
            <a:spLocks noChangeArrowheads="1"/>
          </p:cNvSpPr>
          <p:nvPr/>
        </p:nvSpPr>
        <p:spPr bwMode="auto">
          <a:xfrm>
            <a:off x="1696962" y="1143204"/>
            <a:ext cx="8130858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Dos conductores en equilibrio con carga de distinto 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igno</a:t>
            </a:r>
          </a:p>
        </p:txBody>
      </p:sp>
      <p:sp>
        <p:nvSpPr>
          <p:cNvPr id="42007" name="Text Box 40"/>
          <p:cNvSpPr txBox="1">
            <a:spLocks noChangeArrowheads="1"/>
          </p:cNvSpPr>
          <p:nvPr/>
        </p:nvSpPr>
        <p:spPr bwMode="auto">
          <a:xfrm>
            <a:off x="7855753" y="5470028"/>
            <a:ext cx="1996907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y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// Líneas</a:t>
            </a:r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1639410" y="5895276"/>
            <a:ext cx="1003581" cy="876762"/>
            <a:chOff x="1878014" y="3859515"/>
            <a:chExt cx="1003582" cy="878252"/>
          </a:xfrm>
        </p:grpSpPr>
        <p:sp>
          <p:nvSpPr>
            <p:cNvPr id="42022" name="Text Box 34"/>
            <p:cNvSpPr txBox="1">
              <a:spLocks noChangeArrowheads="1"/>
            </p:cNvSpPr>
            <p:nvPr/>
          </p:nvSpPr>
          <p:spPr bwMode="auto">
            <a:xfrm>
              <a:off x="1878014" y="4222152"/>
              <a:ext cx="1003582" cy="51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V cte.</a:t>
              </a:r>
            </a:p>
          </p:txBody>
        </p:sp>
        <p:sp>
          <p:nvSpPr>
            <p:cNvPr id="42023" name="Flecha abajo 3"/>
            <p:cNvSpPr>
              <a:spLocks noChangeArrowheads="1"/>
            </p:cNvSpPr>
            <p:nvPr/>
          </p:nvSpPr>
          <p:spPr bwMode="auto">
            <a:xfrm>
              <a:off x="2149657" y="3859515"/>
              <a:ext cx="524407" cy="2893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/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1684461" y="4621546"/>
            <a:ext cx="944561" cy="1067051"/>
            <a:chOff x="1849910" y="2735351"/>
            <a:chExt cx="944561" cy="1066025"/>
          </a:xfrm>
        </p:grpSpPr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1849910" y="3287025"/>
              <a:ext cx="944561" cy="514351"/>
              <a:chOff x="2636" y="3141"/>
              <a:chExt cx="595" cy="324"/>
            </a:xfrm>
          </p:grpSpPr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2636" y="3141"/>
                <a:ext cx="595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8000" tIns="72000" rIns="108000" bIns="720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 = 0</a:t>
                </a:r>
              </a:p>
            </p:txBody>
          </p:sp>
          <p:sp>
            <p:nvSpPr>
              <p:cNvPr id="5" name="Line 8"/>
              <p:cNvSpPr>
                <a:spLocks noChangeShapeType="1"/>
              </p:cNvSpPr>
              <p:nvPr/>
            </p:nvSpPr>
            <p:spPr bwMode="auto">
              <a:xfrm>
                <a:off x="2733" y="3178"/>
                <a:ext cx="10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 tIns="72000" rIns="108000" bIns="72000" anchor="ctr" anchorCtr="0">
                <a:spAutoFit/>
              </a:bodyPr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  <p:sp>
            <p:nvSpPr>
              <p:cNvPr id="42021" name="Line 9"/>
              <p:cNvSpPr>
                <a:spLocks noChangeShapeType="1"/>
              </p:cNvSpPr>
              <p:nvPr/>
            </p:nvSpPr>
            <p:spPr bwMode="auto">
              <a:xfrm>
                <a:off x="3058" y="3181"/>
                <a:ext cx="10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 tIns="72000" rIns="108000" bIns="72000" anchor="ctr" anchorCtr="0">
                <a:spAutoFit/>
              </a:bodyPr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sp>
          <p:nvSpPr>
            <p:cNvPr id="42018" name="Flecha abajo 48"/>
            <p:cNvSpPr>
              <a:spLocks noChangeArrowheads="1"/>
            </p:cNvSpPr>
            <p:nvPr/>
          </p:nvSpPr>
          <p:spPr bwMode="auto">
            <a:xfrm>
              <a:off x="2094792" y="2735351"/>
              <a:ext cx="524409" cy="31748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/>
            </a:p>
          </p:txBody>
        </p:sp>
      </p:grpSp>
      <p:sp>
        <p:nvSpPr>
          <p:cNvPr id="50" name="Text Box 109"/>
          <p:cNvSpPr txBox="1">
            <a:spLocks noChangeArrowheads="1"/>
          </p:cNvSpPr>
          <p:nvPr/>
        </p:nvSpPr>
        <p:spPr bwMode="auto">
          <a:xfrm>
            <a:off x="2855214" y="5177415"/>
            <a:ext cx="389631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51" name="Text Box 109"/>
          <p:cNvSpPr txBox="1">
            <a:spLocks noChangeArrowheads="1"/>
          </p:cNvSpPr>
          <p:nvPr/>
        </p:nvSpPr>
        <p:spPr bwMode="auto">
          <a:xfrm>
            <a:off x="2855214" y="6255435"/>
            <a:ext cx="389631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7894254" y="4217740"/>
            <a:ext cx="2490724" cy="726592"/>
            <a:chOff x="8132675" y="3013944"/>
            <a:chExt cx="2490332" cy="728617"/>
          </a:xfrm>
        </p:grpSpPr>
        <p:sp>
          <p:nvSpPr>
            <p:cNvPr id="42015" name="Text Box 23"/>
            <p:cNvSpPr txBox="1">
              <a:spLocks noChangeArrowheads="1"/>
            </p:cNvSpPr>
            <p:nvPr/>
          </p:nvSpPr>
          <p:spPr bwMode="auto">
            <a:xfrm>
              <a:off x="8132675" y="3226390"/>
              <a:ext cx="2490332" cy="516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Hay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SUPERFICIAL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6" name="Flecha abajo 52"/>
            <p:cNvSpPr>
              <a:spLocks noChangeArrowheads="1"/>
            </p:cNvSpPr>
            <p:nvPr/>
          </p:nvSpPr>
          <p:spPr bwMode="auto">
            <a:xfrm>
              <a:off x="9237770" y="3013944"/>
              <a:ext cx="433326" cy="31867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/>
            </a:p>
          </p:txBody>
        </p:sp>
      </p:grpSp>
      <p:sp>
        <p:nvSpPr>
          <p:cNvPr id="54" name="Text Box 109"/>
          <p:cNvSpPr txBox="1">
            <a:spLocks noChangeArrowheads="1"/>
          </p:cNvSpPr>
          <p:nvPr/>
        </p:nvSpPr>
        <p:spPr bwMode="auto">
          <a:xfrm>
            <a:off x="10273028" y="4508537"/>
            <a:ext cx="389631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</a:t>
            </a:r>
          </a:p>
        </p:txBody>
      </p:sp>
      <p:grpSp>
        <p:nvGrpSpPr>
          <p:cNvPr id="42011" name="Group 47"/>
          <p:cNvGrpSpPr>
            <a:grpSpLocks/>
          </p:cNvGrpSpPr>
          <p:nvPr/>
        </p:nvGrpSpPr>
        <p:grpSpPr bwMode="auto">
          <a:xfrm>
            <a:off x="7376151" y="5057467"/>
            <a:ext cx="2901967" cy="514262"/>
            <a:chOff x="4762" y="2053"/>
            <a:chExt cx="1828" cy="324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5409" y="2053"/>
              <a:ext cx="118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 </a:t>
              </a: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Superficie</a:t>
              </a:r>
            </a:p>
          </p:txBody>
        </p:sp>
        <p:sp>
          <p:nvSpPr>
            <p:cNvPr id="42014" name="Text Box 34"/>
            <p:cNvSpPr txBox="1">
              <a:spLocks noChangeArrowheads="1"/>
            </p:cNvSpPr>
            <p:nvPr/>
          </p:nvSpPr>
          <p:spPr bwMode="auto">
            <a:xfrm>
              <a:off x="4762" y="2053"/>
              <a:ext cx="7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Líneas</a:t>
              </a:r>
            </a:p>
          </p:txBody>
        </p:sp>
      </p:grpSp>
      <p:cxnSp>
        <p:nvCxnSpPr>
          <p:cNvPr id="42012" name="Conector recto de flecha 8"/>
          <p:cNvCxnSpPr>
            <a:cxnSpLocks noChangeShapeType="1"/>
          </p:cNvCxnSpPr>
          <p:nvPr/>
        </p:nvCxnSpPr>
        <p:spPr bwMode="auto">
          <a:xfrm flipH="1" flipV="1">
            <a:off x="6370928" y="3446343"/>
            <a:ext cx="1438181" cy="1611124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8104190" y="6037452"/>
            <a:ext cx="2155825" cy="839438"/>
            <a:chOff x="8342473" y="4288002"/>
            <a:chExt cx="2155826" cy="837395"/>
          </a:xfrm>
        </p:grpSpPr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8342473" y="4611047"/>
              <a:ext cx="2155826" cy="514350"/>
              <a:chOff x="5058" y="2296"/>
              <a:chExt cx="1358" cy="324"/>
            </a:xfrm>
          </p:grpSpPr>
          <p:sp>
            <p:nvSpPr>
              <p:cNvPr id="42009" name="Text Box 22"/>
              <p:cNvSpPr txBox="1">
                <a:spLocks noChangeArrowheads="1"/>
              </p:cNvSpPr>
              <p:nvPr/>
            </p:nvSpPr>
            <p:spPr bwMode="auto">
              <a:xfrm>
                <a:off x="5235" y="2296"/>
                <a:ext cx="1181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8000" tIns="72000" rIns="108000" bIns="720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 Superficie</a:t>
                </a:r>
              </a:p>
            </p:txBody>
          </p:sp>
          <p:sp>
            <p:nvSpPr>
              <p:cNvPr id="42010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297"/>
                <a:ext cx="267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8000" tIns="72000" rIns="108000" bIns="720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42008" name="Flecha abajo 57"/>
            <p:cNvSpPr>
              <a:spLocks noChangeArrowheads="1"/>
            </p:cNvSpPr>
            <p:nvPr/>
          </p:nvSpPr>
          <p:spPr bwMode="auto">
            <a:xfrm>
              <a:off x="9160518" y="4288002"/>
              <a:ext cx="476732" cy="31701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/>
            </a:p>
          </p:txBody>
        </p:sp>
      </p:grpSp>
      <p:sp>
        <p:nvSpPr>
          <p:cNvPr id="59" name="Text Box 109"/>
          <p:cNvSpPr txBox="1">
            <a:spLocks noChangeArrowheads="1"/>
          </p:cNvSpPr>
          <p:nvPr/>
        </p:nvSpPr>
        <p:spPr bwMode="auto">
          <a:xfrm>
            <a:off x="10259729" y="6387220"/>
            <a:ext cx="389631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12AADBCB-1C26-4DCB-BCC7-86385B796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716" y="319597"/>
            <a:ext cx="7052929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¡CHEQUEEMOS LAS CUATRO PROPIEDADES!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A6EB9E35-778D-43CD-8D05-C619E378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750" y="5176825"/>
            <a:ext cx="4157637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E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nulo dentro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 E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no trabaja entre puntos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   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V no varía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  <p:bldP spid="42017" grpId="0"/>
      <p:bldP spid="17449" grpId="0"/>
      <p:bldP spid="42013" grpId="0" animBg="1"/>
      <p:bldP spid="42007" grpId="0"/>
      <p:bldP spid="50" grpId="0" animBg="1"/>
      <p:bldP spid="51" grpId="0" animBg="1"/>
      <p:bldP spid="54" grpId="0" animBg="1"/>
      <p:bldP spid="59" grpId="0" animBg="1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7" name="Picture 5" descr="lineas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75" y="2180933"/>
            <a:ext cx="4338637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3" name="Text Box 81"/>
          <p:cNvSpPr txBox="1">
            <a:spLocks noChangeArrowheads="1"/>
          </p:cNvSpPr>
          <p:nvPr/>
        </p:nvSpPr>
        <p:spPr bwMode="auto">
          <a:xfrm>
            <a:off x="1696962" y="1143204"/>
            <a:ext cx="8130858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Dos conductores en equilibrio con carga de distinto 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igno</a:t>
            </a: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43CE2149-B78A-4317-834F-F2AD9B4E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680" y="5499426"/>
            <a:ext cx="8381607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>
                <a:latin typeface="Arial" panose="020B0604020202020204" pitchFamily="34" charset="0"/>
              </a:rPr>
              <a:t> Aunque no tenga una superficie exterior de alta simetría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AE16014F-E54E-4106-A89A-A29CEC7C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589" y="4986973"/>
            <a:ext cx="8268390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Las propiedades se verifican en un conductor en equilibrio:</a:t>
            </a:r>
          </a:p>
        </p:txBody>
      </p:sp>
      <p:sp>
        <p:nvSpPr>
          <p:cNvPr id="40" name="Text Box 11">
            <a:extLst>
              <a:ext uri="{FF2B5EF4-FFF2-40B4-BE49-F238E27FC236}">
                <a16:creationId xmlns:a16="http://schemas.microsoft.com/office/drawing/2014/main" id="{2C5A6A89-D61D-43A3-994A-54928191D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631" y="6359851"/>
            <a:ext cx="8273859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>
                <a:latin typeface="Arial" panose="020B0604020202020204" pitchFamily="34" charset="0"/>
              </a:rPr>
              <a:t> Aunque tenga excesos de carga de uno o ambos signos</a:t>
            </a: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2A608A6D-F42E-4716-B75D-1BDD28E3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631" y="5929639"/>
            <a:ext cx="6448041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>
                <a:latin typeface="Arial" panose="020B0604020202020204" pitchFamily="34" charset="0"/>
              </a:rPr>
              <a:t> Aunque no esté cargado uniformemente</a:t>
            </a: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480BD254-3493-436F-9CAE-E46EDC5A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476" y="319597"/>
            <a:ext cx="2503607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COMENTARIOS</a:t>
            </a:r>
          </a:p>
        </p:txBody>
      </p:sp>
    </p:spTree>
    <p:extLst>
      <p:ext uri="{BB962C8B-B14F-4D97-AF65-F5344CB8AC3E}">
        <p14:creationId xmlns:p14="http://schemas.microsoft.com/office/powerpoint/2010/main" val="7044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5" name="Text Box 11"/>
          <p:cNvSpPr txBox="1">
            <a:spLocks noChangeArrowheads="1"/>
          </p:cNvSpPr>
          <p:nvPr/>
        </p:nvSpPr>
        <p:spPr bwMode="auto">
          <a:xfrm>
            <a:off x="1797545" y="464963"/>
            <a:ext cx="8303385" cy="8331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46800" rIns="90000" bIns="46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Como se observa en la figura, las propiedades se verifican aunque exista un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hueco interior sin fuente de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797546" y="5588681"/>
            <a:ext cx="8303384" cy="125340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No obstante, en el material conductor se verifican todas.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3 se verifica ya que la frontera con el hueco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también sería entonces superficie del conductor</a:t>
            </a:r>
          </a:p>
        </p:txBody>
      </p:sp>
      <p:pic>
        <p:nvPicPr>
          <p:cNvPr id="7" name="Picture 5" descr="lineas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75" y="1426020"/>
            <a:ext cx="4338637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97546" y="4238904"/>
            <a:ext cx="8303384" cy="125340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hay fuente, p. ej. una carga, no se cumplen la 1, 2 y 3: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el hueco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≠ </a:t>
            </a:r>
            <a:r>
              <a:rPr lang="es-ES" sz="2400" b="1" dirty="0">
                <a:latin typeface="Arial" panose="020B0604020202020204" pitchFamily="34" charset="0"/>
              </a:rPr>
              <a:t>0</a:t>
            </a:r>
            <a:r>
              <a:rPr lang="es-ES" sz="2400" dirty="0">
                <a:latin typeface="Arial" panose="020B0604020202020204" pitchFamily="34" charset="0"/>
              </a:rPr>
              <a:t>, V ≠ cte. y en la frontera con el material conductor aparece una Q</a:t>
            </a:r>
            <a:r>
              <a:rPr lang="es-ES" sz="2400" baseline="-25000" dirty="0">
                <a:latin typeface="Arial" panose="020B0604020202020204" pitchFamily="34" charset="0"/>
              </a:rPr>
              <a:t>SUPERFICIAL</a:t>
            </a:r>
            <a:r>
              <a:rPr lang="es-ES" sz="2400" dirty="0">
                <a:latin typeface="Arial" panose="020B0604020202020204" pitchFamily="34" charset="0"/>
              </a:rPr>
              <a:t> al polarizarse este.</a:t>
            </a: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286551" y="485957"/>
            <a:ext cx="389631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EDE7E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5" grpId="0" animBg="1"/>
      <p:bldP spid="41" grpId="0" animBg="1"/>
      <p:bldP spid="8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92" name="Oval 5"/>
          <p:cNvSpPr>
            <a:spLocks noChangeArrowheads="1"/>
          </p:cNvSpPr>
          <p:nvPr/>
        </p:nvSpPr>
        <p:spPr bwMode="auto">
          <a:xfrm>
            <a:off x="6119813" y="3469723"/>
            <a:ext cx="3252787" cy="10985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255471" y="485788"/>
            <a:ext cx="8653462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3.2.1 CAPACIDAD DE UN CONDUCTOR</a:t>
            </a:r>
          </a:p>
        </p:txBody>
      </p:sp>
      <p:sp>
        <p:nvSpPr>
          <p:cNvPr id="241779" name="Text Box 115"/>
          <p:cNvSpPr txBox="1">
            <a:spLocks noChangeArrowheads="1"/>
          </p:cNvSpPr>
          <p:nvPr/>
        </p:nvSpPr>
        <p:spPr bwMode="auto">
          <a:xfrm>
            <a:off x="1408538" y="1214438"/>
            <a:ext cx="2267265" cy="46384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DIELÉCTRICO</a:t>
            </a:r>
          </a:p>
        </p:txBody>
      </p:sp>
      <p:sp>
        <p:nvSpPr>
          <p:cNvPr id="241780" name="Text Box 116"/>
          <p:cNvSpPr txBox="1">
            <a:spLocks noChangeArrowheads="1"/>
          </p:cNvSpPr>
          <p:nvPr/>
        </p:nvSpPr>
        <p:spPr bwMode="auto">
          <a:xfrm>
            <a:off x="4110020" y="1203740"/>
            <a:ext cx="480444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¿ES UN BUEN ALMACENADOR DE CARGA?</a:t>
            </a:r>
          </a:p>
        </p:txBody>
      </p:sp>
      <p:sp>
        <p:nvSpPr>
          <p:cNvPr id="241783" name="Text Box 119"/>
          <p:cNvSpPr txBox="1">
            <a:spLocks noChangeArrowheads="1"/>
          </p:cNvSpPr>
          <p:nvPr/>
        </p:nvSpPr>
        <p:spPr bwMode="auto">
          <a:xfrm>
            <a:off x="1661555" y="2059938"/>
            <a:ext cx="785233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Si se aportan o extraen electrones, el exceso de c</a:t>
            </a:r>
            <a:r>
              <a:rPr lang="es-ES" sz="2400" dirty="0">
                <a:latin typeface="Arial" panose="020B0604020202020204" pitchFamily="34" charset="0"/>
              </a:rPr>
              <a:t>arga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queda localizado</a:t>
            </a:r>
          </a:p>
        </p:txBody>
      </p:sp>
      <p:sp>
        <p:nvSpPr>
          <p:cNvPr id="241784" name="Text Box 120"/>
          <p:cNvSpPr txBox="1">
            <a:spLocks noChangeArrowheads="1"/>
          </p:cNvSpPr>
          <p:nvPr/>
        </p:nvSpPr>
        <p:spPr bwMode="auto">
          <a:xfrm>
            <a:off x="1640039" y="5654497"/>
            <a:ext cx="8061174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Aportar o extraer más electrones</a:t>
            </a:r>
            <a:r>
              <a:rPr lang="es-ES" sz="2400" dirty="0">
                <a:latin typeface="Arial" panose="020B0604020202020204" pitchFamily="34" charset="0"/>
              </a:rPr>
              <a:t> requiere localizaciones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diferentes, porque al alejarnos de los excesos de carga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es más fácil llevarlo a cabo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51063" y="3444323"/>
            <a:ext cx="3252787" cy="10985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84463" y="3615773"/>
            <a:ext cx="727075" cy="725487"/>
            <a:chOff x="1767" y="1491"/>
            <a:chExt cx="458" cy="457"/>
          </a:xfrm>
        </p:grpSpPr>
        <p:pic>
          <p:nvPicPr>
            <p:cNvPr id="15417" name="Picture 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" y="1506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8" name="Picture 10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" y="164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9" name="Picture 11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" y="149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0" name="Picture 12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" y="157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1" name="Picture 1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" y="165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2" name="Picture 1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177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3" name="Picture 1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" y="171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4" name="Picture 1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1835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9097963" y="2980773"/>
            <a:ext cx="795337" cy="838200"/>
            <a:chOff x="3076" y="1073"/>
            <a:chExt cx="501" cy="528"/>
          </a:xfrm>
        </p:grpSpPr>
        <p:sp>
          <p:nvSpPr>
            <p:cNvPr id="15408" name="Line 52"/>
            <p:cNvSpPr>
              <a:spLocks noChangeShapeType="1"/>
            </p:cNvSpPr>
            <p:nvPr/>
          </p:nvSpPr>
          <p:spPr bwMode="auto">
            <a:xfrm rot="1800000" flipV="1">
              <a:off x="3076" y="1397"/>
              <a:ext cx="86" cy="20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pic>
          <p:nvPicPr>
            <p:cNvPr id="15409" name="Picture 5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" y="108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0" name="Picture 5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" y="1224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1" name="Picture 5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" y="107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2" name="Picture 5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" y="115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3" name="Picture 57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" y="1233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4" name="Picture 58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1355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5" name="Picture 5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" y="1295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16" name="Picture 60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" y="1417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512888" y="2980773"/>
            <a:ext cx="1146175" cy="715962"/>
            <a:chOff x="924" y="1070"/>
            <a:chExt cx="722" cy="451"/>
          </a:xfrm>
        </p:grpSpPr>
        <p:sp>
          <p:nvSpPr>
            <p:cNvPr id="15399" name="Line 72"/>
            <p:cNvSpPr>
              <a:spLocks noChangeShapeType="1"/>
            </p:cNvSpPr>
            <p:nvPr/>
          </p:nvSpPr>
          <p:spPr bwMode="auto">
            <a:xfrm rot="1800000">
              <a:off x="1419" y="1466"/>
              <a:ext cx="22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pic>
          <p:nvPicPr>
            <p:cNvPr id="15400" name="Picture 73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" y="1085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1" name="Picture 74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" y="1221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2" name="Picture 75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" y="107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3" name="Picture 76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" y="115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4" name="Picture 77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" y="1230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5" name="Picture 78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" y="135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6" name="Picture 79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" y="1292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7" name="Picture 80" descr="Imag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1408"/>
              <a:ext cx="11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8242300" y="3599898"/>
            <a:ext cx="677863" cy="661987"/>
            <a:chOff x="2607" y="1460"/>
            <a:chExt cx="427" cy="417"/>
          </a:xfrm>
        </p:grpSpPr>
        <p:grpSp>
          <p:nvGrpSpPr>
            <p:cNvPr id="15375" name="Group 82"/>
            <p:cNvGrpSpPr>
              <a:grpSpLocks/>
            </p:cNvGrpSpPr>
            <p:nvPr/>
          </p:nvGrpSpPr>
          <p:grpSpPr bwMode="auto">
            <a:xfrm>
              <a:off x="2607" y="1484"/>
              <a:ext cx="118" cy="113"/>
              <a:chOff x="879" y="1718"/>
              <a:chExt cx="118" cy="113"/>
            </a:xfrm>
          </p:grpSpPr>
          <p:pic>
            <p:nvPicPr>
              <p:cNvPr id="15397" name="Picture 83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8" name="Line 84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5376" name="Group 85"/>
            <p:cNvGrpSpPr>
              <a:grpSpLocks/>
            </p:cNvGrpSpPr>
            <p:nvPr/>
          </p:nvGrpSpPr>
          <p:grpSpPr bwMode="auto">
            <a:xfrm>
              <a:off x="2743" y="1620"/>
              <a:ext cx="118" cy="113"/>
              <a:chOff x="879" y="1718"/>
              <a:chExt cx="118" cy="113"/>
            </a:xfrm>
          </p:grpSpPr>
          <p:pic>
            <p:nvPicPr>
              <p:cNvPr id="15395" name="Picture 86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6" name="Line 87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5377" name="Group 88"/>
            <p:cNvGrpSpPr>
              <a:grpSpLocks/>
            </p:cNvGrpSpPr>
            <p:nvPr/>
          </p:nvGrpSpPr>
          <p:grpSpPr bwMode="auto">
            <a:xfrm>
              <a:off x="2879" y="1756"/>
              <a:ext cx="118" cy="113"/>
              <a:chOff x="879" y="1718"/>
              <a:chExt cx="118" cy="113"/>
            </a:xfrm>
          </p:grpSpPr>
          <p:pic>
            <p:nvPicPr>
              <p:cNvPr id="15393" name="Picture 89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4" name="Line 90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5378" name="Group 91"/>
            <p:cNvGrpSpPr>
              <a:grpSpLocks/>
            </p:cNvGrpSpPr>
            <p:nvPr/>
          </p:nvGrpSpPr>
          <p:grpSpPr bwMode="auto">
            <a:xfrm>
              <a:off x="2615" y="1668"/>
              <a:ext cx="118" cy="113"/>
              <a:chOff x="879" y="1718"/>
              <a:chExt cx="118" cy="113"/>
            </a:xfrm>
          </p:grpSpPr>
          <p:pic>
            <p:nvPicPr>
              <p:cNvPr id="15391" name="Picture 92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2" name="Line 93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5379" name="Group 94"/>
            <p:cNvGrpSpPr>
              <a:grpSpLocks/>
            </p:cNvGrpSpPr>
            <p:nvPr/>
          </p:nvGrpSpPr>
          <p:grpSpPr bwMode="auto">
            <a:xfrm>
              <a:off x="2771" y="1511"/>
              <a:ext cx="118" cy="113"/>
              <a:chOff x="879" y="1718"/>
              <a:chExt cx="118" cy="113"/>
            </a:xfrm>
          </p:grpSpPr>
          <p:pic>
            <p:nvPicPr>
              <p:cNvPr id="15389" name="Picture 95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90" name="Line 96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5380" name="Group 97"/>
            <p:cNvGrpSpPr>
              <a:grpSpLocks/>
            </p:cNvGrpSpPr>
            <p:nvPr/>
          </p:nvGrpSpPr>
          <p:grpSpPr bwMode="auto">
            <a:xfrm>
              <a:off x="2916" y="1608"/>
              <a:ext cx="118" cy="113"/>
              <a:chOff x="879" y="1718"/>
              <a:chExt cx="118" cy="113"/>
            </a:xfrm>
          </p:grpSpPr>
          <p:pic>
            <p:nvPicPr>
              <p:cNvPr id="15387" name="Picture 98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8" name="Line 99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5381" name="Group 100"/>
            <p:cNvGrpSpPr>
              <a:grpSpLocks/>
            </p:cNvGrpSpPr>
            <p:nvPr/>
          </p:nvGrpSpPr>
          <p:grpSpPr bwMode="auto">
            <a:xfrm>
              <a:off x="2722" y="1764"/>
              <a:ext cx="118" cy="113"/>
              <a:chOff x="879" y="1718"/>
              <a:chExt cx="118" cy="113"/>
            </a:xfrm>
          </p:grpSpPr>
          <p:pic>
            <p:nvPicPr>
              <p:cNvPr id="15385" name="Picture 101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6" name="Line 102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  <p:grpSp>
          <p:nvGrpSpPr>
            <p:cNvPr id="15382" name="Group 103"/>
            <p:cNvGrpSpPr>
              <a:grpSpLocks/>
            </p:cNvGrpSpPr>
            <p:nvPr/>
          </p:nvGrpSpPr>
          <p:grpSpPr bwMode="auto">
            <a:xfrm>
              <a:off x="2877" y="1460"/>
              <a:ext cx="118" cy="113"/>
              <a:chOff x="879" y="1718"/>
              <a:chExt cx="118" cy="113"/>
            </a:xfrm>
          </p:grpSpPr>
          <p:pic>
            <p:nvPicPr>
              <p:cNvPr id="15383" name="Picture 104" descr="Imag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" y="1718"/>
                <a:ext cx="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4" name="Line 105"/>
              <p:cNvSpPr>
                <a:spLocks noChangeShapeType="1"/>
              </p:cNvSpPr>
              <p:nvPr/>
            </p:nvSpPr>
            <p:spPr bwMode="auto">
              <a:xfrm flipH="1">
                <a:off x="935" y="175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</p:grp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1650794" y="4782900"/>
            <a:ext cx="805041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La repulsión o atracción que genera el exceso de carga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dificulta mucho su incremento en la misma posición</a:t>
            </a:r>
          </a:p>
        </p:txBody>
      </p:sp>
      <p:sp>
        <p:nvSpPr>
          <p:cNvPr id="7" name="CuadroTexto 6"/>
          <p:cNvSpPr txBox="1">
            <a:spLocks noChangeArrowheads="1"/>
          </p:cNvSpPr>
          <p:nvPr/>
        </p:nvSpPr>
        <p:spPr bwMode="auto">
          <a:xfrm>
            <a:off x="9412288" y="1190632"/>
            <a:ext cx="646331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b="1">
                <a:solidFill>
                  <a:schemeClr val="tx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92" grpId="0" animBg="1"/>
      <p:bldP spid="241779" grpId="0" animBg="1"/>
      <p:bldP spid="241780" grpId="0"/>
      <p:bldP spid="241783" grpId="0"/>
      <p:bldP spid="241784" grpId="0"/>
      <p:bldP spid="6" grpId="0" animBg="1"/>
      <p:bldP spid="241849" grpId="0"/>
      <p:bldP spid="7" grpId="0" animBg="1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none" lIns="90000" tIns="82800" rIns="90000" bIns="82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none" lIns="90000" tIns="82800" rIns="90000" bIns="82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7407</TotalTime>
  <Words>2441</Words>
  <Application>Microsoft Office PowerPoint</Application>
  <PresentationFormat>Personalizado</PresentationFormat>
  <Paragraphs>547</Paragraphs>
  <Slides>27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1127</cp:revision>
  <dcterms:created xsi:type="dcterms:W3CDTF">2012-02-20T13:06:36Z</dcterms:created>
  <dcterms:modified xsi:type="dcterms:W3CDTF">2020-11-10T14:39:42Z</dcterms:modified>
</cp:coreProperties>
</file>