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316" r:id="rId2"/>
    <p:sldId id="554" r:id="rId3"/>
    <p:sldId id="475" r:id="rId4"/>
    <p:sldId id="476" r:id="rId5"/>
    <p:sldId id="515" r:id="rId6"/>
    <p:sldId id="478" r:id="rId7"/>
    <p:sldId id="479" r:id="rId8"/>
    <p:sldId id="480" r:id="rId9"/>
    <p:sldId id="499" r:id="rId10"/>
    <p:sldId id="510" r:id="rId11"/>
    <p:sldId id="500" r:id="rId12"/>
    <p:sldId id="481" r:id="rId13"/>
    <p:sldId id="477" r:id="rId14"/>
    <p:sldId id="511" r:id="rId15"/>
    <p:sldId id="512" r:id="rId16"/>
    <p:sldId id="448" r:id="rId17"/>
    <p:sldId id="449" r:id="rId18"/>
    <p:sldId id="513" r:id="rId19"/>
    <p:sldId id="450" r:id="rId20"/>
    <p:sldId id="508" r:id="rId21"/>
    <p:sldId id="442" r:id="rId22"/>
    <p:sldId id="502" r:id="rId23"/>
    <p:sldId id="496" r:id="rId24"/>
    <p:sldId id="505" r:id="rId25"/>
    <p:sldId id="466" r:id="rId26"/>
    <p:sldId id="445" r:id="rId27"/>
    <p:sldId id="506" r:id="rId28"/>
    <p:sldId id="483" r:id="rId29"/>
  </p:sldIdLst>
  <p:sldSz cx="10801350" cy="7200900"/>
  <p:notesSz cx="6815138" cy="99425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33FF"/>
    <a:srgbClr val="FFFF99"/>
    <a:srgbClr val="FFFFFF"/>
    <a:srgbClr val="666699"/>
    <a:srgbClr val="CCFFCC"/>
    <a:srgbClr val="FF99CC"/>
    <a:srgbClr val="99CCFF"/>
    <a:srgbClr val="FF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6357" autoAdjust="0"/>
  </p:normalViewPr>
  <p:slideViewPr>
    <p:cSldViewPr snapToGrid="0" showGuides="1">
      <p:cViewPr varScale="1">
        <p:scale>
          <a:sx n="105" d="100"/>
          <a:sy n="105" d="100"/>
        </p:scale>
        <p:origin x="1470" y="108"/>
      </p:cViewPr>
      <p:guideLst>
        <p:guide orient="horz" pos="2268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0949789-E993-4C46-A109-4E785A4611F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32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9600" y="746125"/>
            <a:ext cx="55943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4400"/>
            <a:ext cx="5453062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14385FA-8C4A-43C1-BBBF-712227AC989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59352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E0A0BC-F811-4045-8064-0B1AEB364934}" type="slidenum">
              <a:rPr lang="es-ES" smtClean="0"/>
              <a:pPr>
                <a:spcBef>
                  <a:spcPct val="0"/>
                </a:spcBef>
              </a:pPr>
              <a:t>1</a:t>
            </a:fld>
            <a:endParaRPr lang="es-ES"/>
          </a:p>
        </p:txBody>
      </p:sp>
      <p:sp>
        <p:nvSpPr>
          <p:cNvPr id="81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6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CEC39A-463E-4F27-A045-0F80DA54B68E}" type="slidenum">
              <a:rPr lang="es-ES" smtClean="0"/>
              <a:pPr>
                <a:spcBef>
                  <a:spcPct val="0"/>
                </a:spcBef>
              </a:pPr>
              <a:t>10</a:t>
            </a:fld>
            <a:endParaRPr lang="es-E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40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 b="0"/>
              <a:t>TEMA 1: ECUACIONES DE MAXWELL</a:t>
            </a:r>
          </a:p>
        </p:txBody>
      </p:sp>
      <p:sp>
        <p:nvSpPr>
          <p:cNvPr id="2048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 b="0"/>
              <a:t>FNT - CURSO 2005/2006</a:t>
            </a:r>
          </a:p>
        </p:txBody>
      </p:sp>
      <p:sp>
        <p:nvSpPr>
          <p:cNvPr id="2048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CD2CAE9-96B9-40D2-8480-FD9E6193B95F}" type="slidenum">
              <a:rPr lang="es-ES" b="0"/>
              <a:pPr algn="r" eaLnBrk="1" hangingPunct="1">
                <a:spcBef>
                  <a:spcPct val="0"/>
                </a:spcBef>
              </a:pPr>
              <a:t>11</a:t>
            </a:fld>
            <a:endParaRPr lang="es-ES" b="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880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 b="0"/>
              <a:t>TEMA 1: ECUACIONES DE MAXWELL</a:t>
            </a:r>
          </a:p>
        </p:txBody>
      </p:sp>
      <p:sp>
        <p:nvSpPr>
          <p:cNvPr id="2048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 b="0"/>
              <a:t>FNT - CURSO 2005/2006</a:t>
            </a:r>
          </a:p>
        </p:txBody>
      </p:sp>
      <p:sp>
        <p:nvSpPr>
          <p:cNvPr id="2048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CD2CAE9-96B9-40D2-8480-FD9E6193B95F}" type="slidenum">
              <a:rPr lang="es-ES" b="0"/>
              <a:pPr algn="r" eaLnBrk="1" hangingPunct="1">
                <a:spcBef>
                  <a:spcPct val="0"/>
                </a:spcBef>
              </a:pPr>
              <a:t>12</a:t>
            </a:fld>
            <a:endParaRPr lang="es-ES" b="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899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CEC39A-463E-4F27-A045-0F80DA54B68E}" type="slidenum">
              <a:rPr lang="es-ES" smtClean="0"/>
              <a:pPr>
                <a:spcBef>
                  <a:spcPct val="0"/>
                </a:spcBef>
              </a:pPr>
              <a:t>13</a:t>
            </a:fld>
            <a:endParaRPr lang="es-E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068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 b="0"/>
              <a:t>TEMA 1: ECUACIONES DE MAXWELL</a:t>
            </a:r>
          </a:p>
        </p:txBody>
      </p:sp>
      <p:sp>
        <p:nvSpPr>
          <p:cNvPr id="2457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 b="0"/>
              <a:t>FNT - CURSO 2005/2006</a:t>
            </a:r>
          </a:p>
        </p:txBody>
      </p:sp>
      <p:sp>
        <p:nvSpPr>
          <p:cNvPr id="2458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94441E4-66E5-41D3-84D6-FACB275459F7}" type="slidenum">
              <a:rPr lang="es-ES" b="0"/>
              <a:pPr algn="r" eaLnBrk="1" hangingPunct="1">
                <a:spcBef>
                  <a:spcPct val="0"/>
                </a:spcBef>
              </a:pPr>
              <a:t>14</a:t>
            </a:fld>
            <a:endParaRPr lang="es-ES" b="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84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 b="0"/>
              <a:t>TEMA 1: ECUACIONES DE MAXWELL</a:t>
            </a:r>
          </a:p>
        </p:txBody>
      </p:sp>
      <p:sp>
        <p:nvSpPr>
          <p:cNvPr id="2457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 b="0"/>
              <a:t>FNT - CURSO 2005/2006</a:t>
            </a:r>
          </a:p>
        </p:txBody>
      </p:sp>
      <p:sp>
        <p:nvSpPr>
          <p:cNvPr id="2458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94441E4-66E5-41D3-84D6-FACB275459F7}" type="slidenum">
              <a:rPr lang="es-ES" b="0"/>
              <a:pPr algn="r" eaLnBrk="1" hangingPunct="1">
                <a:spcBef>
                  <a:spcPct val="0"/>
                </a:spcBef>
              </a:pPr>
              <a:t>15</a:t>
            </a:fld>
            <a:endParaRPr lang="es-ES" b="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33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A76AC4-EFD7-430C-8ABF-2F55534CCAE1}" type="slidenum">
              <a:rPr lang="es-ES" smtClean="0"/>
              <a:pPr>
                <a:spcBef>
                  <a:spcPct val="0"/>
                </a:spcBef>
              </a:pPr>
              <a:t>16</a:t>
            </a:fld>
            <a:endParaRPr lang="es-E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40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A0BA43-8652-450B-B500-869B6237F3CD}" type="slidenum">
              <a:rPr lang="es-ES" smtClean="0"/>
              <a:pPr>
                <a:spcBef>
                  <a:spcPct val="0"/>
                </a:spcBef>
              </a:pPr>
              <a:t>17</a:t>
            </a:fld>
            <a:endParaRPr lang="es-E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68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A0BA43-8652-450B-B500-869B6237F3CD}" type="slidenum">
              <a:rPr lang="es-ES" smtClean="0"/>
              <a:pPr>
                <a:spcBef>
                  <a:spcPct val="0"/>
                </a:spcBef>
              </a:pPr>
              <a:t>18</a:t>
            </a:fld>
            <a:endParaRPr lang="es-E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026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BB990D-7193-48AF-B045-B46342E45DFF}" type="slidenum">
              <a:rPr lang="es-ES" smtClean="0"/>
              <a:pPr>
                <a:spcBef>
                  <a:spcPct val="0"/>
                </a:spcBef>
              </a:pPr>
              <a:t>19</a:t>
            </a:fld>
            <a:endParaRPr lang="es-E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4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3108FE-A973-4343-BA67-33DCFBEB6E87}" type="slidenum">
              <a:rPr lang="es-ES" smtClean="0"/>
              <a:pPr>
                <a:spcBef>
                  <a:spcPct val="0"/>
                </a:spcBef>
              </a:pPr>
              <a:t>2</a:t>
            </a:fld>
            <a:endParaRPr lang="es-E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/>
            <a:endParaRPr lang="es-ES" sz="800" b="1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628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BB990D-7193-48AF-B045-B46342E45DFF}" type="slidenum">
              <a:rPr lang="es-ES" smtClean="0"/>
              <a:pPr>
                <a:spcBef>
                  <a:spcPct val="0"/>
                </a:spcBef>
              </a:pPr>
              <a:t>20</a:t>
            </a:fld>
            <a:endParaRPr lang="es-E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401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F4219C-F798-4593-A7F5-C8D580EFDDBE}" type="slidenum">
              <a:rPr lang="es-ES" smtClean="0"/>
              <a:pPr>
                <a:spcBef>
                  <a:spcPct val="0"/>
                </a:spcBef>
              </a:pPr>
              <a:t>21</a:t>
            </a:fld>
            <a:endParaRPr lang="es-E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65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F4219C-F798-4593-A7F5-C8D580EFDDBE}" type="slidenum">
              <a:rPr lang="es-ES" smtClean="0"/>
              <a:pPr>
                <a:spcBef>
                  <a:spcPct val="0"/>
                </a:spcBef>
              </a:pPr>
              <a:t>22</a:t>
            </a:fld>
            <a:endParaRPr lang="es-E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73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F4219C-F798-4593-A7F5-C8D580EFDDBE}" type="slidenum">
              <a:rPr lang="es-ES" smtClean="0"/>
              <a:pPr>
                <a:spcBef>
                  <a:spcPct val="0"/>
                </a:spcBef>
              </a:pPr>
              <a:t>23</a:t>
            </a:fld>
            <a:endParaRPr lang="es-E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8596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8910A1-FFCF-476D-956D-D8EBC85A90ED}" type="slidenum">
              <a:rPr lang="es-ES" smtClean="0"/>
              <a:pPr>
                <a:spcBef>
                  <a:spcPct val="0"/>
                </a:spcBef>
              </a:pPr>
              <a:t>24</a:t>
            </a:fld>
            <a:endParaRPr lang="es-E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980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7E44C7-EBCB-4993-B342-A07B3FF1186E}" type="slidenum">
              <a:rPr lang="es-ES" smtClean="0"/>
              <a:pPr>
                <a:spcBef>
                  <a:spcPct val="0"/>
                </a:spcBef>
              </a:pPr>
              <a:t>25</a:t>
            </a:fld>
            <a:endParaRPr lang="es-E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156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50BC11-B85B-4AA5-AB84-4632901BF765}" type="slidenum">
              <a:rPr lang="es-ES" smtClean="0"/>
              <a:pPr>
                <a:spcBef>
                  <a:spcPct val="0"/>
                </a:spcBef>
              </a:pPr>
              <a:t>26</a:t>
            </a:fld>
            <a:endParaRPr lang="es-E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4737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50BC11-B85B-4AA5-AB84-4632901BF765}" type="slidenum">
              <a:rPr lang="es-ES" smtClean="0"/>
              <a:pPr>
                <a:spcBef>
                  <a:spcPct val="0"/>
                </a:spcBef>
              </a:pPr>
              <a:t>27</a:t>
            </a:fld>
            <a:endParaRPr lang="es-E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52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77757F-C7FE-44EF-A776-3EACE8092B19}" type="slidenum">
              <a:rPr lang="es-ES" smtClean="0"/>
              <a:pPr>
                <a:spcBef>
                  <a:spcPct val="0"/>
                </a:spcBef>
              </a:pPr>
              <a:t>3</a:t>
            </a:fld>
            <a:endParaRPr lang="es-ES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831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77757F-C7FE-44EF-A776-3EACE8092B19}" type="slidenum">
              <a:rPr lang="es-ES" smtClean="0"/>
              <a:pPr>
                <a:spcBef>
                  <a:spcPct val="0"/>
                </a:spcBef>
              </a:pPr>
              <a:t>4</a:t>
            </a:fld>
            <a:endParaRPr lang="es-ES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6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77757F-C7FE-44EF-A776-3EACE8092B19}" type="slidenum">
              <a:rPr lang="es-ES" smtClean="0"/>
              <a:pPr>
                <a:spcBef>
                  <a:spcPct val="0"/>
                </a:spcBef>
              </a:pPr>
              <a:t>5</a:t>
            </a:fld>
            <a:endParaRPr lang="es-ES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60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B9A3B6-1A99-4BF0-8E39-BD745D1A655E}" type="slidenum">
              <a:rPr lang="es-ES" smtClean="0"/>
              <a:pPr>
                <a:spcBef>
                  <a:spcPct val="0"/>
                </a:spcBef>
              </a:pPr>
              <a:t>6</a:t>
            </a:fld>
            <a:endParaRPr lang="es-E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39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BAB5C4-0CF6-4885-A44C-7F79B1799EA0}" type="slidenum">
              <a:rPr lang="es-ES" smtClean="0"/>
              <a:pPr>
                <a:spcBef>
                  <a:spcPct val="0"/>
                </a:spcBef>
              </a:pPr>
              <a:t>7</a:t>
            </a:fld>
            <a:endParaRPr lang="es-ES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48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0E36DD-C240-4A31-86BD-81A49F393902}" type="slidenum">
              <a:rPr lang="es-ES" smtClean="0"/>
              <a:pPr>
                <a:spcBef>
                  <a:spcPct val="0"/>
                </a:spcBef>
              </a:pPr>
              <a:t>8</a:t>
            </a:fld>
            <a:endParaRPr lang="es-E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06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CEC39A-463E-4F27-A045-0F80DA54B68E}" type="slidenum">
              <a:rPr lang="es-ES" smtClean="0"/>
              <a:pPr>
                <a:spcBef>
                  <a:spcPct val="0"/>
                </a:spcBef>
              </a:pPr>
              <a:t>9</a:t>
            </a:fld>
            <a:endParaRPr lang="es-E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57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623888" y="211138"/>
            <a:ext cx="9920287" cy="67913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 eaLnBrk="0" hangingPunct="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 eaLnBrk="0" hangingPunct="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 eaLnBrk="0" hangingPunct="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 eaLnBrk="0" hangingPunct="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 eaLnBrk="0" hangingPunct="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s-ES" sz="27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1027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3975"/>
            <a:ext cx="139541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04850" y="4337050"/>
            <a:ext cx="1230313" cy="4794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 eaLnBrk="0" hangingPunct="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 eaLnBrk="0" hangingPunct="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 eaLnBrk="0" hangingPunct="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 eaLnBrk="0" hangingPunct="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 eaLnBrk="0" hangingPunct="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s-ES" sz="27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1029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079500" y="2160588"/>
            <a:ext cx="9121775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4215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1920875" y="4079875"/>
            <a:ext cx="7559675" cy="18605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1281113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0838" y="6400800"/>
            <a:ext cx="3421062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2138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0CE1F-0F78-4A57-92BE-21B4184492F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11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D36D9-9E67-4954-99BB-FDAFC7283F7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22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012113" y="400050"/>
            <a:ext cx="2249487" cy="57610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60475" y="400050"/>
            <a:ext cx="6599238" cy="57610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6408B-38CE-466B-BFCE-28E156DA54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4374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1260475" y="400050"/>
            <a:ext cx="9001125" cy="57610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3A5D7-552D-48F4-B3F2-F393EC061A1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03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F92F6-EA4B-40A3-A10D-F1115B43AFC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42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2488" y="4627563"/>
            <a:ext cx="9182100" cy="1430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2488" y="3052763"/>
            <a:ext cx="9182100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8BDAF-6B1B-40E6-9E15-E327779507F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63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60475" y="1839913"/>
            <a:ext cx="4424363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837238" y="1839913"/>
            <a:ext cx="4424362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93359-98C1-4FC5-94C2-394306433DF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6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8925"/>
            <a:ext cx="9721850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9750" y="1611313"/>
            <a:ext cx="47720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9750" y="2284413"/>
            <a:ext cx="47720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86400" y="1611313"/>
            <a:ext cx="477520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86400" y="2284413"/>
            <a:ext cx="477520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973B5-D093-4B28-80A0-348A15FB3BE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98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D0760-F7B3-40E6-A1FC-74BD9D99248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99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D2D51-6F8C-4A4B-B295-8F220C90D11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1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7338"/>
            <a:ext cx="3554413" cy="1219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22750" y="287338"/>
            <a:ext cx="6038850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9750" y="1506538"/>
            <a:ext cx="3554413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00CAA-506F-4290-A27B-961702B0DCE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23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17725" y="5040313"/>
            <a:ext cx="6480175" cy="595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17725" y="642938"/>
            <a:ext cx="6480175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17725" y="5635625"/>
            <a:ext cx="6480175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85586-E1DD-43F0-9E62-BA723F6599A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30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720725" y="239713"/>
            <a:ext cx="9731375" cy="6710362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 eaLnBrk="0" hangingPunct="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 eaLnBrk="0" hangingPunct="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 eaLnBrk="0" hangingPunct="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 eaLnBrk="0" hangingPunct="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 eaLnBrk="0" hangingPunct="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s-ES" sz="27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200150" y="1679575"/>
            <a:ext cx="90614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3975"/>
            <a:ext cx="1395413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60475" y="400050"/>
            <a:ext cx="9001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0475" y="1839913"/>
            <a:ext cx="90011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8563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6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78288" y="6411913"/>
            <a:ext cx="34210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6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9588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6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D4F4A6F-7511-4DEA-9C85-D61742769B2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txStyles>
    <p:titleStyle>
      <a:lvl1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2pPr>
      <a:lvl3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3pPr>
      <a:lvl4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4pPr>
      <a:lvl5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5pPr>
      <a:lvl6pPr marL="4572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6pPr>
      <a:lvl7pPr marL="9144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7pPr>
      <a:lvl8pPr marL="13716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8pPr>
      <a:lvl9pPr marL="18288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9pPr>
    </p:titleStyle>
    <p:bodyStyle>
      <a:lvl1pPr marL="385763" indent="-385763" algn="l" defTabSz="1028700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36613" indent="-322263" algn="l" defTabSz="1028700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</a:defRPr>
      </a:lvl4pPr>
      <a:lvl5pPr marL="2314575" indent="-257175" algn="l" defTabSz="102870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5pPr>
      <a:lvl6pPr marL="27717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289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6861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433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030"/>
          <p:cNvSpPr txBox="1">
            <a:spLocks noChangeArrowheads="1"/>
          </p:cNvSpPr>
          <p:nvPr/>
        </p:nvSpPr>
        <p:spPr bwMode="auto">
          <a:xfrm>
            <a:off x="2838450" y="3221038"/>
            <a:ext cx="5816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Comic Sans MS" panose="030F0702030302020204" pitchFamily="66" charset="0"/>
              </a:rPr>
              <a:t>CONDENSADORES Y DIELÉCTRICOS</a:t>
            </a:r>
          </a:p>
        </p:txBody>
      </p:sp>
      <p:sp>
        <p:nvSpPr>
          <p:cNvPr id="7171" name="Text Box 1031"/>
          <p:cNvSpPr txBox="1">
            <a:spLocks noChangeArrowheads="1"/>
          </p:cNvSpPr>
          <p:nvPr/>
        </p:nvSpPr>
        <p:spPr bwMode="auto">
          <a:xfrm>
            <a:off x="5311775" y="4105275"/>
            <a:ext cx="9334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Comic Sans MS" panose="030F0702030302020204" pitchFamily="66" charset="0"/>
              </a:rPr>
              <a:t>(3/4)</a:t>
            </a:r>
          </a:p>
        </p:txBody>
      </p:sp>
      <p:sp>
        <p:nvSpPr>
          <p:cNvPr id="7172" name="Text Box 1032"/>
          <p:cNvSpPr txBox="1">
            <a:spLocks noChangeArrowheads="1"/>
          </p:cNvSpPr>
          <p:nvPr/>
        </p:nvSpPr>
        <p:spPr bwMode="auto">
          <a:xfrm>
            <a:off x="5065713" y="2343150"/>
            <a:ext cx="1397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Comic Sans MS" panose="030F0702030302020204" pitchFamily="66" charset="0"/>
              </a:rPr>
              <a:t>TEMA 3</a:t>
            </a:r>
          </a:p>
        </p:txBody>
      </p:sp>
      <p:grpSp>
        <p:nvGrpSpPr>
          <p:cNvPr id="11" name="Group 23">
            <a:extLst>
              <a:ext uri="{FF2B5EF4-FFF2-40B4-BE49-F238E27FC236}">
                <a16:creationId xmlns:a16="http://schemas.microsoft.com/office/drawing/2014/main" id="{2C726379-91F2-40A2-9FA4-32A822753A9A}"/>
              </a:ext>
            </a:extLst>
          </p:cNvPr>
          <p:cNvGrpSpPr>
            <a:grpSpLocks/>
          </p:cNvGrpSpPr>
          <p:nvPr/>
        </p:nvGrpSpPr>
        <p:grpSpPr bwMode="auto">
          <a:xfrm>
            <a:off x="7233799" y="299818"/>
            <a:ext cx="3209926" cy="2159000"/>
            <a:chOff x="4896" y="276"/>
            <a:chExt cx="2022" cy="1360"/>
          </a:xfrm>
        </p:grpSpPr>
        <p:sp>
          <p:nvSpPr>
            <p:cNvPr id="12" name="AutoShape 1067">
              <a:extLst>
                <a:ext uri="{FF2B5EF4-FFF2-40B4-BE49-F238E27FC236}">
                  <a16:creationId xmlns:a16="http://schemas.microsoft.com/office/drawing/2014/main" id="{A3E32222-9A9C-4D14-A0A4-4F664D337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76"/>
              <a:ext cx="2022" cy="1360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Text Box 1068">
              <a:extLst>
                <a:ext uri="{FF2B5EF4-FFF2-40B4-BE49-F238E27FC236}">
                  <a16:creationId xmlns:a16="http://schemas.microsoft.com/office/drawing/2014/main" id="{E44D4AA2-8D4E-4CFD-9154-44C097D0B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450"/>
              <a:ext cx="1786" cy="52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 dirty="0">
                  <a:latin typeface="Trebuchet MS" panose="020B0603020202020204" pitchFamily="34" charset="0"/>
                </a:rPr>
                <a:t>PRÁCTICA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 dirty="0">
                  <a:latin typeface="Trebuchet MS" panose="020B0603020202020204" pitchFamily="34" charset="0"/>
                </a:rPr>
                <a:t>2</a:t>
              </a:r>
            </a:p>
          </p:txBody>
        </p:sp>
        <p:sp>
          <p:nvSpPr>
            <p:cNvPr id="20" name="Text Box 1069">
              <a:extLst>
                <a:ext uri="{FF2B5EF4-FFF2-40B4-BE49-F238E27FC236}">
                  <a16:creationId xmlns:a16="http://schemas.microsoft.com/office/drawing/2014/main" id="{625C21AE-3081-4279-BEBF-9FC9A6CA4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1036"/>
              <a:ext cx="1786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 dirty="0">
                  <a:solidFill>
                    <a:srgbClr val="FFFFFF"/>
                  </a:solidFill>
                  <a:latin typeface="Trebuchet MS" panose="020B0603020202020204" pitchFamily="34" charset="0"/>
                </a:rPr>
                <a:t>23/11 a 27/11</a:t>
              </a:r>
            </a:p>
          </p:txBody>
        </p:sp>
        <p:sp>
          <p:nvSpPr>
            <p:cNvPr id="21" name="Text Box 1062">
              <a:extLst>
                <a:ext uri="{FF2B5EF4-FFF2-40B4-BE49-F238E27FC236}">
                  <a16:creationId xmlns:a16="http://schemas.microsoft.com/office/drawing/2014/main" id="{406E2D07-0F07-4907-B000-2CFCC6763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9" y="1320"/>
              <a:ext cx="8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Boletín en Moodle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80591FD3-80E3-4A3D-814B-6D2A19CBE463}"/>
              </a:ext>
            </a:extLst>
          </p:cNvPr>
          <p:cNvSpPr txBox="1"/>
          <p:nvPr/>
        </p:nvSpPr>
        <p:spPr>
          <a:xfrm>
            <a:off x="5757705" y="6420985"/>
            <a:ext cx="4692582" cy="489534"/>
          </a:xfrm>
          <a:prstGeom prst="rect">
            <a:avLst/>
          </a:prstGeom>
          <a:solidFill>
            <a:srgbClr val="FFFF00"/>
          </a:solidFill>
        </p:spPr>
        <p:txBody>
          <a:bodyPr wrap="square" lIns="108000" tIns="72000" rIns="108000" bIns="108000" rtlCol="0">
            <a:spAutoFit/>
          </a:bodyPr>
          <a:lstStyle/>
          <a:p>
            <a:pPr algn="ctr"/>
            <a:r>
              <a:rPr lang="es-ES"/>
              <a:t>GRUPO 5: PRÁCTICA 1 (15:30-18:00)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95269" y="244389"/>
            <a:ext cx="8653462" cy="83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CC0000"/>
                </a:solidFill>
                <a:latin typeface="Arial" panose="020B0604020202020204" pitchFamily="34" charset="0"/>
              </a:rPr>
              <a:t>3.4.1 CIRCUITOS EN EQUILIBRIO.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CC0000"/>
                </a:solidFill>
                <a:latin typeface="Arial" panose="020B0604020202020204" pitchFamily="34" charset="0"/>
              </a:rPr>
              <a:t>         ASOCIACIÓN DE CONDENSADORES</a:t>
            </a:r>
          </a:p>
        </p:txBody>
      </p:sp>
      <p:sp>
        <p:nvSpPr>
          <p:cNvPr id="26" name="Text Box 70">
            <a:extLst>
              <a:ext uri="{FF2B5EF4-FFF2-40B4-BE49-F238E27FC236}">
                <a16:creationId xmlns:a16="http://schemas.microsoft.com/office/drawing/2014/main" id="{AC2A6A65-B07D-4BFA-AB8F-6B7C404BD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43" y="4500895"/>
            <a:ext cx="7218064" cy="213747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216000" tIns="144000" rIns="216000" bIns="144000" anchor="ctr" anchorCtr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0"/>
              </a:spcBef>
            </a:pPr>
            <a:r>
              <a:rPr lang="es-ES" sz="2400" dirty="0">
                <a:solidFill>
                  <a:srgbClr val="3333FF"/>
                </a:solidFill>
              </a:rPr>
              <a:t>Resolver un circuito</a:t>
            </a:r>
            <a:r>
              <a:rPr lang="es-ES" sz="2400" b="0" dirty="0"/>
              <a:t> </a:t>
            </a:r>
            <a:r>
              <a:rPr lang="es-ES" sz="2400" dirty="0">
                <a:solidFill>
                  <a:srgbClr val="3333FF"/>
                </a:solidFill>
              </a:rPr>
              <a:t>en equilibrio</a:t>
            </a:r>
            <a:r>
              <a:rPr lang="es-ES" sz="2400" b="0" dirty="0"/>
              <a:t> consiste en obtener la información que se desconozca en tanto a: capacidad, carga almacenada y tensión, de cada condensador del circuito, </a:t>
            </a:r>
            <a:r>
              <a:rPr lang="es-ES" sz="2400" b="0"/>
              <a:t>y fuerza </a:t>
            </a:r>
            <a:r>
              <a:rPr lang="es-ES" sz="2400" b="0" dirty="0"/>
              <a:t>electromotriz, de cada generador del mismo</a:t>
            </a:r>
          </a:p>
        </p:txBody>
      </p:sp>
      <p:sp>
        <p:nvSpPr>
          <p:cNvPr id="8" name="Text Box 69">
            <a:extLst>
              <a:ext uri="{FF2B5EF4-FFF2-40B4-BE49-F238E27FC236}">
                <a16:creationId xmlns:a16="http://schemas.microsoft.com/office/drawing/2014/main" id="{B892B49A-DB83-4240-84A3-44258801D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242" y="2042545"/>
            <a:ext cx="5752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0"/>
              </a:spcBef>
            </a:pPr>
            <a:r>
              <a:rPr lang="es-ES" sz="2400" b="0" dirty="0"/>
              <a:t>Circuitos en los que no hay corrientes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DECACD5-6E4E-4983-9AEF-EDAFB47D8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832" y="1304302"/>
            <a:ext cx="4385907" cy="5147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/>
              <a:t>CIRCUITOS EN EQUILIBRIO</a:t>
            </a:r>
          </a:p>
        </p:txBody>
      </p:sp>
      <p:sp>
        <p:nvSpPr>
          <p:cNvPr id="11" name="Text Box 69">
            <a:extLst>
              <a:ext uri="{FF2B5EF4-FFF2-40B4-BE49-F238E27FC236}">
                <a16:creationId xmlns:a16="http://schemas.microsoft.com/office/drawing/2014/main" id="{570A9D7B-E4C2-482F-BB7E-B6DA07601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387" y="2696177"/>
            <a:ext cx="61587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s-ES" sz="2400" b="0" dirty="0"/>
              <a:t>En ellos los componentes relevantes </a:t>
            </a:r>
            <a:r>
              <a:rPr lang="es-ES" sz="2400" b="0"/>
              <a:t>son:</a:t>
            </a:r>
            <a:endParaRPr lang="es-ES" sz="2400" b="0" dirty="0"/>
          </a:p>
        </p:txBody>
      </p:sp>
      <p:sp>
        <p:nvSpPr>
          <p:cNvPr id="12" name="Text Box 69">
            <a:extLst>
              <a:ext uri="{FF2B5EF4-FFF2-40B4-BE49-F238E27FC236}">
                <a16:creationId xmlns:a16="http://schemas.microsoft.com/office/drawing/2014/main" id="{455E2850-6CEF-486A-BF96-6202651BD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755" y="3139892"/>
            <a:ext cx="61587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s-ES" sz="2400" b="0">
                <a:sym typeface="Symbol" panose="05050102010706020507" pitchFamily="18" charset="2"/>
              </a:rPr>
              <a:t> </a:t>
            </a:r>
            <a:r>
              <a:rPr lang="es-ES" sz="2400" b="0" dirty="0"/>
              <a:t>Los </a:t>
            </a:r>
            <a:r>
              <a:rPr lang="es-ES" sz="2400" dirty="0">
                <a:solidFill>
                  <a:srgbClr val="008000"/>
                </a:solidFill>
              </a:rPr>
              <a:t>generadores</a:t>
            </a:r>
            <a:r>
              <a:rPr lang="es-ES" sz="2400" b="0" dirty="0"/>
              <a:t>, que </a:t>
            </a:r>
            <a:r>
              <a:rPr lang="es-ES" sz="2400" b="0"/>
              <a:t>aportan energía</a:t>
            </a:r>
            <a:endParaRPr lang="es-ES" sz="2400" b="0" dirty="0"/>
          </a:p>
        </p:txBody>
      </p:sp>
      <p:sp>
        <p:nvSpPr>
          <p:cNvPr id="13" name="Text Box 69">
            <a:extLst>
              <a:ext uri="{FF2B5EF4-FFF2-40B4-BE49-F238E27FC236}">
                <a16:creationId xmlns:a16="http://schemas.microsoft.com/office/drawing/2014/main" id="{BC8729BA-7561-4305-B81A-2AEA3410D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883" y="3580071"/>
            <a:ext cx="61587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s-ES" sz="2400" b="0">
                <a:sym typeface="Symbol" panose="05050102010706020507" pitchFamily="18" charset="2"/>
              </a:rPr>
              <a:t> </a:t>
            </a:r>
            <a:r>
              <a:rPr lang="es-ES" sz="2400" b="0" dirty="0"/>
              <a:t>Los </a:t>
            </a:r>
            <a:r>
              <a:rPr lang="es-ES" sz="2400" dirty="0">
                <a:solidFill>
                  <a:srgbClr val="008000"/>
                </a:solidFill>
              </a:rPr>
              <a:t>condensadores</a:t>
            </a:r>
            <a:r>
              <a:rPr lang="es-ES" sz="2400" b="0" dirty="0"/>
              <a:t>, que la almacenan</a:t>
            </a:r>
          </a:p>
        </p:txBody>
      </p:sp>
    </p:spTree>
    <p:extLst>
      <p:ext uri="{BB962C8B-B14F-4D97-AF65-F5344CB8AC3E}">
        <p14:creationId xmlns:p14="http://schemas.microsoft.com/office/powerpoint/2010/main" val="61932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8 Grupo"/>
          <p:cNvGrpSpPr>
            <a:grpSpLocks/>
          </p:cNvGrpSpPr>
          <p:nvPr/>
        </p:nvGrpSpPr>
        <p:grpSpPr bwMode="auto">
          <a:xfrm>
            <a:off x="1904556" y="4585858"/>
            <a:ext cx="1530350" cy="1455737"/>
            <a:chOff x="2380422" y="3468688"/>
            <a:chExt cx="1529591" cy="1455737"/>
          </a:xfrm>
        </p:grpSpPr>
        <p:sp>
          <p:nvSpPr>
            <p:cNvPr id="9" name="Line 59"/>
            <p:cNvSpPr>
              <a:spLocks noChangeShapeType="1"/>
            </p:cNvSpPr>
            <p:nvPr/>
          </p:nvSpPr>
          <p:spPr bwMode="auto">
            <a:xfrm>
              <a:off x="2380422" y="3484563"/>
              <a:ext cx="0" cy="1439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  <p:sp>
          <p:nvSpPr>
            <p:cNvPr id="19514" name="Line 60"/>
            <p:cNvSpPr>
              <a:spLocks noChangeShapeType="1"/>
            </p:cNvSpPr>
            <p:nvPr/>
          </p:nvSpPr>
          <p:spPr bwMode="auto">
            <a:xfrm>
              <a:off x="3910013" y="3468688"/>
              <a:ext cx="0" cy="1439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</p:grpSp>
      <p:grpSp>
        <p:nvGrpSpPr>
          <p:cNvPr id="4" name="67 Grupo"/>
          <p:cNvGrpSpPr>
            <a:grpSpLocks/>
          </p:cNvGrpSpPr>
          <p:nvPr/>
        </p:nvGrpSpPr>
        <p:grpSpPr bwMode="auto">
          <a:xfrm>
            <a:off x="1901381" y="5082745"/>
            <a:ext cx="1544637" cy="1328738"/>
            <a:chOff x="2386013" y="3965575"/>
            <a:chExt cx="1544637" cy="1328738"/>
          </a:xfrm>
        </p:grpSpPr>
        <p:grpSp>
          <p:nvGrpSpPr>
            <p:cNvPr id="19507" name="Group 49"/>
            <p:cNvGrpSpPr>
              <a:grpSpLocks/>
            </p:cNvGrpSpPr>
            <p:nvPr/>
          </p:nvGrpSpPr>
          <p:grpSpPr bwMode="auto">
            <a:xfrm>
              <a:off x="2386013" y="4575175"/>
              <a:ext cx="1544637" cy="719138"/>
              <a:chOff x="3976" y="1339"/>
              <a:chExt cx="973" cy="453"/>
            </a:xfrm>
          </p:grpSpPr>
          <p:sp>
            <p:nvSpPr>
              <p:cNvPr id="19509" name="Line 50"/>
              <p:cNvSpPr>
                <a:spLocks noChangeShapeType="1"/>
              </p:cNvSpPr>
              <p:nvPr/>
            </p:nvSpPr>
            <p:spPr bwMode="auto">
              <a:xfrm>
                <a:off x="4433" y="1339"/>
                <a:ext cx="0" cy="4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82800" rIns="90000" bIns="82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>
                <a:off x="4492" y="1452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82800" rIns="90000" bIns="82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rot="5400000">
                <a:off x="4723" y="1338"/>
                <a:ext cx="0" cy="4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82800" rIns="90000" bIns="82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 rot="5400000">
                <a:off x="4203" y="1338"/>
                <a:ext cx="0" cy="4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82800" rIns="90000" bIns="82800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19508" name="Text Box 61"/>
            <p:cNvSpPr txBox="1">
              <a:spLocks noChangeArrowheads="1"/>
            </p:cNvSpPr>
            <p:nvPr/>
          </p:nvSpPr>
          <p:spPr bwMode="auto">
            <a:xfrm>
              <a:off x="2978150" y="3965575"/>
              <a:ext cx="336550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8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es-ES" sz="2800" baseline="30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6" name="66 Grupo"/>
          <p:cNvGrpSpPr>
            <a:grpSpLocks/>
          </p:cNvGrpSpPr>
          <p:nvPr/>
        </p:nvGrpSpPr>
        <p:grpSpPr bwMode="auto">
          <a:xfrm>
            <a:off x="1895031" y="3695270"/>
            <a:ext cx="1557337" cy="1266825"/>
            <a:chOff x="2370138" y="2578100"/>
            <a:chExt cx="1557337" cy="1266825"/>
          </a:xfrm>
        </p:grpSpPr>
        <p:sp>
          <p:nvSpPr>
            <p:cNvPr id="19502" name="Line 55"/>
            <p:cNvSpPr>
              <a:spLocks noChangeShapeType="1"/>
            </p:cNvSpPr>
            <p:nvPr/>
          </p:nvSpPr>
          <p:spPr bwMode="auto">
            <a:xfrm>
              <a:off x="3073400" y="3124200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  <p:sp>
          <p:nvSpPr>
            <p:cNvPr id="19503" name="Line 56"/>
            <p:cNvSpPr>
              <a:spLocks noChangeShapeType="1"/>
            </p:cNvSpPr>
            <p:nvPr/>
          </p:nvSpPr>
          <p:spPr bwMode="auto">
            <a:xfrm>
              <a:off x="3222625" y="3125788"/>
              <a:ext cx="0" cy="719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  <p:sp>
          <p:nvSpPr>
            <p:cNvPr id="19504" name="Line 57"/>
            <p:cNvSpPr>
              <a:spLocks noChangeShapeType="1"/>
            </p:cNvSpPr>
            <p:nvPr/>
          </p:nvSpPr>
          <p:spPr bwMode="auto">
            <a:xfrm rot="5400000">
              <a:off x="3567907" y="3123406"/>
              <a:ext cx="0" cy="719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  <p:sp>
          <p:nvSpPr>
            <p:cNvPr id="19505" name="Line 58"/>
            <p:cNvSpPr>
              <a:spLocks noChangeShapeType="1"/>
            </p:cNvSpPr>
            <p:nvPr/>
          </p:nvSpPr>
          <p:spPr bwMode="auto">
            <a:xfrm rot="5400000">
              <a:off x="2729707" y="3123406"/>
              <a:ext cx="0" cy="719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  <p:sp>
          <p:nvSpPr>
            <p:cNvPr id="19506" name="Text Box 62"/>
            <p:cNvSpPr txBox="1">
              <a:spLocks noChangeArrowheads="1"/>
            </p:cNvSpPr>
            <p:nvPr/>
          </p:nvSpPr>
          <p:spPr bwMode="auto">
            <a:xfrm>
              <a:off x="2981008" y="2578100"/>
              <a:ext cx="36512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C</a:t>
              </a:r>
              <a:endParaRPr lang="es-ES" sz="2000" baseline="30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8" name="Group 96"/>
          <p:cNvGrpSpPr>
            <a:grpSpLocks/>
          </p:cNvGrpSpPr>
          <p:nvPr/>
        </p:nvGrpSpPr>
        <p:grpSpPr bwMode="auto">
          <a:xfrm>
            <a:off x="2269681" y="5465333"/>
            <a:ext cx="708025" cy="488950"/>
            <a:chOff x="1729" y="2732"/>
            <a:chExt cx="446" cy="308"/>
          </a:xfrm>
        </p:grpSpPr>
        <p:sp>
          <p:nvSpPr>
            <p:cNvPr id="19498" name="Text Box 65"/>
            <p:cNvSpPr txBox="1">
              <a:spLocks noChangeArrowheads="1"/>
            </p:cNvSpPr>
            <p:nvPr/>
          </p:nvSpPr>
          <p:spPr bwMode="auto">
            <a:xfrm>
              <a:off x="1729" y="2744"/>
              <a:ext cx="20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9499" name="Text Box 66"/>
            <p:cNvSpPr txBox="1">
              <a:spLocks noChangeArrowheads="1"/>
            </p:cNvSpPr>
            <p:nvPr/>
          </p:nvSpPr>
          <p:spPr bwMode="auto">
            <a:xfrm>
              <a:off x="2008" y="2732"/>
              <a:ext cx="16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339026" name="Text Box 82"/>
          <p:cNvSpPr txBox="1">
            <a:spLocks noChangeArrowheads="1"/>
          </p:cNvSpPr>
          <p:nvPr/>
        </p:nvSpPr>
        <p:spPr bwMode="auto">
          <a:xfrm>
            <a:off x="4346362" y="345632"/>
            <a:ext cx="5898650" cy="164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  <a:sym typeface="Wingdings" panose="05000000000000000000" pitchFamily="2" charset="2"/>
              </a:rPr>
              <a:t>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 Al conectar hay aplicado un campo en cada punto de los cables, en sentido horario, debido a los excesos de carga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en los polos de la pila.</a:t>
            </a:r>
            <a:endParaRPr lang="es-ES" sz="2400" b="0" dirty="0">
              <a:latin typeface="Arial" panose="020B0604020202020204" pitchFamily="34" charset="0"/>
            </a:endParaRPr>
          </a:p>
        </p:txBody>
      </p:sp>
      <p:grpSp>
        <p:nvGrpSpPr>
          <p:cNvPr id="15" name="62 Grupo"/>
          <p:cNvGrpSpPr>
            <a:grpSpLocks/>
          </p:cNvGrpSpPr>
          <p:nvPr/>
        </p:nvGrpSpPr>
        <p:grpSpPr bwMode="auto">
          <a:xfrm>
            <a:off x="694748" y="4919992"/>
            <a:ext cx="1733550" cy="558800"/>
            <a:chOff x="1172817" y="3765550"/>
            <a:chExt cx="1733896" cy="558997"/>
          </a:xfrm>
        </p:grpSpPr>
        <p:sp>
          <p:nvSpPr>
            <p:cNvPr id="19485" name="Line 74"/>
            <p:cNvSpPr>
              <a:spLocks noChangeShapeType="1"/>
            </p:cNvSpPr>
            <p:nvPr/>
          </p:nvSpPr>
          <p:spPr bwMode="auto">
            <a:xfrm flipV="1">
              <a:off x="2503488" y="3970338"/>
              <a:ext cx="0" cy="33337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  <p:sp>
          <p:nvSpPr>
            <p:cNvPr id="19486" name="Text Box 76"/>
            <p:cNvSpPr txBox="1">
              <a:spLocks noChangeArrowheads="1"/>
            </p:cNvSpPr>
            <p:nvPr/>
          </p:nvSpPr>
          <p:spPr bwMode="auto">
            <a:xfrm>
              <a:off x="2506583" y="3765550"/>
              <a:ext cx="400130" cy="47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000" baseline="30000" dirty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9487" name="59 CuadroTexto"/>
            <p:cNvSpPr txBox="1">
              <a:spLocks noChangeArrowheads="1"/>
            </p:cNvSpPr>
            <p:nvPr/>
          </p:nvSpPr>
          <p:spPr bwMode="auto">
            <a:xfrm>
              <a:off x="1172817" y="3927532"/>
              <a:ext cx="184187" cy="397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63 Grupo"/>
          <p:cNvGrpSpPr>
            <a:grpSpLocks/>
          </p:cNvGrpSpPr>
          <p:nvPr/>
        </p:nvGrpSpPr>
        <p:grpSpPr bwMode="auto">
          <a:xfrm>
            <a:off x="2952306" y="5044645"/>
            <a:ext cx="646112" cy="596900"/>
            <a:chOff x="3427413" y="3927613"/>
            <a:chExt cx="645966" cy="596755"/>
          </a:xfrm>
        </p:grpSpPr>
        <p:sp>
          <p:nvSpPr>
            <p:cNvPr id="19482" name="Line 75"/>
            <p:cNvSpPr>
              <a:spLocks noChangeShapeType="1"/>
            </p:cNvSpPr>
            <p:nvPr/>
          </p:nvSpPr>
          <p:spPr bwMode="auto">
            <a:xfrm flipV="1">
              <a:off x="3767138" y="3975100"/>
              <a:ext cx="0" cy="33337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  <p:sp>
          <p:nvSpPr>
            <p:cNvPr id="19483" name="Text Box 77"/>
            <p:cNvSpPr txBox="1">
              <a:spLocks noChangeArrowheads="1"/>
            </p:cNvSpPr>
            <p:nvPr/>
          </p:nvSpPr>
          <p:spPr bwMode="auto">
            <a:xfrm>
              <a:off x="3427413" y="4054582"/>
              <a:ext cx="377739" cy="46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000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9484" name="60 CuadroTexto"/>
            <p:cNvSpPr txBox="1">
              <a:spLocks noChangeArrowheads="1"/>
            </p:cNvSpPr>
            <p:nvPr/>
          </p:nvSpPr>
          <p:spPr bwMode="auto">
            <a:xfrm>
              <a:off x="3889271" y="3927613"/>
              <a:ext cx="184108" cy="396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1482579" y="437406"/>
            <a:ext cx="2396079" cy="88407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lIns="108000" tIns="72000" rIns="108000" bIns="72000">
            <a:spAutoFit/>
          </a:bodyPr>
          <a:lstStyle/>
          <a:p>
            <a:pPr algn="ctr">
              <a:defRPr/>
            </a:pPr>
            <a:r>
              <a:rPr lang="es-ES" sz="2400"/>
              <a:t>EL CIRCUITO MÁS SIMPLE</a:t>
            </a:r>
          </a:p>
        </p:txBody>
      </p:sp>
      <p:sp>
        <p:nvSpPr>
          <p:cNvPr id="62" name="Text Box 112"/>
          <p:cNvSpPr txBox="1">
            <a:spLocks noChangeArrowheads="1"/>
          </p:cNvSpPr>
          <p:nvPr/>
        </p:nvSpPr>
        <p:spPr bwMode="auto">
          <a:xfrm>
            <a:off x="1482579" y="1654138"/>
            <a:ext cx="2396079" cy="1102505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square" lIns="144000" tIns="180000" rIns="144000" bIns="144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1 generador</a:t>
            </a:r>
          </a:p>
          <a:p>
            <a:pPr algn="ctr" eaLnBrk="1" hangingPunct="1"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+</a:t>
            </a:r>
          </a:p>
          <a:p>
            <a:pPr algn="ctr" eaLnBrk="1" hangingPunct="1"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1 condensador</a:t>
            </a:r>
          </a:p>
        </p:txBody>
      </p:sp>
      <p:sp>
        <p:nvSpPr>
          <p:cNvPr id="70" name="Text Box 82"/>
          <p:cNvSpPr txBox="1">
            <a:spLocks noChangeArrowheads="1"/>
          </p:cNvSpPr>
          <p:nvPr/>
        </p:nvSpPr>
        <p:spPr bwMode="auto">
          <a:xfrm>
            <a:off x="4336837" y="1955706"/>
            <a:ext cx="5898650" cy="164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s-ES" sz="2400" b="0" dirty="0">
                <a:latin typeface="Arial" panose="020B0604020202020204" pitchFamily="34" charset="0"/>
                <a:sym typeface="Wingdings" panose="05000000000000000000" pitchFamily="2" charset="2"/>
              </a:rPr>
              <a:t>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 Se generan corrientes de e</a:t>
            </a:r>
            <a:r>
              <a:rPr lang="es-ES" sz="2400" b="0" baseline="30000" dirty="0"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 en sentido contrario.</a:t>
            </a:r>
            <a:r>
              <a:rPr lang="es-ES" sz="2400" b="0" dirty="0">
                <a:latin typeface="Arial" panose="020B0604020202020204" pitchFamily="34" charset="0"/>
                <a:cs typeface="Arial" panose="020B0604020202020204" pitchFamily="34" charset="0"/>
              </a:rPr>
              <a:t> O en el mismo sentido, si se considera que se mueven partículas como el e</a:t>
            </a:r>
            <a:r>
              <a:rPr lang="es-ES" sz="24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2400" b="0" dirty="0">
                <a:latin typeface="Arial" panose="020B0604020202020204" pitchFamily="34" charset="0"/>
                <a:cs typeface="Arial" panose="020B0604020202020204" pitchFamily="34" charset="0"/>
              </a:rPr>
              <a:t>, pero con carga “+e”, con 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“q</a:t>
            </a:r>
            <a:r>
              <a:rPr lang="es-ES" sz="2400" b="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s-ES" sz="24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2400" b="0" dirty="0">
              <a:latin typeface="Arial" panose="020B0604020202020204" pitchFamily="34" charset="0"/>
            </a:endParaRPr>
          </a:p>
        </p:txBody>
      </p:sp>
      <p:sp>
        <p:nvSpPr>
          <p:cNvPr id="49" name="Text Box 82">
            <a:extLst>
              <a:ext uri="{FF2B5EF4-FFF2-40B4-BE49-F238E27FC236}">
                <a16:creationId xmlns:a16="http://schemas.microsoft.com/office/drawing/2014/main" id="{926A7599-C26E-4884-8CBD-CC0DD7729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905" y="4806522"/>
            <a:ext cx="5996085" cy="164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  <a:sym typeface="Wingdings" panose="05000000000000000000" pitchFamily="2" charset="2"/>
              </a:rPr>
              <a:t>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 Hay c</a:t>
            </a:r>
            <a:r>
              <a:rPr lang="es-ES" sz="2400" b="0" dirty="0">
                <a:latin typeface="Arial" panose="020B0604020202020204" pitchFamily="34" charset="0"/>
              </a:rPr>
              <a:t>orrientes hasta que se alcanza    el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equilibrio</a:t>
            </a:r>
            <a:r>
              <a:rPr lang="es-ES" sz="2400" b="0" dirty="0">
                <a:latin typeface="Arial" panose="020B0604020202020204" pitchFamily="34" charset="0"/>
              </a:rPr>
              <a:t>, hasta que el campo opuesto creado en el circuito por los excesos de carga del condensador iguala al de la pila.</a:t>
            </a:r>
          </a:p>
        </p:txBody>
      </p:sp>
      <p:sp>
        <p:nvSpPr>
          <p:cNvPr id="50" name="Text Box 82">
            <a:extLst>
              <a:ext uri="{FF2B5EF4-FFF2-40B4-BE49-F238E27FC236}">
                <a16:creationId xmlns:a16="http://schemas.microsoft.com/office/drawing/2014/main" id="{49D29018-5CF9-450D-A9AC-84AFB339B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703" y="3565780"/>
            <a:ext cx="5898650" cy="12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s-ES" sz="2400" b="0" dirty="0">
                <a:latin typeface="Arial" panose="020B0604020202020204" pitchFamily="34" charset="0"/>
                <a:sym typeface="Wingdings" panose="05000000000000000000" pitchFamily="2" charset="2"/>
              </a:rPr>
              <a:t>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Se acumulan excesos de carga en el condensador. Inicialmente no habría si lo consideramos descargado.</a:t>
            </a:r>
            <a:endParaRPr lang="es-ES" sz="2400" b="0" dirty="0">
              <a:latin typeface="Arial" panose="020B0604020202020204" pitchFamily="34" charset="0"/>
            </a:endParaRPr>
          </a:p>
        </p:txBody>
      </p:sp>
      <p:grpSp>
        <p:nvGrpSpPr>
          <p:cNvPr id="51" name="Group 100">
            <a:extLst>
              <a:ext uri="{FF2B5EF4-FFF2-40B4-BE49-F238E27FC236}">
                <a16:creationId xmlns:a16="http://schemas.microsoft.com/office/drawing/2014/main" id="{F4EF3A27-8D8F-4D0E-9434-5ABC4DE54EA3}"/>
              </a:ext>
            </a:extLst>
          </p:cNvPr>
          <p:cNvGrpSpPr>
            <a:grpSpLocks/>
          </p:cNvGrpSpPr>
          <p:nvPr/>
        </p:nvGrpSpPr>
        <p:grpSpPr bwMode="auto">
          <a:xfrm>
            <a:off x="2273650" y="3996101"/>
            <a:ext cx="769938" cy="488950"/>
            <a:chOff x="1722" y="1819"/>
            <a:chExt cx="485" cy="308"/>
          </a:xfrm>
        </p:grpSpPr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ACACA3FD-D24D-4983-8136-5148EDC09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" y="1831"/>
              <a:ext cx="20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54" name="Text Box 64">
              <a:extLst>
                <a:ext uri="{FF2B5EF4-FFF2-40B4-BE49-F238E27FC236}">
                  <a16:creationId xmlns:a16="http://schemas.microsoft.com/office/drawing/2014/main" id="{DD3E9608-5CFB-4C5F-AA7B-5F87016B4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" y="1819"/>
              <a:ext cx="16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38" name="Text Box 82">
            <a:extLst>
              <a:ext uri="{FF2B5EF4-FFF2-40B4-BE49-F238E27FC236}">
                <a16:creationId xmlns:a16="http://schemas.microsoft.com/office/drawing/2014/main" id="{C24ED8DC-BEA6-49B6-ACD2-5D1567F59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703" y="6416595"/>
            <a:ext cx="589865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s-ES" sz="2400" b="0" dirty="0">
                <a:latin typeface="Arial" panose="020B0604020202020204" pitchFamily="34" charset="0"/>
                <a:sym typeface="Wingdings" panose="05000000000000000000" pitchFamily="2" charset="2"/>
              </a:rPr>
              <a:t>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La pila trabaja y mantiene su </a:t>
            </a:r>
            <a:r>
              <a:rPr lang="es-ES" sz="2400" b="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ddp</a:t>
            </a:r>
            <a:r>
              <a:rPr lang="es-ES" sz="2400" b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su .</a:t>
            </a:r>
            <a:endParaRPr lang="es-ES" sz="24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3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3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026" grpId="0"/>
      <p:bldP spid="5" grpId="0" animBg="1"/>
      <p:bldP spid="62" grpId="0" animBg="1"/>
      <p:bldP spid="70" grpId="0"/>
      <p:bldP spid="49" grpId="0"/>
      <p:bldP spid="50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21"/>
          <p:cNvSpPr>
            <a:spLocks noChangeArrowheads="1"/>
          </p:cNvSpPr>
          <p:nvPr/>
        </p:nvSpPr>
        <p:spPr bwMode="auto">
          <a:xfrm>
            <a:off x="5845467" y="631833"/>
            <a:ext cx="957263" cy="2460624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8000"/>
            </a:solidFill>
            <a:prstDash val="dash"/>
            <a:miter lim="800000"/>
            <a:headEnd/>
            <a:tailEnd type="none" w="lg" len="lg"/>
          </a:ln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" name="Text Box 70"/>
          <p:cNvSpPr txBox="1">
            <a:spLocks noChangeArrowheads="1"/>
          </p:cNvSpPr>
          <p:nvPr/>
        </p:nvSpPr>
        <p:spPr bwMode="auto">
          <a:xfrm>
            <a:off x="7324947" y="1194693"/>
            <a:ext cx="2258588" cy="5365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Conductor 2</a:t>
            </a:r>
          </a:p>
        </p:txBody>
      </p:sp>
      <p:sp>
        <p:nvSpPr>
          <p:cNvPr id="58" name="Rectangle 116"/>
          <p:cNvSpPr>
            <a:spLocks noChangeArrowheads="1"/>
          </p:cNvSpPr>
          <p:nvPr/>
        </p:nvSpPr>
        <p:spPr bwMode="auto">
          <a:xfrm>
            <a:off x="4835817" y="635008"/>
            <a:ext cx="957263" cy="2460624"/>
          </a:xfrm>
          <a:prstGeom prst="rect">
            <a:avLst/>
          </a:prstGeom>
          <a:solidFill>
            <a:srgbClr val="FFCCFF"/>
          </a:solidFill>
          <a:ln w="19050" algn="ctr">
            <a:solidFill>
              <a:srgbClr val="008000"/>
            </a:solidFill>
            <a:prstDash val="dash"/>
            <a:miter lim="800000"/>
            <a:headEnd/>
            <a:tailEnd type="none" w="lg" len="lg"/>
          </a:ln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1786459" y="1189931"/>
            <a:ext cx="2465157" cy="53657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Conductor 1</a:t>
            </a:r>
          </a:p>
        </p:txBody>
      </p:sp>
      <p:grpSp>
        <p:nvGrpSpPr>
          <p:cNvPr id="3" name="68 Grupo"/>
          <p:cNvGrpSpPr>
            <a:grpSpLocks/>
          </p:cNvGrpSpPr>
          <p:nvPr/>
        </p:nvGrpSpPr>
        <p:grpSpPr bwMode="auto">
          <a:xfrm>
            <a:off x="5040604" y="1157796"/>
            <a:ext cx="1530350" cy="1455737"/>
            <a:chOff x="2380422" y="3468688"/>
            <a:chExt cx="1529591" cy="1455737"/>
          </a:xfrm>
        </p:grpSpPr>
        <p:sp>
          <p:nvSpPr>
            <p:cNvPr id="9" name="Line 59"/>
            <p:cNvSpPr>
              <a:spLocks noChangeShapeType="1"/>
            </p:cNvSpPr>
            <p:nvPr/>
          </p:nvSpPr>
          <p:spPr bwMode="auto">
            <a:xfrm>
              <a:off x="2380422" y="3484563"/>
              <a:ext cx="0" cy="1439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  <p:sp>
          <p:nvSpPr>
            <p:cNvPr id="19514" name="Line 60"/>
            <p:cNvSpPr>
              <a:spLocks noChangeShapeType="1"/>
            </p:cNvSpPr>
            <p:nvPr/>
          </p:nvSpPr>
          <p:spPr bwMode="auto">
            <a:xfrm>
              <a:off x="3910013" y="3468688"/>
              <a:ext cx="0" cy="1439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</p:grpSp>
      <p:grpSp>
        <p:nvGrpSpPr>
          <p:cNvPr id="4" name="67 Grupo"/>
          <p:cNvGrpSpPr>
            <a:grpSpLocks/>
          </p:cNvGrpSpPr>
          <p:nvPr/>
        </p:nvGrpSpPr>
        <p:grpSpPr bwMode="auto">
          <a:xfrm>
            <a:off x="5037429" y="1654683"/>
            <a:ext cx="1544637" cy="1328738"/>
            <a:chOff x="2386013" y="3965575"/>
            <a:chExt cx="1544637" cy="1328738"/>
          </a:xfrm>
        </p:grpSpPr>
        <p:grpSp>
          <p:nvGrpSpPr>
            <p:cNvPr id="19507" name="Group 49"/>
            <p:cNvGrpSpPr>
              <a:grpSpLocks/>
            </p:cNvGrpSpPr>
            <p:nvPr/>
          </p:nvGrpSpPr>
          <p:grpSpPr bwMode="auto">
            <a:xfrm>
              <a:off x="2386013" y="4575175"/>
              <a:ext cx="1544637" cy="719138"/>
              <a:chOff x="3976" y="1339"/>
              <a:chExt cx="973" cy="453"/>
            </a:xfrm>
          </p:grpSpPr>
          <p:sp>
            <p:nvSpPr>
              <p:cNvPr id="19509" name="Line 50"/>
              <p:cNvSpPr>
                <a:spLocks noChangeShapeType="1"/>
              </p:cNvSpPr>
              <p:nvPr/>
            </p:nvSpPr>
            <p:spPr bwMode="auto">
              <a:xfrm>
                <a:off x="4433" y="1339"/>
                <a:ext cx="0" cy="4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82800" rIns="90000" bIns="82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>
                <a:off x="4492" y="1452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82800" rIns="90000" bIns="82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rot="5400000">
                <a:off x="4723" y="1338"/>
                <a:ext cx="0" cy="4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82800" rIns="90000" bIns="82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 rot="5400000">
                <a:off x="4203" y="1338"/>
                <a:ext cx="0" cy="4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82800" rIns="90000" bIns="82800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19508" name="Text Box 61"/>
            <p:cNvSpPr txBox="1">
              <a:spLocks noChangeArrowheads="1"/>
            </p:cNvSpPr>
            <p:nvPr/>
          </p:nvSpPr>
          <p:spPr bwMode="auto">
            <a:xfrm>
              <a:off x="2978150" y="3965575"/>
              <a:ext cx="336550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8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es-ES" sz="2800" baseline="30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6" name="66 Grupo"/>
          <p:cNvGrpSpPr>
            <a:grpSpLocks/>
          </p:cNvGrpSpPr>
          <p:nvPr/>
        </p:nvGrpSpPr>
        <p:grpSpPr bwMode="auto">
          <a:xfrm>
            <a:off x="5031079" y="257160"/>
            <a:ext cx="1557337" cy="1266825"/>
            <a:chOff x="2370138" y="2578100"/>
            <a:chExt cx="1557337" cy="1266825"/>
          </a:xfrm>
        </p:grpSpPr>
        <p:sp>
          <p:nvSpPr>
            <p:cNvPr id="19502" name="Line 55"/>
            <p:cNvSpPr>
              <a:spLocks noChangeShapeType="1"/>
            </p:cNvSpPr>
            <p:nvPr/>
          </p:nvSpPr>
          <p:spPr bwMode="auto">
            <a:xfrm>
              <a:off x="3073400" y="3124200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  <p:sp>
          <p:nvSpPr>
            <p:cNvPr id="19503" name="Line 56"/>
            <p:cNvSpPr>
              <a:spLocks noChangeShapeType="1"/>
            </p:cNvSpPr>
            <p:nvPr/>
          </p:nvSpPr>
          <p:spPr bwMode="auto">
            <a:xfrm>
              <a:off x="3222625" y="3125788"/>
              <a:ext cx="0" cy="719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  <p:sp>
          <p:nvSpPr>
            <p:cNvPr id="19504" name="Line 57"/>
            <p:cNvSpPr>
              <a:spLocks noChangeShapeType="1"/>
            </p:cNvSpPr>
            <p:nvPr/>
          </p:nvSpPr>
          <p:spPr bwMode="auto">
            <a:xfrm rot="5400000">
              <a:off x="3567907" y="3123406"/>
              <a:ext cx="0" cy="719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  <p:sp>
          <p:nvSpPr>
            <p:cNvPr id="19505" name="Line 58"/>
            <p:cNvSpPr>
              <a:spLocks noChangeShapeType="1"/>
            </p:cNvSpPr>
            <p:nvPr/>
          </p:nvSpPr>
          <p:spPr bwMode="auto">
            <a:xfrm rot="5400000">
              <a:off x="2729707" y="3123406"/>
              <a:ext cx="0" cy="719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  <p:sp>
          <p:nvSpPr>
            <p:cNvPr id="19506" name="Text Box 62"/>
            <p:cNvSpPr txBox="1">
              <a:spLocks noChangeArrowheads="1"/>
            </p:cNvSpPr>
            <p:nvPr/>
          </p:nvSpPr>
          <p:spPr bwMode="auto">
            <a:xfrm>
              <a:off x="2981008" y="2578100"/>
              <a:ext cx="36512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C</a:t>
              </a:r>
              <a:endParaRPr lang="es-ES" sz="2000" baseline="30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5394616" y="643404"/>
            <a:ext cx="769938" cy="488950"/>
            <a:chOff x="1722" y="1819"/>
            <a:chExt cx="485" cy="308"/>
          </a:xfrm>
        </p:grpSpPr>
        <p:sp>
          <p:nvSpPr>
            <p:cNvPr id="19500" name="Text Box 63"/>
            <p:cNvSpPr txBox="1">
              <a:spLocks noChangeArrowheads="1"/>
            </p:cNvSpPr>
            <p:nvPr/>
          </p:nvSpPr>
          <p:spPr bwMode="auto">
            <a:xfrm>
              <a:off x="1722" y="1831"/>
              <a:ext cx="20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9501" name="Text Box 64"/>
            <p:cNvSpPr txBox="1">
              <a:spLocks noChangeArrowheads="1"/>
            </p:cNvSpPr>
            <p:nvPr/>
          </p:nvSpPr>
          <p:spPr bwMode="auto">
            <a:xfrm>
              <a:off x="2040" y="1819"/>
              <a:ext cx="16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</p:grpSp>
      <p:grpSp>
        <p:nvGrpSpPr>
          <p:cNvPr id="8" name="Group 96"/>
          <p:cNvGrpSpPr>
            <a:grpSpLocks/>
          </p:cNvGrpSpPr>
          <p:nvPr/>
        </p:nvGrpSpPr>
        <p:grpSpPr bwMode="auto">
          <a:xfrm>
            <a:off x="5405729" y="2037271"/>
            <a:ext cx="708025" cy="488950"/>
            <a:chOff x="1729" y="2732"/>
            <a:chExt cx="446" cy="308"/>
          </a:xfrm>
        </p:grpSpPr>
        <p:sp>
          <p:nvSpPr>
            <p:cNvPr id="19498" name="Text Box 65"/>
            <p:cNvSpPr txBox="1">
              <a:spLocks noChangeArrowheads="1"/>
            </p:cNvSpPr>
            <p:nvPr/>
          </p:nvSpPr>
          <p:spPr bwMode="auto">
            <a:xfrm>
              <a:off x="1729" y="2744"/>
              <a:ext cx="20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9499" name="Text Box 66"/>
            <p:cNvSpPr txBox="1">
              <a:spLocks noChangeArrowheads="1"/>
            </p:cNvSpPr>
            <p:nvPr/>
          </p:nvSpPr>
          <p:spPr bwMode="auto">
            <a:xfrm>
              <a:off x="2008" y="2732"/>
              <a:ext cx="16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39" name="Text Box 71"/>
          <p:cNvSpPr txBox="1">
            <a:spLocks noChangeArrowheads="1"/>
          </p:cNvSpPr>
          <p:nvPr/>
        </p:nvSpPr>
        <p:spPr bwMode="auto">
          <a:xfrm>
            <a:off x="1292391" y="354818"/>
            <a:ext cx="1964297" cy="53654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En equilibrio:</a:t>
            </a:r>
            <a:endParaRPr lang="es-ES" sz="2400" b="0" baseline="30000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6" name="Text Box 92">
            <a:extLst>
              <a:ext uri="{FF2B5EF4-FFF2-40B4-BE49-F238E27FC236}">
                <a16:creationId xmlns:a16="http://schemas.microsoft.com/office/drawing/2014/main" id="{8E1F4B0A-DD44-48A3-ABED-FBDCCA77D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963" y="4406433"/>
            <a:ext cx="8661679" cy="1420619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126000" tIns="154800" rIns="126000" bIns="154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La carga (o descarga) de un condensador termina cuando    la diferencia de potencial entre sus terminales alcanza          la aplicada, no cuando tiene cierta cantidad de carga</a:t>
            </a:r>
          </a:p>
        </p:txBody>
      </p:sp>
      <p:sp>
        <p:nvSpPr>
          <p:cNvPr id="48" name="Text Box 70">
            <a:extLst>
              <a:ext uri="{FF2B5EF4-FFF2-40B4-BE49-F238E27FC236}">
                <a16:creationId xmlns:a16="http://schemas.microsoft.com/office/drawing/2014/main" id="{FDF8F9D9-430E-4745-902F-B6918DB8E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308" y="5924748"/>
            <a:ext cx="6837997" cy="90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El límite de carga lo marca la </a:t>
            </a:r>
            <a:r>
              <a:rPr lang="es-ES" sz="2400" b="0" dirty="0">
                <a:solidFill>
                  <a:srgbClr val="3333FF"/>
                </a:solidFill>
                <a:latin typeface="Arial" panose="020B0604020202020204" pitchFamily="34" charset="0"/>
              </a:rPr>
              <a:t>ruptura dieléctrica </a:t>
            </a:r>
            <a:r>
              <a:rPr lang="es-ES" sz="2400" b="0" dirty="0">
                <a:latin typeface="Arial" panose="020B0604020202020204" pitchFamily="34" charset="0"/>
              </a:rPr>
              <a:t>del medio entre las placas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B64BAA9C-1E40-4800-A382-55A56112AD84}"/>
              </a:ext>
            </a:extLst>
          </p:cNvPr>
          <p:cNvCxnSpPr/>
          <p:nvPr/>
        </p:nvCxnSpPr>
        <p:spPr bwMode="auto">
          <a:xfrm>
            <a:off x="6788151" y="1493394"/>
            <a:ext cx="558567" cy="0"/>
          </a:xfrm>
          <a:prstGeom prst="straightConnector1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06D1EB6-1EF1-4A76-B5AF-01997031A686}"/>
              </a:ext>
            </a:extLst>
          </p:cNvPr>
          <p:cNvCxnSpPr/>
          <p:nvPr/>
        </p:nvCxnSpPr>
        <p:spPr bwMode="auto">
          <a:xfrm>
            <a:off x="4246593" y="1493394"/>
            <a:ext cx="558567" cy="0"/>
          </a:xfrm>
          <a:prstGeom prst="straightConnector1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D4C2FDD7-08F2-47CF-B734-D1BCC1E5A4EA}"/>
              </a:ext>
            </a:extLst>
          </p:cNvPr>
          <p:cNvGrpSpPr/>
          <p:nvPr/>
        </p:nvGrpSpPr>
        <p:grpSpPr>
          <a:xfrm>
            <a:off x="4796214" y="3641936"/>
            <a:ext cx="4942962" cy="598104"/>
            <a:chOff x="3939824" y="3587470"/>
            <a:chExt cx="4942962" cy="598104"/>
          </a:xfrm>
        </p:grpSpPr>
        <p:sp>
          <p:nvSpPr>
            <p:cNvPr id="44" name="Text Box 122">
              <a:extLst>
                <a:ext uri="{FF2B5EF4-FFF2-40B4-BE49-F238E27FC236}">
                  <a16:creationId xmlns:a16="http://schemas.microsoft.com/office/drawing/2014/main" id="{D3588A4A-3405-41B4-BD35-62A1FF4A4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9824" y="3595728"/>
              <a:ext cx="4942962" cy="5365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0" dirty="0">
                  <a:latin typeface="Arial" panose="020B0604020202020204" pitchFamily="34" charset="0"/>
                  <a:sym typeface="Symbol" panose="05050102010706020507" pitchFamily="18" charset="2"/>
                </a:rPr>
                <a:t>              </a:t>
              </a:r>
              <a:r>
                <a:rPr lang="es-ES" sz="2400" b="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(FEM = Tensión)</a:t>
              </a:r>
            </a:p>
          </p:txBody>
        </p:sp>
        <p:sp>
          <p:nvSpPr>
            <p:cNvPr id="63" name="Text Box 122"/>
            <p:cNvSpPr txBox="1">
              <a:spLocks noChangeArrowheads="1"/>
            </p:cNvSpPr>
            <p:nvPr/>
          </p:nvSpPr>
          <p:spPr bwMode="auto">
            <a:xfrm>
              <a:off x="4434008" y="3587470"/>
              <a:ext cx="952200" cy="5981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800" b="0" dirty="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r>
                <a:rPr lang="es-ES" sz="2400" b="0" dirty="0">
                  <a:latin typeface="Arial" panose="020B0604020202020204" pitchFamily="34" charset="0"/>
                  <a:sym typeface="Symbol" panose="05050102010706020507" pitchFamily="18" charset="2"/>
                </a:rPr>
                <a:t> = V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91979D9F-12F8-4841-A072-1A267919FE86}"/>
              </a:ext>
            </a:extLst>
          </p:cNvPr>
          <p:cNvGrpSpPr/>
          <p:nvPr/>
        </p:nvGrpSpPr>
        <p:grpSpPr>
          <a:xfrm>
            <a:off x="1046478" y="1720999"/>
            <a:ext cx="4010418" cy="1770801"/>
            <a:chOff x="1046478" y="1833889"/>
            <a:chExt cx="4010418" cy="1770801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878A795D-ACFE-4BC5-81A6-F979C3BB04F7}"/>
                </a:ext>
              </a:extLst>
            </p:cNvPr>
            <p:cNvGrpSpPr/>
            <p:nvPr/>
          </p:nvGrpSpPr>
          <p:grpSpPr>
            <a:xfrm>
              <a:off x="1331604" y="1833889"/>
              <a:ext cx="2909762" cy="1770801"/>
              <a:chOff x="1332559" y="1826204"/>
              <a:chExt cx="2909762" cy="1770801"/>
            </a:xfrm>
          </p:grpSpPr>
          <p:sp>
            <p:nvSpPr>
              <p:cNvPr id="2" name="Rectángulo 1"/>
              <p:cNvSpPr/>
              <p:nvPr/>
            </p:nvSpPr>
            <p:spPr bwMode="auto">
              <a:xfrm>
                <a:off x="1787414" y="2085005"/>
                <a:ext cx="2454907" cy="1512000"/>
              </a:xfrm>
              <a:prstGeom prst="rect">
                <a:avLst/>
              </a:prstGeom>
              <a:solidFill>
                <a:srgbClr val="FFCCF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 vert="horz" wrap="square" lIns="90000" tIns="82800" rIns="90000" bIns="82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1" name="Text Box 71"/>
              <p:cNvSpPr txBox="1">
                <a:spLocks noChangeArrowheads="1"/>
              </p:cNvSpPr>
              <p:nvPr/>
            </p:nvSpPr>
            <p:spPr bwMode="auto">
              <a:xfrm>
                <a:off x="1332559" y="2081624"/>
                <a:ext cx="2426996" cy="536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squar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ts val="1200"/>
                  </a:spcBef>
                  <a:buFontTx/>
                  <a:buNone/>
                </a:pPr>
                <a:r>
                  <a:rPr lang="es-ES" sz="2400" b="0" dirty="0">
                    <a:latin typeface="Arial" panose="020B0604020202020204" pitchFamily="34" charset="0"/>
                    <a:sym typeface="Symbol" panose="05050102010706020507" pitchFamily="18" charset="2"/>
                  </a:rPr>
                  <a:t>V</a:t>
                </a:r>
                <a:r>
                  <a:rPr lang="es-ES" sz="2400" b="0" baseline="-25000" dirty="0">
                    <a:latin typeface="Arial" panose="020B0604020202020204" pitchFamily="34" charset="0"/>
                    <a:sym typeface="Symbol" panose="05050102010706020507" pitchFamily="18" charset="2"/>
                  </a:rPr>
                  <a:t>1</a:t>
                </a:r>
                <a:r>
                  <a:rPr lang="es-ES" sz="2400" b="0" dirty="0">
                    <a:latin typeface="Arial" panose="020B0604020202020204" pitchFamily="34" charset="0"/>
                    <a:sym typeface="Symbol" panose="05050102010706020507" pitchFamily="18" charset="2"/>
                  </a:rPr>
                  <a:t> = cte.</a:t>
                </a:r>
                <a:endParaRPr lang="es-ES" sz="2400" b="0" baseline="300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cxnSp>
            <p:nvCxnSpPr>
              <p:cNvPr id="55" name="Conector recto de flecha 54">
                <a:extLst>
                  <a:ext uri="{FF2B5EF4-FFF2-40B4-BE49-F238E27FC236}">
                    <a16:creationId xmlns:a16="http://schemas.microsoft.com/office/drawing/2014/main" id="{3F459661-DC8D-4EF8-AD8E-899271BC6EC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2310991" y="1983852"/>
                <a:ext cx="315295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8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2" name="Text Box 71">
              <a:extLst>
                <a:ext uri="{FF2B5EF4-FFF2-40B4-BE49-F238E27FC236}">
                  <a16:creationId xmlns:a16="http://schemas.microsoft.com/office/drawing/2014/main" id="{76C6A14B-2CB4-4490-AF7B-64AD75B69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478" y="2585624"/>
              <a:ext cx="4010418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buNone/>
              </a:pPr>
              <a:r>
                <a:rPr lang="es-ES" sz="2400" b="0">
                  <a:latin typeface="Arial" panose="020B0604020202020204" pitchFamily="34" charset="0"/>
                  <a:sym typeface="Symbol" panose="05050102010706020507" pitchFamily="18" charset="2"/>
                </a:rPr>
                <a:t>V</a:t>
              </a:r>
              <a:r>
                <a:rPr lang="es-ES" sz="2400" b="0" baseline="-25000"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s-ES" sz="2400" b="0">
                  <a:latin typeface="Arial" panose="020B0604020202020204" pitchFamily="34" charset="0"/>
                  <a:sym typeface="Symbol" panose="05050102010706020507" pitchFamily="18" charset="2"/>
                </a:rPr>
                <a:t> = V</a:t>
              </a:r>
              <a:r>
                <a:rPr lang="es-ES" sz="2400" b="0" baseline="-25000">
                  <a:latin typeface="Arial" panose="020B0604020202020204" pitchFamily="34" charset="0"/>
                  <a:sym typeface="Symbol" panose="05050102010706020507" pitchFamily="18" charset="2"/>
                </a:rPr>
                <a:t>placa +</a:t>
              </a:r>
              <a:r>
                <a:rPr lang="es-ES" sz="2400" b="0">
                  <a:latin typeface="Arial" panose="020B0604020202020204" pitchFamily="34" charset="0"/>
                  <a:sym typeface="Symbol" panose="05050102010706020507" pitchFamily="18" charset="2"/>
                </a:rPr>
                <a:t> = V</a:t>
              </a:r>
              <a:r>
                <a:rPr lang="es-ES" sz="2400" b="0" baseline="30000">
                  <a:latin typeface="Arial" panose="020B0604020202020204" pitchFamily="34" charset="0"/>
                  <a:sym typeface="Symbol" panose="05050102010706020507" pitchFamily="18" charset="2"/>
                </a:rPr>
                <a:t>+</a:t>
              </a:r>
              <a:endParaRPr lang="es-ES" sz="2400" b="0" baseline="300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6" name="Text Box 71">
              <a:extLst>
                <a:ext uri="{FF2B5EF4-FFF2-40B4-BE49-F238E27FC236}">
                  <a16:creationId xmlns:a16="http://schemas.microsoft.com/office/drawing/2014/main" id="{2F4F0E9E-020E-4F77-BCFD-C6CC24A5D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9660" y="3043422"/>
              <a:ext cx="1896869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buFontTx/>
                <a:buNone/>
              </a:pPr>
              <a:r>
                <a:rPr lang="es-ES" sz="2400" b="0" dirty="0">
                  <a:latin typeface="Arial" panose="020B0604020202020204" pitchFamily="34" charset="0"/>
                  <a:sym typeface="Symbol" panose="05050102010706020507" pitchFamily="18" charset="2"/>
                </a:rPr>
                <a:t>V</a:t>
              </a:r>
              <a:r>
                <a:rPr lang="es-ES" sz="2400" b="0" baseline="-25000" dirty="0"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s-ES" sz="2400" b="0" dirty="0">
                  <a:latin typeface="Arial" panose="020B0604020202020204" pitchFamily="34" charset="0"/>
                  <a:sym typeface="Symbol" panose="05050102010706020507" pitchFamily="18" charset="2"/>
                </a:rPr>
                <a:t> = </a:t>
              </a:r>
              <a:r>
                <a:rPr lang="es-ES" sz="2400" b="0" dirty="0" err="1">
                  <a:latin typeface="Arial" panose="020B0604020202020204" pitchFamily="34" charset="0"/>
                  <a:sym typeface="Symbol" panose="05050102010706020507" pitchFamily="18" charset="2"/>
                </a:rPr>
                <a:t>V</a:t>
              </a:r>
              <a:r>
                <a:rPr lang="es-ES" sz="2400" b="0" baseline="-25000" dirty="0" err="1">
                  <a:latin typeface="Arial" panose="020B0604020202020204" pitchFamily="34" charset="0"/>
                  <a:sym typeface="Symbol" panose="05050102010706020507" pitchFamily="18" charset="2"/>
                </a:rPr>
                <a:t>cátodo</a:t>
              </a:r>
              <a:endParaRPr lang="es-ES" sz="2400" b="0" baseline="-25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CB71D08-CDB4-4D82-BD31-CAA51944AF54}"/>
              </a:ext>
            </a:extLst>
          </p:cNvPr>
          <p:cNvGrpSpPr/>
          <p:nvPr/>
        </p:nvGrpSpPr>
        <p:grpSpPr>
          <a:xfrm>
            <a:off x="6852346" y="1723362"/>
            <a:ext cx="2786681" cy="1762905"/>
            <a:chOff x="6852346" y="1836252"/>
            <a:chExt cx="2786681" cy="1762905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E3A8D042-A4A3-4648-8DCE-F5270CAD8BAC}"/>
                </a:ext>
              </a:extLst>
            </p:cNvPr>
            <p:cNvGrpSpPr/>
            <p:nvPr/>
          </p:nvGrpSpPr>
          <p:grpSpPr>
            <a:xfrm>
              <a:off x="6852346" y="1836252"/>
              <a:ext cx="2731189" cy="1762905"/>
              <a:chOff x="6852346" y="1836252"/>
              <a:chExt cx="2731189" cy="1762905"/>
            </a:xfrm>
          </p:grpSpPr>
          <p:sp>
            <p:nvSpPr>
              <p:cNvPr id="38" name="Rectángulo 37"/>
              <p:cNvSpPr/>
              <p:nvPr/>
            </p:nvSpPr>
            <p:spPr bwMode="auto">
              <a:xfrm>
                <a:off x="7324946" y="2087157"/>
                <a:ext cx="2258589" cy="1512000"/>
              </a:xfrm>
              <a:prstGeom prst="rect">
                <a:avLst/>
              </a:prstGeom>
              <a:solidFill>
                <a:srgbClr val="CCECF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 vert="horz" wrap="square" lIns="90000" tIns="82800" rIns="90000" bIns="82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 Box 71">
                <a:extLst>
                  <a:ext uri="{FF2B5EF4-FFF2-40B4-BE49-F238E27FC236}">
                    <a16:creationId xmlns:a16="http://schemas.microsoft.com/office/drawing/2014/main" id="{0B5D1184-9093-4AB7-B0DB-905C92E40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2346" y="2097545"/>
                <a:ext cx="2357457" cy="536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squar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0" dirty="0">
                    <a:latin typeface="Arial" panose="020B0604020202020204" pitchFamily="34" charset="0"/>
                    <a:sym typeface="Symbol" panose="05050102010706020507" pitchFamily="18" charset="2"/>
                  </a:rPr>
                  <a:t>V</a:t>
                </a:r>
                <a:r>
                  <a:rPr lang="es-ES" sz="2400" b="0" baseline="-25000" dirty="0">
                    <a:latin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lang="es-ES" sz="2400" b="0" dirty="0">
                    <a:latin typeface="Arial" panose="020B0604020202020204" pitchFamily="34" charset="0"/>
                    <a:sym typeface="Symbol" panose="05050102010706020507" pitchFamily="18" charset="2"/>
                  </a:rPr>
                  <a:t> = cte.</a:t>
                </a:r>
                <a:endParaRPr lang="es-ES" sz="2400" b="0" baseline="300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cxnSp>
            <p:nvCxnSpPr>
              <p:cNvPr id="51" name="Conector recto de flecha 50">
                <a:extLst>
                  <a:ext uri="{FF2B5EF4-FFF2-40B4-BE49-F238E27FC236}">
                    <a16:creationId xmlns:a16="http://schemas.microsoft.com/office/drawing/2014/main" id="{6A0F016A-0920-49B7-B170-E5349DBA5BF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7775625" y="1993900"/>
                <a:ext cx="315295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8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0" name="Text Box 71">
              <a:extLst>
                <a:ext uri="{FF2B5EF4-FFF2-40B4-BE49-F238E27FC236}">
                  <a16:creationId xmlns:a16="http://schemas.microsoft.com/office/drawing/2014/main" id="{06F05CA6-D85C-4759-AA34-702983242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7439" y="2528531"/>
              <a:ext cx="2381588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buNone/>
              </a:pPr>
              <a:r>
                <a:rPr lang="es-ES" sz="2400" b="0" dirty="0">
                  <a:latin typeface="Arial" panose="020B0604020202020204" pitchFamily="34" charset="0"/>
                  <a:sym typeface="Symbol" panose="05050102010706020507" pitchFamily="18" charset="2"/>
                </a:rPr>
                <a:t>V</a:t>
              </a:r>
              <a:r>
                <a:rPr lang="es-ES" sz="2400" b="0" baseline="-25000" dirty="0"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 b="0" dirty="0"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s-ES" sz="2400" b="0">
                  <a:latin typeface="Arial" panose="020B0604020202020204" pitchFamily="34" charset="0"/>
                  <a:sym typeface="Symbol" panose="05050102010706020507" pitchFamily="18" charset="2"/>
                </a:rPr>
                <a:t>= V</a:t>
              </a:r>
              <a:r>
                <a:rPr lang="es-ES" sz="2400" b="0" baseline="-25000">
                  <a:latin typeface="Arial" panose="020B0604020202020204" pitchFamily="34" charset="0"/>
                  <a:sym typeface="Symbol" panose="05050102010706020507" pitchFamily="18" charset="2"/>
                </a:rPr>
                <a:t>placa -</a:t>
              </a:r>
              <a:r>
                <a:rPr lang="es-ES" sz="2400" b="0">
                  <a:latin typeface="Arial" panose="020B0604020202020204" pitchFamily="34" charset="0"/>
                  <a:sym typeface="Symbol" panose="05050102010706020507" pitchFamily="18" charset="2"/>
                </a:rPr>
                <a:t>= V</a:t>
              </a:r>
              <a:r>
                <a:rPr lang="es-ES" sz="2400" b="0" baseline="30000">
                  <a:latin typeface="Arial" panose="020B0604020202020204" pitchFamily="34" charset="0"/>
                  <a:sym typeface="Symbol" panose="05050102010706020507" pitchFamily="18" charset="2"/>
                </a:rPr>
                <a:t>-</a:t>
              </a:r>
              <a:endParaRPr lang="es-ES" sz="2400" b="0" baseline="30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64" name="Text Box 71">
              <a:extLst>
                <a:ext uri="{FF2B5EF4-FFF2-40B4-BE49-F238E27FC236}">
                  <a16:creationId xmlns:a16="http://schemas.microsoft.com/office/drawing/2014/main" id="{98A5B790-92EF-483F-B0A5-C406B41AD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1958" y="3043422"/>
              <a:ext cx="1896869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buFontTx/>
                <a:buNone/>
              </a:pPr>
              <a:r>
                <a:rPr lang="es-ES" sz="2400" b="0" dirty="0">
                  <a:latin typeface="Arial" panose="020B0604020202020204" pitchFamily="34" charset="0"/>
                  <a:sym typeface="Symbol" panose="05050102010706020507" pitchFamily="18" charset="2"/>
                </a:rPr>
                <a:t>V</a:t>
              </a:r>
              <a:r>
                <a:rPr lang="es-ES" sz="2400" b="0" baseline="-25000" dirty="0"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 b="0" dirty="0">
                  <a:latin typeface="Arial" panose="020B0604020202020204" pitchFamily="34" charset="0"/>
                  <a:sym typeface="Symbol" panose="05050102010706020507" pitchFamily="18" charset="2"/>
                </a:rPr>
                <a:t> = </a:t>
              </a:r>
              <a:r>
                <a:rPr lang="es-ES" sz="2400" b="0" dirty="0" err="1">
                  <a:latin typeface="Arial" panose="020B0604020202020204" pitchFamily="34" charset="0"/>
                  <a:sym typeface="Symbol" panose="05050102010706020507" pitchFamily="18" charset="2"/>
                </a:rPr>
                <a:t>V</a:t>
              </a:r>
              <a:r>
                <a:rPr lang="es-ES" sz="2400" b="0" baseline="-25000" dirty="0" err="1">
                  <a:latin typeface="Arial" panose="020B0604020202020204" pitchFamily="34" charset="0"/>
                  <a:sym typeface="Symbol" panose="05050102010706020507" pitchFamily="18" charset="2"/>
                </a:rPr>
                <a:t>ánodo</a:t>
              </a:r>
              <a:endParaRPr lang="es-ES" sz="2400" b="0" baseline="-25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15" name="Text Box 122">
            <a:extLst>
              <a:ext uri="{FF2B5EF4-FFF2-40B4-BE49-F238E27FC236}">
                <a16:creationId xmlns:a16="http://schemas.microsoft.com/office/drawing/2014/main" id="{FABDA10A-0F78-41AA-B8B8-11C0C6026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3547" y="3682011"/>
            <a:ext cx="3549821" cy="536549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 err="1"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" sz="2400" b="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cátodo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 - </a:t>
            </a:r>
            <a:r>
              <a:rPr lang="es-ES" sz="2400" b="0" dirty="0" err="1"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" sz="2400" b="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ánodo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 = V</a:t>
            </a:r>
            <a:r>
              <a:rPr lang="es-ES" sz="2400" b="0" baseline="30000" dirty="0"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 - V</a:t>
            </a:r>
            <a:r>
              <a:rPr lang="es-ES" sz="2400" b="0" baseline="30000" dirty="0"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084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3" grpId="0" animBg="1"/>
      <p:bldP spid="58" grpId="0" animBg="1"/>
      <p:bldP spid="57" grpId="0" animBg="1"/>
      <p:bldP spid="39" grpId="0" animBg="1"/>
      <p:bldP spid="46" grpId="0" animBg="1"/>
      <p:bldP spid="48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1"/>
          <p:cNvSpPr txBox="1">
            <a:spLocks noChangeArrowheads="1"/>
          </p:cNvSpPr>
          <p:nvPr/>
        </p:nvSpPr>
        <p:spPr bwMode="auto">
          <a:xfrm>
            <a:off x="1627833" y="729161"/>
            <a:ext cx="826979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2400" b="0" dirty="0">
                <a:solidFill>
                  <a:schemeClr val="tx1"/>
                </a:solidFill>
              </a:rPr>
              <a:t>Vamos a ver, a continuación, una serie de conceptos referidos a circuitos, y luego, las </a:t>
            </a:r>
            <a:r>
              <a:rPr lang="es-ES" sz="2400" dirty="0">
                <a:solidFill>
                  <a:srgbClr val="3333FF"/>
                </a:solidFill>
              </a:rPr>
              <a:t>dos ecuaciones</a:t>
            </a:r>
            <a:r>
              <a:rPr lang="es-ES" sz="2400" b="0" dirty="0">
                <a:solidFill>
                  <a:schemeClr val="tx1"/>
                </a:solidFill>
              </a:rPr>
              <a:t> que junto a la relación entre carga almacenada y tensión en un condensador </a:t>
            </a:r>
            <a:r>
              <a:rPr lang="es-ES" sz="2400" dirty="0">
                <a:solidFill>
                  <a:srgbClr val="3333FF"/>
                </a:solidFill>
              </a:rPr>
              <a:t>(Q=CV)</a:t>
            </a:r>
            <a:r>
              <a:rPr lang="es-ES" sz="2400" b="0" dirty="0">
                <a:solidFill>
                  <a:schemeClr val="tx1"/>
                </a:solidFill>
              </a:rPr>
              <a:t>, sirven para resolver </a:t>
            </a:r>
            <a:r>
              <a:rPr lang="es-ES" sz="2400" dirty="0">
                <a:solidFill>
                  <a:srgbClr val="3333FF"/>
                </a:solidFill>
              </a:rPr>
              <a:t>circuitos en equilibrio</a:t>
            </a:r>
            <a:r>
              <a:rPr lang="es-ES" sz="2400" b="0" dirty="0">
                <a:solidFill>
                  <a:schemeClr val="tx1"/>
                </a:solidFill>
              </a:rPr>
              <a:t>. En el </a:t>
            </a:r>
            <a:r>
              <a:rPr lang="es-ES" sz="2400" dirty="0">
                <a:solidFill>
                  <a:srgbClr val="FF0000"/>
                </a:solidFill>
              </a:rPr>
              <a:t>Tema 8</a:t>
            </a:r>
            <a:r>
              <a:rPr lang="es-ES" sz="2400" b="0" dirty="0">
                <a:solidFill>
                  <a:schemeClr val="tx1"/>
                </a:solidFill>
              </a:rPr>
              <a:t> veremos una forma sistematizada de resolución.</a:t>
            </a:r>
          </a:p>
        </p:txBody>
      </p:sp>
      <p:sp>
        <p:nvSpPr>
          <p:cNvPr id="5" name="Text Box 72"/>
          <p:cNvSpPr txBox="1">
            <a:spLocks noChangeArrowheads="1"/>
          </p:cNvSpPr>
          <p:nvPr/>
        </p:nvSpPr>
        <p:spPr bwMode="auto">
          <a:xfrm>
            <a:off x="1627833" y="3327161"/>
            <a:ext cx="826979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2400" b="0" dirty="0">
                <a:solidFill>
                  <a:schemeClr val="tx1"/>
                </a:solidFill>
              </a:rPr>
              <a:t>Vamos a ver también cuál es el </a:t>
            </a:r>
            <a:r>
              <a:rPr lang="es-ES" sz="2400" dirty="0">
                <a:solidFill>
                  <a:srgbClr val="008000"/>
                </a:solidFill>
              </a:rPr>
              <a:t>condensador equivalente</a:t>
            </a:r>
            <a:r>
              <a:rPr lang="es-ES" sz="2400" b="0" dirty="0">
                <a:solidFill>
                  <a:schemeClr val="tx1"/>
                </a:solidFill>
              </a:rPr>
              <a:t> a una </a:t>
            </a:r>
            <a:r>
              <a:rPr lang="es-ES" sz="2400" dirty="0">
                <a:solidFill>
                  <a:srgbClr val="008000"/>
                </a:solidFill>
              </a:rPr>
              <a:t>asociación de condensadores</a:t>
            </a:r>
            <a:r>
              <a:rPr lang="es-ES" sz="2400" b="0" dirty="0">
                <a:solidFill>
                  <a:schemeClr val="tx1"/>
                </a:solidFill>
              </a:rPr>
              <a:t> en los dos casos más simples: </a:t>
            </a:r>
            <a:r>
              <a:rPr lang="es-ES" sz="2400" dirty="0">
                <a:solidFill>
                  <a:srgbClr val="008000"/>
                </a:solidFill>
              </a:rPr>
              <a:t>serie</a:t>
            </a:r>
            <a:r>
              <a:rPr lang="es-ES" sz="2400" b="0" dirty="0">
                <a:solidFill>
                  <a:schemeClr val="tx1"/>
                </a:solidFill>
              </a:rPr>
              <a:t> y </a:t>
            </a:r>
            <a:r>
              <a:rPr lang="es-ES" sz="2400" dirty="0">
                <a:solidFill>
                  <a:srgbClr val="008000"/>
                </a:solidFill>
              </a:rPr>
              <a:t>paralelo</a:t>
            </a:r>
            <a:r>
              <a:rPr lang="es-ES" sz="2400" b="0" dirty="0">
                <a:solidFill>
                  <a:schemeClr val="tx1"/>
                </a:solidFill>
              </a:rPr>
              <a:t>. Conocer el equivalente es útil: al resolver circuitos, porque permite simplificarlos sustituyendo cada asociación por su equivalente, y al diseñarlos, para saber si lo hecho equivale a lo pedido. En el </a:t>
            </a:r>
            <a:r>
              <a:rPr lang="es-ES" sz="2400" dirty="0">
                <a:solidFill>
                  <a:srgbClr val="FF0000"/>
                </a:solidFill>
              </a:rPr>
              <a:t>Tema 4 </a:t>
            </a:r>
            <a:r>
              <a:rPr lang="es-ES" sz="2400" b="0" dirty="0">
                <a:solidFill>
                  <a:schemeClr val="tx1"/>
                </a:solidFill>
              </a:rPr>
              <a:t>analizaremos asociaciones más complejas y en el </a:t>
            </a:r>
            <a:r>
              <a:rPr lang="es-ES" sz="2400" dirty="0">
                <a:solidFill>
                  <a:srgbClr val="FF0000"/>
                </a:solidFill>
              </a:rPr>
              <a:t>Tema 8</a:t>
            </a:r>
            <a:r>
              <a:rPr lang="es-ES" sz="2400" b="0" dirty="0">
                <a:solidFill>
                  <a:schemeClr val="tx1"/>
                </a:solidFill>
              </a:rPr>
              <a:t> veremos una forma sistematizada de obtención.</a:t>
            </a:r>
          </a:p>
        </p:txBody>
      </p:sp>
    </p:spTree>
    <p:extLst>
      <p:ext uri="{BB962C8B-B14F-4D97-AF65-F5344CB8AC3E}">
        <p14:creationId xmlns:p14="http://schemas.microsoft.com/office/powerpoint/2010/main" val="369193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2" name="Group 4"/>
          <p:cNvGrpSpPr>
            <a:grpSpLocks/>
          </p:cNvGrpSpPr>
          <p:nvPr/>
        </p:nvGrpSpPr>
        <p:grpSpPr bwMode="auto">
          <a:xfrm>
            <a:off x="1561849" y="3016250"/>
            <a:ext cx="3697287" cy="3213101"/>
            <a:chOff x="-2100" y="1466"/>
            <a:chExt cx="2329" cy="2024"/>
          </a:xfrm>
        </p:grpSpPr>
        <p:grpSp>
          <p:nvGrpSpPr>
            <p:cNvPr id="23584" name="Group 10"/>
            <p:cNvGrpSpPr>
              <a:grpSpLocks/>
            </p:cNvGrpSpPr>
            <p:nvPr/>
          </p:nvGrpSpPr>
          <p:grpSpPr bwMode="auto">
            <a:xfrm>
              <a:off x="-1537" y="1801"/>
              <a:ext cx="71" cy="304"/>
              <a:chOff x="4253" y="5198"/>
              <a:chExt cx="121" cy="360"/>
            </a:xfrm>
          </p:grpSpPr>
          <p:sp>
            <p:nvSpPr>
              <p:cNvPr id="23612" name="Line 11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3613" name="Line 12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23585" name="Group 13"/>
            <p:cNvGrpSpPr>
              <a:grpSpLocks/>
            </p:cNvGrpSpPr>
            <p:nvPr/>
          </p:nvGrpSpPr>
          <p:grpSpPr bwMode="auto">
            <a:xfrm>
              <a:off x="-370" y="1803"/>
              <a:ext cx="71" cy="305"/>
              <a:chOff x="4253" y="5198"/>
              <a:chExt cx="121" cy="360"/>
            </a:xfrm>
          </p:grpSpPr>
          <p:sp>
            <p:nvSpPr>
              <p:cNvPr id="23610" name="Line 14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3611" name="Line 15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23586" name="Group 16"/>
            <p:cNvGrpSpPr>
              <a:grpSpLocks/>
            </p:cNvGrpSpPr>
            <p:nvPr/>
          </p:nvGrpSpPr>
          <p:grpSpPr bwMode="auto">
            <a:xfrm rot="5400000">
              <a:off x="-994" y="2355"/>
              <a:ext cx="103" cy="212"/>
              <a:chOff x="4253" y="5198"/>
              <a:chExt cx="121" cy="360"/>
            </a:xfrm>
          </p:grpSpPr>
          <p:sp>
            <p:nvSpPr>
              <p:cNvPr id="23608" name="Line 17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3609" name="Line 18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23587" name="Line 19"/>
            <p:cNvSpPr>
              <a:spLocks noChangeShapeType="1"/>
            </p:cNvSpPr>
            <p:nvPr/>
          </p:nvSpPr>
          <p:spPr bwMode="auto">
            <a:xfrm flipH="1">
              <a:off x="-2100" y="1950"/>
              <a:ext cx="562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588" name="Text Box 20"/>
            <p:cNvSpPr txBox="1">
              <a:spLocks noChangeArrowheads="1"/>
            </p:cNvSpPr>
            <p:nvPr/>
          </p:nvSpPr>
          <p:spPr bwMode="auto">
            <a:xfrm>
              <a:off x="-1646" y="1466"/>
              <a:ext cx="317" cy="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589" name="Text Box 21"/>
            <p:cNvSpPr txBox="1">
              <a:spLocks noChangeArrowheads="1"/>
            </p:cNvSpPr>
            <p:nvPr/>
          </p:nvSpPr>
          <p:spPr bwMode="auto">
            <a:xfrm>
              <a:off x="-480" y="1490"/>
              <a:ext cx="317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3590" name="Group 22"/>
            <p:cNvGrpSpPr>
              <a:grpSpLocks/>
            </p:cNvGrpSpPr>
            <p:nvPr/>
          </p:nvGrpSpPr>
          <p:grpSpPr bwMode="auto">
            <a:xfrm flipH="1">
              <a:off x="-442" y="2866"/>
              <a:ext cx="37" cy="304"/>
              <a:chOff x="5153" y="6274"/>
              <a:chExt cx="63" cy="360"/>
            </a:xfrm>
          </p:grpSpPr>
          <p:sp>
            <p:nvSpPr>
              <p:cNvPr id="23606" name="Line 23"/>
              <p:cNvSpPr>
                <a:spLocks noChangeShapeType="1"/>
              </p:cNvSpPr>
              <p:nvPr/>
            </p:nvSpPr>
            <p:spPr bwMode="auto">
              <a:xfrm>
                <a:off x="5216" y="6357"/>
                <a:ext cx="0" cy="193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3607" name="Line 24"/>
              <p:cNvSpPr>
                <a:spLocks noChangeShapeType="1"/>
              </p:cNvSpPr>
              <p:nvPr/>
            </p:nvSpPr>
            <p:spPr bwMode="auto">
              <a:xfrm>
                <a:off x="5153" y="6274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23591" name="Line 25"/>
            <p:cNvSpPr>
              <a:spLocks noChangeShapeType="1"/>
            </p:cNvSpPr>
            <p:nvPr/>
          </p:nvSpPr>
          <p:spPr bwMode="auto">
            <a:xfrm flipH="1">
              <a:off x="-405" y="3018"/>
              <a:ext cx="634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592" name="Text Box 26"/>
            <p:cNvSpPr txBox="1">
              <a:spLocks noChangeArrowheads="1"/>
            </p:cNvSpPr>
            <p:nvPr/>
          </p:nvSpPr>
          <p:spPr bwMode="auto">
            <a:xfrm>
              <a:off x="-1422" y="2312"/>
              <a:ext cx="317" cy="3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593" name="Line 27"/>
            <p:cNvSpPr>
              <a:spLocks noChangeShapeType="1"/>
            </p:cNvSpPr>
            <p:nvPr/>
          </p:nvSpPr>
          <p:spPr bwMode="auto">
            <a:xfrm flipH="1">
              <a:off x="-1461" y="1953"/>
              <a:ext cx="1091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594" name="Line 28"/>
            <p:cNvSpPr>
              <a:spLocks noChangeShapeType="1"/>
            </p:cNvSpPr>
            <p:nvPr/>
          </p:nvSpPr>
          <p:spPr bwMode="auto">
            <a:xfrm>
              <a:off x="-2090" y="1953"/>
              <a:ext cx="0" cy="1065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595" name="Line 29"/>
            <p:cNvSpPr>
              <a:spLocks noChangeShapeType="1"/>
            </p:cNvSpPr>
            <p:nvPr/>
          </p:nvSpPr>
          <p:spPr bwMode="auto">
            <a:xfrm>
              <a:off x="218" y="1953"/>
              <a:ext cx="0" cy="1065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596" name="Line 30"/>
            <p:cNvSpPr>
              <a:spLocks noChangeShapeType="1"/>
            </p:cNvSpPr>
            <p:nvPr/>
          </p:nvSpPr>
          <p:spPr bwMode="auto">
            <a:xfrm>
              <a:off x="-299" y="1953"/>
              <a:ext cx="528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597" name="Line 31"/>
            <p:cNvSpPr>
              <a:spLocks noChangeShapeType="1"/>
            </p:cNvSpPr>
            <p:nvPr/>
          </p:nvSpPr>
          <p:spPr bwMode="auto">
            <a:xfrm flipV="1">
              <a:off x="-942" y="1953"/>
              <a:ext cx="0" cy="456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598" name="Line 32"/>
            <p:cNvSpPr>
              <a:spLocks noChangeShapeType="1"/>
            </p:cNvSpPr>
            <p:nvPr/>
          </p:nvSpPr>
          <p:spPr bwMode="auto">
            <a:xfrm flipV="1">
              <a:off x="-942" y="2515"/>
              <a:ext cx="0" cy="503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23599" name="Group 33"/>
            <p:cNvGrpSpPr>
              <a:grpSpLocks/>
            </p:cNvGrpSpPr>
            <p:nvPr/>
          </p:nvGrpSpPr>
          <p:grpSpPr bwMode="auto">
            <a:xfrm>
              <a:off x="-1532" y="2869"/>
              <a:ext cx="71" cy="304"/>
              <a:chOff x="4253" y="5198"/>
              <a:chExt cx="121" cy="360"/>
            </a:xfrm>
          </p:grpSpPr>
          <p:sp>
            <p:nvSpPr>
              <p:cNvPr id="23604" name="Line 34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3605" name="Line 35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23600" name="Line 36"/>
            <p:cNvSpPr>
              <a:spLocks noChangeShapeType="1"/>
            </p:cNvSpPr>
            <p:nvPr/>
          </p:nvSpPr>
          <p:spPr bwMode="auto">
            <a:xfrm flipH="1">
              <a:off x="-2095" y="3018"/>
              <a:ext cx="562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601" name="Text Box 37"/>
            <p:cNvSpPr txBox="1">
              <a:spLocks noChangeArrowheads="1"/>
            </p:cNvSpPr>
            <p:nvPr/>
          </p:nvSpPr>
          <p:spPr bwMode="auto">
            <a:xfrm>
              <a:off x="-1639" y="3194"/>
              <a:ext cx="317" cy="2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602" name="Line 38"/>
            <p:cNvSpPr>
              <a:spLocks noChangeShapeType="1"/>
            </p:cNvSpPr>
            <p:nvPr/>
          </p:nvSpPr>
          <p:spPr bwMode="auto">
            <a:xfrm flipH="1">
              <a:off x="-1456" y="3018"/>
              <a:ext cx="1018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-532" y="3120"/>
              <a:ext cx="211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sp>
        <p:nvSpPr>
          <p:cNvPr id="23572" name="Oval 43"/>
          <p:cNvSpPr>
            <a:spLocks noChangeArrowheads="1"/>
          </p:cNvSpPr>
          <p:nvPr/>
        </p:nvSpPr>
        <p:spPr bwMode="auto">
          <a:xfrm>
            <a:off x="3331916" y="5389579"/>
            <a:ext cx="144463" cy="14446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 b="0">
              <a:latin typeface="Arial" panose="020B0604020202020204" pitchFamily="34" charset="0"/>
            </a:endParaRPr>
          </a:p>
        </p:txBody>
      </p:sp>
      <p:sp>
        <p:nvSpPr>
          <p:cNvPr id="23573" name="Oval 44"/>
          <p:cNvSpPr>
            <a:spLocks noChangeArrowheads="1"/>
          </p:cNvSpPr>
          <p:nvPr/>
        </p:nvSpPr>
        <p:spPr bwMode="auto">
          <a:xfrm>
            <a:off x="5162305" y="5389579"/>
            <a:ext cx="144463" cy="14446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C3AA46B-3D75-4BC6-813D-ACC81E98CE8F}"/>
              </a:ext>
            </a:extLst>
          </p:cNvPr>
          <p:cNvGrpSpPr/>
          <p:nvPr/>
        </p:nvGrpSpPr>
        <p:grpSpPr>
          <a:xfrm>
            <a:off x="3530358" y="5694377"/>
            <a:ext cx="1855072" cy="1081093"/>
            <a:chOff x="5785878" y="5694377"/>
            <a:chExt cx="1855072" cy="1081093"/>
          </a:xfrm>
        </p:grpSpPr>
        <p:sp>
          <p:nvSpPr>
            <p:cNvPr id="23574" name="Line 56"/>
            <p:cNvSpPr>
              <a:spLocks noChangeShapeType="1"/>
            </p:cNvSpPr>
            <p:nvPr/>
          </p:nvSpPr>
          <p:spPr bwMode="auto">
            <a:xfrm flipH="1">
              <a:off x="6882309" y="5714473"/>
              <a:ext cx="468312" cy="59200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23575" name="Text Box 57"/>
            <p:cNvSpPr txBox="1">
              <a:spLocks noChangeArrowheads="1"/>
            </p:cNvSpPr>
            <p:nvPr/>
          </p:nvSpPr>
          <p:spPr bwMode="auto">
            <a:xfrm>
              <a:off x="6118536" y="6305569"/>
              <a:ext cx="1522414" cy="4699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FF0000"/>
                  </a:solidFill>
                  <a:latin typeface="Arial" panose="020B0604020202020204" pitchFamily="34" charset="0"/>
                </a:rPr>
                <a:t>TERMINALES</a:t>
              </a:r>
            </a:p>
          </p:txBody>
        </p:sp>
        <p:sp>
          <p:nvSpPr>
            <p:cNvPr id="23576" name="Line 56"/>
            <p:cNvSpPr>
              <a:spLocks noChangeShapeType="1"/>
            </p:cNvSpPr>
            <p:nvPr/>
          </p:nvSpPr>
          <p:spPr bwMode="auto">
            <a:xfrm>
              <a:off x="5785878" y="5694377"/>
              <a:ext cx="436551" cy="62547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sp>
        <p:nvSpPr>
          <p:cNvPr id="66" name="Text Box 3">
            <a:extLst>
              <a:ext uri="{FF2B5EF4-FFF2-40B4-BE49-F238E27FC236}">
                <a16:creationId xmlns:a16="http://schemas.microsoft.com/office/drawing/2014/main" id="{63F33990-04EC-4144-AA34-D9AC1FEE2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98" y="1197110"/>
            <a:ext cx="7642370" cy="169543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44000" tIns="108000" rIns="144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Es un conjunto de condensadores conectados entre sí, directamente, o mediante cables, con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2 terminales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de conexión al exterior, a través de los que suministra o recibe 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energía eléctrica,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al descargarse o cargarse</a:t>
            </a: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9BDD48C0-5F22-4262-BE9D-D5A56CCF5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780" y="498308"/>
            <a:ext cx="5572062" cy="46987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ASOCIACIÓN DE CONDENSADORES</a:t>
            </a:r>
          </a:p>
        </p:txBody>
      </p:sp>
      <p:sp>
        <p:nvSpPr>
          <p:cNvPr id="41" name="Text Box 69">
            <a:extLst>
              <a:ext uri="{FF2B5EF4-FFF2-40B4-BE49-F238E27FC236}">
                <a16:creationId xmlns:a16="http://schemas.microsoft.com/office/drawing/2014/main" id="{CBFB3CD5-9000-4C21-AB24-4B8DE6CF5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162" y="3787313"/>
            <a:ext cx="4260084" cy="16954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square" lIns="144000" tIns="108000" rIns="144000" bIns="10800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0"/>
              </a:spcBef>
            </a:pPr>
            <a:r>
              <a:rPr lang="es-ES" sz="2400" b="0" dirty="0"/>
              <a:t>Cuando hablemos </a:t>
            </a:r>
            <a:r>
              <a:rPr lang="es-ES" sz="2400" b="0"/>
              <a:t>de </a:t>
            </a:r>
            <a:r>
              <a:rPr lang="es-ES" sz="2400" b="0">
                <a:solidFill>
                  <a:srgbClr val="3333FF"/>
                </a:solidFill>
              </a:rPr>
              <a:t>cables</a:t>
            </a:r>
            <a:r>
              <a:rPr lang="es-ES" sz="2400" b="0"/>
              <a:t>, </a:t>
            </a:r>
            <a:r>
              <a:rPr lang="es-ES" sz="2400" b="0" dirty="0"/>
              <a:t>nos estaremos refiriendo a su parte conductora, no a su parte  aislante que la rodea</a:t>
            </a:r>
          </a:p>
        </p:txBody>
      </p:sp>
    </p:spTree>
    <p:extLst>
      <p:ext uri="{BB962C8B-B14F-4D97-AF65-F5344CB8AC3E}">
        <p14:creationId xmlns:p14="http://schemas.microsoft.com/office/powerpoint/2010/main" val="126083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2" grpId="0" animBg="1"/>
      <p:bldP spid="23573" grpId="0" animBg="1"/>
      <p:bldP spid="67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2" name="Group 4"/>
          <p:cNvGrpSpPr>
            <a:grpSpLocks/>
          </p:cNvGrpSpPr>
          <p:nvPr/>
        </p:nvGrpSpPr>
        <p:grpSpPr bwMode="auto">
          <a:xfrm>
            <a:off x="1547891" y="522595"/>
            <a:ext cx="3697287" cy="3213101"/>
            <a:chOff x="-2100" y="1466"/>
            <a:chExt cx="2329" cy="2024"/>
          </a:xfrm>
        </p:grpSpPr>
        <p:grpSp>
          <p:nvGrpSpPr>
            <p:cNvPr id="23584" name="Group 10"/>
            <p:cNvGrpSpPr>
              <a:grpSpLocks/>
            </p:cNvGrpSpPr>
            <p:nvPr/>
          </p:nvGrpSpPr>
          <p:grpSpPr bwMode="auto">
            <a:xfrm>
              <a:off x="-1537" y="1801"/>
              <a:ext cx="71" cy="304"/>
              <a:chOff x="4253" y="5198"/>
              <a:chExt cx="121" cy="360"/>
            </a:xfrm>
          </p:grpSpPr>
          <p:sp>
            <p:nvSpPr>
              <p:cNvPr id="23612" name="Line 11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3613" name="Line 12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23585" name="Group 13"/>
            <p:cNvGrpSpPr>
              <a:grpSpLocks/>
            </p:cNvGrpSpPr>
            <p:nvPr/>
          </p:nvGrpSpPr>
          <p:grpSpPr bwMode="auto">
            <a:xfrm>
              <a:off x="-370" y="1803"/>
              <a:ext cx="71" cy="305"/>
              <a:chOff x="4253" y="5198"/>
              <a:chExt cx="121" cy="360"/>
            </a:xfrm>
          </p:grpSpPr>
          <p:sp>
            <p:nvSpPr>
              <p:cNvPr id="23610" name="Line 14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3611" name="Line 15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23586" name="Group 16"/>
            <p:cNvGrpSpPr>
              <a:grpSpLocks/>
            </p:cNvGrpSpPr>
            <p:nvPr/>
          </p:nvGrpSpPr>
          <p:grpSpPr bwMode="auto">
            <a:xfrm rot="5400000">
              <a:off x="-994" y="2355"/>
              <a:ext cx="103" cy="212"/>
              <a:chOff x="4253" y="5198"/>
              <a:chExt cx="121" cy="360"/>
            </a:xfrm>
          </p:grpSpPr>
          <p:sp>
            <p:nvSpPr>
              <p:cNvPr id="23608" name="Line 17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3609" name="Line 18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23587" name="Line 19"/>
            <p:cNvSpPr>
              <a:spLocks noChangeShapeType="1"/>
            </p:cNvSpPr>
            <p:nvPr/>
          </p:nvSpPr>
          <p:spPr bwMode="auto">
            <a:xfrm flipH="1">
              <a:off x="-2100" y="1950"/>
              <a:ext cx="562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588" name="Text Box 20"/>
            <p:cNvSpPr txBox="1">
              <a:spLocks noChangeArrowheads="1"/>
            </p:cNvSpPr>
            <p:nvPr/>
          </p:nvSpPr>
          <p:spPr bwMode="auto">
            <a:xfrm>
              <a:off x="-1646" y="1466"/>
              <a:ext cx="317" cy="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589" name="Text Box 21"/>
            <p:cNvSpPr txBox="1">
              <a:spLocks noChangeArrowheads="1"/>
            </p:cNvSpPr>
            <p:nvPr/>
          </p:nvSpPr>
          <p:spPr bwMode="auto">
            <a:xfrm>
              <a:off x="-480" y="1490"/>
              <a:ext cx="317" cy="2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3590" name="Group 22"/>
            <p:cNvGrpSpPr>
              <a:grpSpLocks/>
            </p:cNvGrpSpPr>
            <p:nvPr/>
          </p:nvGrpSpPr>
          <p:grpSpPr bwMode="auto">
            <a:xfrm flipH="1">
              <a:off x="-442" y="2866"/>
              <a:ext cx="37" cy="304"/>
              <a:chOff x="5153" y="6274"/>
              <a:chExt cx="63" cy="360"/>
            </a:xfrm>
          </p:grpSpPr>
          <p:sp>
            <p:nvSpPr>
              <p:cNvPr id="23606" name="Line 23"/>
              <p:cNvSpPr>
                <a:spLocks noChangeShapeType="1"/>
              </p:cNvSpPr>
              <p:nvPr/>
            </p:nvSpPr>
            <p:spPr bwMode="auto">
              <a:xfrm>
                <a:off x="5216" y="6357"/>
                <a:ext cx="0" cy="193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3607" name="Line 24"/>
              <p:cNvSpPr>
                <a:spLocks noChangeShapeType="1"/>
              </p:cNvSpPr>
              <p:nvPr/>
            </p:nvSpPr>
            <p:spPr bwMode="auto">
              <a:xfrm>
                <a:off x="5153" y="6274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23591" name="Line 25"/>
            <p:cNvSpPr>
              <a:spLocks noChangeShapeType="1"/>
            </p:cNvSpPr>
            <p:nvPr/>
          </p:nvSpPr>
          <p:spPr bwMode="auto">
            <a:xfrm flipH="1">
              <a:off x="-405" y="3018"/>
              <a:ext cx="634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592" name="Text Box 26"/>
            <p:cNvSpPr txBox="1">
              <a:spLocks noChangeArrowheads="1"/>
            </p:cNvSpPr>
            <p:nvPr/>
          </p:nvSpPr>
          <p:spPr bwMode="auto">
            <a:xfrm>
              <a:off x="-1422" y="2312"/>
              <a:ext cx="317" cy="3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593" name="Line 27"/>
            <p:cNvSpPr>
              <a:spLocks noChangeShapeType="1"/>
            </p:cNvSpPr>
            <p:nvPr/>
          </p:nvSpPr>
          <p:spPr bwMode="auto">
            <a:xfrm flipH="1">
              <a:off x="-1461" y="1953"/>
              <a:ext cx="1091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594" name="Line 28"/>
            <p:cNvSpPr>
              <a:spLocks noChangeShapeType="1"/>
            </p:cNvSpPr>
            <p:nvPr/>
          </p:nvSpPr>
          <p:spPr bwMode="auto">
            <a:xfrm>
              <a:off x="-2090" y="1953"/>
              <a:ext cx="0" cy="1065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595" name="Line 29"/>
            <p:cNvSpPr>
              <a:spLocks noChangeShapeType="1"/>
            </p:cNvSpPr>
            <p:nvPr/>
          </p:nvSpPr>
          <p:spPr bwMode="auto">
            <a:xfrm>
              <a:off x="218" y="1953"/>
              <a:ext cx="0" cy="1065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596" name="Line 30"/>
            <p:cNvSpPr>
              <a:spLocks noChangeShapeType="1"/>
            </p:cNvSpPr>
            <p:nvPr/>
          </p:nvSpPr>
          <p:spPr bwMode="auto">
            <a:xfrm>
              <a:off x="-299" y="1953"/>
              <a:ext cx="528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597" name="Line 31"/>
            <p:cNvSpPr>
              <a:spLocks noChangeShapeType="1"/>
            </p:cNvSpPr>
            <p:nvPr/>
          </p:nvSpPr>
          <p:spPr bwMode="auto">
            <a:xfrm flipV="1">
              <a:off x="-942" y="1953"/>
              <a:ext cx="0" cy="456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598" name="Line 32"/>
            <p:cNvSpPr>
              <a:spLocks noChangeShapeType="1"/>
            </p:cNvSpPr>
            <p:nvPr/>
          </p:nvSpPr>
          <p:spPr bwMode="auto">
            <a:xfrm flipV="1">
              <a:off x="-942" y="2515"/>
              <a:ext cx="0" cy="503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23599" name="Group 33"/>
            <p:cNvGrpSpPr>
              <a:grpSpLocks/>
            </p:cNvGrpSpPr>
            <p:nvPr/>
          </p:nvGrpSpPr>
          <p:grpSpPr bwMode="auto">
            <a:xfrm>
              <a:off x="-1532" y="2869"/>
              <a:ext cx="71" cy="304"/>
              <a:chOff x="4253" y="5198"/>
              <a:chExt cx="121" cy="360"/>
            </a:xfrm>
          </p:grpSpPr>
          <p:sp>
            <p:nvSpPr>
              <p:cNvPr id="23604" name="Line 34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3605" name="Line 35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23600" name="Line 36"/>
            <p:cNvSpPr>
              <a:spLocks noChangeShapeType="1"/>
            </p:cNvSpPr>
            <p:nvPr/>
          </p:nvSpPr>
          <p:spPr bwMode="auto">
            <a:xfrm flipH="1">
              <a:off x="-2095" y="3018"/>
              <a:ext cx="562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601" name="Text Box 37"/>
            <p:cNvSpPr txBox="1">
              <a:spLocks noChangeArrowheads="1"/>
            </p:cNvSpPr>
            <p:nvPr/>
          </p:nvSpPr>
          <p:spPr bwMode="auto">
            <a:xfrm>
              <a:off x="-1639" y="3194"/>
              <a:ext cx="317" cy="2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602" name="Line 38"/>
            <p:cNvSpPr>
              <a:spLocks noChangeShapeType="1"/>
            </p:cNvSpPr>
            <p:nvPr/>
          </p:nvSpPr>
          <p:spPr bwMode="auto">
            <a:xfrm flipH="1">
              <a:off x="-1456" y="3018"/>
              <a:ext cx="1018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-532" y="3120"/>
              <a:ext cx="211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sp>
        <p:nvSpPr>
          <p:cNvPr id="308277" name="Text Box 53"/>
          <p:cNvSpPr txBox="1">
            <a:spLocks noChangeArrowheads="1"/>
          </p:cNvSpPr>
          <p:nvPr/>
        </p:nvSpPr>
        <p:spPr bwMode="auto">
          <a:xfrm>
            <a:off x="6151949" y="1072179"/>
            <a:ext cx="3087446" cy="125340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Punto del circuito al que llegan 3 o más conductores</a:t>
            </a:r>
          </a:p>
        </p:txBody>
      </p:sp>
      <p:sp>
        <p:nvSpPr>
          <p:cNvPr id="308282" name="Text Box 58"/>
          <p:cNvSpPr txBox="1">
            <a:spLocks noChangeArrowheads="1"/>
          </p:cNvSpPr>
          <p:nvPr/>
        </p:nvSpPr>
        <p:spPr bwMode="auto">
          <a:xfrm>
            <a:off x="6152557" y="3277503"/>
            <a:ext cx="3117246" cy="884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Porción del circuito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entre 2 nudos</a:t>
            </a:r>
            <a:r>
              <a:rPr lang="es-ES" sz="2400" b="0" dirty="0">
                <a:solidFill>
                  <a:srgbClr val="008000"/>
                </a:solidFill>
                <a:latin typeface="Arial" panose="020B0604020202020204" pitchFamily="34" charset="0"/>
              </a:rPr>
              <a:t>                                  </a:t>
            </a:r>
            <a:endParaRPr lang="es-ES" sz="2400" b="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283" name="Text Box 59"/>
          <p:cNvSpPr txBox="1">
            <a:spLocks noChangeArrowheads="1"/>
          </p:cNvSpPr>
          <p:nvPr/>
        </p:nvSpPr>
        <p:spPr bwMode="auto">
          <a:xfrm>
            <a:off x="1441528" y="4329181"/>
            <a:ext cx="1309837" cy="5147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algn="ctr">
            <a:noFill/>
            <a:miter lim="800000"/>
            <a:headEnd/>
            <a:tailEnd type="none" w="lg" len="lg"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MALLA</a:t>
            </a:r>
            <a:r>
              <a:rPr lang="es-ES" sz="2400" b="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7177" name="44 CuadroTexto"/>
          <p:cNvSpPr txBox="1">
            <a:spLocks noChangeArrowheads="1"/>
          </p:cNvSpPr>
          <p:nvPr/>
        </p:nvSpPr>
        <p:spPr bwMode="auto">
          <a:xfrm>
            <a:off x="6162604" y="4976084"/>
            <a:ext cx="3127295" cy="83099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</a:rPr>
              <a:t>Si </a:t>
            </a:r>
            <a:r>
              <a:rPr lang="es-ES" sz="2400" b="0" dirty="0">
                <a:latin typeface="Arial" panose="020B0604020202020204" pitchFamily="34" charset="0"/>
              </a:rPr>
              <a:t>se exige: sin que haya ramas dentro</a:t>
            </a:r>
          </a:p>
        </p:txBody>
      </p:sp>
      <p:sp>
        <p:nvSpPr>
          <p:cNvPr id="3" name="Text Box 58"/>
          <p:cNvSpPr txBox="1">
            <a:spLocks noChangeArrowheads="1"/>
          </p:cNvSpPr>
          <p:nvPr/>
        </p:nvSpPr>
        <p:spPr bwMode="auto">
          <a:xfrm>
            <a:off x="9334645" y="3457167"/>
            <a:ext cx="1052706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72000" tIns="72000" rIns="72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Hay 3</a:t>
            </a:r>
          </a:p>
        </p:txBody>
      </p: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1670128" y="1427470"/>
            <a:ext cx="3429000" cy="1384300"/>
            <a:chOff x="1128" y="2800"/>
            <a:chExt cx="2160" cy="872"/>
          </a:xfrm>
        </p:grpSpPr>
        <p:sp>
          <p:nvSpPr>
            <p:cNvPr id="23581" name="Freeform 56"/>
            <p:cNvSpPr>
              <a:spLocks/>
            </p:cNvSpPr>
            <p:nvPr/>
          </p:nvSpPr>
          <p:spPr bwMode="auto">
            <a:xfrm>
              <a:off x="1128" y="2800"/>
              <a:ext cx="904" cy="864"/>
            </a:xfrm>
            <a:custGeom>
              <a:avLst/>
              <a:gdLst>
                <a:gd name="T0" fmla="*/ 133 w 1000"/>
                <a:gd name="T1" fmla="*/ 0 h 864"/>
                <a:gd name="T2" fmla="*/ 0 w 1000"/>
                <a:gd name="T3" fmla="*/ 8 h 864"/>
                <a:gd name="T4" fmla="*/ 0 w 1000"/>
                <a:gd name="T5" fmla="*/ 864 h 864"/>
                <a:gd name="T6" fmla="*/ 128 w 1000"/>
                <a:gd name="T7" fmla="*/ 864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0"/>
                <a:gd name="T13" fmla="*/ 0 h 864"/>
                <a:gd name="T14" fmla="*/ 1000 w 1000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" h="864">
                  <a:moveTo>
                    <a:pt x="1000" y="0"/>
                  </a:moveTo>
                  <a:lnTo>
                    <a:pt x="0" y="8"/>
                  </a:lnTo>
                  <a:lnTo>
                    <a:pt x="0" y="864"/>
                  </a:lnTo>
                  <a:lnTo>
                    <a:pt x="968" y="864"/>
                  </a:lnTo>
                </a:path>
              </a:pathLst>
            </a:custGeom>
            <a:noFill/>
            <a:ln w="25400">
              <a:solidFill>
                <a:srgbClr val="008000"/>
              </a:solidFill>
              <a:prstDash val="dash"/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23582" name="Freeform 57"/>
            <p:cNvSpPr>
              <a:spLocks/>
            </p:cNvSpPr>
            <p:nvPr/>
          </p:nvSpPr>
          <p:spPr bwMode="auto">
            <a:xfrm flipH="1">
              <a:off x="2376" y="2800"/>
              <a:ext cx="912" cy="864"/>
            </a:xfrm>
            <a:custGeom>
              <a:avLst/>
              <a:gdLst>
                <a:gd name="T0" fmla="*/ 159 w 1000"/>
                <a:gd name="T1" fmla="*/ 0 h 864"/>
                <a:gd name="T2" fmla="*/ 0 w 1000"/>
                <a:gd name="T3" fmla="*/ 8 h 864"/>
                <a:gd name="T4" fmla="*/ 0 w 1000"/>
                <a:gd name="T5" fmla="*/ 864 h 864"/>
                <a:gd name="T6" fmla="*/ 153 w 1000"/>
                <a:gd name="T7" fmla="*/ 864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0"/>
                <a:gd name="T13" fmla="*/ 0 h 864"/>
                <a:gd name="T14" fmla="*/ 1000 w 1000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" h="864">
                  <a:moveTo>
                    <a:pt x="1000" y="0"/>
                  </a:moveTo>
                  <a:lnTo>
                    <a:pt x="0" y="8"/>
                  </a:lnTo>
                  <a:lnTo>
                    <a:pt x="0" y="864"/>
                  </a:lnTo>
                  <a:lnTo>
                    <a:pt x="968" y="864"/>
                  </a:lnTo>
                </a:path>
              </a:pathLst>
            </a:custGeom>
            <a:noFill/>
            <a:ln w="25400">
              <a:solidFill>
                <a:srgbClr val="008000"/>
              </a:solidFill>
              <a:prstDash val="dash"/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23583" name="Line 58"/>
            <p:cNvSpPr>
              <a:spLocks noChangeShapeType="1"/>
            </p:cNvSpPr>
            <p:nvPr/>
          </p:nvSpPr>
          <p:spPr bwMode="auto">
            <a:xfrm>
              <a:off x="2144" y="2800"/>
              <a:ext cx="0" cy="87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sp>
        <p:nvSpPr>
          <p:cNvPr id="7228" name="Rectangle 60"/>
          <p:cNvSpPr>
            <a:spLocks noChangeArrowheads="1"/>
          </p:cNvSpPr>
          <p:nvPr/>
        </p:nvSpPr>
        <p:spPr bwMode="auto">
          <a:xfrm>
            <a:off x="1895553" y="1673533"/>
            <a:ext cx="1135063" cy="928687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  <a:lumOff val="25000"/>
              </a:schemeClr>
            </a:solidFill>
            <a:prstDash val="dashDot"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s-ES" sz="2000" b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229" name="Rectangle 61"/>
          <p:cNvSpPr>
            <a:spLocks noChangeArrowheads="1"/>
          </p:cNvSpPr>
          <p:nvPr/>
        </p:nvSpPr>
        <p:spPr bwMode="auto">
          <a:xfrm>
            <a:off x="3822778" y="1676708"/>
            <a:ext cx="1104900" cy="936625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  <a:lumOff val="25000"/>
              </a:schemeClr>
            </a:solidFill>
            <a:prstDash val="dashDot"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s-ES" sz="2000" b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230" name="Rectangle 62"/>
          <p:cNvSpPr>
            <a:spLocks noChangeArrowheads="1"/>
          </p:cNvSpPr>
          <p:nvPr/>
        </p:nvSpPr>
        <p:spPr bwMode="auto">
          <a:xfrm>
            <a:off x="1441528" y="1135370"/>
            <a:ext cx="3924300" cy="19558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  <a:lumOff val="25000"/>
              </a:schemeClr>
            </a:solidFill>
            <a:prstDash val="dashDot"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s-ES" sz="2000" b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59"/>
          <p:cNvSpPr txBox="1">
            <a:spLocks noChangeArrowheads="1"/>
          </p:cNvSpPr>
          <p:nvPr/>
        </p:nvSpPr>
        <p:spPr bwMode="auto">
          <a:xfrm>
            <a:off x="5073072" y="5160750"/>
            <a:ext cx="1052706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72000" tIns="72000" rIns="72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Hay 3</a:t>
            </a:r>
          </a:p>
        </p:txBody>
      </p:sp>
      <p:sp>
        <p:nvSpPr>
          <p:cNvPr id="7233" name="44 CuadroTexto"/>
          <p:cNvSpPr txBox="1">
            <a:spLocks noChangeArrowheads="1"/>
          </p:cNvSpPr>
          <p:nvPr/>
        </p:nvSpPr>
        <p:spPr bwMode="auto">
          <a:xfrm>
            <a:off x="9353695" y="5190646"/>
            <a:ext cx="967747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72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Hay 2</a:t>
            </a:r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2860750" y="347970"/>
            <a:ext cx="1056998" cy="3632200"/>
            <a:chOff x="1954" y="2132"/>
            <a:chExt cx="494" cy="2288"/>
          </a:xfrm>
        </p:grpSpPr>
        <p:sp>
          <p:nvSpPr>
            <p:cNvPr id="23577" name="Line 54"/>
            <p:cNvSpPr>
              <a:spLocks noChangeShapeType="1"/>
            </p:cNvSpPr>
            <p:nvPr/>
          </p:nvSpPr>
          <p:spPr bwMode="auto">
            <a:xfrm flipH="1">
              <a:off x="2198" y="2419"/>
              <a:ext cx="0" cy="24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23578" name="Text Box 55"/>
            <p:cNvSpPr txBox="1">
              <a:spLocks noChangeArrowheads="1"/>
            </p:cNvSpPr>
            <p:nvPr/>
          </p:nvSpPr>
          <p:spPr bwMode="auto">
            <a:xfrm>
              <a:off x="1958" y="2132"/>
              <a:ext cx="49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 dirty="0">
                  <a:solidFill>
                    <a:srgbClr val="FF0000"/>
                  </a:solidFill>
                  <a:latin typeface="Arial" panose="020B0604020202020204" pitchFamily="34" charset="0"/>
                </a:rPr>
                <a:t>NUDO</a:t>
              </a:r>
            </a:p>
          </p:txBody>
        </p:sp>
        <p:sp>
          <p:nvSpPr>
            <p:cNvPr id="23579" name="Line 56"/>
            <p:cNvSpPr>
              <a:spLocks noChangeShapeType="1"/>
            </p:cNvSpPr>
            <p:nvPr/>
          </p:nvSpPr>
          <p:spPr bwMode="auto">
            <a:xfrm flipH="1" flipV="1">
              <a:off x="2199" y="3883"/>
              <a:ext cx="0" cy="24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23580" name="Text Box 57"/>
            <p:cNvSpPr txBox="1">
              <a:spLocks noChangeArrowheads="1"/>
            </p:cNvSpPr>
            <p:nvPr/>
          </p:nvSpPr>
          <p:spPr bwMode="auto">
            <a:xfrm>
              <a:off x="1954" y="4124"/>
              <a:ext cx="49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FF0000"/>
                  </a:solidFill>
                  <a:latin typeface="Arial" panose="020B0604020202020204" pitchFamily="34" charset="0"/>
                </a:rPr>
                <a:t>NUDO</a:t>
              </a:r>
            </a:p>
          </p:txBody>
        </p:sp>
      </p:grpSp>
      <p:sp>
        <p:nvSpPr>
          <p:cNvPr id="2" name="44 CuadroTexto"/>
          <p:cNvSpPr txBox="1">
            <a:spLocks noChangeArrowheads="1"/>
          </p:cNvSpPr>
          <p:nvPr/>
        </p:nvSpPr>
        <p:spPr bwMode="auto">
          <a:xfrm>
            <a:off x="9353695" y="1441052"/>
            <a:ext cx="967747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72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Hay 2</a:t>
            </a:r>
          </a:p>
        </p:txBody>
      </p:sp>
      <p:sp>
        <p:nvSpPr>
          <p:cNvPr id="61" name="Text Box 53"/>
          <p:cNvSpPr txBox="1">
            <a:spLocks noChangeArrowheads="1"/>
          </p:cNvSpPr>
          <p:nvPr/>
        </p:nvSpPr>
        <p:spPr bwMode="auto">
          <a:xfrm>
            <a:off x="6153745" y="452358"/>
            <a:ext cx="1276728" cy="5147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NUDO</a:t>
            </a:r>
            <a:endParaRPr lang="es-ES" sz="2400" b="0">
              <a:latin typeface="Arial" panose="020B0604020202020204" pitchFamily="34" charset="0"/>
            </a:endParaRPr>
          </a:p>
        </p:txBody>
      </p:sp>
      <p:sp>
        <p:nvSpPr>
          <p:cNvPr id="63" name="Text Box 58"/>
          <p:cNvSpPr txBox="1">
            <a:spLocks noChangeArrowheads="1"/>
          </p:cNvSpPr>
          <p:nvPr/>
        </p:nvSpPr>
        <p:spPr bwMode="auto">
          <a:xfrm>
            <a:off x="6142509" y="2637272"/>
            <a:ext cx="1276728" cy="5147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RAMA</a:t>
            </a:r>
            <a:endParaRPr lang="es-ES" sz="2400" b="0">
              <a:latin typeface="Arial" panose="020B0604020202020204" pitchFamily="34" charset="0"/>
            </a:endParaRPr>
          </a:p>
        </p:txBody>
      </p:sp>
      <p:sp>
        <p:nvSpPr>
          <p:cNvPr id="64" name="Text Box 59"/>
          <p:cNvSpPr txBox="1">
            <a:spLocks noChangeArrowheads="1"/>
          </p:cNvSpPr>
          <p:nvPr/>
        </p:nvSpPr>
        <p:spPr bwMode="auto">
          <a:xfrm>
            <a:off x="1436200" y="4976084"/>
            <a:ext cx="3662928" cy="884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Circuito cerrado formado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por ramas, sin repetirlas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           </a:t>
            </a:r>
            <a:endParaRPr lang="es-ES" sz="2400" b="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5" name="Text Box 55"/>
          <p:cNvSpPr txBox="1">
            <a:spLocks noChangeArrowheads="1"/>
          </p:cNvSpPr>
          <p:nvPr/>
        </p:nvSpPr>
        <p:spPr bwMode="auto">
          <a:xfrm>
            <a:off x="7434540" y="452358"/>
            <a:ext cx="1048439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o NODO</a:t>
            </a:r>
          </a:p>
        </p:txBody>
      </p:sp>
      <p:sp>
        <p:nvSpPr>
          <p:cNvPr id="68" name="Text Box 59">
            <a:extLst>
              <a:ext uri="{FF2B5EF4-FFF2-40B4-BE49-F238E27FC236}">
                <a16:creationId xmlns:a16="http://schemas.microsoft.com/office/drawing/2014/main" id="{542D5647-715D-40F6-BB11-00D4333F1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200" y="6214095"/>
            <a:ext cx="2880660" cy="5147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algn="ctr">
            <a:noFill/>
            <a:miter lim="800000"/>
            <a:headEnd/>
            <a:tailEnd type="none" w="lg" len="lg"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CIRCUITO o RED</a:t>
            </a:r>
            <a:r>
              <a:rPr lang="es-ES" sz="2400" b="0" dirty="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69" name="44 CuadroTexto">
            <a:extLst>
              <a:ext uri="{FF2B5EF4-FFF2-40B4-BE49-F238E27FC236}">
                <a16:creationId xmlns:a16="http://schemas.microsoft.com/office/drawing/2014/main" id="{10382F48-4D6A-4ABF-869E-492C6280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8" y="6240631"/>
            <a:ext cx="2880660" cy="46166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Conjunto de mallas</a:t>
            </a:r>
          </a:p>
        </p:txBody>
      </p:sp>
      <p:sp>
        <p:nvSpPr>
          <p:cNvPr id="70" name="Oval 43">
            <a:extLst>
              <a:ext uri="{FF2B5EF4-FFF2-40B4-BE49-F238E27FC236}">
                <a16:creationId xmlns:a16="http://schemas.microsoft.com/office/drawing/2014/main" id="{58BF972A-9901-4DB3-9E54-8965C0ADE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3779" y="2897041"/>
            <a:ext cx="144463" cy="14446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 b="0">
              <a:latin typeface="Arial" panose="020B0604020202020204" pitchFamily="34" charset="0"/>
            </a:endParaRPr>
          </a:p>
        </p:txBody>
      </p:sp>
      <p:sp>
        <p:nvSpPr>
          <p:cNvPr id="71" name="Oval 44">
            <a:extLst>
              <a:ext uri="{FF2B5EF4-FFF2-40B4-BE49-F238E27FC236}">
                <a16:creationId xmlns:a16="http://schemas.microsoft.com/office/drawing/2014/main" id="{66629F9E-D082-45C0-8B17-CCA75812B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745" y="1239137"/>
            <a:ext cx="144463" cy="14446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5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0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77" grpId="0" animBg="1"/>
      <p:bldP spid="308282" grpId="0" animBg="1"/>
      <p:bldP spid="308283" grpId="0" animBg="1"/>
      <p:bldP spid="7177" grpId="0" animBg="1"/>
      <p:bldP spid="3" grpId="0"/>
      <p:bldP spid="7228" grpId="0" animBg="1"/>
      <p:bldP spid="7229" grpId="0" animBg="1"/>
      <p:bldP spid="7230" grpId="0" animBg="1"/>
      <p:bldP spid="7230" grpId="1" animBg="1"/>
      <p:bldP spid="4" grpId="0"/>
      <p:bldP spid="7233" grpId="0"/>
      <p:bldP spid="2" grpId="0"/>
      <p:bldP spid="61" grpId="0" animBg="1"/>
      <p:bldP spid="63" grpId="0" animBg="1"/>
      <p:bldP spid="64" grpId="0" animBg="1"/>
      <p:bldP spid="65" grpId="0"/>
      <p:bldP spid="68" grpId="0" animBg="1"/>
      <p:bldP spid="69" grpId="0" animBg="1"/>
      <p:bldP spid="70" grpId="0" animBg="1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73"/>
          <p:cNvGrpSpPr>
            <a:grpSpLocks/>
          </p:cNvGrpSpPr>
          <p:nvPr/>
        </p:nvGrpSpPr>
        <p:grpSpPr bwMode="auto">
          <a:xfrm>
            <a:off x="1382713" y="273413"/>
            <a:ext cx="3697288" cy="2628900"/>
            <a:chOff x="1081" y="1829"/>
            <a:chExt cx="2329" cy="1656"/>
          </a:xfrm>
        </p:grpSpPr>
        <p:grpSp>
          <p:nvGrpSpPr>
            <p:cNvPr id="25646" name="Group 4"/>
            <p:cNvGrpSpPr>
              <a:grpSpLocks/>
            </p:cNvGrpSpPr>
            <p:nvPr/>
          </p:nvGrpSpPr>
          <p:grpSpPr bwMode="auto">
            <a:xfrm>
              <a:off x="1644" y="2113"/>
              <a:ext cx="71" cy="304"/>
              <a:chOff x="4253" y="5198"/>
              <a:chExt cx="121" cy="360"/>
            </a:xfrm>
          </p:grpSpPr>
          <p:sp>
            <p:nvSpPr>
              <p:cNvPr id="25676" name="Line 5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endParaRPr lang="en-GB"/>
              </a:p>
            </p:txBody>
          </p:sp>
          <p:sp>
            <p:nvSpPr>
              <p:cNvPr id="25677" name="Line 6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endParaRPr lang="en-GB"/>
              </a:p>
            </p:txBody>
          </p:sp>
        </p:grpSp>
        <p:grpSp>
          <p:nvGrpSpPr>
            <p:cNvPr id="25647" name="Group 7"/>
            <p:cNvGrpSpPr>
              <a:grpSpLocks/>
            </p:cNvGrpSpPr>
            <p:nvPr/>
          </p:nvGrpSpPr>
          <p:grpSpPr bwMode="auto">
            <a:xfrm>
              <a:off x="2811" y="2115"/>
              <a:ext cx="71" cy="305"/>
              <a:chOff x="4253" y="5198"/>
              <a:chExt cx="121" cy="360"/>
            </a:xfrm>
          </p:grpSpPr>
          <p:sp>
            <p:nvSpPr>
              <p:cNvPr id="25674" name="Line 8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endParaRPr lang="en-GB"/>
              </a:p>
            </p:txBody>
          </p:sp>
          <p:sp>
            <p:nvSpPr>
              <p:cNvPr id="25675" name="Line 9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endParaRPr lang="en-GB"/>
              </a:p>
            </p:txBody>
          </p:sp>
        </p:grpSp>
        <p:grpSp>
          <p:nvGrpSpPr>
            <p:cNvPr id="25648" name="Group 10"/>
            <p:cNvGrpSpPr>
              <a:grpSpLocks/>
            </p:cNvGrpSpPr>
            <p:nvPr/>
          </p:nvGrpSpPr>
          <p:grpSpPr bwMode="auto">
            <a:xfrm rot="5400000">
              <a:off x="2187" y="2667"/>
              <a:ext cx="103" cy="212"/>
              <a:chOff x="4253" y="5198"/>
              <a:chExt cx="121" cy="360"/>
            </a:xfrm>
          </p:grpSpPr>
          <p:sp>
            <p:nvSpPr>
              <p:cNvPr id="25672" name="Line 11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endParaRPr lang="en-GB"/>
              </a:p>
            </p:txBody>
          </p:sp>
          <p:sp>
            <p:nvSpPr>
              <p:cNvPr id="25673" name="Line 12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endParaRPr lang="en-GB"/>
              </a:p>
            </p:txBody>
          </p:sp>
        </p:grpSp>
        <p:sp>
          <p:nvSpPr>
            <p:cNvPr id="25649" name="Line 13"/>
            <p:cNvSpPr>
              <a:spLocks noChangeShapeType="1"/>
            </p:cNvSpPr>
            <p:nvPr/>
          </p:nvSpPr>
          <p:spPr bwMode="auto">
            <a:xfrm flipH="1">
              <a:off x="1081" y="2262"/>
              <a:ext cx="56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650" name="Text Box 14"/>
            <p:cNvSpPr txBox="1">
              <a:spLocks noChangeArrowheads="1"/>
            </p:cNvSpPr>
            <p:nvPr/>
          </p:nvSpPr>
          <p:spPr bwMode="auto">
            <a:xfrm>
              <a:off x="1374" y="1829"/>
              <a:ext cx="31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651" name="Text Box 15"/>
            <p:cNvSpPr txBox="1">
              <a:spLocks noChangeArrowheads="1"/>
            </p:cNvSpPr>
            <p:nvPr/>
          </p:nvSpPr>
          <p:spPr bwMode="auto">
            <a:xfrm>
              <a:off x="2544" y="1829"/>
              <a:ext cx="31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5652" name="Group 16"/>
            <p:cNvGrpSpPr>
              <a:grpSpLocks/>
            </p:cNvGrpSpPr>
            <p:nvPr/>
          </p:nvGrpSpPr>
          <p:grpSpPr bwMode="auto">
            <a:xfrm flipH="1">
              <a:off x="2739" y="3178"/>
              <a:ext cx="37" cy="304"/>
              <a:chOff x="5153" y="6274"/>
              <a:chExt cx="63" cy="360"/>
            </a:xfrm>
          </p:grpSpPr>
          <p:sp>
            <p:nvSpPr>
              <p:cNvPr id="25670" name="Line 17"/>
              <p:cNvSpPr>
                <a:spLocks noChangeShapeType="1"/>
              </p:cNvSpPr>
              <p:nvPr/>
            </p:nvSpPr>
            <p:spPr bwMode="auto">
              <a:xfrm>
                <a:off x="5216" y="6357"/>
                <a:ext cx="0" cy="19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endParaRPr lang="en-GB"/>
              </a:p>
            </p:txBody>
          </p:sp>
          <p:sp>
            <p:nvSpPr>
              <p:cNvPr id="25671" name="Line 18"/>
              <p:cNvSpPr>
                <a:spLocks noChangeShapeType="1"/>
              </p:cNvSpPr>
              <p:nvPr/>
            </p:nvSpPr>
            <p:spPr bwMode="auto">
              <a:xfrm>
                <a:off x="5153" y="6274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endParaRPr lang="en-GB"/>
              </a:p>
            </p:txBody>
          </p:sp>
        </p:grpSp>
        <p:sp>
          <p:nvSpPr>
            <p:cNvPr id="25653" name="Line 19"/>
            <p:cNvSpPr>
              <a:spLocks noChangeShapeType="1"/>
            </p:cNvSpPr>
            <p:nvPr/>
          </p:nvSpPr>
          <p:spPr bwMode="auto">
            <a:xfrm flipH="1">
              <a:off x="2776" y="3330"/>
              <a:ext cx="63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654" name="Text Box 20"/>
            <p:cNvSpPr txBox="1">
              <a:spLocks noChangeArrowheads="1"/>
            </p:cNvSpPr>
            <p:nvPr/>
          </p:nvSpPr>
          <p:spPr bwMode="auto">
            <a:xfrm>
              <a:off x="1837" y="2604"/>
              <a:ext cx="317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655" name="Line 21"/>
            <p:cNvSpPr>
              <a:spLocks noChangeShapeType="1"/>
            </p:cNvSpPr>
            <p:nvPr/>
          </p:nvSpPr>
          <p:spPr bwMode="auto">
            <a:xfrm flipH="1">
              <a:off x="1720" y="2265"/>
              <a:ext cx="1091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656" name="Line 22"/>
            <p:cNvSpPr>
              <a:spLocks noChangeShapeType="1"/>
            </p:cNvSpPr>
            <p:nvPr/>
          </p:nvSpPr>
          <p:spPr bwMode="auto">
            <a:xfrm>
              <a:off x="1091" y="2265"/>
              <a:ext cx="0" cy="106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657" name="Line 23"/>
            <p:cNvSpPr>
              <a:spLocks noChangeShapeType="1"/>
            </p:cNvSpPr>
            <p:nvPr/>
          </p:nvSpPr>
          <p:spPr bwMode="auto">
            <a:xfrm>
              <a:off x="3399" y="2265"/>
              <a:ext cx="0" cy="106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658" name="Line 24"/>
            <p:cNvSpPr>
              <a:spLocks noChangeShapeType="1"/>
            </p:cNvSpPr>
            <p:nvPr/>
          </p:nvSpPr>
          <p:spPr bwMode="auto">
            <a:xfrm>
              <a:off x="2882" y="2265"/>
              <a:ext cx="52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659" name="Line 25"/>
            <p:cNvSpPr>
              <a:spLocks noChangeShapeType="1"/>
            </p:cNvSpPr>
            <p:nvPr/>
          </p:nvSpPr>
          <p:spPr bwMode="auto">
            <a:xfrm flipV="1">
              <a:off x="2239" y="2265"/>
              <a:ext cx="0" cy="45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660" name="Line 26"/>
            <p:cNvSpPr>
              <a:spLocks noChangeShapeType="1"/>
            </p:cNvSpPr>
            <p:nvPr/>
          </p:nvSpPr>
          <p:spPr bwMode="auto">
            <a:xfrm flipV="1">
              <a:off x="2239" y="2827"/>
              <a:ext cx="0" cy="50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grpSp>
          <p:nvGrpSpPr>
            <p:cNvPr id="25661" name="Group 27"/>
            <p:cNvGrpSpPr>
              <a:grpSpLocks/>
            </p:cNvGrpSpPr>
            <p:nvPr/>
          </p:nvGrpSpPr>
          <p:grpSpPr bwMode="auto">
            <a:xfrm>
              <a:off x="1649" y="3181"/>
              <a:ext cx="71" cy="304"/>
              <a:chOff x="4253" y="5198"/>
              <a:chExt cx="121" cy="360"/>
            </a:xfrm>
          </p:grpSpPr>
          <p:sp>
            <p:nvSpPr>
              <p:cNvPr id="25668" name="Line 28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endParaRPr lang="en-GB"/>
              </a:p>
            </p:txBody>
          </p:sp>
          <p:sp>
            <p:nvSpPr>
              <p:cNvPr id="25669" name="Line 29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endParaRPr lang="en-GB"/>
              </a:p>
            </p:txBody>
          </p:sp>
        </p:grpSp>
        <p:sp>
          <p:nvSpPr>
            <p:cNvPr id="25662" name="Line 30"/>
            <p:cNvSpPr>
              <a:spLocks noChangeShapeType="1"/>
            </p:cNvSpPr>
            <p:nvPr/>
          </p:nvSpPr>
          <p:spPr bwMode="auto">
            <a:xfrm flipH="1">
              <a:off x="1086" y="3330"/>
              <a:ext cx="56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663" name="Text Box 31"/>
            <p:cNvSpPr txBox="1">
              <a:spLocks noChangeArrowheads="1"/>
            </p:cNvSpPr>
            <p:nvPr/>
          </p:nvSpPr>
          <p:spPr bwMode="auto">
            <a:xfrm>
              <a:off x="1374" y="2932"/>
              <a:ext cx="31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664" name="Line 32"/>
            <p:cNvSpPr>
              <a:spLocks noChangeShapeType="1"/>
            </p:cNvSpPr>
            <p:nvPr/>
          </p:nvSpPr>
          <p:spPr bwMode="auto">
            <a:xfrm flipH="1">
              <a:off x="1725" y="3330"/>
              <a:ext cx="101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667" name="Text Box 35"/>
            <p:cNvSpPr txBox="1">
              <a:spLocks noChangeArrowheads="1"/>
            </p:cNvSpPr>
            <p:nvPr/>
          </p:nvSpPr>
          <p:spPr bwMode="auto">
            <a:xfrm>
              <a:off x="2785" y="2942"/>
              <a:ext cx="2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sp>
        <p:nvSpPr>
          <p:cNvPr id="8217" name="Text Box 44"/>
          <p:cNvSpPr txBox="1">
            <a:spLocks noChangeArrowheads="1"/>
          </p:cNvSpPr>
          <p:nvPr/>
        </p:nvSpPr>
        <p:spPr bwMode="auto">
          <a:xfrm>
            <a:off x="1473534" y="5139478"/>
            <a:ext cx="2180489" cy="53654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CABLE REAL</a:t>
            </a:r>
            <a:endParaRPr lang="es-ES" sz="2400" b="0" dirty="0">
              <a:latin typeface="Arial" panose="020B0604020202020204" pitchFamily="34" charset="0"/>
            </a:endParaRPr>
          </a:p>
        </p:txBody>
      </p:sp>
      <p:sp>
        <p:nvSpPr>
          <p:cNvPr id="25644" name="Text Box 57"/>
          <p:cNvSpPr txBox="1">
            <a:spLocks noChangeArrowheads="1"/>
          </p:cNvSpPr>
          <p:nvPr/>
        </p:nvSpPr>
        <p:spPr bwMode="auto">
          <a:xfrm>
            <a:off x="7986711" y="332718"/>
            <a:ext cx="2349499" cy="12747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Magnitud que caracteriza a un elemento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5645" name="Line 58"/>
          <p:cNvSpPr>
            <a:spLocks noChangeShapeType="1"/>
          </p:cNvSpPr>
          <p:nvPr/>
        </p:nvSpPr>
        <p:spPr bwMode="auto">
          <a:xfrm flipH="1" flipV="1">
            <a:off x="4205256" y="534265"/>
            <a:ext cx="1195415" cy="431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82800" rIns="90000" bIns="82800">
            <a:sp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8201" name="Freeform 79"/>
          <p:cNvSpPr>
            <a:spLocks/>
          </p:cNvSpPr>
          <p:nvPr/>
        </p:nvSpPr>
        <p:spPr bwMode="auto">
          <a:xfrm>
            <a:off x="2436813" y="643301"/>
            <a:ext cx="1590675" cy="965200"/>
          </a:xfrm>
          <a:custGeom>
            <a:avLst/>
            <a:gdLst>
              <a:gd name="T0" fmla="*/ 0 w 1064"/>
              <a:gd name="T1" fmla="*/ 2147483646 h 671"/>
              <a:gd name="T2" fmla="*/ 2147483646 w 1064"/>
              <a:gd name="T3" fmla="*/ 0 h 671"/>
              <a:gd name="T4" fmla="*/ 2147483646 w 1064"/>
              <a:gd name="T5" fmla="*/ 2147483646 h 671"/>
              <a:gd name="T6" fmla="*/ 2147483646 w 1064"/>
              <a:gd name="T7" fmla="*/ 2147483646 h 671"/>
              <a:gd name="T8" fmla="*/ 2147483646 w 1064"/>
              <a:gd name="T9" fmla="*/ 2147483646 h 671"/>
              <a:gd name="T10" fmla="*/ 2147483646 w 1064"/>
              <a:gd name="T11" fmla="*/ 2147483646 h 671"/>
              <a:gd name="T12" fmla="*/ 0 w 1064"/>
              <a:gd name="T13" fmla="*/ 2147483646 h 6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4"/>
              <a:gd name="T22" fmla="*/ 0 h 671"/>
              <a:gd name="T23" fmla="*/ 1064 w 1064"/>
              <a:gd name="T24" fmla="*/ 671 h 6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4" h="671">
                <a:moveTo>
                  <a:pt x="0" y="226"/>
                </a:moveTo>
                <a:lnTo>
                  <a:pt x="496" y="0"/>
                </a:lnTo>
                <a:lnTo>
                  <a:pt x="1064" y="226"/>
                </a:lnTo>
                <a:lnTo>
                  <a:pt x="889" y="584"/>
                </a:lnTo>
                <a:lnTo>
                  <a:pt x="517" y="671"/>
                </a:lnTo>
                <a:lnTo>
                  <a:pt x="182" y="562"/>
                </a:lnTo>
                <a:lnTo>
                  <a:pt x="0" y="226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82800" rIns="90000" bIns="82800"/>
          <a:lstStyle/>
          <a:p>
            <a:pPr>
              <a:spcBef>
                <a:spcPts val="0"/>
              </a:spcBef>
            </a:pPr>
            <a:endParaRPr lang="en-GB"/>
          </a:p>
        </p:txBody>
      </p:sp>
      <p:sp>
        <p:nvSpPr>
          <p:cNvPr id="19482" name="Text Box 59"/>
          <p:cNvSpPr txBox="1">
            <a:spLocks noChangeArrowheads="1"/>
          </p:cNvSpPr>
          <p:nvPr/>
        </p:nvSpPr>
        <p:spPr bwMode="auto">
          <a:xfrm>
            <a:off x="1707017" y="3154981"/>
            <a:ext cx="4735276" cy="905881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82800" rIns="90000" bIns="82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Lo relevante es lo que conecta, que en equilibrio está al mismo V</a:t>
            </a:r>
          </a:p>
        </p:txBody>
      </p:sp>
      <p:sp>
        <p:nvSpPr>
          <p:cNvPr id="19479" name="Text Box 68"/>
          <p:cNvSpPr txBox="1">
            <a:spLocks noChangeArrowheads="1"/>
          </p:cNvSpPr>
          <p:nvPr/>
        </p:nvSpPr>
        <p:spPr bwMode="auto">
          <a:xfrm>
            <a:off x="1491358" y="5875870"/>
            <a:ext cx="5489575" cy="90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Se representa con un </a:t>
            </a:r>
            <a:r>
              <a:rPr lang="es-ES" sz="2400" b="0">
                <a:latin typeface="Arial" panose="020B0604020202020204" pitchFamily="34" charset="0"/>
              </a:rPr>
              <a:t>cable ideal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</a:rPr>
              <a:t>y </a:t>
            </a:r>
            <a:r>
              <a:rPr lang="es-ES" sz="2400" b="0" dirty="0">
                <a:latin typeface="Arial" panose="020B0604020202020204" pitchFamily="34" charset="0"/>
              </a:rPr>
              <a:t>un condensador con su C</a:t>
            </a:r>
          </a:p>
        </p:txBody>
      </p:sp>
      <p:grpSp>
        <p:nvGrpSpPr>
          <p:cNvPr id="13" name="Group 119"/>
          <p:cNvGrpSpPr>
            <a:grpSpLocks/>
          </p:cNvGrpSpPr>
          <p:nvPr/>
        </p:nvGrpSpPr>
        <p:grpSpPr bwMode="auto">
          <a:xfrm>
            <a:off x="8227704" y="5744645"/>
            <a:ext cx="1833563" cy="877888"/>
            <a:chOff x="1392" y="3620"/>
            <a:chExt cx="1155" cy="553"/>
          </a:xfrm>
        </p:grpSpPr>
        <p:grpSp>
          <p:nvGrpSpPr>
            <p:cNvPr id="25622" name="Group 103"/>
            <p:cNvGrpSpPr>
              <a:grpSpLocks/>
            </p:cNvGrpSpPr>
            <p:nvPr/>
          </p:nvGrpSpPr>
          <p:grpSpPr bwMode="auto">
            <a:xfrm>
              <a:off x="1422" y="3620"/>
              <a:ext cx="1096" cy="553"/>
              <a:chOff x="1430" y="4692"/>
              <a:chExt cx="1096" cy="553"/>
            </a:xfrm>
          </p:grpSpPr>
          <p:grpSp>
            <p:nvGrpSpPr>
              <p:cNvPr id="25626" name="Group 27"/>
              <p:cNvGrpSpPr>
                <a:grpSpLocks/>
              </p:cNvGrpSpPr>
              <p:nvPr/>
            </p:nvGrpSpPr>
            <p:grpSpPr bwMode="auto">
              <a:xfrm>
                <a:off x="1657" y="4941"/>
                <a:ext cx="71" cy="304"/>
                <a:chOff x="4253" y="5198"/>
                <a:chExt cx="121" cy="360"/>
              </a:xfrm>
            </p:grpSpPr>
            <p:sp>
              <p:nvSpPr>
                <p:cNvPr id="25630" name="Line 28"/>
                <p:cNvSpPr>
                  <a:spLocks noChangeShapeType="1"/>
                </p:cNvSpPr>
                <p:nvPr/>
              </p:nvSpPr>
              <p:spPr bwMode="auto">
                <a:xfrm>
                  <a:off x="4374" y="5198"/>
                  <a:ext cx="0" cy="36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spcBef>
                      <a:spcPts val="0"/>
                    </a:spcBef>
                  </a:pPr>
                  <a:endParaRPr lang="en-GB"/>
                </a:p>
              </p:txBody>
            </p:sp>
            <p:sp>
              <p:nvSpPr>
                <p:cNvPr id="25631" name="Line 29"/>
                <p:cNvSpPr>
                  <a:spLocks noChangeShapeType="1"/>
                </p:cNvSpPr>
                <p:nvPr/>
              </p:nvSpPr>
              <p:spPr bwMode="auto">
                <a:xfrm>
                  <a:off x="4253" y="5198"/>
                  <a:ext cx="0" cy="36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spcBef>
                      <a:spcPts val="0"/>
                    </a:spcBef>
                  </a:pPr>
                  <a:endParaRPr lang="en-GB"/>
                </a:p>
              </p:txBody>
            </p:sp>
          </p:grpSp>
          <p:sp>
            <p:nvSpPr>
              <p:cNvPr id="25627" name="Line 30"/>
              <p:cNvSpPr>
                <a:spLocks noChangeShapeType="1"/>
              </p:cNvSpPr>
              <p:nvPr/>
            </p:nvSpPr>
            <p:spPr bwMode="auto">
              <a:xfrm flipH="1">
                <a:off x="1430" y="5090"/>
                <a:ext cx="227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endParaRPr lang="en-GB"/>
              </a:p>
            </p:txBody>
          </p:sp>
          <p:sp>
            <p:nvSpPr>
              <p:cNvPr id="25628" name="Text Box 31"/>
              <p:cNvSpPr txBox="1">
                <a:spLocks noChangeArrowheads="1"/>
              </p:cNvSpPr>
              <p:nvPr/>
            </p:nvSpPr>
            <p:spPr bwMode="auto">
              <a:xfrm>
                <a:off x="1582" y="4692"/>
                <a:ext cx="317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000">
                    <a:solidFill>
                      <a:srgbClr val="008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5629" name="Line 32"/>
              <p:cNvSpPr>
                <a:spLocks noChangeShapeType="1"/>
              </p:cNvSpPr>
              <p:nvPr/>
            </p:nvSpPr>
            <p:spPr bwMode="auto">
              <a:xfrm flipH="1">
                <a:off x="1751" y="5090"/>
                <a:ext cx="77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endParaRPr lang="en-GB"/>
              </a:p>
            </p:txBody>
          </p:sp>
        </p:grpSp>
        <p:sp>
          <p:nvSpPr>
            <p:cNvPr id="25623" name="Oval 65"/>
            <p:cNvSpPr>
              <a:spLocks noChangeArrowheads="1"/>
            </p:cNvSpPr>
            <p:nvPr/>
          </p:nvSpPr>
          <p:spPr bwMode="auto">
            <a:xfrm>
              <a:off x="1392" y="3976"/>
              <a:ext cx="68" cy="6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24" name="Oval 66"/>
            <p:cNvSpPr>
              <a:spLocks noChangeArrowheads="1"/>
            </p:cNvSpPr>
            <p:nvPr/>
          </p:nvSpPr>
          <p:spPr bwMode="auto">
            <a:xfrm>
              <a:off x="2479" y="3984"/>
              <a:ext cx="68" cy="6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25" name="Oval 67"/>
            <p:cNvSpPr>
              <a:spLocks noChangeArrowheads="1"/>
            </p:cNvSpPr>
            <p:nvPr/>
          </p:nvSpPr>
          <p:spPr bwMode="auto">
            <a:xfrm>
              <a:off x="1901" y="3983"/>
              <a:ext cx="68" cy="6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5618" name="Text Box 36"/>
          <p:cNvSpPr txBox="1">
            <a:spLocks noChangeArrowheads="1"/>
          </p:cNvSpPr>
          <p:nvPr/>
        </p:nvSpPr>
        <p:spPr bwMode="auto">
          <a:xfrm>
            <a:off x="6641030" y="3897550"/>
            <a:ext cx="3678498" cy="536549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Q = C V = 0 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 </a:t>
            </a:r>
            <a:r>
              <a:rPr lang="es-ES" sz="2400" b="0" dirty="0">
                <a:latin typeface="Arial" panose="020B0604020202020204" pitchFamily="34" charset="0"/>
              </a:rPr>
              <a:t>cte. = 0</a:t>
            </a:r>
          </a:p>
        </p:txBody>
      </p:sp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3948908" y="5145467"/>
            <a:ext cx="3010158" cy="53654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Cable con C no nula</a:t>
            </a:r>
            <a:endParaRPr lang="es-ES" sz="2400" b="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19539" name="Text Box 36"/>
          <p:cNvSpPr txBox="1">
            <a:spLocks noChangeArrowheads="1"/>
          </p:cNvSpPr>
          <p:nvPr/>
        </p:nvSpPr>
        <p:spPr bwMode="auto">
          <a:xfrm>
            <a:off x="6652008" y="2894266"/>
            <a:ext cx="3678497" cy="90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Como en equilibrio </a:t>
            </a:r>
            <a:r>
              <a:rPr lang="es-ES" sz="2400" b="0">
                <a:latin typeface="Arial" panose="020B0604020202020204" pitchFamily="34" charset="0"/>
              </a:rPr>
              <a:t>su V es cte., </a:t>
            </a:r>
            <a:r>
              <a:rPr lang="es-ES" sz="2400" b="0" dirty="0">
                <a:latin typeface="Arial" panose="020B0604020202020204" pitchFamily="34" charset="0"/>
              </a:rPr>
              <a:t>no acumula carga</a:t>
            </a:r>
          </a:p>
        </p:txBody>
      </p:sp>
      <p:sp>
        <p:nvSpPr>
          <p:cNvPr id="25615" name="Text Box 36"/>
          <p:cNvSpPr txBox="1">
            <a:spLocks noChangeArrowheads="1"/>
          </p:cNvSpPr>
          <p:nvPr/>
        </p:nvSpPr>
        <p:spPr bwMode="auto">
          <a:xfrm>
            <a:off x="7987071" y="1748421"/>
            <a:ext cx="2349140" cy="90588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Conductor de capacidad nula</a:t>
            </a:r>
            <a:endParaRPr lang="es-ES" sz="2400" b="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77" name="AutoShape 63"/>
          <p:cNvSpPr>
            <a:spLocks noChangeArrowheads="1"/>
          </p:cNvSpPr>
          <p:nvPr/>
        </p:nvSpPr>
        <p:spPr bwMode="auto">
          <a:xfrm rot="16200000">
            <a:off x="7198504" y="6147028"/>
            <a:ext cx="660400" cy="431800"/>
          </a:xfrm>
          <a:prstGeom prst="downArrow">
            <a:avLst>
              <a:gd name="adj1" fmla="val 50000"/>
              <a:gd name="adj2" fmla="val 5058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n-US" sz="20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Text Box 53">
            <a:extLst>
              <a:ext uri="{FF2B5EF4-FFF2-40B4-BE49-F238E27FC236}">
                <a16:creationId xmlns:a16="http://schemas.microsoft.com/office/drawing/2014/main" id="{69A5FD7B-C1C9-468E-A108-512DBFAA5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899" y="343646"/>
            <a:ext cx="2341384" cy="5147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PARÁMETRO</a:t>
            </a:r>
            <a:endParaRPr lang="es-ES" sz="2400" b="0" dirty="0">
              <a:latin typeface="Arial" panose="020B0604020202020204" pitchFamily="34" charset="0"/>
            </a:endParaRPr>
          </a:p>
        </p:txBody>
      </p:sp>
      <p:sp>
        <p:nvSpPr>
          <p:cNvPr id="80" name="Text Box 53">
            <a:extLst>
              <a:ext uri="{FF2B5EF4-FFF2-40B4-BE49-F238E27FC236}">
                <a16:creationId xmlns:a16="http://schemas.microsoft.com/office/drawing/2014/main" id="{A4C39BE1-D76E-4D00-9D48-75D2CF9E8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2143" y="1752259"/>
            <a:ext cx="2349140" cy="5147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CABLE IDEAL</a:t>
            </a:r>
            <a:endParaRPr lang="es-ES" sz="2400" b="0" dirty="0">
              <a:latin typeface="Arial" panose="020B0604020202020204" pitchFamily="34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27A8A919-95CB-4035-8B71-9700DB8595BC}"/>
              </a:ext>
            </a:extLst>
          </p:cNvPr>
          <p:cNvGrpSpPr/>
          <p:nvPr/>
        </p:nvGrpSpPr>
        <p:grpSpPr>
          <a:xfrm>
            <a:off x="3580032" y="4210572"/>
            <a:ext cx="1820863" cy="660400"/>
            <a:chOff x="3027364" y="4103211"/>
            <a:chExt cx="1820863" cy="660400"/>
          </a:xfrm>
        </p:grpSpPr>
        <p:sp>
          <p:nvSpPr>
            <p:cNvPr id="25634" name="Text Box 62"/>
            <p:cNvSpPr txBox="1">
              <a:spLocks noChangeArrowheads="1"/>
            </p:cNvSpPr>
            <p:nvPr/>
          </p:nvSpPr>
          <p:spPr bwMode="auto">
            <a:xfrm>
              <a:off x="3027364" y="4103211"/>
              <a:ext cx="422275" cy="66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3200" b="0">
                  <a:solidFill>
                    <a:srgbClr val="008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25635" name="Line 63"/>
            <p:cNvSpPr>
              <a:spLocks noChangeShapeType="1"/>
            </p:cNvSpPr>
            <p:nvPr/>
          </p:nvSpPr>
          <p:spPr bwMode="auto">
            <a:xfrm>
              <a:off x="3613152" y="4250848"/>
              <a:ext cx="12033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636" name="Line 64"/>
            <p:cNvSpPr>
              <a:spLocks noChangeShapeType="1"/>
            </p:cNvSpPr>
            <p:nvPr/>
          </p:nvSpPr>
          <p:spPr bwMode="auto">
            <a:xfrm>
              <a:off x="3624264" y="4276248"/>
              <a:ext cx="649288" cy="34607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640" name="Oval 68"/>
            <p:cNvSpPr>
              <a:spLocks noChangeArrowheads="1"/>
            </p:cNvSpPr>
            <p:nvPr/>
          </p:nvSpPr>
          <p:spPr bwMode="auto">
            <a:xfrm>
              <a:off x="3568702" y="4203746"/>
              <a:ext cx="107950" cy="10795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41" name="Oval 69"/>
            <p:cNvSpPr>
              <a:spLocks noChangeArrowheads="1"/>
            </p:cNvSpPr>
            <p:nvPr/>
          </p:nvSpPr>
          <p:spPr bwMode="auto">
            <a:xfrm>
              <a:off x="4740277" y="4187348"/>
              <a:ext cx="107950" cy="10795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42" name="Oval 70"/>
            <p:cNvSpPr>
              <a:spLocks noChangeArrowheads="1"/>
            </p:cNvSpPr>
            <p:nvPr/>
          </p:nvSpPr>
          <p:spPr bwMode="auto">
            <a:xfrm>
              <a:off x="4211639" y="4547711"/>
              <a:ext cx="107950" cy="10795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9B52F699-A3CA-4F94-A6CD-F01CE42B3CFC}"/>
              </a:ext>
            </a:extLst>
          </p:cNvPr>
          <p:cNvGrpSpPr/>
          <p:nvPr/>
        </p:nvGrpSpPr>
        <p:grpSpPr>
          <a:xfrm>
            <a:off x="2088860" y="4308473"/>
            <a:ext cx="1284288" cy="465137"/>
            <a:chOff x="2088860" y="4268281"/>
            <a:chExt cx="1284288" cy="465137"/>
          </a:xfrm>
        </p:grpSpPr>
        <p:sp>
          <p:nvSpPr>
            <p:cNvPr id="25632" name="Line 60"/>
            <p:cNvSpPr>
              <a:spLocks noChangeShapeType="1"/>
            </p:cNvSpPr>
            <p:nvPr/>
          </p:nvSpPr>
          <p:spPr bwMode="auto">
            <a:xfrm>
              <a:off x="2104735" y="4322256"/>
              <a:ext cx="12033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633" name="Line 61"/>
            <p:cNvSpPr>
              <a:spLocks noChangeShapeType="1"/>
            </p:cNvSpPr>
            <p:nvPr/>
          </p:nvSpPr>
          <p:spPr bwMode="auto">
            <a:xfrm>
              <a:off x="2760373" y="4333368"/>
              <a:ext cx="0" cy="34607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637" name="Oval 65"/>
            <p:cNvSpPr>
              <a:spLocks noChangeArrowheads="1"/>
            </p:cNvSpPr>
            <p:nvPr/>
          </p:nvSpPr>
          <p:spPr bwMode="auto">
            <a:xfrm>
              <a:off x="2088860" y="4269868"/>
              <a:ext cx="107950" cy="10795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38" name="Oval 66"/>
            <p:cNvSpPr>
              <a:spLocks noChangeArrowheads="1"/>
            </p:cNvSpPr>
            <p:nvPr/>
          </p:nvSpPr>
          <p:spPr bwMode="auto">
            <a:xfrm>
              <a:off x="2704810" y="4625468"/>
              <a:ext cx="107950" cy="10795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39" name="Oval 67"/>
            <p:cNvSpPr>
              <a:spLocks noChangeArrowheads="1"/>
            </p:cNvSpPr>
            <p:nvPr/>
          </p:nvSpPr>
          <p:spPr bwMode="auto">
            <a:xfrm>
              <a:off x="3265198" y="4268281"/>
              <a:ext cx="107950" cy="10795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BE8E2889-2881-49DB-8A03-1D1BACEE2D26}"/>
              </a:ext>
            </a:extLst>
          </p:cNvPr>
          <p:cNvSpPr/>
          <p:nvPr/>
        </p:nvSpPr>
        <p:spPr bwMode="auto">
          <a:xfrm>
            <a:off x="4133850" y="872089"/>
            <a:ext cx="1019175" cy="1857375"/>
          </a:xfrm>
          <a:custGeom>
            <a:avLst/>
            <a:gdLst>
              <a:gd name="connsiteX0" fmla="*/ 152400 w 1019175"/>
              <a:gd name="connsiteY0" fmla="*/ 104775 h 1857375"/>
              <a:gd name="connsiteX1" fmla="*/ 361950 w 1019175"/>
              <a:gd name="connsiteY1" fmla="*/ 0 h 1857375"/>
              <a:gd name="connsiteX2" fmla="*/ 1019175 w 1019175"/>
              <a:gd name="connsiteY2" fmla="*/ 9525 h 1857375"/>
              <a:gd name="connsiteX3" fmla="*/ 1019175 w 1019175"/>
              <a:gd name="connsiteY3" fmla="*/ 1847850 h 1857375"/>
              <a:gd name="connsiteX4" fmla="*/ 133350 w 1019175"/>
              <a:gd name="connsiteY4" fmla="*/ 1857375 h 1857375"/>
              <a:gd name="connsiteX5" fmla="*/ 0 w 1019175"/>
              <a:gd name="connsiteY5" fmla="*/ 1790700 h 1857375"/>
              <a:gd name="connsiteX6" fmla="*/ 171450 w 1019175"/>
              <a:gd name="connsiteY6" fmla="*/ 1714500 h 1857375"/>
              <a:gd name="connsiteX7" fmla="*/ 800100 w 1019175"/>
              <a:gd name="connsiteY7" fmla="*/ 1714500 h 1857375"/>
              <a:gd name="connsiteX8" fmla="*/ 790575 w 1019175"/>
              <a:gd name="connsiteY8" fmla="*/ 200025 h 1857375"/>
              <a:gd name="connsiteX9" fmla="*/ 342900 w 1019175"/>
              <a:gd name="connsiteY9" fmla="*/ 190500 h 1857375"/>
              <a:gd name="connsiteX10" fmla="*/ 209550 w 1019175"/>
              <a:gd name="connsiteY10" fmla="*/ 133350 h 18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9175" h="1857375">
                <a:moveTo>
                  <a:pt x="152400" y="104775"/>
                </a:moveTo>
                <a:lnTo>
                  <a:pt x="361950" y="0"/>
                </a:lnTo>
                <a:lnTo>
                  <a:pt x="1019175" y="9525"/>
                </a:lnTo>
                <a:lnTo>
                  <a:pt x="1019175" y="1847850"/>
                </a:lnTo>
                <a:lnTo>
                  <a:pt x="133350" y="1857375"/>
                </a:lnTo>
                <a:lnTo>
                  <a:pt x="0" y="1790700"/>
                </a:lnTo>
                <a:lnTo>
                  <a:pt x="171450" y="1714500"/>
                </a:lnTo>
                <a:lnTo>
                  <a:pt x="800100" y="1714500"/>
                </a:lnTo>
                <a:lnTo>
                  <a:pt x="790575" y="200025"/>
                </a:lnTo>
                <a:lnTo>
                  <a:pt x="342900" y="190500"/>
                </a:lnTo>
                <a:lnTo>
                  <a:pt x="209550" y="133350"/>
                </a:lnTo>
              </a:path>
            </a:pathLst>
          </a:custGeom>
          <a:noFill/>
          <a:ln w="28575" cap="flat" cmpd="sng" algn="ctr">
            <a:solidFill>
              <a:srgbClr val="008000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5" name="Line 80">
            <a:extLst>
              <a:ext uri="{FF2B5EF4-FFF2-40B4-BE49-F238E27FC236}">
                <a16:creationId xmlns:a16="http://schemas.microsoft.com/office/drawing/2014/main" id="{00219AE0-426B-4816-B59B-DBA52950C9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53025" y="1985925"/>
            <a:ext cx="389118" cy="7939"/>
          </a:xfrm>
          <a:prstGeom prst="line">
            <a:avLst/>
          </a:prstGeom>
          <a:noFill/>
          <a:ln w="25400">
            <a:solidFill>
              <a:srgbClr val="008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82800" rIns="90000" bIns="82800">
            <a:spAutoFit/>
          </a:bodyPr>
          <a:lstStyle/>
          <a:p>
            <a:pPr>
              <a:spcBef>
                <a:spcPts val="0"/>
              </a:spcBef>
            </a:pPr>
            <a:endParaRPr lang="en-GB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06FB931-79E3-4541-8FFB-F03F6F68A447}"/>
              </a:ext>
            </a:extLst>
          </p:cNvPr>
          <p:cNvGrpSpPr/>
          <p:nvPr/>
        </p:nvGrpSpPr>
        <p:grpSpPr>
          <a:xfrm>
            <a:off x="1322425" y="1446810"/>
            <a:ext cx="1386198" cy="2916000"/>
            <a:chOff x="1322425" y="1446810"/>
            <a:chExt cx="1386198" cy="2888950"/>
          </a:xfrm>
        </p:grpSpPr>
        <p:sp>
          <p:nvSpPr>
            <p:cNvPr id="25643" name="Line 80"/>
            <p:cNvSpPr>
              <a:spLocks noChangeShapeType="1"/>
            </p:cNvSpPr>
            <p:nvPr/>
          </p:nvSpPr>
          <p:spPr bwMode="auto">
            <a:xfrm flipH="1">
              <a:off x="1621253" y="1446810"/>
              <a:ext cx="1087370" cy="70672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82800" rIns="90000" bIns="82800">
              <a:sp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81FE550A-2F6C-42FB-8DC4-63F127032D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2425" y="4335760"/>
              <a:ext cx="43200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82800" rIns="90000" bIns="82800">
              <a:sp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5" name="Line 80">
              <a:extLst>
                <a:ext uri="{FF2B5EF4-FFF2-40B4-BE49-F238E27FC236}">
                  <a16:creationId xmlns:a16="http://schemas.microsoft.com/office/drawing/2014/main" id="{61DFFB70-CC94-4956-8315-009F432253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6859" y="2153532"/>
              <a:ext cx="278085" cy="217983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82800" rIns="90000" bIns="82800">
              <a:sp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 animBg="1"/>
      <p:bldP spid="25644" grpId="0" animBg="1"/>
      <p:bldP spid="25645" grpId="0" animBg="1"/>
      <p:bldP spid="8201" grpId="0" animBg="1"/>
      <p:bldP spid="19482" grpId="0" animBg="1"/>
      <p:bldP spid="19479" grpId="0" animBg="1"/>
      <p:bldP spid="25618" grpId="0" animBg="1"/>
      <p:bldP spid="2" grpId="0" animBg="1"/>
      <p:bldP spid="19539" grpId="0" animBg="1"/>
      <p:bldP spid="25615" grpId="0" animBg="1"/>
      <p:bldP spid="77" grpId="0" animBg="1"/>
      <p:bldP spid="79" grpId="0" animBg="1"/>
      <p:bldP spid="80" grpId="0" animBg="1"/>
      <p:bldP spid="3" grpId="0" animBg="1"/>
      <p:bldP spid="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53"/>
          <p:cNvGrpSpPr>
            <a:grpSpLocks/>
          </p:cNvGrpSpPr>
          <p:nvPr/>
        </p:nvGrpSpPr>
        <p:grpSpPr bwMode="auto">
          <a:xfrm>
            <a:off x="3890963" y="3927425"/>
            <a:ext cx="3740150" cy="2617787"/>
            <a:chOff x="1081" y="1220"/>
            <a:chExt cx="2356" cy="1649"/>
          </a:xfrm>
        </p:grpSpPr>
        <p:grpSp>
          <p:nvGrpSpPr>
            <p:cNvPr id="27675" name="Group 3"/>
            <p:cNvGrpSpPr>
              <a:grpSpLocks/>
            </p:cNvGrpSpPr>
            <p:nvPr/>
          </p:nvGrpSpPr>
          <p:grpSpPr bwMode="auto">
            <a:xfrm>
              <a:off x="1644" y="1497"/>
              <a:ext cx="71" cy="304"/>
              <a:chOff x="4253" y="5198"/>
              <a:chExt cx="121" cy="360"/>
            </a:xfrm>
          </p:grpSpPr>
          <p:sp>
            <p:nvSpPr>
              <p:cNvPr id="27705" name="Line 4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7706" name="Line 5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27676" name="Group 6"/>
            <p:cNvGrpSpPr>
              <a:grpSpLocks/>
            </p:cNvGrpSpPr>
            <p:nvPr/>
          </p:nvGrpSpPr>
          <p:grpSpPr bwMode="auto">
            <a:xfrm>
              <a:off x="2811" y="1499"/>
              <a:ext cx="71" cy="305"/>
              <a:chOff x="4253" y="5198"/>
              <a:chExt cx="121" cy="360"/>
            </a:xfrm>
          </p:grpSpPr>
          <p:sp>
            <p:nvSpPr>
              <p:cNvPr id="27703" name="Line 7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7704" name="Line 8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27677" name="Group 9"/>
            <p:cNvGrpSpPr>
              <a:grpSpLocks/>
            </p:cNvGrpSpPr>
            <p:nvPr/>
          </p:nvGrpSpPr>
          <p:grpSpPr bwMode="auto">
            <a:xfrm rot="5400000">
              <a:off x="2187" y="2051"/>
              <a:ext cx="103" cy="212"/>
              <a:chOff x="4253" y="5198"/>
              <a:chExt cx="121" cy="360"/>
            </a:xfrm>
          </p:grpSpPr>
          <p:sp>
            <p:nvSpPr>
              <p:cNvPr id="27701" name="Line 10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7702" name="Line 11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27678" name="Line 12"/>
            <p:cNvSpPr>
              <a:spLocks noChangeShapeType="1"/>
            </p:cNvSpPr>
            <p:nvPr/>
          </p:nvSpPr>
          <p:spPr bwMode="auto">
            <a:xfrm flipH="1">
              <a:off x="1081" y="1646"/>
              <a:ext cx="56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7679" name="Text Box 13"/>
            <p:cNvSpPr txBox="1">
              <a:spLocks noChangeArrowheads="1"/>
            </p:cNvSpPr>
            <p:nvPr/>
          </p:nvSpPr>
          <p:spPr bwMode="auto">
            <a:xfrm>
              <a:off x="1374" y="1220"/>
              <a:ext cx="31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680" name="Text Box 14"/>
            <p:cNvSpPr txBox="1">
              <a:spLocks noChangeArrowheads="1"/>
            </p:cNvSpPr>
            <p:nvPr/>
          </p:nvSpPr>
          <p:spPr bwMode="auto">
            <a:xfrm>
              <a:off x="2544" y="1220"/>
              <a:ext cx="31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7681" name="Group 15"/>
            <p:cNvGrpSpPr>
              <a:grpSpLocks/>
            </p:cNvGrpSpPr>
            <p:nvPr/>
          </p:nvGrpSpPr>
          <p:grpSpPr bwMode="auto">
            <a:xfrm flipH="1">
              <a:off x="2739" y="2562"/>
              <a:ext cx="37" cy="304"/>
              <a:chOff x="5153" y="6274"/>
              <a:chExt cx="63" cy="360"/>
            </a:xfrm>
          </p:grpSpPr>
          <p:sp>
            <p:nvSpPr>
              <p:cNvPr id="27699" name="Line 16"/>
              <p:cNvSpPr>
                <a:spLocks noChangeShapeType="1"/>
              </p:cNvSpPr>
              <p:nvPr/>
            </p:nvSpPr>
            <p:spPr bwMode="auto">
              <a:xfrm>
                <a:off x="5216" y="6357"/>
                <a:ext cx="0" cy="19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7700" name="Line 17"/>
              <p:cNvSpPr>
                <a:spLocks noChangeShapeType="1"/>
              </p:cNvSpPr>
              <p:nvPr/>
            </p:nvSpPr>
            <p:spPr bwMode="auto">
              <a:xfrm>
                <a:off x="5153" y="6274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27682" name="Line 18"/>
            <p:cNvSpPr>
              <a:spLocks noChangeShapeType="1"/>
            </p:cNvSpPr>
            <p:nvPr/>
          </p:nvSpPr>
          <p:spPr bwMode="auto">
            <a:xfrm flipH="1">
              <a:off x="2776" y="2714"/>
              <a:ext cx="63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7683" name="Text Box 19"/>
            <p:cNvSpPr txBox="1">
              <a:spLocks noChangeArrowheads="1"/>
            </p:cNvSpPr>
            <p:nvPr/>
          </p:nvSpPr>
          <p:spPr bwMode="auto">
            <a:xfrm>
              <a:off x="1837" y="1988"/>
              <a:ext cx="317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684" name="Line 20"/>
            <p:cNvSpPr>
              <a:spLocks noChangeShapeType="1"/>
            </p:cNvSpPr>
            <p:nvPr/>
          </p:nvSpPr>
          <p:spPr bwMode="auto">
            <a:xfrm flipH="1">
              <a:off x="1720" y="1649"/>
              <a:ext cx="1091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7685" name="Line 21"/>
            <p:cNvSpPr>
              <a:spLocks noChangeShapeType="1"/>
            </p:cNvSpPr>
            <p:nvPr/>
          </p:nvSpPr>
          <p:spPr bwMode="auto">
            <a:xfrm>
              <a:off x="1091" y="1649"/>
              <a:ext cx="0" cy="106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7686" name="Line 22"/>
            <p:cNvSpPr>
              <a:spLocks noChangeShapeType="1"/>
            </p:cNvSpPr>
            <p:nvPr/>
          </p:nvSpPr>
          <p:spPr bwMode="auto">
            <a:xfrm>
              <a:off x="3399" y="1649"/>
              <a:ext cx="0" cy="106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7687" name="Line 23"/>
            <p:cNvSpPr>
              <a:spLocks noChangeShapeType="1"/>
            </p:cNvSpPr>
            <p:nvPr/>
          </p:nvSpPr>
          <p:spPr bwMode="auto">
            <a:xfrm>
              <a:off x="2882" y="1649"/>
              <a:ext cx="52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7688" name="Line 24"/>
            <p:cNvSpPr>
              <a:spLocks noChangeShapeType="1"/>
            </p:cNvSpPr>
            <p:nvPr/>
          </p:nvSpPr>
          <p:spPr bwMode="auto">
            <a:xfrm flipV="1">
              <a:off x="2239" y="1649"/>
              <a:ext cx="0" cy="45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7689" name="Line 25"/>
            <p:cNvSpPr>
              <a:spLocks noChangeShapeType="1"/>
            </p:cNvSpPr>
            <p:nvPr/>
          </p:nvSpPr>
          <p:spPr bwMode="auto">
            <a:xfrm flipV="1">
              <a:off x="2239" y="2211"/>
              <a:ext cx="0" cy="50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27690" name="Group 26"/>
            <p:cNvGrpSpPr>
              <a:grpSpLocks/>
            </p:cNvGrpSpPr>
            <p:nvPr/>
          </p:nvGrpSpPr>
          <p:grpSpPr bwMode="auto">
            <a:xfrm>
              <a:off x="1649" y="2565"/>
              <a:ext cx="71" cy="304"/>
              <a:chOff x="4253" y="5198"/>
              <a:chExt cx="121" cy="360"/>
            </a:xfrm>
          </p:grpSpPr>
          <p:sp>
            <p:nvSpPr>
              <p:cNvPr id="27697" name="Line 27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7698" name="Line 28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27691" name="Line 29"/>
            <p:cNvSpPr>
              <a:spLocks noChangeShapeType="1"/>
            </p:cNvSpPr>
            <p:nvPr/>
          </p:nvSpPr>
          <p:spPr bwMode="auto">
            <a:xfrm flipH="1">
              <a:off x="1086" y="2714"/>
              <a:ext cx="56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7692" name="Text Box 30"/>
            <p:cNvSpPr txBox="1">
              <a:spLocks noChangeArrowheads="1"/>
            </p:cNvSpPr>
            <p:nvPr/>
          </p:nvSpPr>
          <p:spPr bwMode="auto">
            <a:xfrm>
              <a:off x="1374" y="2316"/>
              <a:ext cx="31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693" name="Line 31"/>
            <p:cNvSpPr>
              <a:spLocks noChangeShapeType="1"/>
            </p:cNvSpPr>
            <p:nvPr/>
          </p:nvSpPr>
          <p:spPr bwMode="auto">
            <a:xfrm flipH="1">
              <a:off x="1725" y="2714"/>
              <a:ext cx="101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7694" name="Oval 32"/>
            <p:cNvSpPr>
              <a:spLocks noChangeArrowheads="1"/>
            </p:cNvSpPr>
            <p:nvPr/>
          </p:nvSpPr>
          <p:spPr bwMode="auto">
            <a:xfrm>
              <a:off x="2193" y="2666"/>
              <a:ext cx="91" cy="9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95" name="Oval 33"/>
            <p:cNvSpPr>
              <a:spLocks noChangeArrowheads="1"/>
            </p:cNvSpPr>
            <p:nvPr/>
          </p:nvSpPr>
          <p:spPr bwMode="auto">
            <a:xfrm>
              <a:off x="3346" y="2666"/>
              <a:ext cx="91" cy="9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96" name="Text Box 34"/>
            <p:cNvSpPr txBox="1">
              <a:spLocks noChangeArrowheads="1"/>
            </p:cNvSpPr>
            <p:nvPr/>
          </p:nvSpPr>
          <p:spPr bwMode="auto">
            <a:xfrm>
              <a:off x="2785" y="2326"/>
              <a:ext cx="2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sp>
        <p:nvSpPr>
          <p:cNvPr id="336951" name="Freeform 55"/>
          <p:cNvSpPr>
            <a:spLocks/>
          </p:cNvSpPr>
          <p:nvPr/>
        </p:nvSpPr>
        <p:spPr bwMode="auto">
          <a:xfrm>
            <a:off x="4826001" y="3915536"/>
            <a:ext cx="1885950" cy="1503363"/>
          </a:xfrm>
          <a:custGeom>
            <a:avLst/>
            <a:gdLst>
              <a:gd name="T0" fmla="*/ 0 w 1188"/>
              <a:gd name="T1" fmla="*/ 2147483646 h 947"/>
              <a:gd name="T2" fmla="*/ 0 w 1188"/>
              <a:gd name="T3" fmla="*/ 2147483646 h 947"/>
              <a:gd name="T4" fmla="*/ 2147483646 w 1188"/>
              <a:gd name="T5" fmla="*/ 2147483646 h 947"/>
              <a:gd name="T6" fmla="*/ 2147483646 w 1188"/>
              <a:gd name="T7" fmla="*/ 2147483646 h 947"/>
              <a:gd name="T8" fmla="*/ 2147483646 w 1188"/>
              <a:gd name="T9" fmla="*/ 2147483646 h 947"/>
              <a:gd name="T10" fmla="*/ 2147483646 w 1188"/>
              <a:gd name="T11" fmla="*/ 2147483646 h 947"/>
              <a:gd name="T12" fmla="*/ 2147483646 w 1188"/>
              <a:gd name="T13" fmla="*/ 0 h 947"/>
              <a:gd name="T14" fmla="*/ 2147483646 w 1188"/>
              <a:gd name="T15" fmla="*/ 0 h 947"/>
              <a:gd name="T16" fmla="*/ 0 w 1188"/>
              <a:gd name="T17" fmla="*/ 2147483646 h 94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88"/>
              <a:gd name="T28" fmla="*/ 0 h 947"/>
              <a:gd name="T29" fmla="*/ 1188 w 1188"/>
              <a:gd name="T30" fmla="*/ 947 h 94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88" h="947">
                <a:moveTo>
                  <a:pt x="0" y="160"/>
                </a:moveTo>
                <a:lnTo>
                  <a:pt x="0" y="765"/>
                </a:lnTo>
                <a:lnTo>
                  <a:pt x="342" y="751"/>
                </a:lnTo>
                <a:lnTo>
                  <a:pt x="415" y="926"/>
                </a:lnTo>
                <a:lnTo>
                  <a:pt x="707" y="947"/>
                </a:lnTo>
                <a:lnTo>
                  <a:pt x="1181" y="678"/>
                </a:lnTo>
                <a:lnTo>
                  <a:pt x="1188" y="0"/>
                </a:lnTo>
                <a:lnTo>
                  <a:pt x="7" y="0"/>
                </a:lnTo>
                <a:lnTo>
                  <a:pt x="0" y="16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82800" rIns="90000" bIns="82800"/>
          <a:lstStyle/>
          <a:p>
            <a:endParaRPr lang="en-GB"/>
          </a:p>
        </p:txBody>
      </p:sp>
      <p:sp>
        <p:nvSpPr>
          <p:cNvPr id="336952" name="Freeform 56"/>
          <p:cNvSpPr>
            <a:spLocks/>
          </p:cNvSpPr>
          <p:nvPr/>
        </p:nvSpPr>
        <p:spPr bwMode="auto">
          <a:xfrm>
            <a:off x="3725863" y="4344937"/>
            <a:ext cx="1100138" cy="2406650"/>
          </a:xfrm>
          <a:custGeom>
            <a:avLst/>
            <a:gdLst>
              <a:gd name="T0" fmla="*/ 2147483646 w 693"/>
              <a:gd name="T1" fmla="*/ 2147483646 h 1516"/>
              <a:gd name="T2" fmla="*/ 2147483646 w 693"/>
              <a:gd name="T3" fmla="*/ 2147483646 h 1516"/>
              <a:gd name="T4" fmla="*/ 0 w 693"/>
              <a:gd name="T5" fmla="*/ 2147483646 h 1516"/>
              <a:gd name="T6" fmla="*/ 0 w 693"/>
              <a:gd name="T7" fmla="*/ 2147483646 h 1516"/>
              <a:gd name="T8" fmla="*/ 2147483646 w 693"/>
              <a:gd name="T9" fmla="*/ 0 h 1516"/>
              <a:gd name="T10" fmla="*/ 2147483646 w 693"/>
              <a:gd name="T11" fmla="*/ 2147483646 h 15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3"/>
              <a:gd name="T19" fmla="*/ 0 h 1516"/>
              <a:gd name="T20" fmla="*/ 693 w 693"/>
              <a:gd name="T21" fmla="*/ 1516 h 15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3" h="1516">
                <a:moveTo>
                  <a:pt x="693" y="868"/>
                </a:moveTo>
                <a:lnTo>
                  <a:pt x="693" y="1516"/>
                </a:lnTo>
                <a:lnTo>
                  <a:pt x="0" y="1320"/>
                </a:lnTo>
                <a:lnTo>
                  <a:pt x="0" y="51"/>
                </a:lnTo>
                <a:lnTo>
                  <a:pt x="693" y="0"/>
                </a:lnTo>
                <a:lnTo>
                  <a:pt x="693" y="868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82800" rIns="90000" bIns="82800"/>
          <a:lstStyle/>
          <a:p>
            <a:endParaRPr lang="en-GB"/>
          </a:p>
        </p:txBody>
      </p:sp>
      <p:sp>
        <p:nvSpPr>
          <p:cNvPr id="9227" name="Text Box 85"/>
          <p:cNvSpPr txBox="1">
            <a:spLocks noChangeArrowheads="1"/>
          </p:cNvSpPr>
          <p:nvPr/>
        </p:nvSpPr>
        <p:spPr bwMode="auto">
          <a:xfrm>
            <a:off x="6602413" y="6259462"/>
            <a:ext cx="3286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9228" name="Text Box 86"/>
          <p:cNvSpPr txBox="1">
            <a:spLocks noChangeArrowheads="1"/>
          </p:cNvSpPr>
          <p:nvPr/>
        </p:nvSpPr>
        <p:spPr bwMode="auto">
          <a:xfrm>
            <a:off x="6215063" y="6256287"/>
            <a:ext cx="2651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27672" name="Text Box 92"/>
          <p:cNvSpPr txBox="1">
            <a:spLocks noChangeArrowheads="1"/>
          </p:cNvSpPr>
          <p:nvPr/>
        </p:nvSpPr>
        <p:spPr bwMode="auto">
          <a:xfrm>
            <a:off x="2866307" y="3139355"/>
            <a:ext cx="4187663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8000"/>
                </a:solidFill>
                <a:latin typeface="Arial" panose="020B0604020202020204" pitchFamily="34" charset="0"/>
              </a:rPr>
              <a:t>Hay dos conductores neutros</a:t>
            </a:r>
          </a:p>
        </p:txBody>
      </p:sp>
      <p:sp>
        <p:nvSpPr>
          <p:cNvPr id="27673" name="Line 93"/>
          <p:cNvSpPr>
            <a:spLocks noChangeShapeType="1"/>
          </p:cNvSpPr>
          <p:nvPr/>
        </p:nvSpPr>
        <p:spPr bwMode="auto">
          <a:xfrm>
            <a:off x="4121590" y="3629751"/>
            <a:ext cx="503238" cy="26275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82800" rIns="90000" bIns="82800"/>
          <a:lstStyle/>
          <a:p>
            <a:endParaRPr lang="en-GB"/>
          </a:p>
        </p:txBody>
      </p:sp>
      <p:sp>
        <p:nvSpPr>
          <p:cNvPr id="27674" name="Line 94"/>
          <p:cNvSpPr>
            <a:spLocks noChangeShapeType="1"/>
          </p:cNvSpPr>
          <p:nvPr/>
        </p:nvSpPr>
        <p:spPr bwMode="auto">
          <a:xfrm>
            <a:off x="3932232" y="3686904"/>
            <a:ext cx="189357" cy="517526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82800" rIns="90000" bIns="82800"/>
          <a:lstStyle/>
          <a:p>
            <a:endParaRPr lang="en-GB"/>
          </a:p>
        </p:txBody>
      </p:sp>
      <p:sp>
        <p:nvSpPr>
          <p:cNvPr id="9274" name="Text Box 58"/>
          <p:cNvSpPr txBox="1">
            <a:spLocks noChangeArrowheads="1"/>
          </p:cNvSpPr>
          <p:nvPr/>
        </p:nvSpPr>
        <p:spPr bwMode="auto">
          <a:xfrm>
            <a:off x="1675161" y="1107483"/>
            <a:ext cx="7863950" cy="884070"/>
          </a:xfrm>
          <a:prstGeom prst="rect">
            <a:avLst/>
          </a:prstGeom>
          <a:noFill/>
          <a:ln>
            <a:noFill/>
          </a:ln>
        </p:spPr>
        <p:txBody>
          <a:bodyPr wrap="square" lIns="216000" tIns="72000" rIns="90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b="0" dirty="0">
                <a:latin typeface="Arial" panose="020B0604020202020204" pitchFamily="34" charset="0"/>
              </a:rPr>
              <a:t>En el circuito, los cables y los condensadores están inicialmente descargados. Los terminales de la pila no</a:t>
            </a:r>
          </a:p>
        </p:txBody>
      </p:sp>
      <p:sp>
        <p:nvSpPr>
          <p:cNvPr id="3" name="CuadroTexto 2"/>
          <p:cNvSpPr txBox="1">
            <a:spLocks noChangeArrowheads="1"/>
          </p:cNvSpPr>
          <p:nvPr/>
        </p:nvSpPr>
        <p:spPr bwMode="auto">
          <a:xfrm>
            <a:off x="1788050" y="2065668"/>
            <a:ext cx="8044566" cy="884070"/>
          </a:xfrm>
          <a:prstGeom prst="rect">
            <a:avLst/>
          </a:prstGeom>
          <a:noFill/>
          <a:ln>
            <a:noFill/>
          </a:ln>
        </p:spPr>
        <p:txBody>
          <a:bodyPr wrap="square" tIns="72000" bIns="7200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b="0" dirty="0">
                <a:sym typeface="Symbol" panose="05050102010706020507" pitchFamily="18" charset="2"/>
              </a:rPr>
              <a:t> </a:t>
            </a:r>
            <a:r>
              <a:rPr lang="es-ES" sz="2400" b="0" dirty="0"/>
              <a:t>Los conductores en contacto con la pila están cargados, al haber carga en los polos de la pila. El resto no lo está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4138248" y="488376"/>
            <a:ext cx="3280706" cy="461665"/>
          </a:xfrm>
          <a:prstGeom prst="rect">
            <a:avLst/>
          </a:prstGeom>
          <a:solidFill>
            <a:srgbClr val="666699"/>
          </a:solidFill>
        </p:spPr>
        <p:txBody>
          <a:bodyPr wrap="none" rtlCol="0">
            <a:spAutoFit/>
          </a:bodyPr>
          <a:lstStyle/>
          <a:p>
            <a:r>
              <a:rPr lang="es-ES" sz="2400" b="0" dirty="0">
                <a:solidFill>
                  <a:srgbClr val="FFFFFF"/>
                </a:solidFill>
              </a:rPr>
              <a:t>PRIMERA ECUACIÓN</a:t>
            </a:r>
            <a:endParaRPr lang="en-GB" sz="2400" b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51" grpId="0" animBg="1"/>
      <p:bldP spid="336952" grpId="0" animBg="1"/>
      <p:bldP spid="9227" grpId="0"/>
      <p:bldP spid="9228" grpId="0"/>
      <p:bldP spid="27672" grpId="0"/>
      <p:bldP spid="27673" grpId="0" animBg="1"/>
      <p:bldP spid="27674" grpId="0" animBg="1"/>
      <p:bldP spid="9274" grpId="0"/>
      <p:bldP spid="3" grpId="0"/>
      <p:bldP spid="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52">
            <a:extLst>
              <a:ext uri="{FF2B5EF4-FFF2-40B4-BE49-F238E27FC236}">
                <a16:creationId xmlns:a16="http://schemas.microsoft.com/office/drawing/2014/main" id="{D25F6812-D957-4B2C-BEEA-B29273739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0312" y="364749"/>
            <a:ext cx="7046553" cy="90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En cada conductor inicialmente neutro la carga total debe ser siempre nula, al no participar la pila</a:t>
            </a:r>
          </a:p>
        </p:txBody>
      </p:sp>
      <p:sp>
        <p:nvSpPr>
          <p:cNvPr id="52" name="Text Box 65">
            <a:extLst>
              <a:ext uri="{FF2B5EF4-FFF2-40B4-BE49-F238E27FC236}">
                <a16:creationId xmlns:a16="http://schemas.microsoft.com/office/drawing/2014/main" id="{465D7B5A-5EBA-4D1F-B5D3-092B84E2D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0313" y="1353409"/>
            <a:ext cx="70465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b="0" dirty="0">
                <a:solidFill>
                  <a:srgbClr val="FF0000"/>
                </a:solidFill>
              </a:rPr>
              <a:t>(la carga se redistribuye al evolucionar hacia el equilibrio, pero no se transfiere entre conductores)</a:t>
            </a:r>
          </a:p>
        </p:txBody>
      </p:sp>
      <p:sp>
        <p:nvSpPr>
          <p:cNvPr id="53" name="Text Box 75">
            <a:extLst>
              <a:ext uri="{FF2B5EF4-FFF2-40B4-BE49-F238E27FC236}">
                <a16:creationId xmlns:a16="http://schemas.microsoft.com/office/drawing/2014/main" id="{8A7673ED-92D6-4ACC-8C41-9055C7FA9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211" y="2347618"/>
            <a:ext cx="7884757" cy="978584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118800" rIns="90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solidFill>
                  <a:srgbClr val="FFFFFF"/>
                </a:solidFill>
                <a:latin typeface="Arial" panose="020B0604020202020204" pitchFamily="34" charset="0"/>
              </a:rPr>
              <a:t>Con cables ideales, la suma de las cargas en las placas que formen parte de un conductor neutro debe ser cero</a:t>
            </a:r>
          </a:p>
        </p:txBody>
      </p:sp>
      <p:grpSp>
        <p:nvGrpSpPr>
          <p:cNvPr id="57" name="Group 60">
            <a:extLst>
              <a:ext uri="{FF2B5EF4-FFF2-40B4-BE49-F238E27FC236}">
                <a16:creationId xmlns:a16="http://schemas.microsoft.com/office/drawing/2014/main" id="{81130376-117F-4AAB-995B-3C962E1D8C16}"/>
              </a:ext>
            </a:extLst>
          </p:cNvPr>
          <p:cNvGrpSpPr>
            <a:grpSpLocks/>
          </p:cNvGrpSpPr>
          <p:nvPr/>
        </p:nvGrpSpPr>
        <p:grpSpPr bwMode="auto">
          <a:xfrm>
            <a:off x="8158296" y="3606134"/>
            <a:ext cx="2014537" cy="1076325"/>
            <a:chOff x="4576" y="3349"/>
            <a:chExt cx="1269" cy="678"/>
          </a:xfrm>
        </p:grpSpPr>
        <p:sp>
          <p:nvSpPr>
            <p:cNvPr id="58" name="Rectangle 98">
              <a:extLst>
                <a:ext uri="{FF2B5EF4-FFF2-40B4-BE49-F238E27FC236}">
                  <a16:creationId xmlns:a16="http://schemas.microsoft.com/office/drawing/2014/main" id="{D4F944CC-105D-42A7-99CE-82CA716C4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" y="3349"/>
              <a:ext cx="1269" cy="678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60" name="Text Box 99">
              <a:extLst>
                <a:ext uri="{FF2B5EF4-FFF2-40B4-BE49-F238E27FC236}">
                  <a16:creationId xmlns:a16="http://schemas.microsoft.com/office/drawing/2014/main" id="{C546A594-A07F-4528-BDEE-014220592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6" y="3431"/>
              <a:ext cx="945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0">
                  <a:latin typeface="Arial" panose="020B0604020202020204" pitchFamily="34" charset="0"/>
                  <a:sym typeface="Symbol" panose="05050102010706020507" pitchFamily="18" charset="2"/>
                </a:rPr>
                <a:t> Q</a:t>
              </a:r>
              <a:r>
                <a:rPr lang="es-ES" sz="2400" b="0" baseline="-25000">
                  <a:latin typeface="Arial" panose="020B0604020202020204" pitchFamily="34" charset="0"/>
                  <a:sym typeface="Symbol" panose="05050102010706020507" pitchFamily="18" charset="2"/>
                </a:rPr>
                <a:t>i</a:t>
              </a:r>
              <a:r>
                <a:rPr lang="es-ES" sz="2400" b="0">
                  <a:latin typeface="Arial" panose="020B0604020202020204" pitchFamily="34" charset="0"/>
                  <a:sym typeface="Symbol" panose="05050102010706020507" pitchFamily="18" charset="2"/>
                </a:rPr>
                <a:t> = 0</a:t>
              </a:r>
            </a:p>
          </p:txBody>
        </p:sp>
        <p:sp>
          <p:nvSpPr>
            <p:cNvPr id="61" name="Text Box 100">
              <a:extLst>
                <a:ext uri="{FF2B5EF4-FFF2-40B4-BE49-F238E27FC236}">
                  <a16:creationId xmlns:a16="http://schemas.microsoft.com/office/drawing/2014/main" id="{7F315AD2-A1AC-43E7-A1FB-307FF300D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705"/>
              <a:ext cx="65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</a:rPr>
                <a:t>NEUTRO</a:t>
              </a:r>
            </a:p>
          </p:txBody>
        </p:sp>
      </p:grpSp>
      <p:sp>
        <p:nvSpPr>
          <p:cNvPr id="62" name="Text Box 101">
            <a:extLst>
              <a:ext uri="{FF2B5EF4-FFF2-40B4-BE49-F238E27FC236}">
                <a16:creationId xmlns:a16="http://schemas.microsoft.com/office/drawing/2014/main" id="{91B37CEB-140E-47B1-AA98-02D8C8DAD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8292" y="4869929"/>
            <a:ext cx="2014537" cy="905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 err="1">
                <a:latin typeface="Arial" panose="020B0604020202020204" pitchFamily="34" charset="0"/>
              </a:rPr>
              <a:t>Q</a:t>
            </a:r>
            <a:r>
              <a:rPr lang="es-ES" sz="2400" b="0" baseline="-25000" dirty="0" err="1">
                <a:latin typeface="Arial" panose="020B0604020202020204" pitchFamily="34" charset="0"/>
              </a:rPr>
              <a:t>i</a:t>
            </a:r>
            <a:r>
              <a:rPr lang="es-ES" sz="2400" b="0" dirty="0">
                <a:latin typeface="Arial" panose="020B0604020202020204" pitchFamily="34" charset="0"/>
              </a:rPr>
              <a:t> </a:t>
            </a:r>
            <a:r>
              <a:rPr lang="es-ES" sz="2400" b="0">
                <a:latin typeface="Arial" panose="020B0604020202020204" pitchFamily="34" charset="0"/>
              </a:rPr>
              <a:t>=  Q  (&gt; 0)</a:t>
            </a:r>
            <a:endParaRPr lang="es-E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si placa +</a:t>
            </a:r>
            <a:endParaRPr lang="es-ES" sz="2400" b="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3" name="Text Box 101">
            <a:extLst>
              <a:ext uri="{FF2B5EF4-FFF2-40B4-BE49-F238E27FC236}">
                <a16:creationId xmlns:a16="http://schemas.microsoft.com/office/drawing/2014/main" id="{F9C1949A-84DB-423C-AFDE-676E57CBA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8290" y="5875321"/>
            <a:ext cx="2014537" cy="905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 err="1">
                <a:latin typeface="Arial" panose="020B0604020202020204" pitchFamily="34" charset="0"/>
              </a:rPr>
              <a:t>Q</a:t>
            </a:r>
            <a:r>
              <a:rPr lang="es-ES" sz="2400" b="0" baseline="-25000" dirty="0" err="1">
                <a:latin typeface="Arial" panose="020B0604020202020204" pitchFamily="34" charset="0"/>
              </a:rPr>
              <a:t>i</a:t>
            </a:r>
            <a:r>
              <a:rPr lang="es-ES" sz="2400" b="0" dirty="0">
                <a:latin typeface="Arial" panose="020B0604020202020204" pitchFamily="34" charset="0"/>
              </a:rPr>
              <a:t> = 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Q  (&lt; 0)</a:t>
            </a:r>
            <a:endParaRPr lang="es-ES" sz="2400" b="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si placa -</a:t>
            </a:r>
          </a:p>
        </p:txBody>
      </p:sp>
      <p:grpSp>
        <p:nvGrpSpPr>
          <p:cNvPr id="48" name="Group 53">
            <a:extLst>
              <a:ext uri="{FF2B5EF4-FFF2-40B4-BE49-F238E27FC236}">
                <a16:creationId xmlns:a16="http://schemas.microsoft.com/office/drawing/2014/main" id="{28A00283-4ABF-42AC-9122-77E071AEE6C5}"/>
              </a:ext>
            </a:extLst>
          </p:cNvPr>
          <p:cNvGrpSpPr>
            <a:grpSpLocks/>
          </p:cNvGrpSpPr>
          <p:nvPr/>
        </p:nvGrpSpPr>
        <p:grpSpPr bwMode="auto">
          <a:xfrm>
            <a:off x="3890963" y="3927425"/>
            <a:ext cx="3740150" cy="2617787"/>
            <a:chOff x="1081" y="1220"/>
            <a:chExt cx="2356" cy="1649"/>
          </a:xfrm>
        </p:grpSpPr>
        <p:grpSp>
          <p:nvGrpSpPr>
            <p:cNvPr id="49" name="Group 3">
              <a:extLst>
                <a:ext uri="{FF2B5EF4-FFF2-40B4-BE49-F238E27FC236}">
                  <a16:creationId xmlns:a16="http://schemas.microsoft.com/office/drawing/2014/main" id="{2C16ACB7-92B5-4A8B-AC74-FEFC26E6FF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4" y="1497"/>
              <a:ext cx="71" cy="304"/>
              <a:chOff x="4253" y="5198"/>
              <a:chExt cx="121" cy="360"/>
            </a:xfrm>
          </p:grpSpPr>
          <p:sp>
            <p:nvSpPr>
              <p:cNvPr id="88" name="Line 4">
                <a:extLst>
                  <a:ext uri="{FF2B5EF4-FFF2-40B4-BE49-F238E27FC236}">
                    <a16:creationId xmlns:a16="http://schemas.microsoft.com/office/drawing/2014/main" id="{61AC38E7-F3F0-4F78-AEA6-E0C9B50A2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89" name="Line 5">
                <a:extLst>
                  <a:ext uri="{FF2B5EF4-FFF2-40B4-BE49-F238E27FC236}">
                    <a16:creationId xmlns:a16="http://schemas.microsoft.com/office/drawing/2014/main" id="{16269986-79A7-4ECC-876B-D90ACDAE7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50" name="Group 6">
              <a:extLst>
                <a:ext uri="{FF2B5EF4-FFF2-40B4-BE49-F238E27FC236}">
                  <a16:creationId xmlns:a16="http://schemas.microsoft.com/office/drawing/2014/main" id="{C03E817D-4678-4E2D-BE01-6BD628BD16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1" y="1499"/>
              <a:ext cx="71" cy="305"/>
              <a:chOff x="4253" y="5198"/>
              <a:chExt cx="121" cy="360"/>
            </a:xfrm>
          </p:grpSpPr>
          <p:sp>
            <p:nvSpPr>
              <p:cNvPr id="86" name="Line 7">
                <a:extLst>
                  <a:ext uri="{FF2B5EF4-FFF2-40B4-BE49-F238E27FC236}">
                    <a16:creationId xmlns:a16="http://schemas.microsoft.com/office/drawing/2014/main" id="{B39F3CD5-6B62-4184-8A22-8F7A69BA1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87" name="Line 8">
                <a:extLst>
                  <a:ext uri="{FF2B5EF4-FFF2-40B4-BE49-F238E27FC236}">
                    <a16:creationId xmlns:a16="http://schemas.microsoft.com/office/drawing/2014/main" id="{6CECC747-BCE7-43AE-B808-E2F631F36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54" name="Group 9">
              <a:extLst>
                <a:ext uri="{FF2B5EF4-FFF2-40B4-BE49-F238E27FC236}">
                  <a16:creationId xmlns:a16="http://schemas.microsoft.com/office/drawing/2014/main" id="{79695547-0ABE-4B75-8DA6-2C376D2B2E93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187" y="2051"/>
              <a:ext cx="103" cy="212"/>
              <a:chOff x="4253" y="5198"/>
              <a:chExt cx="121" cy="360"/>
            </a:xfrm>
          </p:grpSpPr>
          <p:sp>
            <p:nvSpPr>
              <p:cNvPr id="84" name="Line 10">
                <a:extLst>
                  <a:ext uri="{FF2B5EF4-FFF2-40B4-BE49-F238E27FC236}">
                    <a16:creationId xmlns:a16="http://schemas.microsoft.com/office/drawing/2014/main" id="{33EA827B-B600-4A6C-AC15-949721F36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85" name="Line 11">
                <a:extLst>
                  <a:ext uri="{FF2B5EF4-FFF2-40B4-BE49-F238E27FC236}">
                    <a16:creationId xmlns:a16="http://schemas.microsoft.com/office/drawing/2014/main" id="{9FE065E7-DC68-426D-B7D3-1FA3DD78D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55" name="Line 12">
              <a:extLst>
                <a:ext uri="{FF2B5EF4-FFF2-40B4-BE49-F238E27FC236}">
                  <a16:creationId xmlns:a16="http://schemas.microsoft.com/office/drawing/2014/main" id="{DB4C6B9C-D9D4-481A-8F88-2C963D0321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1" y="1646"/>
              <a:ext cx="56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6" name="Text Box 13">
              <a:extLst>
                <a:ext uri="{FF2B5EF4-FFF2-40B4-BE49-F238E27FC236}">
                  <a16:creationId xmlns:a16="http://schemas.microsoft.com/office/drawing/2014/main" id="{0FC01E5C-A622-4512-AECA-E714ABB71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" y="1220"/>
              <a:ext cx="31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" name="Text Box 14">
              <a:extLst>
                <a:ext uri="{FF2B5EF4-FFF2-40B4-BE49-F238E27FC236}">
                  <a16:creationId xmlns:a16="http://schemas.microsoft.com/office/drawing/2014/main" id="{BCC70573-E965-49C7-B2C9-D5B2F88B5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220"/>
              <a:ext cx="31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Group 15">
              <a:extLst>
                <a:ext uri="{FF2B5EF4-FFF2-40B4-BE49-F238E27FC236}">
                  <a16:creationId xmlns:a16="http://schemas.microsoft.com/office/drawing/2014/main" id="{BBC5A04F-3458-4048-AA69-B498F69357B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39" y="2562"/>
              <a:ext cx="37" cy="304"/>
              <a:chOff x="5153" y="6274"/>
              <a:chExt cx="63" cy="360"/>
            </a:xfrm>
          </p:grpSpPr>
          <p:sp>
            <p:nvSpPr>
              <p:cNvPr id="82" name="Line 16">
                <a:extLst>
                  <a:ext uri="{FF2B5EF4-FFF2-40B4-BE49-F238E27FC236}">
                    <a16:creationId xmlns:a16="http://schemas.microsoft.com/office/drawing/2014/main" id="{C8294F0F-86DE-4C0F-B90F-654241930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6" y="6357"/>
                <a:ext cx="0" cy="19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83" name="Line 17">
                <a:extLst>
                  <a:ext uri="{FF2B5EF4-FFF2-40B4-BE49-F238E27FC236}">
                    <a16:creationId xmlns:a16="http://schemas.microsoft.com/office/drawing/2014/main" id="{2045E52B-2499-459F-A7E4-AE3947CD6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3" y="6274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65" name="Line 18">
              <a:extLst>
                <a:ext uri="{FF2B5EF4-FFF2-40B4-BE49-F238E27FC236}">
                  <a16:creationId xmlns:a16="http://schemas.microsoft.com/office/drawing/2014/main" id="{DCF88BC8-BAEE-4744-9A3E-86F0CC46D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6" y="2714"/>
              <a:ext cx="63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6" name="Text Box 19">
              <a:extLst>
                <a:ext uri="{FF2B5EF4-FFF2-40B4-BE49-F238E27FC236}">
                  <a16:creationId xmlns:a16="http://schemas.microsoft.com/office/drawing/2014/main" id="{F69CB63D-2C13-418B-8797-C6A408D77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988"/>
              <a:ext cx="317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" name="Line 20">
              <a:extLst>
                <a:ext uri="{FF2B5EF4-FFF2-40B4-BE49-F238E27FC236}">
                  <a16:creationId xmlns:a16="http://schemas.microsoft.com/office/drawing/2014/main" id="{40415564-313F-4B21-AFD4-A22B15971A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0" y="1649"/>
              <a:ext cx="1091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8" name="Line 21">
              <a:extLst>
                <a:ext uri="{FF2B5EF4-FFF2-40B4-BE49-F238E27FC236}">
                  <a16:creationId xmlns:a16="http://schemas.microsoft.com/office/drawing/2014/main" id="{31447C46-9752-4B77-95DE-5E4803C02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1" y="1649"/>
              <a:ext cx="0" cy="106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9" name="Line 22">
              <a:extLst>
                <a:ext uri="{FF2B5EF4-FFF2-40B4-BE49-F238E27FC236}">
                  <a16:creationId xmlns:a16="http://schemas.microsoft.com/office/drawing/2014/main" id="{886DE491-5EA6-473B-A074-27D3D1340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9" y="1649"/>
              <a:ext cx="0" cy="106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0" name="Line 23">
              <a:extLst>
                <a:ext uri="{FF2B5EF4-FFF2-40B4-BE49-F238E27FC236}">
                  <a16:creationId xmlns:a16="http://schemas.microsoft.com/office/drawing/2014/main" id="{EC225CEE-64C3-4B17-A3DF-E20B591D8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" y="1649"/>
              <a:ext cx="52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1" name="Line 24">
              <a:extLst>
                <a:ext uri="{FF2B5EF4-FFF2-40B4-BE49-F238E27FC236}">
                  <a16:creationId xmlns:a16="http://schemas.microsoft.com/office/drawing/2014/main" id="{F53475DC-BC7C-4E05-8484-E1649C358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1649"/>
              <a:ext cx="0" cy="45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2" name="Line 25">
              <a:extLst>
                <a:ext uri="{FF2B5EF4-FFF2-40B4-BE49-F238E27FC236}">
                  <a16:creationId xmlns:a16="http://schemas.microsoft.com/office/drawing/2014/main" id="{3A255A00-08DF-4B33-909A-8EF65A134D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2211"/>
              <a:ext cx="0" cy="50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73" name="Group 26">
              <a:extLst>
                <a:ext uri="{FF2B5EF4-FFF2-40B4-BE49-F238E27FC236}">
                  <a16:creationId xmlns:a16="http://schemas.microsoft.com/office/drawing/2014/main" id="{5FBDDCB3-B369-4F5C-BEA9-4A3B9516F8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9" y="2565"/>
              <a:ext cx="71" cy="304"/>
              <a:chOff x="4253" y="5198"/>
              <a:chExt cx="121" cy="360"/>
            </a:xfrm>
          </p:grpSpPr>
          <p:sp>
            <p:nvSpPr>
              <p:cNvPr id="80" name="Line 27">
                <a:extLst>
                  <a:ext uri="{FF2B5EF4-FFF2-40B4-BE49-F238E27FC236}">
                    <a16:creationId xmlns:a16="http://schemas.microsoft.com/office/drawing/2014/main" id="{4D45C19D-4479-4400-B1CC-35888E45F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81" name="Line 28">
                <a:extLst>
                  <a:ext uri="{FF2B5EF4-FFF2-40B4-BE49-F238E27FC236}">
                    <a16:creationId xmlns:a16="http://schemas.microsoft.com/office/drawing/2014/main" id="{9175F874-225E-4F96-A550-F7DB45E1A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74" name="Line 29">
              <a:extLst>
                <a:ext uri="{FF2B5EF4-FFF2-40B4-BE49-F238E27FC236}">
                  <a16:creationId xmlns:a16="http://schemas.microsoft.com/office/drawing/2014/main" id="{5A421C60-B5A7-4A17-A3E4-9527ACB56C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6" y="2714"/>
              <a:ext cx="56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5" name="Text Box 30">
              <a:extLst>
                <a:ext uri="{FF2B5EF4-FFF2-40B4-BE49-F238E27FC236}">
                  <a16:creationId xmlns:a16="http://schemas.microsoft.com/office/drawing/2014/main" id="{68D8017F-F027-4CFE-920A-672C80F2E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" y="2316"/>
              <a:ext cx="31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6" name="Line 31">
              <a:extLst>
                <a:ext uri="{FF2B5EF4-FFF2-40B4-BE49-F238E27FC236}">
                  <a16:creationId xmlns:a16="http://schemas.microsoft.com/office/drawing/2014/main" id="{70CBC898-F5F0-466F-9220-D58CAB4017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5" y="2714"/>
              <a:ext cx="101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7" name="Oval 32">
              <a:extLst>
                <a:ext uri="{FF2B5EF4-FFF2-40B4-BE49-F238E27FC236}">
                  <a16:creationId xmlns:a16="http://schemas.microsoft.com/office/drawing/2014/main" id="{860C7F85-D39B-43CD-A0A1-50267DAF5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" y="2666"/>
              <a:ext cx="91" cy="9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" name="Oval 33">
              <a:extLst>
                <a:ext uri="{FF2B5EF4-FFF2-40B4-BE49-F238E27FC236}">
                  <a16:creationId xmlns:a16="http://schemas.microsoft.com/office/drawing/2014/main" id="{31EED26F-806E-4EF8-8047-8369ECBF3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" y="2666"/>
              <a:ext cx="91" cy="9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" name="Text Box 34">
              <a:extLst>
                <a:ext uri="{FF2B5EF4-FFF2-40B4-BE49-F238E27FC236}">
                  <a16:creationId xmlns:a16="http://schemas.microsoft.com/office/drawing/2014/main" id="{DBBCC3C3-8387-47FC-904C-D71F44135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5" y="2326"/>
              <a:ext cx="2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sp>
        <p:nvSpPr>
          <p:cNvPr id="90" name="Freeform 55">
            <a:extLst>
              <a:ext uri="{FF2B5EF4-FFF2-40B4-BE49-F238E27FC236}">
                <a16:creationId xmlns:a16="http://schemas.microsoft.com/office/drawing/2014/main" id="{123C48B4-08CB-4CA9-8CC2-C93E13FFF35C}"/>
              </a:ext>
            </a:extLst>
          </p:cNvPr>
          <p:cNvSpPr>
            <a:spLocks/>
          </p:cNvSpPr>
          <p:nvPr/>
        </p:nvSpPr>
        <p:spPr bwMode="auto">
          <a:xfrm>
            <a:off x="4826001" y="3915536"/>
            <a:ext cx="1885950" cy="1503363"/>
          </a:xfrm>
          <a:custGeom>
            <a:avLst/>
            <a:gdLst>
              <a:gd name="T0" fmla="*/ 0 w 1188"/>
              <a:gd name="T1" fmla="*/ 2147483646 h 947"/>
              <a:gd name="T2" fmla="*/ 0 w 1188"/>
              <a:gd name="T3" fmla="*/ 2147483646 h 947"/>
              <a:gd name="T4" fmla="*/ 2147483646 w 1188"/>
              <a:gd name="T5" fmla="*/ 2147483646 h 947"/>
              <a:gd name="T6" fmla="*/ 2147483646 w 1188"/>
              <a:gd name="T7" fmla="*/ 2147483646 h 947"/>
              <a:gd name="T8" fmla="*/ 2147483646 w 1188"/>
              <a:gd name="T9" fmla="*/ 2147483646 h 947"/>
              <a:gd name="T10" fmla="*/ 2147483646 w 1188"/>
              <a:gd name="T11" fmla="*/ 2147483646 h 947"/>
              <a:gd name="T12" fmla="*/ 2147483646 w 1188"/>
              <a:gd name="T13" fmla="*/ 0 h 947"/>
              <a:gd name="T14" fmla="*/ 2147483646 w 1188"/>
              <a:gd name="T15" fmla="*/ 0 h 947"/>
              <a:gd name="T16" fmla="*/ 0 w 1188"/>
              <a:gd name="T17" fmla="*/ 2147483646 h 94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88"/>
              <a:gd name="T28" fmla="*/ 0 h 947"/>
              <a:gd name="T29" fmla="*/ 1188 w 1188"/>
              <a:gd name="T30" fmla="*/ 947 h 94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88" h="947">
                <a:moveTo>
                  <a:pt x="0" y="160"/>
                </a:moveTo>
                <a:lnTo>
                  <a:pt x="0" y="765"/>
                </a:lnTo>
                <a:lnTo>
                  <a:pt x="342" y="751"/>
                </a:lnTo>
                <a:lnTo>
                  <a:pt x="415" y="926"/>
                </a:lnTo>
                <a:lnTo>
                  <a:pt x="707" y="947"/>
                </a:lnTo>
                <a:lnTo>
                  <a:pt x="1181" y="678"/>
                </a:lnTo>
                <a:lnTo>
                  <a:pt x="1188" y="0"/>
                </a:lnTo>
                <a:lnTo>
                  <a:pt x="7" y="0"/>
                </a:lnTo>
                <a:lnTo>
                  <a:pt x="0" y="16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82800" rIns="90000" bIns="82800"/>
          <a:lstStyle/>
          <a:p>
            <a:endParaRPr lang="en-GB"/>
          </a:p>
        </p:txBody>
      </p:sp>
      <p:sp>
        <p:nvSpPr>
          <p:cNvPr id="91" name="Freeform 56">
            <a:extLst>
              <a:ext uri="{FF2B5EF4-FFF2-40B4-BE49-F238E27FC236}">
                <a16:creationId xmlns:a16="http://schemas.microsoft.com/office/drawing/2014/main" id="{ED249A89-2BDE-4A0D-9EA0-43559A9CB730}"/>
              </a:ext>
            </a:extLst>
          </p:cNvPr>
          <p:cNvSpPr>
            <a:spLocks/>
          </p:cNvSpPr>
          <p:nvPr/>
        </p:nvSpPr>
        <p:spPr bwMode="auto">
          <a:xfrm>
            <a:off x="3725863" y="4344937"/>
            <a:ext cx="1100138" cy="2406650"/>
          </a:xfrm>
          <a:custGeom>
            <a:avLst/>
            <a:gdLst>
              <a:gd name="T0" fmla="*/ 2147483646 w 693"/>
              <a:gd name="T1" fmla="*/ 2147483646 h 1516"/>
              <a:gd name="T2" fmla="*/ 2147483646 w 693"/>
              <a:gd name="T3" fmla="*/ 2147483646 h 1516"/>
              <a:gd name="T4" fmla="*/ 0 w 693"/>
              <a:gd name="T5" fmla="*/ 2147483646 h 1516"/>
              <a:gd name="T6" fmla="*/ 0 w 693"/>
              <a:gd name="T7" fmla="*/ 2147483646 h 1516"/>
              <a:gd name="T8" fmla="*/ 2147483646 w 693"/>
              <a:gd name="T9" fmla="*/ 0 h 1516"/>
              <a:gd name="T10" fmla="*/ 2147483646 w 693"/>
              <a:gd name="T11" fmla="*/ 2147483646 h 15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3"/>
              <a:gd name="T19" fmla="*/ 0 h 1516"/>
              <a:gd name="T20" fmla="*/ 693 w 693"/>
              <a:gd name="T21" fmla="*/ 1516 h 15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3" h="1516">
                <a:moveTo>
                  <a:pt x="693" y="868"/>
                </a:moveTo>
                <a:lnTo>
                  <a:pt x="693" y="1516"/>
                </a:lnTo>
                <a:lnTo>
                  <a:pt x="0" y="1320"/>
                </a:lnTo>
                <a:lnTo>
                  <a:pt x="0" y="51"/>
                </a:lnTo>
                <a:lnTo>
                  <a:pt x="693" y="0"/>
                </a:lnTo>
                <a:lnTo>
                  <a:pt x="693" y="868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82800" rIns="90000" bIns="82800"/>
          <a:lstStyle/>
          <a:p>
            <a:endParaRPr lang="en-GB"/>
          </a:p>
        </p:txBody>
      </p:sp>
      <p:sp>
        <p:nvSpPr>
          <p:cNvPr id="92" name="Text Box 85">
            <a:extLst>
              <a:ext uri="{FF2B5EF4-FFF2-40B4-BE49-F238E27FC236}">
                <a16:creationId xmlns:a16="http://schemas.microsoft.com/office/drawing/2014/main" id="{42C0CC2A-BD0D-492F-A052-508AF6C8E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413" y="6259462"/>
            <a:ext cx="3286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93" name="Text Box 86">
            <a:extLst>
              <a:ext uri="{FF2B5EF4-FFF2-40B4-BE49-F238E27FC236}">
                <a16:creationId xmlns:a16="http://schemas.microsoft.com/office/drawing/2014/main" id="{75BAE392-CA96-4980-A273-7E94AE9B2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6256287"/>
            <a:ext cx="2651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3116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3" grpId="0" animBg="1"/>
      <p:bldP spid="62" grpId="0" animBg="1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656507" y="1264818"/>
            <a:ext cx="2662237" cy="827088"/>
            <a:chOff x="7612064" y="2171871"/>
            <a:chExt cx="2662237" cy="827088"/>
          </a:xfrm>
        </p:grpSpPr>
        <p:grpSp>
          <p:nvGrpSpPr>
            <p:cNvPr id="2" name="Group 35"/>
            <p:cNvGrpSpPr>
              <a:grpSpLocks/>
            </p:cNvGrpSpPr>
            <p:nvPr/>
          </p:nvGrpSpPr>
          <p:grpSpPr bwMode="auto">
            <a:xfrm>
              <a:off x="8075613" y="2171871"/>
              <a:ext cx="2198688" cy="827088"/>
              <a:chOff x="4085" y="871"/>
              <a:chExt cx="1385" cy="521"/>
            </a:xfrm>
          </p:grpSpPr>
          <p:sp>
            <p:nvSpPr>
              <p:cNvPr id="29725" name="Rectangle 44"/>
              <p:cNvSpPr>
                <a:spLocks noChangeArrowheads="1"/>
              </p:cNvSpPr>
              <p:nvPr/>
            </p:nvSpPr>
            <p:spPr bwMode="auto">
              <a:xfrm>
                <a:off x="4085" y="871"/>
                <a:ext cx="1385" cy="521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29726" name="Object 4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3919649"/>
                  </p:ext>
                </p:extLst>
              </p:nvPr>
            </p:nvGraphicFramePr>
            <p:xfrm>
              <a:off x="4173" y="939"/>
              <a:ext cx="1202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35" name="Ecuación" r:id="rId4" imgW="711000" imgH="241200" progId="Equation.3">
                      <p:embed/>
                    </p:oleObj>
                  </mc:Choice>
                  <mc:Fallback>
                    <p:oleObj name="Ecuación" r:id="rId4" imgW="711000" imgH="241200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3" y="939"/>
                            <a:ext cx="1202" cy="4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33" name="AutoShape 47"/>
            <p:cNvSpPr>
              <a:spLocks noChangeArrowheads="1"/>
            </p:cNvSpPr>
            <p:nvPr/>
          </p:nvSpPr>
          <p:spPr bwMode="auto">
            <a:xfrm>
              <a:off x="7612064" y="2217025"/>
              <a:ext cx="360000" cy="741363"/>
            </a:xfrm>
            <a:prstGeom prst="rightArrow">
              <a:avLst>
                <a:gd name="adj1" fmla="val 48611"/>
                <a:gd name="adj2" fmla="val 5245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9723" name="Text Box 46"/>
          <p:cNvSpPr txBox="1">
            <a:spLocks noChangeArrowheads="1"/>
          </p:cNvSpPr>
          <p:nvPr/>
        </p:nvSpPr>
        <p:spPr bwMode="auto">
          <a:xfrm>
            <a:off x="2143639" y="3165136"/>
            <a:ext cx="2923853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Una MALLA es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 un camino cerrado</a:t>
            </a:r>
          </a:p>
        </p:txBody>
      </p:sp>
      <p:sp>
        <p:nvSpPr>
          <p:cNvPr id="351282" name="Text Box 50"/>
          <p:cNvSpPr txBox="1">
            <a:spLocks noChangeArrowheads="1"/>
          </p:cNvSpPr>
          <p:nvPr/>
        </p:nvSpPr>
        <p:spPr bwMode="auto">
          <a:xfrm>
            <a:off x="2337338" y="4327480"/>
            <a:ext cx="4715290" cy="48929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72000" tIns="36000" rIns="72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V se suele representar con V</a:t>
            </a:r>
          </a:p>
        </p:txBody>
      </p:sp>
      <p:sp>
        <p:nvSpPr>
          <p:cNvPr id="29719" name="Text Box 65"/>
          <p:cNvSpPr txBox="1">
            <a:spLocks noChangeArrowheads="1"/>
          </p:cNvSpPr>
          <p:nvPr/>
        </p:nvSpPr>
        <p:spPr bwMode="auto">
          <a:xfrm>
            <a:off x="1299099" y="1386736"/>
            <a:ext cx="12287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3333FF"/>
                </a:solidFill>
                <a:latin typeface="Arial" panose="020B0604020202020204" pitchFamily="34" charset="0"/>
              </a:rPr>
              <a:t>Equilibrio</a:t>
            </a:r>
            <a:endParaRPr lang="es-ES" sz="2400" b="0" dirty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9716" name="Text Box 42"/>
          <p:cNvSpPr txBox="1">
            <a:spLocks noChangeArrowheads="1"/>
          </p:cNvSpPr>
          <p:nvPr/>
        </p:nvSpPr>
        <p:spPr bwMode="auto">
          <a:xfrm>
            <a:off x="4938365" y="1396211"/>
            <a:ext cx="19685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E </a:t>
            </a:r>
            <a:r>
              <a:rPr lang="es-ES" sz="2400" b="0" dirty="0">
                <a:solidFill>
                  <a:srgbClr val="3333FF"/>
                </a:solidFill>
                <a:latin typeface="Arial" panose="020B0604020202020204" pitchFamily="34" charset="0"/>
              </a:rPr>
              <a:t>conservativo</a:t>
            </a:r>
            <a:endParaRPr lang="es-ES" sz="2400" b="0" dirty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3572" name="Text Box 51"/>
          <p:cNvSpPr txBox="1">
            <a:spLocks noChangeArrowheads="1"/>
          </p:cNvSpPr>
          <p:nvPr/>
        </p:nvSpPr>
        <p:spPr bwMode="auto">
          <a:xfrm>
            <a:off x="2608010" y="1387673"/>
            <a:ext cx="17399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 </a:t>
            </a:r>
            <a:r>
              <a:rPr lang="es-ES" sz="2400" b="0" dirty="0">
                <a:solidFill>
                  <a:srgbClr val="3333FF"/>
                </a:solidFill>
                <a:latin typeface="Arial" panose="020B0604020202020204" pitchFamily="34" charset="0"/>
              </a:rPr>
              <a:t>Cargas fijas</a:t>
            </a:r>
            <a:endParaRPr lang="es-ES" sz="2400" b="0" dirty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51299" name="Text Box 67"/>
          <p:cNvSpPr txBox="1">
            <a:spLocks noChangeArrowheads="1"/>
          </p:cNvSpPr>
          <p:nvPr/>
        </p:nvSpPr>
        <p:spPr bwMode="auto">
          <a:xfrm>
            <a:off x="2318092" y="5044172"/>
            <a:ext cx="4299103" cy="43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Y si se parte a trozos la malla:</a:t>
            </a:r>
          </a:p>
        </p:txBody>
      </p:sp>
      <p:sp>
        <p:nvSpPr>
          <p:cNvPr id="30" name="Text Box 50"/>
          <p:cNvSpPr txBox="1">
            <a:spLocks noChangeArrowheads="1"/>
          </p:cNvSpPr>
          <p:nvPr/>
        </p:nvSpPr>
        <p:spPr bwMode="auto">
          <a:xfrm>
            <a:off x="1336917" y="2367498"/>
            <a:ext cx="8970538" cy="53654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El W de un campo conservativo es nulo en un camino cerrado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4078225" y="471690"/>
            <a:ext cx="3400931" cy="461665"/>
          </a:xfrm>
          <a:prstGeom prst="rect">
            <a:avLst/>
          </a:prstGeom>
          <a:solidFill>
            <a:srgbClr val="666699"/>
          </a:solidFill>
        </p:spPr>
        <p:txBody>
          <a:bodyPr wrap="none" rtlCol="0">
            <a:spAutoFit/>
          </a:bodyPr>
          <a:lstStyle/>
          <a:p>
            <a:r>
              <a:rPr lang="es-ES" sz="2400" b="0" dirty="0">
                <a:solidFill>
                  <a:srgbClr val="FFFFFF"/>
                </a:solidFill>
              </a:rPr>
              <a:t>SEGUNDA ECUACIÓN</a:t>
            </a:r>
            <a:endParaRPr lang="en-GB" sz="2400" b="0" dirty="0">
              <a:solidFill>
                <a:srgbClr val="FFFFFF"/>
              </a:solidFill>
            </a:endParaRPr>
          </a:p>
        </p:txBody>
      </p:sp>
      <p:sp>
        <p:nvSpPr>
          <p:cNvPr id="351281" name="Text Box 49"/>
          <p:cNvSpPr txBox="1">
            <a:spLocks noChangeArrowheads="1"/>
          </p:cNvSpPr>
          <p:nvPr/>
        </p:nvSpPr>
        <p:spPr bwMode="auto">
          <a:xfrm>
            <a:off x="8133277" y="3274599"/>
            <a:ext cx="2185468" cy="67080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8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V</a:t>
            </a:r>
            <a:r>
              <a:rPr lang="es-ES" sz="28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MALLA</a:t>
            </a:r>
            <a:r>
              <a:rPr lang="es-ES" sz="28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0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8387453" y="5680718"/>
            <a:ext cx="1830387" cy="1076325"/>
            <a:chOff x="4297" y="2523"/>
            <a:chExt cx="1153" cy="678"/>
          </a:xfrm>
        </p:grpSpPr>
        <p:sp>
          <p:nvSpPr>
            <p:cNvPr id="29720" name="Rectangle 53"/>
            <p:cNvSpPr>
              <a:spLocks noChangeArrowheads="1"/>
            </p:cNvSpPr>
            <p:nvPr/>
          </p:nvSpPr>
          <p:spPr bwMode="auto">
            <a:xfrm>
              <a:off x="4297" y="2523"/>
              <a:ext cx="1107" cy="678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29721" name="Text Box 54"/>
            <p:cNvSpPr txBox="1">
              <a:spLocks noChangeArrowheads="1"/>
            </p:cNvSpPr>
            <p:nvPr/>
          </p:nvSpPr>
          <p:spPr bwMode="auto">
            <a:xfrm>
              <a:off x="4551" y="2579"/>
              <a:ext cx="899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latin typeface="Arial" panose="020B0604020202020204" pitchFamily="34" charset="0"/>
                  <a:sym typeface="Symbol" panose="05050102010706020507" pitchFamily="18" charset="2"/>
                </a:rPr>
                <a:t> V</a:t>
              </a:r>
              <a:r>
                <a:rPr lang="es-ES" sz="2400" b="0" baseline="-25000">
                  <a:latin typeface="Arial" panose="020B0604020202020204" pitchFamily="34" charset="0"/>
                  <a:sym typeface="Symbol" panose="05050102010706020507" pitchFamily="18" charset="2"/>
                </a:rPr>
                <a:t>i</a:t>
              </a:r>
              <a:r>
                <a:rPr lang="es-ES" sz="2400" b="0">
                  <a:latin typeface="Arial" panose="020B0604020202020204" pitchFamily="34" charset="0"/>
                  <a:sym typeface="Symbol" panose="05050102010706020507" pitchFamily="18" charset="2"/>
                </a:rPr>
                <a:t> = 0</a:t>
              </a:r>
            </a:p>
          </p:txBody>
        </p:sp>
        <p:sp>
          <p:nvSpPr>
            <p:cNvPr id="29722" name="Text Box 55"/>
            <p:cNvSpPr txBox="1">
              <a:spLocks noChangeArrowheads="1"/>
            </p:cNvSpPr>
            <p:nvPr/>
          </p:nvSpPr>
          <p:spPr bwMode="auto">
            <a:xfrm>
              <a:off x="4363" y="2862"/>
              <a:ext cx="53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</a:rPr>
                <a:t>MALLA</a:t>
              </a:r>
            </a:p>
          </p:txBody>
        </p:sp>
      </p:grpSp>
      <p:sp>
        <p:nvSpPr>
          <p:cNvPr id="35" name="Text Box 56"/>
          <p:cNvSpPr txBox="1">
            <a:spLocks noChangeArrowheads="1"/>
          </p:cNvSpPr>
          <p:nvPr/>
        </p:nvSpPr>
        <p:spPr bwMode="auto">
          <a:xfrm>
            <a:off x="2322109" y="5660173"/>
            <a:ext cx="5766737" cy="1076442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6000" tIns="118800" rIns="126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La suma de las diferencias de potencial (ddp) a lo largo de una malla es cero</a:t>
            </a:r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4972232" y="3330439"/>
            <a:ext cx="2411535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 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W</a:t>
            </a:r>
            <a:r>
              <a:rPr lang="es-ES" sz="24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es-ES" sz="2400" b="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(MALLA)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 = 0</a:t>
            </a:r>
          </a:p>
        </p:txBody>
      </p:sp>
      <p:sp>
        <p:nvSpPr>
          <p:cNvPr id="28" name="AutoShape 47">
            <a:extLst>
              <a:ext uri="{FF2B5EF4-FFF2-40B4-BE49-F238E27FC236}">
                <a16:creationId xmlns:a16="http://schemas.microsoft.com/office/drawing/2014/main" id="{813ECAEB-7536-4260-9C6A-B92476A7D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07" y="3236107"/>
            <a:ext cx="360000" cy="741363"/>
          </a:xfrm>
          <a:prstGeom prst="rightArrow">
            <a:avLst>
              <a:gd name="adj1" fmla="val 48611"/>
              <a:gd name="adj2" fmla="val 5245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5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3" grpId="0"/>
      <p:bldP spid="351282" grpId="0" animBg="1"/>
      <p:bldP spid="29719" grpId="0"/>
      <p:bldP spid="29716" grpId="0"/>
      <p:bldP spid="23572" grpId="0"/>
      <p:bldP spid="351299" grpId="0"/>
      <p:bldP spid="30" grpId="0" animBg="1"/>
      <p:bldP spid="32" grpId="0" animBg="1"/>
      <p:bldP spid="351281" grpId="0" animBg="1"/>
      <p:bldP spid="35" grpId="0" animBg="1"/>
      <p:bldP spid="27" grpId="0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5">
            <a:extLst>
              <a:ext uri="{FF2B5EF4-FFF2-40B4-BE49-F238E27FC236}">
                <a16:creationId xmlns:a16="http://schemas.microsoft.com/office/drawing/2014/main" id="{339F2560-76A3-4F53-9E40-CF08C43CB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791" y="4639447"/>
            <a:ext cx="8169501" cy="792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41FFC9-CDF0-4FCB-9923-150F6AC61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144" y="5734231"/>
            <a:ext cx="627062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22" name="Rectangle 25"/>
          <p:cNvSpPr>
            <a:spLocks noChangeArrowheads="1"/>
          </p:cNvSpPr>
          <p:nvPr/>
        </p:nvSpPr>
        <p:spPr bwMode="auto">
          <a:xfrm>
            <a:off x="2230438" y="3527489"/>
            <a:ext cx="5570184" cy="792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476148" y="4656545"/>
            <a:ext cx="627062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466623" y="2457314"/>
            <a:ext cx="627062" cy="417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466623" y="3545748"/>
            <a:ext cx="627062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1466623" y="1352414"/>
            <a:ext cx="627062" cy="417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1543050" y="464231"/>
            <a:ext cx="842803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800" b="1" dirty="0">
                <a:solidFill>
                  <a:srgbClr val="CC0000"/>
                </a:solidFill>
                <a:latin typeface="Arial" panose="020B0604020202020204" pitchFamily="34" charset="0"/>
              </a:rPr>
              <a:t>TEMA 3: CONDENSADORES Y DIELÉCTRICOS</a:t>
            </a:r>
          </a:p>
        </p:txBody>
      </p:sp>
      <p:sp>
        <p:nvSpPr>
          <p:cNvPr id="13320" name="Rectangle 14"/>
          <p:cNvSpPr>
            <a:spLocks noChangeArrowheads="1"/>
          </p:cNvSpPr>
          <p:nvPr/>
        </p:nvSpPr>
        <p:spPr bwMode="auto">
          <a:xfrm>
            <a:off x="1444398" y="1311139"/>
            <a:ext cx="708025" cy="490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3.1.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3.2.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3.3.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3.4.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3.5.</a:t>
            </a:r>
          </a:p>
        </p:txBody>
      </p:sp>
      <p:sp>
        <p:nvSpPr>
          <p:cNvPr id="13321" name="Rectangle 15"/>
          <p:cNvSpPr>
            <a:spLocks noChangeArrowheads="1"/>
          </p:cNvSpPr>
          <p:nvPr/>
        </p:nvSpPr>
        <p:spPr bwMode="auto">
          <a:xfrm>
            <a:off x="2248126" y="1311134"/>
            <a:ext cx="8340851" cy="564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569" tIns="49785" rIns="99569" bIns="49785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Carga, Campo y Potencial en Conductores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en Equilibrio Electrostático.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Capacidad de un Conductor. Conexión de conductores, a tierra, Jaula de Faraday. Capacidad de Condensador.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Energía Eléctrica almacenada 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un Conductor y en un Condensador.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Circuitos en Equilibrio. Asociación de Condensadores.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Asociación en Serie. Asociación en Paralelo.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Dipolos Eléctricos. Clases de Dieléctricos. Caracterización de un Dieléctrico.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Condensadores y Dieléctricos.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611967" y="1063534"/>
            <a:ext cx="2120874" cy="125340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T1: 20/11/20</a:t>
            </a: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T2: 18/11/20</a:t>
            </a: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T3: 18/11/20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322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Text Box 71"/>
          <p:cNvSpPr txBox="1">
            <a:spLocks noChangeArrowheads="1"/>
          </p:cNvSpPr>
          <p:nvPr/>
        </p:nvSpPr>
        <p:spPr bwMode="auto">
          <a:xfrm>
            <a:off x="1759245" y="4954961"/>
            <a:ext cx="8033656" cy="90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b="0">
                <a:latin typeface="Arial" panose="020B0604020202020204" pitchFamily="34" charset="0"/>
              </a:rPr>
              <a:t>Si se toma cada </a:t>
            </a: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ddp = V</a:t>
            </a:r>
            <a:r>
              <a:rPr lang="es-ES" sz="2400" b="0" baseline="-25000">
                <a:latin typeface="Arial" panose="020B0604020202020204" pitchFamily="34" charset="0"/>
                <a:sym typeface="Symbol" panose="05050102010706020507" pitchFamily="18" charset="2"/>
              </a:rPr>
              <a:t>inicial</a:t>
            </a: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  V</a:t>
            </a:r>
            <a:r>
              <a:rPr lang="es-ES" sz="2400" b="0" baseline="-25000">
                <a:latin typeface="Arial" panose="020B0604020202020204" pitchFamily="34" charset="0"/>
                <a:sym typeface="Symbol" panose="05050102010706020507" pitchFamily="18" charset="2"/>
              </a:rPr>
              <a:t>final</a:t>
            </a: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, se está calculando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  una </a:t>
            </a:r>
            <a:r>
              <a:rPr lang="es-ES" sz="2400" b="0">
                <a:solidFill>
                  <a:srgbClr val="3333FF"/>
                </a:solidFill>
                <a:latin typeface="Arial" panose="020B0604020202020204" pitchFamily="34" charset="0"/>
              </a:rPr>
              <a:t>caída de potencial</a:t>
            </a:r>
            <a:r>
              <a:rPr lang="es-ES" sz="2400" b="0">
                <a:latin typeface="Arial" panose="020B0604020202020204" pitchFamily="34" charset="0"/>
              </a:rPr>
              <a:t>, ya que será positiva si V cae</a:t>
            </a:r>
            <a:endParaRPr lang="es-ES" sz="2400" b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048" name="Text Box 72"/>
          <p:cNvSpPr txBox="1">
            <a:spLocks noChangeArrowheads="1"/>
          </p:cNvSpPr>
          <p:nvPr/>
        </p:nvSpPr>
        <p:spPr bwMode="auto">
          <a:xfrm>
            <a:off x="1759245" y="5944650"/>
            <a:ext cx="8033656" cy="90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b="0">
                <a:latin typeface="Arial" panose="020B0604020202020204" pitchFamily="34" charset="0"/>
              </a:rPr>
              <a:t>Si se toma cada ddp</a:t>
            </a: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 = V</a:t>
            </a:r>
            <a:r>
              <a:rPr lang="es-ES" sz="2400" b="0" baseline="-25000">
                <a:latin typeface="Arial" panose="020B0604020202020204" pitchFamily="34" charset="0"/>
                <a:sym typeface="Symbol" panose="05050102010706020507" pitchFamily="18" charset="2"/>
              </a:rPr>
              <a:t>final</a:t>
            </a: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  V</a:t>
            </a:r>
            <a:r>
              <a:rPr lang="es-ES" sz="2400" b="0" baseline="-25000">
                <a:latin typeface="Arial" panose="020B0604020202020204" pitchFamily="34" charset="0"/>
                <a:sym typeface="Symbol" panose="05050102010706020507" pitchFamily="18" charset="2"/>
              </a:rPr>
              <a:t>inicial</a:t>
            </a:r>
            <a:r>
              <a:rPr lang="es-ES" sz="2400" b="0">
                <a:latin typeface="Arial" panose="020B0604020202020204" pitchFamily="34" charset="0"/>
              </a:rPr>
              <a:t>, se está calculando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b="0">
                <a:latin typeface="Arial" panose="020B0604020202020204" pitchFamily="34" charset="0"/>
              </a:rPr>
              <a:t>  una </a:t>
            </a:r>
            <a:r>
              <a:rPr lang="es-ES" sz="2400" b="0">
                <a:solidFill>
                  <a:srgbClr val="3333FF"/>
                </a:solidFill>
                <a:latin typeface="Arial" panose="020B0604020202020204" pitchFamily="34" charset="0"/>
              </a:rPr>
              <a:t>subida de potencial</a:t>
            </a:r>
            <a:r>
              <a:rPr lang="es-ES" sz="2400" b="0">
                <a:latin typeface="Arial" panose="020B0604020202020204" pitchFamily="34" charset="0"/>
              </a:rPr>
              <a:t>. Será positiva si V sube</a:t>
            </a:r>
          </a:p>
        </p:txBody>
      </p:sp>
      <p:sp>
        <p:nvSpPr>
          <p:cNvPr id="1053" name="Text Box 77"/>
          <p:cNvSpPr txBox="1">
            <a:spLocks noChangeArrowheads="1"/>
          </p:cNvSpPr>
          <p:nvPr/>
        </p:nvSpPr>
        <p:spPr bwMode="auto">
          <a:xfrm>
            <a:off x="4454207" y="2891522"/>
            <a:ext cx="5345112" cy="90588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Hay que elegir el sentido horario o antihorario para calcular las </a:t>
            </a:r>
            <a:r>
              <a:rPr lang="es-ES" sz="2400" b="0" dirty="0" err="1">
                <a:latin typeface="Arial" panose="020B0604020202020204" pitchFamily="34" charset="0"/>
              </a:rPr>
              <a:t>ddp</a:t>
            </a:r>
            <a:endParaRPr lang="es-ES" sz="2400" b="0" dirty="0">
              <a:latin typeface="Arial" panose="020B0604020202020204" pitchFamily="34" charset="0"/>
            </a:endParaRPr>
          </a:p>
        </p:txBody>
      </p:sp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2873412" y="357575"/>
            <a:ext cx="5766737" cy="1076442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6000" tIns="118800" rIns="126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La suma de las diferencias de potencial (ddp) a lo largo de una malla es cero</a:t>
            </a:r>
          </a:p>
        </p:txBody>
      </p:sp>
      <p:sp>
        <p:nvSpPr>
          <p:cNvPr id="28" name="Text Box 77"/>
          <p:cNvSpPr txBox="1">
            <a:spLocks noChangeArrowheads="1"/>
          </p:cNvSpPr>
          <p:nvPr/>
        </p:nvSpPr>
        <p:spPr bwMode="auto">
          <a:xfrm>
            <a:off x="4449361" y="3921043"/>
            <a:ext cx="5345112" cy="90588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Hay que optar por calcular la </a:t>
            </a:r>
            <a:r>
              <a:rPr lang="es-ES" sz="2400" b="0" dirty="0" err="1">
                <a:latin typeface="Arial" panose="020B0604020202020204" pitchFamily="34" charset="0"/>
              </a:rPr>
              <a:t>ddp</a:t>
            </a:r>
            <a:r>
              <a:rPr lang="es-ES" sz="2400" b="0" dirty="0">
                <a:latin typeface="Arial" panose="020B0604020202020204" pitchFamily="34" charset="0"/>
              </a:rPr>
              <a:t> como una caída o como una subida</a:t>
            </a:r>
          </a:p>
        </p:txBody>
      </p:sp>
      <p:sp>
        <p:nvSpPr>
          <p:cNvPr id="7" name="Text Box 77"/>
          <p:cNvSpPr txBox="1">
            <a:spLocks noChangeArrowheads="1"/>
          </p:cNvSpPr>
          <p:nvPr/>
        </p:nvSpPr>
        <p:spPr bwMode="auto">
          <a:xfrm>
            <a:off x="1407851" y="1510696"/>
            <a:ext cx="8710841" cy="12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3333FF"/>
                </a:solidFill>
                <a:latin typeface="Arial" panose="020B0604020202020204" pitchFamily="34" charset="0"/>
              </a:rPr>
              <a:t>Esto quiere </a:t>
            </a:r>
            <a:r>
              <a:rPr lang="es-ES" sz="2400" b="0" dirty="0">
                <a:solidFill>
                  <a:srgbClr val="3333FF"/>
                </a:solidFill>
                <a:latin typeface="Arial" panose="020B0604020202020204" pitchFamily="34" charset="0"/>
              </a:rPr>
              <a:t>decir, que si recorre la malla, al volver al principio</a:t>
            </a:r>
            <a:r>
              <a:rPr lang="es-ES" sz="2400" b="0">
                <a:solidFill>
                  <a:srgbClr val="3333FF"/>
                </a:solidFill>
                <a:latin typeface="Arial" panose="020B0604020202020204" pitchFamily="34" charset="0"/>
              </a:rPr>
              <a:t>, el </a:t>
            </a:r>
            <a:r>
              <a:rPr lang="es-ES" sz="2400" b="0" dirty="0">
                <a:solidFill>
                  <a:srgbClr val="3333FF"/>
                </a:solidFill>
                <a:latin typeface="Arial" panose="020B0604020202020204" pitchFamily="34" charset="0"/>
              </a:rPr>
              <a:t>potencial es el mismo: habrá habido subidas y bajadas, trabajos del campo negativos y positivos, por igual</a:t>
            </a:r>
          </a:p>
        </p:txBody>
      </p:sp>
      <p:sp>
        <p:nvSpPr>
          <p:cNvPr id="2" name="Abrir llave 1">
            <a:extLst>
              <a:ext uri="{FF2B5EF4-FFF2-40B4-BE49-F238E27FC236}">
                <a16:creationId xmlns:a16="http://schemas.microsoft.com/office/drawing/2014/main" id="{AA75C1C9-FA71-4E39-B067-22B11F087CC1}"/>
              </a:ext>
            </a:extLst>
          </p:cNvPr>
          <p:cNvSpPr/>
          <p:nvPr/>
        </p:nvSpPr>
        <p:spPr bwMode="auto">
          <a:xfrm>
            <a:off x="3788228" y="2891522"/>
            <a:ext cx="351693" cy="1935402"/>
          </a:xfrm>
          <a:prstGeom prst="leftBrac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Text Box 77">
            <a:extLst>
              <a:ext uri="{FF2B5EF4-FFF2-40B4-BE49-F238E27FC236}">
                <a16:creationId xmlns:a16="http://schemas.microsoft.com/office/drawing/2014/main" id="{9CA6E825-FAF7-4EE1-9AD6-AF4CD718B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93" y="3197749"/>
            <a:ext cx="2072583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</a:rPr>
              <a:t>Para aplicar la ecuación:</a:t>
            </a:r>
            <a:endParaRPr lang="es-ES" sz="24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6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" grpId="0" animBg="1"/>
      <p:bldP spid="1048" grpId="0" animBg="1"/>
      <p:bldP spid="1053" grpId="0" animBg="1"/>
      <p:bldP spid="28" grpId="0" animBg="1"/>
      <p:bldP spid="7" grpId="0"/>
      <p:bldP spid="2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18" name="Group 118"/>
          <p:cNvGrpSpPr>
            <a:grpSpLocks/>
          </p:cNvGrpSpPr>
          <p:nvPr/>
        </p:nvGrpSpPr>
        <p:grpSpPr bwMode="auto">
          <a:xfrm>
            <a:off x="1466850" y="2892297"/>
            <a:ext cx="2581275" cy="1890712"/>
            <a:chOff x="960" y="1757"/>
            <a:chExt cx="1626" cy="1191"/>
          </a:xfrm>
        </p:grpSpPr>
        <p:sp>
          <p:nvSpPr>
            <p:cNvPr id="31839" name="Text Box 15"/>
            <p:cNvSpPr txBox="1">
              <a:spLocks noChangeArrowheads="1"/>
            </p:cNvSpPr>
            <p:nvPr/>
          </p:nvSpPr>
          <p:spPr bwMode="auto">
            <a:xfrm>
              <a:off x="1557" y="2346"/>
              <a:ext cx="2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grpSp>
          <p:nvGrpSpPr>
            <p:cNvPr id="31840" name="Group 11"/>
            <p:cNvGrpSpPr>
              <a:grpSpLocks/>
            </p:cNvGrpSpPr>
            <p:nvPr/>
          </p:nvGrpSpPr>
          <p:grpSpPr bwMode="auto">
            <a:xfrm>
              <a:off x="1786" y="2506"/>
              <a:ext cx="37" cy="304"/>
              <a:chOff x="5153" y="6274"/>
              <a:chExt cx="63" cy="360"/>
            </a:xfrm>
          </p:grpSpPr>
          <p:sp>
            <p:nvSpPr>
              <p:cNvPr id="31847" name="Line 12"/>
              <p:cNvSpPr>
                <a:spLocks noChangeShapeType="1"/>
              </p:cNvSpPr>
              <p:nvPr/>
            </p:nvSpPr>
            <p:spPr bwMode="auto">
              <a:xfrm>
                <a:off x="5216" y="6357"/>
                <a:ext cx="0" cy="19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1848" name="Line 13"/>
              <p:cNvSpPr>
                <a:spLocks noChangeShapeType="1"/>
              </p:cNvSpPr>
              <p:nvPr/>
            </p:nvSpPr>
            <p:spPr bwMode="auto">
              <a:xfrm>
                <a:off x="5153" y="6274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31841" name="Line 14"/>
            <p:cNvSpPr>
              <a:spLocks noChangeShapeType="1"/>
            </p:cNvSpPr>
            <p:nvPr/>
          </p:nvSpPr>
          <p:spPr bwMode="auto">
            <a:xfrm flipH="1">
              <a:off x="1831" y="2660"/>
              <a:ext cx="74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1842" name="Line 22"/>
            <p:cNvSpPr>
              <a:spLocks noChangeShapeType="1"/>
            </p:cNvSpPr>
            <p:nvPr/>
          </p:nvSpPr>
          <p:spPr bwMode="auto">
            <a:xfrm flipH="1">
              <a:off x="960" y="2656"/>
              <a:ext cx="81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1843" name="Line 60"/>
            <p:cNvSpPr>
              <a:spLocks noChangeAspect="1" noChangeShapeType="1"/>
            </p:cNvSpPr>
            <p:nvPr/>
          </p:nvSpPr>
          <p:spPr bwMode="auto">
            <a:xfrm rot="16200000" flipH="1">
              <a:off x="510" y="2210"/>
              <a:ext cx="907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1844" name="Line 61"/>
            <p:cNvSpPr>
              <a:spLocks noChangeAspect="1" noChangeShapeType="1"/>
            </p:cNvSpPr>
            <p:nvPr/>
          </p:nvSpPr>
          <p:spPr bwMode="auto">
            <a:xfrm rot="16200000" flipH="1">
              <a:off x="2132" y="2216"/>
              <a:ext cx="907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1845" name="Text Box 89"/>
            <p:cNvSpPr txBox="1">
              <a:spLocks noChangeArrowheads="1"/>
            </p:cNvSpPr>
            <p:nvPr/>
          </p:nvSpPr>
          <p:spPr bwMode="auto">
            <a:xfrm>
              <a:off x="1578" y="2614"/>
              <a:ext cx="22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1846" name="Text Box 90"/>
            <p:cNvSpPr txBox="1">
              <a:spLocks noChangeArrowheads="1"/>
            </p:cNvSpPr>
            <p:nvPr/>
          </p:nvSpPr>
          <p:spPr bwMode="auto">
            <a:xfrm>
              <a:off x="1805" y="2607"/>
              <a:ext cx="219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</a:p>
          </p:txBody>
        </p:sp>
      </p:grpSp>
      <p:sp>
        <p:nvSpPr>
          <p:cNvPr id="10297" name="Text Box 100"/>
          <p:cNvSpPr txBox="1">
            <a:spLocks noChangeArrowheads="1"/>
          </p:cNvSpPr>
          <p:nvPr/>
        </p:nvSpPr>
        <p:spPr bwMode="auto">
          <a:xfrm>
            <a:off x="1454291" y="872278"/>
            <a:ext cx="8629048" cy="905881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26000" tIns="82800" rIns="126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Conectar un terminal libre de cada condensador a un terminal libre del siguiente. El conjunto tiene dos terminales al exterior</a:t>
            </a:r>
          </a:p>
        </p:txBody>
      </p:sp>
      <p:sp>
        <p:nvSpPr>
          <p:cNvPr id="31750" name="Rectangle 10"/>
          <p:cNvSpPr>
            <a:spLocks noChangeArrowheads="1"/>
          </p:cNvSpPr>
          <p:nvPr/>
        </p:nvSpPr>
        <p:spPr bwMode="auto">
          <a:xfrm>
            <a:off x="1285806" y="353966"/>
            <a:ext cx="8653463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CC0000"/>
                </a:solidFill>
                <a:latin typeface="Arial" panose="020B0604020202020204" pitchFamily="34" charset="0"/>
              </a:rPr>
              <a:t>3.4.2 ASOCIACIÓN EN SERIE DE CONDENSADORES</a:t>
            </a:r>
          </a:p>
        </p:txBody>
      </p: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1765300" y="2414459"/>
            <a:ext cx="2005013" cy="481013"/>
            <a:chOff x="1148" y="1054"/>
            <a:chExt cx="1263" cy="303"/>
          </a:xfrm>
        </p:grpSpPr>
        <p:sp>
          <p:nvSpPr>
            <p:cNvPr id="31818" name="Text Box 51"/>
            <p:cNvSpPr txBox="1">
              <a:spLocks noChangeArrowheads="1"/>
            </p:cNvSpPr>
            <p:nvPr/>
          </p:nvSpPr>
          <p:spPr bwMode="auto">
            <a:xfrm>
              <a:off x="1148" y="1054"/>
              <a:ext cx="20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1819" name="Text Box 52"/>
            <p:cNvSpPr txBox="1">
              <a:spLocks noChangeArrowheads="1"/>
            </p:cNvSpPr>
            <p:nvPr/>
          </p:nvSpPr>
          <p:spPr bwMode="auto">
            <a:xfrm>
              <a:off x="2244" y="1061"/>
              <a:ext cx="16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</p:grp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2151063" y="2412872"/>
            <a:ext cx="1296987" cy="477837"/>
            <a:chOff x="1391" y="1053"/>
            <a:chExt cx="817" cy="301"/>
          </a:xfrm>
        </p:grpSpPr>
        <p:sp>
          <p:nvSpPr>
            <p:cNvPr id="31814" name="Text Box 54"/>
            <p:cNvSpPr txBox="1">
              <a:spLocks noChangeArrowheads="1"/>
            </p:cNvSpPr>
            <p:nvPr/>
          </p:nvSpPr>
          <p:spPr bwMode="auto">
            <a:xfrm>
              <a:off x="1391" y="1055"/>
              <a:ext cx="16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31815" name="Text Box 55"/>
            <p:cNvSpPr txBox="1">
              <a:spLocks noChangeArrowheads="1"/>
            </p:cNvSpPr>
            <p:nvPr/>
          </p:nvSpPr>
          <p:spPr bwMode="auto">
            <a:xfrm>
              <a:off x="1821" y="1058"/>
              <a:ext cx="16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31816" name="Text Box 56"/>
            <p:cNvSpPr txBox="1">
              <a:spLocks noChangeArrowheads="1"/>
            </p:cNvSpPr>
            <p:nvPr/>
          </p:nvSpPr>
          <p:spPr bwMode="auto">
            <a:xfrm>
              <a:off x="1578" y="1057"/>
              <a:ext cx="20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1817" name="Text Box 57"/>
            <p:cNvSpPr txBox="1">
              <a:spLocks noChangeArrowheads="1"/>
            </p:cNvSpPr>
            <p:nvPr/>
          </p:nvSpPr>
          <p:spPr bwMode="auto">
            <a:xfrm>
              <a:off x="2001" y="1053"/>
              <a:ext cx="20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</p:grp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1414463" y="2101722"/>
            <a:ext cx="2709862" cy="1046162"/>
            <a:chOff x="1471613" y="1998663"/>
            <a:chExt cx="2709862" cy="1046162"/>
          </a:xfrm>
        </p:grpSpPr>
        <p:grpSp>
          <p:nvGrpSpPr>
            <p:cNvPr id="31788" name="Group 16"/>
            <p:cNvGrpSpPr>
              <a:grpSpLocks/>
            </p:cNvGrpSpPr>
            <p:nvPr/>
          </p:nvGrpSpPr>
          <p:grpSpPr bwMode="auto">
            <a:xfrm>
              <a:off x="2105025" y="2557463"/>
              <a:ext cx="112713" cy="482600"/>
              <a:chOff x="4253" y="5198"/>
              <a:chExt cx="121" cy="360"/>
            </a:xfrm>
          </p:grpSpPr>
          <p:sp>
            <p:nvSpPr>
              <p:cNvPr id="31804" name="Line 17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1805" name="Line 18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31789" name="Line 19"/>
            <p:cNvSpPr>
              <a:spLocks noChangeShapeType="1"/>
            </p:cNvSpPr>
            <p:nvPr/>
          </p:nvSpPr>
          <p:spPr bwMode="auto">
            <a:xfrm flipH="1">
              <a:off x="1533525" y="2782888"/>
              <a:ext cx="53975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1790" name="Text Box 20"/>
            <p:cNvSpPr txBox="1">
              <a:spLocks noChangeArrowheads="1"/>
            </p:cNvSpPr>
            <p:nvPr/>
          </p:nvSpPr>
          <p:spPr bwMode="auto">
            <a:xfrm>
              <a:off x="1943100" y="2006600"/>
              <a:ext cx="503238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791" name="Line 21"/>
            <p:cNvSpPr>
              <a:spLocks noChangeShapeType="1"/>
            </p:cNvSpPr>
            <p:nvPr/>
          </p:nvSpPr>
          <p:spPr bwMode="auto">
            <a:xfrm flipH="1">
              <a:off x="2224088" y="2779713"/>
              <a:ext cx="53975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31792" name="Group 42"/>
            <p:cNvGrpSpPr>
              <a:grpSpLocks/>
            </p:cNvGrpSpPr>
            <p:nvPr/>
          </p:nvGrpSpPr>
          <p:grpSpPr bwMode="auto">
            <a:xfrm>
              <a:off x="2787650" y="2562225"/>
              <a:ext cx="112713" cy="482600"/>
              <a:chOff x="4253" y="5198"/>
              <a:chExt cx="121" cy="360"/>
            </a:xfrm>
          </p:grpSpPr>
          <p:sp>
            <p:nvSpPr>
              <p:cNvPr id="31802" name="Line 43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1803" name="Line 44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31793" name="Text Box 45"/>
            <p:cNvSpPr txBox="1">
              <a:spLocks noChangeArrowheads="1"/>
            </p:cNvSpPr>
            <p:nvPr/>
          </p:nvSpPr>
          <p:spPr bwMode="auto">
            <a:xfrm>
              <a:off x="2628900" y="2014538"/>
              <a:ext cx="503238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794" name="Line 46"/>
            <p:cNvSpPr>
              <a:spLocks noChangeShapeType="1"/>
            </p:cNvSpPr>
            <p:nvPr/>
          </p:nvSpPr>
          <p:spPr bwMode="auto">
            <a:xfrm flipH="1">
              <a:off x="2906713" y="2784475"/>
              <a:ext cx="53975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31795" name="Group 47"/>
            <p:cNvGrpSpPr>
              <a:grpSpLocks/>
            </p:cNvGrpSpPr>
            <p:nvPr/>
          </p:nvGrpSpPr>
          <p:grpSpPr bwMode="auto">
            <a:xfrm>
              <a:off x="3459163" y="2555875"/>
              <a:ext cx="112712" cy="482600"/>
              <a:chOff x="4253" y="5198"/>
              <a:chExt cx="121" cy="360"/>
            </a:xfrm>
          </p:grpSpPr>
          <p:sp>
            <p:nvSpPr>
              <p:cNvPr id="31800" name="Line 48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1801" name="Line 49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31796" name="Line 58"/>
            <p:cNvSpPr>
              <a:spLocks noChangeShapeType="1"/>
            </p:cNvSpPr>
            <p:nvPr/>
          </p:nvSpPr>
          <p:spPr bwMode="auto">
            <a:xfrm flipH="1">
              <a:off x="3578225" y="2789238"/>
              <a:ext cx="53975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1797" name="Text Box 59"/>
            <p:cNvSpPr txBox="1">
              <a:spLocks noChangeArrowheads="1"/>
            </p:cNvSpPr>
            <p:nvPr/>
          </p:nvSpPr>
          <p:spPr bwMode="auto">
            <a:xfrm>
              <a:off x="3281363" y="1998663"/>
              <a:ext cx="503237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798" name="Oval 82"/>
            <p:cNvSpPr>
              <a:spLocks noChangeArrowheads="1"/>
            </p:cNvSpPr>
            <p:nvPr/>
          </p:nvSpPr>
          <p:spPr bwMode="auto">
            <a:xfrm>
              <a:off x="4037013" y="2716213"/>
              <a:ext cx="144462" cy="14446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99" name="Oval 83"/>
            <p:cNvSpPr>
              <a:spLocks noChangeArrowheads="1"/>
            </p:cNvSpPr>
            <p:nvPr/>
          </p:nvSpPr>
          <p:spPr bwMode="auto">
            <a:xfrm>
              <a:off x="1471613" y="2709863"/>
              <a:ext cx="144462" cy="14446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479550" y="3079850"/>
            <a:ext cx="2568575" cy="1115784"/>
            <a:chOff x="1536700" y="2892812"/>
            <a:chExt cx="2568575" cy="1115784"/>
          </a:xfrm>
        </p:grpSpPr>
        <p:grpSp>
          <p:nvGrpSpPr>
            <p:cNvPr id="25707" name="Group 107"/>
            <p:cNvGrpSpPr>
              <a:grpSpLocks/>
            </p:cNvGrpSpPr>
            <p:nvPr/>
          </p:nvGrpSpPr>
          <p:grpSpPr bwMode="auto">
            <a:xfrm>
              <a:off x="1536700" y="3029109"/>
              <a:ext cx="2568575" cy="979487"/>
              <a:chOff x="968" y="1821"/>
              <a:chExt cx="1618" cy="617"/>
            </a:xfrm>
          </p:grpSpPr>
          <p:sp>
            <p:nvSpPr>
              <p:cNvPr id="31784" name="Line 85"/>
              <p:cNvSpPr>
                <a:spLocks noChangeShapeType="1"/>
              </p:cNvSpPr>
              <p:nvPr/>
            </p:nvSpPr>
            <p:spPr bwMode="auto">
              <a:xfrm flipV="1">
                <a:off x="1069" y="2109"/>
                <a:ext cx="0" cy="21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triangl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/>
              </a:p>
            </p:txBody>
          </p:sp>
          <p:sp>
            <p:nvSpPr>
              <p:cNvPr id="31785" name="Text Box 86"/>
              <p:cNvSpPr txBox="1">
                <a:spLocks noChangeArrowheads="1"/>
              </p:cNvSpPr>
              <p:nvPr/>
            </p:nvSpPr>
            <p:spPr bwMode="auto">
              <a:xfrm>
                <a:off x="968" y="1821"/>
                <a:ext cx="22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e</a:t>
                </a:r>
                <a:r>
                  <a:rPr lang="es-ES" sz="2000" b="0" baseline="30000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31786" name="Line 87"/>
              <p:cNvSpPr>
                <a:spLocks noChangeShapeType="1"/>
              </p:cNvSpPr>
              <p:nvPr/>
            </p:nvSpPr>
            <p:spPr bwMode="auto">
              <a:xfrm>
                <a:off x="2473" y="1928"/>
                <a:ext cx="0" cy="21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triangl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/>
              </a:p>
            </p:txBody>
          </p:sp>
          <p:sp>
            <p:nvSpPr>
              <p:cNvPr id="31787" name="Text Box 88"/>
              <p:cNvSpPr txBox="1">
                <a:spLocks noChangeArrowheads="1"/>
              </p:cNvSpPr>
              <p:nvPr/>
            </p:nvSpPr>
            <p:spPr bwMode="auto">
              <a:xfrm>
                <a:off x="2360" y="2104"/>
                <a:ext cx="22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e</a:t>
                </a:r>
                <a:r>
                  <a:rPr lang="es-ES" sz="2000" b="0" baseline="30000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106" name="Text Box 86"/>
            <p:cNvSpPr txBox="1">
              <a:spLocks noChangeArrowheads="1"/>
            </p:cNvSpPr>
            <p:nvPr/>
          </p:nvSpPr>
          <p:spPr bwMode="auto">
            <a:xfrm>
              <a:off x="2527337" y="2892812"/>
              <a:ext cx="358775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000" b="0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07" name="Line 85"/>
            <p:cNvSpPr>
              <a:spLocks noChangeShapeType="1"/>
            </p:cNvSpPr>
            <p:nvPr/>
          </p:nvSpPr>
          <p:spPr bwMode="auto">
            <a:xfrm rot="5400000" flipV="1">
              <a:off x="2396755" y="2978793"/>
              <a:ext cx="0" cy="33337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108" name="Text Box 86"/>
            <p:cNvSpPr txBox="1">
              <a:spLocks noChangeArrowheads="1"/>
            </p:cNvSpPr>
            <p:nvPr/>
          </p:nvSpPr>
          <p:spPr bwMode="auto">
            <a:xfrm>
              <a:off x="3201988" y="2894965"/>
              <a:ext cx="358775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000" b="0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09" name="Line 85"/>
            <p:cNvSpPr>
              <a:spLocks noChangeShapeType="1"/>
            </p:cNvSpPr>
            <p:nvPr/>
          </p:nvSpPr>
          <p:spPr bwMode="auto">
            <a:xfrm rot="5400000" flipV="1">
              <a:off x="3071406" y="2980946"/>
              <a:ext cx="0" cy="33337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sp>
        <p:nvSpPr>
          <p:cNvPr id="100" name="Text Box 91"/>
          <p:cNvSpPr txBox="1">
            <a:spLocks noChangeArrowheads="1"/>
          </p:cNvSpPr>
          <p:nvPr/>
        </p:nvSpPr>
        <p:spPr bwMode="auto">
          <a:xfrm>
            <a:off x="4427392" y="1945993"/>
            <a:ext cx="5999884" cy="139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  <a:sym typeface="Wingdings" panose="05000000000000000000" pitchFamily="2" charset="2"/>
              </a:rPr>
              <a:t> 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Al conectar a una pila se producen  corrientes en los conductores debido al campo creado en cada punto de los cables por los excesos de carga de la pila.</a:t>
            </a:r>
          </a:p>
        </p:txBody>
      </p:sp>
      <p:sp>
        <p:nvSpPr>
          <p:cNvPr id="101" name="Text Box 91"/>
          <p:cNvSpPr txBox="1">
            <a:spLocks noChangeArrowheads="1"/>
          </p:cNvSpPr>
          <p:nvPr/>
        </p:nvSpPr>
        <p:spPr bwMode="auto">
          <a:xfrm>
            <a:off x="4425687" y="3427845"/>
            <a:ext cx="5453251" cy="139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  <a:sym typeface="Wingdings" panose="05000000000000000000" pitchFamily="2" charset="2"/>
              </a:rPr>
              <a:t>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 Los conductores no conectados a la pila se polarizan por ello: su carga se redistribuye apareciendo excesos de carga inducidos, pero siguen neutros.</a:t>
            </a:r>
          </a:p>
        </p:txBody>
      </p:sp>
      <p:sp>
        <p:nvSpPr>
          <p:cNvPr id="102" name="Text Box 91"/>
          <p:cNvSpPr txBox="1">
            <a:spLocks noChangeArrowheads="1"/>
          </p:cNvSpPr>
          <p:nvPr/>
        </p:nvSpPr>
        <p:spPr bwMode="auto">
          <a:xfrm>
            <a:off x="1655907" y="4915784"/>
            <a:ext cx="8610311" cy="109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  <a:sym typeface="Wingdings" panose="05000000000000000000" pitchFamily="2" charset="2"/>
              </a:rPr>
              <a:t>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 El equilibrio se alcanzará, las corrientes cesarán, cuando el campo eléctrico en todos los puntos de todos los conductores, debido a todos los excesos de carga, sea nulo.</a:t>
            </a:r>
          </a:p>
        </p:txBody>
      </p:sp>
      <p:sp>
        <p:nvSpPr>
          <p:cNvPr id="103" name="Text Box 91"/>
          <p:cNvSpPr txBox="1">
            <a:spLocks noChangeArrowheads="1"/>
          </p:cNvSpPr>
          <p:nvPr/>
        </p:nvSpPr>
        <p:spPr bwMode="auto">
          <a:xfrm>
            <a:off x="1637170" y="6059638"/>
            <a:ext cx="8610311" cy="78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  <a:sym typeface="Wingdings" panose="05000000000000000000" pitchFamily="2" charset="2"/>
              </a:rPr>
              <a:t>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 En la pila y en los condensadores el campo no será nulo, apuntará en el sentido + </a:t>
            </a:r>
            <a:r>
              <a:rPr lang="es-ES" sz="2400" b="0" dirty="0">
                <a:latin typeface="Arial" panose="020B0604020202020204" pitchFamily="34" charset="0"/>
                <a:sym typeface="Wingdings 3" panose="05040102010807070707" pitchFamily="18" charset="2"/>
              </a:rPr>
              <a:t> 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-.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7" grpId="0" animBg="1"/>
      <p:bldP spid="100" grpId="0"/>
      <p:bldP spid="101" grpId="0"/>
      <p:bldP spid="102" grpId="0"/>
      <p:bldP spid="1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9"/>
          <p:cNvGrpSpPr>
            <a:grpSpLocks/>
          </p:cNvGrpSpPr>
          <p:nvPr/>
        </p:nvGrpSpPr>
        <p:grpSpPr bwMode="auto">
          <a:xfrm>
            <a:off x="4356539" y="5139708"/>
            <a:ext cx="1851025" cy="1152525"/>
            <a:chOff x="870" y="2920"/>
            <a:chExt cx="1166" cy="726"/>
          </a:xfrm>
        </p:grpSpPr>
        <p:sp>
          <p:nvSpPr>
            <p:cNvPr id="31829" name="Text Box 26"/>
            <p:cNvSpPr txBox="1">
              <a:spLocks noChangeArrowheads="1"/>
            </p:cNvSpPr>
            <p:nvPr/>
          </p:nvSpPr>
          <p:spPr bwMode="auto">
            <a:xfrm>
              <a:off x="870" y="2920"/>
              <a:ext cx="116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s-ES" sz="2400" b="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 C</a:t>
              </a:r>
              <a:r>
                <a:rPr lang="es-ES" sz="2400" b="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 C</a:t>
              </a:r>
              <a:r>
                <a:rPr lang="es-ES" sz="2400" b="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1830" name="Text Box 28"/>
            <p:cNvSpPr txBox="1">
              <a:spLocks noChangeArrowheads="1"/>
            </p:cNvSpPr>
            <p:nvPr/>
          </p:nvSpPr>
          <p:spPr bwMode="auto">
            <a:xfrm>
              <a:off x="1029" y="3322"/>
              <a:ext cx="831" cy="32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latin typeface="Arial" panose="020B0604020202020204" pitchFamily="34" charset="0"/>
                </a:rPr>
                <a:t>Q = C V</a:t>
              </a:r>
            </a:p>
          </p:txBody>
        </p:sp>
      </p:grpSp>
      <p:sp>
        <p:nvSpPr>
          <p:cNvPr id="405581" name="Text Box 77"/>
          <p:cNvSpPr txBox="1">
            <a:spLocks noChangeArrowheads="1"/>
          </p:cNvSpPr>
          <p:nvPr/>
        </p:nvSpPr>
        <p:spPr bwMode="auto">
          <a:xfrm>
            <a:off x="1268791" y="445449"/>
            <a:ext cx="1964297" cy="5365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En equilibrio:</a:t>
            </a:r>
            <a:endParaRPr lang="es-ES" sz="2400" b="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0281" name="Text Box 80"/>
          <p:cNvSpPr txBox="1">
            <a:spLocks noChangeArrowheads="1"/>
          </p:cNvSpPr>
          <p:nvPr/>
        </p:nvSpPr>
        <p:spPr bwMode="auto">
          <a:xfrm>
            <a:off x="3907121" y="3050253"/>
            <a:ext cx="2691032" cy="592138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08000" tIns="72000" rIns="108000" bIns="144000" anchor="ctr" anchorCtr="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800" b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 = V</a:t>
            </a:r>
            <a:r>
              <a:rPr lang="es-ES" sz="2400" b="0" baseline="-25000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 V</a:t>
            </a:r>
            <a:r>
              <a:rPr lang="es-ES" sz="2400" b="0" baseline="-2500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 V</a:t>
            </a:r>
            <a:r>
              <a:rPr lang="es-ES" sz="2400" b="0" baseline="-25000">
                <a:solidFill>
                  <a:srgbClr val="FFFFFF"/>
                </a:solidFill>
                <a:latin typeface="Arial" panose="020B0604020202020204" pitchFamily="34" charset="0"/>
              </a:rPr>
              <a:t>3</a:t>
            </a:r>
            <a:endParaRPr lang="es-ES" sz="2400" b="0">
              <a:solidFill>
                <a:srgbClr val="FFFF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707F66A-2969-42C0-94A8-22DC568A4BEC}"/>
              </a:ext>
            </a:extLst>
          </p:cNvPr>
          <p:cNvGrpSpPr/>
          <p:nvPr/>
        </p:nvGrpSpPr>
        <p:grpSpPr>
          <a:xfrm>
            <a:off x="7508730" y="317080"/>
            <a:ext cx="2709862" cy="2681287"/>
            <a:chOff x="1336530" y="231355"/>
            <a:chExt cx="2709862" cy="2681287"/>
          </a:xfrm>
        </p:grpSpPr>
        <p:grpSp>
          <p:nvGrpSpPr>
            <p:cNvPr id="25718" name="Group 118"/>
            <p:cNvGrpSpPr>
              <a:grpSpLocks/>
            </p:cNvGrpSpPr>
            <p:nvPr/>
          </p:nvGrpSpPr>
          <p:grpSpPr bwMode="auto">
            <a:xfrm>
              <a:off x="1388917" y="1021930"/>
              <a:ext cx="2581275" cy="1890712"/>
              <a:chOff x="960" y="1757"/>
              <a:chExt cx="1626" cy="1191"/>
            </a:xfrm>
          </p:grpSpPr>
          <p:sp>
            <p:nvSpPr>
              <p:cNvPr id="31839" name="Text Box 15"/>
              <p:cNvSpPr txBox="1">
                <a:spLocks noChangeArrowheads="1"/>
              </p:cNvSpPr>
              <p:nvPr/>
            </p:nvSpPr>
            <p:spPr bwMode="auto">
              <a:xfrm>
                <a:off x="1557" y="2346"/>
                <a:ext cx="2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>
                    <a:solidFill>
                      <a:srgbClr val="008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31840" name="Group 11"/>
              <p:cNvGrpSpPr>
                <a:grpSpLocks/>
              </p:cNvGrpSpPr>
              <p:nvPr/>
            </p:nvGrpSpPr>
            <p:grpSpPr bwMode="auto">
              <a:xfrm>
                <a:off x="1786" y="2506"/>
                <a:ext cx="37" cy="304"/>
                <a:chOff x="5153" y="6274"/>
                <a:chExt cx="63" cy="360"/>
              </a:xfrm>
            </p:grpSpPr>
            <p:sp>
              <p:nvSpPr>
                <p:cNvPr id="31847" name="Line 12"/>
                <p:cNvSpPr>
                  <a:spLocks noChangeShapeType="1"/>
                </p:cNvSpPr>
                <p:nvPr/>
              </p:nvSpPr>
              <p:spPr bwMode="auto">
                <a:xfrm>
                  <a:off x="5216" y="6357"/>
                  <a:ext cx="0" cy="193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31848" name="Line 13"/>
                <p:cNvSpPr>
                  <a:spLocks noChangeShapeType="1"/>
                </p:cNvSpPr>
                <p:nvPr/>
              </p:nvSpPr>
              <p:spPr bwMode="auto">
                <a:xfrm>
                  <a:off x="5153" y="6274"/>
                  <a:ext cx="0" cy="36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sp>
            <p:nvSpPr>
              <p:cNvPr id="31841" name="Line 14"/>
              <p:cNvSpPr>
                <a:spLocks noChangeShapeType="1"/>
              </p:cNvSpPr>
              <p:nvPr/>
            </p:nvSpPr>
            <p:spPr bwMode="auto">
              <a:xfrm flipH="1">
                <a:off x="1831" y="2660"/>
                <a:ext cx="74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1842" name="Line 22"/>
              <p:cNvSpPr>
                <a:spLocks noChangeShapeType="1"/>
              </p:cNvSpPr>
              <p:nvPr/>
            </p:nvSpPr>
            <p:spPr bwMode="auto">
              <a:xfrm flipH="1">
                <a:off x="960" y="2656"/>
                <a:ext cx="816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1843" name="Line 60"/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510" y="2210"/>
                <a:ext cx="907" cy="1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1844" name="Line 61"/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2132" y="2216"/>
                <a:ext cx="907" cy="1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1845" name="Text Box 89"/>
              <p:cNvSpPr txBox="1">
                <a:spLocks noChangeArrowheads="1"/>
              </p:cNvSpPr>
              <p:nvPr/>
            </p:nvSpPr>
            <p:spPr bwMode="auto">
              <a:xfrm>
                <a:off x="1578" y="2614"/>
                <a:ext cx="22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31846" name="Text Box 90"/>
              <p:cNvSpPr txBox="1">
                <a:spLocks noChangeArrowheads="1"/>
              </p:cNvSpPr>
              <p:nvPr/>
            </p:nvSpPr>
            <p:spPr bwMode="auto">
              <a:xfrm>
                <a:off x="1805" y="2607"/>
                <a:ext cx="219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0">
                    <a:solidFill>
                      <a:srgbClr val="FF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1687367" y="542505"/>
              <a:ext cx="2005013" cy="482600"/>
              <a:chOff x="1822450" y="2225834"/>
              <a:chExt cx="2005013" cy="482600"/>
            </a:xfrm>
          </p:grpSpPr>
          <p:grpSp>
            <p:nvGrpSpPr>
              <p:cNvPr id="11" name="Group 50"/>
              <p:cNvGrpSpPr>
                <a:grpSpLocks/>
              </p:cNvGrpSpPr>
              <p:nvPr/>
            </p:nvGrpSpPr>
            <p:grpSpPr bwMode="auto">
              <a:xfrm>
                <a:off x="1822450" y="2227421"/>
                <a:ext cx="2005013" cy="481013"/>
                <a:chOff x="1148" y="1054"/>
                <a:chExt cx="1263" cy="303"/>
              </a:xfrm>
            </p:grpSpPr>
            <p:sp>
              <p:nvSpPr>
                <p:cNvPr id="31818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148" y="1054"/>
                  <a:ext cx="207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000" b="0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1819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244" y="1061"/>
                  <a:ext cx="167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000" b="0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12" name="Group 53"/>
              <p:cNvGrpSpPr>
                <a:grpSpLocks/>
              </p:cNvGrpSpPr>
              <p:nvPr/>
            </p:nvGrpSpPr>
            <p:grpSpPr bwMode="auto">
              <a:xfrm>
                <a:off x="2208213" y="2225834"/>
                <a:ext cx="1296987" cy="477837"/>
                <a:chOff x="1391" y="1053"/>
                <a:chExt cx="817" cy="301"/>
              </a:xfrm>
            </p:grpSpPr>
            <p:sp>
              <p:nvSpPr>
                <p:cNvPr id="3181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391" y="1055"/>
                  <a:ext cx="167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000" b="0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31815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821" y="1058"/>
                  <a:ext cx="167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000" b="0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31816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78" y="1057"/>
                  <a:ext cx="207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000" b="0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181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001" y="1053"/>
                  <a:ext cx="207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000" b="0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</p:grpSp>
        </p:grpSp>
        <p:grpSp>
          <p:nvGrpSpPr>
            <p:cNvPr id="2" name="Grupo 1"/>
            <p:cNvGrpSpPr>
              <a:grpSpLocks/>
            </p:cNvGrpSpPr>
            <p:nvPr/>
          </p:nvGrpSpPr>
          <p:grpSpPr bwMode="auto">
            <a:xfrm>
              <a:off x="1336530" y="231355"/>
              <a:ext cx="2709862" cy="1046162"/>
              <a:chOff x="1471613" y="1998663"/>
              <a:chExt cx="2709862" cy="1046162"/>
            </a:xfrm>
          </p:grpSpPr>
          <p:grpSp>
            <p:nvGrpSpPr>
              <p:cNvPr id="31788" name="Group 16"/>
              <p:cNvGrpSpPr>
                <a:grpSpLocks/>
              </p:cNvGrpSpPr>
              <p:nvPr/>
            </p:nvGrpSpPr>
            <p:grpSpPr bwMode="auto">
              <a:xfrm>
                <a:off x="2105025" y="2557463"/>
                <a:ext cx="112713" cy="482600"/>
                <a:chOff x="4253" y="5198"/>
                <a:chExt cx="121" cy="360"/>
              </a:xfrm>
            </p:grpSpPr>
            <p:sp>
              <p:nvSpPr>
                <p:cNvPr id="31804" name="Line 17"/>
                <p:cNvSpPr>
                  <a:spLocks noChangeShapeType="1"/>
                </p:cNvSpPr>
                <p:nvPr/>
              </p:nvSpPr>
              <p:spPr bwMode="auto">
                <a:xfrm>
                  <a:off x="4374" y="5198"/>
                  <a:ext cx="0" cy="36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31805" name="Line 18"/>
                <p:cNvSpPr>
                  <a:spLocks noChangeShapeType="1"/>
                </p:cNvSpPr>
                <p:nvPr/>
              </p:nvSpPr>
              <p:spPr bwMode="auto">
                <a:xfrm>
                  <a:off x="4253" y="5198"/>
                  <a:ext cx="0" cy="36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sp>
            <p:nvSpPr>
              <p:cNvPr id="31789" name="Line 19"/>
              <p:cNvSpPr>
                <a:spLocks noChangeShapeType="1"/>
              </p:cNvSpPr>
              <p:nvPr/>
            </p:nvSpPr>
            <p:spPr bwMode="auto">
              <a:xfrm flipH="1">
                <a:off x="1533525" y="2782888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1790" name="Text Box 20"/>
              <p:cNvSpPr txBox="1">
                <a:spLocks noChangeArrowheads="1"/>
              </p:cNvSpPr>
              <p:nvPr/>
            </p:nvSpPr>
            <p:spPr bwMode="auto">
              <a:xfrm>
                <a:off x="1943100" y="2006600"/>
                <a:ext cx="503238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000">
                    <a:solidFill>
                      <a:srgbClr val="008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  <a:r>
                  <a:rPr lang="es-ES" sz="2000" baseline="-30000">
                    <a:solidFill>
                      <a:srgbClr val="008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endPara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791" name="Line 21"/>
              <p:cNvSpPr>
                <a:spLocks noChangeShapeType="1"/>
              </p:cNvSpPr>
              <p:nvPr/>
            </p:nvSpPr>
            <p:spPr bwMode="auto">
              <a:xfrm flipH="1">
                <a:off x="2224088" y="2779713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grpSp>
            <p:nvGrpSpPr>
              <p:cNvPr id="31792" name="Group 42"/>
              <p:cNvGrpSpPr>
                <a:grpSpLocks/>
              </p:cNvGrpSpPr>
              <p:nvPr/>
            </p:nvGrpSpPr>
            <p:grpSpPr bwMode="auto">
              <a:xfrm>
                <a:off x="2787650" y="2562225"/>
                <a:ext cx="112713" cy="482600"/>
                <a:chOff x="4253" y="5198"/>
                <a:chExt cx="121" cy="360"/>
              </a:xfrm>
            </p:grpSpPr>
            <p:sp>
              <p:nvSpPr>
                <p:cNvPr id="31802" name="Line 43"/>
                <p:cNvSpPr>
                  <a:spLocks noChangeShapeType="1"/>
                </p:cNvSpPr>
                <p:nvPr/>
              </p:nvSpPr>
              <p:spPr bwMode="auto">
                <a:xfrm>
                  <a:off x="4374" y="5198"/>
                  <a:ext cx="0" cy="36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31803" name="Line 44"/>
                <p:cNvSpPr>
                  <a:spLocks noChangeShapeType="1"/>
                </p:cNvSpPr>
                <p:nvPr/>
              </p:nvSpPr>
              <p:spPr bwMode="auto">
                <a:xfrm>
                  <a:off x="4253" y="5198"/>
                  <a:ext cx="0" cy="36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sp>
            <p:nvSpPr>
              <p:cNvPr id="31793" name="Text Box 45"/>
              <p:cNvSpPr txBox="1">
                <a:spLocks noChangeArrowheads="1"/>
              </p:cNvSpPr>
              <p:nvPr/>
            </p:nvSpPr>
            <p:spPr bwMode="auto">
              <a:xfrm>
                <a:off x="2628900" y="2014538"/>
                <a:ext cx="503238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000">
                    <a:solidFill>
                      <a:srgbClr val="008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  <a:r>
                  <a:rPr lang="es-ES" sz="2000" baseline="-30000">
                    <a:solidFill>
                      <a:srgbClr val="008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endPara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794" name="Line 46"/>
              <p:cNvSpPr>
                <a:spLocks noChangeShapeType="1"/>
              </p:cNvSpPr>
              <p:nvPr/>
            </p:nvSpPr>
            <p:spPr bwMode="auto">
              <a:xfrm flipH="1">
                <a:off x="2906713" y="2784475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grpSp>
            <p:nvGrpSpPr>
              <p:cNvPr id="31795" name="Group 47"/>
              <p:cNvGrpSpPr>
                <a:grpSpLocks/>
              </p:cNvGrpSpPr>
              <p:nvPr/>
            </p:nvGrpSpPr>
            <p:grpSpPr bwMode="auto">
              <a:xfrm>
                <a:off x="3459163" y="2555875"/>
                <a:ext cx="112712" cy="482600"/>
                <a:chOff x="4253" y="5198"/>
                <a:chExt cx="121" cy="360"/>
              </a:xfrm>
            </p:grpSpPr>
            <p:sp>
              <p:nvSpPr>
                <p:cNvPr id="31800" name="Line 48"/>
                <p:cNvSpPr>
                  <a:spLocks noChangeShapeType="1"/>
                </p:cNvSpPr>
                <p:nvPr/>
              </p:nvSpPr>
              <p:spPr bwMode="auto">
                <a:xfrm>
                  <a:off x="4374" y="5198"/>
                  <a:ext cx="0" cy="36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31801" name="Line 49"/>
                <p:cNvSpPr>
                  <a:spLocks noChangeShapeType="1"/>
                </p:cNvSpPr>
                <p:nvPr/>
              </p:nvSpPr>
              <p:spPr bwMode="auto">
                <a:xfrm>
                  <a:off x="4253" y="5198"/>
                  <a:ext cx="0" cy="36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sp>
            <p:nvSpPr>
              <p:cNvPr id="31796" name="Line 58"/>
              <p:cNvSpPr>
                <a:spLocks noChangeShapeType="1"/>
              </p:cNvSpPr>
              <p:nvPr/>
            </p:nvSpPr>
            <p:spPr bwMode="auto">
              <a:xfrm flipH="1">
                <a:off x="3578225" y="2789238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1797" name="Text Box 59"/>
              <p:cNvSpPr txBox="1">
                <a:spLocks noChangeArrowheads="1"/>
              </p:cNvSpPr>
              <p:nvPr/>
            </p:nvSpPr>
            <p:spPr bwMode="auto">
              <a:xfrm>
                <a:off x="3281363" y="1998663"/>
                <a:ext cx="503237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000">
                    <a:solidFill>
                      <a:srgbClr val="008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  <a:r>
                  <a:rPr lang="es-ES" sz="2000" baseline="-30000">
                    <a:solidFill>
                      <a:srgbClr val="008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</a:t>
                </a:r>
                <a:endPara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798" name="Oval 82"/>
              <p:cNvSpPr>
                <a:spLocks noChangeArrowheads="1"/>
              </p:cNvSpPr>
              <p:nvPr/>
            </p:nvSpPr>
            <p:spPr bwMode="auto">
              <a:xfrm>
                <a:off x="4037013" y="2716213"/>
                <a:ext cx="144462" cy="144462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1799" name="Oval 83"/>
              <p:cNvSpPr>
                <a:spLocks noChangeArrowheads="1"/>
              </p:cNvSpPr>
              <p:nvPr/>
            </p:nvSpPr>
            <p:spPr bwMode="auto">
              <a:xfrm>
                <a:off x="1471613" y="2709863"/>
                <a:ext cx="144462" cy="144462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05595" name="Text Box 91"/>
          <p:cNvSpPr txBox="1">
            <a:spLocks noChangeArrowheads="1"/>
          </p:cNvSpPr>
          <p:nvPr/>
        </p:nvSpPr>
        <p:spPr bwMode="auto">
          <a:xfrm>
            <a:off x="1271139" y="1150055"/>
            <a:ext cx="6027138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 V es cte. en cada conductor  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(Hay 4)</a:t>
            </a:r>
          </a:p>
        </p:txBody>
      </p:sp>
      <p:sp>
        <p:nvSpPr>
          <p:cNvPr id="10252" name="Text Box 23"/>
          <p:cNvSpPr txBox="1">
            <a:spLocks noChangeArrowheads="1"/>
          </p:cNvSpPr>
          <p:nvPr/>
        </p:nvSpPr>
        <p:spPr bwMode="auto">
          <a:xfrm>
            <a:off x="3903634" y="4444495"/>
            <a:ext cx="2047704" cy="587441"/>
          </a:xfrm>
          <a:prstGeom prst="rect">
            <a:avLst/>
          </a:prstGeom>
          <a:solidFill>
            <a:srgbClr val="666699"/>
          </a:solidFill>
          <a:ln w="12700" algn="ctr">
            <a:noFill/>
            <a:miter lim="800000"/>
            <a:headEnd/>
            <a:tailEnd type="none" w="lg" len="lg"/>
          </a:ln>
        </p:spPr>
        <p:txBody>
          <a:bodyPr wrap="none" lIns="144000" tIns="108000" rIns="144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Q</a:t>
            </a:r>
            <a:r>
              <a:rPr lang="es-ES" sz="2400" b="0" baseline="-25000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 = Q</a:t>
            </a:r>
            <a:r>
              <a:rPr lang="es-ES" sz="2400" b="0" baseline="-2500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 = Q</a:t>
            </a:r>
            <a:r>
              <a:rPr lang="es-ES" sz="2400" b="0" baseline="-25000">
                <a:solidFill>
                  <a:srgbClr val="FFFFFF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344" name="Text Box 23"/>
          <p:cNvSpPr txBox="1">
            <a:spLocks noChangeArrowheads="1"/>
          </p:cNvSpPr>
          <p:nvPr/>
        </p:nvSpPr>
        <p:spPr bwMode="auto">
          <a:xfrm>
            <a:off x="5893461" y="4446591"/>
            <a:ext cx="714217" cy="586800"/>
          </a:xfrm>
          <a:prstGeom prst="rect">
            <a:avLst/>
          </a:prstGeom>
          <a:solidFill>
            <a:srgbClr val="666699"/>
          </a:solidFill>
          <a:ln w="12700" algn="ctr">
            <a:noFill/>
            <a:miter lim="800000"/>
            <a:headEnd/>
            <a:tailEnd type="none" w="lg" len="lg"/>
          </a:ln>
        </p:spPr>
        <p:txBody>
          <a:bodyPr wrap="none" lIns="90000" tIns="82800" rIns="90000" bIns="82800" anchor="ctr" anchorCtr="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= Q </a:t>
            </a:r>
            <a:endParaRPr lang="es-ES" sz="2400" b="0" baseline="-25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778" name="Text Box 30"/>
          <p:cNvSpPr txBox="1">
            <a:spLocks noChangeArrowheads="1"/>
          </p:cNvSpPr>
          <p:nvPr/>
        </p:nvSpPr>
        <p:spPr bwMode="auto">
          <a:xfrm>
            <a:off x="6838116" y="4356151"/>
            <a:ext cx="3524936" cy="7827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 b="0" dirty="0">
                <a:latin typeface="Arial" panose="020B0604020202020204" pitchFamily="34" charset="0"/>
              </a:rPr>
              <a:t>Q es la carga almacenada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 b="0" dirty="0">
                <a:latin typeface="Arial" panose="020B0604020202020204" pitchFamily="34" charset="0"/>
              </a:rPr>
              <a:t>por la asociación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838116" y="2994075"/>
            <a:ext cx="3524936" cy="7609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36000" tIns="72000" rIns="108000" bIns="72000" rtlCol="0" anchor="ctr" anchorCtr="0">
            <a:spAutoFit/>
          </a:bodyPr>
          <a:lstStyle/>
          <a:p>
            <a:r>
              <a:rPr lang="es-ES" b="0" dirty="0">
                <a:solidFill>
                  <a:schemeClr val="tx1"/>
                </a:solidFill>
              </a:rPr>
              <a:t> Caída   =    Suma de caídas</a:t>
            </a:r>
          </a:p>
          <a:p>
            <a:r>
              <a:rPr lang="es-ES" b="0" dirty="0">
                <a:solidFill>
                  <a:schemeClr val="tx1"/>
                </a:solidFill>
              </a:rPr>
              <a:t> en pila      en condensadores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99" name="Text Box 91"/>
          <p:cNvSpPr txBox="1">
            <a:spLocks noChangeArrowheads="1"/>
          </p:cNvSpPr>
          <p:nvPr/>
        </p:nvSpPr>
        <p:spPr bwMode="auto">
          <a:xfrm>
            <a:off x="1271139" y="1802463"/>
            <a:ext cx="6028726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 V cae en la pila y en los condensadores,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   donde hay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en el sentido de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b="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(+  -)</a:t>
            </a:r>
          </a:p>
        </p:txBody>
      </p:sp>
      <p:sp>
        <p:nvSpPr>
          <p:cNvPr id="100" name="Text Box 91"/>
          <p:cNvSpPr txBox="1">
            <a:spLocks noChangeArrowheads="1"/>
          </p:cNvSpPr>
          <p:nvPr/>
        </p:nvSpPr>
        <p:spPr bwMode="auto">
          <a:xfrm>
            <a:off x="1271139" y="3064521"/>
            <a:ext cx="2530158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 Se verifica que:</a:t>
            </a:r>
            <a:endParaRPr lang="es-ES" sz="2400" b="0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1831" name="Text Box 25"/>
          <p:cNvSpPr txBox="1">
            <a:spLocks noChangeArrowheads="1"/>
          </p:cNvSpPr>
          <p:nvPr/>
        </p:nvSpPr>
        <p:spPr bwMode="auto">
          <a:xfrm>
            <a:off x="4422235" y="6425245"/>
            <a:ext cx="1798641" cy="43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V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V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s-ES" sz="2400" b="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0" name="Text Box 91"/>
          <p:cNvSpPr txBox="1">
            <a:spLocks noChangeArrowheads="1"/>
          </p:cNvSpPr>
          <p:nvPr/>
        </p:nvSpPr>
        <p:spPr bwMode="auto">
          <a:xfrm>
            <a:off x="1271139" y="3792411"/>
            <a:ext cx="6289978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 Por la polarización y por la influencia total:</a:t>
            </a:r>
            <a:endParaRPr lang="es-ES" sz="2400" b="0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2" name="Text Box 30">
            <a:extLst>
              <a:ext uri="{FF2B5EF4-FFF2-40B4-BE49-F238E27FC236}">
                <a16:creationId xmlns:a16="http://schemas.microsoft.com/office/drawing/2014/main" id="{DFA6C83E-FAC6-4836-921D-FA792680E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586" y="5223400"/>
            <a:ext cx="2683996" cy="12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(la “q</a:t>
            </a:r>
            <a:r>
              <a:rPr lang="es-ES" sz="2400" b="0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” que llega, que es la misma carga que sale)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5D8A47E-949E-4CB5-9CDB-BD733F2EF334}"/>
              </a:ext>
            </a:extLst>
          </p:cNvPr>
          <p:cNvCxnSpPr/>
          <p:nvPr/>
        </p:nvCxnSpPr>
        <p:spPr bwMode="auto">
          <a:xfrm>
            <a:off x="3465689" y="4441385"/>
            <a:ext cx="0" cy="1850848"/>
          </a:xfrm>
          <a:prstGeom prst="lin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654EB767-6FFE-4FDC-A2AC-64A78E7AABA0}"/>
              </a:ext>
            </a:extLst>
          </p:cNvPr>
          <p:cNvSpPr/>
          <p:nvPr/>
        </p:nvSpPr>
        <p:spPr bwMode="auto">
          <a:xfrm>
            <a:off x="2957689" y="5339644"/>
            <a:ext cx="1196622" cy="1388534"/>
          </a:xfrm>
          <a:custGeom>
            <a:avLst/>
            <a:gdLst>
              <a:gd name="connsiteX0" fmla="*/ 496711 w 1196622"/>
              <a:gd name="connsiteY0" fmla="*/ 0 h 1388534"/>
              <a:gd name="connsiteX1" fmla="*/ 0 w 1196622"/>
              <a:gd name="connsiteY1" fmla="*/ 11289 h 1388534"/>
              <a:gd name="connsiteX2" fmla="*/ 0 w 1196622"/>
              <a:gd name="connsiteY2" fmla="*/ 1388534 h 1388534"/>
              <a:gd name="connsiteX3" fmla="*/ 1196622 w 1196622"/>
              <a:gd name="connsiteY3" fmla="*/ 1388534 h 138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622" h="1388534">
                <a:moveTo>
                  <a:pt x="496711" y="0"/>
                </a:moveTo>
                <a:lnTo>
                  <a:pt x="0" y="11289"/>
                </a:lnTo>
                <a:lnTo>
                  <a:pt x="0" y="1388534"/>
                </a:lnTo>
                <a:lnTo>
                  <a:pt x="1196622" y="1388534"/>
                </a:lnTo>
              </a:path>
            </a:pathLst>
          </a:cu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9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5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0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0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1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81" grpId="0" animBg="1"/>
      <p:bldP spid="10281" grpId="0" animBg="1"/>
      <p:bldP spid="405595" grpId="0"/>
      <p:bldP spid="10252" grpId="0" animBg="1"/>
      <p:bldP spid="10344" grpId="0" animBg="1"/>
      <p:bldP spid="31778" grpId="0" animBg="1"/>
      <p:bldP spid="4" grpId="0" animBg="1"/>
      <p:bldP spid="99" grpId="0"/>
      <p:bldP spid="100" grpId="0"/>
      <p:bldP spid="31831" grpId="0"/>
      <p:bldP spid="60" grpId="0"/>
      <p:bldP spid="62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9" name="Rectangle 3"/>
          <p:cNvSpPr>
            <a:spLocks noChangeArrowheads="1"/>
          </p:cNvSpPr>
          <p:nvPr/>
        </p:nvSpPr>
        <p:spPr bwMode="auto">
          <a:xfrm>
            <a:off x="7498897" y="5765515"/>
            <a:ext cx="2062163" cy="10064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5716" name="Group 116"/>
          <p:cNvGrpSpPr>
            <a:grpSpLocks/>
          </p:cNvGrpSpPr>
          <p:nvPr/>
        </p:nvGrpSpPr>
        <p:grpSpPr bwMode="auto">
          <a:xfrm>
            <a:off x="7626314" y="5757577"/>
            <a:ext cx="1938337" cy="981075"/>
            <a:chOff x="5285" y="3650"/>
            <a:chExt cx="1221" cy="618"/>
          </a:xfrm>
        </p:grpSpPr>
        <p:sp>
          <p:nvSpPr>
            <p:cNvPr id="31833" name="Text Box 4"/>
            <p:cNvSpPr txBox="1">
              <a:spLocks noChangeArrowheads="1"/>
            </p:cNvSpPr>
            <p:nvPr/>
          </p:nvSpPr>
          <p:spPr bwMode="auto">
            <a:xfrm>
              <a:off x="5285" y="3934"/>
              <a:ext cx="1221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     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    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s-E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834" name="Text Box 5"/>
            <p:cNvSpPr txBox="1">
              <a:spLocks noChangeArrowheads="1"/>
            </p:cNvSpPr>
            <p:nvPr/>
          </p:nvSpPr>
          <p:spPr bwMode="auto">
            <a:xfrm>
              <a:off x="5549" y="3815"/>
              <a:ext cx="762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+       + </a:t>
              </a:r>
            </a:p>
          </p:txBody>
        </p:sp>
        <p:sp>
          <p:nvSpPr>
            <p:cNvPr id="31835" name="Line 6"/>
            <p:cNvSpPr>
              <a:spLocks noChangeShapeType="1"/>
            </p:cNvSpPr>
            <p:nvPr/>
          </p:nvSpPr>
          <p:spPr bwMode="auto">
            <a:xfrm flipV="1">
              <a:off x="5322" y="3969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31836" name="Line 7"/>
            <p:cNvSpPr>
              <a:spLocks noChangeShapeType="1"/>
            </p:cNvSpPr>
            <p:nvPr/>
          </p:nvSpPr>
          <p:spPr bwMode="auto">
            <a:xfrm flipV="1">
              <a:off x="5788" y="3976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31837" name="Line 8"/>
            <p:cNvSpPr>
              <a:spLocks noChangeShapeType="1"/>
            </p:cNvSpPr>
            <p:nvPr/>
          </p:nvSpPr>
          <p:spPr bwMode="auto">
            <a:xfrm flipV="1">
              <a:off x="6239" y="3972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31838" name="Text Box 9"/>
            <p:cNvSpPr txBox="1">
              <a:spLocks noChangeArrowheads="1"/>
            </p:cNvSpPr>
            <p:nvPr/>
          </p:nvSpPr>
          <p:spPr bwMode="auto">
            <a:xfrm>
              <a:off x="5306" y="3650"/>
              <a:ext cx="112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1       1      1</a:t>
              </a:r>
            </a:p>
          </p:txBody>
        </p:sp>
      </p:grpSp>
      <p:sp>
        <p:nvSpPr>
          <p:cNvPr id="31830" name="Text Box 28"/>
          <p:cNvSpPr txBox="1">
            <a:spLocks noChangeArrowheads="1"/>
          </p:cNvSpPr>
          <p:nvPr/>
        </p:nvSpPr>
        <p:spPr bwMode="auto">
          <a:xfrm>
            <a:off x="1828575" y="2360576"/>
            <a:ext cx="1435416" cy="514738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72000" tIns="72000" rIns="72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 b="0" dirty="0">
                <a:latin typeface="Arial" panose="020B0604020202020204" pitchFamily="34" charset="0"/>
              </a:rPr>
              <a:t>Q = C V</a:t>
            </a:r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3567976" y="4749614"/>
            <a:ext cx="863600" cy="877887"/>
            <a:chOff x="1914" y="3625"/>
            <a:chExt cx="544" cy="553"/>
          </a:xfrm>
        </p:grpSpPr>
        <p:sp>
          <p:nvSpPr>
            <p:cNvPr id="31825" name="Line 32"/>
            <p:cNvSpPr>
              <a:spLocks noChangeShapeType="1"/>
            </p:cNvSpPr>
            <p:nvPr/>
          </p:nvSpPr>
          <p:spPr bwMode="auto">
            <a:xfrm>
              <a:off x="1914" y="3928"/>
              <a:ext cx="3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  <p:sp>
          <p:nvSpPr>
            <p:cNvPr id="31826" name="Text Box 33"/>
            <p:cNvSpPr txBox="1">
              <a:spLocks noChangeArrowheads="1"/>
            </p:cNvSpPr>
            <p:nvPr/>
          </p:nvSpPr>
          <p:spPr bwMode="auto">
            <a:xfrm>
              <a:off x="1975" y="3882"/>
              <a:ext cx="23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31827" name="Text Box 34"/>
            <p:cNvSpPr txBox="1">
              <a:spLocks noChangeArrowheads="1"/>
            </p:cNvSpPr>
            <p:nvPr/>
          </p:nvSpPr>
          <p:spPr bwMode="auto">
            <a:xfrm>
              <a:off x="1987" y="3625"/>
              <a:ext cx="19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31828" name="Text Box 35"/>
            <p:cNvSpPr txBox="1">
              <a:spLocks noChangeArrowheads="1"/>
            </p:cNvSpPr>
            <p:nvPr/>
          </p:nvSpPr>
          <p:spPr bwMode="auto">
            <a:xfrm>
              <a:off x="2251" y="3763"/>
              <a:ext cx="20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</p:grpSp>
      <p:grpSp>
        <p:nvGrpSpPr>
          <p:cNvPr id="13" name="Group 62"/>
          <p:cNvGrpSpPr>
            <a:grpSpLocks/>
          </p:cNvGrpSpPr>
          <p:nvPr/>
        </p:nvGrpSpPr>
        <p:grpSpPr bwMode="auto">
          <a:xfrm>
            <a:off x="4404987" y="4685920"/>
            <a:ext cx="2003425" cy="949325"/>
            <a:chOff x="2453" y="3579"/>
            <a:chExt cx="1262" cy="598"/>
          </a:xfrm>
        </p:grpSpPr>
        <p:sp>
          <p:nvSpPr>
            <p:cNvPr id="31810" name="Line 63"/>
            <p:cNvSpPr>
              <a:spLocks noChangeShapeType="1"/>
            </p:cNvSpPr>
            <p:nvPr/>
          </p:nvSpPr>
          <p:spPr bwMode="auto">
            <a:xfrm>
              <a:off x="2460" y="3931"/>
              <a:ext cx="11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  <p:sp>
          <p:nvSpPr>
            <p:cNvPr id="31811" name="Text Box 64"/>
            <p:cNvSpPr txBox="1">
              <a:spLocks noChangeArrowheads="1"/>
            </p:cNvSpPr>
            <p:nvPr/>
          </p:nvSpPr>
          <p:spPr bwMode="auto">
            <a:xfrm>
              <a:off x="2453" y="3579"/>
              <a:ext cx="9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 + V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 + V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1812" name="Text Box 65"/>
            <p:cNvSpPr txBox="1">
              <a:spLocks noChangeArrowheads="1"/>
            </p:cNvSpPr>
            <p:nvPr/>
          </p:nvSpPr>
          <p:spPr bwMode="auto">
            <a:xfrm>
              <a:off x="3508" y="3759"/>
              <a:ext cx="20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31813" name="Text Box 66"/>
            <p:cNvSpPr txBox="1">
              <a:spLocks noChangeArrowheads="1"/>
            </p:cNvSpPr>
            <p:nvPr/>
          </p:nvSpPr>
          <p:spPr bwMode="auto">
            <a:xfrm>
              <a:off x="2824" y="3881"/>
              <a:ext cx="23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</a:p>
          </p:txBody>
        </p:sp>
      </p:grpSp>
      <p:sp>
        <p:nvSpPr>
          <p:cNvPr id="25663" name="Rectangle 68"/>
          <p:cNvSpPr>
            <a:spLocks noChangeArrowheads="1"/>
          </p:cNvSpPr>
          <p:nvPr/>
        </p:nvSpPr>
        <p:spPr bwMode="auto">
          <a:xfrm>
            <a:off x="1786226" y="4692076"/>
            <a:ext cx="1665288" cy="10826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5715" name="Group 115"/>
          <p:cNvGrpSpPr>
            <a:grpSpLocks/>
          </p:cNvGrpSpPr>
          <p:nvPr/>
        </p:nvGrpSpPr>
        <p:grpSpPr bwMode="auto">
          <a:xfrm>
            <a:off x="1827303" y="4693663"/>
            <a:ext cx="1795463" cy="1047750"/>
            <a:chOff x="794" y="3654"/>
            <a:chExt cx="1131" cy="660"/>
          </a:xfrm>
        </p:grpSpPr>
        <p:sp>
          <p:nvSpPr>
            <p:cNvPr id="31806" name="Text Box 69"/>
            <p:cNvSpPr txBox="1">
              <a:spLocks noChangeArrowheads="1"/>
            </p:cNvSpPr>
            <p:nvPr/>
          </p:nvSpPr>
          <p:spPr bwMode="auto">
            <a:xfrm>
              <a:off x="794" y="3980"/>
              <a:ext cx="957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equivalente</a:t>
              </a:r>
              <a:endParaRPr lang="es-E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807" name="Text Box 70"/>
            <p:cNvSpPr txBox="1">
              <a:spLocks noChangeArrowheads="1"/>
            </p:cNvSpPr>
            <p:nvPr/>
          </p:nvSpPr>
          <p:spPr bwMode="auto">
            <a:xfrm>
              <a:off x="1699" y="3826"/>
              <a:ext cx="22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31808" name="Line 71"/>
            <p:cNvSpPr>
              <a:spLocks noChangeShapeType="1"/>
            </p:cNvSpPr>
            <p:nvPr/>
          </p:nvSpPr>
          <p:spPr bwMode="auto">
            <a:xfrm flipV="1">
              <a:off x="830" y="3997"/>
              <a:ext cx="87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31809" name="Text Box 72"/>
            <p:cNvSpPr txBox="1">
              <a:spLocks noChangeArrowheads="1"/>
            </p:cNvSpPr>
            <p:nvPr/>
          </p:nvSpPr>
          <p:spPr bwMode="auto">
            <a:xfrm>
              <a:off x="1163" y="3654"/>
              <a:ext cx="221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0295" name="Text Box 98"/>
          <p:cNvSpPr txBox="1">
            <a:spLocks noChangeArrowheads="1"/>
          </p:cNvSpPr>
          <p:nvPr/>
        </p:nvSpPr>
        <p:spPr bwMode="auto">
          <a:xfrm>
            <a:off x="2337956" y="3317290"/>
            <a:ext cx="6978936" cy="1018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80000" tIns="72000" rIns="180000" bIns="144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400" b="0" baseline="-25000">
                <a:latin typeface="Arial" panose="020B0604020202020204" pitchFamily="34" charset="0"/>
                <a:sym typeface="Symbol" panose="05050102010706020507" pitchFamily="18" charset="2"/>
              </a:rPr>
              <a:t>equivalente asociación</a:t>
            </a: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: C, que para misma </a:t>
            </a:r>
            <a:r>
              <a:rPr lang="es-ES" sz="2800" b="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 aplicada,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                             almacena la misma Q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4091153" y="5803615"/>
            <a:ext cx="3604370" cy="901700"/>
            <a:chOff x="4091153" y="5803615"/>
            <a:chExt cx="3604370" cy="901700"/>
          </a:xfrm>
        </p:grpSpPr>
        <p:grpSp>
          <p:nvGrpSpPr>
            <p:cNvPr id="8" name="Group 36"/>
            <p:cNvGrpSpPr>
              <a:grpSpLocks/>
            </p:cNvGrpSpPr>
            <p:nvPr/>
          </p:nvGrpSpPr>
          <p:grpSpPr bwMode="auto">
            <a:xfrm>
              <a:off x="4315731" y="5803615"/>
              <a:ext cx="3379792" cy="901700"/>
              <a:chOff x="3564" y="3603"/>
              <a:chExt cx="2129" cy="568"/>
            </a:xfrm>
          </p:grpSpPr>
          <p:sp>
            <p:nvSpPr>
              <p:cNvPr id="31820" name="Line 37"/>
              <p:cNvSpPr>
                <a:spLocks noChangeShapeType="1"/>
              </p:cNvSpPr>
              <p:nvPr/>
            </p:nvSpPr>
            <p:spPr bwMode="auto">
              <a:xfrm flipV="1">
                <a:off x="3682" y="3920"/>
                <a:ext cx="17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  <p:sp>
            <p:nvSpPr>
              <p:cNvPr id="31821" name="Text Box 38"/>
              <p:cNvSpPr txBox="1">
                <a:spLocks noChangeArrowheads="1"/>
              </p:cNvSpPr>
              <p:nvPr/>
            </p:nvSpPr>
            <p:spPr bwMode="auto">
              <a:xfrm>
                <a:off x="3564" y="3603"/>
                <a:ext cx="1478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(C</a:t>
                </a:r>
                <a:r>
                  <a:rPr lang="es-ES" sz="2400" b="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s-ES" sz="2400" b="0" baseline="3000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1</a:t>
                </a:r>
                <a:r>
                  <a:rPr lang="es-ES" sz="2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+ C</a:t>
                </a:r>
                <a:r>
                  <a:rPr lang="es-ES" sz="2400" b="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 </a:t>
                </a:r>
                <a:r>
                  <a:rPr lang="es-ES" sz="2400" b="0" baseline="3000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1</a:t>
                </a:r>
                <a:r>
                  <a:rPr lang="es-ES" sz="2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+ C</a:t>
                </a:r>
                <a:r>
                  <a:rPr lang="es-ES" sz="2400" b="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</a:t>
                </a:r>
                <a:r>
                  <a:rPr lang="es-ES" sz="2400" b="0" baseline="3000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1</a:t>
                </a:r>
                <a:r>
                  <a:rPr lang="es-ES" sz="2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31822" name="Text Box 39"/>
              <p:cNvSpPr txBox="1">
                <a:spLocks noChangeArrowheads="1"/>
              </p:cNvSpPr>
              <p:nvPr/>
            </p:nvSpPr>
            <p:spPr bwMode="auto">
              <a:xfrm>
                <a:off x="4276" y="3875"/>
                <a:ext cx="238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Q</a:t>
                </a:r>
              </a:p>
            </p:txBody>
          </p:sp>
          <p:sp>
            <p:nvSpPr>
              <p:cNvPr id="31823" name="Text Box 40"/>
              <p:cNvSpPr txBox="1">
                <a:spLocks noChangeArrowheads="1"/>
              </p:cNvSpPr>
              <p:nvPr/>
            </p:nvSpPr>
            <p:spPr bwMode="auto">
              <a:xfrm>
                <a:off x="5467" y="3739"/>
                <a:ext cx="22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=</a:t>
                </a:r>
              </a:p>
            </p:txBody>
          </p:sp>
          <p:sp>
            <p:nvSpPr>
              <p:cNvPr id="31824" name="Text Box 41"/>
              <p:cNvSpPr txBox="1">
                <a:spLocks noChangeArrowheads="1"/>
              </p:cNvSpPr>
              <p:nvPr/>
            </p:nvSpPr>
            <p:spPr bwMode="auto">
              <a:xfrm>
                <a:off x="5235" y="3618"/>
                <a:ext cx="238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Q</a:t>
                </a:r>
              </a:p>
            </p:txBody>
          </p:sp>
        </p:grpSp>
        <p:sp>
          <p:nvSpPr>
            <p:cNvPr id="87" name="Text Box 65"/>
            <p:cNvSpPr txBox="1">
              <a:spLocks noChangeArrowheads="1"/>
            </p:cNvSpPr>
            <p:nvPr/>
          </p:nvSpPr>
          <p:spPr bwMode="auto">
            <a:xfrm>
              <a:off x="4091153" y="6017882"/>
              <a:ext cx="334855" cy="43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</p:grpSp>
      <p:grpSp>
        <p:nvGrpSpPr>
          <p:cNvPr id="88" name="Group 36"/>
          <p:cNvGrpSpPr>
            <a:grpSpLocks/>
          </p:cNvGrpSpPr>
          <p:nvPr/>
        </p:nvGrpSpPr>
        <p:grpSpPr bwMode="auto">
          <a:xfrm>
            <a:off x="6300486" y="4719548"/>
            <a:ext cx="4110045" cy="898525"/>
            <a:chOff x="3564" y="3603"/>
            <a:chExt cx="2589" cy="566"/>
          </a:xfrm>
        </p:grpSpPr>
        <p:sp>
          <p:nvSpPr>
            <p:cNvPr id="89" name="Line 37"/>
            <p:cNvSpPr>
              <a:spLocks noChangeShapeType="1"/>
            </p:cNvSpPr>
            <p:nvPr/>
          </p:nvSpPr>
          <p:spPr bwMode="auto">
            <a:xfrm flipV="1">
              <a:off x="3712" y="3920"/>
              <a:ext cx="2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  <p:sp>
          <p:nvSpPr>
            <p:cNvPr id="90" name="Text Box 38"/>
            <p:cNvSpPr txBox="1">
              <a:spLocks noChangeArrowheads="1"/>
            </p:cNvSpPr>
            <p:nvPr/>
          </p:nvSpPr>
          <p:spPr bwMode="auto">
            <a:xfrm>
              <a:off x="3564" y="3603"/>
              <a:ext cx="147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(Q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400" b="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1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 + Q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r>
                <a:rPr lang="es-ES" sz="2400" b="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1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 + Q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r>
                <a:rPr lang="es-ES" sz="2400" b="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1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91" name="Text Box 39"/>
            <p:cNvSpPr txBox="1">
              <a:spLocks noChangeArrowheads="1"/>
            </p:cNvSpPr>
            <p:nvPr/>
          </p:nvSpPr>
          <p:spPr bwMode="auto">
            <a:xfrm>
              <a:off x="4630" y="3873"/>
              <a:ext cx="23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Q</a:t>
              </a:r>
            </a:p>
          </p:txBody>
        </p:sp>
        <p:sp>
          <p:nvSpPr>
            <p:cNvPr id="92" name="Text Box 40"/>
            <p:cNvSpPr txBox="1">
              <a:spLocks noChangeArrowheads="1"/>
            </p:cNvSpPr>
            <p:nvPr/>
          </p:nvSpPr>
          <p:spPr bwMode="auto">
            <a:xfrm>
              <a:off x="5927" y="3739"/>
              <a:ext cx="22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</p:grpSp>
      <p:sp>
        <p:nvSpPr>
          <p:cNvPr id="83" name="Text Box 80">
            <a:extLst>
              <a:ext uri="{FF2B5EF4-FFF2-40B4-BE49-F238E27FC236}">
                <a16:creationId xmlns:a16="http://schemas.microsoft.com/office/drawing/2014/main" id="{1D6E3256-FF22-4B3A-BC22-DCCD8DCBF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190" y="716336"/>
            <a:ext cx="2691032" cy="592138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08000" tIns="72000" rIns="108000" bIns="144000" anchor="ctr" anchorCtr="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800" b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 = V</a:t>
            </a:r>
            <a:r>
              <a:rPr lang="es-ES" sz="2400" b="0" baseline="-25000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 V</a:t>
            </a:r>
            <a:r>
              <a:rPr lang="es-ES" sz="2400" b="0" baseline="-2500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 V</a:t>
            </a:r>
            <a:r>
              <a:rPr lang="es-ES" sz="2400" b="0" baseline="-25000">
                <a:solidFill>
                  <a:srgbClr val="FFFFFF"/>
                </a:solidFill>
                <a:latin typeface="Arial" panose="020B0604020202020204" pitchFamily="34" charset="0"/>
              </a:rPr>
              <a:t>3</a:t>
            </a:r>
            <a:endParaRPr lang="es-ES" sz="2400" b="0">
              <a:solidFill>
                <a:srgbClr val="FFFF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20ABADF-A24E-49C3-A64B-22B05639AEA0}"/>
              </a:ext>
            </a:extLst>
          </p:cNvPr>
          <p:cNvGrpSpPr/>
          <p:nvPr/>
        </p:nvGrpSpPr>
        <p:grpSpPr>
          <a:xfrm>
            <a:off x="1807703" y="1540804"/>
            <a:ext cx="2704044" cy="587441"/>
            <a:chOff x="1807703" y="1545493"/>
            <a:chExt cx="2704044" cy="587441"/>
          </a:xfrm>
        </p:grpSpPr>
        <p:sp>
          <p:nvSpPr>
            <p:cNvPr id="84" name="Text Box 23">
              <a:extLst>
                <a:ext uri="{FF2B5EF4-FFF2-40B4-BE49-F238E27FC236}">
                  <a16:creationId xmlns:a16="http://schemas.microsoft.com/office/drawing/2014/main" id="{DB38EB93-FCBE-475B-842A-AB0328001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703" y="1545493"/>
              <a:ext cx="2047704" cy="587441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44000" tIns="108000" rIns="144000" bIns="108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FFFFFF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="0" baseline="-25000">
                  <a:solidFill>
                    <a:srgbClr val="FFFFFF"/>
                  </a:solidFill>
                  <a:latin typeface="Arial" panose="020B0604020202020204" pitchFamily="34" charset="0"/>
                </a:rPr>
                <a:t>1</a:t>
              </a:r>
              <a:r>
                <a:rPr lang="es-ES" sz="2400" b="0">
                  <a:solidFill>
                    <a:srgbClr val="FFFFFF"/>
                  </a:solidFill>
                  <a:latin typeface="Arial" panose="020B0604020202020204" pitchFamily="34" charset="0"/>
                </a:rPr>
                <a:t> = Q</a:t>
              </a:r>
              <a:r>
                <a:rPr lang="es-ES" sz="2400" b="0" baseline="-25000">
                  <a:solidFill>
                    <a:srgbClr val="FFFFFF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 b="0">
                  <a:solidFill>
                    <a:srgbClr val="FFFFFF"/>
                  </a:solidFill>
                  <a:latin typeface="Arial" panose="020B0604020202020204" pitchFamily="34" charset="0"/>
                </a:rPr>
                <a:t> = Q</a:t>
              </a:r>
              <a:r>
                <a:rPr lang="es-ES" sz="2400" b="0" baseline="-25000">
                  <a:solidFill>
                    <a:srgbClr val="FFFFFF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85" name="Text Box 23">
              <a:extLst>
                <a:ext uri="{FF2B5EF4-FFF2-40B4-BE49-F238E27FC236}">
                  <a16:creationId xmlns:a16="http://schemas.microsoft.com/office/drawing/2014/main" id="{870FC192-30D4-483C-9B90-9B5C34EDA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530" y="1545858"/>
              <a:ext cx="714217" cy="583248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 anchorCtr="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FFFFFF"/>
                  </a:solidFill>
                  <a:latin typeface="Arial" panose="020B0604020202020204" pitchFamily="34" charset="0"/>
                </a:rPr>
                <a:t>= Q </a:t>
              </a:r>
              <a:endParaRPr lang="es-ES" sz="2400" b="0" baseline="-25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7BDA0B4D-69CB-40AB-A623-C4724B33A6E1}"/>
              </a:ext>
            </a:extLst>
          </p:cNvPr>
          <p:cNvGrpSpPr/>
          <p:nvPr/>
        </p:nvGrpSpPr>
        <p:grpSpPr>
          <a:xfrm>
            <a:off x="7508730" y="317080"/>
            <a:ext cx="2709862" cy="2681287"/>
            <a:chOff x="1336530" y="231355"/>
            <a:chExt cx="2709862" cy="2681287"/>
          </a:xfrm>
        </p:grpSpPr>
        <p:grpSp>
          <p:nvGrpSpPr>
            <p:cNvPr id="93" name="Group 118">
              <a:extLst>
                <a:ext uri="{FF2B5EF4-FFF2-40B4-BE49-F238E27FC236}">
                  <a16:creationId xmlns:a16="http://schemas.microsoft.com/office/drawing/2014/main" id="{B0652C6C-CC76-4B80-92DE-0C3DD3257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8917" y="1021930"/>
              <a:ext cx="2581275" cy="1890712"/>
              <a:chOff x="960" y="1757"/>
              <a:chExt cx="1626" cy="1191"/>
            </a:xfrm>
          </p:grpSpPr>
          <p:sp>
            <p:nvSpPr>
              <p:cNvPr id="122" name="Text Box 15">
                <a:extLst>
                  <a:ext uri="{FF2B5EF4-FFF2-40B4-BE49-F238E27FC236}">
                    <a16:creationId xmlns:a16="http://schemas.microsoft.com/office/drawing/2014/main" id="{66680287-4AE5-435C-B345-515678980D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7" y="2346"/>
                <a:ext cx="2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>
                    <a:solidFill>
                      <a:srgbClr val="008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123" name="Group 11">
                <a:extLst>
                  <a:ext uri="{FF2B5EF4-FFF2-40B4-BE49-F238E27FC236}">
                    <a16:creationId xmlns:a16="http://schemas.microsoft.com/office/drawing/2014/main" id="{70678ACC-0137-44E4-9480-DFDDB29221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6" y="2506"/>
                <a:ext cx="37" cy="304"/>
                <a:chOff x="5153" y="6274"/>
                <a:chExt cx="63" cy="360"/>
              </a:xfrm>
            </p:grpSpPr>
            <p:sp>
              <p:nvSpPr>
                <p:cNvPr id="130" name="Line 12">
                  <a:extLst>
                    <a:ext uri="{FF2B5EF4-FFF2-40B4-BE49-F238E27FC236}">
                      <a16:creationId xmlns:a16="http://schemas.microsoft.com/office/drawing/2014/main" id="{39667060-6C1B-45B3-8A39-7631FA6EC9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16" y="6357"/>
                  <a:ext cx="0" cy="193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31" name="Line 13">
                  <a:extLst>
                    <a:ext uri="{FF2B5EF4-FFF2-40B4-BE49-F238E27FC236}">
                      <a16:creationId xmlns:a16="http://schemas.microsoft.com/office/drawing/2014/main" id="{B0C0BF61-751D-4256-BD53-4078E27CDB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53" y="6274"/>
                  <a:ext cx="0" cy="36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sp>
            <p:nvSpPr>
              <p:cNvPr id="124" name="Line 14">
                <a:extLst>
                  <a:ext uri="{FF2B5EF4-FFF2-40B4-BE49-F238E27FC236}">
                    <a16:creationId xmlns:a16="http://schemas.microsoft.com/office/drawing/2014/main" id="{B07496D1-2C1F-4049-AFD0-97C223C38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31" y="2660"/>
                <a:ext cx="74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25" name="Line 22">
                <a:extLst>
                  <a:ext uri="{FF2B5EF4-FFF2-40B4-BE49-F238E27FC236}">
                    <a16:creationId xmlns:a16="http://schemas.microsoft.com/office/drawing/2014/main" id="{4930B61A-457A-4452-8E43-D09ADB75C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0" y="2656"/>
                <a:ext cx="816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26" name="Line 60">
                <a:extLst>
                  <a:ext uri="{FF2B5EF4-FFF2-40B4-BE49-F238E27FC236}">
                    <a16:creationId xmlns:a16="http://schemas.microsoft.com/office/drawing/2014/main" id="{CAB392E9-E947-4A20-983F-8031A608AE2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510" y="2210"/>
                <a:ext cx="907" cy="1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27" name="Line 61">
                <a:extLst>
                  <a:ext uri="{FF2B5EF4-FFF2-40B4-BE49-F238E27FC236}">
                    <a16:creationId xmlns:a16="http://schemas.microsoft.com/office/drawing/2014/main" id="{8C0359BC-E874-46D5-A966-B7A2615EF25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2132" y="2216"/>
                <a:ext cx="907" cy="1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28" name="Text Box 89">
                <a:extLst>
                  <a:ext uri="{FF2B5EF4-FFF2-40B4-BE49-F238E27FC236}">
                    <a16:creationId xmlns:a16="http://schemas.microsoft.com/office/drawing/2014/main" id="{15147080-63DC-4C63-B9B7-E0D0793C44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8" y="2614"/>
                <a:ext cx="22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29" name="Text Box 90">
                <a:extLst>
                  <a:ext uri="{FF2B5EF4-FFF2-40B4-BE49-F238E27FC236}">
                    <a16:creationId xmlns:a16="http://schemas.microsoft.com/office/drawing/2014/main" id="{54820F14-20BC-49EF-9CCA-B0AA37EC79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5" y="2607"/>
                <a:ext cx="219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0">
                    <a:solidFill>
                      <a:srgbClr val="FF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</a:p>
            </p:txBody>
          </p:sp>
        </p:grpSp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64355103-B2D7-4E57-A3B8-6451F34F0FB5}"/>
                </a:ext>
              </a:extLst>
            </p:cNvPr>
            <p:cNvGrpSpPr/>
            <p:nvPr/>
          </p:nvGrpSpPr>
          <p:grpSpPr>
            <a:xfrm>
              <a:off x="1687367" y="542505"/>
              <a:ext cx="2005013" cy="482600"/>
              <a:chOff x="1822450" y="2225834"/>
              <a:chExt cx="2005013" cy="482600"/>
            </a:xfrm>
          </p:grpSpPr>
          <p:grpSp>
            <p:nvGrpSpPr>
              <p:cNvPr id="114" name="Group 50">
                <a:extLst>
                  <a:ext uri="{FF2B5EF4-FFF2-40B4-BE49-F238E27FC236}">
                    <a16:creationId xmlns:a16="http://schemas.microsoft.com/office/drawing/2014/main" id="{D7445A64-AC5E-4629-9DD4-222EF1E1CC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2450" y="2227421"/>
                <a:ext cx="2005013" cy="481013"/>
                <a:chOff x="1148" y="1054"/>
                <a:chExt cx="1263" cy="303"/>
              </a:xfrm>
            </p:grpSpPr>
            <p:sp>
              <p:nvSpPr>
                <p:cNvPr id="120" name="Text Box 51">
                  <a:extLst>
                    <a:ext uri="{FF2B5EF4-FFF2-40B4-BE49-F238E27FC236}">
                      <a16:creationId xmlns:a16="http://schemas.microsoft.com/office/drawing/2014/main" id="{79977843-EB40-4F93-8976-A77ECF972B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48" y="1054"/>
                  <a:ext cx="207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000" b="0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121" name="Text Box 52">
                  <a:extLst>
                    <a:ext uri="{FF2B5EF4-FFF2-40B4-BE49-F238E27FC236}">
                      <a16:creationId xmlns:a16="http://schemas.microsoft.com/office/drawing/2014/main" id="{4DAC25CD-7B71-4FB5-8DD2-666F508CAD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44" y="1061"/>
                  <a:ext cx="167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000" b="0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115" name="Group 53">
                <a:extLst>
                  <a:ext uri="{FF2B5EF4-FFF2-40B4-BE49-F238E27FC236}">
                    <a16:creationId xmlns:a16="http://schemas.microsoft.com/office/drawing/2014/main" id="{B2624998-6A35-41D1-BBDF-AD7D82C171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213" y="2225834"/>
                <a:ext cx="1296987" cy="477837"/>
                <a:chOff x="1391" y="1053"/>
                <a:chExt cx="817" cy="301"/>
              </a:xfrm>
            </p:grpSpPr>
            <p:sp>
              <p:nvSpPr>
                <p:cNvPr id="116" name="Text Box 54">
                  <a:extLst>
                    <a:ext uri="{FF2B5EF4-FFF2-40B4-BE49-F238E27FC236}">
                      <a16:creationId xmlns:a16="http://schemas.microsoft.com/office/drawing/2014/main" id="{B5D2A0F1-854C-4BB1-BDB4-863ED09102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91" y="1055"/>
                  <a:ext cx="167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000" b="0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17" name="Text Box 55">
                  <a:extLst>
                    <a:ext uri="{FF2B5EF4-FFF2-40B4-BE49-F238E27FC236}">
                      <a16:creationId xmlns:a16="http://schemas.microsoft.com/office/drawing/2014/main" id="{12701448-2DD8-4740-99FC-62796854A5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1" y="1058"/>
                  <a:ext cx="167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000" b="0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18" name="Text Box 56">
                  <a:extLst>
                    <a:ext uri="{FF2B5EF4-FFF2-40B4-BE49-F238E27FC236}">
                      <a16:creationId xmlns:a16="http://schemas.microsoft.com/office/drawing/2014/main" id="{61FFABF5-BEDC-4FC6-937C-58EA5926A1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78" y="1057"/>
                  <a:ext cx="207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000" b="0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119" name="Text Box 57">
                  <a:extLst>
                    <a:ext uri="{FF2B5EF4-FFF2-40B4-BE49-F238E27FC236}">
                      <a16:creationId xmlns:a16="http://schemas.microsoft.com/office/drawing/2014/main" id="{A97F1815-3159-4C7E-85A7-E0BA87CBF6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1" y="1053"/>
                  <a:ext cx="207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000" b="0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</p:grpSp>
        </p:grp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3109368B-2102-46C8-B03D-EABF729EE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6530" y="231355"/>
              <a:ext cx="2709862" cy="1046162"/>
              <a:chOff x="1471613" y="1998663"/>
              <a:chExt cx="2709862" cy="1046162"/>
            </a:xfrm>
          </p:grpSpPr>
          <p:grpSp>
            <p:nvGrpSpPr>
              <p:cNvPr id="96" name="Group 16">
                <a:extLst>
                  <a:ext uri="{FF2B5EF4-FFF2-40B4-BE49-F238E27FC236}">
                    <a16:creationId xmlns:a16="http://schemas.microsoft.com/office/drawing/2014/main" id="{6F894A12-DC19-479D-A2EA-D6A07A05DC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5025" y="2557463"/>
                <a:ext cx="112713" cy="482600"/>
                <a:chOff x="4253" y="5198"/>
                <a:chExt cx="121" cy="360"/>
              </a:xfrm>
            </p:grpSpPr>
            <p:sp>
              <p:nvSpPr>
                <p:cNvPr id="112" name="Line 17">
                  <a:extLst>
                    <a:ext uri="{FF2B5EF4-FFF2-40B4-BE49-F238E27FC236}">
                      <a16:creationId xmlns:a16="http://schemas.microsoft.com/office/drawing/2014/main" id="{4C4578AE-68EA-4141-A7B0-FB7EB69CAF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4" y="5198"/>
                  <a:ext cx="0" cy="36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13" name="Line 18">
                  <a:extLst>
                    <a:ext uri="{FF2B5EF4-FFF2-40B4-BE49-F238E27FC236}">
                      <a16:creationId xmlns:a16="http://schemas.microsoft.com/office/drawing/2014/main" id="{99C320E7-0028-4598-BE54-51F35802B8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3" y="5198"/>
                  <a:ext cx="0" cy="36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sp>
            <p:nvSpPr>
              <p:cNvPr id="97" name="Line 19">
                <a:extLst>
                  <a:ext uri="{FF2B5EF4-FFF2-40B4-BE49-F238E27FC236}">
                    <a16:creationId xmlns:a16="http://schemas.microsoft.com/office/drawing/2014/main" id="{AA1B86AC-369E-4B7B-958A-7295D026C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3525" y="2782888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8" name="Text Box 20">
                <a:extLst>
                  <a:ext uri="{FF2B5EF4-FFF2-40B4-BE49-F238E27FC236}">
                    <a16:creationId xmlns:a16="http://schemas.microsoft.com/office/drawing/2014/main" id="{B0598D5D-1719-42E4-829C-FE1CE496A6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3100" y="2006600"/>
                <a:ext cx="503238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000">
                    <a:solidFill>
                      <a:srgbClr val="008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  <a:r>
                  <a:rPr lang="es-ES" sz="2000" baseline="-30000">
                    <a:solidFill>
                      <a:srgbClr val="008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endPara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ine 21">
                <a:extLst>
                  <a:ext uri="{FF2B5EF4-FFF2-40B4-BE49-F238E27FC236}">
                    <a16:creationId xmlns:a16="http://schemas.microsoft.com/office/drawing/2014/main" id="{7C1B800B-42B1-4224-A3A4-C50B3E738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24088" y="2779713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grpSp>
            <p:nvGrpSpPr>
              <p:cNvPr id="100" name="Group 42">
                <a:extLst>
                  <a:ext uri="{FF2B5EF4-FFF2-40B4-BE49-F238E27FC236}">
                    <a16:creationId xmlns:a16="http://schemas.microsoft.com/office/drawing/2014/main" id="{0F21E35B-216E-4372-987B-3418FEBCDA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7650" y="2562225"/>
                <a:ext cx="112713" cy="482600"/>
                <a:chOff x="4253" y="5198"/>
                <a:chExt cx="121" cy="360"/>
              </a:xfrm>
            </p:grpSpPr>
            <p:sp>
              <p:nvSpPr>
                <p:cNvPr id="110" name="Line 43">
                  <a:extLst>
                    <a:ext uri="{FF2B5EF4-FFF2-40B4-BE49-F238E27FC236}">
                      <a16:creationId xmlns:a16="http://schemas.microsoft.com/office/drawing/2014/main" id="{53021584-BF68-46D6-AAA4-2E123C6031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4" y="5198"/>
                  <a:ext cx="0" cy="36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11" name="Line 44">
                  <a:extLst>
                    <a:ext uri="{FF2B5EF4-FFF2-40B4-BE49-F238E27FC236}">
                      <a16:creationId xmlns:a16="http://schemas.microsoft.com/office/drawing/2014/main" id="{34E6A0C4-BD6D-4726-9831-89A494A87B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3" y="5198"/>
                  <a:ext cx="0" cy="36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sp>
            <p:nvSpPr>
              <p:cNvPr id="101" name="Text Box 45">
                <a:extLst>
                  <a:ext uri="{FF2B5EF4-FFF2-40B4-BE49-F238E27FC236}">
                    <a16:creationId xmlns:a16="http://schemas.microsoft.com/office/drawing/2014/main" id="{9FBA64B1-3A7D-4AF1-93AE-61FB456E7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8900" y="2014538"/>
                <a:ext cx="503238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000">
                    <a:solidFill>
                      <a:srgbClr val="008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  <a:r>
                  <a:rPr lang="es-ES" sz="2000" baseline="-30000">
                    <a:solidFill>
                      <a:srgbClr val="008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endPara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Line 46">
                <a:extLst>
                  <a:ext uri="{FF2B5EF4-FFF2-40B4-BE49-F238E27FC236}">
                    <a16:creationId xmlns:a16="http://schemas.microsoft.com/office/drawing/2014/main" id="{47F1A69F-5A12-4263-A2B0-01D143ABCF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6713" y="2784475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grpSp>
            <p:nvGrpSpPr>
              <p:cNvPr id="103" name="Group 47">
                <a:extLst>
                  <a:ext uri="{FF2B5EF4-FFF2-40B4-BE49-F238E27FC236}">
                    <a16:creationId xmlns:a16="http://schemas.microsoft.com/office/drawing/2014/main" id="{CE37B2C8-A99E-4C71-BFBA-F796D9EABB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9163" y="2555875"/>
                <a:ext cx="112712" cy="482600"/>
                <a:chOff x="4253" y="5198"/>
                <a:chExt cx="121" cy="360"/>
              </a:xfrm>
            </p:grpSpPr>
            <p:sp>
              <p:nvSpPr>
                <p:cNvPr id="108" name="Line 48">
                  <a:extLst>
                    <a:ext uri="{FF2B5EF4-FFF2-40B4-BE49-F238E27FC236}">
                      <a16:creationId xmlns:a16="http://schemas.microsoft.com/office/drawing/2014/main" id="{6A2C7B0B-9C02-472D-8BDB-F37C6C39C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4" y="5198"/>
                  <a:ext cx="0" cy="36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09" name="Line 49">
                  <a:extLst>
                    <a:ext uri="{FF2B5EF4-FFF2-40B4-BE49-F238E27FC236}">
                      <a16:creationId xmlns:a16="http://schemas.microsoft.com/office/drawing/2014/main" id="{1FC7E519-9346-4FBE-92FB-3037611E9D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3" y="5198"/>
                  <a:ext cx="0" cy="36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sp>
            <p:nvSpPr>
              <p:cNvPr id="104" name="Line 58">
                <a:extLst>
                  <a:ext uri="{FF2B5EF4-FFF2-40B4-BE49-F238E27FC236}">
                    <a16:creationId xmlns:a16="http://schemas.microsoft.com/office/drawing/2014/main" id="{C95FF60E-A670-46D2-B069-82844F325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8225" y="2789238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05" name="Text Box 59">
                <a:extLst>
                  <a:ext uri="{FF2B5EF4-FFF2-40B4-BE49-F238E27FC236}">
                    <a16:creationId xmlns:a16="http://schemas.microsoft.com/office/drawing/2014/main" id="{17572958-FE2A-401D-86F6-4CD2A35C90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1363" y="1998663"/>
                <a:ext cx="503237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000">
                    <a:solidFill>
                      <a:srgbClr val="008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  <a:r>
                  <a:rPr lang="es-ES" sz="2000" baseline="-30000">
                    <a:solidFill>
                      <a:srgbClr val="008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</a:t>
                </a:r>
                <a:endPara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Oval 82">
                <a:extLst>
                  <a:ext uri="{FF2B5EF4-FFF2-40B4-BE49-F238E27FC236}">
                    <a16:creationId xmlns:a16="http://schemas.microsoft.com/office/drawing/2014/main" id="{A684B6BE-B765-4493-BB7C-F67907BDE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013" y="2716213"/>
                <a:ext cx="144462" cy="144462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7" name="Oval 83">
                <a:extLst>
                  <a:ext uri="{FF2B5EF4-FFF2-40B4-BE49-F238E27FC236}">
                    <a16:creationId xmlns:a16="http://schemas.microsoft.com/office/drawing/2014/main" id="{31CC6C29-4F20-4FC0-AAA4-2C6CEE1A7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1613" y="2709863"/>
                <a:ext cx="144462" cy="144462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336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99" grpId="0" animBg="1"/>
      <p:bldP spid="25663" grpId="0" animBg="1"/>
      <p:bldP spid="1029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1596336" y="1889370"/>
            <a:ext cx="8501748" cy="1216589"/>
            <a:chOff x="1596336" y="2749375"/>
            <a:chExt cx="8501748" cy="1216957"/>
          </a:xfrm>
        </p:grpSpPr>
        <p:sp>
          <p:nvSpPr>
            <p:cNvPr id="33818" name="Rectangle 5"/>
            <p:cNvSpPr>
              <a:spLocks noChangeArrowheads="1"/>
            </p:cNvSpPr>
            <p:nvPr/>
          </p:nvSpPr>
          <p:spPr bwMode="auto">
            <a:xfrm>
              <a:off x="7159012" y="3397753"/>
              <a:ext cx="2939072" cy="56857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9" name="Rectangle 6"/>
            <p:cNvSpPr>
              <a:spLocks noChangeArrowheads="1"/>
            </p:cNvSpPr>
            <p:nvPr/>
          </p:nvSpPr>
          <p:spPr bwMode="auto">
            <a:xfrm>
              <a:off x="1596336" y="2749375"/>
              <a:ext cx="1490807" cy="5168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1333500" y="1863839"/>
            <a:ext cx="7534275" cy="1157287"/>
            <a:chOff x="1333500" y="2723849"/>
            <a:chExt cx="7534276" cy="1156986"/>
          </a:xfrm>
        </p:grpSpPr>
        <p:sp>
          <p:nvSpPr>
            <p:cNvPr id="33816" name="Text Box 7"/>
            <p:cNvSpPr txBox="1">
              <a:spLocks noChangeArrowheads="1"/>
            </p:cNvSpPr>
            <p:nvPr/>
          </p:nvSpPr>
          <p:spPr bwMode="auto">
            <a:xfrm>
              <a:off x="1333500" y="2723849"/>
              <a:ext cx="691197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 U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equivalente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½ Q</a:t>
              </a:r>
              <a:r>
                <a:rPr lang="es-ES" sz="2400" b="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/ 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equivalente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½ Q</a:t>
              </a:r>
              <a:r>
                <a:rPr lang="es-ES" sz="2400" b="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(1/C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+ 1/C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+ 1/C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3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) =</a:t>
              </a:r>
            </a:p>
          </p:txBody>
        </p:sp>
        <p:sp>
          <p:nvSpPr>
            <p:cNvPr id="33817" name="Text Box 8"/>
            <p:cNvSpPr txBox="1">
              <a:spLocks noChangeArrowheads="1"/>
            </p:cNvSpPr>
            <p:nvPr/>
          </p:nvSpPr>
          <p:spPr bwMode="auto">
            <a:xfrm>
              <a:off x="2633663" y="3410935"/>
              <a:ext cx="6234113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= ½ Q</a:t>
              </a:r>
              <a:r>
                <a:rPr lang="es-ES" sz="2400" b="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/C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½ Q</a:t>
              </a:r>
              <a:r>
                <a:rPr lang="es-ES" sz="2400" b="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/C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½ Q</a:t>
              </a:r>
              <a:r>
                <a:rPr lang="es-ES" sz="2400" b="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/C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3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U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U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U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3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U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total</a:t>
              </a:r>
            </a:p>
          </p:txBody>
        </p:sp>
      </p:grpSp>
      <p:sp>
        <p:nvSpPr>
          <p:cNvPr id="27662" name="Text Box 12"/>
          <p:cNvSpPr txBox="1">
            <a:spLocks noChangeArrowheads="1"/>
          </p:cNvSpPr>
          <p:nvPr/>
        </p:nvSpPr>
        <p:spPr bwMode="auto">
          <a:xfrm>
            <a:off x="1333500" y="431923"/>
            <a:ext cx="52355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 N condensadores iguales de capacidad C</a:t>
            </a:r>
            <a:endParaRPr lang="es-ES" sz="2400" b="0" baseline="-25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1344807" y="4350383"/>
            <a:ext cx="3689962" cy="981170"/>
            <a:chOff x="1354138" y="4521915"/>
            <a:chExt cx="3689127" cy="981337"/>
          </a:xfrm>
        </p:grpSpPr>
        <p:sp>
          <p:nvSpPr>
            <p:cNvPr id="33814" name="Text Box 10"/>
            <p:cNvSpPr txBox="1">
              <a:spLocks noChangeArrowheads="1"/>
            </p:cNvSpPr>
            <p:nvPr/>
          </p:nvSpPr>
          <p:spPr bwMode="auto">
            <a:xfrm>
              <a:off x="1354138" y="4521915"/>
              <a:ext cx="3689127" cy="536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 Como:  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i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V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i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Q = 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eq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</a:t>
              </a:r>
            </a:p>
          </p:txBody>
        </p:sp>
        <p:sp>
          <p:nvSpPr>
            <p:cNvPr id="33815" name="Text Box 14"/>
            <p:cNvSpPr txBox="1">
              <a:spLocks noChangeArrowheads="1"/>
            </p:cNvSpPr>
            <p:nvPr/>
          </p:nvSpPr>
          <p:spPr bwMode="auto">
            <a:xfrm>
              <a:off x="3198702" y="5033352"/>
              <a:ext cx="157797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 dirty="0">
                  <a:latin typeface="Arial" panose="020B0604020202020204" pitchFamily="34" charset="0"/>
                </a:rPr>
                <a:t>i = 1, 2, 3, ...</a:t>
              </a:r>
            </a:p>
          </p:txBody>
        </p:sp>
      </p:grpSp>
      <p:sp>
        <p:nvSpPr>
          <p:cNvPr id="33807" name="Text Box 13"/>
          <p:cNvSpPr txBox="1">
            <a:spLocks noChangeArrowheads="1"/>
          </p:cNvSpPr>
          <p:nvPr/>
        </p:nvSpPr>
        <p:spPr bwMode="auto">
          <a:xfrm>
            <a:off x="1812012" y="1071781"/>
            <a:ext cx="635319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0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400" b="0" baseline="-25000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eq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&lt; C</a:t>
            </a:r>
            <a:r>
              <a:rPr lang="es-ES" sz="2400" b="0" baseline="-25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, siempre, con C</a:t>
            </a:r>
            <a:r>
              <a:rPr lang="es-ES" sz="2400" b="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 iguales o diferentes</a:t>
            </a:r>
            <a:endParaRPr lang="es-ES" sz="2400" b="0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7373886" y="399145"/>
            <a:ext cx="2240014" cy="647919"/>
            <a:chOff x="6586539" y="1357871"/>
            <a:chExt cx="2240014" cy="647919"/>
          </a:xfrm>
        </p:grpSpPr>
        <p:sp>
          <p:nvSpPr>
            <p:cNvPr id="33812" name="Rectangle 11"/>
            <p:cNvSpPr>
              <a:spLocks noChangeArrowheads="1"/>
            </p:cNvSpPr>
            <p:nvPr/>
          </p:nvSpPr>
          <p:spPr bwMode="auto">
            <a:xfrm>
              <a:off x="7035010" y="1357871"/>
              <a:ext cx="1761400" cy="647919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3" name="Text Box 12"/>
            <p:cNvSpPr txBox="1">
              <a:spLocks noChangeArrowheads="1"/>
            </p:cNvSpPr>
            <p:nvPr/>
          </p:nvSpPr>
          <p:spPr bwMode="auto">
            <a:xfrm>
              <a:off x="6586539" y="1390649"/>
              <a:ext cx="2240014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  </a:t>
              </a:r>
              <a:r>
                <a:rPr lang="es-ES" sz="2400" b="0" dirty="0" err="1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C</a:t>
              </a:r>
              <a:r>
                <a:rPr lang="es-ES" sz="2400" b="0" baseline="-25000" dirty="0" err="1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eq</a:t>
              </a: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C / N</a:t>
              </a:r>
              <a:endParaRPr lang="es-ES" sz="2400" b="0" baseline="-25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33801" name="Text Box 16"/>
          <p:cNvSpPr txBox="1">
            <a:spLocks noChangeArrowheads="1"/>
          </p:cNvSpPr>
          <p:nvPr/>
        </p:nvSpPr>
        <p:spPr bwMode="auto">
          <a:xfrm>
            <a:off x="1436715" y="5536754"/>
            <a:ext cx="1408113" cy="5365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Si son 2:</a:t>
            </a:r>
          </a:p>
        </p:txBody>
      </p:sp>
      <p:sp>
        <p:nvSpPr>
          <p:cNvPr id="33808" name="Text Box 17"/>
          <p:cNvSpPr txBox="1">
            <a:spLocks noChangeArrowheads="1"/>
          </p:cNvSpPr>
          <p:nvPr/>
        </p:nvSpPr>
        <p:spPr bwMode="auto">
          <a:xfrm>
            <a:off x="2971209" y="5540480"/>
            <a:ext cx="3150572" cy="125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8000" tIns="36000" rIns="18000" bIns="144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1/C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eq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1/C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+ 1/C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eq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/ (C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 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1773573" y="3234792"/>
            <a:ext cx="8253950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0" u="sng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Lógico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: Para </a:t>
            </a:r>
            <a:r>
              <a:rPr lang="es-ES" sz="2400" b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ser equivalente 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la </a:t>
            </a:r>
            <a:r>
              <a:rPr lang="es-ES" sz="2400" b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energía almacenada 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debe coincidir con la total de la asociación de condensadores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062068" y="4321175"/>
            <a:ext cx="5049953" cy="669821"/>
            <a:chOff x="3999563" y="4698365"/>
            <a:chExt cx="5049953" cy="669821"/>
          </a:xfrm>
        </p:grpSpPr>
        <p:grpSp>
          <p:nvGrpSpPr>
            <p:cNvPr id="7" name="Grupo 6"/>
            <p:cNvGrpSpPr>
              <a:grpSpLocks/>
            </p:cNvGrpSpPr>
            <p:nvPr/>
          </p:nvGrpSpPr>
          <p:grpSpPr bwMode="auto">
            <a:xfrm>
              <a:off x="6759851" y="4698365"/>
              <a:ext cx="2289665" cy="669821"/>
              <a:chOff x="4829890" y="4656370"/>
              <a:chExt cx="2288456" cy="670560"/>
            </a:xfrm>
          </p:grpSpPr>
          <p:sp>
            <p:nvSpPr>
              <p:cNvPr id="33804" name="Rectangle 9"/>
              <p:cNvSpPr>
                <a:spLocks noChangeArrowheads="1"/>
              </p:cNvSpPr>
              <p:nvPr/>
            </p:nvSpPr>
            <p:spPr bwMode="auto">
              <a:xfrm>
                <a:off x="4829890" y="4656370"/>
                <a:ext cx="2288456" cy="670560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4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805" name="Text Box 10"/>
              <p:cNvSpPr txBox="1">
                <a:spLocks noChangeArrowheads="1"/>
              </p:cNvSpPr>
              <p:nvPr/>
            </p:nvSpPr>
            <p:spPr bwMode="auto">
              <a:xfrm>
                <a:off x="4942081" y="4713641"/>
                <a:ext cx="2172377" cy="537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0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V</a:t>
                </a:r>
                <a:r>
                  <a:rPr lang="es-ES" sz="2400" b="0" baseline="-25000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s-ES" sz="2400" b="0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 =  (</a:t>
                </a:r>
                <a:r>
                  <a:rPr lang="es-ES" sz="2400" b="0" dirty="0" err="1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C</a:t>
                </a:r>
                <a:r>
                  <a:rPr lang="es-ES" sz="2400" b="0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eq</a:t>
                </a:r>
                <a:r>
                  <a:rPr lang="es-ES" sz="2400" b="0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 / C</a:t>
                </a:r>
                <a:r>
                  <a:rPr lang="es-ES" sz="2400" b="0" baseline="-25000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s-ES" sz="2400" b="0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)</a:t>
                </a:r>
              </a:p>
            </p:txBody>
          </p:sp>
        </p:grpSp>
        <p:cxnSp>
          <p:nvCxnSpPr>
            <p:cNvPr id="8" name="Conector recto 7"/>
            <p:cNvCxnSpPr>
              <a:cxnSpLocks/>
            </p:cNvCxnSpPr>
            <p:nvPr/>
          </p:nvCxnSpPr>
          <p:spPr bwMode="auto">
            <a:xfrm flipH="1">
              <a:off x="3999563" y="5017011"/>
              <a:ext cx="270000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lg"/>
              <a:tailEnd type="none" w="med" len="lg"/>
            </a:ln>
            <a:effectLst/>
          </p:spPr>
        </p:cxn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94E6852-745F-4A06-87BC-02B258B4862F}"/>
              </a:ext>
            </a:extLst>
          </p:cNvPr>
          <p:cNvGrpSpPr/>
          <p:nvPr/>
        </p:nvGrpSpPr>
        <p:grpSpPr>
          <a:xfrm>
            <a:off x="6157979" y="5647282"/>
            <a:ext cx="3940104" cy="1150818"/>
            <a:chOff x="6157979" y="5647282"/>
            <a:chExt cx="3940104" cy="1150818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ADE3CB67-66EF-4B3A-A841-F147FB7C69AA}"/>
                </a:ext>
              </a:extLst>
            </p:cNvPr>
            <p:cNvSpPr/>
            <p:nvPr/>
          </p:nvSpPr>
          <p:spPr bwMode="auto">
            <a:xfrm>
              <a:off x="7812308" y="5647282"/>
              <a:ext cx="2285775" cy="1150818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3806" name="Text Box 15"/>
            <p:cNvSpPr txBox="1">
              <a:spLocks noChangeArrowheads="1"/>
            </p:cNvSpPr>
            <p:nvPr/>
          </p:nvSpPr>
          <p:spPr bwMode="auto">
            <a:xfrm>
              <a:off x="7741826" y="5885954"/>
              <a:ext cx="1247219" cy="53654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54000" tIns="82800" rIns="54000" bIns="82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V</a:t>
              </a:r>
              <a:r>
                <a:rPr lang="es-ES" sz="2400" b="0" baseline="-25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</a:t>
              </a: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184E8434-3BDA-4E07-8B31-14EA5A06024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157979" y="6163434"/>
              <a:ext cx="158400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lg"/>
              <a:tailEnd type="none" w="med" len="lg"/>
            </a:ln>
            <a:effectLst/>
          </p:spPr>
        </p:cxnSp>
        <p:sp>
          <p:nvSpPr>
            <p:cNvPr id="30" name="Text Box 15">
              <a:extLst>
                <a:ext uri="{FF2B5EF4-FFF2-40B4-BE49-F238E27FC236}">
                  <a16:creationId xmlns:a16="http://schemas.microsoft.com/office/drawing/2014/main" id="{63DCCF79-58FD-4EA8-A039-FFE96BA15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32502" y="6190840"/>
              <a:ext cx="1331846" cy="53654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54000" tIns="82800" rIns="54000" bIns="82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C</a:t>
              </a:r>
              <a:r>
                <a:rPr lang="es-ES" sz="2400" b="0" baseline="-25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 </a:t>
              </a: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+ C</a:t>
              </a:r>
              <a:r>
                <a:rPr lang="es-ES" sz="2400" b="0" baseline="-25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endPara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1" name="Text Box 15">
              <a:extLst>
                <a:ext uri="{FF2B5EF4-FFF2-40B4-BE49-F238E27FC236}">
                  <a16:creationId xmlns:a16="http://schemas.microsoft.com/office/drawing/2014/main" id="{FB233E65-76D9-41BF-A4C5-78ADA04F1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8535" y="5647282"/>
              <a:ext cx="559781" cy="53654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54000" tIns="82800" rIns="54000" bIns="82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C</a:t>
              </a:r>
              <a:r>
                <a:rPr lang="es-ES" sz="2400" b="0" baseline="-25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endPara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792F2CE-E300-4078-9879-063174BAB7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58425" y="6194421"/>
              <a:ext cx="10800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1731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2" grpId="0"/>
      <p:bldP spid="33807" grpId="0"/>
      <p:bldP spid="33801" grpId="0" animBg="1"/>
      <p:bldP spid="33808" grpId="0" animBg="1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19" name="Group 123"/>
          <p:cNvGrpSpPr>
            <a:grpSpLocks/>
          </p:cNvGrpSpPr>
          <p:nvPr/>
        </p:nvGrpSpPr>
        <p:grpSpPr bwMode="auto">
          <a:xfrm>
            <a:off x="1490663" y="3287477"/>
            <a:ext cx="2489200" cy="2301875"/>
            <a:chOff x="1127" y="2165"/>
            <a:chExt cx="1568" cy="1450"/>
          </a:xfrm>
        </p:grpSpPr>
        <p:grpSp>
          <p:nvGrpSpPr>
            <p:cNvPr id="35923" name="Group 9"/>
            <p:cNvGrpSpPr>
              <a:grpSpLocks/>
            </p:cNvGrpSpPr>
            <p:nvPr/>
          </p:nvGrpSpPr>
          <p:grpSpPr bwMode="auto">
            <a:xfrm>
              <a:off x="1891" y="3142"/>
              <a:ext cx="37" cy="304"/>
              <a:chOff x="5153" y="6274"/>
              <a:chExt cx="63" cy="360"/>
            </a:xfrm>
          </p:grpSpPr>
          <p:sp>
            <p:nvSpPr>
              <p:cNvPr id="35929" name="Line 10"/>
              <p:cNvSpPr>
                <a:spLocks noChangeShapeType="1"/>
              </p:cNvSpPr>
              <p:nvPr/>
            </p:nvSpPr>
            <p:spPr bwMode="auto">
              <a:xfrm>
                <a:off x="5216" y="6357"/>
                <a:ext cx="0" cy="19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0" name="Line 11"/>
              <p:cNvSpPr>
                <a:spLocks noChangeShapeType="1"/>
              </p:cNvSpPr>
              <p:nvPr/>
            </p:nvSpPr>
            <p:spPr bwMode="auto">
              <a:xfrm>
                <a:off x="5153" y="6274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5924" name="Text Box 14"/>
            <p:cNvSpPr txBox="1">
              <a:spLocks noChangeArrowheads="1"/>
            </p:cNvSpPr>
            <p:nvPr/>
          </p:nvSpPr>
          <p:spPr bwMode="auto">
            <a:xfrm>
              <a:off x="1662" y="2946"/>
              <a:ext cx="2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8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35925" name="Text Box 97"/>
            <p:cNvSpPr txBox="1">
              <a:spLocks noChangeArrowheads="1"/>
            </p:cNvSpPr>
            <p:nvPr/>
          </p:nvSpPr>
          <p:spPr bwMode="auto">
            <a:xfrm>
              <a:off x="1700" y="3277"/>
              <a:ext cx="22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5926" name="Text Box 98"/>
            <p:cNvSpPr txBox="1">
              <a:spLocks noChangeArrowheads="1"/>
            </p:cNvSpPr>
            <p:nvPr/>
          </p:nvSpPr>
          <p:spPr bwMode="auto">
            <a:xfrm>
              <a:off x="1927" y="3270"/>
              <a:ext cx="22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35927" name="Freeform 121"/>
            <p:cNvSpPr>
              <a:spLocks/>
            </p:cNvSpPr>
            <p:nvPr/>
          </p:nvSpPr>
          <p:spPr bwMode="auto">
            <a:xfrm>
              <a:off x="1127" y="2165"/>
              <a:ext cx="753" cy="1114"/>
            </a:xfrm>
            <a:custGeom>
              <a:avLst/>
              <a:gdLst>
                <a:gd name="T0" fmla="*/ 0 w 753"/>
                <a:gd name="T1" fmla="*/ 0 h 1114"/>
                <a:gd name="T2" fmla="*/ 0 w 753"/>
                <a:gd name="T3" fmla="*/ 1114 h 1114"/>
                <a:gd name="T4" fmla="*/ 753 w 753"/>
                <a:gd name="T5" fmla="*/ 1114 h 11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3" h="1114">
                  <a:moveTo>
                    <a:pt x="0" y="0"/>
                  </a:moveTo>
                  <a:lnTo>
                    <a:pt x="0" y="1114"/>
                  </a:lnTo>
                  <a:lnTo>
                    <a:pt x="753" y="1114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28" name="Freeform 122"/>
            <p:cNvSpPr>
              <a:spLocks/>
            </p:cNvSpPr>
            <p:nvPr/>
          </p:nvSpPr>
          <p:spPr bwMode="auto">
            <a:xfrm flipH="1">
              <a:off x="1942" y="2166"/>
              <a:ext cx="753" cy="1114"/>
            </a:xfrm>
            <a:custGeom>
              <a:avLst/>
              <a:gdLst>
                <a:gd name="T0" fmla="*/ 0 w 753"/>
                <a:gd name="T1" fmla="*/ 0 h 1114"/>
                <a:gd name="T2" fmla="*/ 0 w 753"/>
                <a:gd name="T3" fmla="*/ 1114 h 1114"/>
                <a:gd name="T4" fmla="*/ 753 w 753"/>
                <a:gd name="T5" fmla="*/ 1114 h 11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3" h="1114">
                  <a:moveTo>
                    <a:pt x="0" y="0"/>
                  </a:moveTo>
                  <a:lnTo>
                    <a:pt x="0" y="1114"/>
                  </a:lnTo>
                  <a:lnTo>
                    <a:pt x="753" y="1114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9799" name="Group 103"/>
          <p:cNvGrpSpPr>
            <a:grpSpLocks/>
          </p:cNvGrpSpPr>
          <p:nvPr/>
        </p:nvGrpSpPr>
        <p:grpSpPr bwMode="auto">
          <a:xfrm>
            <a:off x="1276350" y="6113150"/>
            <a:ext cx="9355138" cy="661988"/>
            <a:chOff x="818" y="3864"/>
            <a:chExt cx="5893" cy="417"/>
          </a:xfrm>
        </p:grpSpPr>
        <p:sp>
          <p:nvSpPr>
            <p:cNvPr id="35921" name="Rectangle 3"/>
            <p:cNvSpPr>
              <a:spLocks noChangeArrowheads="1"/>
            </p:cNvSpPr>
            <p:nvPr/>
          </p:nvSpPr>
          <p:spPr bwMode="auto">
            <a:xfrm>
              <a:off x="5476" y="3864"/>
              <a:ext cx="1235" cy="41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922" name="Rectangle 63"/>
            <p:cNvSpPr>
              <a:spLocks noChangeArrowheads="1"/>
            </p:cNvSpPr>
            <p:nvPr/>
          </p:nvSpPr>
          <p:spPr bwMode="auto">
            <a:xfrm>
              <a:off x="818" y="3870"/>
              <a:ext cx="1030" cy="41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9766" name="Text Box 64"/>
          <p:cNvSpPr txBox="1">
            <a:spLocks noChangeArrowheads="1"/>
          </p:cNvSpPr>
          <p:nvPr/>
        </p:nvSpPr>
        <p:spPr bwMode="auto">
          <a:xfrm>
            <a:off x="1390650" y="6181408"/>
            <a:ext cx="17160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equivalente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=</a:t>
            </a:r>
          </a:p>
        </p:txBody>
      </p:sp>
      <p:sp>
        <p:nvSpPr>
          <p:cNvPr id="29795" name="Text Box 4"/>
          <p:cNvSpPr txBox="1">
            <a:spLocks noChangeArrowheads="1"/>
          </p:cNvSpPr>
          <p:nvPr/>
        </p:nvSpPr>
        <p:spPr bwMode="auto">
          <a:xfrm>
            <a:off x="8758204" y="6163945"/>
            <a:ext cx="18907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+ 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+ 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s-ES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28" name="Text Box 86"/>
          <p:cNvSpPr txBox="1">
            <a:spLocks noChangeArrowheads="1"/>
          </p:cNvSpPr>
          <p:nvPr/>
        </p:nvSpPr>
        <p:spPr bwMode="auto">
          <a:xfrm>
            <a:off x="1359441" y="899470"/>
            <a:ext cx="8978901" cy="905881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</a:rPr>
              <a:t>Tomar un terminal por condensador y conectarlos entre sí. Y con el otro hacer lo mismo. El conjunto tiene 2 terminales al exterior</a:t>
            </a:r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2390775" y="2153831"/>
            <a:ext cx="657225" cy="1936750"/>
            <a:chOff x="1700" y="1054"/>
            <a:chExt cx="414" cy="1220"/>
          </a:xfrm>
        </p:grpSpPr>
        <p:sp>
          <p:nvSpPr>
            <p:cNvPr id="35915" name="Text Box 33"/>
            <p:cNvSpPr txBox="1">
              <a:spLocks noChangeArrowheads="1"/>
            </p:cNvSpPr>
            <p:nvPr/>
          </p:nvSpPr>
          <p:spPr bwMode="auto">
            <a:xfrm>
              <a:off x="1944" y="1055"/>
              <a:ext cx="16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35916" name="Text Box 34"/>
            <p:cNvSpPr txBox="1">
              <a:spLocks noChangeArrowheads="1"/>
            </p:cNvSpPr>
            <p:nvPr/>
          </p:nvSpPr>
          <p:spPr bwMode="auto">
            <a:xfrm>
              <a:off x="1701" y="1054"/>
              <a:ext cx="20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5917" name="Text Box 35"/>
            <p:cNvSpPr txBox="1">
              <a:spLocks noChangeArrowheads="1"/>
            </p:cNvSpPr>
            <p:nvPr/>
          </p:nvSpPr>
          <p:spPr bwMode="auto">
            <a:xfrm>
              <a:off x="1947" y="1513"/>
              <a:ext cx="16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35918" name="Text Box 36"/>
            <p:cNvSpPr txBox="1">
              <a:spLocks noChangeArrowheads="1"/>
            </p:cNvSpPr>
            <p:nvPr/>
          </p:nvSpPr>
          <p:spPr bwMode="auto">
            <a:xfrm>
              <a:off x="1704" y="1520"/>
              <a:ext cx="20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5919" name="Text Box 37"/>
            <p:cNvSpPr txBox="1">
              <a:spLocks noChangeArrowheads="1"/>
            </p:cNvSpPr>
            <p:nvPr/>
          </p:nvSpPr>
          <p:spPr bwMode="auto">
            <a:xfrm>
              <a:off x="1943" y="1971"/>
              <a:ext cx="16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35920" name="Text Box 38"/>
            <p:cNvSpPr txBox="1">
              <a:spLocks noChangeArrowheads="1"/>
            </p:cNvSpPr>
            <p:nvPr/>
          </p:nvSpPr>
          <p:spPr bwMode="auto">
            <a:xfrm>
              <a:off x="1700" y="1978"/>
              <a:ext cx="20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12361" name="Text Box 52"/>
          <p:cNvSpPr txBox="1">
            <a:spLocks noChangeArrowheads="1"/>
          </p:cNvSpPr>
          <p:nvPr/>
        </p:nvSpPr>
        <p:spPr bwMode="auto">
          <a:xfrm>
            <a:off x="4529223" y="3078890"/>
            <a:ext cx="2492375" cy="592137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800" b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 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= V</a:t>
            </a:r>
            <a:r>
              <a:rPr lang="es-ES" sz="2400" b="0" baseline="-25000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 = V</a:t>
            </a:r>
            <a:r>
              <a:rPr lang="es-ES" sz="2400" b="0" baseline="-2500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 = V</a:t>
            </a:r>
            <a:r>
              <a:rPr lang="es-ES" sz="2400" b="0" baseline="-25000">
                <a:solidFill>
                  <a:srgbClr val="FFFFFF"/>
                </a:solidFill>
                <a:latin typeface="Arial" panose="020B0604020202020204" pitchFamily="34" charset="0"/>
              </a:rPr>
              <a:t>3 </a:t>
            </a:r>
          </a:p>
        </p:txBody>
      </p:sp>
      <p:grpSp>
        <p:nvGrpSpPr>
          <p:cNvPr id="12" name="Group 102"/>
          <p:cNvGrpSpPr>
            <a:grpSpLocks/>
          </p:cNvGrpSpPr>
          <p:nvPr/>
        </p:nvGrpSpPr>
        <p:grpSpPr bwMode="auto">
          <a:xfrm>
            <a:off x="7198904" y="5171218"/>
            <a:ext cx="2439988" cy="530225"/>
            <a:chOff x="4610" y="3032"/>
            <a:chExt cx="1537" cy="334"/>
          </a:xfrm>
        </p:grpSpPr>
        <p:sp>
          <p:nvSpPr>
            <p:cNvPr id="35913" name="AutoShape 56"/>
            <p:cNvSpPr>
              <a:spLocks noChangeArrowheads="1"/>
            </p:cNvSpPr>
            <p:nvPr/>
          </p:nvSpPr>
          <p:spPr bwMode="auto">
            <a:xfrm>
              <a:off x="4610" y="3073"/>
              <a:ext cx="285" cy="277"/>
            </a:xfrm>
            <a:prstGeom prst="rightArrow">
              <a:avLst>
                <a:gd name="adj1" fmla="val 39352"/>
                <a:gd name="adj2" fmla="val 4945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914" name="Text Box 57"/>
            <p:cNvSpPr txBox="1">
              <a:spLocks noChangeArrowheads="1"/>
            </p:cNvSpPr>
            <p:nvPr/>
          </p:nvSpPr>
          <p:spPr bwMode="auto">
            <a:xfrm>
              <a:off x="4951" y="3032"/>
              <a:ext cx="119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="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 Q</a:t>
              </a:r>
              <a:r>
                <a:rPr lang="es-ES" sz="2400" b="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 Q</a:t>
              </a:r>
              <a:r>
                <a:rPr lang="es-ES" sz="2400" b="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s-ES" sz="28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3" name="Group 101"/>
          <p:cNvGrpSpPr>
            <a:grpSpLocks/>
          </p:cNvGrpSpPr>
          <p:nvPr/>
        </p:nvGrpSpPr>
        <p:grpSpPr bwMode="auto">
          <a:xfrm>
            <a:off x="4826849" y="4611032"/>
            <a:ext cx="1851025" cy="1173164"/>
            <a:chOff x="2937" y="2800"/>
            <a:chExt cx="1166" cy="739"/>
          </a:xfrm>
        </p:grpSpPr>
        <p:sp>
          <p:nvSpPr>
            <p:cNvPr id="35910" name="Text Box 55"/>
            <p:cNvSpPr txBox="1">
              <a:spLocks noChangeArrowheads="1"/>
            </p:cNvSpPr>
            <p:nvPr/>
          </p:nvSpPr>
          <p:spPr bwMode="auto">
            <a:xfrm>
              <a:off x="2937" y="2800"/>
              <a:ext cx="116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s-ES" sz="2400" b="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 C</a:t>
              </a:r>
              <a:r>
                <a:rPr lang="es-ES" sz="2400" b="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 C</a:t>
              </a:r>
              <a:r>
                <a:rPr lang="es-ES" sz="2400" b="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  </a:t>
              </a:r>
              <a:endParaRPr lang="es-ES" sz="28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5911" name="Text Box 58"/>
            <p:cNvSpPr txBox="1">
              <a:spLocks noChangeArrowheads="1"/>
            </p:cNvSpPr>
            <p:nvPr/>
          </p:nvSpPr>
          <p:spPr bwMode="auto">
            <a:xfrm>
              <a:off x="3135" y="3205"/>
              <a:ext cx="801" cy="33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latin typeface="Arial" panose="020B0604020202020204" pitchFamily="34" charset="0"/>
                </a:rPr>
                <a:t>Q = C V</a:t>
              </a:r>
            </a:p>
          </p:txBody>
        </p:sp>
      </p:grpSp>
      <p:sp>
        <p:nvSpPr>
          <p:cNvPr id="12318" name="Text Box 61"/>
          <p:cNvSpPr txBox="1">
            <a:spLocks noChangeArrowheads="1"/>
          </p:cNvSpPr>
          <p:nvPr/>
        </p:nvSpPr>
        <p:spPr bwMode="auto">
          <a:xfrm>
            <a:off x="7202019" y="3937138"/>
            <a:ext cx="2896564" cy="5370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44000" tIns="144000" rIns="144000" bIns="144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s-ES" sz="2000" b="0" dirty="0">
                <a:latin typeface="Arial" panose="020B0604020202020204" pitchFamily="34" charset="0"/>
              </a:rPr>
              <a:t>Q: carga almacenada</a:t>
            </a:r>
          </a:p>
        </p:txBody>
      </p:sp>
      <p:grpSp>
        <p:nvGrpSpPr>
          <p:cNvPr id="15" name="Group 65"/>
          <p:cNvGrpSpPr>
            <a:grpSpLocks/>
          </p:cNvGrpSpPr>
          <p:nvPr/>
        </p:nvGrpSpPr>
        <p:grpSpPr bwMode="auto">
          <a:xfrm>
            <a:off x="3106740" y="6019483"/>
            <a:ext cx="922338" cy="900112"/>
            <a:chOff x="1957" y="3634"/>
            <a:chExt cx="581" cy="567"/>
          </a:xfrm>
        </p:grpSpPr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>
              <a:off x="1957" y="3928"/>
              <a:ext cx="3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35907" name="Text Box 67"/>
            <p:cNvSpPr txBox="1">
              <a:spLocks noChangeArrowheads="1"/>
            </p:cNvSpPr>
            <p:nvPr/>
          </p:nvSpPr>
          <p:spPr bwMode="auto">
            <a:xfrm>
              <a:off x="2020" y="3634"/>
              <a:ext cx="26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35908" name="Text Box 68"/>
            <p:cNvSpPr txBox="1">
              <a:spLocks noChangeArrowheads="1"/>
            </p:cNvSpPr>
            <p:nvPr/>
          </p:nvSpPr>
          <p:spPr bwMode="auto">
            <a:xfrm>
              <a:off x="2030" y="3863"/>
              <a:ext cx="199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35909" name="Text Box 69"/>
            <p:cNvSpPr txBox="1">
              <a:spLocks noChangeArrowheads="1"/>
            </p:cNvSpPr>
            <p:nvPr/>
          </p:nvSpPr>
          <p:spPr bwMode="auto">
            <a:xfrm>
              <a:off x="2310" y="3769"/>
              <a:ext cx="22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</p:grpSp>
      <p:grpSp>
        <p:nvGrpSpPr>
          <p:cNvPr id="16" name="Group 70"/>
          <p:cNvGrpSpPr>
            <a:grpSpLocks/>
          </p:cNvGrpSpPr>
          <p:nvPr/>
        </p:nvGrpSpPr>
        <p:grpSpPr bwMode="auto">
          <a:xfrm>
            <a:off x="4029077" y="5995674"/>
            <a:ext cx="2284414" cy="930275"/>
            <a:chOff x="2538" y="3619"/>
            <a:chExt cx="1439" cy="586"/>
          </a:xfrm>
        </p:grpSpPr>
        <p:sp>
          <p:nvSpPr>
            <p:cNvPr id="35902" name="Line 71"/>
            <p:cNvSpPr>
              <a:spLocks noChangeShapeType="1"/>
            </p:cNvSpPr>
            <p:nvPr/>
          </p:nvSpPr>
          <p:spPr bwMode="auto">
            <a:xfrm>
              <a:off x="2596" y="3924"/>
              <a:ext cx="1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35903" name="Text Box 72"/>
            <p:cNvSpPr txBox="1">
              <a:spLocks noChangeArrowheads="1"/>
            </p:cNvSpPr>
            <p:nvPr/>
          </p:nvSpPr>
          <p:spPr bwMode="auto">
            <a:xfrm>
              <a:off x="2538" y="3619"/>
              <a:ext cx="122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 + Q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 + Q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5904" name="Text Box 73"/>
            <p:cNvSpPr txBox="1">
              <a:spLocks noChangeArrowheads="1"/>
            </p:cNvSpPr>
            <p:nvPr/>
          </p:nvSpPr>
          <p:spPr bwMode="auto">
            <a:xfrm>
              <a:off x="3041" y="3867"/>
              <a:ext cx="199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35905" name="Text Box 74"/>
            <p:cNvSpPr txBox="1">
              <a:spLocks noChangeArrowheads="1"/>
            </p:cNvSpPr>
            <p:nvPr/>
          </p:nvSpPr>
          <p:spPr bwMode="auto">
            <a:xfrm>
              <a:off x="3749" y="3766"/>
              <a:ext cx="22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</p:grpSp>
      <p:grpSp>
        <p:nvGrpSpPr>
          <p:cNvPr id="17" name="Group 75"/>
          <p:cNvGrpSpPr>
            <a:grpSpLocks/>
          </p:cNvGrpSpPr>
          <p:nvPr/>
        </p:nvGrpSpPr>
        <p:grpSpPr bwMode="auto">
          <a:xfrm>
            <a:off x="6197600" y="5992498"/>
            <a:ext cx="2651125" cy="938213"/>
            <a:chOff x="3904" y="3617"/>
            <a:chExt cx="1670" cy="591"/>
          </a:xfrm>
        </p:grpSpPr>
        <p:sp>
          <p:nvSpPr>
            <p:cNvPr id="35897" name="Line 76"/>
            <p:cNvSpPr>
              <a:spLocks noChangeShapeType="1"/>
            </p:cNvSpPr>
            <p:nvPr/>
          </p:nvSpPr>
          <p:spPr bwMode="auto">
            <a:xfrm>
              <a:off x="3958" y="3927"/>
              <a:ext cx="13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35898" name="Text Box 77"/>
            <p:cNvSpPr txBox="1">
              <a:spLocks noChangeArrowheads="1"/>
            </p:cNvSpPr>
            <p:nvPr/>
          </p:nvSpPr>
          <p:spPr bwMode="auto">
            <a:xfrm>
              <a:off x="3904" y="3617"/>
              <a:ext cx="1320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(C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 + 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 + 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35899" name="Text Box 78"/>
            <p:cNvSpPr txBox="1">
              <a:spLocks noChangeArrowheads="1"/>
            </p:cNvSpPr>
            <p:nvPr/>
          </p:nvSpPr>
          <p:spPr bwMode="auto">
            <a:xfrm>
              <a:off x="4409" y="3870"/>
              <a:ext cx="199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35900" name="Text Box 79"/>
            <p:cNvSpPr txBox="1">
              <a:spLocks noChangeArrowheads="1"/>
            </p:cNvSpPr>
            <p:nvPr/>
          </p:nvSpPr>
          <p:spPr bwMode="auto">
            <a:xfrm>
              <a:off x="5346" y="3739"/>
              <a:ext cx="22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35901" name="Text Box 80"/>
            <p:cNvSpPr txBox="1">
              <a:spLocks noChangeArrowheads="1"/>
            </p:cNvSpPr>
            <p:nvPr/>
          </p:nvSpPr>
          <p:spPr bwMode="auto">
            <a:xfrm>
              <a:off x="5152" y="3624"/>
              <a:ext cx="199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1423988" y="2045881"/>
            <a:ext cx="2619375" cy="2290762"/>
            <a:chOff x="1731963" y="2127250"/>
            <a:chExt cx="2619375" cy="2290763"/>
          </a:xfrm>
        </p:grpSpPr>
        <p:sp>
          <p:nvSpPr>
            <p:cNvPr id="35875" name="Line 13"/>
            <p:cNvSpPr>
              <a:spLocks noChangeShapeType="1"/>
            </p:cNvSpPr>
            <p:nvPr/>
          </p:nvSpPr>
          <p:spPr bwMode="auto">
            <a:xfrm flipH="1">
              <a:off x="2252663" y="2706688"/>
              <a:ext cx="0" cy="143986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5876" name="Group 15"/>
            <p:cNvGrpSpPr>
              <a:grpSpLocks/>
            </p:cNvGrpSpPr>
            <p:nvPr/>
          </p:nvGrpSpPr>
          <p:grpSpPr bwMode="auto">
            <a:xfrm>
              <a:off x="2982913" y="2481263"/>
              <a:ext cx="112712" cy="482600"/>
              <a:chOff x="4253" y="5198"/>
              <a:chExt cx="121" cy="360"/>
            </a:xfrm>
          </p:grpSpPr>
          <p:sp>
            <p:nvSpPr>
              <p:cNvPr id="35895" name="Line 16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896" name="Line 17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5877" name="Line 18"/>
            <p:cNvSpPr>
              <a:spLocks noChangeShapeType="1"/>
            </p:cNvSpPr>
            <p:nvPr/>
          </p:nvSpPr>
          <p:spPr bwMode="auto">
            <a:xfrm flipH="1">
              <a:off x="2266950" y="2706688"/>
              <a:ext cx="71913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78" name="Text Box 19"/>
            <p:cNvSpPr txBox="1">
              <a:spLocks noChangeArrowheads="1"/>
            </p:cNvSpPr>
            <p:nvPr/>
          </p:nvSpPr>
          <p:spPr bwMode="auto">
            <a:xfrm>
              <a:off x="2343150" y="2127250"/>
              <a:ext cx="503238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5879" name="Line 20"/>
            <p:cNvSpPr>
              <a:spLocks noChangeShapeType="1"/>
            </p:cNvSpPr>
            <p:nvPr/>
          </p:nvSpPr>
          <p:spPr bwMode="auto">
            <a:xfrm flipH="1">
              <a:off x="3101975" y="2703513"/>
              <a:ext cx="71913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5880" name="Group 21"/>
            <p:cNvGrpSpPr>
              <a:grpSpLocks/>
            </p:cNvGrpSpPr>
            <p:nvPr/>
          </p:nvGrpSpPr>
          <p:grpSpPr bwMode="auto">
            <a:xfrm>
              <a:off x="2987675" y="3208338"/>
              <a:ext cx="112713" cy="482600"/>
              <a:chOff x="4253" y="5198"/>
              <a:chExt cx="121" cy="360"/>
            </a:xfrm>
          </p:grpSpPr>
          <p:sp>
            <p:nvSpPr>
              <p:cNvPr id="35893" name="Line 22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894" name="Line 23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5881" name="Line 24"/>
            <p:cNvSpPr>
              <a:spLocks noChangeShapeType="1"/>
            </p:cNvSpPr>
            <p:nvPr/>
          </p:nvSpPr>
          <p:spPr bwMode="auto">
            <a:xfrm flipH="1" flipV="1">
              <a:off x="1770063" y="3432175"/>
              <a:ext cx="122078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82" name="Text Box 25"/>
            <p:cNvSpPr txBox="1">
              <a:spLocks noChangeArrowheads="1"/>
            </p:cNvSpPr>
            <p:nvPr/>
          </p:nvSpPr>
          <p:spPr bwMode="auto">
            <a:xfrm>
              <a:off x="2347913" y="2854325"/>
              <a:ext cx="503237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5883" name="Line 26"/>
            <p:cNvSpPr>
              <a:spLocks noChangeShapeType="1"/>
            </p:cNvSpPr>
            <p:nvPr/>
          </p:nvSpPr>
          <p:spPr bwMode="auto">
            <a:xfrm flipH="1" flipV="1">
              <a:off x="3106738" y="3430588"/>
              <a:ext cx="11811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5884" name="Group 27"/>
            <p:cNvGrpSpPr>
              <a:grpSpLocks/>
            </p:cNvGrpSpPr>
            <p:nvPr/>
          </p:nvGrpSpPr>
          <p:grpSpPr bwMode="auto">
            <a:xfrm>
              <a:off x="2981325" y="3935413"/>
              <a:ext cx="112713" cy="482600"/>
              <a:chOff x="4253" y="5198"/>
              <a:chExt cx="121" cy="360"/>
            </a:xfrm>
          </p:grpSpPr>
          <p:sp>
            <p:nvSpPr>
              <p:cNvPr id="35891" name="Line 28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892" name="Line 29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5885" name="Line 30"/>
            <p:cNvSpPr>
              <a:spLocks noChangeShapeType="1"/>
            </p:cNvSpPr>
            <p:nvPr/>
          </p:nvSpPr>
          <p:spPr bwMode="auto">
            <a:xfrm flipH="1">
              <a:off x="2265363" y="4160838"/>
              <a:ext cx="71913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86" name="Text Box 31"/>
            <p:cNvSpPr txBox="1">
              <a:spLocks noChangeArrowheads="1"/>
            </p:cNvSpPr>
            <p:nvPr/>
          </p:nvSpPr>
          <p:spPr bwMode="auto">
            <a:xfrm>
              <a:off x="2341563" y="3581400"/>
              <a:ext cx="503237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5887" name="Line 39"/>
            <p:cNvSpPr>
              <a:spLocks noChangeShapeType="1"/>
            </p:cNvSpPr>
            <p:nvPr/>
          </p:nvSpPr>
          <p:spPr bwMode="auto">
            <a:xfrm flipH="1">
              <a:off x="3100388" y="4157663"/>
              <a:ext cx="71913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88" name="Line 40"/>
            <p:cNvSpPr>
              <a:spLocks noChangeShapeType="1"/>
            </p:cNvSpPr>
            <p:nvPr/>
          </p:nvSpPr>
          <p:spPr bwMode="auto">
            <a:xfrm flipH="1">
              <a:off x="3810000" y="2690813"/>
              <a:ext cx="0" cy="143986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89" name="Oval 81"/>
            <p:cNvSpPr>
              <a:spLocks noChangeArrowheads="1"/>
            </p:cNvSpPr>
            <p:nvPr/>
          </p:nvSpPr>
          <p:spPr bwMode="auto">
            <a:xfrm>
              <a:off x="1731963" y="3354388"/>
              <a:ext cx="144462" cy="14446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90" name="Oval 82"/>
            <p:cNvSpPr>
              <a:spLocks noChangeArrowheads="1"/>
            </p:cNvSpPr>
            <p:nvPr/>
          </p:nvSpPr>
          <p:spPr bwMode="auto">
            <a:xfrm>
              <a:off x="4206875" y="3352800"/>
              <a:ext cx="144463" cy="1444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09687" name="Text Box 87"/>
          <p:cNvSpPr txBox="1">
            <a:spLocks noChangeArrowheads="1"/>
          </p:cNvSpPr>
          <p:nvPr/>
        </p:nvSpPr>
        <p:spPr bwMode="auto">
          <a:xfrm>
            <a:off x="4570787" y="2018883"/>
            <a:ext cx="1964297" cy="5365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En equilibrio:</a:t>
            </a:r>
            <a:endParaRPr lang="es-ES" sz="2400" b="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5872" name="Text Box 88"/>
          <p:cNvSpPr txBox="1">
            <a:spLocks noChangeArrowheads="1"/>
          </p:cNvSpPr>
          <p:nvPr/>
        </p:nvSpPr>
        <p:spPr bwMode="auto">
          <a:xfrm>
            <a:off x="7198902" y="2012174"/>
            <a:ext cx="2896565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 V es cte. en cada conductor 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(Hay 2)</a:t>
            </a:r>
          </a:p>
        </p:txBody>
      </p:sp>
      <p:sp>
        <p:nvSpPr>
          <p:cNvPr id="35858" name="Rectangle 10"/>
          <p:cNvSpPr>
            <a:spLocks noChangeArrowheads="1"/>
          </p:cNvSpPr>
          <p:nvPr/>
        </p:nvSpPr>
        <p:spPr bwMode="auto">
          <a:xfrm>
            <a:off x="1282127" y="362369"/>
            <a:ext cx="8653463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CC0000"/>
                </a:solidFill>
                <a:latin typeface="Arial" panose="020B0604020202020204" pitchFamily="34" charset="0"/>
              </a:rPr>
              <a:t>3.4.3 ASOCIACIÓN EN PARALELO DE CONDENSADORES</a:t>
            </a:r>
          </a:p>
        </p:txBody>
      </p:sp>
      <p:grpSp>
        <p:nvGrpSpPr>
          <p:cNvPr id="29807" name="Group 111"/>
          <p:cNvGrpSpPr>
            <a:grpSpLocks/>
          </p:cNvGrpSpPr>
          <p:nvPr/>
        </p:nvGrpSpPr>
        <p:grpSpPr bwMode="auto">
          <a:xfrm>
            <a:off x="1485900" y="3879443"/>
            <a:ext cx="358775" cy="790575"/>
            <a:chOff x="1130" y="2507"/>
            <a:chExt cx="226" cy="498"/>
          </a:xfrm>
        </p:grpSpPr>
        <p:sp>
          <p:nvSpPr>
            <p:cNvPr id="35870" name="Line 85"/>
            <p:cNvSpPr>
              <a:spLocks noChangeShapeType="1"/>
            </p:cNvSpPr>
            <p:nvPr/>
          </p:nvSpPr>
          <p:spPr bwMode="auto">
            <a:xfrm flipV="1">
              <a:off x="1231" y="2795"/>
              <a:ext cx="0" cy="21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35871" name="Text Box 86"/>
            <p:cNvSpPr txBox="1">
              <a:spLocks noChangeArrowheads="1"/>
            </p:cNvSpPr>
            <p:nvPr/>
          </p:nvSpPr>
          <p:spPr bwMode="auto">
            <a:xfrm>
              <a:off x="1130" y="2507"/>
              <a:ext cx="22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000" b="0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</p:grpSp>
      <p:grpSp>
        <p:nvGrpSpPr>
          <p:cNvPr id="29808" name="Group 112"/>
          <p:cNvGrpSpPr>
            <a:grpSpLocks/>
          </p:cNvGrpSpPr>
          <p:nvPr/>
        </p:nvGrpSpPr>
        <p:grpSpPr bwMode="auto">
          <a:xfrm>
            <a:off x="3609975" y="4049306"/>
            <a:ext cx="358775" cy="809625"/>
            <a:chOff x="2468" y="2614"/>
            <a:chExt cx="226" cy="510"/>
          </a:xfrm>
        </p:grpSpPr>
        <p:sp>
          <p:nvSpPr>
            <p:cNvPr id="35868" name="Line 87"/>
            <p:cNvSpPr>
              <a:spLocks noChangeShapeType="1"/>
            </p:cNvSpPr>
            <p:nvPr/>
          </p:nvSpPr>
          <p:spPr bwMode="auto">
            <a:xfrm>
              <a:off x="2581" y="2614"/>
              <a:ext cx="0" cy="21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35869" name="Text Box 88"/>
            <p:cNvSpPr txBox="1">
              <a:spLocks noChangeArrowheads="1"/>
            </p:cNvSpPr>
            <p:nvPr/>
          </p:nvSpPr>
          <p:spPr bwMode="auto">
            <a:xfrm>
              <a:off x="2468" y="2790"/>
              <a:ext cx="22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000" b="0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88" name="CuadroTexto 87"/>
          <p:cNvSpPr txBox="1">
            <a:spLocks noChangeArrowheads="1"/>
          </p:cNvSpPr>
          <p:nvPr/>
        </p:nvSpPr>
        <p:spPr bwMode="auto">
          <a:xfrm>
            <a:off x="7294814" y="4426297"/>
            <a:ext cx="2800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b="0" dirty="0">
                <a:solidFill>
                  <a:srgbClr val="FF0000"/>
                </a:solidFill>
              </a:rPr>
              <a:t>(la “q</a:t>
            </a:r>
            <a:r>
              <a:rPr lang="es-ES" sz="2400" b="0" baseline="30000" dirty="0">
                <a:solidFill>
                  <a:srgbClr val="FF0000"/>
                </a:solidFill>
              </a:rPr>
              <a:t>+</a:t>
            </a:r>
            <a:r>
              <a:rPr lang="es-ES" sz="2400" b="0" dirty="0">
                <a:solidFill>
                  <a:srgbClr val="FF0000"/>
                </a:solidFill>
              </a:rPr>
              <a:t>” que llega)</a:t>
            </a:r>
          </a:p>
        </p:txBody>
      </p:sp>
      <p:sp>
        <p:nvSpPr>
          <p:cNvPr id="35864" name="Text Box 60"/>
          <p:cNvSpPr txBox="1">
            <a:spLocks noChangeArrowheads="1"/>
          </p:cNvSpPr>
          <p:nvPr/>
        </p:nvSpPr>
        <p:spPr bwMode="auto">
          <a:xfrm>
            <a:off x="4529673" y="3920394"/>
            <a:ext cx="2503034" cy="583248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Q = Q</a:t>
            </a:r>
            <a:r>
              <a:rPr lang="es-ES" sz="2400" b="0" baseline="-25000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 Q</a:t>
            </a:r>
            <a:r>
              <a:rPr lang="es-ES" sz="2400" b="0" baseline="-2500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 Q</a:t>
            </a:r>
            <a:r>
              <a:rPr lang="es-ES" sz="2400" b="0" baseline="-25000">
                <a:solidFill>
                  <a:srgbClr val="FFFFFF"/>
                </a:solidFill>
                <a:latin typeface="Arial" panose="020B0604020202020204" pitchFamily="34" charset="0"/>
              </a:rPr>
              <a:t>3</a:t>
            </a:r>
            <a:endParaRPr lang="es-ES" sz="2800" b="0">
              <a:solidFill>
                <a:srgbClr val="FFFF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7212066" y="3034260"/>
            <a:ext cx="2886516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0" dirty="0">
                <a:solidFill>
                  <a:schemeClr val="tx1"/>
                </a:solidFill>
              </a:rPr>
              <a:t>    Caída   =    Caída</a:t>
            </a:r>
          </a:p>
          <a:p>
            <a:r>
              <a:rPr lang="es-ES" b="0" dirty="0">
                <a:solidFill>
                  <a:schemeClr val="tx1"/>
                </a:solidFill>
              </a:rPr>
              <a:t>   en pila      en cada C</a:t>
            </a:r>
            <a:endParaRPr lang="en-GB" b="0" baseline="-25000" dirty="0">
              <a:solidFill>
                <a:schemeClr val="tx1"/>
              </a:solidFill>
            </a:endParaRP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0F471891-EFDA-4EA2-BCB0-970F94CA77B1}"/>
              </a:ext>
            </a:extLst>
          </p:cNvPr>
          <p:cNvCxnSpPr/>
          <p:nvPr/>
        </p:nvCxnSpPr>
        <p:spPr bwMode="auto">
          <a:xfrm>
            <a:off x="7109386" y="3913041"/>
            <a:ext cx="0" cy="1850848"/>
          </a:xfrm>
          <a:prstGeom prst="lin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1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66" grpId="0"/>
      <p:bldP spid="29795" grpId="0"/>
      <p:bldP spid="12328" grpId="0" animBg="1"/>
      <p:bldP spid="12361" grpId="0" animBg="1"/>
      <p:bldP spid="12318" grpId="0" animBg="1"/>
      <p:bldP spid="409687" grpId="0" animBg="1"/>
      <p:bldP spid="35872" grpId="0"/>
      <p:bldP spid="88" grpId="0"/>
      <p:bldP spid="35864" grpId="0" animBg="1"/>
      <p:bldP spid="8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>
            <a:grpSpLocks/>
          </p:cNvGrpSpPr>
          <p:nvPr/>
        </p:nvGrpSpPr>
        <p:grpSpPr bwMode="auto">
          <a:xfrm>
            <a:off x="1465580" y="2147535"/>
            <a:ext cx="8311642" cy="1180310"/>
            <a:chOff x="1511300" y="1765917"/>
            <a:chExt cx="8311642" cy="1180311"/>
          </a:xfrm>
        </p:grpSpPr>
        <p:sp>
          <p:nvSpPr>
            <p:cNvPr id="37920" name="Rectangle 4"/>
            <p:cNvSpPr>
              <a:spLocks noChangeArrowheads="1"/>
            </p:cNvSpPr>
            <p:nvPr/>
          </p:nvSpPr>
          <p:spPr bwMode="auto">
            <a:xfrm>
              <a:off x="6803517" y="2409679"/>
              <a:ext cx="3019425" cy="5365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21" name="Rectangle 5"/>
            <p:cNvSpPr>
              <a:spLocks noChangeArrowheads="1"/>
            </p:cNvSpPr>
            <p:nvPr/>
          </p:nvSpPr>
          <p:spPr bwMode="auto">
            <a:xfrm>
              <a:off x="1511300" y="1765917"/>
              <a:ext cx="1519238" cy="5365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upo 8"/>
          <p:cNvGrpSpPr>
            <a:grpSpLocks/>
          </p:cNvGrpSpPr>
          <p:nvPr/>
        </p:nvGrpSpPr>
        <p:grpSpPr bwMode="auto">
          <a:xfrm>
            <a:off x="1230630" y="2147172"/>
            <a:ext cx="8498265" cy="1179487"/>
            <a:chOff x="1276350" y="1847850"/>
            <a:chExt cx="8498266" cy="1179487"/>
          </a:xfrm>
        </p:grpSpPr>
        <p:sp>
          <p:nvSpPr>
            <p:cNvPr id="37918" name="Text Box 6"/>
            <p:cNvSpPr txBox="1">
              <a:spLocks noChangeArrowheads="1"/>
            </p:cNvSpPr>
            <p:nvPr/>
          </p:nvSpPr>
          <p:spPr bwMode="auto">
            <a:xfrm>
              <a:off x="1276350" y="1847850"/>
              <a:ext cx="7174058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 U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equivalente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½ 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equivalente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</a:t>
              </a:r>
              <a:r>
                <a:rPr lang="es-ES" sz="2400" b="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½ (C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3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) </a:t>
              </a:r>
              <a:r>
                <a:rPr lang="es-ES" sz="2400" b="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</a:t>
              </a:r>
            </a:p>
          </p:txBody>
        </p:sp>
        <p:sp>
          <p:nvSpPr>
            <p:cNvPr id="37919" name="Text Box 7"/>
            <p:cNvSpPr txBox="1">
              <a:spLocks noChangeArrowheads="1"/>
            </p:cNvSpPr>
            <p:nvPr/>
          </p:nvSpPr>
          <p:spPr bwMode="auto">
            <a:xfrm>
              <a:off x="2576513" y="2490788"/>
              <a:ext cx="7198103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= ½ 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</a:t>
              </a:r>
              <a:r>
                <a:rPr lang="es-ES" sz="2400" b="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½ 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</a:t>
              </a:r>
              <a:r>
                <a:rPr lang="es-ES" sz="2400" b="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½ 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3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</a:t>
              </a:r>
              <a:r>
                <a:rPr lang="es-ES" sz="2400" b="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U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U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U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3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U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total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238403" y="385784"/>
            <a:ext cx="2239963" cy="590550"/>
            <a:chOff x="4002" y="957"/>
            <a:chExt cx="1411" cy="372"/>
          </a:xfrm>
        </p:grpSpPr>
        <p:sp>
          <p:nvSpPr>
            <p:cNvPr id="37913" name="Rectangle 14"/>
            <p:cNvSpPr>
              <a:spLocks noChangeArrowheads="1"/>
            </p:cNvSpPr>
            <p:nvPr/>
          </p:nvSpPr>
          <p:spPr bwMode="auto">
            <a:xfrm>
              <a:off x="4376" y="957"/>
              <a:ext cx="1021" cy="372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14" name="Text Box 15"/>
            <p:cNvSpPr txBox="1">
              <a:spLocks noChangeArrowheads="1"/>
            </p:cNvSpPr>
            <p:nvPr/>
          </p:nvSpPr>
          <p:spPr bwMode="auto">
            <a:xfrm>
              <a:off x="4002" y="977"/>
              <a:ext cx="141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 dirty="0">
                  <a:latin typeface="Arial" panose="020B0604020202020204" pitchFamily="34" charset="0"/>
                  <a:sym typeface="Symbol" panose="05050102010706020507" pitchFamily="18" charset="2"/>
                </a:rPr>
                <a:t>    </a:t>
              </a:r>
              <a:r>
                <a:rPr lang="es-ES" sz="2400" b="0" dirty="0" err="1">
                  <a:latin typeface="Arial" panose="020B0604020202020204" pitchFamily="34" charset="0"/>
                  <a:sym typeface="Symbol" panose="05050102010706020507" pitchFamily="18" charset="2"/>
                </a:rPr>
                <a:t>C</a:t>
              </a:r>
              <a:r>
                <a:rPr lang="es-ES" sz="2400" b="0" baseline="-25000" dirty="0" err="1">
                  <a:latin typeface="Arial" panose="020B0604020202020204" pitchFamily="34" charset="0"/>
                  <a:sym typeface="Symbol" panose="05050102010706020507" pitchFamily="18" charset="2"/>
                </a:rPr>
                <a:t>eq</a:t>
              </a:r>
              <a:r>
                <a:rPr lang="es-ES" sz="2400" b="0" dirty="0">
                  <a:latin typeface="Arial" panose="020B0604020202020204" pitchFamily="34" charset="0"/>
                  <a:sym typeface="Symbol" panose="05050102010706020507" pitchFamily="18" charset="2"/>
                </a:rPr>
                <a:t> = N C</a:t>
              </a:r>
              <a:endParaRPr lang="es-ES" sz="2400" b="0" baseline="-25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37905" name="Text Box 21"/>
          <p:cNvSpPr txBox="1">
            <a:spLocks noChangeArrowheads="1"/>
          </p:cNvSpPr>
          <p:nvPr/>
        </p:nvSpPr>
        <p:spPr bwMode="auto">
          <a:xfrm>
            <a:off x="3419415" y="5621759"/>
            <a:ext cx="1976438" cy="6492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eq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 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s-ES" sz="2400" b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1548672" y="5610647"/>
            <a:ext cx="1586413" cy="53654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Si son 2:</a:t>
            </a:r>
          </a:p>
        </p:txBody>
      </p: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1229043" y="4016328"/>
            <a:ext cx="4238959" cy="1042576"/>
            <a:chOff x="1274640" y="3392032"/>
            <a:chExt cx="4239639" cy="1043674"/>
          </a:xfrm>
        </p:grpSpPr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3456815" y="3965806"/>
              <a:ext cx="157797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 dirty="0">
                  <a:latin typeface="Arial" panose="020B0604020202020204" pitchFamily="34" charset="0"/>
                </a:rPr>
                <a:t>i = 1, 2, 3, ...</a:t>
              </a:r>
            </a:p>
          </p:txBody>
        </p:sp>
        <p:sp>
          <p:nvSpPr>
            <p:cNvPr id="37903" name="Text Box 13"/>
            <p:cNvSpPr txBox="1">
              <a:spLocks noChangeArrowheads="1"/>
            </p:cNvSpPr>
            <p:nvPr/>
          </p:nvSpPr>
          <p:spPr bwMode="auto">
            <a:xfrm>
              <a:off x="1274640" y="3392032"/>
              <a:ext cx="4239639" cy="537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 Como:    Q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i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/ 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i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 = Q / 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eq</a:t>
              </a:r>
              <a:endParaRPr lang="es-ES" sz="2400" b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1238568" y="443404"/>
            <a:ext cx="611286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 N condensadores iguales de capacidad C</a:t>
            </a:r>
            <a:endParaRPr lang="es-ES" sz="2400" b="0" baseline="-2500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F9F96B4D-83D9-4B28-87CC-294F63A3C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012" y="1071781"/>
            <a:ext cx="635319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0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400" b="0" baseline="-25000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eq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&gt; C</a:t>
            </a:r>
            <a:r>
              <a:rPr lang="es-ES" sz="2400" b="0" baseline="-25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, siempre, con C</a:t>
            </a:r>
            <a:r>
              <a:rPr lang="es-ES" sz="2400" b="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 iguales o diferentes</a:t>
            </a:r>
            <a:endParaRPr lang="es-ES" sz="2400" b="0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E35D47A-8721-45D8-8041-9023B53CA7DC}"/>
              </a:ext>
            </a:extLst>
          </p:cNvPr>
          <p:cNvGrpSpPr/>
          <p:nvPr/>
        </p:nvGrpSpPr>
        <p:grpSpPr>
          <a:xfrm>
            <a:off x="5596824" y="4013135"/>
            <a:ext cx="4640943" cy="670177"/>
            <a:chOff x="5596824" y="4013135"/>
            <a:chExt cx="4640943" cy="670177"/>
          </a:xfrm>
        </p:grpSpPr>
        <p:grpSp>
          <p:nvGrpSpPr>
            <p:cNvPr id="5" name="Grupo 4"/>
            <p:cNvGrpSpPr>
              <a:grpSpLocks/>
            </p:cNvGrpSpPr>
            <p:nvPr/>
          </p:nvGrpSpPr>
          <p:grpSpPr bwMode="auto">
            <a:xfrm>
              <a:off x="7594162" y="4013135"/>
              <a:ext cx="2643605" cy="670177"/>
              <a:chOff x="5053707" y="3530475"/>
              <a:chExt cx="2643605" cy="670177"/>
            </a:xfrm>
          </p:grpSpPr>
          <p:sp>
            <p:nvSpPr>
              <p:cNvPr id="37909" name="Rectangle 12"/>
              <p:cNvSpPr>
                <a:spLocks noChangeArrowheads="1"/>
              </p:cNvSpPr>
              <p:nvPr/>
            </p:nvSpPr>
            <p:spPr bwMode="auto">
              <a:xfrm>
                <a:off x="5279549" y="3530475"/>
                <a:ext cx="2417763" cy="670177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90000" tIns="118800" rIns="90000" bIns="118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4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910" name="Text Box 13"/>
              <p:cNvSpPr txBox="1">
                <a:spLocks noChangeArrowheads="1"/>
              </p:cNvSpPr>
              <p:nvPr/>
            </p:nvSpPr>
            <p:spPr bwMode="auto">
              <a:xfrm>
                <a:off x="5053707" y="3600433"/>
                <a:ext cx="2629544" cy="536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0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    </a:t>
                </a:r>
                <a:r>
                  <a:rPr lang="es-ES" sz="2400" b="0" dirty="0" err="1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Q</a:t>
                </a:r>
                <a:r>
                  <a:rPr lang="es-ES" sz="2400" b="0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s-ES" sz="2400" b="0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 = Q (C</a:t>
                </a:r>
                <a:r>
                  <a:rPr lang="es-ES" sz="2400" b="0" baseline="-25000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i </a:t>
                </a:r>
                <a:r>
                  <a:rPr lang="es-ES" sz="2400" b="0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/ </a:t>
                </a:r>
                <a:r>
                  <a:rPr lang="es-ES" sz="2400" b="0" dirty="0" err="1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C</a:t>
                </a:r>
                <a:r>
                  <a:rPr lang="es-ES" sz="2400" b="0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eq</a:t>
                </a:r>
                <a:r>
                  <a:rPr lang="es-ES" sz="2400" b="0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)</a:t>
                </a:r>
                <a:endParaRPr lang="es-ES" sz="2400" b="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p:grp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0FF7016C-FB90-4FA7-8BBD-2ACDEF56AE5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596824" y="4328323"/>
              <a:ext cx="217215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lg"/>
              <a:tailEnd type="none" w="med" len="lg"/>
            </a:ln>
            <a:effectLst/>
          </p:spPr>
        </p:cxn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4B86D43D-BF73-44E3-BB4C-ABFEE56B3A91}"/>
              </a:ext>
            </a:extLst>
          </p:cNvPr>
          <p:cNvGrpSpPr/>
          <p:nvPr/>
        </p:nvGrpSpPr>
        <p:grpSpPr>
          <a:xfrm>
            <a:off x="5596824" y="5496559"/>
            <a:ext cx="4626882" cy="1150818"/>
            <a:chOff x="5596824" y="5647282"/>
            <a:chExt cx="4626882" cy="115081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AD5F4BAD-9090-4993-BF6E-61C90079947D}"/>
                </a:ext>
              </a:extLst>
            </p:cNvPr>
            <p:cNvSpPr/>
            <p:nvPr/>
          </p:nvSpPr>
          <p:spPr bwMode="auto">
            <a:xfrm>
              <a:off x="7812308" y="5647282"/>
              <a:ext cx="2411398" cy="1150818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 Box 15">
              <a:extLst>
                <a:ext uri="{FF2B5EF4-FFF2-40B4-BE49-F238E27FC236}">
                  <a16:creationId xmlns:a16="http://schemas.microsoft.com/office/drawing/2014/main" id="{D9FA57C4-112A-436E-B0D8-951AADDCA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2258" y="5885954"/>
              <a:ext cx="1247219" cy="53654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54000" tIns="82800" rIns="54000" bIns="82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Q</a:t>
              </a:r>
              <a:r>
                <a:rPr lang="es-ES" sz="2400" b="0" baseline="-25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Q</a:t>
              </a: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CB307A1F-CC4A-4C14-9764-2C57C7A468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596824" y="6163434"/>
              <a:ext cx="2145155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lg"/>
              <a:tailEnd type="none" w="med" len="lg"/>
            </a:ln>
            <a:effectLst/>
          </p:spPr>
        </p:cxnSp>
        <p:sp>
          <p:nvSpPr>
            <p:cNvPr id="31" name="Text Box 15">
              <a:extLst>
                <a:ext uri="{FF2B5EF4-FFF2-40B4-BE49-F238E27FC236}">
                  <a16:creationId xmlns:a16="http://schemas.microsoft.com/office/drawing/2014/main" id="{553CA990-F085-453B-81DF-17E076C53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3078" y="6190840"/>
              <a:ext cx="1331846" cy="53654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54000" tIns="82800" rIns="54000" bIns="82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C</a:t>
              </a:r>
              <a:r>
                <a:rPr lang="es-ES" sz="2400" b="0" baseline="-25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 </a:t>
              </a: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+ C</a:t>
              </a:r>
              <a:r>
                <a:rPr lang="es-ES" sz="2400" b="0" baseline="-25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endPara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2" name="Text Box 15">
              <a:extLst>
                <a:ext uri="{FF2B5EF4-FFF2-40B4-BE49-F238E27FC236}">
                  <a16:creationId xmlns:a16="http://schemas.microsoft.com/office/drawing/2014/main" id="{B3374C1B-B510-48A4-9B85-9E75CBA41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9111" y="5647282"/>
              <a:ext cx="559781" cy="53654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54000" tIns="82800" rIns="54000" bIns="82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C</a:t>
              </a:r>
              <a:r>
                <a:rPr lang="es-ES" sz="2400" b="0" baseline="-25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endPara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047DBC63-BEC3-4FF9-BE23-FC3917FB72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79001" y="6194421"/>
              <a:ext cx="10800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5" grpId="0" animBg="1"/>
      <p:bldP spid="8" grpId="0" animBg="1"/>
      <p:bldP spid="34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6" name="Text Box 8"/>
          <p:cNvSpPr txBox="1">
            <a:spLocks noChangeArrowheads="1"/>
          </p:cNvSpPr>
          <p:nvPr/>
        </p:nvSpPr>
        <p:spPr bwMode="auto">
          <a:xfrm>
            <a:off x="1316138" y="429584"/>
            <a:ext cx="874499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Para los 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mismos condensadores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y para la 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misma V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aplicada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  <a:endParaRPr lang="es-ES" sz="2400" b="0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7611400" y="6022085"/>
            <a:ext cx="2655887" cy="609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none" lIns="90000" tIns="118800" rIns="90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b="0">
                <a:latin typeface="Arial" panose="020B0604020202020204" pitchFamily="34" charset="0"/>
              </a:rPr>
              <a:t>U</a:t>
            </a:r>
            <a:r>
              <a:rPr lang="es-ES" sz="2400" b="0" baseline="-25000">
                <a:latin typeface="Arial" panose="020B0604020202020204" pitchFamily="34" charset="0"/>
              </a:rPr>
              <a:t>PARALELO</a:t>
            </a:r>
            <a:r>
              <a:rPr lang="es-ES" sz="2400" b="0">
                <a:latin typeface="Arial" panose="020B0604020202020204" pitchFamily="34" charset="0"/>
              </a:rPr>
              <a:t> &gt; U</a:t>
            </a:r>
            <a:r>
              <a:rPr lang="es-ES" sz="2400" b="0" baseline="-25000">
                <a:latin typeface="Arial" panose="020B0604020202020204" pitchFamily="34" charset="0"/>
              </a:rPr>
              <a:t>SERIE</a:t>
            </a:r>
            <a:endParaRPr lang="es-ES" sz="2400" b="0">
              <a:latin typeface="Arial" panose="020B0604020202020204" pitchFamily="34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604853" y="5099452"/>
            <a:ext cx="2687637" cy="609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none" lIns="90000" tIns="118800" rIns="90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b="0">
                <a:latin typeface="Arial" panose="020B0604020202020204" pitchFamily="34" charset="0"/>
              </a:rPr>
              <a:t>Q</a:t>
            </a:r>
            <a:r>
              <a:rPr lang="es-ES" sz="2400" b="0" baseline="-25000">
                <a:latin typeface="Arial" panose="020B0604020202020204" pitchFamily="34" charset="0"/>
              </a:rPr>
              <a:t>PARALELO</a:t>
            </a:r>
            <a:r>
              <a:rPr lang="es-ES" sz="2400" b="0">
                <a:latin typeface="Arial" panose="020B0604020202020204" pitchFamily="34" charset="0"/>
              </a:rPr>
              <a:t> &gt; Q</a:t>
            </a:r>
            <a:r>
              <a:rPr lang="es-ES" sz="2400" b="0" baseline="-25000">
                <a:latin typeface="Arial" panose="020B0604020202020204" pitchFamily="34" charset="0"/>
              </a:rPr>
              <a:t>SERIE</a:t>
            </a:r>
            <a:endParaRPr lang="es-ES" sz="2400" b="0">
              <a:latin typeface="Arial" panose="020B0604020202020204" pitchFamily="34" charset="0"/>
            </a:endParaRPr>
          </a:p>
        </p:txBody>
      </p:sp>
      <p:sp>
        <p:nvSpPr>
          <p:cNvPr id="411659" name="Text Box 11"/>
          <p:cNvSpPr txBox="1">
            <a:spLocks noChangeArrowheads="1"/>
          </p:cNvSpPr>
          <p:nvPr/>
        </p:nvSpPr>
        <p:spPr bwMode="auto">
          <a:xfrm>
            <a:off x="5370052" y="2075851"/>
            <a:ext cx="3524250" cy="60801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none" lIns="90000" tIns="118800" rIns="90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EQ(PARALELO)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&gt; 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EQ(SERIE)</a:t>
            </a:r>
            <a:endParaRPr lang="es-ES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11" name="Text Box 18"/>
          <p:cNvSpPr txBox="1">
            <a:spLocks noChangeArrowheads="1"/>
          </p:cNvSpPr>
          <p:nvPr/>
        </p:nvSpPr>
        <p:spPr bwMode="auto">
          <a:xfrm>
            <a:off x="5164659" y="5164539"/>
            <a:ext cx="1637284" cy="53654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Q = CV</a:t>
            </a:r>
          </a:p>
        </p:txBody>
      </p:sp>
      <p:sp>
        <p:nvSpPr>
          <p:cNvPr id="37912" name="Text Box 19"/>
          <p:cNvSpPr txBox="1">
            <a:spLocks noChangeArrowheads="1"/>
          </p:cNvSpPr>
          <p:nvPr/>
        </p:nvSpPr>
        <p:spPr bwMode="auto">
          <a:xfrm>
            <a:off x="5155856" y="6085585"/>
            <a:ext cx="1637284" cy="53654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</a:rPr>
              <a:t>U = ½ CV</a:t>
            </a:r>
            <a:r>
              <a:rPr lang="es-ES" sz="2400" b="0" baseline="30000">
                <a:latin typeface="Arial" panose="020B0604020202020204" pitchFamily="34" charset="0"/>
              </a:rPr>
              <a:t>2</a:t>
            </a:r>
            <a:endParaRPr lang="es-ES" sz="2400" b="0">
              <a:latin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231769" y="5941408"/>
            <a:ext cx="2671446" cy="830997"/>
            <a:chOff x="2151385" y="5356036"/>
            <a:chExt cx="2671446" cy="830997"/>
          </a:xfrm>
        </p:grpSpPr>
        <p:sp>
          <p:nvSpPr>
            <p:cNvPr id="2" name="CuadroTexto 1"/>
            <p:cNvSpPr txBox="1"/>
            <p:nvPr/>
          </p:nvSpPr>
          <p:spPr>
            <a:xfrm>
              <a:off x="2151385" y="5356036"/>
              <a:ext cx="2625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0" dirty="0">
                  <a:solidFill>
                    <a:srgbClr val="008000"/>
                  </a:solidFill>
                </a:rPr>
                <a:t>Energía almacenada</a:t>
              </a:r>
              <a:endParaRPr lang="en-GB" sz="2400" b="0" dirty="0">
                <a:solidFill>
                  <a:srgbClr val="008000"/>
                </a:solidFill>
              </a:endParaRPr>
            </a:p>
          </p:txBody>
        </p:sp>
        <p:cxnSp>
          <p:nvCxnSpPr>
            <p:cNvPr id="12" name="Conector recto de flecha 11"/>
            <p:cNvCxnSpPr/>
            <p:nvPr/>
          </p:nvCxnSpPr>
          <p:spPr bwMode="auto">
            <a:xfrm>
              <a:off x="4141274" y="5768500"/>
              <a:ext cx="681557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35" name="Group 23"/>
          <p:cNvGrpSpPr>
            <a:grpSpLocks/>
          </p:cNvGrpSpPr>
          <p:nvPr/>
        </p:nvGrpSpPr>
        <p:grpSpPr bwMode="auto">
          <a:xfrm>
            <a:off x="2248054" y="2438630"/>
            <a:ext cx="2378076" cy="590550"/>
            <a:chOff x="3972" y="975"/>
            <a:chExt cx="1498" cy="372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3972" y="975"/>
              <a:ext cx="1498" cy="372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3972" y="977"/>
              <a:ext cx="149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latin typeface="Arial" panose="020B0604020202020204" pitchFamily="34" charset="0"/>
                  <a:sym typeface="Symbol" panose="05050102010706020507" pitchFamily="18" charset="2"/>
                </a:rPr>
                <a:t>C</a:t>
              </a:r>
              <a:r>
                <a:rPr lang="es-ES" sz="2400" b="0" baseline="-25000">
                  <a:latin typeface="Arial" panose="020B0604020202020204" pitchFamily="34" charset="0"/>
                  <a:sym typeface="Symbol" panose="05050102010706020507" pitchFamily="18" charset="2"/>
                </a:rPr>
                <a:t>eq(paralelo)</a:t>
              </a:r>
              <a:r>
                <a:rPr lang="es-ES" sz="2400" b="0">
                  <a:latin typeface="Arial" panose="020B0604020202020204" pitchFamily="34" charset="0"/>
                  <a:sym typeface="Symbol" panose="05050102010706020507" pitchFamily="18" charset="2"/>
                </a:rPr>
                <a:t> = N C</a:t>
              </a:r>
              <a:endParaRPr lang="es-ES" sz="2400" b="0" baseline="-250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8" name="Grupo 37"/>
          <p:cNvGrpSpPr>
            <a:grpSpLocks/>
          </p:cNvGrpSpPr>
          <p:nvPr/>
        </p:nvGrpSpPr>
        <p:grpSpPr bwMode="auto">
          <a:xfrm>
            <a:off x="2050900" y="1678497"/>
            <a:ext cx="2575230" cy="660782"/>
            <a:chOff x="6540886" y="1506219"/>
            <a:chExt cx="2575230" cy="660782"/>
          </a:xfrm>
        </p:grpSpPr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6741975" y="1506219"/>
              <a:ext cx="2374141" cy="660782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6540886" y="1547252"/>
              <a:ext cx="2518936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  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eq(serie)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C / N</a:t>
              </a:r>
              <a:endParaRPr lang="es-ES" sz="2400" b="0" baseline="-250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11" name="Flecha derecha 10"/>
          <p:cNvSpPr/>
          <p:nvPr/>
        </p:nvSpPr>
        <p:spPr bwMode="auto">
          <a:xfrm>
            <a:off x="4728690" y="2117023"/>
            <a:ext cx="541963" cy="555305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2251854" y="5012839"/>
            <a:ext cx="2662682" cy="830997"/>
            <a:chOff x="2787543" y="6200078"/>
            <a:chExt cx="2662682" cy="830997"/>
          </a:xfrm>
        </p:grpSpPr>
        <p:sp>
          <p:nvSpPr>
            <p:cNvPr id="20" name="CuadroTexto 19"/>
            <p:cNvSpPr txBox="1"/>
            <p:nvPr/>
          </p:nvSpPr>
          <p:spPr>
            <a:xfrm>
              <a:off x="2787543" y="6200078"/>
              <a:ext cx="25189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0" dirty="0">
                  <a:solidFill>
                    <a:srgbClr val="008000"/>
                  </a:solidFill>
                </a:rPr>
                <a:t>Carga almacenada</a:t>
              </a:r>
              <a:endParaRPr lang="en-GB" sz="2400" b="0" dirty="0">
                <a:solidFill>
                  <a:srgbClr val="008000"/>
                </a:solidFill>
              </a:endParaRPr>
            </a:p>
          </p:txBody>
        </p:sp>
        <p:cxnSp>
          <p:nvCxnSpPr>
            <p:cNvPr id="21" name="Conector recto de flecha 20"/>
            <p:cNvCxnSpPr/>
            <p:nvPr/>
          </p:nvCxnSpPr>
          <p:spPr bwMode="auto">
            <a:xfrm>
              <a:off x="4700512" y="6618478"/>
              <a:ext cx="7497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22" name="Flecha derecha 21"/>
          <p:cNvSpPr/>
          <p:nvPr/>
        </p:nvSpPr>
        <p:spPr bwMode="auto">
          <a:xfrm>
            <a:off x="6926964" y="5159656"/>
            <a:ext cx="492694" cy="555305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3" name="Flecha derecha 22"/>
          <p:cNvSpPr/>
          <p:nvPr/>
        </p:nvSpPr>
        <p:spPr bwMode="auto">
          <a:xfrm>
            <a:off x="6944281" y="6064385"/>
            <a:ext cx="492694" cy="555305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5260605" y="2709653"/>
            <a:ext cx="524243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(se verifica con C</a:t>
            </a:r>
            <a:r>
              <a:rPr lang="es-ES" sz="2400" b="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iguales o 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distintas)</a:t>
            </a:r>
            <a:endParaRPr lang="es-ES" sz="2400" b="0" baseline="-25000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1534194" y="1073902"/>
            <a:ext cx="2185511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s-ES" sz="2400" b="0">
                <a:latin typeface="Arial" panose="020B0604020202020204" pitchFamily="34" charset="0"/>
              </a:rPr>
              <a:t>Si son </a:t>
            </a:r>
            <a:r>
              <a:rPr lang="es-ES" sz="2400" b="0" dirty="0">
                <a:latin typeface="Arial" panose="020B0604020202020204" pitchFamily="34" charset="0"/>
              </a:rPr>
              <a:t>iguales:</a:t>
            </a:r>
            <a:endParaRPr lang="es-ES" sz="2400" b="0" baseline="-250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2231769" y="3412770"/>
            <a:ext cx="7087778" cy="132610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44000" tIns="108000" rIns="144000" bIns="108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s-ES" sz="2400" b="0" dirty="0">
                <a:latin typeface="Arial" panose="020B0604020202020204" pitchFamily="34" charset="0"/>
              </a:rPr>
              <a:t>Para obtener una C distinta de las que se venden, se pueden asociar las que se venden: en serie, en paralelo, o en una mezcla de serie y paralelo</a:t>
            </a:r>
            <a:endParaRPr lang="es-ES" sz="2400" b="0" baseline="-250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178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6" grpId="0"/>
      <p:bldP spid="6" grpId="0" animBg="1"/>
      <p:bldP spid="7" grpId="0" animBg="1"/>
      <p:bldP spid="411659" grpId="0" animBg="1"/>
      <p:bldP spid="37911" grpId="0" animBg="1"/>
      <p:bldP spid="37912" grpId="0" animBg="1"/>
      <p:bldP spid="11" grpId="0" animBg="1"/>
      <p:bldP spid="22" grpId="0" animBg="1"/>
      <p:bldP spid="23" grpId="0" animBg="1"/>
      <p:bldP spid="24" grpId="0"/>
      <p:bldP spid="25" grpId="0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80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303541" y="377091"/>
            <a:ext cx="86518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3.3. ENERGÍA ELÉCTRICA ALMACENADA 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       UN CONDUCTOR Y EN UN CONDENSADOR</a:t>
            </a:r>
          </a:p>
        </p:txBody>
      </p: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1334312" y="2161979"/>
            <a:ext cx="4051300" cy="2341932"/>
            <a:chOff x="1334314" y="1461091"/>
            <a:chExt cx="4051302" cy="2340424"/>
          </a:xfrm>
        </p:grpSpPr>
        <p:pic>
          <p:nvPicPr>
            <p:cNvPr id="11281" name="Picture 12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184" y="1829182"/>
              <a:ext cx="439738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2" name="Picture 12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6871" y="2069530"/>
              <a:ext cx="449263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3" name="Picture 1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539" y="2435480"/>
              <a:ext cx="449263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4" name="Picture 1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884" y="2875472"/>
              <a:ext cx="439738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Text Box 131"/>
            <p:cNvSpPr txBox="1">
              <a:spLocks noChangeArrowheads="1"/>
            </p:cNvSpPr>
            <p:nvPr/>
          </p:nvSpPr>
          <p:spPr bwMode="auto">
            <a:xfrm>
              <a:off x="3122996" y="1675195"/>
              <a:ext cx="467092" cy="463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s-E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86" name="Text Box 132"/>
            <p:cNvSpPr txBox="1">
              <a:spLocks noChangeArrowheads="1"/>
            </p:cNvSpPr>
            <p:nvPr/>
          </p:nvSpPr>
          <p:spPr bwMode="auto">
            <a:xfrm>
              <a:off x="4532634" y="2210817"/>
              <a:ext cx="467092" cy="463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latin typeface="Arial" panose="020B0604020202020204" pitchFamily="34" charset="0"/>
                </a:rPr>
                <a:t>q</a:t>
              </a:r>
              <a:r>
                <a:rPr lang="es-ES" sz="2400" b="0" baseline="-25000">
                  <a:latin typeface="Arial" panose="020B0604020202020204" pitchFamily="34" charset="0"/>
                </a:rPr>
                <a:t>2</a:t>
              </a:r>
              <a:endParaRPr lang="es-ES" sz="2400" b="0">
                <a:latin typeface="Arial" panose="020B0604020202020204" pitchFamily="34" charset="0"/>
              </a:endParaRPr>
            </a:p>
          </p:txBody>
        </p:sp>
        <p:sp>
          <p:nvSpPr>
            <p:cNvPr id="11287" name="Text Box 133"/>
            <p:cNvSpPr txBox="1">
              <a:spLocks noChangeArrowheads="1"/>
            </p:cNvSpPr>
            <p:nvPr/>
          </p:nvSpPr>
          <p:spPr bwMode="auto">
            <a:xfrm>
              <a:off x="1612902" y="2727580"/>
              <a:ext cx="467092" cy="463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s-E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88" name="Text Box 134"/>
            <p:cNvSpPr txBox="1">
              <a:spLocks noChangeArrowheads="1"/>
            </p:cNvSpPr>
            <p:nvPr/>
          </p:nvSpPr>
          <p:spPr bwMode="auto">
            <a:xfrm>
              <a:off x="3640585" y="3046922"/>
              <a:ext cx="467092" cy="463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s-E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89" name="Rectangle 138"/>
            <p:cNvSpPr>
              <a:spLocks noChangeArrowheads="1"/>
            </p:cNvSpPr>
            <p:nvPr/>
          </p:nvSpPr>
          <p:spPr bwMode="auto">
            <a:xfrm>
              <a:off x="1334314" y="1461091"/>
              <a:ext cx="4051302" cy="2340424"/>
            </a:xfrm>
            <a:prstGeom prst="rect">
              <a:avLst/>
            </a:prstGeom>
            <a:noFill/>
            <a:ln w="25400" algn="ctr">
              <a:solidFill>
                <a:srgbClr val="0000FF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279" name="Text Box 149"/>
          <p:cNvSpPr txBox="1">
            <a:spLocks noChangeArrowheads="1"/>
          </p:cNvSpPr>
          <p:nvPr/>
        </p:nvSpPr>
        <p:spPr bwMode="auto">
          <a:xfrm>
            <a:off x="5571197" y="2164436"/>
            <a:ext cx="479425" cy="4270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b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</a:rPr>
              <a:t>q</a:t>
            </a:r>
            <a:r>
              <a:rPr lang="es-ES" sz="2400" b="0" baseline="-25000">
                <a:latin typeface="Arial" panose="020B0604020202020204" pitchFamily="34" charset="0"/>
              </a:rPr>
              <a:t>2</a:t>
            </a:r>
            <a:endParaRPr lang="es-ES" sz="2400" b="0">
              <a:latin typeface="Arial" panose="020B0604020202020204" pitchFamily="34" charset="0"/>
            </a:endParaRPr>
          </a:p>
        </p:txBody>
      </p:sp>
      <p:sp>
        <p:nvSpPr>
          <p:cNvPr id="11280" name="Text Box 150"/>
          <p:cNvSpPr txBox="1">
            <a:spLocks noChangeArrowheads="1"/>
          </p:cNvSpPr>
          <p:nvPr/>
        </p:nvSpPr>
        <p:spPr bwMode="auto">
          <a:xfrm>
            <a:off x="6041097" y="2126336"/>
            <a:ext cx="3413124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8000"/>
                </a:solidFill>
                <a:latin typeface="Arial" panose="020B0604020202020204" pitchFamily="34" charset="0"/>
              </a:rPr>
              <a:t>Una parte del sistema</a:t>
            </a:r>
          </a:p>
        </p:txBody>
      </p:sp>
      <p:sp>
        <p:nvSpPr>
          <p:cNvPr id="241824" name="Text Box 160"/>
          <p:cNvSpPr txBox="1">
            <a:spLocks noChangeArrowheads="1"/>
          </p:cNvSpPr>
          <p:nvPr/>
        </p:nvSpPr>
        <p:spPr bwMode="auto">
          <a:xfrm>
            <a:off x="2552886" y="5935728"/>
            <a:ext cx="6475019" cy="65966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3200" b="0" dirty="0" err="1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s-ES" sz="3200" b="1" baseline="-25000" dirty="0" err="1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s-ES" sz="3200" b="0" baseline="-25000" dirty="0" err="1">
                <a:solidFill>
                  <a:srgbClr val="000000"/>
                </a:solidFill>
                <a:latin typeface="Arial" panose="020B0604020202020204" pitchFamily="34" charset="0"/>
              </a:rPr>
              <a:t>eléctrica</a:t>
            </a:r>
            <a:r>
              <a:rPr lang="es-ES" sz="32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 conservativa</a:t>
            </a:r>
            <a:r>
              <a:rPr lang="es-ES" sz="3200" b="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s-ES" sz="32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E</a:t>
            </a:r>
            <a:r>
              <a:rPr lang="es-ES" sz="32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s-ES" sz="32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q</a:t>
            </a:r>
            <a:r>
              <a:rPr lang="es-ES" sz="32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sz="32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V</a:t>
            </a:r>
          </a:p>
        </p:txBody>
      </p:sp>
      <p:sp>
        <p:nvSpPr>
          <p:cNvPr id="31" name="Text Box 155"/>
          <p:cNvSpPr txBox="1">
            <a:spLocks noChangeArrowheads="1"/>
          </p:cNvSpPr>
          <p:nvPr/>
        </p:nvSpPr>
        <p:spPr bwMode="auto">
          <a:xfrm>
            <a:off x="5560924" y="3464866"/>
            <a:ext cx="4802276" cy="2064769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6000" tIns="108000" rIns="216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Al estudiar el movimiento de q</a:t>
            </a:r>
            <a:r>
              <a:rPr lang="es-ES" sz="2400" b="0" baseline="-25000" dirty="0">
                <a:latin typeface="Arial" panose="020B0604020202020204" pitchFamily="34" charset="0"/>
              </a:rPr>
              <a:t>2</a:t>
            </a:r>
            <a:r>
              <a:rPr lang="es-ES" sz="2400" b="0" dirty="0">
                <a:latin typeface="Arial" panose="020B0604020202020204" pitchFamily="34" charset="0"/>
              </a:rPr>
              <a:t>, para evaluar el W del resto sobre ella, la E</a:t>
            </a:r>
            <a:r>
              <a:rPr lang="es-ES" sz="2400" b="0" baseline="-25000" dirty="0">
                <a:latin typeface="Arial" panose="020B0604020202020204" pitchFamily="34" charset="0"/>
              </a:rPr>
              <a:t>P</a:t>
            </a:r>
            <a:r>
              <a:rPr lang="es-ES" sz="2400" b="0" dirty="0">
                <a:latin typeface="Arial" panose="020B0604020202020204" pitchFamily="34" charset="0"/>
              </a:rPr>
              <a:t> o el V resultan útiles si la</a:t>
            </a:r>
            <a:r>
              <a:rPr lang="es-ES" sz="2400" b="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b="0" dirty="0">
                <a:latin typeface="Arial" panose="020B0604020202020204" pitchFamily="34" charset="0"/>
              </a:rPr>
              <a:t> que le ejercen es conservativa, ya que:</a:t>
            </a:r>
          </a:p>
        </p:txBody>
      </p:sp>
      <p:sp>
        <p:nvSpPr>
          <p:cNvPr id="2" name="CuadroTexto 1"/>
          <p:cNvSpPr txBox="1">
            <a:spLocks noChangeArrowheads="1"/>
          </p:cNvSpPr>
          <p:nvPr/>
        </p:nvSpPr>
        <p:spPr bwMode="auto">
          <a:xfrm>
            <a:off x="1203325" y="1442364"/>
            <a:ext cx="7343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b="0" dirty="0"/>
              <a:t>La energía potencial eléctrica aparece al considerar:</a:t>
            </a:r>
          </a:p>
        </p:txBody>
      </p:sp>
      <p:sp>
        <p:nvSpPr>
          <p:cNvPr id="19" name="Text Box 150"/>
          <p:cNvSpPr txBox="1">
            <a:spLocks noChangeArrowheads="1"/>
          </p:cNvSpPr>
          <p:nvPr/>
        </p:nvSpPr>
        <p:spPr bwMode="auto">
          <a:xfrm>
            <a:off x="5561020" y="2845617"/>
            <a:ext cx="1315904" cy="5147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72000" tIns="72000" rIns="72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</a:rPr>
              <a:t>Motivo:</a:t>
            </a:r>
          </a:p>
        </p:txBody>
      </p:sp>
    </p:spTree>
    <p:extLst>
      <p:ext uri="{BB962C8B-B14F-4D97-AF65-F5344CB8AC3E}">
        <p14:creationId xmlns:p14="http://schemas.microsoft.com/office/powerpoint/2010/main" val="14326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24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9" grpId="0" animBg="1"/>
      <p:bldP spid="11280" grpId="0"/>
      <p:bldP spid="241824" grpId="0" animBg="1"/>
      <p:bldP spid="31" grpId="0" animBg="1"/>
      <p:bldP spid="2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303541" y="377091"/>
            <a:ext cx="86518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3.3. ENERGÍA ELÉCTRICA ALMACENADA 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       UN CONDUCTOR Y EN UN CONDENSADOR</a:t>
            </a:r>
          </a:p>
        </p:txBody>
      </p: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1334312" y="2161979"/>
            <a:ext cx="4051300" cy="2341932"/>
            <a:chOff x="1334314" y="1461091"/>
            <a:chExt cx="4051302" cy="2340424"/>
          </a:xfrm>
        </p:grpSpPr>
        <p:pic>
          <p:nvPicPr>
            <p:cNvPr id="11281" name="Picture 12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184" y="1829182"/>
              <a:ext cx="439738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2" name="Picture 12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6871" y="2069530"/>
              <a:ext cx="449263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3" name="Picture 1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539" y="2435480"/>
              <a:ext cx="449263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4" name="Picture 1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884" y="2875472"/>
              <a:ext cx="439738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Text Box 131"/>
            <p:cNvSpPr txBox="1">
              <a:spLocks noChangeArrowheads="1"/>
            </p:cNvSpPr>
            <p:nvPr/>
          </p:nvSpPr>
          <p:spPr bwMode="auto">
            <a:xfrm>
              <a:off x="3122996" y="1675195"/>
              <a:ext cx="467092" cy="463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s-E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86" name="Text Box 132"/>
            <p:cNvSpPr txBox="1">
              <a:spLocks noChangeArrowheads="1"/>
            </p:cNvSpPr>
            <p:nvPr/>
          </p:nvSpPr>
          <p:spPr bwMode="auto">
            <a:xfrm>
              <a:off x="4532634" y="2210817"/>
              <a:ext cx="467092" cy="463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latin typeface="Arial" panose="020B0604020202020204" pitchFamily="34" charset="0"/>
                </a:rPr>
                <a:t>q</a:t>
              </a:r>
              <a:r>
                <a:rPr lang="es-ES" sz="2400" b="0" baseline="-25000">
                  <a:latin typeface="Arial" panose="020B0604020202020204" pitchFamily="34" charset="0"/>
                </a:rPr>
                <a:t>2</a:t>
              </a:r>
              <a:endParaRPr lang="es-ES" sz="2400" b="0">
                <a:latin typeface="Arial" panose="020B0604020202020204" pitchFamily="34" charset="0"/>
              </a:endParaRPr>
            </a:p>
          </p:txBody>
        </p:sp>
        <p:sp>
          <p:nvSpPr>
            <p:cNvPr id="11287" name="Text Box 133"/>
            <p:cNvSpPr txBox="1">
              <a:spLocks noChangeArrowheads="1"/>
            </p:cNvSpPr>
            <p:nvPr/>
          </p:nvSpPr>
          <p:spPr bwMode="auto">
            <a:xfrm>
              <a:off x="1612902" y="2727580"/>
              <a:ext cx="467092" cy="463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s-E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88" name="Text Box 134"/>
            <p:cNvSpPr txBox="1">
              <a:spLocks noChangeArrowheads="1"/>
            </p:cNvSpPr>
            <p:nvPr/>
          </p:nvSpPr>
          <p:spPr bwMode="auto">
            <a:xfrm>
              <a:off x="3640585" y="3046922"/>
              <a:ext cx="467092" cy="463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s-E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89" name="Rectangle 138"/>
            <p:cNvSpPr>
              <a:spLocks noChangeArrowheads="1"/>
            </p:cNvSpPr>
            <p:nvPr/>
          </p:nvSpPr>
          <p:spPr bwMode="auto">
            <a:xfrm>
              <a:off x="1334314" y="1461091"/>
              <a:ext cx="4051302" cy="2340424"/>
            </a:xfrm>
            <a:prstGeom prst="rect">
              <a:avLst/>
            </a:prstGeom>
            <a:noFill/>
            <a:ln w="25400" algn="ctr">
              <a:solidFill>
                <a:srgbClr val="0000FF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CuadroTexto 1"/>
          <p:cNvSpPr txBox="1">
            <a:spLocks noChangeArrowheads="1"/>
          </p:cNvSpPr>
          <p:nvPr/>
        </p:nvSpPr>
        <p:spPr bwMode="auto">
          <a:xfrm>
            <a:off x="1203325" y="1442364"/>
            <a:ext cx="7343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b="0" dirty="0"/>
              <a:t>La energía potencial eléctrica aparece al considerar:</a:t>
            </a:r>
          </a:p>
        </p:txBody>
      </p:sp>
      <p:sp>
        <p:nvSpPr>
          <p:cNvPr id="20" name="Text Box 148"/>
          <p:cNvSpPr txBox="1">
            <a:spLocks noChangeArrowheads="1"/>
          </p:cNvSpPr>
          <p:nvPr/>
        </p:nvSpPr>
        <p:spPr bwMode="auto">
          <a:xfrm>
            <a:off x="5560135" y="2164990"/>
            <a:ext cx="1531486" cy="53654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</a:rPr>
              <a:t>SISTEMA</a:t>
            </a:r>
          </a:p>
        </p:txBody>
      </p:sp>
      <p:sp>
        <p:nvSpPr>
          <p:cNvPr id="21" name="Text Box 150"/>
          <p:cNvSpPr txBox="1">
            <a:spLocks noChangeArrowheads="1"/>
          </p:cNvSpPr>
          <p:nvPr/>
        </p:nvSpPr>
        <p:spPr bwMode="auto">
          <a:xfrm>
            <a:off x="6977697" y="2171704"/>
            <a:ext cx="3391197" cy="53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8000"/>
                </a:solidFill>
                <a:latin typeface="Arial" panose="020B0604020202020204" pitchFamily="34" charset="0"/>
              </a:rPr>
              <a:t>El sistema completo</a:t>
            </a:r>
          </a:p>
        </p:txBody>
      </p:sp>
      <p:sp>
        <p:nvSpPr>
          <p:cNvPr id="22" name="Text Box 158"/>
          <p:cNvSpPr txBox="1">
            <a:spLocks noChangeArrowheads="1"/>
          </p:cNvSpPr>
          <p:nvPr/>
        </p:nvSpPr>
        <p:spPr bwMode="auto">
          <a:xfrm>
            <a:off x="5558752" y="3468798"/>
            <a:ext cx="4810141" cy="2064769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108000" rIns="108000" bIns="108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Al estudiar, p. ej., la evolución del sistema desde el reposo, como el conjunto de cargas gana 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b="0" baseline="-25000" dirty="0">
                <a:latin typeface="Arial" panose="020B0604020202020204" pitchFamily="34" charset="0"/>
                <a:sym typeface="Symbol" panose="05050102010706020507" pitchFamily="18" charset="2"/>
              </a:rPr>
              <a:t>CINÉTICA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 debido a su interacción eléctrica, se concluye que:</a:t>
            </a:r>
            <a:endParaRPr lang="es-ES" sz="2400" b="0" dirty="0">
              <a:latin typeface="Arial" panose="020B0604020202020204" pitchFamily="34" charset="0"/>
            </a:endParaRPr>
          </a:p>
        </p:txBody>
      </p:sp>
      <p:sp>
        <p:nvSpPr>
          <p:cNvPr id="23" name="Text Box 170"/>
          <p:cNvSpPr txBox="1">
            <a:spLocks noChangeArrowheads="1"/>
          </p:cNvSpPr>
          <p:nvPr/>
        </p:nvSpPr>
        <p:spPr bwMode="auto">
          <a:xfrm>
            <a:off x="1515982" y="5625790"/>
            <a:ext cx="8484284" cy="12534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El sistema debe poseer energía potencial de tipo eléctrico, ya que la energía de un sistema aislado ni se crea,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ni se destruye, sólo se transforma</a:t>
            </a:r>
          </a:p>
        </p:txBody>
      </p:sp>
      <p:sp>
        <p:nvSpPr>
          <p:cNvPr id="25" name="Text Box 150"/>
          <p:cNvSpPr txBox="1">
            <a:spLocks noChangeArrowheads="1"/>
          </p:cNvSpPr>
          <p:nvPr/>
        </p:nvSpPr>
        <p:spPr bwMode="auto">
          <a:xfrm>
            <a:off x="5560005" y="2845617"/>
            <a:ext cx="1315904" cy="5147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72000" tIns="72000" rIns="72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</a:rPr>
              <a:t>Motivo:</a:t>
            </a:r>
          </a:p>
        </p:txBody>
      </p:sp>
    </p:spTree>
    <p:extLst>
      <p:ext uri="{BB962C8B-B14F-4D97-AF65-F5344CB8AC3E}">
        <p14:creationId xmlns:p14="http://schemas.microsoft.com/office/powerpoint/2010/main" val="117409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61"/>
          <p:cNvSpPr txBox="1">
            <a:spLocks noChangeArrowheads="1"/>
          </p:cNvSpPr>
          <p:nvPr/>
        </p:nvSpPr>
        <p:spPr bwMode="auto">
          <a:xfrm>
            <a:off x="1384807" y="1424866"/>
            <a:ext cx="8754894" cy="1717248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6000" tIns="118800" rIns="126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solidFill>
                  <a:srgbClr val="FFFFFF"/>
                </a:solidFill>
                <a:latin typeface="Arial" panose="020B0604020202020204" pitchFamily="34" charset="0"/>
              </a:rPr>
              <a:t>La energía potencial eléctrica almacenada 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por el sistema,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por la </a:t>
            </a:r>
            <a:r>
              <a:rPr lang="es-ES" sz="2400" b="0" dirty="0">
                <a:solidFill>
                  <a:srgbClr val="FFFFFF"/>
                </a:solidFill>
                <a:latin typeface="Arial" panose="020B0604020202020204" pitchFamily="34" charset="0"/>
              </a:rPr>
              <a:t>distribución 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de carga, </a:t>
            </a:r>
            <a:r>
              <a:rPr lang="es-ES" sz="2400" b="0" dirty="0">
                <a:solidFill>
                  <a:srgbClr val="FFFFFF"/>
                </a:solidFill>
                <a:latin typeface="Arial" panose="020B0604020202020204" pitchFamily="34" charset="0"/>
              </a:rPr>
              <a:t>es igual al 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trabajo necesario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para construir esa foto trayendo hasta su posición actual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una tras otra </a:t>
            </a:r>
            <a:r>
              <a:rPr lang="es-ES" sz="2400" b="0" dirty="0">
                <a:solidFill>
                  <a:srgbClr val="FFFFFF"/>
                </a:solidFill>
                <a:latin typeface="Arial" panose="020B0604020202020204" pitchFamily="34" charset="0"/>
              </a:rPr>
              <a:t>desde </a:t>
            </a:r>
            <a:r>
              <a:rPr lang="es-ES" sz="2400" b="0">
                <a:solidFill>
                  <a:srgbClr val="FFFFFF"/>
                </a:solidFill>
                <a:latin typeface="Arial" panose="020B0604020202020204" pitchFamily="34" charset="0"/>
              </a:rPr>
              <a:t>el infinito</a:t>
            </a:r>
            <a:endParaRPr lang="es-ES" sz="2400" b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1397225" y="3297033"/>
            <a:ext cx="8754894" cy="201387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44000" tIns="82800" rIns="144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En cada paso hay que ejercer una fuerza igual pero de sentido contrario a la que, de tipo conservativo, ejerce el sistema de cargas fijas ya construido. Hay que realizar el </a:t>
            </a:r>
            <a:r>
              <a:rPr lang="es-ES" sz="2400" b="0">
                <a:latin typeface="Arial" panose="020B0604020202020204" pitchFamily="34" charset="0"/>
              </a:rPr>
              <a:t>mismo trabajo, </a:t>
            </a:r>
            <a:r>
              <a:rPr lang="es-ES" sz="2400" b="0" dirty="0">
                <a:latin typeface="Arial" panose="020B0604020202020204" pitchFamily="34" charset="0"/>
              </a:rPr>
              <a:t>pero con signo contrario: detener la carga, si la atrae el sistema, o traerla, si </a:t>
            </a:r>
            <a:r>
              <a:rPr lang="es-ES" sz="2400" b="0">
                <a:latin typeface="Arial" panose="020B0604020202020204" pitchFamily="34" charset="0"/>
              </a:rPr>
              <a:t>la repele</a:t>
            </a:r>
            <a:endParaRPr lang="es-ES" sz="2400" b="0" baseline="-25000" dirty="0">
              <a:latin typeface="Arial" panose="020B0604020202020204" pitchFamily="34" charset="0"/>
            </a:endParaRPr>
          </a:p>
        </p:txBody>
      </p:sp>
      <p:sp>
        <p:nvSpPr>
          <p:cNvPr id="29" name="Rectángulo 33"/>
          <p:cNvSpPr>
            <a:spLocks noChangeArrowheads="1"/>
          </p:cNvSpPr>
          <p:nvPr/>
        </p:nvSpPr>
        <p:spPr bwMode="auto">
          <a:xfrm>
            <a:off x="8870157" y="6102377"/>
            <a:ext cx="1252988" cy="649224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lIns="90000" tIns="82800" rIns="90000" bIns="8280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 b="0"/>
          </a:p>
        </p:txBody>
      </p:sp>
      <p:sp>
        <p:nvSpPr>
          <p:cNvPr id="30" name="Rectángulo 6"/>
          <p:cNvSpPr>
            <a:spLocks noChangeArrowheads="1"/>
          </p:cNvSpPr>
          <p:nvPr/>
        </p:nvSpPr>
        <p:spPr bwMode="auto">
          <a:xfrm>
            <a:off x="4076908" y="5524891"/>
            <a:ext cx="1670749" cy="687981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 b="0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4076908" y="5609262"/>
            <a:ext cx="6375011" cy="109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W</a:t>
            </a:r>
            <a:r>
              <a:rPr lang="es-ES" sz="2400" b="0" baseline="-25000" dirty="0">
                <a:latin typeface="Arial" panose="020B0604020202020204" pitchFamily="34" charset="0"/>
              </a:rPr>
              <a:t>EXTERIOR</a:t>
            </a:r>
            <a:r>
              <a:rPr lang="es-ES" sz="2400" b="0" dirty="0">
                <a:latin typeface="Arial" panose="020B0604020202020204" pitchFamily="34" charset="0"/>
              </a:rPr>
              <a:t>  = 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 W</a:t>
            </a:r>
            <a:r>
              <a:rPr lang="es-ES" sz="2400" b="0" baseline="-25000" dirty="0">
                <a:latin typeface="Arial" panose="020B0604020202020204" pitchFamily="34" charset="0"/>
                <a:sym typeface="Symbol" panose="05050102010706020507" pitchFamily="18" charset="2"/>
              </a:rPr>
              <a:t>SISTEMA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 =  ( E</a:t>
            </a:r>
            <a:r>
              <a:rPr lang="es-ES" sz="2400" b="0" baseline="-25000" dirty="0">
                <a:latin typeface="Arial" panose="020B0604020202020204" pitchFamily="34" charset="0"/>
                <a:sym typeface="Symbol" panose="05050102010706020507" pitchFamily="18" charset="2"/>
              </a:rPr>
              <a:t>PSIST.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) =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       E</a:t>
            </a:r>
            <a:r>
              <a:rPr lang="es-ES" sz="2400" b="0" baseline="-25000" dirty="0">
                <a:latin typeface="Arial" panose="020B0604020202020204" pitchFamily="34" charset="0"/>
                <a:sym typeface="Symbol" panose="05050102010706020507" pitchFamily="18" charset="2"/>
              </a:rPr>
              <a:t>PSIST. CONSTRUIDO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  E</a:t>
            </a:r>
            <a:r>
              <a:rPr lang="es-ES" sz="2400" b="0" baseline="-25000" dirty="0">
                <a:latin typeface="Arial" panose="020B0604020202020204" pitchFamily="34" charset="0"/>
                <a:sym typeface="Symbol" panose="05050102010706020507" pitchFamily="18" charset="2"/>
              </a:rPr>
              <a:t>PSIST. EN 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 = E</a:t>
            </a:r>
            <a:r>
              <a:rPr lang="es-ES" sz="2400" b="0" baseline="-25000" dirty="0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 = U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7383680" y="5965830"/>
            <a:ext cx="1317994" cy="791199"/>
            <a:chOff x="7643191" y="6000164"/>
            <a:chExt cx="1317994" cy="791199"/>
          </a:xfrm>
        </p:grpSpPr>
        <p:cxnSp>
          <p:nvCxnSpPr>
            <p:cNvPr id="33" name="Conector recto de flecha 4"/>
            <p:cNvCxnSpPr>
              <a:cxnSpLocks noChangeShapeType="1"/>
            </p:cNvCxnSpPr>
            <p:nvPr/>
          </p:nvCxnSpPr>
          <p:spPr bwMode="auto">
            <a:xfrm flipV="1">
              <a:off x="7643191" y="6301409"/>
              <a:ext cx="961806" cy="489954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CuadroTexto 6"/>
            <p:cNvSpPr txBox="1">
              <a:spLocks noChangeArrowheads="1"/>
            </p:cNvSpPr>
            <p:nvPr/>
          </p:nvSpPr>
          <p:spPr bwMode="auto">
            <a:xfrm>
              <a:off x="8604997" y="6000164"/>
              <a:ext cx="356188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 b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35" name="CuadroTexto 10"/>
          <p:cNvSpPr txBox="1">
            <a:spLocks noChangeArrowheads="1"/>
          </p:cNvSpPr>
          <p:nvPr/>
        </p:nvSpPr>
        <p:spPr bwMode="auto">
          <a:xfrm>
            <a:off x="1397225" y="459813"/>
            <a:ext cx="87424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b="0">
                <a:solidFill>
                  <a:schemeClr val="tx1"/>
                </a:solidFill>
              </a:rPr>
              <a:t>Si se hace una foto del sistema, se "elimina" la energía cinética y solo queda la energía potencial. Se tiene que</a:t>
            </a:r>
            <a:r>
              <a:rPr lang="es-ES" sz="2400" b="0">
                <a:solidFill>
                  <a:schemeClr val="tx1"/>
                </a:solidFill>
                <a:sym typeface="Symbol" panose="05050102010706020507" pitchFamily="18" charset="2"/>
              </a:rPr>
              <a:t>:</a:t>
            </a:r>
            <a:endParaRPr lang="es-ES" sz="2400" b="0" dirty="0">
              <a:solidFill>
                <a:schemeClr val="tx1"/>
              </a:solidFill>
            </a:endParaRPr>
          </a:p>
        </p:txBody>
      </p:sp>
      <p:sp>
        <p:nvSpPr>
          <p:cNvPr id="13" name="CuadroTexto 10">
            <a:extLst>
              <a:ext uri="{FF2B5EF4-FFF2-40B4-BE49-F238E27FC236}">
                <a16:creationId xmlns:a16="http://schemas.microsoft.com/office/drawing/2014/main" id="{F134BC2C-F106-4A32-A27C-C8A1248E8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321" y="5646751"/>
            <a:ext cx="2801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b="0">
                <a:solidFill>
                  <a:schemeClr val="tx1"/>
                </a:solidFill>
              </a:rPr>
              <a:t>Matemáticamente</a:t>
            </a:r>
            <a:r>
              <a:rPr lang="es-ES" sz="2400" b="0">
                <a:solidFill>
                  <a:schemeClr val="tx1"/>
                </a:solidFill>
                <a:sym typeface="Symbol" panose="05050102010706020507" pitchFamily="18" charset="2"/>
              </a:rPr>
              <a:t>:</a:t>
            </a:r>
            <a:endParaRPr lang="es-E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4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  <p:bldP spid="30" grpId="0" animBg="1"/>
      <p:bldP spid="31" grpId="0"/>
      <p:bldP spid="35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798966" y="1438753"/>
            <a:ext cx="3251200" cy="1816100"/>
            <a:chOff x="824" y="2567"/>
            <a:chExt cx="2048" cy="1144"/>
          </a:xfrm>
        </p:grpSpPr>
        <p:sp>
          <p:nvSpPr>
            <p:cNvPr id="13344" name="Text Box 4"/>
            <p:cNvSpPr txBox="1">
              <a:spLocks noChangeArrowheads="1"/>
            </p:cNvSpPr>
            <p:nvPr/>
          </p:nvSpPr>
          <p:spPr bwMode="auto">
            <a:xfrm>
              <a:off x="824" y="2567"/>
              <a:ext cx="2048" cy="38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Distribución discreta</a:t>
              </a:r>
            </a:p>
          </p:txBody>
        </p:sp>
        <p:grpSp>
          <p:nvGrpSpPr>
            <p:cNvPr id="13345" name="Group 19"/>
            <p:cNvGrpSpPr>
              <a:grpSpLocks/>
            </p:cNvGrpSpPr>
            <p:nvPr/>
          </p:nvGrpSpPr>
          <p:grpSpPr bwMode="auto">
            <a:xfrm>
              <a:off x="1199" y="3025"/>
              <a:ext cx="1274" cy="686"/>
              <a:chOff x="1639" y="2265"/>
              <a:chExt cx="1274" cy="686"/>
            </a:xfrm>
          </p:grpSpPr>
          <p:sp>
            <p:nvSpPr>
              <p:cNvPr id="13346" name="Rectangle 17"/>
              <p:cNvSpPr>
                <a:spLocks noChangeArrowheads="1"/>
              </p:cNvSpPr>
              <p:nvPr/>
            </p:nvSpPr>
            <p:spPr bwMode="auto">
              <a:xfrm>
                <a:off x="1639" y="2265"/>
                <a:ext cx="1274" cy="686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3347" name="Object 5"/>
              <p:cNvGraphicFramePr>
                <a:graphicFrameLocks noChangeAspect="1"/>
              </p:cNvGraphicFramePr>
              <p:nvPr/>
            </p:nvGraphicFramePr>
            <p:xfrm>
              <a:off x="1707" y="2343"/>
              <a:ext cx="1126" cy="5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3" name="Ecuación" r:id="rId4" imgW="825500" imgH="393700" progId="Equation.3">
                      <p:embed/>
                    </p:oleObj>
                  </mc:Choice>
                  <mc:Fallback>
                    <p:oleObj name="Ecuación" r:id="rId4" imgW="825500" imgH="393700" progId="Equation.3">
                      <p:embed/>
                      <p:pic>
                        <p:nvPicPr>
                          <p:cNvPr id="13347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7" y="2343"/>
                            <a:ext cx="1126" cy="5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671785" y="1429808"/>
            <a:ext cx="3348037" cy="1819275"/>
            <a:chOff x="2794" y="2583"/>
            <a:chExt cx="2109" cy="1146"/>
          </a:xfrm>
        </p:grpSpPr>
        <p:sp>
          <p:nvSpPr>
            <p:cNvPr id="13340" name="Text Box 7"/>
            <p:cNvSpPr txBox="1">
              <a:spLocks noChangeArrowheads="1"/>
            </p:cNvSpPr>
            <p:nvPr/>
          </p:nvSpPr>
          <p:spPr bwMode="auto">
            <a:xfrm>
              <a:off x="2794" y="2583"/>
              <a:ext cx="2109" cy="38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Distribución continua</a:t>
              </a:r>
            </a:p>
          </p:txBody>
        </p:sp>
        <p:grpSp>
          <p:nvGrpSpPr>
            <p:cNvPr id="13341" name="Group 21"/>
            <p:cNvGrpSpPr>
              <a:grpSpLocks/>
            </p:cNvGrpSpPr>
            <p:nvPr/>
          </p:nvGrpSpPr>
          <p:grpSpPr bwMode="auto">
            <a:xfrm>
              <a:off x="3201" y="3043"/>
              <a:ext cx="1274" cy="686"/>
              <a:chOff x="1711" y="3583"/>
              <a:chExt cx="1274" cy="686"/>
            </a:xfrm>
          </p:grpSpPr>
          <p:sp>
            <p:nvSpPr>
              <p:cNvPr id="13342" name="Rectangle 18"/>
              <p:cNvSpPr>
                <a:spLocks noChangeArrowheads="1"/>
              </p:cNvSpPr>
              <p:nvPr/>
            </p:nvSpPr>
            <p:spPr bwMode="auto">
              <a:xfrm>
                <a:off x="1711" y="3583"/>
                <a:ext cx="1274" cy="686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3343" name="Object 8"/>
              <p:cNvGraphicFramePr>
                <a:graphicFrameLocks noChangeAspect="1"/>
              </p:cNvGraphicFramePr>
              <p:nvPr/>
            </p:nvGraphicFramePr>
            <p:xfrm>
              <a:off x="1794" y="3641"/>
              <a:ext cx="1074" cy="5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4" name="Ecuación" r:id="rId6" imgW="787058" imgH="393529" progId="Equation.3">
                      <p:embed/>
                    </p:oleObj>
                  </mc:Choice>
                  <mc:Fallback>
                    <p:oleObj name="Ecuación" r:id="rId6" imgW="787058" imgH="393529" progId="Equation.3">
                      <p:embed/>
                      <p:pic>
                        <p:nvPicPr>
                          <p:cNvPr id="13343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" y="3641"/>
                            <a:ext cx="1074" cy="5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807670" y="5433774"/>
            <a:ext cx="3593006" cy="125340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72000" rIns="90000" bIns="720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Conductor en equilibrio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con una carga Q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6243351" y="3600489"/>
            <a:ext cx="2022475" cy="3006727"/>
            <a:chOff x="5541" y="1820"/>
            <a:chExt cx="1274" cy="1894"/>
          </a:xfrm>
        </p:grpSpPr>
        <p:grpSp>
          <p:nvGrpSpPr>
            <p:cNvPr id="13336" name="Group 24"/>
            <p:cNvGrpSpPr>
              <a:grpSpLocks/>
            </p:cNvGrpSpPr>
            <p:nvPr/>
          </p:nvGrpSpPr>
          <p:grpSpPr bwMode="auto">
            <a:xfrm>
              <a:off x="5541" y="3078"/>
              <a:ext cx="1274" cy="636"/>
              <a:chOff x="4561" y="3618"/>
              <a:chExt cx="1274" cy="636"/>
            </a:xfrm>
          </p:grpSpPr>
          <p:sp>
            <p:nvSpPr>
              <p:cNvPr id="13338" name="Rectangle 23"/>
              <p:cNvSpPr>
                <a:spLocks noChangeArrowheads="1"/>
              </p:cNvSpPr>
              <p:nvPr/>
            </p:nvSpPr>
            <p:spPr bwMode="auto">
              <a:xfrm>
                <a:off x="4561" y="3618"/>
                <a:ext cx="1274" cy="636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3339" name="Object 10"/>
              <p:cNvGraphicFramePr>
                <a:graphicFrameLocks noChangeAspect="1"/>
              </p:cNvGraphicFramePr>
              <p:nvPr/>
            </p:nvGraphicFramePr>
            <p:xfrm>
              <a:off x="4750" y="3655"/>
              <a:ext cx="937" cy="5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5" name="Ecuación" r:id="rId8" imgW="660113" imgH="393529" progId="Equation.3">
                      <p:embed/>
                    </p:oleObj>
                  </mc:Choice>
                  <mc:Fallback>
                    <p:oleObj name="Ecuación" r:id="rId8" imgW="660113" imgH="393529" progId="Equation.3">
                      <p:embed/>
                      <p:pic>
                        <p:nvPicPr>
                          <p:cNvPr id="13339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0" y="3655"/>
                            <a:ext cx="937" cy="5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37" name="AutoShape 47"/>
            <p:cNvSpPr>
              <a:spLocks noChangeArrowheads="1"/>
            </p:cNvSpPr>
            <p:nvPr/>
          </p:nvSpPr>
          <p:spPr bwMode="auto">
            <a:xfrm rot="5400000">
              <a:off x="5664" y="2186"/>
              <a:ext cx="1100" cy="367"/>
            </a:xfrm>
            <a:prstGeom prst="rightArrow">
              <a:avLst>
                <a:gd name="adj1" fmla="val 50000"/>
                <a:gd name="adj2" fmla="val 52151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84" name="Freeform 48"/>
          <p:cNvSpPr>
            <a:spLocks/>
          </p:cNvSpPr>
          <p:nvPr/>
        </p:nvSpPr>
        <p:spPr bwMode="auto">
          <a:xfrm>
            <a:off x="7368989" y="2158471"/>
            <a:ext cx="606323" cy="350837"/>
          </a:xfrm>
          <a:custGeom>
            <a:avLst/>
            <a:gdLst>
              <a:gd name="T0" fmla="*/ 2147483646 w 379"/>
              <a:gd name="T1" fmla="*/ 2147483646 h 129"/>
              <a:gd name="T2" fmla="*/ 2147483646 w 379"/>
              <a:gd name="T3" fmla="*/ 2147483646 h 129"/>
              <a:gd name="T4" fmla="*/ 0 w 379"/>
              <a:gd name="T5" fmla="*/ 2147483646 h 129"/>
              <a:gd name="T6" fmla="*/ 0 60000 65536"/>
              <a:gd name="T7" fmla="*/ 0 60000 65536"/>
              <a:gd name="T8" fmla="*/ 0 60000 65536"/>
              <a:gd name="T9" fmla="*/ 0 w 379"/>
              <a:gd name="T10" fmla="*/ 0 h 129"/>
              <a:gd name="T11" fmla="*/ 379 w 379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9" h="129">
                <a:moveTo>
                  <a:pt x="379" y="129"/>
                </a:moveTo>
                <a:cubicBezTo>
                  <a:pt x="330" y="76"/>
                  <a:pt x="282" y="24"/>
                  <a:pt x="219" y="12"/>
                </a:cubicBezTo>
                <a:cubicBezTo>
                  <a:pt x="156" y="0"/>
                  <a:pt x="36" y="45"/>
                  <a:pt x="0" y="56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82800" rIns="90000" bIns="82800"/>
          <a:lstStyle/>
          <a:p>
            <a:endParaRPr lang="en-GB"/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2533650" y="3007290"/>
            <a:ext cx="2903538" cy="1797049"/>
            <a:chOff x="1763" y="3613"/>
            <a:chExt cx="1829" cy="1132"/>
          </a:xfrm>
        </p:grpSpPr>
        <p:sp>
          <p:nvSpPr>
            <p:cNvPr id="13334" name="Text Box 49"/>
            <p:cNvSpPr txBox="1">
              <a:spLocks noChangeArrowheads="1"/>
            </p:cNvSpPr>
            <p:nvPr/>
          </p:nvSpPr>
          <p:spPr bwMode="auto">
            <a:xfrm>
              <a:off x="1763" y="3942"/>
              <a:ext cx="182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b="0">
                  <a:solidFill>
                    <a:srgbClr val="FF0000"/>
                  </a:solidFill>
                  <a:latin typeface="Arial" panose="020B0604020202020204" pitchFamily="34" charset="0"/>
                </a:rPr>
                <a:t>V generado por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b="0">
                  <a:solidFill>
                    <a:srgbClr val="FF0000"/>
                  </a:solidFill>
                  <a:latin typeface="Arial" panose="020B0604020202020204" pitchFamily="34" charset="0"/>
                </a:rPr>
                <a:t>el resto de cargas donde está q</a:t>
              </a:r>
              <a:r>
                <a:rPr lang="es-ES" sz="2400" b="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13335" name="Line 50"/>
            <p:cNvSpPr>
              <a:spLocks noChangeShapeType="1"/>
            </p:cNvSpPr>
            <p:nvPr/>
          </p:nvSpPr>
          <p:spPr bwMode="auto">
            <a:xfrm>
              <a:off x="2741" y="3613"/>
              <a:ext cx="5" cy="32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82800" rIns="90000" bIns="82800">
              <a:spAutoFit/>
            </a:bodyPr>
            <a:lstStyle/>
            <a:p>
              <a:endParaRPr lang="en-GB"/>
            </a:p>
          </p:txBody>
        </p: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6177123" y="4134918"/>
            <a:ext cx="3143248" cy="544513"/>
            <a:chOff x="5265" y="3798"/>
            <a:chExt cx="1980" cy="343"/>
          </a:xfrm>
        </p:grpSpPr>
        <p:sp>
          <p:nvSpPr>
            <p:cNvPr id="13332" name="Text Box 11"/>
            <p:cNvSpPr txBox="1">
              <a:spLocks noChangeArrowheads="1"/>
            </p:cNvSpPr>
            <p:nvPr/>
          </p:nvSpPr>
          <p:spPr bwMode="auto">
            <a:xfrm>
              <a:off x="6391" y="3798"/>
              <a:ext cx="854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 dirty="0">
                  <a:solidFill>
                    <a:srgbClr val="3333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 </a:t>
              </a:r>
              <a:r>
                <a:rPr lang="es-ES" sz="2400" b="0" dirty="0">
                  <a:solidFill>
                    <a:srgbClr val="3333FF"/>
                  </a:solidFill>
                  <a:latin typeface="Arial" panose="020B0604020202020204" pitchFamily="34" charset="0"/>
                </a:rPr>
                <a:t>V cte.</a:t>
              </a:r>
            </a:p>
          </p:txBody>
        </p:sp>
        <p:sp>
          <p:nvSpPr>
            <p:cNvPr id="13333" name="Text Box 51"/>
            <p:cNvSpPr txBox="1">
              <a:spLocks noChangeArrowheads="1"/>
            </p:cNvSpPr>
            <p:nvPr/>
          </p:nvSpPr>
          <p:spPr bwMode="auto">
            <a:xfrm>
              <a:off x="5265" y="3803"/>
              <a:ext cx="1184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 dirty="0">
                  <a:solidFill>
                    <a:srgbClr val="3333FF"/>
                  </a:solidFill>
                  <a:latin typeface="Arial" panose="020B0604020202020204" pitchFamily="34" charset="0"/>
                </a:rPr>
                <a:t>En equilibrio</a:t>
              </a:r>
            </a:p>
          </p:txBody>
        </p:sp>
      </p:grp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8355046" y="5435435"/>
            <a:ext cx="2191302" cy="12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8000"/>
                </a:solidFill>
                <a:latin typeface="Arial" panose="020B0604020202020204" pitchFamily="34" charset="0"/>
              </a:rPr>
              <a:t>(energía almacenada asociada a Q)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235390" y="309054"/>
            <a:ext cx="9221423" cy="978584"/>
          </a:xfrm>
          <a:prstGeom prst="rect">
            <a:avLst/>
          </a:prstGeom>
          <a:noFill/>
          <a:ln>
            <a:noFill/>
          </a:ln>
        </p:spPr>
        <p:txBody>
          <a:bodyPr wrap="square" lIns="90000" tIns="118800" rIns="90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Calculando el trabajo a realizar, se tiene que la energía potencial eléctrica almacenada en las diferentes distribuciones de carga es:</a:t>
            </a:r>
          </a:p>
        </p:txBody>
      </p:sp>
      <p:sp>
        <p:nvSpPr>
          <p:cNvPr id="3" name="Forma libre 2"/>
          <p:cNvSpPr/>
          <p:nvPr/>
        </p:nvSpPr>
        <p:spPr bwMode="auto">
          <a:xfrm>
            <a:off x="8062021" y="2752388"/>
            <a:ext cx="1112727" cy="1475813"/>
          </a:xfrm>
          <a:custGeom>
            <a:avLst/>
            <a:gdLst>
              <a:gd name="connsiteX0" fmla="*/ 1160980 w 1160980"/>
              <a:gd name="connsiteY0" fmla="*/ 801384 h 801384"/>
              <a:gd name="connsiteX1" fmla="*/ 1027415 w 1160980"/>
              <a:gd name="connsiteY1" fmla="*/ 554805 h 801384"/>
              <a:gd name="connsiteX2" fmla="*/ 513708 w 1160980"/>
              <a:gd name="connsiteY2" fmla="*/ 431515 h 801384"/>
              <a:gd name="connsiteX3" fmla="*/ 0 w 1160980"/>
              <a:gd name="connsiteY3" fmla="*/ 0 h 801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980" h="801384">
                <a:moveTo>
                  <a:pt x="1160980" y="801384"/>
                </a:moveTo>
                <a:cubicBezTo>
                  <a:pt x="1148137" y="708917"/>
                  <a:pt x="1135294" y="616450"/>
                  <a:pt x="1027415" y="554805"/>
                </a:cubicBezTo>
                <a:cubicBezTo>
                  <a:pt x="919536" y="493160"/>
                  <a:pt x="684944" y="523982"/>
                  <a:pt x="513708" y="431515"/>
                </a:cubicBezTo>
                <a:cubicBezTo>
                  <a:pt x="342472" y="339048"/>
                  <a:pt x="171236" y="169524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69E9F80-E3AE-4865-B09A-3FD155346ED4}"/>
              </a:ext>
            </a:extLst>
          </p:cNvPr>
          <p:cNvCxnSpPr>
            <a:cxnSpLocks/>
          </p:cNvCxnSpPr>
          <p:nvPr/>
        </p:nvCxnSpPr>
        <p:spPr bwMode="auto">
          <a:xfrm flipV="1">
            <a:off x="5525911" y="4603759"/>
            <a:ext cx="639923" cy="675248"/>
          </a:xfrm>
          <a:prstGeom prst="straightConnector1">
            <a:avLst/>
          </a:prstGeom>
          <a:noFill/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2010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animBg="1"/>
      <p:bldP spid="3084" grpId="0" animBg="1"/>
      <p:bldP spid="3110" grpId="0"/>
      <p:bldP spid="27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55" name="Text Box 19"/>
          <p:cNvSpPr txBox="1">
            <a:spLocks noChangeArrowheads="1"/>
          </p:cNvSpPr>
          <p:nvPr/>
        </p:nvSpPr>
        <p:spPr bwMode="auto">
          <a:xfrm>
            <a:off x="6131895" y="5893886"/>
            <a:ext cx="4214913" cy="587441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txBody>
          <a:bodyPr wrap="non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C = Q/V 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Q = CV o V = Q/C</a:t>
            </a:r>
          </a:p>
        </p:txBody>
      </p:sp>
      <p:sp>
        <p:nvSpPr>
          <p:cNvPr id="4102" name="Text Box 15"/>
          <p:cNvSpPr txBox="1">
            <a:spLocks noChangeArrowheads="1"/>
          </p:cNvSpPr>
          <p:nvPr/>
        </p:nvSpPr>
        <p:spPr bwMode="auto">
          <a:xfrm>
            <a:off x="3748235" y="3311062"/>
            <a:ext cx="31242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3333FF"/>
                </a:solidFill>
                <a:latin typeface="Arial" panose="020B0604020202020204" pitchFamily="34" charset="0"/>
              </a:rPr>
              <a:t>V</a:t>
            </a:r>
            <a:r>
              <a:rPr lang="es-ES" sz="2400" b="0" baseline="30000" dirty="0">
                <a:solidFill>
                  <a:srgbClr val="3333FF"/>
                </a:solidFill>
                <a:latin typeface="Arial" panose="020B0604020202020204" pitchFamily="34" charset="0"/>
              </a:rPr>
              <a:t>+</a:t>
            </a:r>
            <a:r>
              <a:rPr lang="es-ES" sz="2400" b="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s-ES" sz="2400" b="0" dirty="0">
                <a:solidFill>
                  <a:srgbClr val="3333FF"/>
                </a:solidFill>
                <a:latin typeface="Arial" panose="020B0604020202020204" pitchFamily="34" charset="0"/>
              </a:rPr>
              <a:t>V</a:t>
            </a:r>
            <a:r>
              <a:rPr lang="es-ES" sz="2400" b="0" baseline="300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 b="0" dirty="0">
                <a:solidFill>
                  <a:srgbClr val="3333FF"/>
                </a:solidFill>
                <a:latin typeface="Arial" panose="020B0604020202020204" pitchFamily="34" charset="0"/>
              </a:rPr>
              <a:t> = V = </a:t>
            </a:r>
            <a:r>
              <a:rPr lang="es-ES" sz="2400" b="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Tensión</a:t>
            </a:r>
            <a:endParaRPr lang="es-ES" sz="2400" b="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4103" name="Text Box 14"/>
          <p:cNvSpPr txBox="1">
            <a:spLocks noChangeArrowheads="1"/>
          </p:cNvSpPr>
          <p:nvPr/>
        </p:nvSpPr>
        <p:spPr bwMode="auto">
          <a:xfrm>
            <a:off x="3719444" y="1756713"/>
            <a:ext cx="49403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3333FF"/>
                </a:solidFill>
                <a:latin typeface="Arial" panose="020B0604020202020204" pitchFamily="34" charset="0"/>
              </a:rPr>
              <a:t>Q</a:t>
            </a:r>
            <a:r>
              <a:rPr lang="es-ES" sz="2400" b="0" baseline="30000" dirty="0">
                <a:solidFill>
                  <a:srgbClr val="3333FF"/>
                </a:solidFill>
                <a:latin typeface="Arial" panose="020B0604020202020204" pitchFamily="34" charset="0"/>
              </a:rPr>
              <a:t>+ </a:t>
            </a:r>
            <a:r>
              <a:rPr lang="es-ES" sz="2400" b="0" dirty="0">
                <a:solidFill>
                  <a:srgbClr val="3333FF"/>
                </a:solidFill>
                <a:latin typeface="Arial" panose="020B0604020202020204" pitchFamily="34" charset="0"/>
              </a:rPr>
              <a:t>= </a:t>
            </a:r>
            <a:r>
              <a:rPr lang="es-ES" sz="2400" b="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Q</a:t>
            </a:r>
            <a:r>
              <a:rPr lang="es-ES" sz="2400" b="0" baseline="300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- </a:t>
            </a:r>
            <a:r>
              <a:rPr lang="es-ES" sz="2400" b="0" dirty="0">
                <a:solidFill>
                  <a:srgbClr val="3333FF"/>
                </a:solidFill>
                <a:latin typeface="Arial" panose="020B0604020202020204" pitchFamily="34" charset="0"/>
              </a:rPr>
              <a:t> = Q = Carga almacenada</a:t>
            </a:r>
          </a:p>
        </p:txBody>
      </p:sp>
      <p:sp>
        <p:nvSpPr>
          <p:cNvPr id="4104" name="Text Box 13"/>
          <p:cNvSpPr txBox="1">
            <a:spLocks noChangeArrowheads="1"/>
          </p:cNvSpPr>
          <p:nvPr/>
        </p:nvSpPr>
        <p:spPr bwMode="auto">
          <a:xfrm>
            <a:off x="1321192" y="1150277"/>
            <a:ext cx="8792591" cy="536549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b="0" dirty="0">
                <a:latin typeface="Arial" panose="020B0604020202020204" pitchFamily="34" charset="0"/>
              </a:rPr>
              <a:t>Posee dos </a:t>
            </a:r>
            <a:r>
              <a:rPr lang="es-ES" sz="2400" b="0">
                <a:latin typeface="Arial" panose="020B0604020202020204" pitchFamily="34" charset="0"/>
              </a:rPr>
              <a:t>conductores que adquieren una </a:t>
            </a:r>
            <a:r>
              <a:rPr lang="es-ES" sz="2400" b="0" dirty="0">
                <a:latin typeface="Arial" panose="020B0604020202020204" pitchFamily="34" charset="0"/>
              </a:rPr>
              <a:t>carga Q</a:t>
            </a:r>
            <a:r>
              <a:rPr lang="es-ES" sz="2400" b="0" baseline="30000" dirty="0">
                <a:latin typeface="Arial" panose="020B0604020202020204" pitchFamily="34" charset="0"/>
              </a:rPr>
              <a:t>+</a:t>
            </a:r>
            <a:r>
              <a:rPr lang="es-ES" sz="2400" b="0" dirty="0">
                <a:latin typeface="Arial" panose="020B0604020202020204" pitchFamily="34" charset="0"/>
              </a:rPr>
              <a:t> </a:t>
            </a:r>
            <a:r>
              <a:rPr lang="es-ES" sz="2400" b="0">
                <a:latin typeface="Arial" panose="020B0604020202020204" pitchFamily="34" charset="0"/>
              </a:rPr>
              <a:t>y Q</a:t>
            </a:r>
            <a:r>
              <a:rPr lang="es-ES" sz="2400" b="0" baseline="30000">
                <a:latin typeface="Arial" panose="020B0604020202020204" pitchFamily="34" charset="0"/>
              </a:rPr>
              <a:t>-</a:t>
            </a:r>
            <a:endParaRPr lang="es-ES" sz="2400" b="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4678324" y="447725"/>
            <a:ext cx="2164673" cy="536549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Condensador</a:t>
            </a:r>
            <a:endParaRPr lang="es-ES" sz="2400" b="1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106" name="Rectangle 42"/>
          <p:cNvSpPr>
            <a:spLocks noChangeArrowheads="1"/>
          </p:cNvSpPr>
          <p:nvPr/>
        </p:nvSpPr>
        <p:spPr bwMode="auto">
          <a:xfrm>
            <a:off x="6243811" y="4548730"/>
            <a:ext cx="3732212" cy="113823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08" name="Rectangle 17"/>
          <p:cNvSpPr>
            <a:spLocks noChangeArrowheads="1"/>
          </p:cNvSpPr>
          <p:nvPr/>
        </p:nvSpPr>
        <p:spPr bwMode="auto">
          <a:xfrm>
            <a:off x="2416348" y="4563017"/>
            <a:ext cx="717550" cy="112395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18"/>
              <p:cNvSpPr txBox="1"/>
              <p:nvPr/>
            </p:nvSpPr>
            <p:spPr bwMode="auto">
              <a:xfrm>
                <a:off x="2511597" y="4623713"/>
                <a:ext cx="7464425" cy="1047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E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s-E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sSup>
                        <m:sSupPr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4098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1597" y="4623713"/>
                <a:ext cx="7464425" cy="1047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1" name="Text Box 13"/>
          <p:cNvSpPr txBox="1">
            <a:spLocks noChangeArrowheads="1"/>
          </p:cNvSpPr>
          <p:nvPr/>
        </p:nvSpPr>
        <p:spPr bwMode="auto">
          <a:xfrm>
            <a:off x="1282047" y="2357253"/>
            <a:ext cx="5289575" cy="905881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b="0">
                <a:latin typeface="Arial" panose="020B0604020202020204" pitchFamily="34" charset="0"/>
              </a:rPr>
              <a:t>El </a:t>
            </a:r>
            <a:r>
              <a:rPr lang="es-ES" sz="2400" b="0" dirty="0">
                <a:latin typeface="Arial" panose="020B0604020202020204" pitchFamily="34" charset="0"/>
              </a:rPr>
              <a:t>potencial de cada uno, V</a:t>
            </a:r>
            <a:r>
              <a:rPr lang="es-ES" sz="2400" b="0" baseline="30000" dirty="0">
                <a:latin typeface="Arial" panose="020B0604020202020204" pitchFamily="34" charset="0"/>
              </a:rPr>
              <a:t>+</a:t>
            </a:r>
            <a:r>
              <a:rPr lang="es-ES" sz="2400" b="0" dirty="0">
                <a:latin typeface="Arial" panose="020B0604020202020204" pitchFamily="34" charset="0"/>
              </a:rPr>
              <a:t> y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 V</a:t>
            </a:r>
            <a:r>
              <a:rPr lang="es-ES" sz="2400" b="0" baseline="3000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b="0">
                <a:latin typeface="Arial" panose="020B0604020202020204" pitchFamily="34" charset="0"/>
              </a:rPr>
              <a:t>   es </a:t>
            </a:r>
            <a:r>
              <a:rPr lang="es-ES" sz="2400" b="0" dirty="0">
                <a:latin typeface="Arial" panose="020B0604020202020204" pitchFamily="34" charset="0"/>
              </a:rPr>
              <a:t>igual en todos </a:t>
            </a:r>
            <a:r>
              <a:rPr lang="es-ES" sz="2400" b="0">
                <a:latin typeface="Arial" panose="020B0604020202020204" pitchFamily="34" charset="0"/>
              </a:rPr>
              <a:t>sus puntos</a:t>
            </a:r>
            <a:endParaRPr lang="es-ES" sz="2400" b="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142" name="Text Box 46"/>
          <p:cNvSpPr txBox="1">
            <a:spLocks noChangeArrowheads="1"/>
          </p:cNvSpPr>
          <p:nvPr/>
        </p:nvSpPr>
        <p:spPr bwMode="auto">
          <a:xfrm>
            <a:off x="1169157" y="5758418"/>
            <a:ext cx="3130919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8000"/>
                </a:solidFill>
                <a:latin typeface="Arial" panose="020B0604020202020204" pitchFamily="34" charset="0"/>
              </a:rPr>
              <a:t>(energía almacenada asociada a Q)</a:t>
            </a:r>
          </a:p>
        </p:txBody>
      </p:sp>
      <p:sp>
        <p:nvSpPr>
          <p:cNvPr id="4143" name="Text Box 47"/>
          <p:cNvSpPr txBox="1">
            <a:spLocks noChangeArrowheads="1"/>
          </p:cNvSpPr>
          <p:nvPr/>
        </p:nvSpPr>
        <p:spPr bwMode="auto">
          <a:xfrm>
            <a:off x="3357667" y="4053024"/>
            <a:ext cx="1217298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FF0000"/>
                </a:solidFill>
                <a:latin typeface="Arial" panose="020B0604020202020204" pitchFamily="34" charset="0"/>
              </a:rPr>
              <a:t>Placa +</a:t>
            </a:r>
          </a:p>
        </p:txBody>
      </p:sp>
      <p:sp>
        <p:nvSpPr>
          <p:cNvPr id="4144" name="Text Box 48"/>
          <p:cNvSpPr txBox="1">
            <a:spLocks noChangeArrowheads="1"/>
          </p:cNvSpPr>
          <p:nvPr/>
        </p:nvSpPr>
        <p:spPr bwMode="auto">
          <a:xfrm>
            <a:off x="4776892" y="4068899"/>
            <a:ext cx="1140354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FF0000"/>
                </a:solidFill>
                <a:latin typeface="Arial" panose="020B0604020202020204" pitchFamily="34" charset="0"/>
              </a:rPr>
              <a:t>Placa 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8">
                <a:extLst>
                  <a:ext uri="{FF2B5EF4-FFF2-40B4-BE49-F238E27FC236}">
                    <a16:creationId xmlns:a16="http://schemas.microsoft.com/office/drawing/2014/main" id="{1B8A5845-D937-4282-951A-25ECF54F5C3C}"/>
                  </a:ext>
                </a:extLst>
              </p:cNvPr>
              <p:cNvSpPr txBox="1"/>
              <p:nvPr/>
            </p:nvSpPr>
            <p:spPr bwMode="auto">
              <a:xfrm>
                <a:off x="7261152" y="4566995"/>
                <a:ext cx="2859333" cy="1047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s-E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16" name="Object 18">
                <a:extLst>
                  <a:ext uri="{FF2B5EF4-FFF2-40B4-BE49-F238E27FC236}">
                    <a16:creationId xmlns:a16="http://schemas.microsoft.com/office/drawing/2014/main" id="{1B8A5845-D937-4282-951A-25ECF54F5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61152" y="4566995"/>
                <a:ext cx="2859333" cy="1047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14">
            <a:extLst>
              <a:ext uri="{FF2B5EF4-FFF2-40B4-BE49-F238E27FC236}">
                <a16:creationId xmlns:a16="http://schemas.microsoft.com/office/drawing/2014/main" id="{D4786E2F-BAD3-45BF-81CA-00B86A288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997" y="451402"/>
            <a:ext cx="2219175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FF0000"/>
                </a:solidFill>
                <a:latin typeface="Arial" panose="020B0604020202020204" pitchFamily="34" charset="0"/>
              </a:rPr>
              <a:t>(en un circuito)</a:t>
            </a:r>
            <a:endParaRPr lang="es-ES" sz="2400" b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9EDE1A79-FFFB-42D3-B275-FADC5407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565" y="2378991"/>
            <a:ext cx="3523693" cy="905881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 b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(con o sin equilibrio</a:t>
            </a:r>
          </a:p>
          <a:p>
            <a:pPr algn="ctr" eaLnBrk="1" hangingPunct="1">
              <a:spcBef>
                <a:spcPts val="0"/>
              </a:spcBef>
              <a:buNone/>
            </a:pPr>
            <a:r>
              <a:rPr lang="es-ES" sz="2400" b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–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Tema 4–)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3A94D46F-ED62-486A-8527-D7C74A3A637E}"/>
                  </a:ext>
                </a:extLst>
              </p:cNvPr>
              <p:cNvSpPr txBox="1"/>
              <p:nvPr/>
            </p:nvSpPr>
            <p:spPr bwMode="auto">
              <a:xfrm>
                <a:off x="6011318" y="4616825"/>
                <a:ext cx="1398848" cy="1047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𝑄𝑉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3A94D46F-ED62-486A-8527-D7C74A3A6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1318" y="4616825"/>
                <a:ext cx="1398848" cy="10477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25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55" grpId="0" animBg="1"/>
      <p:bldP spid="4102" grpId="0"/>
      <p:bldP spid="4103" grpId="0"/>
      <p:bldP spid="4104" grpId="0"/>
      <p:bldP spid="4105" grpId="0" animBg="1"/>
      <p:bldP spid="4106" grpId="0" animBg="1"/>
      <p:bldP spid="4108" grpId="0" animBg="1"/>
      <p:bldP spid="4098" grpId="0"/>
      <p:bldP spid="4141" grpId="0"/>
      <p:bldP spid="4142" grpId="0"/>
      <p:bldP spid="4143" grpId="0"/>
      <p:bldP spid="4144" grpId="0"/>
      <p:bldP spid="16" grpId="0"/>
      <p:bldP spid="15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1"/>
          <p:cNvSpPr txBox="1">
            <a:spLocks noChangeArrowheads="1"/>
          </p:cNvSpPr>
          <p:nvPr/>
        </p:nvSpPr>
        <p:spPr bwMode="auto">
          <a:xfrm>
            <a:off x="1604861" y="995622"/>
            <a:ext cx="3600000" cy="536549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CARGA</a:t>
            </a:r>
          </a:p>
        </p:txBody>
      </p:sp>
      <p:sp>
        <p:nvSpPr>
          <p:cNvPr id="17417" name="Text Box 30"/>
          <p:cNvSpPr txBox="1">
            <a:spLocks noChangeArrowheads="1"/>
          </p:cNvSpPr>
          <p:nvPr/>
        </p:nvSpPr>
        <p:spPr bwMode="auto">
          <a:xfrm>
            <a:off x="2534554" y="1725385"/>
            <a:ext cx="2850442" cy="164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>
                <a:solidFill>
                  <a:srgbClr val="3333FF"/>
                </a:solidFill>
                <a:latin typeface="Arial" panose="020B0604020202020204" pitchFamily="34" charset="0"/>
              </a:rPr>
              <a:t>SE TRANSFIEREN PARA OBTENER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>
                <a:solidFill>
                  <a:srgbClr val="3333FF"/>
                </a:solidFill>
                <a:latin typeface="Arial" panose="020B0604020202020204" pitchFamily="34" charset="0"/>
              </a:rPr>
              <a:t>(incrementar)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>
                <a:solidFill>
                  <a:srgbClr val="3333FF"/>
                </a:solidFill>
                <a:latin typeface="Arial" panose="020B0604020202020204" pitchFamily="34" charset="0"/>
              </a:rPr>
              <a:t>Q</a:t>
            </a:r>
            <a:r>
              <a:rPr lang="es-ES" sz="2400" b="0" baseline="30000">
                <a:solidFill>
                  <a:srgbClr val="3333FF"/>
                </a:solidFill>
                <a:latin typeface="Arial" panose="020B0604020202020204" pitchFamily="34" charset="0"/>
              </a:rPr>
              <a:t>+</a:t>
            </a:r>
            <a:r>
              <a:rPr lang="es-ES" sz="2400" b="0">
                <a:solidFill>
                  <a:srgbClr val="3333FF"/>
                </a:solidFill>
                <a:latin typeface="Arial" panose="020B0604020202020204" pitchFamily="34" charset="0"/>
              </a:rPr>
              <a:t> Y Q</a:t>
            </a:r>
            <a:r>
              <a:rPr lang="es-ES" sz="2400" b="0" baseline="30000">
                <a:solidFill>
                  <a:srgbClr val="3333FF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6" name="45 CuadroTexto"/>
          <p:cNvSpPr txBox="1">
            <a:spLocks noChangeArrowheads="1"/>
          </p:cNvSpPr>
          <p:nvPr/>
        </p:nvSpPr>
        <p:spPr bwMode="auto">
          <a:xfrm>
            <a:off x="1585216" y="6339903"/>
            <a:ext cx="38314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FF0000"/>
                </a:solidFill>
                <a:latin typeface="Arial" panose="020B0604020202020204" pitchFamily="34" charset="0"/>
              </a:rPr>
              <a:t>(es como elevar un objeto)</a:t>
            </a:r>
          </a:p>
        </p:txBody>
      </p:sp>
      <p:sp>
        <p:nvSpPr>
          <p:cNvPr id="17420" name="Text Box 31"/>
          <p:cNvSpPr txBox="1">
            <a:spLocks noChangeArrowheads="1"/>
          </p:cNvSpPr>
          <p:nvPr/>
        </p:nvSpPr>
        <p:spPr bwMode="auto">
          <a:xfrm>
            <a:off x="1431913" y="4837118"/>
            <a:ext cx="4146245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Se almacena energía creando la configuración</a:t>
            </a:r>
          </a:p>
        </p:txBody>
      </p:sp>
      <p:sp>
        <p:nvSpPr>
          <p:cNvPr id="17421" name="Text Box 31"/>
          <p:cNvSpPr txBox="1">
            <a:spLocks noChangeArrowheads="1"/>
          </p:cNvSpPr>
          <p:nvPr/>
        </p:nvSpPr>
        <p:spPr bwMode="auto">
          <a:xfrm>
            <a:off x="1309450" y="3507751"/>
            <a:ext cx="4513753" cy="12752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PROCESO NO ESPONTÁNEO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</a:rPr>
              <a:t>(se separan cargas + y </a:t>
            </a: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, y se juntan cargas del mismo signo)</a:t>
            </a:r>
            <a:endParaRPr lang="es-ES" sz="2400" b="0">
              <a:latin typeface="Arial" panose="020B0604020202020204" pitchFamily="34" charset="0"/>
            </a:endParaRP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6335493" y="1001778"/>
            <a:ext cx="3600000" cy="536549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DESCARGA</a:t>
            </a:r>
          </a:p>
        </p:txBody>
      </p:sp>
      <p:sp>
        <p:nvSpPr>
          <p:cNvPr id="22" name="45 CuadroTexto"/>
          <p:cNvSpPr txBox="1">
            <a:spLocks noChangeArrowheads="1"/>
          </p:cNvSpPr>
          <p:nvPr/>
        </p:nvSpPr>
        <p:spPr bwMode="auto">
          <a:xfrm>
            <a:off x="6007658" y="6311900"/>
            <a:ext cx="43620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FF0000"/>
                </a:solidFill>
                <a:latin typeface="Arial" panose="020B0604020202020204" pitchFamily="34" charset="0"/>
              </a:rPr>
              <a:t>(es como dejar caer un objeto)</a:t>
            </a:r>
          </a:p>
        </p:txBody>
      </p:sp>
      <p:sp>
        <p:nvSpPr>
          <p:cNvPr id="17424" name="Text Box 31"/>
          <p:cNvSpPr txBox="1">
            <a:spLocks noChangeArrowheads="1"/>
          </p:cNvSpPr>
          <p:nvPr/>
        </p:nvSpPr>
        <p:spPr bwMode="auto">
          <a:xfrm>
            <a:off x="6028549" y="4859343"/>
            <a:ext cx="4340747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</a:rPr>
              <a:t>Se devuelve energía deshaciendo la configuración</a:t>
            </a:r>
          </a:p>
        </p:txBody>
      </p:sp>
      <p:sp>
        <p:nvSpPr>
          <p:cNvPr id="17425" name="Text Box 31"/>
          <p:cNvSpPr txBox="1">
            <a:spLocks noChangeArrowheads="1"/>
          </p:cNvSpPr>
          <p:nvPr/>
        </p:nvSpPr>
        <p:spPr bwMode="auto">
          <a:xfrm>
            <a:off x="6032940" y="3510520"/>
            <a:ext cx="4268787" cy="12752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PROCESO ESPONTÁNEO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</a:rPr>
              <a:t>(se juntan cargas + y </a:t>
            </a: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, y se separan del mismo signo)</a:t>
            </a:r>
            <a:endParaRPr lang="es-ES" sz="2400" b="0">
              <a:latin typeface="Arial" panose="020B0604020202020204" pitchFamily="34" charset="0"/>
            </a:endParaRPr>
          </a:p>
        </p:txBody>
      </p:sp>
      <p:sp>
        <p:nvSpPr>
          <p:cNvPr id="17432" name="Text Box 72"/>
          <p:cNvSpPr txBox="1">
            <a:spLocks noChangeArrowheads="1"/>
          </p:cNvSpPr>
          <p:nvPr/>
        </p:nvSpPr>
        <p:spPr bwMode="auto">
          <a:xfrm>
            <a:off x="7114700" y="1725385"/>
            <a:ext cx="3263901" cy="164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>
                <a:solidFill>
                  <a:srgbClr val="3333FF"/>
                </a:solidFill>
                <a:latin typeface="Arial" panose="020B0604020202020204" pitchFamily="34" charset="0"/>
              </a:rPr>
              <a:t>SE TRANSFIEREN PARA NEUTRALIZAR (reducir)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>
                <a:solidFill>
                  <a:srgbClr val="3333FF"/>
                </a:solidFill>
                <a:latin typeface="Arial" panose="020B0604020202020204" pitchFamily="34" charset="0"/>
              </a:rPr>
              <a:t>Q</a:t>
            </a:r>
            <a:r>
              <a:rPr lang="es-ES" sz="2400" b="0" baseline="30000">
                <a:solidFill>
                  <a:srgbClr val="3333FF"/>
                </a:solidFill>
                <a:latin typeface="Arial" panose="020B0604020202020204" pitchFamily="34" charset="0"/>
              </a:rPr>
              <a:t>+</a:t>
            </a:r>
            <a:r>
              <a:rPr lang="es-ES" sz="2400" b="0">
                <a:solidFill>
                  <a:srgbClr val="3333FF"/>
                </a:solidFill>
                <a:latin typeface="Arial" panose="020B0604020202020204" pitchFamily="34" charset="0"/>
              </a:rPr>
              <a:t> y Q</a:t>
            </a:r>
            <a:r>
              <a:rPr lang="es-ES" sz="2400" b="0" baseline="30000">
                <a:solidFill>
                  <a:srgbClr val="3333FF"/>
                </a:solidFill>
                <a:latin typeface="Arial" panose="020B0604020202020204" pitchFamily="34" charset="0"/>
              </a:rPr>
              <a:t>-</a:t>
            </a:r>
            <a:endParaRPr lang="es-ES" sz="2400" b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8" name="CuadroTexto 7"/>
          <p:cNvSpPr txBox="1">
            <a:spLocks noChangeArrowheads="1"/>
          </p:cNvSpPr>
          <p:nvPr/>
        </p:nvSpPr>
        <p:spPr bwMode="auto">
          <a:xfrm>
            <a:off x="2354988" y="354372"/>
            <a:ext cx="6848670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/>
              <a:t>PROCESOS TÍPICOS EN UN CONDENSADOR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1357402" y="1920560"/>
            <a:ext cx="931876" cy="1443037"/>
            <a:chOff x="1627991" y="2163154"/>
            <a:chExt cx="931876" cy="1443037"/>
          </a:xfrm>
        </p:grpSpPr>
        <p:sp>
          <p:nvSpPr>
            <p:cNvPr id="17411" name="Line 21"/>
            <p:cNvSpPr>
              <a:spLocks noChangeShapeType="1"/>
            </p:cNvSpPr>
            <p:nvPr/>
          </p:nvSpPr>
          <p:spPr bwMode="auto">
            <a:xfrm>
              <a:off x="2018421" y="2163154"/>
              <a:ext cx="0" cy="719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17412" name="Line 22"/>
            <p:cNvSpPr>
              <a:spLocks noChangeShapeType="1"/>
            </p:cNvSpPr>
            <p:nvPr/>
          </p:nvSpPr>
          <p:spPr bwMode="auto">
            <a:xfrm>
              <a:off x="2167646" y="2164741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17413" name="Line 23"/>
            <p:cNvSpPr>
              <a:spLocks noChangeShapeType="1"/>
            </p:cNvSpPr>
            <p:nvPr/>
          </p:nvSpPr>
          <p:spPr bwMode="auto">
            <a:xfrm rot="5400000">
              <a:off x="2375351" y="2335825"/>
              <a:ext cx="0" cy="369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17414" name="Line 24"/>
            <p:cNvSpPr>
              <a:spLocks noChangeShapeType="1"/>
            </p:cNvSpPr>
            <p:nvPr/>
          </p:nvSpPr>
          <p:spPr bwMode="auto">
            <a:xfrm rot="5400000">
              <a:off x="1812507" y="2335825"/>
              <a:ext cx="0" cy="369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17437" name="Text Box 27"/>
            <p:cNvSpPr txBox="1">
              <a:spLocks noChangeArrowheads="1"/>
            </p:cNvSpPr>
            <p:nvPr/>
          </p:nvSpPr>
          <p:spPr bwMode="auto">
            <a:xfrm>
              <a:off x="1902534" y="3136291"/>
              <a:ext cx="37782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="0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9" name="Forma libre 8"/>
            <p:cNvSpPr/>
            <p:nvPr/>
          </p:nvSpPr>
          <p:spPr bwMode="auto">
            <a:xfrm>
              <a:off x="1680254" y="2966935"/>
              <a:ext cx="763858" cy="214145"/>
            </a:xfrm>
            <a:custGeom>
              <a:avLst/>
              <a:gdLst>
                <a:gd name="connsiteX0" fmla="*/ 275007 w 763858"/>
                <a:gd name="connsiteY0" fmla="*/ 0 h 214145"/>
                <a:gd name="connsiteX1" fmla="*/ 2632 w 763858"/>
                <a:gd name="connsiteY1" fmla="*/ 126460 h 214145"/>
                <a:gd name="connsiteX2" fmla="*/ 420921 w 763858"/>
                <a:gd name="connsiteY2" fmla="*/ 214009 h 214145"/>
                <a:gd name="connsiteX3" fmla="*/ 761390 w 763858"/>
                <a:gd name="connsiteY3" fmla="*/ 107005 h 214145"/>
                <a:gd name="connsiteX4" fmla="*/ 547381 w 763858"/>
                <a:gd name="connsiteY4" fmla="*/ 0 h 21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3858" h="214145">
                  <a:moveTo>
                    <a:pt x="275007" y="0"/>
                  </a:moveTo>
                  <a:cubicBezTo>
                    <a:pt x="126660" y="45396"/>
                    <a:pt x="-21687" y="90792"/>
                    <a:pt x="2632" y="126460"/>
                  </a:cubicBezTo>
                  <a:cubicBezTo>
                    <a:pt x="26951" y="162128"/>
                    <a:pt x="294461" y="217251"/>
                    <a:pt x="420921" y="214009"/>
                  </a:cubicBezTo>
                  <a:cubicBezTo>
                    <a:pt x="547381" y="210767"/>
                    <a:pt x="740313" y="142673"/>
                    <a:pt x="761390" y="107005"/>
                  </a:cubicBezTo>
                  <a:cubicBezTo>
                    <a:pt x="782467" y="71337"/>
                    <a:pt x="664924" y="35668"/>
                    <a:pt x="547381" y="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060043" y="1700506"/>
            <a:ext cx="1007697" cy="1629920"/>
            <a:chOff x="5910753" y="1943100"/>
            <a:chExt cx="1007697" cy="1629920"/>
          </a:xfrm>
        </p:grpSpPr>
        <p:sp>
          <p:nvSpPr>
            <p:cNvPr id="6" name="Line 65"/>
            <p:cNvSpPr>
              <a:spLocks noChangeShapeType="1"/>
            </p:cNvSpPr>
            <p:nvPr/>
          </p:nvSpPr>
          <p:spPr bwMode="auto">
            <a:xfrm>
              <a:off x="6339090" y="2197100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17426" name="Line 66"/>
            <p:cNvSpPr>
              <a:spLocks noChangeShapeType="1"/>
            </p:cNvSpPr>
            <p:nvPr/>
          </p:nvSpPr>
          <p:spPr bwMode="auto">
            <a:xfrm>
              <a:off x="6488315" y="2198688"/>
              <a:ext cx="0" cy="719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17427" name="Line 67"/>
            <p:cNvSpPr>
              <a:spLocks noChangeShapeType="1"/>
            </p:cNvSpPr>
            <p:nvPr/>
          </p:nvSpPr>
          <p:spPr bwMode="auto">
            <a:xfrm rot="5400000">
              <a:off x="6715483" y="2351320"/>
              <a:ext cx="0" cy="4059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17428" name="Line 68"/>
            <p:cNvSpPr>
              <a:spLocks noChangeShapeType="1"/>
            </p:cNvSpPr>
            <p:nvPr/>
          </p:nvSpPr>
          <p:spPr bwMode="auto">
            <a:xfrm rot="5400000">
              <a:off x="6113720" y="2351320"/>
              <a:ext cx="0" cy="4059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17435" name="Text Box 71"/>
            <p:cNvSpPr txBox="1">
              <a:spLocks noChangeArrowheads="1"/>
            </p:cNvSpPr>
            <p:nvPr/>
          </p:nvSpPr>
          <p:spPr bwMode="auto">
            <a:xfrm>
              <a:off x="6223202" y="3101533"/>
              <a:ext cx="3778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="0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7431" name="Text Box 73"/>
            <p:cNvSpPr txBox="1">
              <a:spLocks noChangeArrowheads="1"/>
            </p:cNvSpPr>
            <p:nvPr/>
          </p:nvSpPr>
          <p:spPr bwMode="auto">
            <a:xfrm>
              <a:off x="6026352" y="1943100"/>
              <a:ext cx="328613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7" name="Text Box 74"/>
            <p:cNvSpPr txBox="1">
              <a:spLocks noChangeArrowheads="1"/>
            </p:cNvSpPr>
            <p:nvPr/>
          </p:nvSpPr>
          <p:spPr bwMode="auto">
            <a:xfrm>
              <a:off x="6483552" y="1946275"/>
              <a:ext cx="32067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31" name="Forma libre 30"/>
            <p:cNvSpPr/>
            <p:nvPr/>
          </p:nvSpPr>
          <p:spPr bwMode="auto">
            <a:xfrm flipH="1">
              <a:off x="6050860" y="2971829"/>
              <a:ext cx="763858" cy="214145"/>
            </a:xfrm>
            <a:custGeom>
              <a:avLst/>
              <a:gdLst>
                <a:gd name="connsiteX0" fmla="*/ 275007 w 763858"/>
                <a:gd name="connsiteY0" fmla="*/ 0 h 214145"/>
                <a:gd name="connsiteX1" fmla="*/ 2632 w 763858"/>
                <a:gd name="connsiteY1" fmla="*/ 126460 h 214145"/>
                <a:gd name="connsiteX2" fmla="*/ 420921 w 763858"/>
                <a:gd name="connsiteY2" fmla="*/ 214009 h 214145"/>
                <a:gd name="connsiteX3" fmla="*/ 761390 w 763858"/>
                <a:gd name="connsiteY3" fmla="*/ 107005 h 214145"/>
                <a:gd name="connsiteX4" fmla="*/ 547381 w 763858"/>
                <a:gd name="connsiteY4" fmla="*/ 0 h 21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3858" h="214145">
                  <a:moveTo>
                    <a:pt x="275007" y="0"/>
                  </a:moveTo>
                  <a:cubicBezTo>
                    <a:pt x="126660" y="45396"/>
                    <a:pt x="-21687" y="90792"/>
                    <a:pt x="2632" y="126460"/>
                  </a:cubicBezTo>
                  <a:cubicBezTo>
                    <a:pt x="26951" y="162128"/>
                    <a:pt x="294461" y="217251"/>
                    <a:pt x="420921" y="214009"/>
                  </a:cubicBezTo>
                  <a:cubicBezTo>
                    <a:pt x="547381" y="210767"/>
                    <a:pt x="740313" y="142673"/>
                    <a:pt x="761390" y="107005"/>
                  </a:cubicBezTo>
                  <a:cubicBezTo>
                    <a:pt x="782467" y="71337"/>
                    <a:pt x="664924" y="35668"/>
                    <a:pt x="547381" y="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1409665" y="5782940"/>
            <a:ext cx="4146245" cy="5365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</a:rPr>
              <a:t>La distribución gana E</a:t>
            </a:r>
            <a:r>
              <a:rPr lang="es-ES" sz="2400" b="0" baseline="-25000">
                <a:latin typeface="Arial" panose="020B0604020202020204" pitchFamily="34" charset="0"/>
              </a:rPr>
              <a:t>Peléctrica</a:t>
            </a:r>
            <a:endParaRPr lang="es-ES" sz="2400" b="0">
              <a:latin typeface="Arial" panose="020B0604020202020204" pitchFamily="34" charset="0"/>
            </a:endParaRP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5960980" y="5782939"/>
            <a:ext cx="4340747" cy="5365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</a:rPr>
              <a:t>La distribución pierde E</a:t>
            </a:r>
            <a:r>
              <a:rPr lang="es-ES" sz="2400" b="0" baseline="-25000">
                <a:latin typeface="Arial" panose="020B0604020202020204" pitchFamily="34" charset="0"/>
              </a:rPr>
              <a:t>Peléctrica</a:t>
            </a:r>
            <a:endParaRPr lang="es-ES" sz="2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71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17" grpId="0"/>
      <p:bldP spid="46" grpId="0"/>
      <p:bldP spid="17420" grpId="0"/>
      <p:bldP spid="17421" grpId="0" animBg="1"/>
      <p:bldP spid="5" grpId="0" animBg="1"/>
      <p:bldP spid="22" grpId="0"/>
      <p:bldP spid="17424" grpId="0"/>
      <p:bldP spid="17425" grpId="0" animBg="1"/>
      <p:bldP spid="17432" grpId="0"/>
      <p:bldP spid="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7" name="Text Box 69"/>
          <p:cNvSpPr txBox="1">
            <a:spLocks noChangeArrowheads="1"/>
          </p:cNvSpPr>
          <p:nvPr/>
        </p:nvSpPr>
        <p:spPr bwMode="auto">
          <a:xfrm>
            <a:off x="1891242" y="2042545"/>
            <a:ext cx="5752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0"/>
              </a:spcBef>
            </a:pPr>
            <a:r>
              <a:rPr lang="es-ES" sz="2400" b="0" dirty="0"/>
              <a:t>Circuitos en los que no hay corrientes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95269" y="244389"/>
            <a:ext cx="8653462" cy="83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CC0000"/>
                </a:solidFill>
                <a:latin typeface="Arial" panose="020B0604020202020204" pitchFamily="34" charset="0"/>
              </a:rPr>
              <a:t>3.4.1 CIRCUITOS EN EQUILIBRIO.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CC0000"/>
                </a:solidFill>
                <a:latin typeface="Arial" panose="020B0604020202020204" pitchFamily="34" charset="0"/>
              </a:rPr>
              <a:t>         ASOCIACIÓN DE CONDENSADORES</a:t>
            </a:r>
          </a:p>
        </p:txBody>
      </p:sp>
      <p:sp>
        <p:nvSpPr>
          <p:cNvPr id="7" name="CuadroTexto 6"/>
          <p:cNvSpPr txBox="1">
            <a:spLocks noChangeArrowheads="1"/>
          </p:cNvSpPr>
          <p:nvPr/>
        </p:nvSpPr>
        <p:spPr bwMode="auto">
          <a:xfrm>
            <a:off x="1808832" y="1304302"/>
            <a:ext cx="4385907" cy="5147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/>
              <a:t>CIRCUITOS EN EQUILIBRIO</a:t>
            </a:r>
          </a:p>
        </p:txBody>
      </p:sp>
      <p:sp>
        <p:nvSpPr>
          <p:cNvPr id="8" name="Text Box 69"/>
          <p:cNvSpPr txBox="1">
            <a:spLocks noChangeArrowheads="1"/>
          </p:cNvSpPr>
          <p:nvPr/>
        </p:nvSpPr>
        <p:spPr bwMode="auto">
          <a:xfrm>
            <a:off x="1879387" y="2696177"/>
            <a:ext cx="61587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s-ES" sz="2400" b="0" dirty="0"/>
              <a:t>En ellos los componentes relevantes </a:t>
            </a:r>
            <a:r>
              <a:rPr lang="es-ES" sz="2400" b="0"/>
              <a:t>son:</a:t>
            </a:r>
            <a:endParaRPr lang="es-ES" sz="2400" b="0" dirty="0"/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673BA56C-8E44-41F4-92AE-C84ED4EE3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739" y="5577237"/>
            <a:ext cx="309021" cy="439737"/>
          </a:xfrm>
          <a:prstGeom prst="rightArrow">
            <a:avLst>
              <a:gd name="adj1" fmla="val 39352"/>
              <a:gd name="adj2" fmla="val 4945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111">
            <a:extLst>
              <a:ext uri="{FF2B5EF4-FFF2-40B4-BE49-F238E27FC236}">
                <a16:creationId xmlns:a16="http://schemas.microsoft.com/office/drawing/2014/main" id="{A5E34C11-D6DB-499C-9AA6-5F7AA9E06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5287590"/>
            <a:ext cx="1951038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2" name="Text Box 27">
            <a:extLst>
              <a:ext uri="{FF2B5EF4-FFF2-40B4-BE49-F238E27FC236}">
                <a16:creationId xmlns:a16="http://schemas.microsoft.com/office/drawing/2014/main" id="{2A7611FE-4C21-4B51-8349-E9008462E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929450"/>
            <a:ext cx="33655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8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endParaRPr lang="es-ES" sz="280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3" name="Text Box 41">
            <a:extLst>
              <a:ext uri="{FF2B5EF4-FFF2-40B4-BE49-F238E27FC236}">
                <a16:creationId xmlns:a16="http://schemas.microsoft.com/office/drawing/2014/main" id="{5DDEDFF8-8B3F-47B7-8535-4004A5AB0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5522543"/>
            <a:ext cx="3587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14" name="Text Box 42">
            <a:extLst>
              <a:ext uri="{FF2B5EF4-FFF2-40B4-BE49-F238E27FC236}">
                <a16:creationId xmlns:a16="http://schemas.microsoft.com/office/drawing/2014/main" id="{BF204CEA-E2A3-4CA1-9569-63CD43EF2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450" y="5513015"/>
            <a:ext cx="300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</a:p>
        </p:txBody>
      </p:sp>
      <p:grpSp>
        <p:nvGrpSpPr>
          <p:cNvPr id="15" name="56 Grupo">
            <a:extLst>
              <a:ext uri="{FF2B5EF4-FFF2-40B4-BE49-F238E27FC236}">
                <a16:creationId xmlns:a16="http://schemas.microsoft.com/office/drawing/2014/main" id="{3C146F27-9260-4629-8818-3D652FD2B3BC}"/>
              </a:ext>
            </a:extLst>
          </p:cNvPr>
          <p:cNvGrpSpPr>
            <a:grpSpLocks/>
          </p:cNvGrpSpPr>
          <p:nvPr/>
        </p:nvGrpSpPr>
        <p:grpSpPr bwMode="auto">
          <a:xfrm>
            <a:off x="4843591" y="4501317"/>
            <a:ext cx="2153406" cy="1906182"/>
            <a:chOff x="6846888" y="636993"/>
            <a:chExt cx="2152650" cy="1906182"/>
          </a:xfrm>
        </p:grpSpPr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54039535-93D9-40B6-A33D-AF5E3316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6888" y="1270000"/>
              <a:ext cx="2152650" cy="1273175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7" name="Group 47">
              <a:extLst>
                <a:ext uri="{FF2B5EF4-FFF2-40B4-BE49-F238E27FC236}">
                  <a16:creationId xmlns:a16="http://schemas.microsoft.com/office/drawing/2014/main" id="{B32C1548-A034-43F1-A4C8-CA92FDAF2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9788" y="1547813"/>
              <a:ext cx="1544637" cy="719137"/>
              <a:chOff x="3976" y="1339"/>
              <a:chExt cx="973" cy="453"/>
            </a:xfrm>
          </p:grpSpPr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2CF46E4F-19B3-4C41-929B-68DD7DE95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3" y="1339"/>
                <a:ext cx="0" cy="4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/>
              </a:p>
            </p:txBody>
          </p:sp>
          <p:sp>
            <p:nvSpPr>
              <p:cNvPr id="21" name="Line 44">
                <a:extLst>
                  <a:ext uri="{FF2B5EF4-FFF2-40B4-BE49-F238E27FC236}">
                    <a16:creationId xmlns:a16="http://schemas.microsoft.com/office/drawing/2014/main" id="{7EEF9ABE-7AE2-4217-B463-6ABC0351B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2" y="1452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/>
              </a:p>
            </p:txBody>
          </p:sp>
          <p:sp>
            <p:nvSpPr>
              <p:cNvPr id="22" name="Line 45">
                <a:extLst>
                  <a:ext uri="{FF2B5EF4-FFF2-40B4-BE49-F238E27FC236}">
                    <a16:creationId xmlns:a16="http://schemas.microsoft.com/office/drawing/2014/main" id="{76E3ECFB-0445-46F7-8810-B6DDA8128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723" y="1338"/>
                <a:ext cx="0" cy="4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/>
              </a:p>
            </p:txBody>
          </p:sp>
          <p:sp>
            <p:nvSpPr>
              <p:cNvPr id="23" name="Line 46">
                <a:extLst>
                  <a:ext uri="{FF2B5EF4-FFF2-40B4-BE49-F238E27FC236}">
                    <a16:creationId xmlns:a16="http://schemas.microsoft.com/office/drawing/2014/main" id="{4174ACE3-3E1E-42FC-A434-FFBC57C7F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203" y="1338"/>
                <a:ext cx="0" cy="4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/>
              </a:p>
            </p:txBody>
          </p:sp>
        </p:grpSp>
        <p:sp>
          <p:nvSpPr>
            <p:cNvPr id="18" name="Text Box 48">
              <a:extLst>
                <a:ext uri="{FF2B5EF4-FFF2-40B4-BE49-F238E27FC236}">
                  <a16:creationId xmlns:a16="http://schemas.microsoft.com/office/drawing/2014/main" id="{531C59C3-DC89-4EF1-A4DE-F066105D0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0775" y="1206500"/>
              <a:ext cx="336550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80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endParaRPr lang="es-ES" sz="2800" baseline="300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9" name="Text Box 112">
              <a:extLst>
                <a:ext uri="{FF2B5EF4-FFF2-40B4-BE49-F238E27FC236}">
                  <a16:creationId xmlns:a16="http://schemas.microsoft.com/office/drawing/2014/main" id="{3F5B25C8-361B-4A14-B23A-C42BEDFC6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7505" y="636993"/>
              <a:ext cx="1311414" cy="5365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 dirty="0">
                  <a:latin typeface="Arial" panose="020B0604020202020204" pitchFamily="34" charset="0"/>
                </a:rPr>
                <a:t>Símbolo</a:t>
              </a:r>
            </a:p>
          </p:txBody>
        </p:sp>
      </p:grpSp>
      <p:sp>
        <p:nvSpPr>
          <p:cNvPr id="24" name="Text Box 112">
            <a:extLst>
              <a:ext uri="{FF2B5EF4-FFF2-40B4-BE49-F238E27FC236}">
                <a16:creationId xmlns:a16="http://schemas.microsoft.com/office/drawing/2014/main" id="{92AB23F6-3DE0-4232-9F53-41863C170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4313" y="4506335"/>
            <a:ext cx="1654918" cy="5365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Generador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669C73E-0C42-4E69-BC24-89D7CDB3A105}"/>
              </a:ext>
            </a:extLst>
          </p:cNvPr>
          <p:cNvGrpSpPr/>
          <p:nvPr/>
        </p:nvGrpSpPr>
        <p:grpSpPr>
          <a:xfrm>
            <a:off x="7287846" y="4489646"/>
            <a:ext cx="3284597" cy="2603375"/>
            <a:chOff x="7206566" y="4489646"/>
            <a:chExt cx="3284597" cy="2603375"/>
          </a:xfrm>
        </p:grpSpPr>
        <p:sp>
          <p:nvSpPr>
            <p:cNvPr id="2" name="Rectángulo: esquina doblada 1">
              <a:extLst>
                <a:ext uri="{FF2B5EF4-FFF2-40B4-BE49-F238E27FC236}">
                  <a16:creationId xmlns:a16="http://schemas.microsoft.com/office/drawing/2014/main" id="{DB1D53A9-48DF-4B0F-A958-7D62DB1F65D3}"/>
                </a:ext>
              </a:extLst>
            </p:cNvPr>
            <p:cNvSpPr/>
            <p:nvPr/>
          </p:nvSpPr>
          <p:spPr bwMode="auto">
            <a:xfrm>
              <a:off x="7206566" y="4489646"/>
              <a:ext cx="3284597" cy="2567874"/>
            </a:xfrm>
            <a:prstGeom prst="foldedCorner">
              <a:avLst>
                <a:gd name="adj" fmla="val 9189"/>
              </a:avLst>
            </a:prstGeom>
            <a:solidFill>
              <a:srgbClr val="FFFF9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 Box 112">
              <a:extLst>
                <a:ext uri="{FF2B5EF4-FFF2-40B4-BE49-F238E27FC236}">
                  <a16:creationId xmlns:a16="http://schemas.microsoft.com/office/drawing/2014/main" id="{36DAC393-C99B-4070-B561-6FE9BFB55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3872" y="4525147"/>
              <a:ext cx="3236945" cy="25678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44000" tIns="82800" rIns="144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 dirty="0">
                  <a:latin typeface="Arial" panose="020B0604020202020204" pitchFamily="34" charset="0"/>
                </a:rPr>
                <a:t>Para una </a:t>
              </a:r>
              <a:r>
                <a:rPr lang="es-ES" sz="2400" dirty="0">
                  <a:solidFill>
                    <a:srgbClr val="3333FF"/>
                  </a:solidFill>
                  <a:latin typeface="Arial" panose="020B0604020202020204" pitchFamily="34" charset="0"/>
                </a:rPr>
                <a:t>batería</a:t>
              </a:r>
              <a:r>
                <a:rPr lang="es-ES" sz="2400" b="0" dirty="0">
                  <a:latin typeface="Arial" panose="020B0604020202020204" pitchFamily="34" charset="0"/>
                </a:rPr>
                <a:t> se repite varias veces, reflejando que tiene varias celdas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 dirty="0">
                  <a:latin typeface="Arial" panose="020B0604020202020204" pitchFamily="34" charset="0"/>
                </a:rPr>
                <a:t>Una </a:t>
              </a:r>
              <a:r>
                <a:rPr lang="es-ES" sz="2400" dirty="0">
                  <a:solidFill>
                    <a:srgbClr val="3333FF"/>
                  </a:solidFill>
                  <a:latin typeface="Arial" panose="020B0604020202020204" pitchFamily="34" charset="0"/>
                </a:rPr>
                <a:t>pila</a:t>
              </a:r>
              <a:r>
                <a:rPr lang="es-ES" sz="2400" b="0" dirty="0">
                  <a:latin typeface="Arial" panose="020B0604020202020204" pitchFamily="34" charset="0"/>
                </a:rPr>
                <a:t>, o tiene una, o parece una sola</a:t>
              </a:r>
            </a:p>
          </p:txBody>
        </p:sp>
      </p:grpSp>
      <p:sp>
        <p:nvSpPr>
          <p:cNvPr id="26" name="Text Box 69">
            <a:extLst>
              <a:ext uri="{FF2B5EF4-FFF2-40B4-BE49-F238E27FC236}">
                <a16:creationId xmlns:a16="http://schemas.microsoft.com/office/drawing/2014/main" id="{EA0B8697-D022-4C31-8BE8-67C5CBCE1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755" y="3139892"/>
            <a:ext cx="61587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s-ES" sz="2400" b="0">
                <a:sym typeface="Symbol" panose="05050102010706020507" pitchFamily="18" charset="2"/>
              </a:rPr>
              <a:t> </a:t>
            </a:r>
            <a:r>
              <a:rPr lang="es-ES" sz="2400" b="0" dirty="0"/>
              <a:t>Los </a:t>
            </a:r>
            <a:r>
              <a:rPr lang="es-ES" sz="2400" dirty="0">
                <a:solidFill>
                  <a:srgbClr val="008000"/>
                </a:solidFill>
              </a:rPr>
              <a:t>generadores</a:t>
            </a:r>
            <a:r>
              <a:rPr lang="es-ES" sz="2400" b="0" dirty="0"/>
              <a:t>, que </a:t>
            </a:r>
            <a:r>
              <a:rPr lang="es-ES" sz="2400" b="0"/>
              <a:t>aportan energía</a:t>
            </a:r>
            <a:endParaRPr lang="es-ES" sz="2400" b="0" dirty="0"/>
          </a:p>
        </p:txBody>
      </p:sp>
      <p:sp>
        <p:nvSpPr>
          <p:cNvPr id="27" name="Text Box 69">
            <a:extLst>
              <a:ext uri="{FF2B5EF4-FFF2-40B4-BE49-F238E27FC236}">
                <a16:creationId xmlns:a16="http://schemas.microsoft.com/office/drawing/2014/main" id="{6AE6F663-0BB6-48C3-B49D-904749AEC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883" y="3580071"/>
            <a:ext cx="61587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s-ES" sz="2400" b="0">
                <a:sym typeface="Symbol" panose="05050102010706020507" pitchFamily="18" charset="2"/>
              </a:rPr>
              <a:t> </a:t>
            </a:r>
            <a:r>
              <a:rPr lang="es-ES" sz="2400" b="0" dirty="0"/>
              <a:t>Los </a:t>
            </a:r>
            <a:r>
              <a:rPr lang="es-ES" sz="2400" dirty="0">
                <a:solidFill>
                  <a:srgbClr val="008000"/>
                </a:solidFill>
              </a:rPr>
              <a:t>condensadores</a:t>
            </a:r>
            <a:r>
              <a:rPr lang="es-ES" sz="2400" b="0" dirty="0"/>
              <a:t>, que la almacenan</a:t>
            </a:r>
          </a:p>
        </p:txBody>
      </p:sp>
    </p:spTree>
    <p:extLst>
      <p:ext uri="{BB962C8B-B14F-4D97-AF65-F5344CB8AC3E}">
        <p14:creationId xmlns:p14="http://schemas.microsoft.com/office/powerpoint/2010/main" val="59136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7" grpId="0"/>
      <p:bldP spid="7" grpId="0" animBg="1"/>
      <p:bldP spid="8" grpId="0"/>
      <p:bldP spid="10" grpId="0" animBg="1"/>
      <p:bldP spid="12" grpId="0"/>
      <p:bldP spid="13" grpId="0"/>
      <p:bldP spid="14" grpId="0"/>
      <p:bldP spid="24" grpId="0" animBg="1"/>
      <p:bldP spid="26" grpId="0"/>
      <p:bldP spid="27" grpId="0"/>
    </p:bldLst>
  </p:timing>
</p:sld>
</file>

<file path=ppt/theme/theme1.xml><?xml version="1.0" encoding="utf-8"?>
<a:theme xmlns:a="http://schemas.openxmlformats.org/drawingml/2006/main" name="FNT_2012_TEMA1_1">
  <a:themeElements>
    <a:clrScheme name="FNT_2012_TEMA1_1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FNT_2012_TEMA1_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000" tIns="82800" rIns="90000" bIns="82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000" tIns="82800" rIns="90000" bIns="82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NT_2012_TEMA1_1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FNT_2012_TEMA1_1</Template>
  <TotalTime>10007</TotalTime>
  <Words>2991</Words>
  <Application>Microsoft Office PowerPoint</Application>
  <PresentationFormat>Personalizado</PresentationFormat>
  <Paragraphs>538</Paragraphs>
  <Slides>28</Slides>
  <Notes>27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Arial</vt:lpstr>
      <vt:lpstr>Cambria Math</vt:lpstr>
      <vt:lpstr>Comic Sans MS</vt:lpstr>
      <vt:lpstr>Times New Roman</vt:lpstr>
      <vt:lpstr>Trebuchet MS</vt:lpstr>
      <vt:lpstr>FNT_2012_TEMA1_1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FÍSICA</dc:creator>
  <cp:lastModifiedBy>Jose Enrique Martin Dominguez</cp:lastModifiedBy>
  <cp:revision>1503</cp:revision>
  <dcterms:created xsi:type="dcterms:W3CDTF">2012-02-20T13:06:36Z</dcterms:created>
  <dcterms:modified xsi:type="dcterms:W3CDTF">2020-11-17T12:43:28Z</dcterms:modified>
</cp:coreProperties>
</file>