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16" r:id="rId2"/>
    <p:sldId id="554" r:id="rId3"/>
    <p:sldId id="497" r:id="rId4"/>
    <p:sldId id="555" r:id="rId5"/>
    <p:sldId id="556" r:id="rId6"/>
    <p:sldId id="557" r:id="rId7"/>
    <p:sldId id="488" r:id="rId8"/>
    <p:sldId id="489" r:id="rId9"/>
    <p:sldId id="490" r:id="rId10"/>
    <p:sldId id="491" r:id="rId11"/>
    <p:sldId id="514" r:id="rId12"/>
    <p:sldId id="492" r:id="rId13"/>
    <p:sldId id="467" r:id="rId14"/>
    <p:sldId id="487" r:id="rId15"/>
    <p:sldId id="486" r:id="rId16"/>
    <p:sldId id="485" r:id="rId17"/>
    <p:sldId id="520" r:id="rId18"/>
    <p:sldId id="522" r:id="rId19"/>
    <p:sldId id="452" r:id="rId20"/>
    <p:sldId id="503" r:id="rId21"/>
    <p:sldId id="558" r:id="rId22"/>
    <p:sldId id="527" r:id="rId23"/>
    <p:sldId id="453" r:id="rId24"/>
    <p:sldId id="515" r:id="rId25"/>
    <p:sldId id="519" r:id="rId26"/>
    <p:sldId id="528" r:id="rId27"/>
    <p:sldId id="505" r:id="rId28"/>
    <p:sldId id="517" r:id="rId29"/>
    <p:sldId id="506" r:id="rId30"/>
    <p:sldId id="507" r:id="rId31"/>
    <p:sldId id="508" r:id="rId32"/>
    <p:sldId id="509" r:id="rId33"/>
    <p:sldId id="510" r:id="rId34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69696"/>
    <a:srgbClr val="FFFFFF"/>
    <a:srgbClr val="FFFF99"/>
    <a:srgbClr val="666699"/>
    <a:srgbClr val="CCFFCC"/>
    <a:srgbClr val="C0C0C0"/>
    <a:srgbClr val="DDDDDD"/>
    <a:srgbClr val="ED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85888" autoAdjust="0"/>
  </p:normalViewPr>
  <p:slideViewPr>
    <p:cSldViewPr snapToGrid="0" showGuides="1">
      <p:cViewPr varScale="1">
        <p:scale>
          <a:sx n="87" d="100"/>
          <a:sy n="87" d="100"/>
        </p:scale>
        <p:origin x="2268" y="78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12B433-08EC-42F8-9DB6-884C07FC06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11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5BE600-1F57-48BF-9CD8-CE0EBD5935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1009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6E66AE-DB1E-44FF-A233-27C0F05AE088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96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0FF95-940D-46C3-9BF2-215AF4F504D3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6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0FF95-940D-46C3-9BF2-215AF4F504D3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67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A371D6-8124-420F-ABE6-53D634E5014D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63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4CC98E-E42F-45CE-A3A9-E6B61FAB6FD5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2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8EEE6-7918-4F67-A58F-237ED253E92B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3A03DD-ABDF-4D39-97ED-61EABB96BB35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6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67DFE3-67EA-4D4B-BD3B-35771C23D3DC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2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6A5B32-863A-46A2-9F9E-A52D30F3897D}" type="slidenum">
              <a:rPr lang="es-ES" smtClean="0"/>
              <a:pPr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5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6A5B32-863A-46A2-9F9E-A52D30F3897D}" type="slidenum">
              <a:rPr lang="es-ES" smtClean="0"/>
              <a:pPr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911C9-3588-4635-8D2E-309A2E8FAF88}" type="slidenum">
              <a:rPr lang="es-ES" smtClean="0"/>
              <a:pPr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1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08FE-A973-4343-BA67-33DCFBEB6E87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/>
            <a:endParaRPr lang="es-ES" sz="8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2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911C9-3588-4635-8D2E-309A2E8FAF88}" type="slidenum">
              <a:rPr lang="es-ES" smtClean="0"/>
              <a:pPr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5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911C9-3588-4635-8D2E-309A2E8FAF88}" type="slidenum">
              <a:rPr lang="es-ES" smtClean="0"/>
              <a:pPr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5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911C9-3588-4635-8D2E-309A2E8FAF88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31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99247B-6D67-4ADF-B0F1-E023ED5B1F12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04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99247B-6D67-4ADF-B0F1-E023ED5B1F12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22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EEC186-91D7-4430-8B98-30A75CE44510}" type="slidenum">
              <a:rPr lang="es-ES" smtClean="0"/>
              <a:pPr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26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EEC186-91D7-4430-8B98-30A75CE44510}" type="slidenum">
              <a:rPr lang="es-ES" smtClean="0"/>
              <a:pPr>
                <a:spcBef>
                  <a:spcPct val="0"/>
                </a:spcBef>
              </a:pPr>
              <a:t>26</a:t>
            </a:fld>
            <a:endParaRPr lang="es-E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65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E1E9B-1026-4EB0-B13C-BD91D8047A0A}" type="slidenum">
              <a:rPr lang="es-ES" smtClean="0"/>
              <a:pPr>
                <a:spcBef>
                  <a:spcPct val="0"/>
                </a:spcBef>
              </a:pPr>
              <a:t>27</a:t>
            </a:fld>
            <a:endParaRPr lang="es-E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07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E1E9B-1026-4EB0-B13C-BD91D8047A0A}" type="slidenum">
              <a:rPr lang="es-ES" smtClean="0"/>
              <a:pPr>
                <a:spcBef>
                  <a:spcPct val="0"/>
                </a:spcBef>
              </a:pPr>
              <a:t>28</a:t>
            </a:fld>
            <a:endParaRPr lang="es-E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77A512-B72C-4105-91A9-E7D29BADE02A}" type="slidenum">
              <a:rPr lang="es-ES" smtClean="0"/>
              <a:pPr>
                <a:spcBef>
                  <a:spcPct val="0"/>
                </a:spcBef>
              </a:pPr>
              <a:t>29</a:t>
            </a:fld>
            <a:endParaRPr lang="es-E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1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EF592-B636-412A-9239-F2C3F35DC360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06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BB880B-4256-4F2D-875A-AC73931F8A7D}" type="slidenum">
              <a:rPr lang="es-ES" smtClean="0"/>
              <a:pPr>
                <a:spcBef>
                  <a:spcPct val="0"/>
                </a:spcBef>
              </a:pPr>
              <a:t>30</a:t>
            </a:fld>
            <a:endParaRPr lang="es-E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3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B6847-E746-4ED0-A048-CB848159FE76}" type="slidenum">
              <a:rPr lang="es-ES" smtClean="0"/>
              <a:pPr>
                <a:spcBef>
                  <a:spcPct val="0"/>
                </a:spcBef>
              </a:pPr>
              <a:t>31</a:t>
            </a:fld>
            <a:endParaRPr lang="es-E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55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B6847-E746-4ED0-A048-CB848159FE76}" type="slidenum">
              <a:rPr lang="es-ES" smtClean="0"/>
              <a:pPr>
                <a:spcBef>
                  <a:spcPct val="0"/>
                </a:spcBef>
              </a:pPr>
              <a:t>32</a:t>
            </a:fld>
            <a:endParaRPr lang="es-E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0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DE415E-21F3-443F-BE13-230AEF82D5A0}" type="slidenum">
              <a:rPr lang="es-ES"/>
              <a:pPr algn="r" eaLnBrk="1" hangingPunct="1"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2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DE415E-21F3-443F-BE13-230AEF82D5A0}" type="slidenum">
              <a:rPr lang="es-ES"/>
              <a:pPr algn="r" eaLnBrk="1" hangingPunct="1"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6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B2ADC-80AE-46E1-8EFA-460F1A9220CA}" type="slidenum">
              <a:rPr lang="es-ES" smtClean="0"/>
              <a:pPr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B2ADC-80AE-46E1-8EFA-460F1A9220CA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2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0A8EE3-3F75-480B-97B2-6752DA53E4A2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0A8EE3-3F75-480B-97B2-6752DA53E4A2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E5070-185E-4DCD-913E-5C80CF59B9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3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1ACC3-3F0E-4EF7-A7C5-95431741754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34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946B-F849-40D6-A24F-4965EBAB70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28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26E0B-75A1-4513-A388-C0C2099F2B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30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89A89-0BFE-46E7-950F-2DBDF54A4E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6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49C90-E085-4E41-AA79-BB81E0E309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7856-76D7-4EE3-9E62-4EDFD0A947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6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C150-BDED-4F52-A0B2-60AA195FEC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21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2D319-55C9-496D-846A-AC1E17DC6C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21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58B6-9C9B-4D52-8E53-0DE82260BA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68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4ED95-38AB-4E24-9FCC-068AF229F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9934A-DC94-4F44-A231-CAB033F3CC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7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120F07-66F2-421F-BFB3-3094BA0255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2838450" y="3221038"/>
            <a:ext cx="581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CONDENSADORES Y DIELÉCTRICOS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300663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Comic Sans MS" panose="030F0702030302020204" pitchFamily="66" charset="0"/>
              </a:rPr>
              <a:t>(4/4)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3</a:t>
            </a:r>
          </a:p>
        </p:txBody>
      </p:sp>
      <p:grpSp>
        <p:nvGrpSpPr>
          <p:cNvPr id="16" name="Group 23">
            <a:extLst>
              <a:ext uri="{FF2B5EF4-FFF2-40B4-BE49-F238E27FC236}">
                <a16:creationId xmlns:a16="http://schemas.microsoft.com/office/drawing/2014/main" id="{05D05E3B-2247-41A1-971A-3ECAD32E5B4A}"/>
              </a:ext>
            </a:extLst>
          </p:cNvPr>
          <p:cNvGrpSpPr>
            <a:grpSpLocks/>
          </p:cNvGrpSpPr>
          <p:nvPr/>
        </p:nvGrpSpPr>
        <p:grpSpPr bwMode="auto">
          <a:xfrm>
            <a:off x="7233799" y="299818"/>
            <a:ext cx="3209926" cy="2159000"/>
            <a:chOff x="4896" y="276"/>
            <a:chExt cx="2022" cy="1360"/>
          </a:xfrm>
        </p:grpSpPr>
        <p:sp>
          <p:nvSpPr>
            <p:cNvPr id="17" name="AutoShape 1067">
              <a:extLst>
                <a:ext uri="{FF2B5EF4-FFF2-40B4-BE49-F238E27FC236}">
                  <a16:creationId xmlns:a16="http://schemas.microsoft.com/office/drawing/2014/main" id="{FABB7A12-6A46-47D5-84BB-A6380E252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6"/>
              <a:ext cx="2022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1068">
              <a:extLst>
                <a:ext uri="{FF2B5EF4-FFF2-40B4-BE49-F238E27FC236}">
                  <a16:creationId xmlns:a16="http://schemas.microsoft.com/office/drawing/2014/main" id="{35D4898A-CFB6-455B-A233-BD61C1680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450"/>
              <a:ext cx="178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PRÁCTICA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19" name="Text Box 1069">
              <a:extLst>
                <a:ext uri="{FF2B5EF4-FFF2-40B4-BE49-F238E27FC236}">
                  <a16:creationId xmlns:a16="http://schemas.microsoft.com/office/drawing/2014/main" id="{E7270A10-5D23-4576-88B6-49F751B13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036"/>
              <a:ext cx="178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23/11 a 27/11</a:t>
              </a:r>
            </a:p>
          </p:txBody>
        </p:sp>
        <p:sp>
          <p:nvSpPr>
            <p:cNvPr id="20" name="Text Box 1062">
              <a:extLst>
                <a:ext uri="{FF2B5EF4-FFF2-40B4-BE49-F238E27FC236}">
                  <a16:creationId xmlns:a16="http://schemas.microsoft.com/office/drawing/2014/main" id="{44C97576-EF53-46DE-A108-F56BA9C52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Boletín en Moodle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4">
            <a:extLst>
              <a:ext uri="{FF2B5EF4-FFF2-40B4-BE49-F238E27FC236}">
                <a16:creationId xmlns:a16="http://schemas.microsoft.com/office/drawing/2014/main" id="{C52C0BFE-6023-44B5-8753-9591CD46D033}"/>
              </a:ext>
            </a:extLst>
          </p:cNvPr>
          <p:cNvGrpSpPr>
            <a:grpSpLocks/>
          </p:cNvGrpSpPr>
          <p:nvPr/>
        </p:nvGrpSpPr>
        <p:grpSpPr bwMode="auto">
          <a:xfrm>
            <a:off x="7854152" y="2557420"/>
            <a:ext cx="317500" cy="376237"/>
            <a:chOff x="8088" y="15201"/>
            <a:chExt cx="340" cy="280"/>
          </a:xfrm>
        </p:grpSpPr>
        <p:sp>
          <p:nvSpPr>
            <p:cNvPr id="115" name="Line 5">
              <a:extLst>
                <a:ext uri="{FF2B5EF4-FFF2-40B4-BE49-F238E27FC236}">
                  <a16:creationId xmlns:a16="http://schemas.microsoft.com/office/drawing/2014/main" id="{B961C0F0-0571-4218-AE13-AE47CCF04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" y="15201"/>
              <a:ext cx="0" cy="1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CEF00D05-024A-4214-BE2E-703D6A514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8" y="15384"/>
              <a:ext cx="3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30B3576F-ADFB-46A3-BA22-4EC8AC9CD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5" y="15432"/>
              <a:ext cx="2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FB6F1411-1D60-4D89-B120-4FB8EDA56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2" y="15481"/>
              <a:ext cx="1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E6FBD10-6E6C-41B2-9D0F-A6B53044EFBE}"/>
              </a:ext>
            </a:extLst>
          </p:cNvPr>
          <p:cNvGrpSpPr/>
          <p:nvPr/>
        </p:nvGrpSpPr>
        <p:grpSpPr>
          <a:xfrm>
            <a:off x="1431062" y="5234184"/>
            <a:ext cx="8732543" cy="1427099"/>
            <a:chOff x="1431062" y="5234184"/>
            <a:chExt cx="8732543" cy="1427099"/>
          </a:xfrm>
        </p:grpSpPr>
        <p:sp>
          <p:nvSpPr>
            <p:cNvPr id="17487" name="Rectangle 129"/>
            <p:cNvSpPr>
              <a:spLocks noChangeArrowheads="1"/>
            </p:cNvSpPr>
            <p:nvPr/>
          </p:nvSpPr>
          <p:spPr bwMode="auto">
            <a:xfrm>
              <a:off x="1431062" y="5234184"/>
              <a:ext cx="8732543" cy="14270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/>
                <a:t>    </a:t>
              </a:r>
            </a:p>
          </p:txBody>
        </p:sp>
        <p:sp>
          <p:nvSpPr>
            <p:cNvPr id="17489" name="Text Box 131"/>
            <p:cNvSpPr txBox="1">
              <a:spLocks noChangeArrowheads="1"/>
            </p:cNvSpPr>
            <p:nvPr/>
          </p:nvSpPr>
          <p:spPr bwMode="auto">
            <a:xfrm>
              <a:off x="5413804" y="5303206"/>
              <a:ext cx="4625976" cy="1275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La suma de las caídas de V de uno a otro por cualquier camino a través del circuito</a:t>
              </a:r>
            </a:p>
          </p:txBody>
        </p:sp>
        <p:sp>
          <p:nvSpPr>
            <p:cNvPr id="17490" name="Text Box 128"/>
            <p:cNvSpPr txBox="1">
              <a:spLocks noChangeArrowheads="1"/>
            </p:cNvSpPr>
            <p:nvPr/>
          </p:nvSpPr>
          <p:spPr bwMode="auto">
            <a:xfrm>
              <a:off x="4978068" y="5689096"/>
              <a:ext cx="363538" cy="46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sz="2400" b="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8" name="Text Box 70"/>
            <p:cNvSpPr txBox="1">
              <a:spLocks noChangeArrowheads="1"/>
            </p:cNvSpPr>
            <p:nvPr/>
          </p:nvSpPr>
          <p:spPr bwMode="auto">
            <a:xfrm>
              <a:off x="1530732" y="5304335"/>
              <a:ext cx="3379748" cy="1275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La caída de potencial entre 2 puntos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0" dirty="0">
                  <a:latin typeface="Arial" panose="020B0604020202020204" pitchFamily="34" charset="0"/>
                </a:rPr>
                <a:t>de un circuito</a:t>
              </a:r>
            </a:p>
          </p:txBody>
        </p:sp>
      </p:grpSp>
      <p:sp>
        <p:nvSpPr>
          <p:cNvPr id="42029" name="Text Box 59"/>
          <p:cNvSpPr txBox="1">
            <a:spLocks noChangeArrowheads="1"/>
          </p:cNvSpPr>
          <p:nvPr/>
        </p:nvSpPr>
        <p:spPr bwMode="auto">
          <a:xfrm>
            <a:off x="1431062" y="507030"/>
            <a:ext cx="746015" cy="714146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¿V?</a:t>
            </a:r>
            <a:endParaRPr lang="es-ES" sz="2400" b="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42" name="Text Box 130"/>
          <p:cNvSpPr txBox="1">
            <a:spLocks noChangeArrowheads="1"/>
          </p:cNvSpPr>
          <p:nvPr/>
        </p:nvSpPr>
        <p:spPr bwMode="auto">
          <a:xfrm>
            <a:off x="2277974" y="432482"/>
            <a:ext cx="2030161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u="sng" dirty="0">
                <a:solidFill>
                  <a:srgbClr val="008000"/>
                </a:solidFill>
                <a:latin typeface="Arial" panose="020B0604020202020204" pitchFamily="34" charset="0"/>
              </a:rPr>
              <a:t>Potencial</a:t>
            </a: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 en varios puntos</a:t>
            </a:r>
          </a:p>
        </p:txBody>
      </p:sp>
      <p:sp>
        <p:nvSpPr>
          <p:cNvPr id="17488" name="Text Box 70"/>
          <p:cNvSpPr txBox="1">
            <a:spLocks noChangeArrowheads="1"/>
          </p:cNvSpPr>
          <p:nvPr/>
        </p:nvSpPr>
        <p:spPr bwMode="auto">
          <a:xfrm>
            <a:off x="1424532" y="1452598"/>
            <a:ext cx="4340928" cy="201387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El W</a:t>
            </a:r>
            <a:r>
              <a:rPr lang="es-ES" sz="2400" b="1" baseline="-25000" dirty="0">
                <a:latin typeface="Arial" panose="020B0604020202020204" pitchFamily="34" charset="0"/>
              </a:rPr>
              <a:t>E</a:t>
            </a:r>
            <a:r>
              <a:rPr lang="es-ES" sz="2400" b="0" dirty="0">
                <a:latin typeface="Arial" panose="020B0604020202020204" pitchFamily="34" charset="0"/>
              </a:rPr>
              <a:t> entre 2 puntos del circuito no depende del camino, al </a:t>
            </a:r>
            <a:r>
              <a:rPr lang="es-ES" sz="2400" b="0">
                <a:latin typeface="Arial" panose="020B0604020202020204" pitchFamily="34" charset="0"/>
              </a:rPr>
              <a:t>ser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 b="0">
                <a:latin typeface="Arial" panose="020B0604020202020204" pitchFamily="34" charset="0"/>
              </a:rPr>
              <a:t> conservativo</a:t>
            </a:r>
            <a:r>
              <a:rPr lang="es-ES" sz="2400" b="0" dirty="0">
                <a:latin typeface="Arial" panose="020B0604020202020204" pitchFamily="34" charset="0"/>
              </a:rPr>
              <a:t>, y es suma de los trabajos parciales realizados</a:t>
            </a:r>
          </a:p>
        </p:txBody>
      </p:sp>
      <p:sp>
        <p:nvSpPr>
          <p:cNvPr id="104" name="Text Box 70"/>
          <p:cNvSpPr txBox="1">
            <a:spLocks noChangeArrowheads="1"/>
          </p:cNvSpPr>
          <p:nvPr/>
        </p:nvSpPr>
        <p:spPr bwMode="auto">
          <a:xfrm>
            <a:off x="1426707" y="3696785"/>
            <a:ext cx="7798688" cy="53654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Como W</a:t>
            </a:r>
            <a:r>
              <a:rPr lang="es-ES" sz="2400" b="1" baseline="-25000">
                <a:latin typeface="Arial" panose="020B0604020202020204" pitchFamily="34" charset="0"/>
              </a:rPr>
              <a:t>E</a:t>
            </a:r>
            <a:r>
              <a:rPr lang="es-ES" sz="2400" b="0">
                <a:latin typeface="Arial" panose="020B0604020202020204" pitchFamily="34" charset="0"/>
              </a:rPr>
              <a:t> = -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V, se puede decir los mismo para las ddp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1417989" y="4573626"/>
            <a:ext cx="280557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chemeClr val="tx1"/>
                </a:solidFill>
              </a:rPr>
              <a:t>Calculando caídas:</a:t>
            </a:r>
            <a:endParaRPr lang="en-GB" sz="2400" b="0" dirty="0">
              <a:solidFill>
                <a:schemeClr val="tx1"/>
              </a:solidFill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401591E-1BA7-4779-A103-4FE70A57597D}"/>
              </a:ext>
            </a:extLst>
          </p:cNvPr>
          <p:cNvGrpSpPr/>
          <p:nvPr/>
        </p:nvGrpSpPr>
        <p:grpSpPr>
          <a:xfrm>
            <a:off x="6170273" y="181577"/>
            <a:ext cx="3697287" cy="2811794"/>
            <a:chOff x="1470457" y="269272"/>
            <a:chExt cx="3697287" cy="2811794"/>
          </a:xfrm>
        </p:grpSpPr>
        <p:grpSp>
          <p:nvGrpSpPr>
            <p:cNvPr id="71" name="Group 16">
              <a:extLst>
                <a:ext uri="{FF2B5EF4-FFF2-40B4-BE49-F238E27FC236}">
                  <a16:creationId xmlns:a16="http://schemas.microsoft.com/office/drawing/2014/main" id="{9A062B97-E90D-4957-8AB9-643A0C75D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219" y="709010"/>
              <a:ext cx="112713" cy="482600"/>
              <a:chOff x="4253" y="5198"/>
              <a:chExt cx="121" cy="360"/>
            </a:xfrm>
          </p:grpSpPr>
          <p:sp>
            <p:nvSpPr>
              <p:cNvPr id="112" name="Line 17">
                <a:extLst>
                  <a:ext uri="{FF2B5EF4-FFF2-40B4-BE49-F238E27FC236}">
                    <a16:creationId xmlns:a16="http://schemas.microsoft.com/office/drawing/2014/main" id="{A1319ED7-976D-483C-9E6B-4A72C9073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" name="Line 18">
                <a:extLst>
                  <a:ext uri="{FF2B5EF4-FFF2-40B4-BE49-F238E27FC236}">
                    <a16:creationId xmlns:a16="http://schemas.microsoft.com/office/drawing/2014/main" id="{EB62A578-1850-4D4B-9BD2-63DEE4DA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39959239-CDB6-49A2-8E30-1F5CF7851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832" y="712185"/>
              <a:ext cx="112712" cy="484187"/>
              <a:chOff x="4253" y="5198"/>
              <a:chExt cx="121" cy="360"/>
            </a:xfrm>
          </p:grpSpPr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EB26F091-FF4C-4B3B-9B0D-8E3248706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1" name="Line 21">
                <a:extLst>
                  <a:ext uri="{FF2B5EF4-FFF2-40B4-BE49-F238E27FC236}">
                    <a16:creationId xmlns:a16="http://schemas.microsoft.com/office/drawing/2014/main" id="{A1D64B13-AFBF-446E-89D9-21CC1400C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F8C0ACD8-6C95-4BFE-9F3E-2FD55F293E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27026" y="1587691"/>
              <a:ext cx="163512" cy="336550"/>
              <a:chOff x="4253" y="5198"/>
              <a:chExt cx="121" cy="360"/>
            </a:xfrm>
          </p:grpSpPr>
          <p:sp>
            <p:nvSpPr>
              <p:cNvPr id="108" name="Line 23">
                <a:extLst>
                  <a:ext uri="{FF2B5EF4-FFF2-40B4-BE49-F238E27FC236}">
                    <a16:creationId xmlns:a16="http://schemas.microsoft.com/office/drawing/2014/main" id="{A8713023-BE36-4866-A208-0B11CF0E8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9" name="Line 24">
                <a:extLst>
                  <a:ext uri="{FF2B5EF4-FFF2-40B4-BE49-F238E27FC236}">
                    <a16:creationId xmlns:a16="http://schemas.microsoft.com/office/drawing/2014/main" id="{21338051-88B7-4E7E-A7CE-8CACFE966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4" name="Line 25">
              <a:extLst>
                <a:ext uri="{FF2B5EF4-FFF2-40B4-BE49-F238E27FC236}">
                  <a16:creationId xmlns:a16="http://schemas.microsoft.com/office/drawing/2014/main" id="{CF739BBD-D323-4E11-B120-4CB5465AA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0457" y="94554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419756C5-A418-4281-9F27-42E286A9C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69272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3785BCB5-93C1-4CE1-AD5D-543750055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69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5E10066E-9D6D-4421-9FE0-39A972D311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02532" y="2399697"/>
              <a:ext cx="58737" cy="482600"/>
              <a:chOff x="5153" y="6274"/>
              <a:chExt cx="63" cy="360"/>
            </a:xfrm>
          </p:grpSpPr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AE2A2289-96BF-4009-B910-870FA695D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7" name="Line 30">
                <a:extLst>
                  <a:ext uri="{FF2B5EF4-FFF2-40B4-BE49-F238E27FC236}">
                    <a16:creationId xmlns:a16="http://schemas.microsoft.com/office/drawing/2014/main" id="{2956F8DB-B918-4B2C-A8AE-467653FD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D4DE15E5-26FB-41D3-8CDC-3CCA8C88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1269" y="2640997"/>
              <a:ext cx="10064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9" name="Text Box 32">
              <a:extLst>
                <a:ext uri="{FF2B5EF4-FFF2-40B4-BE49-F238E27FC236}">
                  <a16:creationId xmlns:a16="http://schemas.microsoft.com/office/drawing/2014/main" id="{DEE13975-01D6-4FEC-8C3B-1664208D4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607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A1E430EB-A0A3-4486-87C6-A430ECA5A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869" y="950310"/>
              <a:ext cx="1731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7405858F-756A-4C8F-A6F5-D05F6AAB3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332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54EDE08E-358F-4FB1-96BE-B505E0F95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694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AE713C25-19EA-4F3B-8C79-2168DDBB3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544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82ECBDC9-5BAF-4430-9D18-A246E408E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F63AA49C-1BFF-4A82-ACB7-4CF6C0C5F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86" name="Group 39">
              <a:extLst>
                <a:ext uri="{FF2B5EF4-FFF2-40B4-BE49-F238E27FC236}">
                  <a16:creationId xmlns:a16="http://schemas.microsoft.com/office/drawing/2014/main" id="{EFFD7AF8-0EF4-469E-8A98-935CC46B7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157" y="2404460"/>
              <a:ext cx="112712" cy="482600"/>
              <a:chOff x="4253" y="5198"/>
              <a:chExt cx="121" cy="360"/>
            </a:xfrm>
          </p:grpSpPr>
          <p:sp>
            <p:nvSpPr>
              <p:cNvPr id="102" name="Line 40">
                <a:extLst>
                  <a:ext uri="{FF2B5EF4-FFF2-40B4-BE49-F238E27FC236}">
                    <a16:creationId xmlns:a16="http://schemas.microsoft.com/office/drawing/2014/main" id="{E9B09405-5898-4879-ADF8-5BF9B3735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3" name="Line 41">
                <a:extLst>
                  <a:ext uri="{FF2B5EF4-FFF2-40B4-BE49-F238E27FC236}">
                    <a16:creationId xmlns:a16="http://schemas.microsoft.com/office/drawing/2014/main" id="{1C2C8690-74D3-4C19-82CD-761F4C3B1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BDFF5B9D-F2E3-49E1-9B81-AC71E05A8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8394" y="264099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8" name="Text Box 43">
              <a:extLst>
                <a:ext uri="{FF2B5EF4-FFF2-40B4-BE49-F238E27FC236}">
                  <a16:creationId xmlns:a16="http://schemas.microsoft.com/office/drawing/2014/main" id="{1F5197A6-EC80-4071-9C40-BA306C988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009172"/>
              <a:ext cx="5032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Line 44">
              <a:extLst>
                <a:ext uri="{FF2B5EF4-FFF2-40B4-BE49-F238E27FC236}">
                  <a16:creationId xmlns:a16="http://schemas.microsoft.com/office/drawing/2014/main" id="{E1EBF2AC-3172-46C1-BD15-EF27DB9A5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2807" y="2640997"/>
              <a:ext cx="16160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0" name="Text Box 57">
              <a:extLst>
                <a:ext uri="{FF2B5EF4-FFF2-40B4-BE49-F238E27FC236}">
                  <a16:creationId xmlns:a16="http://schemas.microsoft.com/office/drawing/2014/main" id="{71DF48C4-3F08-4082-BA9B-40A5597AC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557" y="2025047"/>
              <a:ext cx="334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1" name="Text Box 58">
              <a:extLst>
                <a:ext uri="{FF2B5EF4-FFF2-40B4-BE49-F238E27FC236}">
                  <a16:creationId xmlns:a16="http://schemas.microsoft.com/office/drawing/2014/main" id="{1736C11E-DF8A-45B0-A0AD-E3D18E0C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269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 Box 59">
              <a:extLst>
                <a:ext uri="{FF2B5EF4-FFF2-40B4-BE49-F238E27FC236}">
                  <a16:creationId xmlns:a16="http://schemas.microsoft.com/office/drawing/2014/main" id="{6E95879A-9EB7-450F-B9D9-75FDA616B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957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3" name="Text Box 60">
              <a:extLst>
                <a:ext uri="{FF2B5EF4-FFF2-40B4-BE49-F238E27FC236}">
                  <a16:creationId xmlns:a16="http://schemas.microsoft.com/office/drawing/2014/main" id="{81098A38-0132-4368-A2ED-CC5B52F75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182" y="45342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4" name="Text Box 61">
              <a:extLst>
                <a:ext uri="{FF2B5EF4-FFF2-40B4-BE49-F238E27FC236}">
                  <a16:creationId xmlns:a16="http://schemas.microsoft.com/office/drawing/2014/main" id="{B0074B94-06F1-4E0D-A600-6D8E4D243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869" y="451835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5" name="Text Box 62">
              <a:extLst>
                <a:ext uri="{FF2B5EF4-FFF2-40B4-BE49-F238E27FC236}">
                  <a16:creationId xmlns:a16="http://schemas.microsoft.com/office/drawing/2014/main" id="{BCB2ACDB-D3EA-482C-B498-7F12785AF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307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 Box 63">
              <a:extLst>
                <a:ext uri="{FF2B5EF4-FFF2-40B4-BE49-F238E27FC236}">
                  <a16:creationId xmlns:a16="http://schemas.microsoft.com/office/drawing/2014/main" id="{FD4535E9-3330-48AE-868A-1DCA20C90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057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7" name="Text Box 64">
              <a:extLst>
                <a:ext uri="{FF2B5EF4-FFF2-40B4-BE49-F238E27FC236}">
                  <a16:creationId xmlns:a16="http://schemas.microsoft.com/office/drawing/2014/main" id="{0DBF08A6-9207-4D9D-AB8A-31E46F35D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182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 Box 65">
              <a:extLst>
                <a:ext uri="{FF2B5EF4-FFF2-40B4-BE49-F238E27FC236}">
                  <a16:creationId xmlns:a16="http://schemas.microsoft.com/office/drawing/2014/main" id="{66D5D130-F65D-4136-B1FF-6D7E4688A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407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011340" y="367315"/>
            <a:ext cx="3986213" cy="2755900"/>
            <a:chOff x="1498513" y="461774"/>
            <a:chExt cx="3986213" cy="2755900"/>
          </a:xfrm>
        </p:grpSpPr>
        <p:sp>
          <p:nvSpPr>
            <p:cNvPr id="17430" name="Oval 38"/>
            <p:cNvSpPr>
              <a:spLocks noChangeArrowheads="1"/>
            </p:cNvSpPr>
            <p:nvPr/>
          </p:nvSpPr>
          <p:spPr bwMode="auto">
            <a:xfrm>
              <a:off x="1593763" y="8697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1" name="Oval 39"/>
            <p:cNvSpPr>
              <a:spLocks noChangeArrowheads="1"/>
            </p:cNvSpPr>
            <p:nvPr/>
          </p:nvSpPr>
          <p:spPr bwMode="auto">
            <a:xfrm>
              <a:off x="1593763" y="2568387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2" name="Oval 40"/>
            <p:cNvSpPr>
              <a:spLocks noChangeArrowheads="1"/>
            </p:cNvSpPr>
            <p:nvPr/>
          </p:nvSpPr>
          <p:spPr bwMode="auto">
            <a:xfrm>
              <a:off x="3414626" y="8697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3" name="Oval 41"/>
            <p:cNvSpPr>
              <a:spLocks noChangeArrowheads="1"/>
            </p:cNvSpPr>
            <p:nvPr/>
          </p:nvSpPr>
          <p:spPr bwMode="auto">
            <a:xfrm>
              <a:off x="5245013" y="880874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4" name="Oval 42"/>
            <p:cNvSpPr>
              <a:spLocks noChangeArrowheads="1"/>
            </p:cNvSpPr>
            <p:nvPr/>
          </p:nvSpPr>
          <p:spPr bwMode="auto">
            <a:xfrm>
              <a:off x="3424151" y="25588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Oval 43"/>
            <p:cNvSpPr>
              <a:spLocks noChangeArrowheads="1"/>
            </p:cNvSpPr>
            <p:nvPr/>
          </p:nvSpPr>
          <p:spPr bwMode="auto">
            <a:xfrm>
              <a:off x="5245013" y="25588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6" name="Text Box 44"/>
            <p:cNvSpPr txBox="1">
              <a:spLocks noChangeArrowheads="1"/>
            </p:cNvSpPr>
            <p:nvPr/>
          </p:nvSpPr>
          <p:spPr bwMode="auto">
            <a:xfrm>
              <a:off x="149851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7437" name="Text Box 45"/>
            <p:cNvSpPr txBox="1">
              <a:spLocks noChangeArrowheads="1"/>
            </p:cNvSpPr>
            <p:nvPr/>
          </p:nvSpPr>
          <p:spPr bwMode="auto">
            <a:xfrm>
              <a:off x="3319376" y="461774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438" name="Text Box 46"/>
            <p:cNvSpPr txBox="1">
              <a:spLocks noChangeArrowheads="1"/>
            </p:cNvSpPr>
            <p:nvPr/>
          </p:nvSpPr>
          <p:spPr bwMode="auto">
            <a:xfrm>
              <a:off x="514976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7439" name="Text Box 47"/>
            <p:cNvSpPr txBox="1">
              <a:spLocks noChangeArrowheads="1"/>
            </p:cNvSpPr>
            <p:nvPr/>
          </p:nvSpPr>
          <p:spPr bwMode="auto">
            <a:xfrm>
              <a:off x="1498513" y="2733487"/>
              <a:ext cx="33496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440" name="Text Box 48"/>
            <p:cNvSpPr txBox="1">
              <a:spLocks noChangeArrowheads="1"/>
            </p:cNvSpPr>
            <p:nvPr/>
          </p:nvSpPr>
          <p:spPr bwMode="auto">
            <a:xfrm>
              <a:off x="3119351" y="2179449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7441" name="Text Box 49"/>
            <p:cNvSpPr txBox="1">
              <a:spLocks noChangeArrowheads="1"/>
            </p:cNvSpPr>
            <p:nvPr/>
          </p:nvSpPr>
          <p:spPr bwMode="auto">
            <a:xfrm>
              <a:off x="5149763" y="2733487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5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9" grpId="0" animBg="1"/>
      <p:bldP spid="42042" grpId="0"/>
      <p:bldP spid="17488" grpId="0" animBg="1"/>
      <p:bldP spid="104" grpId="0" animBg="1"/>
      <p:bldP spid="1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4">
            <a:extLst>
              <a:ext uri="{FF2B5EF4-FFF2-40B4-BE49-F238E27FC236}">
                <a16:creationId xmlns:a16="http://schemas.microsoft.com/office/drawing/2014/main" id="{85E70CCA-4B21-4D66-9BD3-4FAD35F64C00}"/>
              </a:ext>
            </a:extLst>
          </p:cNvPr>
          <p:cNvGrpSpPr>
            <a:grpSpLocks/>
          </p:cNvGrpSpPr>
          <p:nvPr/>
        </p:nvGrpSpPr>
        <p:grpSpPr bwMode="auto">
          <a:xfrm>
            <a:off x="7854152" y="2557420"/>
            <a:ext cx="317500" cy="376237"/>
            <a:chOff x="8088" y="15201"/>
            <a:chExt cx="340" cy="280"/>
          </a:xfrm>
        </p:grpSpPr>
        <p:sp>
          <p:nvSpPr>
            <p:cNvPr id="150" name="Line 5">
              <a:extLst>
                <a:ext uri="{FF2B5EF4-FFF2-40B4-BE49-F238E27FC236}">
                  <a16:creationId xmlns:a16="http://schemas.microsoft.com/office/drawing/2014/main" id="{BF70F427-E352-4F63-AAC5-CB27BF8E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" y="15201"/>
              <a:ext cx="0" cy="1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51" name="Line 6">
              <a:extLst>
                <a:ext uri="{FF2B5EF4-FFF2-40B4-BE49-F238E27FC236}">
                  <a16:creationId xmlns:a16="http://schemas.microsoft.com/office/drawing/2014/main" id="{567673AE-FF50-421B-97A7-4E5609E6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8" y="15384"/>
              <a:ext cx="3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52" name="Line 7">
              <a:extLst>
                <a:ext uri="{FF2B5EF4-FFF2-40B4-BE49-F238E27FC236}">
                  <a16:creationId xmlns:a16="http://schemas.microsoft.com/office/drawing/2014/main" id="{1646E338-9F9C-4233-89B1-62A6297A8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5" y="15432"/>
              <a:ext cx="2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53" name="Line 8">
              <a:extLst>
                <a:ext uri="{FF2B5EF4-FFF2-40B4-BE49-F238E27FC236}">
                  <a16:creationId xmlns:a16="http://schemas.microsoft.com/office/drawing/2014/main" id="{AA236A98-802C-4D25-B7D2-3ECC42BE7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2" y="15481"/>
              <a:ext cx="1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401591E-1BA7-4779-A103-4FE70A57597D}"/>
              </a:ext>
            </a:extLst>
          </p:cNvPr>
          <p:cNvGrpSpPr/>
          <p:nvPr/>
        </p:nvGrpSpPr>
        <p:grpSpPr>
          <a:xfrm>
            <a:off x="6170273" y="181577"/>
            <a:ext cx="3697287" cy="2811794"/>
            <a:chOff x="1470457" y="269272"/>
            <a:chExt cx="3697287" cy="2811794"/>
          </a:xfrm>
        </p:grpSpPr>
        <p:grpSp>
          <p:nvGrpSpPr>
            <p:cNvPr id="71" name="Group 16">
              <a:extLst>
                <a:ext uri="{FF2B5EF4-FFF2-40B4-BE49-F238E27FC236}">
                  <a16:creationId xmlns:a16="http://schemas.microsoft.com/office/drawing/2014/main" id="{9A062B97-E90D-4957-8AB9-643A0C75D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219" y="709010"/>
              <a:ext cx="112713" cy="482600"/>
              <a:chOff x="4253" y="5198"/>
              <a:chExt cx="121" cy="360"/>
            </a:xfrm>
          </p:grpSpPr>
          <p:sp>
            <p:nvSpPr>
              <p:cNvPr id="112" name="Line 17">
                <a:extLst>
                  <a:ext uri="{FF2B5EF4-FFF2-40B4-BE49-F238E27FC236}">
                    <a16:creationId xmlns:a16="http://schemas.microsoft.com/office/drawing/2014/main" id="{A1319ED7-976D-483C-9E6B-4A72C9073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" name="Line 18">
                <a:extLst>
                  <a:ext uri="{FF2B5EF4-FFF2-40B4-BE49-F238E27FC236}">
                    <a16:creationId xmlns:a16="http://schemas.microsoft.com/office/drawing/2014/main" id="{EB62A578-1850-4D4B-9BD2-63DEE4DA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39959239-CDB6-49A2-8E30-1F5CF7851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832" y="712185"/>
              <a:ext cx="112712" cy="484187"/>
              <a:chOff x="4253" y="5198"/>
              <a:chExt cx="121" cy="360"/>
            </a:xfrm>
          </p:grpSpPr>
          <p:sp>
            <p:nvSpPr>
              <p:cNvPr id="110" name="Line 20">
                <a:extLst>
                  <a:ext uri="{FF2B5EF4-FFF2-40B4-BE49-F238E27FC236}">
                    <a16:creationId xmlns:a16="http://schemas.microsoft.com/office/drawing/2014/main" id="{EB26F091-FF4C-4B3B-9B0D-8E3248706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1" name="Line 21">
                <a:extLst>
                  <a:ext uri="{FF2B5EF4-FFF2-40B4-BE49-F238E27FC236}">
                    <a16:creationId xmlns:a16="http://schemas.microsoft.com/office/drawing/2014/main" id="{A1D64B13-AFBF-446E-89D9-21CC1400C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F8C0ACD8-6C95-4BFE-9F3E-2FD55F293E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27026" y="1587691"/>
              <a:ext cx="163512" cy="336550"/>
              <a:chOff x="4253" y="5198"/>
              <a:chExt cx="121" cy="360"/>
            </a:xfrm>
          </p:grpSpPr>
          <p:sp>
            <p:nvSpPr>
              <p:cNvPr id="108" name="Line 23">
                <a:extLst>
                  <a:ext uri="{FF2B5EF4-FFF2-40B4-BE49-F238E27FC236}">
                    <a16:creationId xmlns:a16="http://schemas.microsoft.com/office/drawing/2014/main" id="{A8713023-BE36-4866-A208-0B11CF0E8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9" name="Line 24">
                <a:extLst>
                  <a:ext uri="{FF2B5EF4-FFF2-40B4-BE49-F238E27FC236}">
                    <a16:creationId xmlns:a16="http://schemas.microsoft.com/office/drawing/2014/main" id="{21338051-88B7-4E7E-A7CE-8CACFE966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4" name="Line 25">
              <a:extLst>
                <a:ext uri="{FF2B5EF4-FFF2-40B4-BE49-F238E27FC236}">
                  <a16:creationId xmlns:a16="http://schemas.microsoft.com/office/drawing/2014/main" id="{CF739BBD-D323-4E11-B120-4CB5465AA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0457" y="94554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419756C5-A418-4281-9F27-42E286A9C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69272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3785BCB5-93C1-4CE1-AD5D-543750055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69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5E10066E-9D6D-4421-9FE0-39A972D311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02532" y="2399697"/>
              <a:ext cx="58737" cy="482600"/>
              <a:chOff x="5153" y="6274"/>
              <a:chExt cx="63" cy="360"/>
            </a:xfrm>
          </p:grpSpPr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AE2A2289-96BF-4009-B910-870FA695D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7" name="Line 30">
                <a:extLst>
                  <a:ext uri="{FF2B5EF4-FFF2-40B4-BE49-F238E27FC236}">
                    <a16:creationId xmlns:a16="http://schemas.microsoft.com/office/drawing/2014/main" id="{2956F8DB-B918-4B2C-A8AE-467653FD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D4DE15E5-26FB-41D3-8CDC-3CCA8C88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1269" y="2640997"/>
              <a:ext cx="10064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9" name="Text Box 32">
              <a:extLst>
                <a:ext uri="{FF2B5EF4-FFF2-40B4-BE49-F238E27FC236}">
                  <a16:creationId xmlns:a16="http://schemas.microsoft.com/office/drawing/2014/main" id="{DEE13975-01D6-4FEC-8C3B-1664208D4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607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A1E430EB-A0A3-4486-87C6-A430ECA5A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869" y="950310"/>
              <a:ext cx="1731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7405858F-756A-4C8F-A6F5-D05F6AAB3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332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54EDE08E-358F-4FB1-96BE-B505E0F95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694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AE713C25-19EA-4F3B-8C79-2168DDBB3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544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82ECBDC9-5BAF-4430-9D18-A246E408E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F63AA49C-1BFF-4A82-ACB7-4CF6C0C5F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86" name="Group 39">
              <a:extLst>
                <a:ext uri="{FF2B5EF4-FFF2-40B4-BE49-F238E27FC236}">
                  <a16:creationId xmlns:a16="http://schemas.microsoft.com/office/drawing/2014/main" id="{EFFD7AF8-0EF4-469E-8A98-935CC46B7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157" y="2404460"/>
              <a:ext cx="112712" cy="482600"/>
              <a:chOff x="4253" y="5198"/>
              <a:chExt cx="121" cy="360"/>
            </a:xfrm>
          </p:grpSpPr>
          <p:sp>
            <p:nvSpPr>
              <p:cNvPr id="102" name="Line 40">
                <a:extLst>
                  <a:ext uri="{FF2B5EF4-FFF2-40B4-BE49-F238E27FC236}">
                    <a16:creationId xmlns:a16="http://schemas.microsoft.com/office/drawing/2014/main" id="{E9B09405-5898-4879-ADF8-5BF9B3735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03" name="Line 41">
                <a:extLst>
                  <a:ext uri="{FF2B5EF4-FFF2-40B4-BE49-F238E27FC236}">
                    <a16:creationId xmlns:a16="http://schemas.microsoft.com/office/drawing/2014/main" id="{1C2C8690-74D3-4C19-82CD-761F4C3B1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BDFF5B9D-F2E3-49E1-9B81-AC71E05A8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8394" y="264099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8" name="Text Box 43">
              <a:extLst>
                <a:ext uri="{FF2B5EF4-FFF2-40B4-BE49-F238E27FC236}">
                  <a16:creationId xmlns:a16="http://schemas.microsoft.com/office/drawing/2014/main" id="{1F5197A6-EC80-4071-9C40-BA306C988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009172"/>
              <a:ext cx="5032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Line 44">
              <a:extLst>
                <a:ext uri="{FF2B5EF4-FFF2-40B4-BE49-F238E27FC236}">
                  <a16:creationId xmlns:a16="http://schemas.microsoft.com/office/drawing/2014/main" id="{E1EBF2AC-3172-46C1-BD15-EF27DB9A5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2807" y="2640997"/>
              <a:ext cx="16160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0" name="Text Box 57">
              <a:extLst>
                <a:ext uri="{FF2B5EF4-FFF2-40B4-BE49-F238E27FC236}">
                  <a16:creationId xmlns:a16="http://schemas.microsoft.com/office/drawing/2014/main" id="{71DF48C4-3F08-4082-BA9B-40A5597AC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557" y="2025047"/>
              <a:ext cx="334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1" name="Text Box 58">
              <a:extLst>
                <a:ext uri="{FF2B5EF4-FFF2-40B4-BE49-F238E27FC236}">
                  <a16:creationId xmlns:a16="http://schemas.microsoft.com/office/drawing/2014/main" id="{1736C11E-DF8A-45B0-A0AD-E3D18E0C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269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 Box 59">
              <a:extLst>
                <a:ext uri="{FF2B5EF4-FFF2-40B4-BE49-F238E27FC236}">
                  <a16:creationId xmlns:a16="http://schemas.microsoft.com/office/drawing/2014/main" id="{6E95879A-9EB7-450F-B9D9-75FDA616B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957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3" name="Text Box 60">
              <a:extLst>
                <a:ext uri="{FF2B5EF4-FFF2-40B4-BE49-F238E27FC236}">
                  <a16:creationId xmlns:a16="http://schemas.microsoft.com/office/drawing/2014/main" id="{81098A38-0132-4368-A2ED-CC5B52F75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182" y="45342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4" name="Text Box 61">
              <a:extLst>
                <a:ext uri="{FF2B5EF4-FFF2-40B4-BE49-F238E27FC236}">
                  <a16:creationId xmlns:a16="http://schemas.microsoft.com/office/drawing/2014/main" id="{B0074B94-06F1-4E0D-A600-6D8E4D243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869" y="451835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5" name="Text Box 62">
              <a:extLst>
                <a:ext uri="{FF2B5EF4-FFF2-40B4-BE49-F238E27FC236}">
                  <a16:creationId xmlns:a16="http://schemas.microsoft.com/office/drawing/2014/main" id="{BCB2ACDB-D3EA-482C-B498-7F12785AF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307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 Box 63">
              <a:extLst>
                <a:ext uri="{FF2B5EF4-FFF2-40B4-BE49-F238E27FC236}">
                  <a16:creationId xmlns:a16="http://schemas.microsoft.com/office/drawing/2014/main" id="{FD4535E9-3330-48AE-868A-1DCA20C90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057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7" name="Text Box 64">
              <a:extLst>
                <a:ext uri="{FF2B5EF4-FFF2-40B4-BE49-F238E27FC236}">
                  <a16:creationId xmlns:a16="http://schemas.microsoft.com/office/drawing/2014/main" id="{0DBF08A6-9207-4D9D-AB8A-31E46F35D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182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 Box 65">
              <a:extLst>
                <a:ext uri="{FF2B5EF4-FFF2-40B4-BE49-F238E27FC236}">
                  <a16:creationId xmlns:a16="http://schemas.microsoft.com/office/drawing/2014/main" id="{66D5D130-F65D-4136-B1FF-6D7E4688A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407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011340" y="367315"/>
            <a:ext cx="3986213" cy="2755900"/>
            <a:chOff x="1498513" y="461774"/>
            <a:chExt cx="3986213" cy="2755900"/>
          </a:xfrm>
        </p:grpSpPr>
        <p:sp>
          <p:nvSpPr>
            <p:cNvPr id="17430" name="Oval 38"/>
            <p:cNvSpPr>
              <a:spLocks noChangeArrowheads="1"/>
            </p:cNvSpPr>
            <p:nvPr/>
          </p:nvSpPr>
          <p:spPr bwMode="auto">
            <a:xfrm>
              <a:off x="1593763" y="8697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1" name="Oval 39"/>
            <p:cNvSpPr>
              <a:spLocks noChangeArrowheads="1"/>
            </p:cNvSpPr>
            <p:nvPr/>
          </p:nvSpPr>
          <p:spPr bwMode="auto">
            <a:xfrm>
              <a:off x="1593763" y="2568387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2" name="Oval 40"/>
            <p:cNvSpPr>
              <a:spLocks noChangeArrowheads="1"/>
            </p:cNvSpPr>
            <p:nvPr/>
          </p:nvSpPr>
          <p:spPr bwMode="auto">
            <a:xfrm>
              <a:off x="3414626" y="8697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3" name="Oval 41"/>
            <p:cNvSpPr>
              <a:spLocks noChangeArrowheads="1"/>
            </p:cNvSpPr>
            <p:nvPr/>
          </p:nvSpPr>
          <p:spPr bwMode="auto">
            <a:xfrm>
              <a:off x="5245013" y="880874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4" name="Oval 42"/>
            <p:cNvSpPr>
              <a:spLocks noChangeArrowheads="1"/>
            </p:cNvSpPr>
            <p:nvPr/>
          </p:nvSpPr>
          <p:spPr bwMode="auto">
            <a:xfrm>
              <a:off x="3424151" y="25588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Oval 43"/>
            <p:cNvSpPr>
              <a:spLocks noChangeArrowheads="1"/>
            </p:cNvSpPr>
            <p:nvPr/>
          </p:nvSpPr>
          <p:spPr bwMode="auto">
            <a:xfrm>
              <a:off x="5245013" y="25588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6" name="Text Box 44"/>
            <p:cNvSpPr txBox="1">
              <a:spLocks noChangeArrowheads="1"/>
            </p:cNvSpPr>
            <p:nvPr/>
          </p:nvSpPr>
          <p:spPr bwMode="auto">
            <a:xfrm>
              <a:off x="149851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7437" name="Text Box 45"/>
            <p:cNvSpPr txBox="1">
              <a:spLocks noChangeArrowheads="1"/>
            </p:cNvSpPr>
            <p:nvPr/>
          </p:nvSpPr>
          <p:spPr bwMode="auto">
            <a:xfrm>
              <a:off x="3319376" y="461774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438" name="Text Box 46"/>
            <p:cNvSpPr txBox="1">
              <a:spLocks noChangeArrowheads="1"/>
            </p:cNvSpPr>
            <p:nvPr/>
          </p:nvSpPr>
          <p:spPr bwMode="auto">
            <a:xfrm>
              <a:off x="514976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7439" name="Text Box 47"/>
            <p:cNvSpPr txBox="1">
              <a:spLocks noChangeArrowheads="1"/>
            </p:cNvSpPr>
            <p:nvPr/>
          </p:nvSpPr>
          <p:spPr bwMode="auto">
            <a:xfrm>
              <a:off x="1498513" y="2733487"/>
              <a:ext cx="33496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440" name="Text Box 48"/>
            <p:cNvSpPr txBox="1">
              <a:spLocks noChangeArrowheads="1"/>
            </p:cNvSpPr>
            <p:nvPr/>
          </p:nvSpPr>
          <p:spPr bwMode="auto">
            <a:xfrm>
              <a:off x="3119351" y="2179449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7441" name="Text Box 49"/>
            <p:cNvSpPr txBox="1">
              <a:spLocks noChangeArrowheads="1"/>
            </p:cNvSpPr>
            <p:nvPr/>
          </p:nvSpPr>
          <p:spPr bwMode="auto">
            <a:xfrm>
              <a:off x="5149763" y="2733487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F0BE771-CEF0-4D8A-AD68-671AAD6E13CE}"/>
              </a:ext>
            </a:extLst>
          </p:cNvPr>
          <p:cNvSpPr txBox="1"/>
          <p:nvPr/>
        </p:nvSpPr>
        <p:spPr>
          <a:xfrm>
            <a:off x="1791140" y="5997190"/>
            <a:ext cx="800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 dirty="0">
                <a:solidFill>
                  <a:srgbClr val="FF0000"/>
                </a:solidFill>
              </a:rPr>
              <a:t>Como se calcula la caída de potencial entre “P” y “</a:t>
            </a:r>
            <a:r>
              <a:rPr lang="es-ES" sz="2400" b="0" dirty="0" err="1">
                <a:solidFill>
                  <a:srgbClr val="FF0000"/>
                </a:solidFill>
              </a:rPr>
              <a:t>Ref</a:t>
            </a:r>
            <a:r>
              <a:rPr lang="es-ES" sz="2400" b="0" dirty="0">
                <a:solidFill>
                  <a:srgbClr val="FF0000"/>
                </a:solidFill>
              </a:rPr>
              <a:t>”, hay que ir de “P” a “</a:t>
            </a:r>
            <a:r>
              <a:rPr lang="es-ES" sz="2400" b="0" dirty="0" err="1">
                <a:solidFill>
                  <a:srgbClr val="FF0000"/>
                </a:solidFill>
              </a:rPr>
              <a:t>Ref</a:t>
            </a:r>
            <a:r>
              <a:rPr lang="es-ES" sz="2400" b="0" dirty="0">
                <a:solidFill>
                  <a:srgbClr val="FF0000"/>
                </a:solidFill>
              </a:rPr>
              <a:t>” al calcular las caídas</a:t>
            </a:r>
            <a:endParaRPr lang="en-GB" sz="2400" b="0" dirty="0">
              <a:solidFill>
                <a:srgbClr val="FF0000"/>
              </a:solidFill>
            </a:endParaRP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2F0702FC-D832-40F8-8B34-C05C7DA2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869" y="4013590"/>
            <a:ext cx="5507871" cy="60925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Punto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 b="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Punto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 Referencia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8" name="AutoShape 86">
            <a:extLst>
              <a:ext uri="{FF2B5EF4-FFF2-40B4-BE49-F238E27FC236}">
                <a16:creationId xmlns:a16="http://schemas.microsoft.com/office/drawing/2014/main" id="{D040845E-781A-4423-B2ED-DF1AA11D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01" y="373346"/>
            <a:ext cx="4662487" cy="3122329"/>
          </a:xfrm>
          <a:prstGeom prst="foldedCorner">
            <a:avLst>
              <a:gd name="adj" fmla="val 8099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rot="10800000"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CEA7BFF-B3FE-46A7-9A21-430B25A270FA}"/>
              </a:ext>
            </a:extLst>
          </p:cNvPr>
          <p:cNvGrpSpPr/>
          <p:nvPr/>
        </p:nvGrpSpPr>
        <p:grpSpPr>
          <a:xfrm>
            <a:off x="1271251" y="1636997"/>
            <a:ext cx="1444624" cy="1684337"/>
            <a:chOff x="3023851" y="1017872"/>
            <a:chExt cx="1444624" cy="1684337"/>
          </a:xfrm>
        </p:grpSpPr>
        <p:grpSp>
          <p:nvGrpSpPr>
            <p:cNvPr id="119" name="Group 87">
              <a:extLst>
                <a:ext uri="{FF2B5EF4-FFF2-40B4-BE49-F238E27FC236}">
                  <a16:creationId xmlns:a16="http://schemas.microsoft.com/office/drawing/2014/main" id="{F46223F8-67E2-42B8-96C8-114E16153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5538" y="1665571"/>
              <a:ext cx="58737" cy="482600"/>
              <a:chOff x="5153" y="6274"/>
              <a:chExt cx="63" cy="360"/>
            </a:xfrm>
          </p:grpSpPr>
          <p:sp>
            <p:nvSpPr>
              <p:cNvPr id="142" name="Line 88">
                <a:extLst>
                  <a:ext uri="{FF2B5EF4-FFF2-40B4-BE49-F238E27FC236}">
                    <a16:creationId xmlns:a16="http://schemas.microsoft.com/office/drawing/2014/main" id="{FA1EB0D8-A991-4B6F-B99E-95046C478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 b="0"/>
              </a:p>
            </p:txBody>
          </p:sp>
          <p:sp>
            <p:nvSpPr>
              <p:cNvPr id="143" name="Line 89">
                <a:extLst>
                  <a:ext uri="{FF2B5EF4-FFF2-40B4-BE49-F238E27FC236}">
                    <a16:creationId xmlns:a16="http://schemas.microsoft.com/office/drawing/2014/main" id="{571224CF-D91E-40A6-AD4B-CA76FAF97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 b="0"/>
              </a:p>
            </p:txBody>
          </p:sp>
        </p:grpSp>
        <p:sp>
          <p:nvSpPr>
            <p:cNvPr id="120" name="Text Box 90">
              <a:extLst>
                <a:ext uri="{FF2B5EF4-FFF2-40B4-BE49-F238E27FC236}">
                  <a16:creationId xmlns:a16="http://schemas.microsoft.com/office/drawing/2014/main" id="{F29B318E-243E-4880-8467-A319C24A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563" y="1424272"/>
              <a:ext cx="3349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1" name="Line 96">
              <a:extLst>
                <a:ext uri="{FF2B5EF4-FFF2-40B4-BE49-F238E27FC236}">
                  <a16:creationId xmlns:a16="http://schemas.microsoft.com/office/drawing/2014/main" id="{26EB31FA-44FD-407F-9231-78FD7853F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2926" y="1903696"/>
              <a:ext cx="5540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22" name="Line 97">
              <a:extLst>
                <a:ext uri="{FF2B5EF4-FFF2-40B4-BE49-F238E27FC236}">
                  <a16:creationId xmlns:a16="http://schemas.microsoft.com/office/drawing/2014/main" id="{F9B0D034-E870-48E9-BB3C-75AF3669B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4438" y="1897346"/>
              <a:ext cx="5540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5F8EF218-A845-41BD-9289-99F83AB3A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181" y="1349659"/>
              <a:ext cx="41745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24" name="Line 102">
              <a:extLst>
                <a:ext uri="{FF2B5EF4-FFF2-40B4-BE49-F238E27FC236}">
                  <a16:creationId xmlns:a16="http://schemas.microsoft.com/office/drawing/2014/main" id="{B22E96AF-51E8-4266-9120-625C05FFD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6181" y="2472021"/>
              <a:ext cx="41745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25" name="Text Box 104">
              <a:extLst>
                <a:ext uri="{FF2B5EF4-FFF2-40B4-BE49-F238E27FC236}">
                  <a16:creationId xmlns:a16="http://schemas.microsoft.com/office/drawing/2014/main" id="{28142DA9-16FF-4820-BE34-2D47FB3B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851" y="1017872"/>
              <a:ext cx="581025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+ </a:t>
              </a: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6" name="Text Box 105">
              <a:extLst>
                <a:ext uri="{FF2B5EF4-FFF2-40B4-BE49-F238E27FC236}">
                  <a16:creationId xmlns:a16="http://schemas.microsoft.com/office/drawing/2014/main" id="{02E6D51C-74CD-4FD3-98A2-CC4CB51AC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63" y="2165634"/>
              <a:ext cx="569912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3E3D2B1-695E-4DDA-9505-EE816D0F5055}"/>
              </a:ext>
            </a:extLst>
          </p:cNvPr>
          <p:cNvGrpSpPr/>
          <p:nvPr/>
        </p:nvGrpSpPr>
        <p:grpSpPr>
          <a:xfrm>
            <a:off x="4128751" y="1700497"/>
            <a:ext cx="1525587" cy="1655762"/>
            <a:chOff x="1471276" y="1090897"/>
            <a:chExt cx="1525587" cy="1655762"/>
          </a:xfrm>
        </p:grpSpPr>
        <p:grpSp>
          <p:nvGrpSpPr>
            <p:cNvPr id="127" name="Group 91">
              <a:extLst>
                <a:ext uri="{FF2B5EF4-FFF2-40B4-BE49-F238E27FC236}">
                  <a16:creationId xmlns:a16="http://schemas.microsoft.com/office/drawing/2014/main" id="{123ED76B-7A75-4DC3-94C0-2CDC9450C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176" y="1686209"/>
              <a:ext cx="112712" cy="484187"/>
              <a:chOff x="4253" y="5198"/>
              <a:chExt cx="121" cy="360"/>
            </a:xfrm>
          </p:grpSpPr>
          <p:sp>
            <p:nvSpPr>
              <p:cNvPr id="140" name="Line 92">
                <a:extLst>
                  <a:ext uri="{FF2B5EF4-FFF2-40B4-BE49-F238E27FC236}">
                    <a16:creationId xmlns:a16="http://schemas.microsoft.com/office/drawing/2014/main" id="{8C629D9D-61E8-4C1F-99C7-251B9A4E7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 b="0"/>
              </a:p>
            </p:txBody>
          </p:sp>
          <p:sp>
            <p:nvSpPr>
              <p:cNvPr id="141" name="Line 93">
                <a:extLst>
                  <a:ext uri="{FF2B5EF4-FFF2-40B4-BE49-F238E27FC236}">
                    <a16:creationId xmlns:a16="http://schemas.microsoft.com/office/drawing/2014/main" id="{B903BE93-7075-4CB9-8700-06CAE7EF2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400" b="0"/>
              </a:p>
            </p:txBody>
          </p:sp>
        </p:grpSp>
        <p:sp>
          <p:nvSpPr>
            <p:cNvPr id="128" name="Text Box 94">
              <a:extLst>
                <a:ext uri="{FF2B5EF4-FFF2-40B4-BE49-F238E27FC236}">
                  <a16:creationId xmlns:a16="http://schemas.microsoft.com/office/drawing/2014/main" id="{78C8E28B-4F07-4623-B125-A78571608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963" y="1370297"/>
              <a:ext cx="361950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29" name="Text Box 95">
              <a:extLst>
                <a:ext uri="{FF2B5EF4-FFF2-40B4-BE49-F238E27FC236}">
                  <a16:creationId xmlns:a16="http://schemas.microsoft.com/office/drawing/2014/main" id="{1804EF0D-AD39-40A7-80DC-D3D69497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838" y="1376647"/>
              <a:ext cx="284162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0" name="Line 98">
              <a:extLst>
                <a:ext uri="{FF2B5EF4-FFF2-40B4-BE49-F238E27FC236}">
                  <a16:creationId xmlns:a16="http://schemas.microsoft.com/office/drawing/2014/main" id="{BA328454-9E5E-404B-BFAA-39BF057C4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263" y="1903696"/>
              <a:ext cx="5540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31" name="Line 99">
              <a:extLst>
                <a:ext uri="{FF2B5EF4-FFF2-40B4-BE49-F238E27FC236}">
                  <a16:creationId xmlns:a16="http://schemas.microsoft.com/office/drawing/2014/main" id="{6A2944FD-D68E-4CC2-9898-1F87E8B86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2826" y="1897346"/>
              <a:ext cx="55403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32" name="Line 101">
              <a:extLst>
                <a:ext uri="{FF2B5EF4-FFF2-40B4-BE49-F238E27FC236}">
                  <a16:creationId xmlns:a16="http://schemas.microsoft.com/office/drawing/2014/main" id="{149D8890-2CF2-45CE-9047-6A29BBE4C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994" y="1333784"/>
              <a:ext cx="41745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33" name="Line 103">
              <a:extLst>
                <a:ext uri="{FF2B5EF4-FFF2-40B4-BE49-F238E27FC236}">
                  <a16:creationId xmlns:a16="http://schemas.microsoft.com/office/drawing/2014/main" id="{C86D6FA3-3D49-4F93-8672-5002EC09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5994" y="2456146"/>
              <a:ext cx="41745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34" name="Text Box 106">
              <a:extLst>
                <a:ext uri="{FF2B5EF4-FFF2-40B4-BE49-F238E27FC236}">
                  <a16:creationId xmlns:a16="http://schemas.microsoft.com/office/drawing/2014/main" id="{C6895F49-E27E-4F2A-8510-C01846867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276" y="1090897"/>
              <a:ext cx="650875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+ V</a:t>
              </a:r>
            </a:p>
          </p:txBody>
        </p:sp>
        <p:sp>
          <p:nvSpPr>
            <p:cNvPr id="135" name="Text Box 107">
              <a:extLst>
                <a:ext uri="{FF2B5EF4-FFF2-40B4-BE49-F238E27FC236}">
                  <a16:creationId xmlns:a16="http://schemas.microsoft.com/office/drawing/2014/main" id="{A73ACD49-41CC-4E73-BABB-954DFD1A7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026" y="2210084"/>
              <a:ext cx="639762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 V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D0B8565-B35B-45CB-A564-80A4A89A6102}"/>
              </a:ext>
            </a:extLst>
          </p:cNvPr>
          <p:cNvGrpSpPr/>
          <p:nvPr/>
        </p:nvGrpSpPr>
        <p:grpSpPr>
          <a:xfrm>
            <a:off x="2891294" y="1956083"/>
            <a:ext cx="1281112" cy="1462087"/>
            <a:chOff x="4386719" y="2118008"/>
            <a:chExt cx="1281112" cy="1462087"/>
          </a:xfrm>
        </p:grpSpPr>
        <p:sp>
          <p:nvSpPr>
            <p:cNvPr id="136" name="Line 108">
              <a:extLst>
                <a:ext uri="{FF2B5EF4-FFF2-40B4-BE49-F238E27FC236}">
                  <a16:creationId xmlns:a16="http://schemas.microsoft.com/office/drawing/2014/main" id="{5DD8B5C3-D702-4FA6-B6DD-D458C7A61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019" y="2673633"/>
              <a:ext cx="105251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37" name="Text Box 109">
              <a:extLst>
                <a:ext uri="{FF2B5EF4-FFF2-40B4-BE49-F238E27FC236}">
                  <a16:creationId xmlns:a16="http://schemas.microsoft.com/office/drawing/2014/main" id="{2707129C-B833-455F-9873-D995201BE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683" y="2118008"/>
              <a:ext cx="90791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V </a:t>
              </a:r>
              <a:r>
                <a:rPr lang="es-ES" sz="24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= 0</a:t>
              </a:r>
            </a:p>
          </p:txBody>
        </p:sp>
        <p:sp>
          <p:nvSpPr>
            <p:cNvPr id="138" name="Text Box 134">
              <a:extLst>
                <a:ext uri="{FF2B5EF4-FFF2-40B4-BE49-F238E27FC236}">
                  <a16:creationId xmlns:a16="http://schemas.microsoft.com/office/drawing/2014/main" id="{95D99642-D0E4-44C3-86E4-2E9CAF0A6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719" y="2673633"/>
              <a:ext cx="1281112" cy="90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008000"/>
                  </a:solidFill>
                  <a:latin typeface="Arial" panose="020B0604020202020204" pitchFamily="34" charset="0"/>
                </a:rPr>
                <a:t>CABLE IDEAL</a:t>
              </a:r>
            </a:p>
          </p:txBody>
        </p:sp>
      </p:grpSp>
      <p:sp>
        <p:nvSpPr>
          <p:cNvPr id="139" name="Text Box 136">
            <a:extLst>
              <a:ext uri="{FF2B5EF4-FFF2-40B4-BE49-F238E27FC236}">
                <a16:creationId xmlns:a16="http://schemas.microsoft.com/office/drawing/2014/main" id="{34A751C3-EDBB-4BBA-A0C7-CBE9B0F6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326" y="1094327"/>
            <a:ext cx="4070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b="0" dirty="0">
                <a:solidFill>
                  <a:srgbClr val="FF0000"/>
                </a:solidFill>
              </a:rPr>
              <a:t>(valor según cómo se cruce)</a:t>
            </a:r>
          </a:p>
        </p:txBody>
      </p:sp>
      <p:sp>
        <p:nvSpPr>
          <p:cNvPr id="144" name="Text Box 71">
            <a:extLst>
              <a:ext uri="{FF2B5EF4-FFF2-40B4-BE49-F238E27FC236}">
                <a16:creationId xmlns:a16="http://schemas.microsoft.com/office/drawing/2014/main" id="{D8CD8968-11F3-4F83-BDFD-6FE3A710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901" y="474848"/>
            <a:ext cx="1397475" cy="55109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72000" rIns="90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Caídas</a:t>
            </a:r>
            <a:endParaRPr lang="es-ES" sz="2400" b="0" baseline="-25000" dirty="0">
              <a:solidFill>
                <a:srgbClr val="FFFF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CAC5BD0-4543-4A01-8FDE-08347E510FD8}"/>
              </a:ext>
            </a:extLst>
          </p:cNvPr>
          <p:cNvGrpSpPr/>
          <p:nvPr/>
        </p:nvGrpSpPr>
        <p:grpSpPr>
          <a:xfrm>
            <a:off x="8599502" y="4608657"/>
            <a:ext cx="1702736" cy="1195204"/>
            <a:chOff x="8599502" y="4608657"/>
            <a:chExt cx="1702736" cy="1195204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C94A4149-9EA3-4376-A2B0-0AEB39CC95D3}"/>
                </a:ext>
              </a:extLst>
            </p:cNvPr>
            <p:cNvSpPr txBox="1"/>
            <p:nvPr/>
          </p:nvSpPr>
          <p:spPr>
            <a:xfrm>
              <a:off x="8864192" y="4972864"/>
              <a:ext cx="1438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0" dirty="0">
                  <a:solidFill>
                    <a:srgbClr val="3333FF"/>
                  </a:solidFill>
                </a:rPr>
                <a:t>Caídas en pilas</a:t>
              </a:r>
              <a:endParaRPr lang="en-GB" sz="2400" b="0" dirty="0">
                <a:solidFill>
                  <a:srgbClr val="3333FF"/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B4E0D6C-7737-405B-B0D4-1BF8E338E22F}"/>
                </a:ext>
              </a:extLst>
            </p:cNvPr>
            <p:cNvCxnSpPr/>
            <p:nvPr/>
          </p:nvCxnSpPr>
          <p:spPr bwMode="auto">
            <a:xfrm>
              <a:off x="8599502" y="4608657"/>
              <a:ext cx="253663" cy="342900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326333-954B-41D9-8DB8-42C6A369C371}"/>
              </a:ext>
            </a:extLst>
          </p:cNvPr>
          <p:cNvGrpSpPr/>
          <p:nvPr/>
        </p:nvGrpSpPr>
        <p:grpSpPr>
          <a:xfrm>
            <a:off x="7188469" y="4613521"/>
            <a:ext cx="1732601" cy="1171291"/>
            <a:chOff x="7188469" y="4613521"/>
            <a:chExt cx="1732601" cy="1171291"/>
          </a:xfrm>
        </p:grpSpPr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99F65CDC-47BE-49D1-A3EC-F058957F98EF}"/>
                </a:ext>
              </a:extLst>
            </p:cNvPr>
            <p:cNvSpPr txBox="1"/>
            <p:nvPr/>
          </p:nvSpPr>
          <p:spPr>
            <a:xfrm>
              <a:off x="7188469" y="4953815"/>
              <a:ext cx="1732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0" dirty="0">
                  <a:solidFill>
                    <a:srgbClr val="3333FF"/>
                  </a:solidFill>
                </a:rPr>
                <a:t>Caídas   en </a:t>
              </a:r>
              <a:r>
                <a:rPr lang="es-ES" sz="2400" b="0" dirty="0" err="1">
                  <a:solidFill>
                    <a:srgbClr val="3333FF"/>
                  </a:solidFill>
                </a:rPr>
                <a:t>conds</a:t>
              </a:r>
              <a:r>
                <a:rPr lang="es-ES" sz="2400" b="0" dirty="0">
                  <a:solidFill>
                    <a:srgbClr val="3333FF"/>
                  </a:solidFill>
                </a:rPr>
                <a:t>.</a:t>
              </a:r>
              <a:endParaRPr lang="en-GB" sz="2400" b="0" dirty="0">
                <a:solidFill>
                  <a:srgbClr val="3333FF"/>
                </a:solidFill>
              </a:endParaRPr>
            </a:p>
          </p:txBody>
        </p:sp>
        <p:cxnSp>
          <p:nvCxnSpPr>
            <p:cNvPr id="147" name="Conector recto de flecha 146">
              <a:extLst>
                <a:ext uri="{FF2B5EF4-FFF2-40B4-BE49-F238E27FC236}">
                  <a16:creationId xmlns:a16="http://schemas.microsoft.com/office/drawing/2014/main" id="{A1F18D4A-C72E-49AD-AE40-1ADA74E31E3E}"/>
                </a:ext>
              </a:extLst>
            </p:cNvPr>
            <p:cNvCxnSpPr/>
            <p:nvPr/>
          </p:nvCxnSpPr>
          <p:spPr bwMode="auto">
            <a:xfrm>
              <a:off x="7694699" y="4613521"/>
              <a:ext cx="253663" cy="342900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C6EE4E28-56D3-4574-8D00-2344E917B60C}"/>
              </a:ext>
            </a:extLst>
          </p:cNvPr>
          <p:cNvSpPr txBox="1"/>
          <p:nvPr/>
        </p:nvSpPr>
        <p:spPr>
          <a:xfrm>
            <a:off x="1602641" y="4039026"/>
            <a:ext cx="16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dirty="0">
                <a:solidFill>
                  <a:schemeClr val="tx1"/>
                </a:solidFill>
              </a:rPr>
              <a:t>Por tanto:</a:t>
            </a: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100" name="Text Box 71">
            <a:extLst>
              <a:ext uri="{FF2B5EF4-FFF2-40B4-BE49-F238E27FC236}">
                <a16:creationId xmlns:a16="http://schemas.microsoft.com/office/drawing/2014/main" id="{A22DFCEC-FE12-47D4-A55E-B0674468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464" y="476590"/>
            <a:ext cx="2504390" cy="551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72000" rIns="90000" bIns="108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V = </a:t>
            </a:r>
            <a:r>
              <a:rPr lang="es-ES" sz="2400" b="0" dirty="0" err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inicial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  </a:t>
            </a:r>
            <a:r>
              <a:rPr lang="es-ES" sz="2400" b="0" dirty="0" err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final</a:t>
            </a:r>
            <a:endParaRPr lang="es-ES" sz="2400" b="0" baseline="-25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28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118" grpId="0" animBg="1"/>
      <p:bldP spid="139" grpId="0"/>
      <p:bldP spid="144" grpId="0" animBg="1"/>
      <p:bldP spid="148" grpId="0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3671690" y="6294921"/>
            <a:ext cx="6325461" cy="547661"/>
            <a:chOff x="1539439" y="6175356"/>
            <a:chExt cx="6325461" cy="547661"/>
          </a:xfrm>
        </p:grpSpPr>
        <p:sp>
          <p:nvSpPr>
            <p:cNvPr id="19530" name="Rectangle 62"/>
            <p:cNvSpPr>
              <a:spLocks noChangeArrowheads="1"/>
            </p:cNvSpPr>
            <p:nvPr/>
          </p:nvSpPr>
          <p:spPr bwMode="auto">
            <a:xfrm>
              <a:off x="6879414" y="6175356"/>
              <a:ext cx="985486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31" name="Rectangle 63"/>
            <p:cNvSpPr>
              <a:spLocks noChangeArrowheads="1"/>
            </p:cNvSpPr>
            <p:nvPr/>
          </p:nvSpPr>
          <p:spPr bwMode="auto">
            <a:xfrm>
              <a:off x="1539439" y="6186468"/>
              <a:ext cx="1262539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8" name="Rectangle 64"/>
          <p:cNvSpPr>
            <a:spLocks noChangeArrowheads="1"/>
          </p:cNvSpPr>
          <p:nvPr/>
        </p:nvSpPr>
        <p:spPr bwMode="auto">
          <a:xfrm>
            <a:off x="3683201" y="6364822"/>
            <a:ext cx="64511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_tradnl" sz="2400" b="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 = V</a:t>
            </a:r>
            <a:r>
              <a:rPr lang="es-ES_tradnl" sz="2400" b="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 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3292" name="Text Box 76"/>
          <p:cNvSpPr txBox="1">
            <a:spLocks noChangeArrowheads="1"/>
          </p:cNvSpPr>
          <p:nvPr/>
        </p:nvSpPr>
        <p:spPr bwMode="auto">
          <a:xfrm>
            <a:off x="1346124" y="1258527"/>
            <a:ext cx="4323469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Tomando E como Referencia: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664602" y="5051006"/>
            <a:ext cx="6695598" cy="541311"/>
            <a:chOff x="1539875" y="5128946"/>
            <a:chExt cx="6695599" cy="541310"/>
          </a:xfrm>
        </p:grpSpPr>
        <p:sp>
          <p:nvSpPr>
            <p:cNvPr id="19528" name="Rectangle 78"/>
            <p:cNvSpPr>
              <a:spLocks noChangeArrowheads="1"/>
            </p:cNvSpPr>
            <p:nvPr/>
          </p:nvSpPr>
          <p:spPr bwMode="auto">
            <a:xfrm>
              <a:off x="6921210" y="5133708"/>
              <a:ext cx="1314264" cy="5365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9" name="Rectangle 79"/>
            <p:cNvSpPr>
              <a:spLocks noChangeArrowheads="1"/>
            </p:cNvSpPr>
            <p:nvPr/>
          </p:nvSpPr>
          <p:spPr bwMode="auto">
            <a:xfrm>
              <a:off x="1539875" y="5128946"/>
              <a:ext cx="1169988" cy="5365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5" name="Text Box 80"/>
          <p:cNvSpPr txBox="1">
            <a:spLocks noChangeArrowheads="1"/>
          </p:cNvSpPr>
          <p:nvPr/>
        </p:nvSpPr>
        <p:spPr bwMode="auto">
          <a:xfrm>
            <a:off x="3680477" y="5027181"/>
            <a:ext cx="113663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670835" y="3593099"/>
            <a:ext cx="5438430" cy="565418"/>
            <a:chOff x="1560512" y="4013980"/>
            <a:chExt cx="5438430" cy="565418"/>
          </a:xfrm>
        </p:grpSpPr>
        <p:sp>
          <p:nvSpPr>
            <p:cNvPr id="19526" name="Rectangle 82"/>
            <p:cNvSpPr>
              <a:spLocks noChangeArrowheads="1"/>
            </p:cNvSpPr>
            <p:nvPr/>
          </p:nvSpPr>
          <p:spPr bwMode="auto">
            <a:xfrm>
              <a:off x="5781030" y="4013980"/>
              <a:ext cx="1217912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7" name="Rectangle 83"/>
            <p:cNvSpPr>
              <a:spLocks noChangeArrowheads="1"/>
            </p:cNvSpPr>
            <p:nvPr/>
          </p:nvSpPr>
          <p:spPr bwMode="auto">
            <a:xfrm>
              <a:off x="1560512" y="4042849"/>
              <a:ext cx="471488" cy="5365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512" name="Rectangle 84"/>
          <p:cNvSpPr>
            <a:spLocks noChangeArrowheads="1"/>
          </p:cNvSpPr>
          <p:nvPr/>
        </p:nvSpPr>
        <p:spPr bwMode="auto">
          <a:xfrm>
            <a:off x="3667130" y="3643618"/>
            <a:ext cx="72389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_tradnl" sz="2400" b="0" baseline="-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 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" name="Group 122"/>
          <p:cNvGrpSpPr>
            <a:grpSpLocks/>
          </p:cNvGrpSpPr>
          <p:nvPr/>
        </p:nvGrpSpPr>
        <p:grpSpPr bwMode="auto">
          <a:xfrm>
            <a:off x="1338188" y="455252"/>
            <a:ext cx="4248153" cy="542925"/>
            <a:chOff x="3774" y="2837"/>
            <a:chExt cx="2676" cy="342"/>
          </a:xfrm>
        </p:grpSpPr>
        <p:sp>
          <p:nvSpPr>
            <p:cNvPr id="19524" name="Text Box 123"/>
            <p:cNvSpPr txBox="1">
              <a:spLocks noChangeArrowheads="1"/>
            </p:cNvSpPr>
            <p:nvPr/>
          </p:nvSpPr>
          <p:spPr bwMode="auto">
            <a:xfrm>
              <a:off x="3774" y="2841"/>
              <a:ext cx="841" cy="3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= 0 V</a:t>
              </a:r>
            </a:p>
          </p:txBody>
        </p:sp>
        <p:sp>
          <p:nvSpPr>
            <p:cNvPr id="19525" name="Text Box 124"/>
            <p:cNvSpPr txBox="1">
              <a:spLocks noChangeArrowheads="1"/>
            </p:cNvSpPr>
            <p:nvPr/>
          </p:nvSpPr>
          <p:spPr bwMode="auto">
            <a:xfrm>
              <a:off x="4653" y="2837"/>
              <a:ext cx="179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(conectado a tierra)</a:t>
              </a:r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6361902" y="985795"/>
            <a:ext cx="3257550" cy="1436687"/>
            <a:chOff x="991" y="2927"/>
            <a:chExt cx="2052" cy="905"/>
          </a:xfrm>
        </p:grpSpPr>
        <p:sp>
          <p:nvSpPr>
            <p:cNvPr id="19521" name="Freeform 137"/>
            <p:cNvSpPr>
              <a:spLocks/>
            </p:cNvSpPr>
            <p:nvPr/>
          </p:nvSpPr>
          <p:spPr bwMode="auto">
            <a:xfrm>
              <a:off x="991" y="2927"/>
              <a:ext cx="871" cy="904"/>
            </a:xfrm>
            <a:custGeom>
              <a:avLst/>
              <a:gdLst>
                <a:gd name="T0" fmla="*/ 871 w 871"/>
                <a:gd name="T1" fmla="*/ 0 h 904"/>
                <a:gd name="T2" fmla="*/ 0 w 871"/>
                <a:gd name="T3" fmla="*/ 0 h 904"/>
                <a:gd name="T4" fmla="*/ 0 w 871"/>
                <a:gd name="T5" fmla="*/ 904 h 904"/>
                <a:gd name="T6" fmla="*/ 777 w 871"/>
                <a:gd name="T7" fmla="*/ 904 h 9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1"/>
                <a:gd name="T13" fmla="*/ 0 h 904"/>
                <a:gd name="T14" fmla="*/ 871 w 871"/>
                <a:gd name="T15" fmla="*/ 904 h 9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1" h="904">
                  <a:moveTo>
                    <a:pt x="871" y="0"/>
                  </a:moveTo>
                  <a:lnTo>
                    <a:pt x="0" y="0"/>
                  </a:lnTo>
                  <a:lnTo>
                    <a:pt x="0" y="904"/>
                  </a:lnTo>
                  <a:lnTo>
                    <a:pt x="777" y="90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22" name="Freeform 138"/>
            <p:cNvSpPr>
              <a:spLocks/>
            </p:cNvSpPr>
            <p:nvPr/>
          </p:nvSpPr>
          <p:spPr bwMode="auto">
            <a:xfrm flipH="1">
              <a:off x="2172" y="2928"/>
              <a:ext cx="871" cy="904"/>
            </a:xfrm>
            <a:custGeom>
              <a:avLst/>
              <a:gdLst>
                <a:gd name="T0" fmla="*/ 871 w 871"/>
                <a:gd name="T1" fmla="*/ 0 h 904"/>
                <a:gd name="T2" fmla="*/ 0 w 871"/>
                <a:gd name="T3" fmla="*/ 0 h 904"/>
                <a:gd name="T4" fmla="*/ 0 w 871"/>
                <a:gd name="T5" fmla="*/ 904 h 904"/>
                <a:gd name="T6" fmla="*/ 777 w 871"/>
                <a:gd name="T7" fmla="*/ 904 h 9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1"/>
                <a:gd name="T13" fmla="*/ 0 h 904"/>
                <a:gd name="T14" fmla="*/ 871 w 871"/>
                <a:gd name="T15" fmla="*/ 904 h 9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1" h="904">
                  <a:moveTo>
                    <a:pt x="871" y="0"/>
                  </a:moveTo>
                  <a:lnTo>
                    <a:pt x="0" y="0"/>
                  </a:lnTo>
                  <a:lnTo>
                    <a:pt x="0" y="904"/>
                  </a:lnTo>
                  <a:lnTo>
                    <a:pt x="777" y="90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23" name="Line 139"/>
            <p:cNvSpPr>
              <a:spLocks noChangeShapeType="1"/>
            </p:cNvSpPr>
            <p:nvPr/>
          </p:nvSpPr>
          <p:spPr bwMode="auto">
            <a:xfrm>
              <a:off x="1949" y="2960"/>
              <a:ext cx="0" cy="6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</p:grpSp>
      <p:grpSp>
        <p:nvGrpSpPr>
          <p:cNvPr id="42128" name="Group 144"/>
          <p:cNvGrpSpPr>
            <a:grpSpLocks/>
          </p:cNvGrpSpPr>
          <p:nvPr/>
        </p:nvGrpSpPr>
        <p:grpSpPr bwMode="auto">
          <a:xfrm>
            <a:off x="6234902" y="249195"/>
            <a:ext cx="3822700" cy="2867025"/>
            <a:chOff x="4065" y="321"/>
            <a:chExt cx="2408" cy="1806"/>
          </a:xfrm>
        </p:grpSpPr>
        <p:sp>
          <p:nvSpPr>
            <p:cNvPr id="19518" name="Freeform 140"/>
            <p:cNvSpPr>
              <a:spLocks/>
            </p:cNvSpPr>
            <p:nvPr/>
          </p:nvSpPr>
          <p:spPr bwMode="auto">
            <a:xfrm>
              <a:off x="4065" y="321"/>
              <a:ext cx="1289" cy="1216"/>
            </a:xfrm>
            <a:custGeom>
              <a:avLst/>
              <a:gdLst>
                <a:gd name="T0" fmla="*/ 0 w 964"/>
                <a:gd name="T1" fmla="*/ 0 h 690"/>
                <a:gd name="T2" fmla="*/ 276170 w 964"/>
                <a:gd name="T3" fmla="*/ 0 h 690"/>
                <a:gd name="T4" fmla="*/ 276170 w 964"/>
                <a:gd name="T5" fmla="*/ 31137504 h 690"/>
                <a:gd name="T6" fmla="*/ 0 60000 65536"/>
                <a:gd name="T7" fmla="*/ 0 60000 65536"/>
                <a:gd name="T8" fmla="*/ 0 60000 65536"/>
                <a:gd name="T9" fmla="*/ 0 w 964"/>
                <a:gd name="T10" fmla="*/ 0 h 690"/>
                <a:gd name="T11" fmla="*/ 964 w 964"/>
                <a:gd name="T12" fmla="*/ 690 h 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4" h="690">
                  <a:moveTo>
                    <a:pt x="0" y="0"/>
                  </a:moveTo>
                  <a:lnTo>
                    <a:pt x="964" y="0"/>
                  </a:lnTo>
                  <a:lnTo>
                    <a:pt x="964" y="69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19" name="Line 141"/>
            <p:cNvSpPr>
              <a:spLocks noChangeShapeType="1"/>
            </p:cNvSpPr>
            <p:nvPr/>
          </p:nvSpPr>
          <p:spPr bwMode="auto">
            <a:xfrm rot="-5400000">
              <a:off x="4497" y="1761"/>
              <a:ext cx="0" cy="6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20" name="Freeform 143"/>
            <p:cNvSpPr>
              <a:spLocks/>
            </p:cNvSpPr>
            <p:nvPr/>
          </p:nvSpPr>
          <p:spPr bwMode="auto">
            <a:xfrm>
              <a:off x="5387" y="321"/>
              <a:ext cx="1086" cy="1806"/>
            </a:xfrm>
            <a:custGeom>
              <a:avLst/>
              <a:gdLst>
                <a:gd name="T0" fmla="*/ 0 w 1086"/>
                <a:gd name="T1" fmla="*/ 0 h 1806"/>
                <a:gd name="T2" fmla="*/ 1086 w 1086"/>
                <a:gd name="T3" fmla="*/ 0 h 1806"/>
                <a:gd name="T4" fmla="*/ 1086 w 1086"/>
                <a:gd name="T5" fmla="*/ 1806 h 1806"/>
                <a:gd name="T6" fmla="*/ 0 w 1086"/>
                <a:gd name="T7" fmla="*/ 1806 h 1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6" h="1806">
                  <a:moveTo>
                    <a:pt x="0" y="0"/>
                  </a:moveTo>
                  <a:lnTo>
                    <a:pt x="1086" y="0"/>
                  </a:lnTo>
                  <a:lnTo>
                    <a:pt x="1086" y="1806"/>
                  </a:lnTo>
                  <a:lnTo>
                    <a:pt x="0" y="180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42139" name="Group 155"/>
          <p:cNvGrpSpPr>
            <a:grpSpLocks/>
          </p:cNvGrpSpPr>
          <p:nvPr/>
        </p:nvGrpSpPr>
        <p:grpSpPr bwMode="auto">
          <a:xfrm>
            <a:off x="5791989" y="1188995"/>
            <a:ext cx="3983038" cy="2144713"/>
            <a:chOff x="3764" y="924"/>
            <a:chExt cx="2509" cy="1351"/>
          </a:xfrm>
        </p:grpSpPr>
        <p:sp>
          <p:nvSpPr>
            <p:cNvPr id="19515" name="Freeform 143"/>
            <p:cNvSpPr>
              <a:spLocks/>
            </p:cNvSpPr>
            <p:nvPr/>
          </p:nvSpPr>
          <p:spPr bwMode="auto">
            <a:xfrm flipH="1">
              <a:off x="5445" y="924"/>
              <a:ext cx="828" cy="614"/>
            </a:xfrm>
            <a:custGeom>
              <a:avLst/>
              <a:gdLst>
                <a:gd name="T0" fmla="*/ 0 w 964"/>
                <a:gd name="T1" fmla="*/ 0 h 690"/>
                <a:gd name="T2" fmla="*/ 29 w 964"/>
                <a:gd name="T3" fmla="*/ 0 h 690"/>
                <a:gd name="T4" fmla="*/ 29 w 964"/>
                <a:gd name="T5" fmla="*/ 320709562 h 690"/>
                <a:gd name="T6" fmla="*/ 0 60000 65536"/>
                <a:gd name="T7" fmla="*/ 0 60000 65536"/>
                <a:gd name="T8" fmla="*/ 0 60000 65536"/>
                <a:gd name="T9" fmla="*/ 0 w 964"/>
                <a:gd name="T10" fmla="*/ 0 h 690"/>
                <a:gd name="T11" fmla="*/ 964 w 964"/>
                <a:gd name="T12" fmla="*/ 690 h 6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4" h="690">
                  <a:moveTo>
                    <a:pt x="0" y="0"/>
                  </a:moveTo>
                  <a:lnTo>
                    <a:pt x="964" y="0"/>
                  </a:lnTo>
                  <a:lnTo>
                    <a:pt x="964" y="690"/>
                  </a:lnTo>
                </a:path>
              </a:pathLst>
            </a:custGeom>
            <a:noFill/>
            <a:ln w="38100" cap="flat">
              <a:solidFill>
                <a:srgbClr val="008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16" name="Line 145"/>
            <p:cNvSpPr>
              <a:spLocks noChangeShapeType="1"/>
            </p:cNvSpPr>
            <p:nvPr/>
          </p:nvSpPr>
          <p:spPr bwMode="auto">
            <a:xfrm rot="5400000" flipH="1">
              <a:off x="5728" y="1657"/>
              <a:ext cx="0" cy="69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b="0"/>
            </a:p>
          </p:txBody>
        </p:sp>
        <p:sp>
          <p:nvSpPr>
            <p:cNvPr id="19517" name="Freeform 152"/>
            <p:cNvSpPr>
              <a:spLocks/>
            </p:cNvSpPr>
            <p:nvPr/>
          </p:nvSpPr>
          <p:spPr bwMode="auto">
            <a:xfrm>
              <a:off x="3764" y="928"/>
              <a:ext cx="1656" cy="1347"/>
            </a:xfrm>
            <a:custGeom>
              <a:avLst/>
              <a:gdLst>
                <a:gd name="T0" fmla="*/ 4141 w 1578"/>
                <a:gd name="T1" fmla="*/ 0 h 2062"/>
                <a:gd name="T2" fmla="*/ 0 w 1578"/>
                <a:gd name="T3" fmla="*/ 0 h 2062"/>
                <a:gd name="T4" fmla="*/ 7 w 1578"/>
                <a:gd name="T5" fmla="*/ 2062 h 2062"/>
                <a:gd name="T6" fmla="*/ 2647 w 1578"/>
                <a:gd name="T7" fmla="*/ 2062 h 20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8" h="2062">
                  <a:moveTo>
                    <a:pt x="1578" y="0"/>
                  </a:moveTo>
                  <a:lnTo>
                    <a:pt x="0" y="0"/>
                  </a:lnTo>
                  <a:lnTo>
                    <a:pt x="7" y="2062"/>
                  </a:lnTo>
                  <a:lnTo>
                    <a:pt x="1008" y="20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ysDot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23" name="Text Box 76"/>
          <p:cNvSpPr txBox="1">
            <a:spLocks noChangeArrowheads="1"/>
          </p:cNvSpPr>
          <p:nvPr/>
        </p:nvSpPr>
        <p:spPr bwMode="auto">
          <a:xfrm>
            <a:off x="3664602" y="4299810"/>
            <a:ext cx="3221862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V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AD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= 0      </a:t>
            </a:r>
            <a:r>
              <a:rPr lang="es-ES" sz="2400" b="0">
                <a:latin typeface="Arial" panose="020B0604020202020204" pitchFamily="34" charset="0"/>
              </a:rPr>
              <a:t>V</a:t>
            </a:r>
            <a:r>
              <a:rPr lang="es-ES" sz="2400" b="0" baseline="-25000">
                <a:latin typeface="Arial" panose="020B0604020202020204" pitchFamily="34" charset="0"/>
              </a:rPr>
              <a:t>A</a:t>
            </a:r>
            <a:r>
              <a:rPr lang="es-ES" sz="2400" b="0"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latin typeface="Arial" panose="020B0604020202020204" pitchFamily="34" charset="0"/>
              </a:rPr>
              <a:t>D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128" name="Text Box 76"/>
          <p:cNvSpPr txBox="1">
            <a:spLocks noChangeArrowheads="1"/>
          </p:cNvSpPr>
          <p:nvPr/>
        </p:nvSpPr>
        <p:spPr bwMode="auto">
          <a:xfrm>
            <a:off x="3677332" y="5678946"/>
            <a:ext cx="3209132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V</a:t>
            </a:r>
            <a:r>
              <a:rPr lang="es-ES" sz="2400" b="0" baseline="-25000">
                <a:latin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s-ES" sz="2400" b="0">
                <a:latin typeface="Arial" panose="020B0604020202020204" pitchFamily="34" charset="0"/>
                <a:sym typeface="Symbol" panose="05050102010706020507" pitchFamily="18" charset="2"/>
              </a:rPr>
              <a:t> = 0      </a:t>
            </a:r>
            <a:r>
              <a:rPr lang="es-ES" sz="2400" b="0">
                <a:latin typeface="Arial" panose="020B0604020202020204" pitchFamily="34" charset="0"/>
              </a:rPr>
              <a:t>V</a:t>
            </a:r>
            <a:r>
              <a:rPr lang="es-ES" sz="2400" b="0" baseline="-25000">
                <a:latin typeface="Arial" panose="020B0604020202020204" pitchFamily="34" charset="0"/>
              </a:rPr>
              <a:t>C</a:t>
            </a:r>
            <a:r>
              <a:rPr lang="es-ES" sz="2400" b="0">
                <a:latin typeface="Arial" panose="020B0604020202020204" pitchFamily="34" charset="0"/>
              </a:rPr>
              <a:t> = V</a:t>
            </a:r>
            <a:r>
              <a:rPr lang="es-ES" sz="2400" b="0" baseline="-25000">
                <a:latin typeface="Arial" panose="020B0604020202020204" pitchFamily="34" charset="0"/>
              </a:rPr>
              <a:t>F</a:t>
            </a:r>
            <a:endParaRPr lang="es-ES" sz="2400" b="0">
              <a:latin typeface="Arial" panose="020B0604020202020204" pitchFamily="34" charset="0"/>
            </a:endParaRPr>
          </a:p>
        </p:txBody>
      </p:sp>
      <p:sp>
        <p:nvSpPr>
          <p:cNvPr id="130" name="Text Box 65"/>
          <p:cNvSpPr txBox="1">
            <a:spLocks noChangeArrowheads="1"/>
          </p:cNvSpPr>
          <p:nvPr/>
        </p:nvSpPr>
        <p:spPr bwMode="auto">
          <a:xfrm>
            <a:off x="1346124" y="2016625"/>
            <a:ext cx="2879725" cy="60925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118800" rIns="90000" bIns="118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Punto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V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8" name="Text Box 124"/>
          <p:cNvSpPr txBox="1">
            <a:spLocks noChangeArrowheads="1"/>
          </p:cNvSpPr>
          <p:nvPr/>
        </p:nvSpPr>
        <p:spPr bwMode="auto">
          <a:xfrm>
            <a:off x="1232834" y="2613344"/>
            <a:ext cx="437521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(Hay que ir de cada punto a E)</a:t>
            </a:r>
          </a:p>
        </p:txBody>
      </p:sp>
      <p:sp>
        <p:nvSpPr>
          <p:cNvPr id="89" name="Text Box 124"/>
          <p:cNvSpPr txBox="1">
            <a:spLocks noChangeArrowheads="1"/>
          </p:cNvSpPr>
          <p:nvPr/>
        </p:nvSpPr>
        <p:spPr bwMode="auto">
          <a:xfrm>
            <a:off x="364342" y="4474112"/>
            <a:ext cx="2642272" cy="164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En cada caso,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debe dar igual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por todos los caminos posibles</a:t>
            </a:r>
            <a:endParaRPr lang="es-ES" sz="2400" b="0" baseline="-25000" dirty="0">
              <a:latin typeface="Arial" panose="020B0604020202020204" pitchFamily="34" charset="0"/>
            </a:endParaRPr>
          </a:p>
        </p:txBody>
      </p:sp>
      <p:sp>
        <p:nvSpPr>
          <p:cNvPr id="2" name="Abrir llave 1"/>
          <p:cNvSpPr/>
          <p:nvPr/>
        </p:nvSpPr>
        <p:spPr bwMode="auto">
          <a:xfrm>
            <a:off x="3173302" y="3600450"/>
            <a:ext cx="348564" cy="3270707"/>
          </a:xfrm>
          <a:prstGeom prst="leftBrace">
            <a:avLst>
              <a:gd name="adj1" fmla="val 8333"/>
              <a:gd name="adj2" fmla="val 52013"/>
            </a:avLst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96" name="Group 4">
            <a:extLst>
              <a:ext uri="{FF2B5EF4-FFF2-40B4-BE49-F238E27FC236}">
                <a16:creationId xmlns:a16="http://schemas.microsoft.com/office/drawing/2014/main" id="{1DB4759E-82D4-4E78-A5FE-E199432A2B51}"/>
              </a:ext>
            </a:extLst>
          </p:cNvPr>
          <p:cNvGrpSpPr>
            <a:grpSpLocks/>
          </p:cNvGrpSpPr>
          <p:nvPr/>
        </p:nvGrpSpPr>
        <p:grpSpPr bwMode="auto">
          <a:xfrm>
            <a:off x="7854152" y="2557420"/>
            <a:ext cx="317500" cy="376237"/>
            <a:chOff x="8088" y="15201"/>
            <a:chExt cx="340" cy="280"/>
          </a:xfrm>
        </p:grpSpPr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A9798489-3B9F-4C76-B726-45DAB2BD7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" y="15201"/>
              <a:ext cx="0" cy="1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98" name="Line 6">
              <a:extLst>
                <a:ext uri="{FF2B5EF4-FFF2-40B4-BE49-F238E27FC236}">
                  <a16:creationId xmlns:a16="http://schemas.microsoft.com/office/drawing/2014/main" id="{F44AA752-BDBF-4E58-80C7-0F1556C9D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8" y="15384"/>
              <a:ext cx="3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99" name="Line 7">
              <a:extLst>
                <a:ext uri="{FF2B5EF4-FFF2-40B4-BE49-F238E27FC236}">
                  <a16:creationId xmlns:a16="http://schemas.microsoft.com/office/drawing/2014/main" id="{50DD1FB6-7260-441D-8C70-BB21E1065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5" y="15432"/>
              <a:ext cx="2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ACF70678-1320-4323-8FF0-E1B8B992E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2" y="15481"/>
              <a:ext cx="1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b="0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242112B4-BE8E-4C2B-9B58-2F9809566B56}"/>
              </a:ext>
            </a:extLst>
          </p:cNvPr>
          <p:cNvGrpSpPr/>
          <p:nvPr/>
        </p:nvGrpSpPr>
        <p:grpSpPr>
          <a:xfrm>
            <a:off x="6170273" y="181577"/>
            <a:ext cx="3697287" cy="2811794"/>
            <a:chOff x="1470457" y="269272"/>
            <a:chExt cx="3697287" cy="2811794"/>
          </a:xfrm>
        </p:grpSpPr>
        <p:grpSp>
          <p:nvGrpSpPr>
            <p:cNvPr id="102" name="Group 16">
              <a:extLst>
                <a:ext uri="{FF2B5EF4-FFF2-40B4-BE49-F238E27FC236}">
                  <a16:creationId xmlns:a16="http://schemas.microsoft.com/office/drawing/2014/main" id="{98997E9C-66E9-452B-A0F9-CEDCE0D35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219" y="709010"/>
              <a:ext cx="112713" cy="482600"/>
              <a:chOff x="4253" y="5198"/>
              <a:chExt cx="121" cy="360"/>
            </a:xfrm>
          </p:grpSpPr>
          <p:sp>
            <p:nvSpPr>
              <p:cNvPr id="141" name="Line 17">
                <a:extLst>
                  <a:ext uri="{FF2B5EF4-FFF2-40B4-BE49-F238E27FC236}">
                    <a16:creationId xmlns:a16="http://schemas.microsoft.com/office/drawing/2014/main" id="{4876F35B-738F-489A-8538-4803E7B2A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2" name="Line 18">
                <a:extLst>
                  <a:ext uri="{FF2B5EF4-FFF2-40B4-BE49-F238E27FC236}">
                    <a16:creationId xmlns:a16="http://schemas.microsoft.com/office/drawing/2014/main" id="{45FAF811-0B4B-403D-884D-DD4B179DA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03" name="Group 19">
              <a:extLst>
                <a:ext uri="{FF2B5EF4-FFF2-40B4-BE49-F238E27FC236}">
                  <a16:creationId xmlns:a16="http://schemas.microsoft.com/office/drawing/2014/main" id="{FBF60B39-60BF-4004-AAF3-FA36CE405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832" y="712185"/>
              <a:ext cx="112712" cy="484187"/>
              <a:chOff x="4253" y="5198"/>
              <a:chExt cx="121" cy="360"/>
            </a:xfrm>
          </p:grpSpPr>
          <p:sp>
            <p:nvSpPr>
              <p:cNvPr id="139" name="Line 20">
                <a:extLst>
                  <a:ext uri="{FF2B5EF4-FFF2-40B4-BE49-F238E27FC236}">
                    <a16:creationId xmlns:a16="http://schemas.microsoft.com/office/drawing/2014/main" id="{FCBCFFA0-14E2-472A-9DFC-4A0BD6146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0" name="Line 21">
                <a:extLst>
                  <a:ext uri="{FF2B5EF4-FFF2-40B4-BE49-F238E27FC236}">
                    <a16:creationId xmlns:a16="http://schemas.microsoft.com/office/drawing/2014/main" id="{DD313EAF-3482-43EB-9600-FC9E94014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04" name="Group 22">
              <a:extLst>
                <a:ext uri="{FF2B5EF4-FFF2-40B4-BE49-F238E27FC236}">
                  <a16:creationId xmlns:a16="http://schemas.microsoft.com/office/drawing/2014/main" id="{F04E36E9-0F09-42C2-850A-91F7F6D58C1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27026" y="1587691"/>
              <a:ext cx="163512" cy="336550"/>
              <a:chOff x="4253" y="5198"/>
              <a:chExt cx="121" cy="360"/>
            </a:xfrm>
          </p:grpSpPr>
          <p:sp>
            <p:nvSpPr>
              <p:cNvPr id="137" name="Line 23">
                <a:extLst>
                  <a:ext uri="{FF2B5EF4-FFF2-40B4-BE49-F238E27FC236}">
                    <a16:creationId xmlns:a16="http://schemas.microsoft.com/office/drawing/2014/main" id="{A2B2EE6D-523D-4F50-B523-E6475DC12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8" name="Line 24">
                <a:extLst>
                  <a:ext uri="{FF2B5EF4-FFF2-40B4-BE49-F238E27FC236}">
                    <a16:creationId xmlns:a16="http://schemas.microsoft.com/office/drawing/2014/main" id="{58362416-EF21-410F-AE05-7BADD6F7D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05" name="Line 25">
              <a:extLst>
                <a:ext uri="{FF2B5EF4-FFF2-40B4-BE49-F238E27FC236}">
                  <a16:creationId xmlns:a16="http://schemas.microsoft.com/office/drawing/2014/main" id="{73CE450D-48FF-4786-834A-6A08A1D6C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0457" y="94554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06" name="Text Box 26">
              <a:extLst>
                <a:ext uri="{FF2B5EF4-FFF2-40B4-BE49-F238E27FC236}">
                  <a16:creationId xmlns:a16="http://schemas.microsoft.com/office/drawing/2014/main" id="{6B76B20F-D928-43A5-9EB7-1D76D4F4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69272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2170A9D2-E93F-4CC8-AFAD-D173A39C3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69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28">
              <a:extLst>
                <a:ext uri="{FF2B5EF4-FFF2-40B4-BE49-F238E27FC236}">
                  <a16:creationId xmlns:a16="http://schemas.microsoft.com/office/drawing/2014/main" id="{B5B4FB28-6ADE-4CBD-81D3-1C2B96CB2E3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02532" y="2399697"/>
              <a:ext cx="58737" cy="482600"/>
              <a:chOff x="5153" y="6274"/>
              <a:chExt cx="63" cy="360"/>
            </a:xfrm>
          </p:grpSpPr>
          <p:sp>
            <p:nvSpPr>
              <p:cNvPr id="135" name="Line 29">
                <a:extLst>
                  <a:ext uri="{FF2B5EF4-FFF2-40B4-BE49-F238E27FC236}">
                    <a16:creationId xmlns:a16="http://schemas.microsoft.com/office/drawing/2014/main" id="{27D36E50-9093-40F8-86EE-8C0471313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6" name="Line 30">
                <a:extLst>
                  <a:ext uri="{FF2B5EF4-FFF2-40B4-BE49-F238E27FC236}">
                    <a16:creationId xmlns:a16="http://schemas.microsoft.com/office/drawing/2014/main" id="{C503677D-06D4-40CF-8ABF-13AFEE8DF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B1F62053-FA95-41E0-927B-3B7E68715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1269" y="2640997"/>
              <a:ext cx="10064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0" name="Text Box 32">
              <a:extLst>
                <a:ext uri="{FF2B5EF4-FFF2-40B4-BE49-F238E27FC236}">
                  <a16:creationId xmlns:a16="http://schemas.microsoft.com/office/drawing/2014/main" id="{C22D9441-C54A-4C1C-A3E5-DE0827DE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607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33">
              <a:extLst>
                <a:ext uri="{FF2B5EF4-FFF2-40B4-BE49-F238E27FC236}">
                  <a16:creationId xmlns:a16="http://schemas.microsoft.com/office/drawing/2014/main" id="{B531D776-1F7E-41D7-A28A-61D73ACF6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869" y="950310"/>
              <a:ext cx="1731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2" name="Line 34">
              <a:extLst>
                <a:ext uri="{FF2B5EF4-FFF2-40B4-BE49-F238E27FC236}">
                  <a16:creationId xmlns:a16="http://schemas.microsoft.com/office/drawing/2014/main" id="{FB1F48D6-7366-42D9-B2BB-FBEFD3907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332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" name="Line 35">
              <a:extLst>
                <a:ext uri="{FF2B5EF4-FFF2-40B4-BE49-F238E27FC236}">
                  <a16:creationId xmlns:a16="http://schemas.microsoft.com/office/drawing/2014/main" id="{CA4EBBB5-B424-4C80-B856-B4A12CDEA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694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4" name="Line 36">
              <a:extLst>
                <a:ext uri="{FF2B5EF4-FFF2-40B4-BE49-F238E27FC236}">
                  <a16:creationId xmlns:a16="http://schemas.microsoft.com/office/drawing/2014/main" id="{130AC51D-492C-45B9-B7F0-5A71700D1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544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5" name="Line 37">
              <a:extLst>
                <a:ext uri="{FF2B5EF4-FFF2-40B4-BE49-F238E27FC236}">
                  <a16:creationId xmlns:a16="http://schemas.microsoft.com/office/drawing/2014/main" id="{8D8008BB-B0E5-499C-B49B-CABABE6E4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6" name="Line 38">
              <a:extLst>
                <a:ext uri="{FF2B5EF4-FFF2-40B4-BE49-F238E27FC236}">
                  <a16:creationId xmlns:a16="http://schemas.microsoft.com/office/drawing/2014/main" id="{BD852DD5-2E06-4752-8DEF-346422056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117" name="Group 39">
              <a:extLst>
                <a:ext uri="{FF2B5EF4-FFF2-40B4-BE49-F238E27FC236}">
                  <a16:creationId xmlns:a16="http://schemas.microsoft.com/office/drawing/2014/main" id="{E3C3C8DC-4B1D-4997-88A9-C5308D808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157" y="2404460"/>
              <a:ext cx="112712" cy="482600"/>
              <a:chOff x="4253" y="5198"/>
              <a:chExt cx="121" cy="360"/>
            </a:xfrm>
          </p:grpSpPr>
          <p:sp>
            <p:nvSpPr>
              <p:cNvPr id="133" name="Line 40">
                <a:extLst>
                  <a:ext uri="{FF2B5EF4-FFF2-40B4-BE49-F238E27FC236}">
                    <a16:creationId xmlns:a16="http://schemas.microsoft.com/office/drawing/2014/main" id="{5009555D-42F7-43C9-9F6C-F3B4E44D7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4" name="Line 41">
                <a:extLst>
                  <a:ext uri="{FF2B5EF4-FFF2-40B4-BE49-F238E27FC236}">
                    <a16:creationId xmlns:a16="http://schemas.microsoft.com/office/drawing/2014/main" id="{203BEF4A-7478-48CB-89B5-D29C2560C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8" name="Line 42">
              <a:extLst>
                <a:ext uri="{FF2B5EF4-FFF2-40B4-BE49-F238E27FC236}">
                  <a16:creationId xmlns:a16="http://schemas.microsoft.com/office/drawing/2014/main" id="{185B675E-058A-4294-B8FD-70B4264E7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8394" y="264099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9" name="Text Box 43">
              <a:extLst>
                <a:ext uri="{FF2B5EF4-FFF2-40B4-BE49-F238E27FC236}">
                  <a16:creationId xmlns:a16="http://schemas.microsoft.com/office/drawing/2014/main" id="{03EA2F51-F8F4-4B39-9B5A-3CE9D783B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009172"/>
              <a:ext cx="5032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Line 44">
              <a:extLst>
                <a:ext uri="{FF2B5EF4-FFF2-40B4-BE49-F238E27FC236}">
                  <a16:creationId xmlns:a16="http://schemas.microsoft.com/office/drawing/2014/main" id="{BCE57863-436F-42B9-9427-63CE60F3C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2807" y="2640997"/>
              <a:ext cx="16160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1" name="Text Box 57">
              <a:extLst>
                <a:ext uri="{FF2B5EF4-FFF2-40B4-BE49-F238E27FC236}">
                  <a16:creationId xmlns:a16="http://schemas.microsoft.com/office/drawing/2014/main" id="{E9BE70CC-B1B2-41DC-9563-0DD855F0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557" y="2025047"/>
              <a:ext cx="334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" name="Text Box 58">
              <a:extLst>
                <a:ext uri="{FF2B5EF4-FFF2-40B4-BE49-F238E27FC236}">
                  <a16:creationId xmlns:a16="http://schemas.microsoft.com/office/drawing/2014/main" id="{5BC73DC6-0019-4281-8468-3EA25E54A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269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24" name="Text Box 59">
              <a:extLst>
                <a:ext uri="{FF2B5EF4-FFF2-40B4-BE49-F238E27FC236}">
                  <a16:creationId xmlns:a16="http://schemas.microsoft.com/office/drawing/2014/main" id="{1C41EDB1-389D-465A-833F-C528F725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957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25" name="Text Box 60">
              <a:extLst>
                <a:ext uri="{FF2B5EF4-FFF2-40B4-BE49-F238E27FC236}">
                  <a16:creationId xmlns:a16="http://schemas.microsoft.com/office/drawing/2014/main" id="{055094FC-BC6A-4EEA-96A1-45D998D60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182" y="45342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26" name="Text Box 61">
              <a:extLst>
                <a:ext uri="{FF2B5EF4-FFF2-40B4-BE49-F238E27FC236}">
                  <a16:creationId xmlns:a16="http://schemas.microsoft.com/office/drawing/2014/main" id="{00C2536B-8F1B-43E7-B7EA-979AF7B86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869" y="451835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27" name="Text Box 62">
              <a:extLst>
                <a:ext uri="{FF2B5EF4-FFF2-40B4-BE49-F238E27FC236}">
                  <a16:creationId xmlns:a16="http://schemas.microsoft.com/office/drawing/2014/main" id="{2B6752CB-63E8-478A-BB69-150B675E8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307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29" name="Text Box 63">
              <a:extLst>
                <a:ext uri="{FF2B5EF4-FFF2-40B4-BE49-F238E27FC236}">
                  <a16:creationId xmlns:a16="http://schemas.microsoft.com/office/drawing/2014/main" id="{72FB4E2B-979F-489B-9CAB-93F1C0DC8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057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1" name="Text Box 64">
              <a:extLst>
                <a:ext uri="{FF2B5EF4-FFF2-40B4-BE49-F238E27FC236}">
                  <a16:creationId xmlns:a16="http://schemas.microsoft.com/office/drawing/2014/main" id="{5BAAEAA4-396C-4FC5-9877-22C03385B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182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2" name="Text Box 65">
              <a:extLst>
                <a:ext uri="{FF2B5EF4-FFF2-40B4-BE49-F238E27FC236}">
                  <a16:creationId xmlns:a16="http://schemas.microsoft.com/office/drawing/2014/main" id="{56C56F32-3089-452B-A777-CC4615047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407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F874211-B2CD-4E7A-AE4E-25493513F17C}"/>
              </a:ext>
            </a:extLst>
          </p:cNvPr>
          <p:cNvGrpSpPr/>
          <p:nvPr/>
        </p:nvGrpSpPr>
        <p:grpSpPr>
          <a:xfrm>
            <a:off x="6011340" y="367315"/>
            <a:ext cx="3986213" cy="2755900"/>
            <a:chOff x="1498513" y="461774"/>
            <a:chExt cx="3986213" cy="2755900"/>
          </a:xfrm>
        </p:grpSpPr>
        <p:sp>
          <p:nvSpPr>
            <p:cNvPr id="144" name="Oval 38">
              <a:extLst>
                <a:ext uri="{FF2B5EF4-FFF2-40B4-BE49-F238E27FC236}">
                  <a16:creationId xmlns:a16="http://schemas.microsoft.com/office/drawing/2014/main" id="{7F1FBE25-B8A7-429A-9993-A0C510259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63" y="8697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5" name="Oval 39">
              <a:extLst>
                <a:ext uri="{FF2B5EF4-FFF2-40B4-BE49-F238E27FC236}">
                  <a16:creationId xmlns:a16="http://schemas.microsoft.com/office/drawing/2014/main" id="{929FC507-5204-4EF8-99A5-4D9B0FFC1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763" y="2568387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6" name="Oval 40">
              <a:extLst>
                <a:ext uri="{FF2B5EF4-FFF2-40B4-BE49-F238E27FC236}">
                  <a16:creationId xmlns:a16="http://schemas.microsoft.com/office/drawing/2014/main" id="{39819D7F-5F6B-4637-B9FD-27B4D3E07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626" y="8697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Oval 41">
              <a:extLst>
                <a:ext uri="{FF2B5EF4-FFF2-40B4-BE49-F238E27FC236}">
                  <a16:creationId xmlns:a16="http://schemas.microsoft.com/office/drawing/2014/main" id="{0396EA00-4F44-45F0-8927-99FCD470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013" y="880874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8" name="Oval 42">
              <a:extLst>
                <a:ext uri="{FF2B5EF4-FFF2-40B4-BE49-F238E27FC236}">
                  <a16:creationId xmlns:a16="http://schemas.microsoft.com/office/drawing/2014/main" id="{1D01C300-ADBF-4090-B1F9-CDC0267C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151" y="2558862"/>
              <a:ext cx="144462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" name="Oval 43">
              <a:extLst>
                <a:ext uri="{FF2B5EF4-FFF2-40B4-BE49-F238E27FC236}">
                  <a16:creationId xmlns:a16="http://schemas.microsoft.com/office/drawing/2014/main" id="{5A966ABC-1EBA-437D-B435-C83D392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013" y="2558862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0" name="Text Box 44">
              <a:extLst>
                <a:ext uri="{FF2B5EF4-FFF2-40B4-BE49-F238E27FC236}">
                  <a16:creationId xmlns:a16="http://schemas.microsoft.com/office/drawing/2014/main" id="{31AC6B7D-2838-477C-AA24-5FEF500E7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51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1" name="Text Box 45">
              <a:extLst>
                <a:ext uri="{FF2B5EF4-FFF2-40B4-BE49-F238E27FC236}">
                  <a16:creationId xmlns:a16="http://schemas.microsoft.com/office/drawing/2014/main" id="{71857340-BDD5-482A-A715-00B94213F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376" y="461774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2" name="Text Box 46">
              <a:extLst>
                <a:ext uri="{FF2B5EF4-FFF2-40B4-BE49-F238E27FC236}">
                  <a16:creationId xmlns:a16="http://schemas.microsoft.com/office/drawing/2014/main" id="{84E4DAFF-DD9A-4740-8D69-133C0D9E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763" y="461774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53" name="Text Box 47">
              <a:extLst>
                <a:ext uri="{FF2B5EF4-FFF2-40B4-BE49-F238E27FC236}">
                  <a16:creationId xmlns:a16="http://schemas.microsoft.com/office/drawing/2014/main" id="{AA90B3D7-5B5F-4130-9045-58382947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513" y="2733487"/>
              <a:ext cx="33496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54" name="Text Box 48">
              <a:extLst>
                <a:ext uri="{FF2B5EF4-FFF2-40B4-BE49-F238E27FC236}">
                  <a16:creationId xmlns:a16="http://schemas.microsoft.com/office/drawing/2014/main" id="{63AFD7D0-A0DF-4CEE-B396-9CB3A121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351" y="2179449"/>
              <a:ext cx="3349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55" name="Text Box 49">
              <a:extLst>
                <a:ext uri="{FF2B5EF4-FFF2-40B4-BE49-F238E27FC236}">
                  <a16:creationId xmlns:a16="http://schemas.microsoft.com/office/drawing/2014/main" id="{A18CF729-D624-42E0-B7C3-4DA16F997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763" y="2733487"/>
              <a:ext cx="33496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93" name="Rectangle 84">
            <a:extLst>
              <a:ext uri="{FF2B5EF4-FFF2-40B4-BE49-F238E27FC236}">
                <a16:creationId xmlns:a16="http://schemas.microsoft.com/office/drawing/2014/main" id="{A71FBA8F-63DB-4117-8DEF-CE5D4A4C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687" y="3669145"/>
            <a:ext cx="145523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 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4" name="Rectangle 84">
            <a:extLst>
              <a:ext uri="{FF2B5EF4-FFF2-40B4-BE49-F238E27FC236}">
                <a16:creationId xmlns:a16="http://schemas.microsoft.com/office/drawing/2014/main" id="{3CD36A50-C84C-45E7-AA29-B90CD38B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13" y="3662092"/>
            <a:ext cx="115449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 +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5" name="Rectangle 84">
            <a:extLst>
              <a:ext uri="{FF2B5EF4-FFF2-40B4-BE49-F238E27FC236}">
                <a16:creationId xmlns:a16="http://schemas.microsoft.com/office/drawing/2014/main" id="{0E613EFB-97B1-46B5-8E27-9898DB4A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204" y="3658981"/>
            <a:ext cx="15255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 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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F7E95A0A-8695-4FC9-9EE6-757FC119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015" y="3665305"/>
            <a:ext cx="140148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 3,75 V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7" name="Text Box 124">
            <a:extLst>
              <a:ext uri="{FF2B5EF4-FFF2-40B4-BE49-F238E27FC236}">
                <a16:creationId xmlns:a16="http://schemas.microsoft.com/office/drawing/2014/main" id="{6E885EFC-0554-4DE2-A68B-CF17A84D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901" y="4117486"/>
            <a:ext cx="2930767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(eléctricamente son el mismo punto)</a:t>
            </a:r>
          </a:p>
        </p:txBody>
      </p:sp>
      <p:sp>
        <p:nvSpPr>
          <p:cNvPr id="158" name="Text Box 80">
            <a:extLst>
              <a:ext uri="{FF2B5EF4-FFF2-40B4-BE49-F238E27FC236}">
                <a16:creationId xmlns:a16="http://schemas.microsoft.com/office/drawing/2014/main" id="{DAE3E683-9ACF-439F-A02B-897A8E95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922" y="5026434"/>
            <a:ext cx="157797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" name="Text Box 80">
            <a:extLst>
              <a:ext uri="{FF2B5EF4-FFF2-40B4-BE49-F238E27FC236}">
                <a16:creationId xmlns:a16="http://schemas.microsoft.com/office/drawing/2014/main" id="{463F7D38-1DCD-44F0-A8C4-D658D6F8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254" y="5025434"/>
            <a:ext cx="205085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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" name="Text Box 80">
            <a:extLst>
              <a:ext uri="{FF2B5EF4-FFF2-40B4-BE49-F238E27FC236}">
                <a16:creationId xmlns:a16="http://schemas.microsoft.com/office/drawing/2014/main" id="{AC089E4E-B5DC-4A45-8CB9-3A87D35C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858" y="5025435"/>
            <a:ext cx="145294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0,625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61" name="Text Box 80">
            <a:extLst>
              <a:ext uri="{FF2B5EF4-FFF2-40B4-BE49-F238E27FC236}">
                <a16:creationId xmlns:a16="http://schemas.microsoft.com/office/drawing/2014/main" id="{3F184D18-5246-4FA5-9BBA-C1BF36B3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868" y="5023236"/>
            <a:ext cx="97524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" name="Rectangle 64">
            <a:extLst>
              <a:ext uri="{FF2B5EF4-FFF2-40B4-BE49-F238E27FC236}">
                <a16:creationId xmlns:a16="http://schemas.microsoft.com/office/drawing/2014/main" id="{0E81D9F5-3900-4689-AEAA-C92BB0B0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44" y="6366886"/>
            <a:ext cx="10840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 + 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3" name="Rectangle 64">
            <a:extLst>
              <a:ext uri="{FF2B5EF4-FFF2-40B4-BE49-F238E27FC236}">
                <a16:creationId xmlns:a16="http://schemas.microsoft.com/office/drawing/2014/main" id="{E752381F-2183-42AA-B172-6342AF43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428" y="6371779"/>
            <a:ext cx="14710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4" name="Rectangle 64">
            <a:extLst>
              <a:ext uri="{FF2B5EF4-FFF2-40B4-BE49-F238E27FC236}">
                <a16:creationId xmlns:a16="http://schemas.microsoft.com/office/drawing/2014/main" id="{7A0FA3EE-5899-478A-A5D7-3BB46840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14" y="6350908"/>
            <a:ext cx="220135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+ V</a:t>
            </a:r>
            <a:r>
              <a:rPr lang="es-ES_tradnl" sz="2400" b="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5" name="Rectangle 64">
            <a:extLst>
              <a:ext uri="{FF2B5EF4-FFF2-40B4-BE49-F238E27FC236}">
                <a16:creationId xmlns:a16="http://schemas.microsoft.com/office/drawing/2014/main" id="{D091130B-A389-4DAD-960D-CDCA0297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279" y="6343951"/>
            <a:ext cx="111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s-ES_tradnl" sz="2400" b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10 V</a:t>
            </a:r>
            <a:endParaRPr lang="es-ES" sz="24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36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4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8" grpId="0"/>
      <p:bldP spid="393292" grpId="0" animBg="1"/>
      <p:bldP spid="17515" grpId="0"/>
      <p:bldP spid="17512" grpId="0"/>
      <p:bldP spid="123" grpId="0" animBg="1"/>
      <p:bldP spid="128" grpId="0" animBg="1"/>
      <p:bldP spid="130" grpId="0" animBg="1"/>
      <p:bldP spid="88" grpId="0"/>
      <p:bldP spid="89" grpId="0" animBg="1"/>
      <p:bldP spid="2" grpId="0" animBg="1"/>
      <p:bldP spid="93" grpId="0"/>
      <p:bldP spid="94" grpId="0"/>
      <p:bldP spid="9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13"/>
          <p:cNvSpPr>
            <a:spLocks noChangeArrowheads="1"/>
          </p:cNvSpPr>
          <p:nvPr/>
        </p:nvSpPr>
        <p:spPr bwMode="auto">
          <a:xfrm>
            <a:off x="1977590" y="1115772"/>
            <a:ext cx="7637339" cy="176645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740820" y="2280548"/>
            <a:ext cx="2203451" cy="530225"/>
            <a:chOff x="1802" y="1316"/>
            <a:chExt cx="1388" cy="334"/>
          </a:xfrm>
        </p:grpSpPr>
        <p:sp>
          <p:nvSpPr>
            <p:cNvPr id="21532" name="Line 207"/>
            <p:cNvSpPr>
              <a:spLocks noChangeShapeType="1"/>
            </p:cNvSpPr>
            <p:nvPr/>
          </p:nvSpPr>
          <p:spPr bwMode="auto">
            <a:xfrm flipV="1">
              <a:off x="1802" y="1485"/>
              <a:ext cx="13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arrow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21531" name="Text Box 170"/>
            <p:cNvSpPr txBox="1">
              <a:spLocks noChangeArrowheads="1"/>
            </p:cNvSpPr>
            <p:nvPr/>
          </p:nvSpPr>
          <p:spPr bwMode="auto">
            <a:xfrm>
              <a:off x="2408" y="1316"/>
              <a:ext cx="231" cy="3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L</a:t>
              </a: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8577258F-576F-479A-80D6-8B70358FA57D}"/>
              </a:ext>
            </a:extLst>
          </p:cNvPr>
          <p:cNvSpPr/>
          <p:nvPr/>
        </p:nvSpPr>
        <p:spPr bwMode="auto">
          <a:xfrm>
            <a:off x="1284711" y="3064799"/>
            <a:ext cx="3158836" cy="334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269076" y="386880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3.5.1 DIPOLOS ELÉCTRICOS</a:t>
            </a:r>
          </a:p>
        </p:txBody>
      </p:sp>
      <p:grpSp>
        <p:nvGrpSpPr>
          <p:cNvPr id="2" name="Group 196"/>
          <p:cNvGrpSpPr>
            <a:grpSpLocks/>
          </p:cNvGrpSpPr>
          <p:nvPr/>
        </p:nvGrpSpPr>
        <p:grpSpPr bwMode="auto">
          <a:xfrm>
            <a:off x="1433185" y="4029207"/>
            <a:ext cx="2886077" cy="2128839"/>
            <a:chOff x="4094" y="658"/>
            <a:chExt cx="1818" cy="1341"/>
          </a:xfrm>
        </p:grpSpPr>
        <p:sp>
          <p:nvSpPr>
            <p:cNvPr id="21536" name="Rectangle 174"/>
            <p:cNvSpPr>
              <a:spLocks noChangeArrowheads="1"/>
            </p:cNvSpPr>
            <p:nvPr/>
          </p:nvSpPr>
          <p:spPr bwMode="auto">
            <a:xfrm>
              <a:off x="4426" y="1358"/>
              <a:ext cx="1137" cy="641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1537" name="Object 6"/>
            <p:cNvGraphicFramePr>
              <a:graphicFrameLocks noChangeAspect="1"/>
            </p:cNvGraphicFramePr>
            <p:nvPr/>
          </p:nvGraphicFramePr>
          <p:xfrm>
            <a:off x="4637" y="1472"/>
            <a:ext cx="7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3" name="Ecuación" r:id="rId4" imgW="482391" imgH="241195" progId="Equation.3">
                    <p:embed/>
                  </p:oleObj>
                </mc:Choice>
                <mc:Fallback>
                  <p:oleObj name="Ecuación" r:id="rId4" imgW="482391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1472"/>
                          <a:ext cx="76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8" name="Text Box 173"/>
            <p:cNvSpPr txBox="1">
              <a:spLocks noChangeArrowheads="1"/>
            </p:cNvSpPr>
            <p:nvPr/>
          </p:nvSpPr>
          <p:spPr bwMode="auto">
            <a:xfrm>
              <a:off x="4094" y="658"/>
              <a:ext cx="1818" cy="603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180000" tIns="108000" rIns="180000" bIns="108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Momento Dipolar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Eléctrico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735443" y="834248"/>
            <a:ext cx="2152650" cy="530225"/>
            <a:chOff x="1806" y="1803"/>
            <a:chExt cx="1356" cy="334"/>
          </a:xfrm>
        </p:grpSpPr>
        <p:sp>
          <p:nvSpPr>
            <p:cNvPr id="21533" name="Line 175"/>
            <p:cNvSpPr>
              <a:spLocks noChangeShapeType="1"/>
            </p:cNvSpPr>
            <p:nvPr/>
          </p:nvSpPr>
          <p:spPr bwMode="auto">
            <a:xfrm>
              <a:off x="1806" y="2118"/>
              <a:ext cx="135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1534" name="Text Box 176"/>
            <p:cNvSpPr txBox="1">
              <a:spLocks noChangeArrowheads="1"/>
            </p:cNvSpPr>
            <p:nvPr/>
          </p:nvSpPr>
          <p:spPr bwMode="auto">
            <a:xfrm>
              <a:off x="2403" y="1803"/>
              <a:ext cx="23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1535" name="Line 177"/>
            <p:cNvSpPr>
              <a:spLocks noChangeShapeType="1"/>
            </p:cNvSpPr>
            <p:nvPr/>
          </p:nvSpPr>
          <p:spPr bwMode="auto">
            <a:xfrm>
              <a:off x="2460" y="1853"/>
              <a:ext cx="1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620751" y="3070947"/>
            <a:ext cx="1549400" cy="4699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Razones: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4643962" y="4577875"/>
            <a:ext cx="3269141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Refleja su intensidad</a:t>
            </a:r>
          </a:p>
        </p:txBody>
      </p:sp>
      <p:sp>
        <p:nvSpPr>
          <p:cNvPr id="1043" name="Line 169"/>
          <p:cNvSpPr>
            <a:spLocks noChangeShapeType="1"/>
          </p:cNvSpPr>
          <p:nvPr/>
        </p:nvSpPr>
        <p:spPr bwMode="auto">
          <a:xfrm>
            <a:off x="2435234" y="2104120"/>
            <a:ext cx="4836571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pic>
        <p:nvPicPr>
          <p:cNvPr id="1045" name="Picture 165" descr="Image1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3" y="1819957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66" descr="Image2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21" y="1835832"/>
            <a:ext cx="58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 Box 167"/>
          <p:cNvSpPr txBox="1">
            <a:spLocks noChangeArrowheads="1"/>
          </p:cNvSpPr>
          <p:nvPr/>
        </p:nvSpPr>
        <p:spPr bwMode="auto">
          <a:xfrm>
            <a:off x="5992376" y="2106228"/>
            <a:ext cx="5286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+q</a:t>
            </a:r>
          </a:p>
        </p:txBody>
      </p:sp>
      <p:sp>
        <p:nvSpPr>
          <p:cNvPr id="1048" name="Text Box 168"/>
          <p:cNvSpPr txBox="1">
            <a:spLocks noChangeArrowheads="1"/>
          </p:cNvSpPr>
          <p:nvPr/>
        </p:nvSpPr>
        <p:spPr bwMode="auto">
          <a:xfrm>
            <a:off x="3002446" y="2111768"/>
            <a:ext cx="5175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049" name="Text Box 204"/>
          <p:cNvSpPr txBox="1">
            <a:spLocks noChangeArrowheads="1"/>
          </p:cNvSpPr>
          <p:nvPr/>
        </p:nvSpPr>
        <p:spPr bwMode="auto">
          <a:xfrm>
            <a:off x="5729961" y="1305086"/>
            <a:ext cx="10858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PUNTUAL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50" name="Text Box 205"/>
          <p:cNvSpPr txBox="1">
            <a:spLocks noChangeArrowheads="1"/>
          </p:cNvSpPr>
          <p:nvPr/>
        </p:nvSpPr>
        <p:spPr bwMode="auto">
          <a:xfrm>
            <a:off x="3553354" y="1305086"/>
            <a:ext cx="10858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PUNTUAL</a:t>
            </a:r>
          </a:p>
        </p:txBody>
      </p:sp>
      <p:sp>
        <p:nvSpPr>
          <p:cNvPr id="1052" name="Text Box 211"/>
          <p:cNvSpPr txBox="1">
            <a:spLocks noChangeArrowheads="1"/>
          </p:cNvSpPr>
          <p:nvPr/>
        </p:nvSpPr>
        <p:spPr bwMode="auto">
          <a:xfrm>
            <a:off x="7584671" y="1607603"/>
            <a:ext cx="148431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EJE DEL DIPOLO </a:t>
            </a:r>
          </a:p>
        </p:txBody>
      </p:sp>
      <p:sp>
        <p:nvSpPr>
          <p:cNvPr id="21526" name="Text Box 179"/>
          <p:cNvSpPr txBox="1">
            <a:spLocks noChangeArrowheads="1"/>
          </p:cNvSpPr>
          <p:nvPr/>
        </p:nvSpPr>
        <p:spPr bwMode="auto">
          <a:xfrm>
            <a:off x="4643962" y="3602273"/>
            <a:ext cx="4541751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Da su orientación (la indica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523" name="Text Box 189"/>
          <p:cNvSpPr txBox="1">
            <a:spLocks noChangeArrowheads="1"/>
          </p:cNvSpPr>
          <p:nvPr/>
        </p:nvSpPr>
        <p:spPr bwMode="auto">
          <a:xfrm>
            <a:off x="4786127" y="5021877"/>
            <a:ext cx="5869295" cy="2013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 mayor q y </a:t>
            </a:r>
            <a:r>
              <a:rPr lang="es-ES" sz="2400" b="1" dirty="0">
                <a:latin typeface="Arial" panose="020B0604020202020204" pitchFamily="34" charset="0"/>
              </a:rPr>
              <a:t>L</a:t>
            </a:r>
            <a:r>
              <a:rPr lang="es-ES" sz="2400" dirty="0">
                <a:latin typeface="Arial" panose="020B0604020202020204" pitchFamily="34" charset="0"/>
              </a:rPr>
              <a:t> (a mayor </a:t>
            </a:r>
            <a:r>
              <a:rPr lang="es-ES" sz="2400" b="1" dirty="0">
                <a:latin typeface="Arial" panose="020B0604020202020204" pitchFamily="34" charset="0"/>
              </a:rPr>
              <a:t>p</a:t>
            </a:r>
            <a:r>
              <a:rPr lang="es-ES" sz="2400" dirty="0">
                <a:latin typeface="Arial" panose="020B0604020202020204" pitchFamily="34" charset="0"/>
              </a:rPr>
              <a:t>), mayores son el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y V debidos al dipolo en cada punto, ya que las contribuciones de las cargas son más grandes, y se cancelan menos, al estar más alejadas entre sí</a:t>
            </a:r>
          </a:p>
        </p:txBody>
      </p:sp>
      <p:sp>
        <p:nvSpPr>
          <p:cNvPr id="57395" name="Text Box 51"/>
          <p:cNvSpPr txBox="1">
            <a:spLocks noChangeArrowheads="1"/>
          </p:cNvSpPr>
          <p:nvPr/>
        </p:nvSpPr>
        <p:spPr bwMode="auto">
          <a:xfrm>
            <a:off x="1433185" y="3066788"/>
            <a:ext cx="2886077" cy="94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La </a:t>
            </a:r>
            <a:r>
              <a:rPr lang="es-ES" sz="2400" dirty="0">
                <a:solidFill>
                  <a:schemeClr val="tx1"/>
                </a:solidFill>
              </a:rPr>
              <a:t>magnitud que lo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caracteriza es el:</a:t>
            </a:r>
            <a:endParaRPr lang="es-ES" sz="2400" b="1" dirty="0">
              <a:solidFill>
                <a:schemeClr val="tx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316507" y="4027658"/>
            <a:ext cx="2354288" cy="668139"/>
            <a:chOff x="6627294" y="3918622"/>
            <a:chExt cx="2354288" cy="668139"/>
          </a:xfrm>
        </p:grpSpPr>
        <p:grpSp>
          <p:nvGrpSpPr>
            <p:cNvPr id="21527" name="Group 220"/>
            <p:cNvGrpSpPr>
              <a:grpSpLocks/>
            </p:cNvGrpSpPr>
            <p:nvPr/>
          </p:nvGrpSpPr>
          <p:grpSpPr bwMode="auto">
            <a:xfrm>
              <a:off x="7944944" y="3918622"/>
              <a:ext cx="1036638" cy="630238"/>
              <a:chOff x="5255" y="2904"/>
              <a:chExt cx="653" cy="397"/>
            </a:xfrm>
          </p:grpSpPr>
          <p:sp>
            <p:nvSpPr>
              <p:cNvPr id="21528" name="Text Box 215"/>
              <p:cNvSpPr txBox="1">
                <a:spLocks noChangeArrowheads="1"/>
              </p:cNvSpPr>
              <p:nvPr/>
            </p:nvSpPr>
            <p:spPr bwMode="auto">
              <a:xfrm>
                <a:off x="5255" y="2904"/>
                <a:ext cx="653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 anchorCtr="1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</a:rPr>
                  <a:t>p // </a:t>
                </a:r>
                <a:r>
                  <a:rPr lang="es-ES" sz="2400">
                    <a:latin typeface="Arial" panose="020B0604020202020204" pitchFamily="34" charset="0"/>
                  </a:rPr>
                  <a:t>L </a:t>
                </a:r>
                <a:endParaRPr lang="es-E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29" name="Line 216"/>
              <p:cNvSpPr>
                <a:spLocks noChangeShapeType="1"/>
              </p:cNvSpPr>
              <p:nvPr/>
            </p:nvSpPr>
            <p:spPr bwMode="auto">
              <a:xfrm>
                <a:off x="5316" y="3007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30" name="Line 217"/>
              <p:cNvSpPr>
                <a:spLocks noChangeShapeType="1"/>
              </p:cNvSpPr>
              <p:nvPr/>
            </p:nvSpPr>
            <p:spPr bwMode="auto">
              <a:xfrm>
                <a:off x="5631" y="299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 Box 215"/>
            <p:cNvSpPr txBox="1">
              <a:spLocks noChangeArrowheads="1"/>
            </p:cNvSpPr>
            <p:nvPr/>
          </p:nvSpPr>
          <p:spPr bwMode="auto">
            <a:xfrm>
              <a:off x="6627294" y="3945411"/>
              <a:ext cx="1036637" cy="6413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82800" rIns="90000" bIns="82800"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Como q &gt; 0,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animBg="1"/>
      <p:bldP spid="5" grpId="0" animBg="1"/>
      <p:bldP spid="241842" grpId="0" animBg="1"/>
      <p:bldP spid="241844" grpId="0" animBg="1"/>
      <p:bldP spid="1043" grpId="0" animBg="1"/>
      <p:bldP spid="1047" grpId="0"/>
      <p:bldP spid="1048" grpId="0"/>
      <p:bldP spid="1049" grpId="0"/>
      <p:bldP spid="1050" grpId="0"/>
      <p:bldP spid="1052" grpId="0"/>
      <p:bldP spid="21526" grpId="0" animBg="1"/>
      <p:bldP spid="21523" grpId="0"/>
      <p:bldP spid="573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1440074" y="360999"/>
            <a:ext cx="1419679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Si r &gt;&gt; L (lejos)</a:t>
            </a:r>
          </a:p>
        </p:txBody>
      </p:sp>
      <p:sp>
        <p:nvSpPr>
          <p:cNvPr id="241852" name="Text Box 188"/>
          <p:cNvSpPr txBox="1">
            <a:spLocks noChangeArrowheads="1"/>
          </p:cNvSpPr>
          <p:nvPr/>
        </p:nvSpPr>
        <p:spPr bwMode="auto">
          <a:xfrm>
            <a:off x="5934215" y="2539008"/>
            <a:ext cx="4330457" cy="83201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90000" tIns="82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Decaen con la distancia más rápido que los de Q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puntual</a:t>
            </a:r>
          </a:p>
        </p:txBody>
      </p:sp>
      <p:sp>
        <p:nvSpPr>
          <p:cNvPr id="1056" name="Text Box 221"/>
          <p:cNvSpPr txBox="1">
            <a:spLocks noChangeArrowheads="1"/>
          </p:cNvSpPr>
          <p:nvPr/>
        </p:nvSpPr>
        <p:spPr bwMode="auto">
          <a:xfrm>
            <a:off x="6246689" y="3434606"/>
            <a:ext cx="4017984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u="sng">
                <a:solidFill>
                  <a:srgbClr val="FF0000"/>
                </a:solidFill>
                <a:latin typeface="Arial" panose="020B0604020202020204" pitchFamily="34" charset="0"/>
              </a:rPr>
              <a:t>Lógico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: Lejos el dipolo es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 como una Q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PUNTUAL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nula</a:t>
            </a:r>
          </a:p>
        </p:txBody>
      </p:sp>
      <p:sp>
        <p:nvSpPr>
          <p:cNvPr id="23569" name="Text Box 188"/>
          <p:cNvSpPr txBox="1">
            <a:spLocks noChangeArrowheads="1"/>
          </p:cNvSpPr>
          <p:nvPr/>
        </p:nvSpPr>
        <p:spPr bwMode="auto">
          <a:xfrm>
            <a:off x="5934216" y="1386306"/>
            <a:ext cx="4330457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Refleja que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es la magnitud que caracteriza a un dipolo</a:t>
            </a:r>
          </a:p>
        </p:txBody>
      </p:sp>
      <p:grpSp>
        <p:nvGrpSpPr>
          <p:cNvPr id="75828" name="Group 52"/>
          <p:cNvGrpSpPr>
            <a:grpSpLocks/>
          </p:cNvGrpSpPr>
          <p:nvPr/>
        </p:nvGrpSpPr>
        <p:grpSpPr bwMode="auto">
          <a:xfrm>
            <a:off x="1655779" y="1410720"/>
            <a:ext cx="3695700" cy="769938"/>
            <a:chOff x="1062" y="2908"/>
            <a:chExt cx="2328" cy="485"/>
          </a:xfrm>
        </p:grpSpPr>
        <p:graphicFrame>
          <p:nvGraphicFramePr>
            <p:cNvPr id="235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32007"/>
                </p:ext>
              </p:extLst>
            </p:nvPr>
          </p:nvGraphicFramePr>
          <p:xfrm>
            <a:off x="1308" y="2908"/>
            <a:ext cx="969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9" name="Ecuación" r:id="rId4" imgW="609480" imgH="304560" progId="Equation.3">
                    <p:embed/>
                  </p:oleObj>
                </mc:Choice>
                <mc:Fallback>
                  <p:oleObj name="Ecuación" r:id="rId4" imgW="609480" imgH="3045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908"/>
                          <a:ext cx="969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027267"/>
                </p:ext>
              </p:extLst>
            </p:nvPr>
          </p:nvGraphicFramePr>
          <p:xfrm>
            <a:off x="2522" y="2949"/>
            <a:ext cx="86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0" name="Ecuación" r:id="rId6" imgW="545626" imgH="253780" progId="Equation.3">
                    <p:embed/>
                  </p:oleObj>
                </mc:Choice>
                <mc:Fallback>
                  <p:oleObj name="Ecuación" r:id="rId6" imgW="545626" imgH="2537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949"/>
                          <a:ext cx="86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 Box 50"/>
            <p:cNvSpPr txBox="1">
              <a:spLocks noChangeArrowheads="1"/>
            </p:cNvSpPr>
            <p:nvPr/>
          </p:nvSpPr>
          <p:spPr bwMode="auto">
            <a:xfrm>
              <a:off x="1062" y="2984"/>
              <a:ext cx="18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118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>
                  <a:sym typeface="Symbol" panose="05050102010706020507" pitchFamily="18" charset="2"/>
                </a:rPr>
                <a:t></a:t>
              </a:r>
            </a:p>
          </p:txBody>
        </p:sp>
      </p:grpSp>
      <p:grpSp>
        <p:nvGrpSpPr>
          <p:cNvPr id="75829" name="Group 53"/>
          <p:cNvGrpSpPr>
            <a:grpSpLocks/>
          </p:cNvGrpSpPr>
          <p:nvPr/>
        </p:nvGrpSpPr>
        <p:grpSpPr bwMode="auto">
          <a:xfrm>
            <a:off x="1645731" y="2433284"/>
            <a:ext cx="3633788" cy="1093788"/>
            <a:chOff x="1062" y="3437"/>
            <a:chExt cx="2289" cy="689"/>
          </a:xfrm>
        </p:grpSpPr>
        <p:graphicFrame>
          <p:nvGraphicFramePr>
            <p:cNvPr id="2356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468775"/>
                </p:ext>
              </p:extLst>
            </p:nvPr>
          </p:nvGraphicFramePr>
          <p:xfrm>
            <a:off x="1353" y="3437"/>
            <a:ext cx="999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1" name="Ecuación" r:id="rId8" imgW="571252" imgH="393529" progId="Equation.3">
                    <p:embed/>
                  </p:oleObj>
                </mc:Choice>
                <mc:Fallback>
                  <p:oleObj name="Ecuación" r:id="rId8" imgW="571252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3437"/>
                          <a:ext cx="999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5"/>
            <p:cNvGraphicFramePr>
              <a:graphicFrameLocks noChangeAspect="1"/>
            </p:cNvGraphicFramePr>
            <p:nvPr/>
          </p:nvGraphicFramePr>
          <p:xfrm>
            <a:off x="2504" y="3468"/>
            <a:ext cx="84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2" name="Ecuación" r:id="rId10" imgW="533169" imgH="393529" progId="Equation.3">
                    <p:embed/>
                  </p:oleObj>
                </mc:Choice>
                <mc:Fallback>
                  <p:oleObj name="Ecuación" r:id="rId10" imgW="533169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3468"/>
                          <a:ext cx="847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51"/>
            <p:cNvSpPr txBox="1">
              <a:spLocks noChangeArrowheads="1"/>
            </p:cNvSpPr>
            <p:nvPr/>
          </p:nvSpPr>
          <p:spPr bwMode="auto">
            <a:xfrm>
              <a:off x="1062" y="3621"/>
              <a:ext cx="18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118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>
                  <a:sym typeface="Symbol" panose="05050102010706020507" pitchFamily="18" charset="2"/>
                </a:rPr>
                <a:t></a:t>
              </a:r>
            </a:p>
          </p:txBody>
        </p:sp>
      </p:grpSp>
      <p:sp>
        <p:nvSpPr>
          <p:cNvPr id="75830" name="Text Box 54"/>
          <p:cNvSpPr txBox="1">
            <a:spLocks noChangeArrowheads="1"/>
          </p:cNvSpPr>
          <p:nvPr/>
        </p:nvSpPr>
        <p:spPr bwMode="auto">
          <a:xfrm>
            <a:off x="3070873" y="390620"/>
            <a:ext cx="6957384" cy="8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s-ES" sz="2400">
                <a:solidFill>
                  <a:srgbClr val="FF0000"/>
                </a:solidFill>
              </a:rPr>
              <a:t>Lejos es algo </a:t>
            </a:r>
            <a:r>
              <a:rPr lang="es-ES" sz="2400" u="sng">
                <a:solidFill>
                  <a:srgbClr val="FF0000"/>
                </a:solidFill>
              </a:rPr>
              <a:t>relativo</a:t>
            </a:r>
            <a:r>
              <a:rPr lang="es-ES" sz="2400">
                <a:solidFill>
                  <a:srgbClr val="FF0000"/>
                </a:solidFill>
              </a:rPr>
              <a:t>: si 1 km es lejos para 1 m, </a:t>
            </a:r>
          </a:p>
          <a:p>
            <a:pPr eaLnBrk="1" hangingPunct="1">
              <a:lnSpc>
                <a:spcPts val="2400"/>
              </a:lnSpc>
            </a:pPr>
            <a:r>
              <a:rPr lang="es-ES" sz="2400">
                <a:solidFill>
                  <a:srgbClr val="FF0000"/>
                </a:solidFill>
              </a:rPr>
              <a:t>                                        1 </a:t>
            </a:r>
            <a:r>
              <a:rPr lang="es-ES" sz="2400">
                <a:solidFill>
                  <a:srgbClr val="FF0000"/>
                </a:solidFill>
                <a:sym typeface="Symbol" panose="05050102010706020507" pitchFamily="18" charset="2"/>
              </a:rPr>
              <a:t>m es lejos para 1 nm</a:t>
            </a:r>
            <a:endParaRPr lang="es-ES" sz="2400">
              <a:solidFill>
                <a:srgbClr val="FF0000"/>
              </a:solidFill>
            </a:endParaRP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552359" y="4405728"/>
            <a:ext cx="8439351" cy="2434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288000" tIns="108000" rIns="28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Una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molécula</a:t>
            </a:r>
            <a:r>
              <a:rPr lang="es-ES" sz="2400" dirty="0">
                <a:latin typeface="Arial" panose="020B0604020202020204" pitchFamily="34" charset="0"/>
              </a:rPr>
              <a:t> es equivalente a un dipolo eléctrico con cargas puntuales iguales a la Q</a:t>
            </a:r>
            <a:r>
              <a:rPr lang="es-ES" sz="2400" baseline="30000" dirty="0">
                <a:latin typeface="Arial" panose="020B0604020202020204" pitchFamily="34" charset="0"/>
              </a:rPr>
              <a:t>+</a:t>
            </a:r>
            <a:r>
              <a:rPr lang="es-ES" sz="2400" dirty="0">
                <a:latin typeface="Arial" panose="020B0604020202020204" pitchFamily="34" charset="0"/>
              </a:rPr>
              <a:t> y Q</a:t>
            </a:r>
            <a:r>
              <a:rPr lang="es-ES" sz="2400" baseline="30000" dirty="0">
                <a:latin typeface="Arial" panose="020B0604020202020204" pitchFamily="34" charset="0"/>
              </a:rPr>
              <a:t>-</a:t>
            </a:r>
            <a:r>
              <a:rPr lang="es-ES" sz="2400" dirty="0">
                <a:latin typeface="Arial" panose="020B0604020202020204" pitchFamily="34" charset="0"/>
              </a:rPr>
              <a:t> de la molécula, unidas por un “palito” (que da cuenta de </a:t>
            </a:r>
            <a:r>
              <a:rPr lang="es-ES" sz="2400">
                <a:latin typeface="Arial" panose="020B0604020202020204" pitchFamily="34" charset="0"/>
              </a:rPr>
              <a:t>lo que no se ha considerado </a:t>
            </a:r>
            <a:r>
              <a:rPr lang="es-ES" sz="2400" dirty="0">
                <a:latin typeface="Arial" panose="020B0604020202020204" pitchFamily="34" charset="0"/>
              </a:rPr>
              <a:t>de la molécula), y situadas a una distancia y en unas </a:t>
            </a:r>
            <a:r>
              <a:rPr lang="es-ES" sz="2400">
                <a:latin typeface="Arial" panose="020B0604020202020204" pitchFamily="34" charset="0"/>
              </a:rPr>
              <a:t>posiciones (posiciones promedio)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acordes </a:t>
            </a:r>
            <a:r>
              <a:rPr lang="es-ES" sz="2400" dirty="0">
                <a:latin typeface="Arial" panose="020B0604020202020204" pitchFamily="34" charset="0"/>
              </a:rPr>
              <a:t>al campo eléctrico (de tipo dipolar) que genera </a:t>
            </a:r>
            <a:r>
              <a:rPr lang="es-ES" sz="2400">
                <a:latin typeface="Arial" panose="020B0604020202020204" pitchFamily="34" charset="0"/>
              </a:rPr>
              <a:t>la molécula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1" grpId="0" animBg="1"/>
      <p:bldP spid="241852" grpId="0" animBg="1"/>
      <p:bldP spid="1056" grpId="0"/>
      <p:bldP spid="23569" grpId="0" animBg="1"/>
      <p:bldP spid="75830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1566918" y="2887229"/>
            <a:ext cx="363378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pic>
        <p:nvPicPr>
          <p:cNvPr id="25603" name="Picture 4" descr="Image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68" y="259830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Image2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1" y="2598304"/>
            <a:ext cx="58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90"/>
          <p:cNvGrpSpPr>
            <a:grpSpLocks/>
          </p:cNvGrpSpPr>
          <p:nvPr/>
        </p:nvGrpSpPr>
        <p:grpSpPr bwMode="auto">
          <a:xfrm>
            <a:off x="1601843" y="1409267"/>
            <a:ext cx="368300" cy="769937"/>
            <a:chOff x="1066" y="1251"/>
            <a:chExt cx="232" cy="485"/>
          </a:xfrm>
        </p:grpSpPr>
        <p:sp>
          <p:nvSpPr>
            <p:cNvPr id="25645" name="Line 21"/>
            <p:cNvSpPr>
              <a:spLocks noChangeShapeType="1"/>
            </p:cNvSpPr>
            <p:nvPr/>
          </p:nvSpPr>
          <p:spPr bwMode="auto">
            <a:xfrm rot="1800000" flipH="1" flipV="1">
              <a:off x="1298" y="1313"/>
              <a:ext cx="0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25646" name="Text Box 22"/>
            <p:cNvSpPr txBox="1">
              <a:spLocks noChangeArrowheads="1"/>
            </p:cNvSpPr>
            <p:nvPr/>
          </p:nvSpPr>
          <p:spPr bwMode="auto">
            <a:xfrm>
              <a:off x="1066" y="1251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5647" name="Line 23"/>
            <p:cNvSpPr>
              <a:spLocks noChangeShapeType="1"/>
            </p:cNvSpPr>
            <p:nvPr/>
          </p:nvSpPr>
          <p:spPr bwMode="auto">
            <a:xfrm>
              <a:off x="1118" y="1279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4759381" y="1021917"/>
            <a:ext cx="793750" cy="1625600"/>
            <a:chOff x="3055" y="1007"/>
            <a:chExt cx="500" cy="1024"/>
          </a:xfrm>
        </p:grpSpPr>
        <p:grpSp>
          <p:nvGrpSpPr>
            <p:cNvPr id="25641" name="Group 87"/>
            <p:cNvGrpSpPr>
              <a:grpSpLocks/>
            </p:cNvGrpSpPr>
            <p:nvPr/>
          </p:nvGrpSpPr>
          <p:grpSpPr bwMode="auto">
            <a:xfrm>
              <a:off x="3055" y="1007"/>
              <a:ext cx="500" cy="1024"/>
              <a:chOff x="3055" y="1007"/>
              <a:chExt cx="500" cy="1024"/>
            </a:xfrm>
          </p:grpSpPr>
          <p:sp>
            <p:nvSpPr>
              <p:cNvPr id="25643" name="Line 25"/>
              <p:cNvSpPr>
                <a:spLocks noChangeShapeType="1"/>
              </p:cNvSpPr>
              <p:nvPr/>
            </p:nvSpPr>
            <p:spPr bwMode="auto">
              <a:xfrm rot="1800000" flipH="1" flipV="1">
                <a:off x="3055" y="1180"/>
                <a:ext cx="3" cy="851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25644" name="Text Box 26"/>
              <p:cNvSpPr txBox="1">
                <a:spLocks noChangeArrowheads="1"/>
              </p:cNvSpPr>
              <p:nvPr/>
            </p:nvSpPr>
            <p:spPr bwMode="auto">
              <a:xfrm>
                <a:off x="3282" y="1007"/>
                <a:ext cx="273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42" name="Line 27"/>
            <p:cNvSpPr>
              <a:spLocks noChangeShapeType="1"/>
            </p:cNvSpPr>
            <p:nvPr/>
          </p:nvSpPr>
          <p:spPr bwMode="auto">
            <a:xfrm>
              <a:off x="3334" y="1065"/>
              <a:ext cx="1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1314506" y="3111067"/>
            <a:ext cx="790575" cy="1350962"/>
            <a:chOff x="885" y="2323"/>
            <a:chExt cx="498" cy="851"/>
          </a:xfrm>
        </p:grpSpPr>
        <p:sp>
          <p:nvSpPr>
            <p:cNvPr id="25638" name="Line 24"/>
            <p:cNvSpPr>
              <a:spLocks noChangeShapeType="1"/>
            </p:cNvSpPr>
            <p:nvPr/>
          </p:nvSpPr>
          <p:spPr bwMode="auto">
            <a:xfrm rot="1800000">
              <a:off x="1380" y="2323"/>
              <a:ext cx="3" cy="851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25639" name="Text Box 28"/>
            <p:cNvSpPr txBox="1">
              <a:spLocks noChangeArrowheads="1"/>
            </p:cNvSpPr>
            <p:nvPr/>
          </p:nvSpPr>
          <p:spPr bwMode="auto">
            <a:xfrm>
              <a:off x="885" y="2844"/>
              <a:ext cx="24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0" name="Line 29"/>
            <p:cNvSpPr>
              <a:spLocks noChangeShapeType="1"/>
            </p:cNvSpPr>
            <p:nvPr/>
          </p:nvSpPr>
          <p:spPr bwMode="auto">
            <a:xfrm>
              <a:off x="937" y="2902"/>
              <a:ext cx="1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4257731" y="1374342"/>
            <a:ext cx="887412" cy="1512887"/>
            <a:chOff x="2739" y="1229"/>
            <a:chExt cx="559" cy="953"/>
          </a:xfrm>
        </p:grpSpPr>
        <p:sp>
          <p:nvSpPr>
            <p:cNvPr id="25636" name="Line 30"/>
            <p:cNvSpPr>
              <a:spLocks noChangeShapeType="1"/>
            </p:cNvSpPr>
            <p:nvPr/>
          </p:nvSpPr>
          <p:spPr bwMode="auto">
            <a:xfrm flipH="1" flipV="1">
              <a:off x="2739" y="1229"/>
              <a:ext cx="3" cy="72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" name="Line 31"/>
            <p:cNvSpPr>
              <a:spLocks noChangeShapeType="1"/>
            </p:cNvSpPr>
            <p:nvPr/>
          </p:nvSpPr>
          <p:spPr bwMode="auto">
            <a:xfrm rot="5400000" flipH="1" flipV="1">
              <a:off x="3128" y="2011"/>
              <a:ext cx="0" cy="34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1755831" y="2887229"/>
            <a:ext cx="860425" cy="1443038"/>
            <a:chOff x="1163" y="2182"/>
            <a:chExt cx="542" cy="909"/>
          </a:xfrm>
        </p:grpSpPr>
        <p:sp>
          <p:nvSpPr>
            <p:cNvPr id="25634" name="Line 32"/>
            <p:cNvSpPr>
              <a:spLocks noChangeShapeType="1"/>
            </p:cNvSpPr>
            <p:nvPr/>
          </p:nvSpPr>
          <p:spPr bwMode="auto">
            <a:xfrm flipH="1">
              <a:off x="1702" y="2364"/>
              <a:ext cx="3" cy="72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5635" name="Line 33"/>
            <p:cNvSpPr>
              <a:spLocks noChangeShapeType="1"/>
            </p:cNvSpPr>
            <p:nvPr/>
          </p:nvSpPr>
          <p:spPr bwMode="auto">
            <a:xfrm rot="16200000" flipV="1">
              <a:off x="1334" y="2011"/>
              <a:ext cx="0" cy="34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341034" name="Text Box 42"/>
          <p:cNvSpPr txBox="1">
            <a:spLocks noChangeArrowheads="1"/>
          </p:cNvSpPr>
          <p:nvPr/>
        </p:nvSpPr>
        <p:spPr bwMode="auto">
          <a:xfrm>
            <a:off x="5768975" y="3064453"/>
            <a:ext cx="3225861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Componentes  a eje:</a:t>
            </a:r>
          </a:p>
        </p:txBody>
      </p:sp>
      <p:sp>
        <p:nvSpPr>
          <p:cNvPr id="3088" name="Text Box 43"/>
          <p:cNvSpPr txBox="1">
            <a:spLocks noChangeArrowheads="1"/>
          </p:cNvSpPr>
          <p:nvPr/>
        </p:nvSpPr>
        <p:spPr bwMode="auto">
          <a:xfrm>
            <a:off x="5768558" y="3553082"/>
            <a:ext cx="341341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 H</a:t>
            </a:r>
            <a:r>
              <a:rPr lang="es-ES" sz="2400">
                <a:latin typeface="Arial" panose="020B0604020202020204" pitchFamily="34" charset="0"/>
              </a:rPr>
              <a:t>acen rotar al dipolo</a:t>
            </a:r>
          </a:p>
        </p:txBody>
      </p:sp>
      <p:sp>
        <p:nvSpPr>
          <p:cNvPr id="25637" name="Text Box 44"/>
          <p:cNvSpPr txBox="1">
            <a:spLocks noChangeArrowheads="1"/>
          </p:cNvSpPr>
          <p:nvPr/>
        </p:nvSpPr>
        <p:spPr bwMode="auto">
          <a:xfrm>
            <a:off x="5748460" y="4027201"/>
            <a:ext cx="442073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 Tienden a alinear a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25613" name="Text Box 49"/>
          <p:cNvSpPr txBox="1">
            <a:spLocks noChangeArrowheads="1"/>
          </p:cNvSpPr>
          <p:nvPr/>
        </p:nvSpPr>
        <p:spPr bwMode="auto">
          <a:xfrm>
            <a:off x="1218228" y="2885642"/>
            <a:ext cx="5492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Eje</a:t>
            </a:r>
          </a:p>
        </p:txBody>
      </p:sp>
      <p:grpSp>
        <p:nvGrpSpPr>
          <p:cNvPr id="9" name="Group 102"/>
          <p:cNvGrpSpPr>
            <a:grpSpLocks/>
          </p:cNvGrpSpPr>
          <p:nvPr/>
        </p:nvGrpSpPr>
        <p:grpSpPr bwMode="auto">
          <a:xfrm>
            <a:off x="3702106" y="3911167"/>
            <a:ext cx="1323975" cy="625475"/>
            <a:chOff x="2605" y="2631"/>
            <a:chExt cx="834" cy="394"/>
          </a:xfrm>
        </p:grpSpPr>
        <p:sp>
          <p:nvSpPr>
            <p:cNvPr id="25630" name="Rectangle 64"/>
            <p:cNvSpPr>
              <a:spLocks noChangeArrowheads="1"/>
            </p:cNvSpPr>
            <p:nvPr/>
          </p:nvSpPr>
          <p:spPr bwMode="auto">
            <a:xfrm>
              <a:off x="2605" y="2631"/>
              <a:ext cx="834" cy="39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4" name="Text Box 61"/>
            <p:cNvSpPr txBox="1">
              <a:spLocks noChangeArrowheads="1"/>
            </p:cNvSpPr>
            <p:nvPr/>
          </p:nvSpPr>
          <p:spPr bwMode="auto">
            <a:xfrm>
              <a:off x="2645" y="2667"/>
              <a:ext cx="66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</a:rPr>
                <a:t>F = Q E</a:t>
              </a:r>
            </a:p>
          </p:txBody>
        </p:sp>
        <p:sp>
          <p:nvSpPr>
            <p:cNvPr id="25632" name="Line 62"/>
            <p:cNvSpPr>
              <a:spLocks noChangeShapeType="1"/>
            </p:cNvSpPr>
            <p:nvPr/>
          </p:nvSpPr>
          <p:spPr bwMode="auto">
            <a:xfrm>
              <a:off x="2703" y="271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25633" name="Line 63"/>
            <p:cNvSpPr>
              <a:spLocks noChangeShapeType="1"/>
            </p:cNvSpPr>
            <p:nvPr/>
          </p:nvSpPr>
          <p:spPr bwMode="auto">
            <a:xfrm>
              <a:off x="3244" y="2716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sp>
        <p:nvSpPr>
          <p:cNvPr id="25631" name="Text Box 34"/>
          <p:cNvSpPr txBox="1">
            <a:spLocks noChangeArrowheads="1"/>
          </p:cNvSpPr>
          <p:nvPr/>
        </p:nvSpPr>
        <p:spPr bwMode="auto">
          <a:xfrm>
            <a:off x="5620363" y="1145043"/>
            <a:ext cx="379653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Si el campo es uniforme:</a:t>
            </a:r>
          </a:p>
        </p:txBody>
      </p:sp>
      <p:grpSp>
        <p:nvGrpSpPr>
          <p:cNvPr id="55359" name="Group 63"/>
          <p:cNvGrpSpPr>
            <a:grpSpLocks/>
          </p:cNvGrpSpPr>
          <p:nvPr/>
        </p:nvGrpSpPr>
        <p:grpSpPr bwMode="auto">
          <a:xfrm>
            <a:off x="5861290" y="1684917"/>
            <a:ext cx="1293812" cy="701675"/>
            <a:chOff x="3672" y="1458"/>
            <a:chExt cx="815" cy="442"/>
          </a:xfrm>
        </p:grpSpPr>
        <p:sp>
          <p:nvSpPr>
            <p:cNvPr id="25628" name="Rectangle 85"/>
            <p:cNvSpPr>
              <a:spLocks noChangeArrowheads="1"/>
            </p:cNvSpPr>
            <p:nvPr/>
          </p:nvSpPr>
          <p:spPr bwMode="auto">
            <a:xfrm>
              <a:off x="3672" y="1458"/>
              <a:ext cx="815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29" name="Object 4"/>
            <p:cNvGraphicFramePr>
              <a:graphicFrameLocks noChangeAspect="1"/>
            </p:cNvGraphicFramePr>
            <p:nvPr/>
          </p:nvGraphicFramePr>
          <p:xfrm>
            <a:off x="3701" y="1488"/>
            <a:ext cx="76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50" name="Ecuación" r:id="rId6" imgW="520474" imgH="241195" progId="Equation.3">
                    <p:embed/>
                  </p:oleObj>
                </mc:Choice>
                <mc:Fallback>
                  <p:oleObj name="Ecuación" r:id="rId6" imgW="520474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" y="1488"/>
                          <a:ext cx="76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40" name="Text Box 37"/>
          <p:cNvSpPr txBox="1">
            <a:spLocks noChangeArrowheads="1"/>
          </p:cNvSpPr>
          <p:nvPr/>
        </p:nvSpPr>
        <p:spPr bwMode="auto">
          <a:xfrm>
            <a:off x="7264641" y="1724623"/>
            <a:ext cx="3484208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Sigue donde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está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 </a:t>
            </a:r>
            <a:r>
              <a:rPr lang="es-ES" sz="2400" dirty="0">
                <a:latin typeface="Arial" panose="020B0604020202020204" pitchFamily="34" charset="0"/>
              </a:rPr>
              <a:t>No se desplaza</a:t>
            </a:r>
          </a:p>
        </p:txBody>
      </p:sp>
      <p:grpSp>
        <p:nvGrpSpPr>
          <p:cNvPr id="25618" name="Group 100"/>
          <p:cNvGrpSpPr>
            <a:grpSpLocks/>
          </p:cNvGrpSpPr>
          <p:nvPr/>
        </p:nvGrpSpPr>
        <p:grpSpPr bwMode="auto">
          <a:xfrm>
            <a:off x="3138543" y="2207779"/>
            <a:ext cx="671513" cy="500063"/>
            <a:chOff x="2034" y="1754"/>
            <a:chExt cx="423" cy="315"/>
          </a:xfrm>
        </p:grpSpPr>
        <p:sp>
          <p:nvSpPr>
            <p:cNvPr id="25625" name="Line 97"/>
            <p:cNvSpPr>
              <a:spLocks noChangeShapeType="1"/>
            </p:cNvSpPr>
            <p:nvPr/>
          </p:nvSpPr>
          <p:spPr bwMode="auto">
            <a:xfrm rot="5400000" flipH="1" flipV="1">
              <a:off x="2246" y="1857"/>
              <a:ext cx="0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25626" name="Text Box 98"/>
            <p:cNvSpPr txBox="1">
              <a:spLocks noChangeArrowheads="1"/>
            </p:cNvSpPr>
            <p:nvPr/>
          </p:nvSpPr>
          <p:spPr bwMode="auto">
            <a:xfrm>
              <a:off x="2105" y="1754"/>
              <a:ext cx="2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5627" name="Line 99"/>
            <p:cNvSpPr>
              <a:spLocks noChangeShapeType="1"/>
            </p:cNvSpPr>
            <p:nvPr/>
          </p:nvSpPr>
          <p:spPr bwMode="auto">
            <a:xfrm>
              <a:off x="2157" y="1802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sp>
        <p:nvSpPr>
          <p:cNvPr id="25624" name="Text Box 60"/>
          <p:cNvSpPr txBox="1">
            <a:spLocks noChangeArrowheads="1"/>
          </p:cNvSpPr>
          <p:nvPr/>
        </p:nvSpPr>
        <p:spPr bwMode="auto">
          <a:xfrm>
            <a:off x="1346812" y="333411"/>
            <a:ext cx="8875712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EFECTO DE UN CAMPO ELÉCTRICO SOBRE UN DIPOLO</a:t>
            </a:r>
          </a:p>
        </p:txBody>
      </p:sp>
      <p:sp>
        <p:nvSpPr>
          <p:cNvPr id="58" name="Text Box 44"/>
          <p:cNvSpPr txBox="1">
            <a:spLocks noChangeArrowheads="1"/>
          </p:cNvSpPr>
          <p:nvPr/>
        </p:nvSpPr>
        <p:spPr bwMode="auto">
          <a:xfrm>
            <a:off x="1270593" y="5093044"/>
            <a:ext cx="9264240" cy="2013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82800" rIns="144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dipolo oscila en torno a la dirección de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como un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columpio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, hasta que el rozamiento (la interacción con otros dipolos) lo para. Se transforma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Peléctrica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la rotación,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térmica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con el rozamiento. Esto aumenta la agitación térmica, el movimiento de unos dipolos respecto a otros, y con ello, la temperatura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5758509" y="4514529"/>
            <a:ext cx="454513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 Se anulan en el alineamiento</a:t>
            </a:r>
            <a:endParaRPr lang="es-ES" sz="2400">
              <a:latin typeface="Arial" panose="020B0604020202020204" pitchFamily="34" charset="0"/>
            </a:endParaRPr>
          </a:p>
        </p:txBody>
      </p:sp>
      <p:sp>
        <p:nvSpPr>
          <p:cNvPr id="48" name="Line 207"/>
          <p:cNvSpPr>
            <a:spLocks noChangeShapeType="1"/>
          </p:cNvSpPr>
          <p:nvPr/>
        </p:nvSpPr>
        <p:spPr bwMode="auto">
          <a:xfrm flipV="1">
            <a:off x="2875414" y="2891274"/>
            <a:ext cx="1130908" cy="0"/>
          </a:xfrm>
          <a:prstGeom prst="line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 sz="2400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5898358" y="2506755"/>
            <a:ext cx="477123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(no era así con boli y papelitos)</a:t>
            </a: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8B5F028B-1C64-41B7-84F2-5FB04FB7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968" y="618467"/>
            <a:ext cx="335057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(sobre una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molécula)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34" grpId="0" animBg="1"/>
      <p:bldP spid="3088" grpId="0"/>
      <p:bldP spid="25637" grpId="0"/>
      <p:bldP spid="25631" grpId="0"/>
      <p:bldP spid="55340" grpId="0"/>
      <p:bldP spid="25624" grpId="0" animBg="1"/>
      <p:bldP spid="58" grpId="0" animBg="1"/>
      <p:bldP spid="47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59"/>
          <p:cNvSpPr txBox="1">
            <a:spLocks noChangeArrowheads="1"/>
          </p:cNvSpPr>
          <p:nvPr/>
        </p:nvSpPr>
        <p:spPr bwMode="auto">
          <a:xfrm>
            <a:off x="5768994" y="1144625"/>
            <a:ext cx="2937320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Componentes // eje:</a:t>
            </a:r>
          </a:p>
        </p:txBody>
      </p:sp>
      <p:sp>
        <p:nvSpPr>
          <p:cNvPr id="55" name="Text Box 61"/>
          <p:cNvSpPr txBox="1">
            <a:spLocks noChangeArrowheads="1"/>
          </p:cNvSpPr>
          <p:nvPr/>
        </p:nvSpPr>
        <p:spPr bwMode="auto">
          <a:xfrm>
            <a:off x="5703943" y="1878064"/>
            <a:ext cx="4625762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Con un ángulo entre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y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de 0º a 90º, tienden a estirar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al dipolo, de 90º a 180º, 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tienden a comprimirlo</a:t>
            </a:r>
            <a:endParaRPr lang="es-ES" sz="240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1260771" y="5098622"/>
            <a:ext cx="9274293" cy="2013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82800" rIns="144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Una molécula se estira venciendo a las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fuerzas de cohesión</a:t>
            </a:r>
            <a:r>
              <a:rPr lang="es-ES" sz="2400" dirty="0">
                <a:latin typeface="Arial" panose="020B0604020202020204" pitchFamily="34" charset="0"/>
              </a:rPr>
              <a:t>. Estas fuerzas crecen en principio con el estiramiento, pero luego decrecen. Son las totales entre e</a:t>
            </a:r>
            <a:r>
              <a:rPr lang="es-ES" sz="2400" baseline="30000" dirty="0">
                <a:latin typeface="Arial" panose="020B0604020202020204" pitchFamily="34" charset="0"/>
              </a:rPr>
              <a:t>-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y protones: </a:t>
            </a:r>
            <a:r>
              <a:rPr lang="es-ES" sz="2400" dirty="0">
                <a:latin typeface="Arial" panose="020B0604020202020204" pitchFamily="34" charset="0"/>
              </a:rPr>
              <a:t>nulas al inicio, crecen al separar posiciones promedio y decrecen al aumentar su distancia. Si se supera su valor máximo, la molécula se rompe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" name="Text Box 61"/>
          <p:cNvSpPr txBox="1">
            <a:spLocks noChangeArrowheads="1"/>
          </p:cNvSpPr>
          <p:nvPr/>
        </p:nvSpPr>
        <p:spPr bwMode="auto">
          <a:xfrm>
            <a:off x="5703942" y="3452576"/>
            <a:ext cx="4724328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Como hay alineamiento (0º),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hacen crecer al dipolo (a L,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a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a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2400" dirty="0">
                <a:latin typeface="Arial" panose="020B0604020202020204" pitchFamily="34" charset="0"/>
              </a:rPr>
              <a:t> y a V</a:t>
            </a:r>
            <a:r>
              <a:rPr lang="es-ES" sz="2400" baseline="-25000" dirty="0">
                <a:latin typeface="Arial" panose="020B0604020202020204" pitchFamily="34" charset="0"/>
              </a:rPr>
              <a:t>D</a:t>
            </a:r>
            <a:r>
              <a:rPr lang="es-ES" sz="2400" dirty="0">
                <a:latin typeface="Arial" panose="020B0604020202020204" pitchFamily="34" charset="0"/>
              </a:rPr>
              <a:t>) y alcanzan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   entonces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su máximo valor</a:t>
            </a:r>
            <a:endParaRPr lang="es-ES" sz="240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1566918" y="2887229"/>
            <a:ext cx="363378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/>
          </a:p>
        </p:txBody>
      </p:sp>
      <p:pic>
        <p:nvPicPr>
          <p:cNvPr id="43" name="Picture 4" descr="Image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68" y="259830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" descr="Image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1" y="2598304"/>
            <a:ext cx="58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90"/>
          <p:cNvGrpSpPr>
            <a:grpSpLocks/>
          </p:cNvGrpSpPr>
          <p:nvPr/>
        </p:nvGrpSpPr>
        <p:grpSpPr bwMode="auto">
          <a:xfrm>
            <a:off x="1601843" y="1409267"/>
            <a:ext cx="368300" cy="769937"/>
            <a:chOff x="1066" y="1251"/>
            <a:chExt cx="232" cy="485"/>
          </a:xfrm>
        </p:grpSpPr>
        <p:sp>
          <p:nvSpPr>
            <p:cNvPr id="46" name="Line 21"/>
            <p:cNvSpPr>
              <a:spLocks noChangeShapeType="1"/>
            </p:cNvSpPr>
            <p:nvPr/>
          </p:nvSpPr>
          <p:spPr bwMode="auto">
            <a:xfrm rot="1800000" flipH="1" flipV="1">
              <a:off x="1298" y="1313"/>
              <a:ext cx="0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066" y="1251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1118" y="1279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49" name="Group 88"/>
          <p:cNvGrpSpPr>
            <a:grpSpLocks/>
          </p:cNvGrpSpPr>
          <p:nvPr/>
        </p:nvGrpSpPr>
        <p:grpSpPr bwMode="auto">
          <a:xfrm>
            <a:off x="4759381" y="1021917"/>
            <a:ext cx="793750" cy="1625600"/>
            <a:chOff x="3055" y="1007"/>
            <a:chExt cx="500" cy="1024"/>
          </a:xfrm>
        </p:grpSpPr>
        <p:grpSp>
          <p:nvGrpSpPr>
            <p:cNvPr id="50" name="Group 87"/>
            <p:cNvGrpSpPr>
              <a:grpSpLocks/>
            </p:cNvGrpSpPr>
            <p:nvPr/>
          </p:nvGrpSpPr>
          <p:grpSpPr bwMode="auto">
            <a:xfrm>
              <a:off x="3055" y="1007"/>
              <a:ext cx="500" cy="1024"/>
              <a:chOff x="3055" y="1007"/>
              <a:chExt cx="500" cy="1024"/>
            </a:xfrm>
          </p:grpSpPr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 rot="1800000" flipH="1" flipV="1">
                <a:off x="3055" y="1180"/>
                <a:ext cx="3" cy="851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53" name="Text Box 26"/>
              <p:cNvSpPr txBox="1">
                <a:spLocks noChangeArrowheads="1"/>
              </p:cNvSpPr>
              <p:nvPr/>
            </p:nvSpPr>
            <p:spPr bwMode="auto">
              <a:xfrm>
                <a:off x="3282" y="1007"/>
                <a:ext cx="273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+</a:t>
                </a:r>
                <a:endParaRPr lang="es-ES" sz="24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3334" y="1065"/>
              <a:ext cx="1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56" name="Group 89"/>
          <p:cNvGrpSpPr>
            <a:grpSpLocks/>
          </p:cNvGrpSpPr>
          <p:nvPr/>
        </p:nvGrpSpPr>
        <p:grpSpPr bwMode="auto">
          <a:xfrm>
            <a:off x="1314506" y="3111067"/>
            <a:ext cx="790575" cy="1350962"/>
            <a:chOff x="885" y="2323"/>
            <a:chExt cx="498" cy="851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 rot="1800000">
              <a:off x="1380" y="2323"/>
              <a:ext cx="3" cy="851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885" y="2844"/>
              <a:ext cx="24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solidFill>
                    <a:srgbClr val="008000"/>
                  </a:solidFill>
                  <a:latin typeface="Arial" panose="020B0604020202020204" pitchFamily="34" charset="0"/>
                </a:rPr>
                <a:t>-</a:t>
              </a:r>
              <a:endParaRPr lang="es-ES" sz="24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937" y="2902"/>
              <a:ext cx="1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61" name="Group 93"/>
          <p:cNvGrpSpPr>
            <a:grpSpLocks/>
          </p:cNvGrpSpPr>
          <p:nvPr/>
        </p:nvGrpSpPr>
        <p:grpSpPr bwMode="auto">
          <a:xfrm>
            <a:off x="4257731" y="1374342"/>
            <a:ext cx="887412" cy="1512887"/>
            <a:chOff x="2739" y="1229"/>
            <a:chExt cx="559" cy="953"/>
          </a:xfrm>
        </p:grpSpPr>
        <p:sp>
          <p:nvSpPr>
            <p:cNvPr id="62" name="Line 30"/>
            <p:cNvSpPr>
              <a:spLocks noChangeShapeType="1"/>
            </p:cNvSpPr>
            <p:nvPr/>
          </p:nvSpPr>
          <p:spPr bwMode="auto">
            <a:xfrm flipH="1" flipV="1">
              <a:off x="2739" y="1229"/>
              <a:ext cx="3" cy="72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 rot="5400000" flipH="1" flipV="1">
              <a:off x="3128" y="2011"/>
              <a:ext cx="0" cy="34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64" name="Group 94"/>
          <p:cNvGrpSpPr>
            <a:grpSpLocks/>
          </p:cNvGrpSpPr>
          <p:nvPr/>
        </p:nvGrpSpPr>
        <p:grpSpPr bwMode="auto">
          <a:xfrm>
            <a:off x="1755831" y="2887229"/>
            <a:ext cx="860425" cy="1443038"/>
            <a:chOff x="1163" y="2182"/>
            <a:chExt cx="542" cy="909"/>
          </a:xfrm>
        </p:grpSpPr>
        <p:sp>
          <p:nvSpPr>
            <p:cNvPr id="65" name="Line 32"/>
            <p:cNvSpPr>
              <a:spLocks noChangeShapeType="1"/>
            </p:cNvSpPr>
            <p:nvPr/>
          </p:nvSpPr>
          <p:spPr bwMode="auto">
            <a:xfrm flipH="1">
              <a:off x="1702" y="2364"/>
              <a:ext cx="3" cy="72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rot="16200000" flipV="1">
              <a:off x="1334" y="2011"/>
              <a:ext cx="0" cy="34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1218228" y="2885642"/>
            <a:ext cx="5492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Eje</a:t>
            </a:r>
          </a:p>
        </p:txBody>
      </p:sp>
      <p:grpSp>
        <p:nvGrpSpPr>
          <p:cNvPr id="68" name="Group 102"/>
          <p:cNvGrpSpPr>
            <a:grpSpLocks/>
          </p:cNvGrpSpPr>
          <p:nvPr/>
        </p:nvGrpSpPr>
        <p:grpSpPr bwMode="auto">
          <a:xfrm>
            <a:off x="3702106" y="3911167"/>
            <a:ext cx="1323975" cy="625475"/>
            <a:chOff x="2605" y="2631"/>
            <a:chExt cx="834" cy="394"/>
          </a:xfrm>
        </p:grpSpPr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605" y="2631"/>
              <a:ext cx="834" cy="39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2645" y="2667"/>
              <a:ext cx="66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 = Q E</a:t>
              </a:r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2703" y="271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72" name="Line 63"/>
            <p:cNvSpPr>
              <a:spLocks noChangeShapeType="1"/>
            </p:cNvSpPr>
            <p:nvPr/>
          </p:nvSpPr>
          <p:spPr bwMode="auto">
            <a:xfrm>
              <a:off x="3244" y="2716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73" name="Group 100"/>
          <p:cNvGrpSpPr>
            <a:grpSpLocks/>
          </p:cNvGrpSpPr>
          <p:nvPr/>
        </p:nvGrpSpPr>
        <p:grpSpPr bwMode="auto">
          <a:xfrm>
            <a:off x="3138543" y="2207779"/>
            <a:ext cx="671513" cy="500063"/>
            <a:chOff x="2034" y="1754"/>
            <a:chExt cx="423" cy="315"/>
          </a:xfrm>
        </p:grpSpPr>
        <p:sp>
          <p:nvSpPr>
            <p:cNvPr id="74" name="Line 97"/>
            <p:cNvSpPr>
              <a:spLocks noChangeShapeType="1"/>
            </p:cNvSpPr>
            <p:nvPr/>
          </p:nvSpPr>
          <p:spPr bwMode="auto">
            <a:xfrm rot="5400000" flipH="1" flipV="1">
              <a:off x="2246" y="1857"/>
              <a:ext cx="0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2105" y="1754"/>
              <a:ext cx="20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2157" y="1802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sz="2400"/>
            </a:p>
          </p:txBody>
        </p:sp>
      </p:grpSp>
      <p:sp>
        <p:nvSpPr>
          <p:cNvPr id="79" name="Line 207"/>
          <p:cNvSpPr>
            <a:spLocks noChangeShapeType="1"/>
          </p:cNvSpPr>
          <p:nvPr/>
        </p:nvSpPr>
        <p:spPr bwMode="auto">
          <a:xfrm flipV="1">
            <a:off x="2875414" y="2891274"/>
            <a:ext cx="1130908" cy="0"/>
          </a:xfrm>
          <a:prstGeom prst="line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82800" rIns="90000" bIns="82800"/>
          <a:lstStyle/>
          <a:p>
            <a:endParaRPr lang="en-GB" sz="2400"/>
          </a:p>
        </p:txBody>
      </p:sp>
      <p:sp>
        <p:nvSpPr>
          <p:cNvPr id="80" name="Text Box 60">
            <a:extLst>
              <a:ext uri="{FF2B5EF4-FFF2-40B4-BE49-F238E27FC236}">
                <a16:creationId xmlns:a16="http://schemas.microsoft.com/office/drawing/2014/main" id="{0B5DB628-6390-487E-8FE9-1A657575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812" y="333411"/>
            <a:ext cx="8875712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</a:rPr>
              <a:t>EFECTO DE UN CAMPO ELÉCTRICO SOBRE UN DIPOLO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9" grpId="0" animBg="1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1229969" y="1006402"/>
            <a:ext cx="3456000" cy="5868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1388551" y="4321866"/>
            <a:ext cx="3137951" cy="198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1384184" y="1078321"/>
            <a:ext cx="3137951" cy="177819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4929639" y="1619912"/>
            <a:ext cx="3137951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Posición </a:t>
            </a:r>
            <a:r>
              <a:rPr lang="es-ES" sz="2400">
                <a:latin typeface="Arial" panose="020B0604020202020204" pitchFamily="34" charset="0"/>
              </a:rPr>
              <a:t>promedio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y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coinciden</a:t>
            </a:r>
          </a:p>
        </p:txBody>
      </p:sp>
      <p:grpSp>
        <p:nvGrpSpPr>
          <p:cNvPr id="37932" name="Group 48"/>
          <p:cNvGrpSpPr>
            <a:grpSpLocks/>
          </p:cNvGrpSpPr>
          <p:nvPr/>
        </p:nvGrpSpPr>
        <p:grpSpPr bwMode="auto">
          <a:xfrm>
            <a:off x="1485426" y="1240441"/>
            <a:ext cx="2995613" cy="1616078"/>
            <a:chOff x="1097" y="1140"/>
            <a:chExt cx="1887" cy="1018"/>
          </a:xfrm>
        </p:grpSpPr>
        <p:sp>
          <p:nvSpPr>
            <p:cNvPr id="37934" name="Oval 17"/>
            <p:cNvSpPr>
              <a:spLocks noChangeArrowheads="1"/>
            </p:cNvSpPr>
            <p:nvPr/>
          </p:nvSpPr>
          <p:spPr bwMode="auto">
            <a:xfrm>
              <a:off x="1722" y="1140"/>
              <a:ext cx="680" cy="68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35" name="Text Box 18"/>
            <p:cNvSpPr txBox="1">
              <a:spLocks noChangeArrowheads="1"/>
            </p:cNvSpPr>
            <p:nvPr/>
          </p:nvSpPr>
          <p:spPr bwMode="auto">
            <a:xfrm>
              <a:off x="1097" y="1820"/>
              <a:ext cx="188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Molécula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 No Polar</a:t>
              </a:r>
            </a:p>
          </p:txBody>
        </p:sp>
      </p:grpSp>
      <p:sp>
        <p:nvSpPr>
          <p:cNvPr id="37933" name="Text Box 19"/>
          <p:cNvSpPr txBox="1">
            <a:spLocks noChangeArrowheads="1"/>
          </p:cNvSpPr>
          <p:nvPr/>
        </p:nvSpPr>
        <p:spPr bwMode="auto">
          <a:xfrm>
            <a:off x="1472527" y="2656031"/>
            <a:ext cx="2932929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ej.: gases nobles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(son esféricas)</a:t>
            </a:r>
          </a:p>
        </p:txBody>
      </p:sp>
      <p:sp>
        <p:nvSpPr>
          <p:cNvPr id="444442" name="Text Box 26"/>
          <p:cNvSpPr txBox="1">
            <a:spLocks noChangeArrowheads="1"/>
          </p:cNvSpPr>
          <p:nvPr/>
        </p:nvSpPr>
        <p:spPr bwMode="auto">
          <a:xfrm>
            <a:off x="6486956" y="362720"/>
            <a:ext cx="3877766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No Polares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402472" y="3393423"/>
            <a:ext cx="1414463" cy="835025"/>
            <a:chOff x="3173" y="1065"/>
            <a:chExt cx="891" cy="526"/>
          </a:xfrm>
        </p:grpSpPr>
        <p:sp>
          <p:nvSpPr>
            <p:cNvPr id="37929" name="AutoShape 28"/>
            <p:cNvSpPr>
              <a:spLocks noChangeArrowheads="1"/>
            </p:cNvSpPr>
            <p:nvPr/>
          </p:nvSpPr>
          <p:spPr bwMode="auto">
            <a:xfrm rot="5400000">
              <a:off x="3367" y="1148"/>
              <a:ext cx="526" cy="359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30" name="Text Box 29"/>
            <p:cNvSpPr txBox="1">
              <a:spLocks noChangeArrowheads="1"/>
            </p:cNvSpPr>
            <p:nvPr/>
          </p:nvSpPr>
          <p:spPr bwMode="auto">
            <a:xfrm>
              <a:off x="3173" y="1105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37931" name="Line 30"/>
            <p:cNvSpPr>
              <a:spLocks noChangeShapeType="1"/>
            </p:cNvSpPr>
            <p:nvPr/>
          </p:nvSpPr>
          <p:spPr bwMode="auto">
            <a:xfrm>
              <a:off x="3860" y="1161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420038" y="4660761"/>
            <a:ext cx="3104033" cy="1359017"/>
            <a:chOff x="6908185" y="2020523"/>
            <a:chExt cx="3104033" cy="1359017"/>
          </a:xfrm>
        </p:grpSpPr>
        <p:grpSp>
          <p:nvGrpSpPr>
            <p:cNvPr id="37908" name="Group 63"/>
            <p:cNvGrpSpPr>
              <a:grpSpLocks/>
            </p:cNvGrpSpPr>
            <p:nvPr/>
          </p:nvGrpSpPr>
          <p:grpSpPr bwMode="auto">
            <a:xfrm>
              <a:off x="7656507" y="2020523"/>
              <a:ext cx="1566862" cy="782638"/>
              <a:chOff x="4865" y="1270"/>
              <a:chExt cx="987" cy="493"/>
            </a:xfrm>
          </p:grpSpPr>
          <p:sp>
            <p:nvSpPr>
              <p:cNvPr id="37910" name="Oval 3"/>
              <p:cNvSpPr>
                <a:spLocks noChangeArrowheads="1"/>
              </p:cNvSpPr>
              <p:nvPr/>
            </p:nvSpPr>
            <p:spPr bwMode="auto">
              <a:xfrm>
                <a:off x="4865" y="1270"/>
                <a:ext cx="987" cy="493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1" name="Text Box 9"/>
              <p:cNvSpPr txBox="1">
                <a:spLocks noChangeArrowheads="1"/>
              </p:cNvSpPr>
              <p:nvPr/>
            </p:nvSpPr>
            <p:spPr bwMode="auto">
              <a:xfrm>
                <a:off x="5522" y="1307"/>
                <a:ext cx="264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3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37912" name="Text Box 10"/>
              <p:cNvSpPr txBox="1">
                <a:spLocks noChangeArrowheads="1"/>
              </p:cNvSpPr>
              <p:nvPr/>
            </p:nvSpPr>
            <p:spPr bwMode="auto">
              <a:xfrm>
                <a:off x="4942" y="1290"/>
                <a:ext cx="199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3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37909" name="Text Box 15"/>
            <p:cNvSpPr txBox="1">
              <a:spLocks noChangeArrowheads="1"/>
            </p:cNvSpPr>
            <p:nvPr/>
          </p:nvSpPr>
          <p:spPr bwMode="auto">
            <a:xfrm>
              <a:off x="6908185" y="2842991"/>
              <a:ext cx="310403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Molécula</a:t>
              </a: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 polarizada</a:t>
              </a:r>
            </a:p>
          </p:txBody>
        </p:sp>
      </p:grp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5384681" y="2442554"/>
            <a:ext cx="2227867" cy="51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(No hay </a:t>
            </a:r>
            <a:r>
              <a:rPr lang="es-ES" b="1" dirty="0">
                <a:solidFill>
                  <a:srgbClr val="FF0000"/>
                </a:solidFill>
              </a:rPr>
              <a:t>E</a:t>
            </a:r>
            <a:r>
              <a:rPr lang="es-ES" baseline="-25000" dirty="0">
                <a:solidFill>
                  <a:srgbClr val="FF0000"/>
                </a:solidFill>
              </a:rPr>
              <a:t>DIPOLAR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294145" y="1628505"/>
            <a:ext cx="2070577" cy="884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NO ES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UN DIPOLO</a:t>
            </a:r>
          </a:p>
        </p:txBody>
      </p: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2137452" y="4349498"/>
            <a:ext cx="1133471" cy="1101768"/>
            <a:chOff x="8712198" y="1782399"/>
            <a:chExt cx="1133474" cy="1101768"/>
          </a:xfrm>
        </p:grpSpPr>
        <p:grpSp>
          <p:nvGrpSpPr>
            <p:cNvPr id="37913" name="Grupo 2"/>
            <p:cNvGrpSpPr>
              <a:grpSpLocks/>
            </p:cNvGrpSpPr>
            <p:nvPr/>
          </p:nvGrpSpPr>
          <p:grpSpPr bwMode="auto">
            <a:xfrm>
              <a:off x="9231122" y="2414267"/>
              <a:ext cx="557594" cy="469900"/>
              <a:chOff x="9231122" y="2414267"/>
              <a:chExt cx="557594" cy="469900"/>
            </a:xfrm>
          </p:grpSpPr>
          <p:sp>
            <p:nvSpPr>
              <p:cNvPr id="37918" name="Line 21"/>
              <p:cNvSpPr>
                <a:spLocks noChangeShapeType="1"/>
              </p:cNvSpPr>
              <p:nvPr/>
            </p:nvSpPr>
            <p:spPr bwMode="auto">
              <a:xfrm flipV="1">
                <a:off x="9231122" y="2475043"/>
                <a:ext cx="55759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7919" name="Text Box 22"/>
              <p:cNvSpPr txBox="1">
                <a:spLocks noChangeArrowheads="1"/>
              </p:cNvSpPr>
              <p:nvPr/>
            </p:nvSpPr>
            <p:spPr bwMode="auto">
              <a:xfrm>
                <a:off x="9294813" y="2414267"/>
                <a:ext cx="33655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37920" name="Line 23"/>
              <p:cNvSpPr>
                <a:spLocks noChangeShapeType="1"/>
              </p:cNvSpPr>
              <p:nvPr/>
            </p:nvSpPr>
            <p:spPr bwMode="auto">
              <a:xfrm>
                <a:off x="9391650" y="2558729"/>
                <a:ext cx="2159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  <p:grpSp>
          <p:nvGrpSpPr>
            <p:cNvPr id="37914" name="Group 58"/>
            <p:cNvGrpSpPr>
              <a:grpSpLocks/>
            </p:cNvGrpSpPr>
            <p:nvPr/>
          </p:nvGrpSpPr>
          <p:grpSpPr bwMode="auto">
            <a:xfrm>
              <a:off x="8712198" y="1782399"/>
              <a:ext cx="1133474" cy="469900"/>
              <a:chOff x="5530" y="1120"/>
              <a:chExt cx="714" cy="296"/>
            </a:xfrm>
          </p:grpSpPr>
          <p:sp>
            <p:nvSpPr>
              <p:cNvPr id="37915" name="Line 4"/>
              <p:cNvSpPr>
                <a:spLocks noChangeShapeType="1"/>
              </p:cNvSpPr>
              <p:nvPr/>
            </p:nvSpPr>
            <p:spPr bwMode="auto">
              <a:xfrm flipV="1">
                <a:off x="5819" y="1286"/>
                <a:ext cx="42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37916" name="Text Box 5"/>
              <p:cNvSpPr txBox="1">
                <a:spLocks noChangeArrowheads="1"/>
              </p:cNvSpPr>
              <p:nvPr/>
            </p:nvSpPr>
            <p:spPr bwMode="auto">
              <a:xfrm>
                <a:off x="5530" y="1120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7917" name="Line 6"/>
              <p:cNvSpPr>
                <a:spLocks noChangeShapeType="1"/>
              </p:cNvSpPr>
              <p:nvPr/>
            </p:nvSpPr>
            <p:spPr bwMode="auto">
              <a:xfrm>
                <a:off x="5594" y="117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</p:grp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1406826" y="5789951"/>
            <a:ext cx="2957177" cy="572901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y orientada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988001" y="6220482"/>
            <a:ext cx="4124752" cy="782770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(si no lo está al polarizarse,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debe poder girar para orientarse)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49A658D5-D19A-4536-BDBA-BFBE4F03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700" y="3029682"/>
            <a:ext cx="5458938" cy="2013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Tanto los protones como la electrones tienden a desplazarse, pero los protones menos, por su mayor masa, mayor aún, por ser parte del núcleo (&gt;99 % de la masa del átomo)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D82DF810-99AF-41F6-B4C7-B7FB52FA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960" y="5238926"/>
            <a:ext cx="3125309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Posiciones </a:t>
            </a:r>
            <a:r>
              <a:rPr lang="es-ES" sz="2400" dirty="0">
                <a:latin typeface="Arial" panose="020B0604020202020204" pitchFamily="34" charset="0"/>
              </a:rPr>
              <a:t>promedio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no coinciden</a:t>
            </a: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352853F7-4C18-4E72-B4CE-B94D4607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145" y="5257718"/>
            <a:ext cx="2070577" cy="1253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UN DIPOLO INDUCIDO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0C6976B8-0D1C-40EB-A351-E514927F0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076" y="6059007"/>
            <a:ext cx="2353076" cy="8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>
                <a:solidFill>
                  <a:srgbClr val="FF0000"/>
                </a:solidFill>
              </a:rPr>
              <a:t>Hay </a:t>
            </a:r>
            <a:r>
              <a:rPr lang="es-ES" b="1">
                <a:solidFill>
                  <a:srgbClr val="FF0000"/>
                </a:solidFill>
              </a:rPr>
              <a:t>E</a:t>
            </a:r>
            <a:r>
              <a:rPr lang="es-ES" baseline="-25000">
                <a:solidFill>
                  <a:srgbClr val="FF0000"/>
                </a:solidFill>
              </a:rPr>
              <a:t>D</a:t>
            </a:r>
            <a:r>
              <a:rPr lang="es-ES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individual y colectivo)</a:t>
            </a:r>
          </a:p>
        </p:txBody>
      </p:sp>
      <p:sp>
        <p:nvSpPr>
          <p:cNvPr id="41" name="Text Box 60">
            <a:extLst>
              <a:ext uri="{FF2B5EF4-FFF2-40B4-BE49-F238E27FC236}">
                <a16:creationId xmlns:a16="http://schemas.microsoft.com/office/drawing/2014/main" id="{DBF41A77-CF73-4B72-A3F8-A231D254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753" y="727387"/>
            <a:ext cx="5521029" cy="128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(se suelen usar en condensadores por tener normalmente un comportamiento lineal)</a:t>
            </a:r>
          </a:p>
          <a:p>
            <a:pPr algn="ctr" eaLnBrk="1" hangingPunct="1">
              <a:spcBef>
                <a:spcPct val="50000"/>
              </a:spcBef>
            </a:pP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64172577-0040-4947-BA16-1E9D091B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889" y="2442553"/>
            <a:ext cx="2227867" cy="51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>
                <a:solidFill>
                  <a:srgbClr val="FF0000"/>
                </a:solidFill>
              </a:rPr>
              <a:t>o sí, </a:t>
            </a:r>
            <a:r>
              <a:rPr lang="es-ES" dirty="0">
                <a:solidFill>
                  <a:srgbClr val="FF0000"/>
                </a:solidFill>
              </a:rPr>
              <a:t>con </a:t>
            </a:r>
            <a:r>
              <a:rPr lang="es-ES" b="1" dirty="0">
                <a:solidFill>
                  <a:srgbClr val="FF0000"/>
                </a:solidFill>
              </a:rPr>
              <a:t>p</a:t>
            </a:r>
            <a:r>
              <a:rPr lang="es-ES" dirty="0">
                <a:solidFill>
                  <a:srgbClr val="FF0000"/>
                </a:solidFill>
              </a:rPr>
              <a:t> = </a:t>
            </a:r>
            <a:r>
              <a:rPr lang="es-ES" b="1" dirty="0">
                <a:solidFill>
                  <a:srgbClr val="FF0000"/>
                </a:solidFill>
              </a:rPr>
              <a:t>0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3" name="AutoShape 28">
            <a:extLst>
              <a:ext uri="{FF2B5EF4-FFF2-40B4-BE49-F238E27FC236}">
                <a16:creationId xmlns:a16="http://schemas.microsoft.com/office/drawing/2014/main" id="{F28BA6D3-2DAB-4A5A-A996-348786EBFA2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4253" y="1803538"/>
            <a:ext cx="305860" cy="569913"/>
          </a:xfrm>
          <a:prstGeom prst="rightArrow">
            <a:avLst>
              <a:gd name="adj1" fmla="val 39898"/>
              <a:gd name="adj2" fmla="val 48345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AutoShape 28">
            <a:extLst>
              <a:ext uri="{FF2B5EF4-FFF2-40B4-BE49-F238E27FC236}">
                <a16:creationId xmlns:a16="http://schemas.microsoft.com/office/drawing/2014/main" id="{2A673E50-87DA-407B-A6BD-068A07F769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9993" y="5387453"/>
            <a:ext cx="305860" cy="569913"/>
          </a:xfrm>
          <a:prstGeom prst="rightArrow">
            <a:avLst>
              <a:gd name="adj1" fmla="val 39898"/>
              <a:gd name="adj2" fmla="val 48345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3" grpId="0" animBg="1"/>
      <p:bldP spid="444427" grpId="0" animBg="1"/>
      <p:bldP spid="37933" grpId="0"/>
      <p:bldP spid="444442" grpId="0" animBg="1"/>
      <p:bldP spid="13372" grpId="0"/>
      <p:bldP spid="13373" grpId="0" animBg="1"/>
      <p:bldP spid="44" grpId="0"/>
      <p:bldP spid="45" grpId="0"/>
      <p:bldP spid="56" grpId="0" animBg="1"/>
      <p:bldP spid="37" grpId="0" animBg="1"/>
      <p:bldP spid="38" grpId="0" animBg="1"/>
      <p:bldP spid="40" grpId="0"/>
      <p:bldP spid="41" grpId="0"/>
      <p:bldP spid="42" grpId="0"/>
      <p:bldP spid="43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1229969" y="1006402"/>
            <a:ext cx="3456000" cy="5868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1384184" y="1078321"/>
            <a:ext cx="3137951" cy="177819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grpSp>
        <p:nvGrpSpPr>
          <p:cNvPr id="37932" name="Group 48"/>
          <p:cNvGrpSpPr>
            <a:grpSpLocks/>
          </p:cNvGrpSpPr>
          <p:nvPr/>
        </p:nvGrpSpPr>
        <p:grpSpPr bwMode="auto">
          <a:xfrm>
            <a:off x="1485426" y="1240441"/>
            <a:ext cx="2995613" cy="1616078"/>
            <a:chOff x="1097" y="1140"/>
            <a:chExt cx="1887" cy="1018"/>
          </a:xfrm>
        </p:grpSpPr>
        <p:sp>
          <p:nvSpPr>
            <p:cNvPr id="37934" name="Oval 17"/>
            <p:cNvSpPr>
              <a:spLocks noChangeArrowheads="1"/>
            </p:cNvSpPr>
            <p:nvPr/>
          </p:nvSpPr>
          <p:spPr bwMode="auto">
            <a:xfrm>
              <a:off x="1722" y="1140"/>
              <a:ext cx="680" cy="68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35" name="Text Box 18"/>
            <p:cNvSpPr txBox="1">
              <a:spLocks noChangeArrowheads="1"/>
            </p:cNvSpPr>
            <p:nvPr/>
          </p:nvSpPr>
          <p:spPr bwMode="auto">
            <a:xfrm>
              <a:off x="1097" y="1820"/>
              <a:ext cx="188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</a:rPr>
                <a:t>Molécula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 No Polar</a:t>
              </a:r>
            </a:p>
          </p:txBody>
        </p:sp>
      </p:grpSp>
      <p:sp>
        <p:nvSpPr>
          <p:cNvPr id="37933" name="Text Box 19"/>
          <p:cNvSpPr txBox="1">
            <a:spLocks noChangeArrowheads="1"/>
          </p:cNvSpPr>
          <p:nvPr/>
        </p:nvSpPr>
        <p:spPr bwMode="auto">
          <a:xfrm>
            <a:off x="1472527" y="2656031"/>
            <a:ext cx="2932929" cy="7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ej.: gases nobles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(son esféricas)</a:t>
            </a:r>
          </a:p>
        </p:txBody>
      </p:sp>
      <p:sp>
        <p:nvSpPr>
          <p:cNvPr id="444442" name="Text Box 26"/>
          <p:cNvSpPr txBox="1">
            <a:spLocks noChangeArrowheads="1"/>
          </p:cNvSpPr>
          <p:nvPr/>
        </p:nvSpPr>
        <p:spPr bwMode="auto">
          <a:xfrm>
            <a:off x="6486956" y="362720"/>
            <a:ext cx="3877766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</a:rPr>
              <a:t>No Polares</a:t>
            </a:r>
          </a:p>
        </p:txBody>
      </p:sp>
      <p:sp>
        <p:nvSpPr>
          <p:cNvPr id="13334" name="Text Box 25"/>
          <p:cNvSpPr txBox="1">
            <a:spLocks noChangeArrowheads="1"/>
          </p:cNvSpPr>
          <p:nvPr/>
        </p:nvSpPr>
        <p:spPr bwMode="auto">
          <a:xfrm>
            <a:off x="8294145" y="2842537"/>
            <a:ext cx="2070577" cy="131156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118800" rIns="90000" bIns="82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Polarización no permanente</a:t>
            </a:r>
          </a:p>
        </p:txBody>
      </p:sp>
      <p:grpSp>
        <p:nvGrpSpPr>
          <p:cNvPr id="47" name="Group 54">
            <a:extLst>
              <a:ext uri="{FF2B5EF4-FFF2-40B4-BE49-F238E27FC236}">
                <a16:creationId xmlns:a16="http://schemas.microsoft.com/office/drawing/2014/main" id="{D46E83F0-3437-4056-AD51-0C98D3B3D3D3}"/>
              </a:ext>
            </a:extLst>
          </p:cNvPr>
          <p:cNvGrpSpPr>
            <a:grpSpLocks/>
          </p:cNvGrpSpPr>
          <p:nvPr/>
        </p:nvGrpSpPr>
        <p:grpSpPr bwMode="auto">
          <a:xfrm>
            <a:off x="3124243" y="3359214"/>
            <a:ext cx="1309688" cy="889001"/>
            <a:chOff x="3173" y="1037"/>
            <a:chExt cx="825" cy="560"/>
          </a:xfrm>
        </p:grpSpPr>
        <p:sp>
          <p:nvSpPr>
            <p:cNvPr id="48" name="AutoShape 28">
              <a:extLst>
                <a:ext uri="{FF2B5EF4-FFF2-40B4-BE49-F238E27FC236}">
                  <a16:creationId xmlns:a16="http://schemas.microsoft.com/office/drawing/2014/main" id="{F065BC32-9F67-4FDD-A6E2-22186DA06B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330" y="1120"/>
              <a:ext cx="526" cy="359"/>
            </a:xfrm>
            <a:prstGeom prst="rightArrow">
              <a:avLst>
                <a:gd name="adj1" fmla="val 39898"/>
                <a:gd name="adj2" fmla="val 6014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806D3678-E342-4CCA-89BB-13B523E93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259"/>
              <a:ext cx="825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Quitar E</a:t>
              </a:r>
            </a:p>
          </p:txBody>
        </p:sp>
        <p:sp>
          <p:nvSpPr>
            <p:cNvPr id="50" name="Line 30">
              <a:extLst>
                <a:ext uri="{FF2B5EF4-FFF2-40B4-BE49-F238E27FC236}">
                  <a16:creationId xmlns:a16="http://schemas.microsoft.com/office/drawing/2014/main" id="{D1EFCA26-BA01-43D1-B548-09C9066B6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1308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3EF4215-1645-412C-91D2-562BCBE7CD24}"/>
              </a:ext>
            </a:extLst>
          </p:cNvPr>
          <p:cNvGrpSpPr/>
          <p:nvPr/>
        </p:nvGrpSpPr>
        <p:grpSpPr>
          <a:xfrm>
            <a:off x="4460349" y="2797092"/>
            <a:ext cx="3526881" cy="1311564"/>
            <a:chOff x="4460349" y="3073250"/>
            <a:chExt cx="3526881" cy="1311564"/>
          </a:xfrm>
        </p:grpSpPr>
        <p:sp>
          <p:nvSpPr>
            <p:cNvPr id="13336" name="Text Box 60"/>
            <p:cNvSpPr txBox="1">
              <a:spLocks noChangeArrowheads="1"/>
            </p:cNvSpPr>
            <p:nvPr/>
          </p:nvSpPr>
          <p:spPr bwMode="auto">
            <a:xfrm>
              <a:off x="5078372" y="3073250"/>
              <a:ext cx="2908858" cy="1311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118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Las fuerzas de cohesión deshacen la polarización</a:t>
              </a:r>
            </a:p>
          </p:txBody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9678A9D8-C079-419E-95D6-693D2A660E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60349" y="3480971"/>
              <a:ext cx="655639" cy="569913"/>
            </a:xfrm>
            <a:prstGeom prst="rightArrow">
              <a:avLst>
                <a:gd name="adj1" fmla="val 39898"/>
                <a:gd name="adj2" fmla="val 48345"/>
              </a:avLst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D3A26FD-0140-4F8B-B5E1-482C086D2E72}"/>
              </a:ext>
            </a:extLst>
          </p:cNvPr>
          <p:cNvGrpSpPr/>
          <p:nvPr/>
        </p:nvGrpSpPr>
        <p:grpSpPr>
          <a:xfrm>
            <a:off x="5346463" y="4326301"/>
            <a:ext cx="2353076" cy="2366695"/>
            <a:chOff x="5247310" y="4636243"/>
            <a:chExt cx="2353076" cy="2366695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8513EF4F-8EDE-4C66-A9FF-35C54DCDB66D}"/>
                </a:ext>
              </a:extLst>
            </p:cNvPr>
            <p:cNvGrpSpPr/>
            <p:nvPr/>
          </p:nvGrpSpPr>
          <p:grpSpPr>
            <a:xfrm>
              <a:off x="5341546" y="4636243"/>
              <a:ext cx="2203373" cy="1980000"/>
              <a:chOff x="7337234" y="1872868"/>
              <a:chExt cx="2203373" cy="1980000"/>
            </a:xfrm>
          </p:grpSpPr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44B1B906-AF58-46FC-947B-0A1156248592}"/>
                  </a:ext>
                </a:extLst>
              </p:cNvPr>
              <p:cNvSpPr/>
              <p:nvPr/>
            </p:nvSpPr>
            <p:spPr bwMode="auto">
              <a:xfrm>
                <a:off x="7337234" y="1872868"/>
                <a:ext cx="2203373" cy="1980000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vert="horz" wrap="square" lIns="90000" tIns="118800" rIns="90000" bIns="82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53" name="Group 144">
                <a:extLst>
                  <a:ext uri="{FF2B5EF4-FFF2-40B4-BE49-F238E27FC236}">
                    <a16:creationId xmlns:a16="http://schemas.microsoft.com/office/drawing/2014/main" id="{9734CBA4-6154-452E-9FD6-35B54BCBDF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5416" y="1941429"/>
                <a:ext cx="979487" cy="469900"/>
                <a:chOff x="5049" y="2476"/>
                <a:chExt cx="617" cy="296"/>
              </a:xfrm>
            </p:grpSpPr>
            <p:sp>
              <p:nvSpPr>
                <p:cNvPr id="82" name="Line 68">
                  <a:extLst>
                    <a:ext uri="{FF2B5EF4-FFF2-40B4-BE49-F238E27FC236}">
                      <a16:creationId xmlns:a16="http://schemas.microsoft.com/office/drawing/2014/main" id="{4C153A40-AC4A-439A-9F69-CDCDF21ED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9" y="2750"/>
                  <a:ext cx="617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82800" rIns="90000" bIns="82800"/>
                <a:lstStyle/>
                <a:p>
                  <a:endParaRPr lang="en-GB"/>
                </a:p>
              </p:txBody>
            </p:sp>
            <p:sp>
              <p:nvSpPr>
                <p:cNvPr id="83" name="Text Box 69">
                  <a:extLst>
                    <a:ext uri="{FF2B5EF4-FFF2-40B4-BE49-F238E27FC236}">
                      <a16:creationId xmlns:a16="http://schemas.microsoft.com/office/drawing/2014/main" id="{33950B61-9ED6-4A8F-92A5-14517E5809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8" y="2476"/>
                  <a:ext cx="221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84" name="Line 70">
                  <a:extLst>
                    <a:ext uri="{FF2B5EF4-FFF2-40B4-BE49-F238E27FC236}">
                      <a16:creationId xmlns:a16="http://schemas.microsoft.com/office/drawing/2014/main" id="{5DE51F8B-7DD4-461F-8DED-5212FC370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9" y="2533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82800" rIns="90000" bIns="82800"/>
                <a:lstStyle/>
                <a:p>
                  <a:endParaRPr lang="en-GB"/>
                </a:p>
              </p:txBody>
            </p:sp>
          </p:grpSp>
          <p:sp>
            <p:nvSpPr>
              <p:cNvPr id="54" name="Oval 72">
                <a:extLst>
                  <a:ext uri="{FF2B5EF4-FFF2-40B4-BE49-F238E27FC236}">
                    <a16:creationId xmlns:a16="http://schemas.microsoft.com/office/drawing/2014/main" id="{699E925F-B481-4B47-B5D5-E42DBF48B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7629" y="2656138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Text Box 73">
                <a:extLst>
                  <a:ext uri="{FF2B5EF4-FFF2-40B4-BE49-F238E27FC236}">
                    <a16:creationId xmlns:a16="http://schemas.microsoft.com/office/drawing/2014/main" id="{E201A774-59C1-41EF-A19E-DE2A37F6E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6899" y="2562997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57" name="Text Box 74">
                <a:extLst>
                  <a:ext uri="{FF2B5EF4-FFF2-40B4-BE49-F238E27FC236}">
                    <a16:creationId xmlns:a16="http://schemas.microsoft.com/office/drawing/2014/main" id="{51A574A1-539C-43AF-987E-A05039428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6941" y="2543845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8" name="Oval 76">
                <a:extLst>
                  <a:ext uri="{FF2B5EF4-FFF2-40B4-BE49-F238E27FC236}">
                    <a16:creationId xmlns:a16="http://schemas.microsoft.com/office/drawing/2014/main" id="{C55385E5-8DB5-4D8E-8008-A2057B843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1204" y="2656138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Text Box 77">
                <a:extLst>
                  <a:ext uri="{FF2B5EF4-FFF2-40B4-BE49-F238E27FC236}">
                    <a16:creationId xmlns:a16="http://schemas.microsoft.com/office/drawing/2014/main" id="{6C46CF28-0654-42DA-B2E5-42D45BBB5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0474" y="2562997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E8BAEF3D-92F0-4F16-9973-8E6B4296A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80516" y="2543845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1" name="Oval 80">
                <a:extLst>
                  <a:ext uri="{FF2B5EF4-FFF2-40B4-BE49-F238E27FC236}">
                    <a16:creationId xmlns:a16="http://schemas.microsoft.com/office/drawing/2014/main" id="{532C7CD8-BC7B-4D48-AF24-5E7F1316D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599" y="2656138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Text Box 81">
                <a:extLst>
                  <a:ext uri="{FF2B5EF4-FFF2-40B4-BE49-F238E27FC236}">
                    <a16:creationId xmlns:a16="http://schemas.microsoft.com/office/drawing/2014/main" id="{ADDC1FBC-1F12-470A-8282-FF3F556CB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4869" y="2562997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63" name="Text Box 82">
                <a:extLst>
                  <a:ext uri="{FF2B5EF4-FFF2-40B4-BE49-F238E27FC236}">
                    <a16:creationId xmlns:a16="http://schemas.microsoft.com/office/drawing/2014/main" id="{979B72AF-A5AD-4838-A204-EE3852985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4911" y="2543845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4" name="Oval 84">
                <a:extLst>
                  <a:ext uri="{FF2B5EF4-FFF2-40B4-BE49-F238E27FC236}">
                    <a16:creationId xmlns:a16="http://schemas.microsoft.com/office/drawing/2014/main" id="{C9237DB0-FF7C-45AC-960C-2F8EA3B2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122" y="3023414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5" name="Text Box 85">
                <a:extLst>
                  <a:ext uri="{FF2B5EF4-FFF2-40B4-BE49-F238E27FC236}">
                    <a16:creationId xmlns:a16="http://schemas.microsoft.com/office/drawing/2014/main" id="{44F3799E-7A67-4B56-9454-932AA0E50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2392" y="2930273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66" name="Text Box 86">
                <a:extLst>
                  <a:ext uri="{FF2B5EF4-FFF2-40B4-BE49-F238E27FC236}">
                    <a16:creationId xmlns:a16="http://schemas.microsoft.com/office/drawing/2014/main" id="{E2584571-5572-4426-B762-038D8FF6F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2434" y="2911121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7" name="Oval 88">
                <a:extLst>
                  <a:ext uri="{FF2B5EF4-FFF2-40B4-BE49-F238E27FC236}">
                    <a16:creationId xmlns:a16="http://schemas.microsoft.com/office/drawing/2014/main" id="{25C91EBE-CA47-4193-9F5F-CFF1BD9A1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6697" y="3023414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8" name="Text Box 89">
                <a:extLst>
                  <a:ext uri="{FF2B5EF4-FFF2-40B4-BE49-F238E27FC236}">
                    <a16:creationId xmlns:a16="http://schemas.microsoft.com/office/drawing/2014/main" id="{7E96D2B5-F8BA-4C3F-982E-EB661337D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95967" y="2930273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69" name="Text Box 90">
                <a:extLst>
                  <a:ext uri="{FF2B5EF4-FFF2-40B4-BE49-F238E27FC236}">
                    <a16:creationId xmlns:a16="http://schemas.microsoft.com/office/drawing/2014/main" id="{ADC92E38-84DD-4187-8932-484545342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6009" y="2911121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70" name="Oval 92">
                <a:extLst>
                  <a:ext uri="{FF2B5EF4-FFF2-40B4-BE49-F238E27FC236}">
                    <a16:creationId xmlns:a16="http://schemas.microsoft.com/office/drawing/2014/main" id="{FA83538D-121C-461B-88E4-5D0272372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1092" y="3023414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Text Box 93">
                <a:extLst>
                  <a:ext uri="{FF2B5EF4-FFF2-40B4-BE49-F238E27FC236}">
                    <a16:creationId xmlns:a16="http://schemas.microsoft.com/office/drawing/2014/main" id="{53CA44BD-DFCD-41FA-9008-106A053CE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0362" y="2930273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72" name="Text Box 94">
                <a:extLst>
                  <a:ext uri="{FF2B5EF4-FFF2-40B4-BE49-F238E27FC236}">
                    <a16:creationId xmlns:a16="http://schemas.microsoft.com/office/drawing/2014/main" id="{FBB1A16B-BD1C-4DF8-902D-86AF6AF29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0404" y="2911121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73" name="Oval 96">
                <a:extLst>
                  <a:ext uri="{FF2B5EF4-FFF2-40B4-BE49-F238E27FC236}">
                    <a16:creationId xmlns:a16="http://schemas.microsoft.com/office/drawing/2014/main" id="{B44EEBA6-5BBD-4AA3-B7DA-088E09A3F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8616" y="3401956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Text Box 97">
                <a:extLst>
                  <a:ext uri="{FF2B5EF4-FFF2-40B4-BE49-F238E27FC236}">
                    <a16:creationId xmlns:a16="http://schemas.microsoft.com/office/drawing/2014/main" id="{CC7DEE8A-AD13-4AF1-9277-81D9E794B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7886" y="3308815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75" name="Text Box 98">
                <a:extLst>
                  <a:ext uri="{FF2B5EF4-FFF2-40B4-BE49-F238E27FC236}">
                    <a16:creationId xmlns:a16="http://schemas.microsoft.com/office/drawing/2014/main" id="{F21D4B72-2C18-4C49-83C7-0C272E765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7928" y="3289663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76" name="Oval 100">
                <a:extLst>
                  <a:ext uri="{FF2B5EF4-FFF2-40B4-BE49-F238E27FC236}">
                    <a16:creationId xmlns:a16="http://schemas.microsoft.com/office/drawing/2014/main" id="{F9EBE495-7D93-446C-8391-BA801DC91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2191" y="3401956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" name="Text Box 101">
                <a:extLst>
                  <a:ext uri="{FF2B5EF4-FFF2-40B4-BE49-F238E27FC236}">
                    <a16:creationId xmlns:a16="http://schemas.microsoft.com/office/drawing/2014/main" id="{0B4D4948-9D82-4A5D-BA68-409FBD1EF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91461" y="3308815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78" name="Text Box 102">
                <a:extLst>
                  <a:ext uri="{FF2B5EF4-FFF2-40B4-BE49-F238E27FC236}">
                    <a16:creationId xmlns:a16="http://schemas.microsoft.com/office/drawing/2014/main" id="{DBAA1FB6-38E1-4C29-9E2B-A4FF8CD6F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1503" y="3289663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79" name="Oval 104">
                <a:extLst>
                  <a:ext uri="{FF2B5EF4-FFF2-40B4-BE49-F238E27FC236}">
                    <a16:creationId xmlns:a16="http://schemas.microsoft.com/office/drawing/2014/main" id="{73F5FEB9-200C-46E3-A599-A351AB6D9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6586" y="3401956"/>
                <a:ext cx="534014" cy="26700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0" name="Text Box 105">
                <a:extLst>
                  <a:ext uri="{FF2B5EF4-FFF2-40B4-BE49-F238E27FC236}">
                    <a16:creationId xmlns:a16="http://schemas.microsoft.com/office/drawing/2014/main" id="{3EEBCE54-738E-48F4-A282-6081DE3AA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5856" y="3308815"/>
                <a:ext cx="223069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1" name="Text Box 106">
                <a:extLst>
                  <a:ext uri="{FF2B5EF4-FFF2-40B4-BE49-F238E27FC236}">
                    <a16:creationId xmlns:a16="http://schemas.microsoft.com/office/drawing/2014/main" id="{4F09C3A1-1E34-4055-8984-4D4A14C39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5898" y="3289663"/>
                <a:ext cx="182511" cy="312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89" name="Text Box 60">
              <a:extLst>
                <a:ext uri="{FF2B5EF4-FFF2-40B4-BE49-F238E27FC236}">
                  <a16:creationId xmlns:a16="http://schemas.microsoft.com/office/drawing/2014/main" id="{88D02B20-BEC8-4183-B60C-0BAB491A5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7310" y="6491593"/>
              <a:ext cx="2353076" cy="51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118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dirty="0">
                  <a:solidFill>
                    <a:srgbClr val="FF0000"/>
                  </a:solidFill>
                </a:rPr>
                <a:t>(un conjunto)</a:t>
              </a:r>
            </a:p>
          </p:txBody>
        </p: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875BA69-C6CE-449E-A3E2-5BFC6D3A7041}"/>
              </a:ext>
            </a:extLst>
          </p:cNvPr>
          <p:cNvSpPr/>
          <p:nvPr/>
        </p:nvSpPr>
        <p:spPr bwMode="auto">
          <a:xfrm>
            <a:off x="1388551" y="4321866"/>
            <a:ext cx="3137951" cy="198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92" name="Group 54">
            <a:extLst>
              <a:ext uri="{FF2B5EF4-FFF2-40B4-BE49-F238E27FC236}">
                <a16:creationId xmlns:a16="http://schemas.microsoft.com/office/drawing/2014/main" id="{4BBA8D17-7EE0-44B3-A8DF-343C05BFE5D3}"/>
              </a:ext>
            </a:extLst>
          </p:cNvPr>
          <p:cNvGrpSpPr>
            <a:grpSpLocks/>
          </p:cNvGrpSpPr>
          <p:nvPr/>
        </p:nvGrpSpPr>
        <p:grpSpPr bwMode="auto">
          <a:xfrm>
            <a:off x="1402472" y="3393423"/>
            <a:ext cx="1414463" cy="835025"/>
            <a:chOff x="3173" y="1065"/>
            <a:chExt cx="891" cy="526"/>
          </a:xfrm>
        </p:grpSpPr>
        <p:sp>
          <p:nvSpPr>
            <p:cNvPr id="93" name="AutoShape 28">
              <a:extLst>
                <a:ext uri="{FF2B5EF4-FFF2-40B4-BE49-F238E27FC236}">
                  <a16:creationId xmlns:a16="http://schemas.microsoft.com/office/drawing/2014/main" id="{0D561A00-9E21-45D1-9507-A324DE48A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67" y="1148"/>
              <a:ext cx="526" cy="359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" name="Text Box 29">
              <a:extLst>
                <a:ext uri="{FF2B5EF4-FFF2-40B4-BE49-F238E27FC236}">
                  <a16:creationId xmlns:a16="http://schemas.microsoft.com/office/drawing/2014/main" id="{480777FC-7B76-4B61-8FFE-4E5CF250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105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3B24E3EA-BC09-47FC-A6AE-0F1ABF0E1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161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C793AE15-EE19-4F7B-9AA9-BFDD381A2EB2}"/>
              </a:ext>
            </a:extLst>
          </p:cNvPr>
          <p:cNvGrpSpPr>
            <a:grpSpLocks/>
          </p:cNvGrpSpPr>
          <p:nvPr/>
        </p:nvGrpSpPr>
        <p:grpSpPr bwMode="auto">
          <a:xfrm>
            <a:off x="1420038" y="4660761"/>
            <a:ext cx="3104033" cy="1359017"/>
            <a:chOff x="6908185" y="2020523"/>
            <a:chExt cx="3104033" cy="1359017"/>
          </a:xfrm>
        </p:grpSpPr>
        <p:grpSp>
          <p:nvGrpSpPr>
            <p:cNvPr id="97" name="Group 63">
              <a:extLst>
                <a:ext uri="{FF2B5EF4-FFF2-40B4-BE49-F238E27FC236}">
                  <a16:creationId xmlns:a16="http://schemas.microsoft.com/office/drawing/2014/main" id="{FFE69246-7799-4BE8-ADAB-D32E0DC16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07" y="2020523"/>
              <a:ext cx="1566862" cy="782638"/>
              <a:chOff x="4865" y="1270"/>
              <a:chExt cx="987" cy="493"/>
            </a:xfrm>
          </p:grpSpPr>
          <p:sp>
            <p:nvSpPr>
              <p:cNvPr id="99" name="Oval 3">
                <a:extLst>
                  <a:ext uri="{FF2B5EF4-FFF2-40B4-BE49-F238E27FC236}">
                    <a16:creationId xmlns:a16="http://schemas.microsoft.com/office/drawing/2014/main" id="{6B03D3B2-5D10-41F8-8593-D4932691A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1270"/>
                <a:ext cx="987" cy="493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Text Box 9">
                <a:extLst>
                  <a:ext uri="{FF2B5EF4-FFF2-40B4-BE49-F238E27FC236}">
                    <a16:creationId xmlns:a16="http://schemas.microsoft.com/office/drawing/2014/main" id="{19DC3A03-AEE3-4D02-859B-428A50302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2" y="1307"/>
                <a:ext cx="264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3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 Box 10">
                <a:extLst>
                  <a:ext uri="{FF2B5EF4-FFF2-40B4-BE49-F238E27FC236}">
                    <a16:creationId xmlns:a16="http://schemas.microsoft.com/office/drawing/2014/main" id="{9183C06C-9548-48B2-BB89-6A329B724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2" y="1290"/>
                <a:ext cx="199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3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98" name="Text Box 15">
              <a:extLst>
                <a:ext uri="{FF2B5EF4-FFF2-40B4-BE49-F238E27FC236}">
                  <a16:creationId xmlns:a16="http://schemas.microsoft.com/office/drawing/2014/main" id="{93DD5176-9B40-4FF1-9E8A-3F98F7CE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185" y="2842991"/>
              <a:ext cx="310403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Molécula</a:t>
              </a: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 polarizada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4C3CC7F2-CDA2-42A2-B94C-6C1479D0DA2D}"/>
              </a:ext>
            </a:extLst>
          </p:cNvPr>
          <p:cNvGrpSpPr>
            <a:grpSpLocks/>
          </p:cNvGrpSpPr>
          <p:nvPr/>
        </p:nvGrpSpPr>
        <p:grpSpPr bwMode="auto">
          <a:xfrm>
            <a:off x="2137452" y="4349498"/>
            <a:ext cx="1133471" cy="1101768"/>
            <a:chOff x="8712198" y="1782399"/>
            <a:chExt cx="1133474" cy="1101768"/>
          </a:xfrm>
        </p:grpSpPr>
        <p:grpSp>
          <p:nvGrpSpPr>
            <p:cNvPr id="103" name="Grupo 2">
              <a:extLst>
                <a:ext uri="{FF2B5EF4-FFF2-40B4-BE49-F238E27FC236}">
                  <a16:creationId xmlns:a16="http://schemas.microsoft.com/office/drawing/2014/main" id="{4E055868-EFA0-4572-992E-59F9D098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31122" y="2414267"/>
              <a:ext cx="557594" cy="469900"/>
              <a:chOff x="9231122" y="2414267"/>
              <a:chExt cx="557594" cy="469900"/>
            </a:xfrm>
          </p:grpSpPr>
          <p:sp>
            <p:nvSpPr>
              <p:cNvPr id="108" name="Line 21">
                <a:extLst>
                  <a:ext uri="{FF2B5EF4-FFF2-40B4-BE49-F238E27FC236}">
                    <a16:creationId xmlns:a16="http://schemas.microsoft.com/office/drawing/2014/main" id="{13237D58-14D7-45F9-BD37-8F29D2D9C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31122" y="2475043"/>
                <a:ext cx="55759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109" name="Text Box 22">
                <a:extLst>
                  <a:ext uri="{FF2B5EF4-FFF2-40B4-BE49-F238E27FC236}">
                    <a16:creationId xmlns:a16="http://schemas.microsoft.com/office/drawing/2014/main" id="{C4AF52A6-8E1D-4FD7-9F05-0046DF706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94813" y="2414267"/>
                <a:ext cx="33655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10" name="Line 23">
                <a:extLst>
                  <a:ext uri="{FF2B5EF4-FFF2-40B4-BE49-F238E27FC236}">
                    <a16:creationId xmlns:a16="http://schemas.microsoft.com/office/drawing/2014/main" id="{E49C7ED2-FBD5-4738-848E-F60737598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1650" y="2558729"/>
                <a:ext cx="2159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  <p:grpSp>
          <p:nvGrpSpPr>
            <p:cNvPr id="104" name="Group 58">
              <a:extLst>
                <a:ext uri="{FF2B5EF4-FFF2-40B4-BE49-F238E27FC236}">
                  <a16:creationId xmlns:a16="http://schemas.microsoft.com/office/drawing/2014/main" id="{0ECCFDDA-9F81-4B63-B632-E04FBBE11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12198" y="1782399"/>
              <a:ext cx="1133474" cy="469900"/>
              <a:chOff x="5530" y="1120"/>
              <a:chExt cx="714" cy="296"/>
            </a:xfrm>
          </p:grpSpPr>
          <p:sp>
            <p:nvSpPr>
              <p:cNvPr id="105" name="Line 4">
                <a:extLst>
                  <a:ext uri="{FF2B5EF4-FFF2-40B4-BE49-F238E27FC236}">
                    <a16:creationId xmlns:a16="http://schemas.microsoft.com/office/drawing/2014/main" id="{49703653-CBBB-4841-A6CF-42528DA0F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9" y="1286"/>
                <a:ext cx="42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  <p:sp>
            <p:nvSpPr>
              <p:cNvPr id="106" name="Text Box 5">
                <a:extLst>
                  <a:ext uri="{FF2B5EF4-FFF2-40B4-BE49-F238E27FC236}">
                    <a16:creationId xmlns:a16="http://schemas.microsoft.com/office/drawing/2014/main" id="{AA3A0800-F61E-495D-92F9-0F3242357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0" y="1120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07" name="Line 6">
                <a:extLst>
                  <a:ext uri="{FF2B5EF4-FFF2-40B4-BE49-F238E27FC236}">
                    <a16:creationId xmlns:a16="http://schemas.microsoft.com/office/drawing/2014/main" id="{50C718C1-6142-4698-A11A-F1F648547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" y="117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sz="2400"/>
              </a:p>
            </p:txBody>
          </p:sp>
        </p:grpSp>
      </p:grpSp>
      <p:sp>
        <p:nvSpPr>
          <p:cNvPr id="111" name="Text Box 60">
            <a:extLst>
              <a:ext uri="{FF2B5EF4-FFF2-40B4-BE49-F238E27FC236}">
                <a16:creationId xmlns:a16="http://schemas.microsoft.com/office/drawing/2014/main" id="{B8DA54FD-1CAD-4283-87BC-0836C9559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900" y="5789951"/>
            <a:ext cx="2065580" cy="572901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y orientada</a:t>
            </a:r>
          </a:p>
        </p:txBody>
      </p:sp>
      <p:sp>
        <p:nvSpPr>
          <p:cNvPr id="86" name="Text Box 60">
            <a:extLst>
              <a:ext uri="{FF2B5EF4-FFF2-40B4-BE49-F238E27FC236}">
                <a16:creationId xmlns:a16="http://schemas.microsoft.com/office/drawing/2014/main" id="{70C8B7C1-0A1D-45E0-B80C-C5E75822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94" y="4328570"/>
            <a:ext cx="2592231" cy="20502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A mayor </a:t>
            </a: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>
                <a:solidFill>
                  <a:schemeClr val="tx1"/>
                </a:solidFill>
              </a:rPr>
              <a:t>, hay más polarización: Hay un mayor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b="1">
                <a:solidFill>
                  <a:schemeClr val="tx1"/>
                </a:solidFill>
              </a:rPr>
              <a:t>E</a:t>
            </a:r>
            <a:r>
              <a:rPr lang="es-ES" sz="2400" baseline="-25000">
                <a:solidFill>
                  <a:schemeClr val="tx1"/>
                </a:solidFill>
              </a:rPr>
              <a:t>D</a:t>
            </a:r>
            <a:r>
              <a:rPr lang="es-ES" sz="2400">
                <a:solidFill>
                  <a:schemeClr val="tx1"/>
                </a:solidFill>
              </a:rPr>
              <a:t> individual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chemeClr val="tx1"/>
                </a:solidFill>
              </a:rPr>
              <a:t>y colectivo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8" name="Text Box 11">
            <a:extLst>
              <a:ext uri="{FF2B5EF4-FFF2-40B4-BE49-F238E27FC236}">
                <a16:creationId xmlns:a16="http://schemas.microsoft.com/office/drawing/2014/main" id="{063BFDD0-757D-408B-9E4B-6E164D8F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639" y="1619912"/>
            <a:ext cx="3137951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Posición </a:t>
            </a:r>
            <a:r>
              <a:rPr lang="es-ES" sz="2400">
                <a:latin typeface="Arial" panose="020B0604020202020204" pitchFamily="34" charset="0"/>
              </a:rPr>
              <a:t>promedio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de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y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coinciden</a:t>
            </a:r>
          </a:p>
        </p:txBody>
      </p:sp>
      <p:sp>
        <p:nvSpPr>
          <p:cNvPr id="90" name="Text Box 61">
            <a:extLst>
              <a:ext uri="{FF2B5EF4-FFF2-40B4-BE49-F238E27FC236}">
                <a16:creationId xmlns:a16="http://schemas.microsoft.com/office/drawing/2014/main" id="{D0359FD7-B48D-416D-8EB9-3B9422EDA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145" y="1628505"/>
            <a:ext cx="2070577" cy="884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NO ES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UN DIPOLO</a:t>
            </a:r>
          </a:p>
        </p:txBody>
      </p:sp>
    </p:spTree>
    <p:extLst>
      <p:ext uri="{BB962C8B-B14F-4D97-AF65-F5344CB8AC3E}">
        <p14:creationId xmlns:p14="http://schemas.microsoft.com/office/powerpoint/2010/main" val="4078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4D0B5F54-9F9D-4AF7-98E5-2CDE2CD02EBE}"/>
              </a:ext>
            </a:extLst>
          </p:cNvPr>
          <p:cNvSpPr/>
          <p:nvPr/>
        </p:nvSpPr>
        <p:spPr bwMode="auto">
          <a:xfrm>
            <a:off x="1229969" y="1006402"/>
            <a:ext cx="3456000" cy="5868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51" name="Group 54">
            <a:extLst>
              <a:ext uri="{FF2B5EF4-FFF2-40B4-BE49-F238E27FC236}">
                <a16:creationId xmlns:a16="http://schemas.microsoft.com/office/drawing/2014/main" id="{814E1333-5647-40D0-96F6-630BAC021BC6}"/>
              </a:ext>
            </a:extLst>
          </p:cNvPr>
          <p:cNvGrpSpPr>
            <a:grpSpLocks/>
          </p:cNvGrpSpPr>
          <p:nvPr/>
        </p:nvGrpSpPr>
        <p:grpSpPr bwMode="auto">
          <a:xfrm>
            <a:off x="1402472" y="3259981"/>
            <a:ext cx="1414463" cy="1011238"/>
            <a:chOff x="3173" y="1009"/>
            <a:chExt cx="891" cy="637"/>
          </a:xfrm>
        </p:grpSpPr>
        <p:sp>
          <p:nvSpPr>
            <p:cNvPr id="52" name="AutoShape 28">
              <a:extLst>
                <a:ext uri="{FF2B5EF4-FFF2-40B4-BE49-F238E27FC236}">
                  <a16:creationId xmlns:a16="http://schemas.microsoft.com/office/drawing/2014/main" id="{AA5EB7D6-9096-4413-A825-76DBAA180B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12" y="1148"/>
              <a:ext cx="637" cy="359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Text Box 29">
              <a:extLst>
                <a:ext uri="{FF2B5EF4-FFF2-40B4-BE49-F238E27FC236}">
                  <a16:creationId xmlns:a16="http://schemas.microsoft.com/office/drawing/2014/main" id="{08F7E644-14C7-403F-9608-166C418AD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105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3E78D7D-983E-4D85-A3E4-49A289D3A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161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6973850" y="361025"/>
            <a:ext cx="3382437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Polares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A3BCC9F-3FFE-46AA-AF34-3B704E1BBC86}"/>
              </a:ext>
            </a:extLst>
          </p:cNvPr>
          <p:cNvGrpSpPr/>
          <p:nvPr/>
        </p:nvGrpSpPr>
        <p:grpSpPr>
          <a:xfrm>
            <a:off x="1384184" y="1078321"/>
            <a:ext cx="3137951" cy="1778198"/>
            <a:chOff x="1384184" y="1078321"/>
            <a:chExt cx="3137951" cy="1778198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C9154766-CA8C-430C-94B6-E307CFA75E47}"/>
                </a:ext>
              </a:extLst>
            </p:cNvPr>
            <p:cNvSpPr/>
            <p:nvPr/>
          </p:nvSpPr>
          <p:spPr bwMode="auto">
            <a:xfrm>
              <a:off x="1384184" y="1078321"/>
              <a:ext cx="3137951" cy="177819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1698269" y="1279982"/>
              <a:ext cx="2352674" cy="1484313"/>
              <a:chOff x="1698269" y="2065175"/>
              <a:chExt cx="2352674" cy="1484313"/>
            </a:xfrm>
          </p:grpSpPr>
          <p:sp>
            <p:nvSpPr>
              <p:cNvPr id="39959" name="Text Box 109"/>
              <p:cNvSpPr txBox="1">
                <a:spLocks noChangeArrowheads="1"/>
              </p:cNvSpPr>
              <p:nvPr/>
            </p:nvSpPr>
            <p:spPr bwMode="auto">
              <a:xfrm>
                <a:off x="1698269" y="3012913"/>
                <a:ext cx="2352674" cy="536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latin typeface="Arial" panose="020B0604020202020204" pitchFamily="34" charset="0"/>
                  </a:rPr>
                  <a:t>Molécula </a:t>
                </a:r>
                <a:r>
                  <a:rPr lang="es-ES" sz="24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Polar</a:t>
                </a:r>
              </a:p>
            </p:txBody>
          </p:sp>
          <p:grpSp>
            <p:nvGrpSpPr>
              <p:cNvPr id="39955" name="Group 138"/>
              <p:cNvGrpSpPr>
                <a:grpSpLocks/>
              </p:cNvGrpSpPr>
              <p:nvPr/>
            </p:nvGrpSpPr>
            <p:grpSpPr bwMode="auto">
              <a:xfrm>
                <a:off x="2252304" y="2065175"/>
                <a:ext cx="1076325" cy="757238"/>
                <a:chOff x="5163" y="824"/>
                <a:chExt cx="678" cy="477"/>
              </a:xfrm>
            </p:grpSpPr>
            <p:sp>
              <p:nvSpPr>
                <p:cNvPr id="39956" name="Oval 26"/>
                <p:cNvSpPr>
                  <a:spLocks noChangeArrowheads="1"/>
                </p:cNvSpPr>
                <p:nvPr/>
              </p:nvSpPr>
              <p:spPr bwMode="auto">
                <a:xfrm rot="18953056">
                  <a:off x="5163" y="878"/>
                  <a:ext cx="678" cy="416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5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473" y="824"/>
                  <a:ext cx="301" cy="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5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300" y="995"/>
                  <a:ext cx="246" cy="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5037070" y="4677488"/>
            <a:ext cx="5089422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Y la agitación térmica va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desorientando a las moléculas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al hacer interactuar unas con otras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CE664D73-8A3B-444B-A183-1F0AE5718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639" y="1311436"/>
            <a:ext cx="3137951" cy="90588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Posición </a:t>
            </a:r>
            <a:r>
              <a:rPr lang="es-ES" sz="2400" dirty="0">
                <a:latin typeface="Arial" panose="020B0604020202020204" pitchFamily="34" charset="0"/>
              </a:rPr>
              <a:t>promedio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de 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y 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no coinciden</a:t>
            </a:r>
          </a:p>
        </p:txBody>
      </p:sp>
      <p:sp>
        <p:nvSpPr>
          <p:cNvPr id="61" name="Text Box 61">
            <a:extLst>
              <a:ext uri="{FF2B5EF4-FFF2-40B4-BE49-F238E27FC236}">
                <a16:creationId xmlns:a16="http://schemas.microsoft.com/office/drawing/2014/main" id="{73F30307-BA3F-44C7-8940-E0387093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145" y="1320029"/>
            <a:ext cx="2070577" cy="884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ES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UN DIPOLO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D05ACD39-BA06-4198-9B25-93F1E70C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81" y="2143805"/>
            <a:ext cx="2227867" cy="51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dirty="0">
                <a:solidFill>
                  <a:srgbClr val="FF0000"/>
                </a:solidFill>
              </a:rPr>
              <a:t>(Hay </a:t>
            </a:r>
            <a:r>
              <a:rPr lang="es-ES" b="1" dirty="0">
                <a:solidFill>
                  <a:srgbClr val="FF0000"/>
                </a:solidFill>
              </a:rPr>
              <a:t>E</a:t>
            </a:r>
            <a:r>
              <a:rPr lang="es-ES" baseline="-25000" dirty="0">
                <a:solidFill>
                  <a:srgbClr val="FF0000"/>
                </a:solidFill>
              </a:rPr>
              <a:t>DIPOLAR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E9CD850-570A-4C40-A49E-697782F31430}"/>
              </a:ext>
            </a:extLst>
          </p:cNvPr>
          <p:cNvSpPr/>
          <p:nvPr/>
        </p:nvSpPr>
        <p:spPr bwMode="auto">
          <a:xfrm>
            <a:off x="1388551" y="4365460"/>
            <a:ext cx="3137951" cy="1980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1754537" y="4390367"/>
            <a:ext cx="2199939" cy="1858628"/>
            <a:chOff x="6126516" y="1687513"/>
            <a:chExt cx="2199939" cy="1858628"/>
          </a:xfrm>
        </p:grpSpPr>
        <p:grpSp>
          <p:nvGrpSpPr>
            <p:cNvPr id="39962" name="Group 127"/>
            <p:cNvGrpSpPr>
              <a:grpSpLocks/>
            </p:cNvGrpSpPr>
            <p:nvPr/>
          </p:nvGrpSpPr>
          <p:grpSpPr bwMode="auto">
            <a:xfrm>
              <a:off x="6465889" y="1687513"/>
              <a:ext cx="1504951" cy="963612"/>
              <a:chOff x="4073" y="1063"/>
              <a:chExt cx="948" cy="607"/>
            </a:xfrm>
          </p:grpSpPr>
          <p:grpSp>
            <p:nvGrpSpPr>
              <p:cNvPr id="39966" name="Group 141"/>
              <p:cNvGrpSpPr>
                <a:grpSpLocks/>
              </p:cNvGrpSpPr>
              <p:nvPr/>
            </p:nvGrpSpPr>
            <p:grpSpPr bwMode="auto">
              <a:xfrm>
                <a:off x="4073" y="1063"/>
                <a:ext cx="717" cy="338"/>
                <a:chOff x="4223" y="1119"/>
                <a:chExt cx="717" cy="338"/>
              </a:xfrm>
            </p:grpSpPr>
            <p:sp>
              <p:nvSpPr>
                <p:cNvPr id="39971" name="Line 21"/>
                <p:cNvSpPr>
                  <a:spLocks noChangeShapeType="1"/>
                </p:cNvSpPr>
                <p:nvPr/>
              </p:nvSpPr>
              <p:spPr bwMode="auto">
                <a:xfrm>
                  <a:off x="4556" y="124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82800" rIns="90000" bIns="8280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99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3" y="1119"/>
                  <a:ext cx="244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39973" name="Line 23"/>
                <p:cNvSpPr>
                  <a:spLocks noChangeShapeType="1"/>
                </p:cNvSpPr>
                <p:nvPr/>
              </p:nvSpPr>
              <p:spPr bwMode="auto">
                <a:xfrm>
                  <a:off x="4284" y="1165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82800" rIns="90000" bIns="82800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9967" name="Group 133"/>
              <p:cNvGrpSpPr>
                <a:grpSpLocks/>
              </p:cNvGrpSpPr>
              <p:nvPr/>
            </p:nvGrpSpPr>
            <p:grpSpPr bwMode="auto">
              <a:xfrm>
                <a:off x="4214" y="1285"/>
                <a:ext cx="807" cy="385"/>
                <a:chOff x="4214" y="1325"/>
                <a:chExt cx="807" cy="385"/>
              </a:xfrm>
            </p:grpSpPr>
            <p:sp>
              <p:nvSpPr>
                <p:cNvPr id="39968" name="Oval 26"/>
                <p:cNvSpPr>
                  <a:spLocks noChangeArrowheads="1"/>
                </p:cNvSpPr>
                <p:nvPr/>
              </p:nvSpPr>
              <p:spPr bwMode="auto">
                <a:xfrm>
                  <a:off x="4214" y="1342"/>
                  <a:ext cx="760" cy="368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6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20" y="1353"/>
                  <a:ext cx="301" cy="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7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219" y="1325"/>
                  <a:ext cx="246" cy="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  <p:sp>
          <p:nvSpPr>
            <p:cNvPr id="39964" name="Text Box 24"/>
            <p:cNvSpPr txBox="1">
              <a:spLocks noChangeArrowheads="1"/>
            </p:cNvSpPr>
            <p:nvPr/>
          </p:nvSpPr>
          <p:spPr bwMode="auto">
            <a:xfrm>
              <a:off x="6126516" y="2640260"/>
              <a:ext cx="2199939" cy="905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Molécula</a:t>
              </a: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 más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polarizada</a:t>
              </a:r>
            </a:p>
          </p:txBody>
        </p:sp>
      </p:grp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1384184" y="6025438"/>
            <a:ext cx="3137950" cy="572901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y orientada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199899" y="6420672"/>
            <a:ext cx="3455999" cy="474994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s-ES" sz="2000">
                <a:solidFill>
                  <a:srgbClr val="FF0000"/>
                </a:solidFill>
                <a:latin typeface="Arial" panose="020B0604020202020204" pitchFamily="34" charset="0"/>
              </a:rPr>
              <a:t>si no está, debe poder 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girar)</a:t>
            </a:r>
          </a:p>
        </p:txBody>
      </p:sp>
      <p:sp>
        <p:nvSpPr>
          <p:cNvPr id="65" name="Text Box 60">
            <a:extLst>
              <a:ext uri="{FF2B5EF4-FFF2-40B4-BE49-F238E27FC236}">
                <a16:creationId xmlns:a16="http://schemas.microsoft.com/office/drawing/2014/main" id="{93082CAF-4601-4793-9E33-3E46D406A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27" y="3260936"/>
            <a:ext cx="4415529" cy="1311564"/>
          </a:xfrm>
          <a:prstGeom prst="rect">
            <a:avLst/>
          </a:prstGeom>
          <a:noFill/>
          <a:ln>
            <a:noFill/>
          </a:ln>
        </p:spPr>
        <p:txBody>
          <a:bodyPr wrap="squar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Las fuerzas de cohesión deshacen el plus de polarización</a:t>
            </a:r>
          </a:p>
        </p:txBody>
      </p:sp>
      <p:sp>
        <p:nvSpPr>
          <p:cNvPr id="66" name="AutoShape 28">
            <a:extLst>
              <a:ext uri="{FF2B5EF4-FFF2-40B4-BE49-F238E27FC236}">
                <a16:creationId xmlns:a16="http://schemas.microsoft.com/office/drawing/2014/main" id="{22F27ABC-CC54-45C2-BC55-55818684C2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7244" y="3307849"/>
            <a:ext cx="1183794" cy="569913"/>
          </a:xfrm>
          <a:prstGeom prst="rightArrow">
            <a:avLst>
              <a:gd name="adj1" fmla="val 39898"/>
              <a:gd name="adj2" fmla="val 48345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0" name="Text Box 110"/>
          <p:cNvSpPr txBox="1">
            <a:spLocks noChangeArrowheads="1"/>
          </p:cNvSpPr>
          <p:nvPr/>
        </p:nvSpPr>
        <p:spPr bwMode="auto">
          <a:xfrm>
            <a:off x="2009352" y="2773203"/>
            <a:ext cx="1884147" cy="34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ej.: H</a:t>
            </a:r>
            <a:r>
              <a:rPr lang="es-ES" sz="20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O (agua)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D6F41B0-30CB-41C4-BF55-42CA3D4D9E52}"/>
              </a:ext>
            </a:extLst>
          </p:cNvPr>
          <p:cNvGrpSpPr/>
          <p:nvPr/>
        </p:nvGrpSpPr>
        <p:grpSpPr>
          <a:xfrm>
            <a:off x="3124243" y="3196251"/>
            <a:ext cx="1309688" cy="1011238"/>
            <a:chOff x="3124243" y="3196251"/>
            <a:chExt cx="1309688" cy="1011238"/>
          </a:xfrm>
        </p:grpSpPr>
        <p:sp>
          <p:nvSpPr>
            <p:cNvPr id="49" name="AutoShape 28">
              <a:extLst>
                <a:ext uri="{FF2B5EF4-FFF2-40B4-BE49-F238E27FC236}">
                  <a16:creationId xmlns:a16="http://schemas.microsoft.com/office/drawing/2014/main" id="{89BC8678-CC10-412E-81B7-BEBEA8F702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14292" y="3416913"/>
              <a:ext cx="1011238" cy="569913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72DDCD-0A2D-4675-8C1E-500A4DF67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43" y="3624315"/>
              <a:ext cx="1309688" cy="536575"/>
              <a:chOff x="3173" y="1105"/>
              <a:chExt cx="825" cy="338"/>
            </a:xfrm>
          </p:grpSpPr>
          <p:sp>
            <p:nvSpPr>
              <p:cNvPr id="57" name="Text Box 29">
                <a:extLst>
                  <a:ext uri="{FF2B5EF4-FFF2-40B4-BE49-F238E27FC236}">
                    <a16:creationId xmlns:a16="http://schemas.microsoft.com/office/drawing/2014/main" id="{7FCCB713-54F3-4FA1-9346-6846EFEF8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3" y="1105"/>
                <a:ext cx="82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Quitar E</a:t>
                </a:r>
              </a:p>
            </p:txBody>
          </p:sp>
          <p:sp>
            <p:nvSpPr>
              <p:cNvPr id="58" name="Line 30">
                <a:extLst>
                  <a:ext uri="{FF2B5EF4-FFF2-40B4-BE49-F238E27FC236}">
                    <a16:creationId xmlns:a16="http://schemas.microsoft.com/office/drawing/2014/main" id="{96326750-D628-4653-B2FF-4DD7E42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1161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 dirty="0"/>
              </a:p>
            </p:txBody>
          </p:sp>
        </p:grpSp>
      </p:grpSp>
      <p:sp>
        <p:nvSpPr>
          <p:cNvPr id="56" name="AutoShape 28">
            <a:extLst>
              <a:ext uri="{FF2B5EF4-FFF2-40B4-BE49-F238E27FC236}">
                <a16:creationId xmlns:a16="http://schemas.microsoft.com/office/drawing/2014/main" id="{3E813A02-6F9A-405E-8E2C-A005436EBA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86263" y="1486763"/>
            <a:ext cx="305860" cy="569913"/>
          </a:xfrm>
          <a:prstGeom prst="rightArrow">
            <a:avLst>
              <a:gd name="adj1" fmla="val 39898"/>
              <a:gd name="adj2" fmla="val 48345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46468" grpId="0" animBg="1"/>
      <p:bldP spid="48" grpId="0"/>
      <p:bldP spid="60" grpId="0" animBg="1"/>
      <p:bldP spid="61" grpId="0" animBg="1"/>
      <p:bldP spid="62" grpId="0"/>
      <p:bldP spid="63" grpId="0" animBg="1"/>
      <p:bldP spid="46" grpId="0"/>
      <p:bldP spid="47" grpId="0"/>
      <p:bldP spid="65" grpId="0"/>
      <p:bldP spid="66" grpId="0" animBg="1"/>
      <p:bldP spid="39960" grpId="0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B741FFC9-CDF0-4FCB-9923-150F6AC6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44" y="5734231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Rectangle 25"/>
          <p:cNvSpPr>
            <a:spLocks noChangeArrowheads="1"/>
          </p:cNvSpPr>
          <p:nvPr/>
        </p:nvSpPr>
        <p:spPr bwMode="auto">
          <a:xfrm>
            <a:off x="2230438" y="5716512"/>
            <a:ext cx="6774666" cy="115956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76148" y="4656545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66623" y="24573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466623" y="3545748"/>
            <a:ext cx="627062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466623" y="1352414"/>
            <a:ext cx="627062" cy="417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543050" y="464231"/>
            <a:ext cx="8428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TEMA 3: CONDENSADORES Y DIELÉCTRICOS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1444398" y="1311139"/>
            <a:ext cx="708025" cy="490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3.4.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3.5.</a:t>
            </a:r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2248127" y="1311134"/>
            <a:ext cx="8306032" cy="56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69" tIns="49785" rIns="99569" bIns="49785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Carga, Campo y Potencial en Conductores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 Equilibrio Electrostático.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Capacidad de un Conductor. Conexión de conductores, a tierra, Jaula de Faraday. Capacidad de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Energía Eléctrica almacenada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un Conductor y en un Condensador.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Circuitos en Equilibrio. Asociación de Condensadores.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Asociación en Serie. Asociación en Paralelo.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Dipolos Eléctricos. Clases de Dieléctricos. Caracterización de un Dieléctrico.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latin typeface="Arial" panose="020B0604020202020204" pitchFamily="34" charset="0"/>
              </a:rPr>
              <a:t>Condensadores y Dieléctricos.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10251" y="1063534"/>
            <a:ext cx="2120874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T1: 23/11/20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T2: 23/11/20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T3: 23/11/20</a:t>
            </a:r>
          </a:p>
        </p:txBody>
      </p:sp>
      <p:sp>
        <p:nvSpPr>
          <p:cNvPr id="13" name="Text Box 84">
            <a:extLst>
              <a:ext uri="{FF2B5EF4-FFF2-40B4-BE49-F238E27FC236}">
                <a16:creationId xmlns:a16="http://schemas.microsoft.com/office/drawing/2014/main" id="{F106FB32-F00B-4359-9311-218850A2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24" y="6434561"/>
            <a:ext cx="3358076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en la próxima clase</a:t>
            </a:r>
            <a:endParaRPr lang="es-ES" sz="2400" b="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84">
            <a:extLst>
              <a:ext uri="{FF2B5EF4-FFF2-40B4-BE49-F238E27FC236}">
                <a16:creationId xmlns:a16="http://schemas.microsoft.com/office/drawing/2014/main" id="{92BB1471-1A76-4F5D-8C65-934F244E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777" y="5097981"/>
            <a:ext cx="1913168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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sz="2400" b="0">
                <a:solidFill>
                  <a:srgbClr val="FF0000"/>
                </a:solidFill>
                <a:latin typeface="Arial" panose="020B0604020202020204" pitchFamily="34" charset="0"/>
              </a:rPr>
              <a:t>Problema</a:t>
            </a:r>
            <a:endParaRPr lang="es-ES" sz="2400" b="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11" grpId="0" animBg="1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ángulo 107"/>
          <p:cNvSpPr/>
          <p:nvPr/>
        </p:nvSpPr>
        <p:spPr bwMode="auto">
          <a:xfrm>
            <a:off x="1227291" y="1171007"/>
            <a:ext cx="3621369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301360" y="1077192"/>
            <a:ext cx="3451746" cy="3221329"/>
            <a:chOff x="1301360" y="1022107"/>
            <a:chExt cx="3451746" cy="3221329"/>
          </a:xfrm>
        </p:grpSpPr>
        <p:sp>
          <p:nvSpPr>
            <p:cNvPr id="99" name="Rectángulo 98"/>
            <p:cNvSpPr/>
            <p:nvPr/>
          </p:nvSpPr>
          <p:spPr bwMode="auto">
            <a:xfrm>
              <a:off x="1301360" y="1183436"/>
              <a:ext cx="3451746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0024" name="Group 31"/>
            <p:cNvGrpSpPr>
              <a:grpSpLocks/>
            </p:cNvGrpSpPr>
            <p:nvPr/>
          </p:nvGrpSpPr>
          <p:grpSpPr bwMode="auto">
            <a:xfrm>
              <a:off x="2082410" y="2237411"/>
              <a:ext cx="752475" cy="466725"/>
              <a:chOff x="2477" y="1406"/>
              <a:chExt cx="474" cy="294"/>
            </a:xfrm>
          </p:grpSpPr>
          <p:sp>
            <p:nvSpPr>
              <p:cNvPr id="40057" name="Oval 3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8" name="Text Box 3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9" name="Text Box 3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5" name="Group 35"/>
            <p:cNvGrpSpPr>
              <a:grpSpLocks/>
            </p:cNvGrpSpPr>
            <p:nvPr/>
          </p:nvGrpSpPr>
          <p:grpSpPr bwMode="auto">
            <a:xfrm flipH="1">
              <a:off x="2477697" y="3497887"/>
              <a:ext cx="752475" cy="466725"/>
              <a:chOff x="2477" y="1406"/>
              <a:chExt cx="474" cy="294"/>
            </a:xfrm>
          </p:grpSpPr>
          <p:sp>
            <p:nvSpPr>
              <p:cNvPr id="40054" name="Oval 3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5" name="Text Box 3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6" name="Text Box 3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6" name="Group 39"/>
            <p:cNvGrpSpPr>
              <a:grpSpLocks/>
            </p:cNvGrpSpPr>
            <p:nvPr/>
          </p:nvGrpSpPr>
          <p:grpSpPr bwMode="auto">
            <a:xfrm rot="16200000">
              <a:off x="3195247" y="2356474"/>
              <a:ext cx="752475" cy="466725"/>
              <a:chOff x="2477" y="1406"/>
              <a:chExt cx="474" cy="294"/>
            </a:xfrm>
          </p:grpSpPr>
          <p:sp>
            <p:nvSpPr>
              <p:cNvPr id="40051" name="Oval 4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2" name="Text Box 4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3" name="Text Box 4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7" name="Group 43"/>
            <p:cNvGrpSpPr>
              <a:grpSpLocks/>
            </p:cNvGrpSpPr>
            <p:nvPr/>
          </p:nvGrpSpPr>
          <p:grpSpPr bwMode="auto">
            <a:xfrm rot="5400000" flipV="1">
              <a:off x="1321997" y="2521574"/>
              <a:ext cx="752475" cy="466725"/>
              <a:chOff x="2477" y="1406"/>
              <a:chExt cx="474" cy="294"/>
            </a:xfrm>
          </p:grpSpPr>
          <p:sp>
            <p:nvSpPr>
              <p:cNvPr id="40048" name="Oval 4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9" name="Text Box 4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0" name="Text Box 4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8" name="Group 47"/>
            <p:cNvGrpSpPr>
              <a:grpSpLocks/>
            </p:cNvGrpSpPr>
            <p:nvPr/>
          </p:nvGrpSpPr>
          <p:grpSpPr bwMode="auto">
            <a:xfrm rot="2700000">
              <a:off x="2769797" y="2731124"/>
              <a:ext cx="752475" cy="466725"/>
              <a:chOff x="2477" y="1406"/>
              <a:chExt cx="474" cy="294"/>
            </a:xfrm>
          </p:grpSpPr>
          <p:sp>
            <p:nvSpPr>
              <p:cNvPr id="40045" name="Oval 48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6" name="Text Box 49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7" name="Text Box 50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9" name="Group 51"/>
            <p:cNvGrpSpPr>
              <a:grpSpLocks/>
            </p:cNvGrpSpPr>
            <p:nvPr/>
          </p:nvGrpSpPr>
          <p:grpSpPr bwMode="auto">
            <a:xfrm rot="18900000" flipV="1">
              <a:off x="1550597" y="3305799"/>
              <a:ext cx="752475" cy="466725"/>
              <a:chOff x="2477" y="1406"/>
              <a:chExt cx="474" cy="294"/>
            </a:xfrm>
          </p:grpSpPr>
          <p:sp>
            <p:nvSpPr>
              <p:cNvPr id="40042" name="Oval 5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3" name="Text Box 5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4" name="Text Box 5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0" name="Group 55"/>
            <p:cNvGrpSpPr>
              <a:grpSpLocks/>
            </p:cNvGrpSpPr>
            <p:nvPr/>
          </p:nvGrpSpPr>
          <p:grpSpPr bwMode="auto">
            <a:xfrm rot="2700000" flipH="1" flipV="1">
              <a:off x="2042722" y="2866062"/>
              <a:ext cx="752475" cy="466725"/>
              <a:chOff x="2477" y="1406"/>
              <a:chExt cx="474" cy="294"/>
            </a:xfrm>
          </p:grpSpPr>
          <p:sp>
            <p:nvSpPr>
              <p:cNvPr id="40039" name="Oval 5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0" name="Text Box 5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1" name="Text Box 5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1" name="Group 59"/>
            <p:cNvGrpSpPr>
              <a:grpSpLocks/>
            </p:cNvGrpSpPr>
            <p:nvPr/>
          </p:nvGrpSpPr>
          <p:grpSpPr bwMode="auto">
            <a:xfrm rot="8100000" flipV="1">
              <a:off x="3301609" y="3196262"/>
              <a:ext cx="752475" cy="466725"/>
              <a:chOff x="2477" y="1406"/>
              <a:chExt cx="474" cy="294"/>
            </a:xfrm>
          </p:grpSpPr>
          <p:sp>
            <p:nvSpPr>
              <p:cNvPr id="40036" name="Oval 6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7" name="Text Box 6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8" name="Text Box 6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2" name="Group 63"/>
            <p:cNvGrpSpPr>
              <a:grpSpLocks/>
            </p:cNvGrpSpPr>
            <p:nvPr/>
          </p:nvGrpSpPr>
          <p:grpSpPr bwMode="auto">
            <a:xfrm rot="1800000">
              <a:off x="3884222" y="2488236"/>
              <a:ext cx="752475" cy="466725"/>
              <a:chOff x="2477" y="1406"/>
              <a:chExt cx="474" cy="294"/>
            </a:xfrm>
          </p:grpSpPr>
          <p:sp>
            <p:nvSpPr>
              <p:cNvPr id="40033" name="Oval 6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4" name="Text Box 6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5" name="Text Box 6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23" name="Text Box 116"/>
            <p:cNvSpPr txBox="1">
              <a:spLocks noChangeArrowheads="1"/>
            </p:cNvSpPr>
            <p:nvPr/>
          </p:nvSpPr>
          <p:spPr bwMode="auto">
            <a:xfrm>
              <a:off x="2075150" y="1022107"/>
              <a:ext cx="1904217" cy="53654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CONJUNTO</a:t>
              </a:r>
            </a:p>
          </p:txBody>
        </p:sp>
      </p:grpSp>
      <p:sp>
        <p:nvSpPr>
          <p:cNvPr id="109" name="Rectángulo 108"/>
          <p:cNvSpPr/>
          <p:nvPr/>
        </p:nvSpPr>
        <p:spPr bwMode="auto">
          <a:xfrm>
            <a:off x="7040152" y="1165766"/>
            <a:ext cx="3314713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023" name="Text Box 30"/>
          <p:cNvSpPr txBox="1">
            <a:spLocks noChangeArrowheads="1"/>
          </p:cNvSpPr>
          <p:nvPr/>
        </p:nvSpPr>
        <p:spPr bwMode="auto">
          <a:xfrm>
            <a:off x="1691885" y="1774971"/>
            <a:ext cx="2616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Orientadas al azar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126400" y="1237549"/>
            <a:ext cx="3137951" cy="3060000"/>
            <a:chOff x="7148434" y="1182464"/>
            <a:chExt cx="3137951" cy="3060000"/>
          </a:xfrm>
        </p:grpSpPr>
        <p:sp>
          <p:nvSpPr>
            <p:cNvPr id="100" name="Rectángulo 99"/>
            <p:cNvSpPr/>
            <p:nvPr/>
          </p:nvSpPr>
          <p:spPr bwMode="auto">
            <a:xfrm>
              <a:off x="7148434" y="1182464"/>
              <a:ext cx="3137951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44"/>
            <p:cNvGrpSpPr>
              <a:grpSpLocks/>
            </p:cNvGrpSpPr>
            <p:nvPr/>
          </p:nvGrpSpPr>
          <p:grpSpPr bwMode="auto">
            <a:xfrm>
              <a:off x="8344056" y="1677025"/>
              <a:ext cx="979487" cy="469900"/>
              <a:chOff x="5049" y="2476"/>
              <a:chExt cx="617" cy="296"/>
            </a:xfrm>
          </p:grpSpPr>
          <p:sp>
            <p:nvSpPr>
              <p:cNvPr id="40020" name="Line 68"/>
              <p:cNvSpPr>
                <a:spLocks noChangeShapeType="1"/>
              </p:cNvSpPr>
              <p:nvPr/>
            </p:nvSpPr>
            <p:spPr bwMode="auto">
              <a:xfrm>
                <a:off x="5049" y="2750"/>
                <a:ext cx="61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40021" name="Text Box 69"/>
              <p:cNvSpPr txBox="1">
                <a:spLocks noChangeArrowheads="1"/>
              </p:cNvSpPr>
              <p:nvPr/>
            </p:nvSpPr>
            <p:spPr bwMode="auto">
              <a:xfrm>
                <a:off x="5228" y="2476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0022" name="Line 70"/>
              <p:cNvSpPr>
                <a:spLocks noChangeShapeType="1"/>
              </p:cNvSpPr>
              <p:nvPr/>
            </p:nvSpPr>
            <p:spPr bwMode="auto">
              <a:xfrm>
                <a:off x="5289" y="253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</p:grpSp>
        <p:grpSp>
          <p:nvGrpSpPr>
            <p:cNvPr id="15" name="Group 145"/>
            <p:cNvGrpSpPr>
              <a:grpSpLocks/>
            </p:cNvGrpSpPr>
            <p:nvPr/>
          </p:nvGrpSpPr>
          <p:grpSpPr bwMode="auto">
            <a:xfrm>
              <a:off x="7472518" y="2191373"/>
              <a:ext cx="2608263" cy="1517650"/>
              <a:chOff x="4540" y="2832"/>
              <a:chExt cx="1643" cy="956"/>
            </a:xfrm>
          </p:grpSpPr>
          <p:grpSp>
            <p:nvGrpSpPr>
              <p:cNvPr id="39984" name="Group 71"/>
              <p:cNvGrpSpPr>
                <a:grpSpLocks/>
              </p:cNvGrpSpPr>
              <p:nvPr/>
            </p:nvGrpSpPr>
            <p:grpSpPr bwMode="auto">
              <a:xfrm>
                <a:off x="5109" y="2832"/>
                <a:ext cx="485" cy="294"/>
                <a:chOff x="1823" y="3206"/>
                <a:chExt cx="485" cy="294"/>
              </a:xfrm>
            </p:grpSpPr>
            <p:sp>
              <p:nvSpPr>
                <p:cNvPr id="40017" name="Oval 7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5" name="Group 75"/>
              <p:cNvGrpSpPr>
                <a:grpSpLocks/>
              </p:cNvGrpSpPr>
              <p:nvPr/>
            </p:nvGrpSpPr>
            <p:grpSpPr bwMode="auto">
              <a:xfrm>
                <a:off x="5698" y="2832"/>
                <a:ext cx="485" cy="294"/>
                <a:chOff x="1823" y="3206"/>
                <a:chExt cx="485" cy="294"/>
              </a:xfrm>
            </p:grpSpPr>
            <p:sp>
              <p:nvSpPr>
                <p:cNvPr id="40014" name="Oval 7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6" name="Group 79"/>
              <p:cNvGrpSpPr>
                <a:grpSpLocks/>
              </p:cNvGrpSpPr>
              <p:nvPr/>
            </p:nvGrpSpPr>
            <p:grpSpPr bwMode="auto">
              <a:xfrm>
                <a:off x="4548" y="2832"/>
                <a:ext cx="485" cy="294"/>
                <a:chOff x="1823" y="3206"/>
                <a:chExt cx="485" cy="294"/>
              </a:xfrm>
            </p:grpSpPr>
            <p:sp>
              <p:nvSpPr>
                <p:cNvPr id="40011" name="Oval 8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7" name="Group 83"/>
              <p:cNvGrpSpPr>
                <a:grpSpLocks/>
              </p:cNvGrpSpPr>
              <p:nvPr/>
            </p:nvGrpSpPr>
            <p:grpSpPr bwMode="auto">
              <a:xfrm>
                <a:off x="5105" y="3158"/>
                <a:ext cx="485" cy="294"/>
                <a:chOff x="1823" y="3206"/>
                <a:chExt cx="485" cy="294"/>
              </a:xfrm>
            </p:grpSpPr>
            <p:sp>
              <p:nvSpPr>
                <p:cNvPr id="40008" name="Oval 8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8" name="Group 87"/>
              <p:cNvGrpSpPr>
                <a:grpSpLocks/>
              </p:cNvGrpSpPr>
              <p:nvPr/>
            </p:nvGrpSpPr>
            <p:grpSpPr bwMode="auto">
              <a:xfrm>
                <a:off x="5694" y="3158"/>
                <a:ext cx="485" cy="294"/>
                <a:chOff x="1823" y="3206"/>
                <a:chExt cx="485" cy="294"/>
              </a:xfrm>
            </p:grpSpPr>
            <p:sp>
              <p:nvSpPr>
                <p:cNvPr id="40005" name="Oval 88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9" name="Group 91"/>
              <p:cNvGrpSpPr>
                <a:grpSpLocks/>
              </p:cNvGrpSpPr>
              <p:nvPr/>
            </p:nvGrpSpPr>
            <p:grpSpPr bwMode="auto">
              <a:xfrm>
                <a:off x="4544" y="3158"/>
                <a:ext cx="485" cy="294"/>
                <a:chOff x="1823" y="3206"/>
                <a:chExt cx="485" cy="294"/>
              </a:xfrm>
            </p:grpSpPr>
            <p:sp>
              <p:nvSpPr>
                <p:cNvPr id="40002" name="Oval 9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0" name="Group 95"/>
              <p:cNvGrpSpPr>
                <a:grpSpLocks/>
              </p:cNvGrpSpPr>
              <p:nvPr/>
            </p:nvGrpSpPr>
            <p:grpSpPr bwMode="auto">
              <a:xfrm>
                <a:off x="5101" y="3494"/>
                <a:ext cx="485" cy="294"/>
                <a:chOff x="1823" y="3206"/>
                <a:chExt cx="485" cy="294"/>
              </a:xfrm>
            </p:grpSpPr>
            <p:sp>
              <p:nvSpPr>
                <p:cNvPr id="39999" name="Oval 9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0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1" name="Group 99"/>
              <p:cNvGrpSpPr>
                <a:grpSpLocks/>
              </p:cNvGrpSpPr>
              <p:nvPr/>
            </p:nvGrpSpPr>
            <p:grpSpPr bwMode="auto">
              <a:xfrm>
                <a:off x="5690" y="3494"/>
                <a:ext cx="485" cy="294"/>
                <a:chOff x="1823" y="3206"/>
                <a:chExt cx="485" cy="294"/>
              </a:xfrm>
            </p:grpSpPr>
            <p:sp>
              <p:nvSpPr>
                <p:cNvPr id="39996" name="Oval 10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2" name="Group 103"/>
              <p:cNvGrpSpPr>
                <a:grpSpLocks/>
              </p:cNvGrpSpPr>
              <p:nvPr/>
            </p:nvGrpSpPr>
            <p:grpSpPr bwMode="auto">
              <a:xfrm>
                <a:off x="4540" y="3494"/>
                <a:ext cx="485" cy="294"/>
                <a:chOff x="1823" y="3206"/>
                <a:chExt cx="485" cy="294"/>
              </a:xfrm>
            </p:grpSpPr>
            <p:sp>
              <p:nvSpPr>
                <p:cNvPr id="39993" name="Oval 10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121" name="Group 144"/>
          <p:cNvGrpSpPr>
            <a:grpSpLocks/>
          </p:cNvGrpSpPr>
          <p:nvPr/>
        </p:nvGrpSpPr>
        <p:grpSpPr bwMode="auto">
          <a:xfrm>
            <a:off x="2172899" y="4384102"/>
            <a:ext cx="350837" cy="469900"/>
            <a:chOff x="5228" y="2476"/>
            <a:chExt cx="221" cy="296"/>
          </a:xfrm>
        </p:grpSpPr>
        <p:sp>
          <p:nvSpPr>
            <p:cNvPr id="124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26" name="Group 144"/>
          <p:cNvGrpSpPr>
            <a:grpSpLocks/>
          </p:cNvGrpSpPr>
          <p:nvPr/>
        </p:nvGrpSpPr>
        <p:grpSpPr bwMode="auto">
          <a:xfrm>
            <a:off x="8023635" y="4371124"/>
            <a:ext cx="350837" cy="469900"/>
            <a:chOff x="5228" y="2476"/>
            <a:chExt cx="221" cy="296"/>
          </a:xfrm>
        </p:grpSpPr>
        <p:sp>
          <p:nvSpPr>
            <p:cNvPr id="128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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01" name="Group 54"/>
          <p:cNvGrpSpPr>
            <a:grpSpLocks/>
          </p:cNvGrpSpPr>
          <p:nvPr/>
        </p:nvGrpSpPr>
        <p:grpSpPr bwMode="auto">
          <a:xfrm>
            <a:off x="4922562" y="2104493"/>
            <a:ext cx="1706563" cy="782638"/>
            <a:chOff x="3179" y="802"/>
            <a:chExt cx="1075" cy="493"/>
          </a:xfrm>
        </p:grpSpPr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3228" y="1092"/>
              <a:ext cx="1026" cy="203"/>
            </a:xfrm>
            <a:prstGeom prst="rightArrow">
              <a:avLst>
                <a:gd name="adj1" fmla="val 39898"/>
                <a:gd name="adj2" fmla="val 970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Text Box 29"/>
            <p:cNvSpPr txBox="1">
              <a:spLocks noChangeArrowheads="1"/>
            </p:cNvSpPr>
            <p:nvPr/>
          </p:nvSpPr>
          <p:spPr bwMode="auto">
            <a:xfrm>
              <a:off x="3179" y="802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3884" y="869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111" name="Text Box 19"/>
          <p:cNvSpPr txBox="1">
            <a:spLocks noChangeArrowheads="1"/>
          </p:cNvSpPr>
          <p:nvPr/>
        </p:nvSpPr>
        <p:spPr bwMode="auto">
          <a:xfrm>
            <a:off x="4905493" y="1266243"/>
            <a:ext cx="1957100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 pueden girar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3B8E1576-3329-4ADE-938D-614FB512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50" y="361025"/>
            <a:ext cx="3382437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Polares</a:t>
            </a:r>
          </a:p>
        </p:txBody>
      </p:sp>
      <p:sp>
        <p:nvSpPr>
          <p:cNvPr id="105" name="Text Box 118">
            <a:extLst>
              <a:ext uri="{FF2B5EF4-FFF2-40B4-BE49-F238E27FC236}">
                <a16:creationId xmlns:a16="http://schemas.microsoft.com/office/drawing/2014/main" id="{DD5B854A-CB6B-43EA-9D1C-BFD4AAA6E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046" y="5244578"/>
            <a:ext cx="8174442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Cuanto </a:t>
            </a:r>
            <a:r>
              <a:rPr lang="es-ES" sz="2400">
                <a:latin typeface="Arial" panose="020B0604020202020204" pitchFamily="34" charset="0"/>
              </a:rPr>
              <a:t>mayor sean </a:t>
            </a:r>
            <a:r>
              <a:rPr lang="es-ES" sz="2400" b="1">
                <a:latin typeface="Arial" panose="020B0604020202020204" pitchFamily="34" charset="0"/>
              </a:rPr>
              <a:t>p</a:t>
            </a:r>
            <a:r>
              <a:rPr lang="es-ES" sz="2400">
                <a:latin typeface="Arial" panose="020B0604020202020204" pitchFamily="34" charset="0"/>
              </a:rPr>
              <a:t> y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, mayor es el </a:t>
            </a:r>
            <a:r>
              <a:rPr lang="es-ES" sz="2400" dirty="0">
                <a:latin typeface="Arial" panose="020B0604020202020204" pitchFamily="34" charset="0"/>
              </a:rPr>
              <a:t>par de </a:t>
            </a:r>
            <a:r>
              <a:rPr lang="es-ES" sz="2400">
                <a:latin typeface="Arial" panose="020B0604020202020204" pitchFamily="34" charset="0"/>
              </a:rPr>
              <a:t>fuerzas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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al dipolo</a:t>
            </a:r>
            <a:r>
              <a:rPr lang="es-ES" sz="2400">
                <a:latin typeface="Arial" panose="020B0604020202020204" pitchFamily="34" charset="0"/>
              </a:rPr>
              <a:t> y más </a:t>
            </a:r>
            <a:r>
              <a:rPr lang="es-ES" sz="2400" dirty="0">
                <a:latin typeface="Arial" panose="020B0604020202020204" pitchFamily="34" charset="0"/>
              </a:rPr>
              <a:t>se vence a la </a:t>
            </a:r>
            <a:r>
              <a:rPr lang="es-ES" sz="2400">
                <a:latin typeface="Arial" panose="020B0604020202020204" pitchFamily="34" charset="0"/>
              </a:rPr>
              <a:t>agitación térmica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logrando un mayor alineamiento, un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 baseline="-25000">
                <a:latin typeface="Arial" panose="020B0604020202020204" pitchFamily="34" charset="0"/>
              </a:rPr>
              <a:t>aislante</a:t>
            </a:r>
            <a:r>
              <a:rPr lang="es-ES" sz="2400">
                <a:latin typeface="Arial" panose="020B0604020202020204" pitchFamily="34" charset="0"/>
              </a:rPr>
              <a:t> mayor.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Ocurre en </a:t>
            </a:r>
            <a:r>
              <a:rPr lang="es-ES" sz="2400" dirty="0">
                <a:latin typeface="Arial" panose="020B0604020202020204" pitchFamily="34" charset="0"/>
              </a:rPr>
              <a:t>dieléctricos con moléculas polares y no polares</a:t>
            </a:r>
          </a:p>
        </p:txBody>
      </p:sp>
    </p:spTree>
    <p:extLst>
      <p:ext uri="{BB962C8B-B14F-4D97-AF65-F5344CB8AC3E}">
        <p14:creationId xmlns:p14="http://schemas.microsoft.com/office/powerpoint/2010/main" val="24513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40023" grpId="0"/>
      <p:bldP spid="111" grpId="0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ángulo 107"/>
          <p:cNvSpPr/>
          <p:nvPr/>
        </p:nvSpPr>
        <p:spPr bwMode="auto">
          <a:xfrm>
            <a:off x="1227291" y="1171007"/>
            <a:ext cx="3621369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301360" y="1077192"/>
            <a:ext cx="3451746" cy="3221329"/>
            <a:chOff x="1301360" y="1022107"/>
            <a:chExt cx="3451746" cy="3221329"/>
          </a:xfrm>
        </p:grpSpPr>
        <p:sp>
          <p:nvSpPr>
            <p:cNvPr id="99" name="Rectángulo 98"/>
            <p:cNvSpPr/>
            <p:nvPr/>
          </p:nvSpPr>
          <p:spPr bwMode="auto">
            <a:xfrm>
              <a:off x="1301360" y="1183436"/>
              <a:ext cx="3451746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0024" name="Group 31"/>
            <p:cNvGrpSpPr>
              <a:grpSpLocks/>
            </p:cNvGrpSpPr>
            <p:nvPr/>
          </p:nvGrpSpPr>
          <p:grpSpPr bwMode="auto">
            <a:xfrm>
              <a:off x="2082410" y="2237411"/>
              <a:ext cx="752475" cy="466725"/>
              <a:chOff x="2477" y="1406"/>
              <a:chExt cx="474" cy="294"/>
            </a:xfrm>
          </p:grpSpPr>
          <p:sp>
            <p:nvSpPr>
              <p:cNvPr id="40057" name="Oval 3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8" name="Text Box 3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9" name="Text Box 3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5" name="Group 35"/>
            <p:cNvGrpSpPr>
              <a:grpSpLocks/>
            </p:cNvGrpSpPr>
            <p:nvPr/>
          </p:nvGrpSpPr>
          <p:grpSpPr bwMode="auto">
            <a:xfrm flipH="1">
              <a:off x="2477697" y="3497887"/>
              <a:ext cx="752475" cy="466725"/>
              <a:chOff x="2477" y="1406"/>
              <a:chExt cx="474" cy="294"/>
            </a:xfrm>
          </p:grpSpPr>
          <p:sp>
            <p:nvSpPr>
              <p:cNvPr id="40054" name="Oval 3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5" name="Text Box 3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6" name="Text Box 3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6" name="Group 39"/>
            <p:cNvGrpSpPr>
              <a:grpSpLocks/>
            </p:cNvGrpSpPr>
            <p:nvPr/>
          </p:nvGrpSpPr>
          <p:grpSpPr bwMode="auto">
            <a:xfrm rot="16200000">
              <a:off x="3195247" y="2356474"/>
              <a:ext cx="752475" cy="466725"/>
              <a:chOff x="2477" y="1406"/>
              <a:chExt cx="474" cy="294"/>
            </a:xfrm>
          </p:grpSpPr>
          <p:sp>
            <p:nvSpPr>
              <p:cNvPr id="40051" name="Oval 4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2" name="Text Box 4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3" name="Text Box 4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7" name="Group 43"/>
            <p:cNvGrpSpPr>
              <a:grpSpLocks/>
            </p:cNvGrpSpPr>
            <p:nvPr/>
          </p:nvGrpSpPr>
          <p:grpSpPr bwMode="auto">
            <a:xfrm rot="5400000" flipV="1">
              <a:off x="1321997" y="2521574"/>
              <a:ext cx="752475" cy="466725"/>
              <a:chOff x="2477" y="1406"/>
              <a:chExt cx="474" cy="294"/>
            </a:xfrm>
          </p:grpSpPr>
          <p:sp>
            <p:nvSpPr>
              <p:cNvPr id="40048" name="Oval 4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9" name="Text Box 4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0" name="Text Box 4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8" name="Group 47"/>
            <p:cNvGrpSpPr>
              <a:grpSpLocks/>
            </p:cNvGrpSpPr>
            <p:nvPr/>
          </p:nvGrpSpPr>
          <p:grpSpPr bwMode="auto">
            <a:xfrm rot="2700000">
              <a:off x="2769797" y="2731124"/>
              <a:ext cx="752475" cy="466725"/>
              <a:chOff x="2477" y="1406"/>
              <a:chExt cx="474" cy="294"/>
            </a:xfrm>
          </p:grpSpPr>
          <p:sp>
            <p:nvSpPr>
              <p:cNvPr id="40045" name="Oval 48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6" name="Text Box 49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7" name="Text Box 50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9" name="Group 51"/>
            <p:cNvGrpSpPr>
              <a:grpSpLocks/>
            </p:cNvGrpSpPr>
            <p:nvPr/>
          </p:nvGrpSpPr>
          <p:grpSpPr bwMode="auto">
            <a:xfrm rot="18900000" flipV="1">
              <a:off x="1550597" y="3305799"/>
              <a:ext cx="752475" cy="466725"/>
              <a:chOff x="2477" y="1406"/>
              <a:chExt cx="474" cy="294"/>
            </a:xfrm>
          </p:grpSpPr>
          <p:sp>
            <p:nvSpPr>
              <p:cNvPr id="40042" name="Oval 5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3" name="Text Box 5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4" name="Text Box 5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0" name="Group 55"/>
            <p:cNvGrpSpPr>
              <a:grpSpLocks/>
            </p:cNvGrpSpPr>
            <p:nvPr/>
          </p:nvGrpSpPr>
          <p:grpSpPr bwMode="auto">
            <a:xfrm rot="2700000" flipH="1" flipV="1">
              <a:off x="2042722" y="2866062"/>
              <a:ext cx="752475" cy="466725"/>
              <a:chOff x="2477" y="1406"/>
              <a:chExt cx="474" cy="294"/>
            </a:xfrm>
          </p:grpSpPr>
          <p:sp>
            <p:nvSpPr>
              <p:cNvPr id="40039" name="Oval 5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0" name="Text Box 5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1" name="Text Box 5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1" name="Group 59"/>
            <p:cNvGrpSpPr>
              <a:grpSpLocks/>
            </p:cNvGrpSpPr>
            <p:nvPr/>
          </p:nvGrpSpPr>
          <p:grpSpPr bwMode="auto">
            <a:xfrm rot="8100000" flipV="1">
              <a:off x="3301609" y="3196262"/>
              <a:ext cx="752475" cy="466725"/>
              <a:chOff x="2477" y="1406"/>
              <a:chExt cx="474" cy="294"/>
            </a:xfrm>
          </p:grpSpPr>
          <p:sp>
            <p:nvSpPr>
              <p:cNvPr id="40036" name="Oval 6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7" name="Text Box 6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8" name="Text Box 6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2" name="Group 63"/>
            <p:cNvGrpSpPr>
              <a:grpSpLocks/>
            </p:cNvGrpSpPr>
            <p:nvPr/>
          </p:nvGrpSpPr>
          <p:grpSpPr bwMode="auto">
            <a:xfrm rot="1800000">
              <a:off x="3884222" y="2488236"/>
              <a:ext cx="752475" cy="466725"/>
              <a:chOff x="2477" y="1406"/>
              <a:chExt cx="474" cy="294"/>
            </a:xfrm>
          </p:grpSpPr>
          <p:sp>
            <p:nvSpPr>
              <p:cNvPr id="40033" name="Oval 6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4" name="Text Box 6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5" name="Text Box 6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23" name="Text Box 116"/>
            <p:cNvSpPr txBox="1">
              <a:spLocks noChangeArrowheads="1"/>
            </p:cNvSpPr>
            <p:nvPr/>
          </p:nvSpPr>
          <p:spPr bwMode="auto">
            <a:xfrm>
              <a:off x="2075150" y="1022107"/>
              <a:ext cx="1904217" cy="53654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CONJUNTO</a:t>
              </a:r>
            </a:p>
          </p:txBody>
        </p:sp>
      </p:grpSp>
      <p:sp>
        <p:nvSpPr>
          <p:cNvPr id="109" name="Rectángulo 108"/>
          <p:cNvSpPr/>
          <p:nvPr/>
        </p:nvSpPr>
        <p:spPr bwMode="auto">
          <a:xfrm>
            <a:off x="7040152" y="1165766"/>
            <a:ext cx="3314713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023" name="Text Box 30"/>
          <p:cNvSpPr txBox="1">
            <a:spLocks noChangeArrowheads="1"/>
          </p:cNvSpPr>
          <p:nvPr/>
        </p:nvSpPr>
        <p:spPr bwMode="auto">
          <a:xfrm>
            <a:off x="1691885" y="1774971"/>
            <a:ext cx="2616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Orientadas al azar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126400" y="1237549"/>
            <a:ext cx="3137951" cy="3060000"/>
            <a:chOff x="7148434" y="1182464"/>
            <a:chExt cx="3137951" cy="3060000"/>
          </a:xfrm>
        </p:grpSpPr>
        <p:sp>
          <p:nvSpPr>
            <p:cNvPr id="100" name="Rectángulo 99"/>
            <p:cNvSpPr/>
            <p:nvPr/>
          </p:nvSpPr>
          <p:spPr bwMode="auto">
            <a:xfrm>
              <a:off x="7148434" y="1182464"/>
              <a:ext cx="3137951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44"/>
            <p:cNvGrpSpPr>
              <a:grpSpLocks/>
            </p:cNvGrpSpPr>
            <p:nvPr/>
          </p:nvGrpSpPr>
          <p:grpSpPr bwMode="auto">
            <a:xfrm>
              <a:off x="8344056" y="1677025"/>
              <a:ext cx="979487" cy="469900"/>
              <a:chOff x="5049" y="2476"/>
              <a:chExt cx="617" cy="296"/>
            </a:xfrm>
          </p:grpSpPr>
          <p:sp>
            <p:nvSpPr>
              <p:cNvPr id="40020" name="Line 68"/>
              <p:cNvSpPr>
                <a:spLocks noChangeShapeType="1"/>
              </p:cNvSpPr>
              <p:nvPr/>
            </p:nvSpPr>
            <p:spPr bwMode="auto">
              <a:xfrm>
                <a:off x="5049" y="2750"/>
                <a:ext cx="61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40021" name="Text Box 69"/>
              <p:cNvSpPr txBox="1">
                <a:spLocks noChangeArrowheads="1"/>
              </p:cNvSpPr>
              <p:nvPr/>
            </p:nvSpPr>
            <p:spPr bwMode="auto">
              <a:xfrm>
                <a:off x="5228" y="2476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0022" name="Line 70"/>
              <p:cNvSpPr>
                <a:spLocks noChangeShapeType="1"/>
              </p:cNvSpPr>
              <p:nvPr/>
            </p:nvSpPr>
            <p:spPr bwMode="auto">
              <a:xfrm>
                <a:off x="5289" y="253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</p:grpSp>
        <p:grpSp>
          <p:nvGrpSpPr>
            <p:cNvPr id="15" name="Group 145"/>
            <p:cNvGrpSpPr>
              <a:grpSpLocks/>
            </p:cNvGrpSpPr>
            <p:nvPr/>
          </p:nvGrpSpPr>
          <p:grpSpPr bwMode="auto">
            <a:xfrm>
              <a:off x="7472518" y="2191373"/>
              <a:ext cx="2608263" cy="1517650"/>
              <a:chOff x="4540" y="2832"/>
              <a:chExt cx="1643" cy="956"/>
            </a:xfrm>
          </p:grpSpPr>
          <p:grpSp>
            <p:nvGrpSpPr>
              <p:cNvPr id="39984" name="Group 71"/>
              <p:cNvGrpSpPr>
                <a:grpSpLocks/>
              </p:cNvGrpSpPr>
              <p:nvPr/>
            </p:nvGrpSpPr>
            <p:grpSpPr bwMode="auto">
              <a:xfrm>
                <a:off x="5109" y="2832"/>
                <a:ext cx="485" cy="294"/>
                <a:chOff x="1823" y="3206"/>
                <a:chExt cx="485" cy="294"/>
              </a:xfrm>
            </p:grpSpPr>
            <p:sp>
              <p:nvSpPr>
                <p:cNvPr id="40017" name="Oval 7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5" name="Group 75"/>
              <p:cNvGrpSpPr>
                <a:grpSpLocks/>
              </p:cNvGrpSpPr>
              <p:nvPr/>
            </p:nvGrpSpPr>
            <p:grpSpPr bwMode="auto">
              <a:xfrm>
                <a:off x="5698" y="2832"/>
                <a:ext cx="485" cy="294"/>
                <a:chOff x="1823" y="3206"/>
                <a:chExt cx="485" cy="294"/>
              </a:xfrm>
            </p:grpSpPr>
            <p:sp>
              <p:nvSpPr>
                <p:cNvPr id="40014" name="Oval 7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6" name="Group 79"/>
              <p:cNvGrpSpPr>
                <a:grpSpLocks/>
              </p:cNvGrpSpPr>
              <p:nvPr/>
            </p:nvGrpSpPr>
            <p:grpSpPr bwMode="auto">
              <a:xfrm>
                <a:off x="4548" y="2832"/>
                <a:ext cx="485" cy="294"/>
                <a:chOff x="1823" y="3206"/>
                <a:chExt cx="485" cy="294"/>
              </a:xfrm>
            </p:grpSpPr>
            <p:sp>
              <p:nvSpPr>
                <p:cNvPr id="40011" name="Oval 8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7" name="Group 83"/>
              <p:cNvGrpSpPr>
                <a:grpSpLocks/>
              </p:cNvGrpSpPr>
              <p:nvPr/>
            </p:nvGrpSpPr>
            <p:grpSpPr bwMode="auto">
              <a:xfrm>
                <a:off x="5105" y="3158"/>
                <a:ext cx="485" cy="294"/>
                <a:chOff x="1823" y="3206"/>
                <a:chExt cx="485" cy="294"/>
              </a:xfrm>
            </p:grpSpPr>
            <p:sp>
              <p:nvSpPr>
                <p:cNvPr id="40008" name="Oval 8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8" name="Group 87"/>
              <p:cNvGrpSpPr>
                <a:grpSpLocks/>
              </p:cNvGrpSpPr>
              <p:nvPr/>
            </p:nvGrpSpPr>
            <p:grpSpPr bwMode="auto">
              <a:xfrm>
                <a:off x="5694" y="3158"/>
                <a:ext cx="485" cy="294"/>
                <a:chOff x="1823" y="3206"/>
                <a:chExt cx="485" cy="294"/>
              </a:xfrm>
            </p:grpSpPr>
            <p:sp>
              <p:nvSpPr>
                <p:cNvPr id="40005" name="Oval 88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9" name="Group 91"/>
              <p:cNvGrpSpPr>
                <a:grpSpLocks/>
              </p:cNvGrpSpPr>
              <p:nvPr/>
            </p:nvGrpSpPr>
            <p:grpSpPr bwMode="auto">
              <a:xfrm>
                <a:off x="4544" y="3158"/>
                <a:ext cx="485" cy="294"/>
                <a:chOff x="1823" y="3206"/>
                <a:chExt cx="485" cy="294"/>
              </a:xfrm>
            </p:grpSpPr>
            <p:sp>
              <p:nvSpPr>
                <p:cNvPr id="40002" name="Oval 9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0" name="Group 95"/>
              <p:cNvGrpSpPr>
                <a:grpSpLocks/>
              </p:cNvGrpSpPr>
              <p:nvPr/>
            </p:nvGrpSpPr>
            <p:grpSpPr bwMode="auto">
              <a:xfrm>
                <a:off x="5101" y="3494"/>
                <a:ext cx="485" cy="294"/>
                <a:chOff x="1823" y="3206"/>
                <a:chExt cx="485" cy="294"/>
              </a:xfrm>
            </p:grpSpPr>
            <p:sp>
              <p:nvSpPr>
                <p:cNvPr id="39999" name="Oval 9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0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1" name="Group 99"/>
              <p:cNvGrpSpPr>
                <a:grpSpLocks/>
              </p:cNvGrpSpPr>
              <p:nvPr/>
            </p:nvGrpSpPr>
            <p:grpSpPr bwMode="auto">
              <a:xfrm>
                <a:off x="5690" y="3494"/>
                <a:ext cx="485" cy="294"/>
                <a:chOff x="1823" y="3206"/>
                <a:chExt cx="485" cy="294"/>
              </a:xfrm>
            </p:grpSpPr>
            <p:sp>
              <p:nvSpPr>
                <p:cNvPr id="39996" name="Oval 10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2" name="Group 103"/>
              <p:cNvGrpSpPr>
                <a:grpSpLocks/>
              </p:cNvGrpSpPr>
              <p:nvPr/>
            </p:nvGrpSpPr>
            <p:grpSpPr bwMode="auto">
              <a:xfrm>
                <a:off x="4540" y="3494"/>
                <a:ext cx="485" cy="294"/>
                <a:chOff x="1823" y="3206"/>
                <a:chExt cx="485" cy="294"/>
              </a:xfrm>
            </p:grpSpPr>
            <p:sp>
              <p:nvSpPr>
                <p:cNvPr id="39993" name="Oval 10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121" name="Group 144"/>
          <p:cNvGrpSpPr>
            <a:grpSpLocks/>
          </p:cNvGrpSpPr>
          <p:nvPr/>
        </p:nvGrpSpPr>
        <p:grpSpPr bwMode="auto">
          <a:xfrm>
            <a:off x="2172899" y="4384102"/>
            <a:ext cx="350837" cy="469900"/>
            <a:chOff x="5228" y="2476"/>
            <a:chExt cx="221" cy="296"/>
          </a:xfrm>
        </p:grpSpPr>
        <p:sp>
          <p:nvSpPr>
            <p:cNvPr id="124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26" name="Group 144"/>
          <p:cNvGrpSpPr>
            <a:grpSpLocks/>
          </p:cNvGrpSpPr>
          <p:nvPr/>
        </p:nvGrpSpPr>
        <p:grpSpPr bwMode="auto">
          <a:xfrm>
            <a:off x="8023635" y="4371124"/>
            <a:ext cx="350837" cy="469900"/>
            <a:chOff x="5228" y="2476"/>
            <a:chExt cx="221" cy="296"/>
          </a:xfrm>
        </p:grpSpPr>
        <p:sp>
          <p:nvSpPr>
            <p:cNvPr id="128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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01" name="Group 54"/>
          <p:cNvGrpSpPr>
            <a:grpSpLocks/>
          </p:cNvGrpSpPr>
          <p:nvPr/>
        </p:nvGrpSpPr>
        <p:grpSpPr bwMode="auto">
          <a:xfrm>
            <a:off x="4922560" y="2104493"/>
            <a:ext cx="1706563" cy="782638"/>
            <a:chOff x="3179" y="802"/>
            <a:chExt cx="1075" cy="493"/>
          </a:xfrm>
        </p:grpSpPr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3228" y="1092"/>
              <a:ext cx="1026" cy="203"/>
            </a:xfrm>
            <a:prstGeom prst="rightArrow">
              <a:avLst>
                <a:gd name="adj1" fmla="val 39898"/>
                <a:gd name="adj2" fmla="val 970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Text Box 29"/>
            <p:cNvSpPr txBox="1">
              <a:spLocks noChangeArrowheads="1"/>
            </p:cNvSpPr>
            <p:nvPr/>
          </p:nvSpPr>
          <p:spPr bwMode="auto">
            <a:xfrm>
              <a:off x="3179" y="802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3884" y="869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111" name="Text Box 19"/>
          <p:cNvSpPr txBox="1">
            <a:spLocks noChangeArrowheads="1"/>
          </p:cNvSpPr>
          <p:nvPr/>
        </p:nvSpPr>
        <p:spPr bwMode="auto">
          <a:xfrm>
            <a:off x="4905493" y="1266243"/>
            <a:ext cx="1957100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 pueden girar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3B8E1576-3329-4ADE-938D-614FB512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50" y="361025"/>
            <a:ext cx="3382437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Polares</a:t>
            </a:r>
          </a:p>
        </p:txBody>
      </p:sp>
      <p:sp>
        <p:nvSpPr>
          <p:cNvPr id="105" name="Text Box 118">
            <a:extLst>
              <a:ext uri="{FF2B5EF4-FFF2-40B4-BE49-F238E27FC236}">
                <a16:creationId xmlns:a16="http://schemas.microsoft.com/office/drawing/2014/main" id="{DD5B854A-CB6B-43EA-9D1C-BFD4AAA6E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262" y="5322236"/>
            <a:ext cx="7188938" cy="125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>
                <a:latin typeface="Arial" panose="020B0604020202020204" pitchFamily="34" charset="0"/>
              </a:rPr>
              <a:t> va creciendo, </a:t>
            </a:r>
            <a:r>
              <a:rPr lang="es-ES" sz="2400" b="1">
                <a:latin typeface="Arial" panose="020B0604020202020204" pitchFamily="34" charset="0"/>
              </a:rPr>
              <a:t>E</a:t>
            </a:r>
            <a:r>
              <a:rPr lang="es-ES" sz="2400" baseline="-25000">
                <a:latin typeface="Arial" panose="020B0604020202020204" pitchFamily="34" charset="0"/>
              </a:rPr>
              <a:t>ais</a:t>
            </a:r>
            <a:r>
              <a:rPr lang="es-ES" sz="2400">
                <a:latin typeface="Arial" panose="020B0604020202020204" pitchFamily="34" charset="0"/>
              </a:rPr>
              <a:t> crece mas rápido mientras se orienten dipolos, luego lo hace más lentamente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al deberse solo a la polarización adicional</a:t>
            </a: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3421F6E3-CD81-45C6-9458-662284F5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230" y="6471352"/>
            <a:ext cx="3955502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(comportamiento no lineal)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ángulo 107"/>
          <p:cNvSpPr/>
          <p:nvPr/>
        </p:nvSpPr>
        <p:spPr bwMode="auto">
          <a:xfrm>
            <a:off x="1227291" y="1171007"/>
            <a:ext cx="3621369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301360" y="1077192"/>
            <a:ext cx="3451746" cy="3221329"/>
            <a:chOff x="1301360" y="1022107"/>
            <a:chExt cx="3451746" cy="3221329"/>
          </a:xfrm>
        </p:grpSpPr>
        <p:sp>
          <p:nvSpPr>
            <p:cNvPr id="99" name="Rectángulo 98"/>
            <p:cNvSpPr/>
            <p:nvPr/>
          </p:nvSpPr>
          <p:spPr bwMode="auto">
            <a:xfrm>
              <a:off x="1301360" y="1183436"/>
              <a:ext cx="3451746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0024" name="Group 31"/>
            <p:cNvGrpSpPr>
              <a:grpSpLocks/>
            </p:cNvGrpSpPr>
            <p:nvPr/>
          </p:nvGrpSpPr>
          <p:grpSpPr bwMode="auto">
            <a:xfrm>
              <a:off x="2082410" y="2237411"/>
              <a:ext cx="752475" cy="466725"/>
              <a:chOff x="2477" y="1406"/>
              <a:chExt cx="474" cy="294"/>
            </a:xfrm>
          </p:grpSpPr>
          <p:sp>
            <p:nvSpPr>
              <p:cNvPr id="40057" name="Oval 3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8" name="Text Box 3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9" name="Text Box 3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5" name="Group 35"/>
            <p:cNvGrpSpPr>
              <a:grpSpLocks/>
            </p:cNvGrpSpPr>
            <p:nvPr/>
          </p:nvGrpSpPr>
          <p:grpSpPr bwMode="auto">
            <a:xfrm flipH="1">
              <a:off x="2477697" y="3497887"/>
              <a:ext cx="752475" cy="466725"/>
              <a:chOff x="2477" y="1406"/>
              <a:chExt cx="474" cy="294"/>
            </a:xfrm>
          </p:grpSpPr>
          <p:sp>
            <p:nvSpPr>
              <p:cNvPr id="40054" name="Oval 3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5" name="Text Box 3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6" name="Text Box 3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6" name="Group 39"/>
            <p:cNvGrpSpPr>
              <a:grpSpLocks/>
            </p:cNvGrpSpPr>
            <p:nvPr/>
          </p:nvGrpSpPr>
          <p:grpSpPr bwMode="auto">
            <a:xfrm rot="16200000">
              <a:off x="3195247" y="2356474"/>
              <a:ext cx="752475" cy="466725"/>
              <a:chOff x="2477" y="1406"/>
              <a:chExt cx="474" cy="294"/>
            </a:xfrm>
          </p:grpSpPr>
          <p:sp>
            <p:nvSpPr>
              <p:cNvPr id="40051" name="Oval 4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52" name="Text Box 4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3" name="Text Box 4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7" name="Group 43"/>
            <p:cNvGrpSpPr>
              <a:grpSpLocks/>
            </p:cNvGrpSpPr>
            <p:nvPr/>
          </p:nvGrpSpPr>
          <p:grpSpPr bwMode="auto">
            <a:xfrm rot="5400000" flipV="1">
              <a:off x="1321997" y="2521574"/>
              <a:ext cx="752475" cy="466725"/>
              <a:chOff x="2477" y="1406"/>
              <a:chExt cx="474" cy="294"/>
            </a:xfrm>
          </p:grpSpPr>
          <p:sp>
            <p:nvSpPr>
              <p:cNvPr id="40048" name="Oval 4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9" name="Text Box 4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50" name="Text Box 4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8" name="Group 47"/>
            <p:cNvGrpSpPr>
              <a:grpSpLocks/>
            </p:cNvGrpSpPr>
            <p:nvPr/>
          </p:nvGrpSpPr>
          <p:grpSpPr bwMode="auto">
            <a:xfrm rot="2700000">
              <a:off x="2769797" y="2731124"/>
              <a:ext cx="752475" cy="466725"/>
              <a:chOff x="2477" y="1406"/>
              <a:chExt cx="474" cy="294"/>
            </a:xfrm>
          </p:grpSpPr>
          <p:sp>
            <p:nvSpPr>
              <p:cNvPr id="40045" name="Oval 48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6" name="Text Box 49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7" name="Text Box 50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29" name="Group 51"/>
            <p:cNvGrpSpPr>
              <a:grpSpLocks/>
            </p:cNvGrpSpPr>
            <p:nvPr/>
          </p:nvGrpSpPr>
          <p:grpSpPr bwMode="auto">
            <a:xfrm rot="18900000" flipV="1">
              <a:off x="1550597" y="3305799"/>
              <a:ext cx="752475" cy="466725"/>
              <a:chOff x="2477" y="1406"/>
              <a:chExt cx="474" cy="294"/>
            </a:xfrm>
          </p:grpSpPr>
          <p:sp>
            <p:nvSpPr>
              <p:cNvPr id="40042" name="Oval 52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rot="10800000"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3" name="Text Box 53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4" name="Text Box 54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0" name="Group 55"/>
            <p:cNvGrpSpPr>
              <a:grpSpLocks/>
            </p:cNvGrpSpPr>
            <p:nvPr/>
          </p:nvGrpSpPr>
          <p:grpSpPr bwMode="auto">
            <a:xfrm rot="2700000" flipH="1" flipV="1">
              <a:off x="2042722" y="2866062"/>
              <a:ext cx="752475" cy="466725"/>
              <a:chOff x="2477" y="1406"/>
              <a:chExt cx="474" cy="294"/>
            </a:xfrm>
          </p:grpSpPr>
          <p:sp>
            <p:nvSpPr>
              <p:cNvPr id="40039" name="Oval 56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40" name="Text Box 57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41" name="Text Box 58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1" name="Group 59"/>
            <p:cNvGrpSpPr>
              <a:grpSpLocks/>
            </p:cNvGrpSpPr>
            <p:nvPr/>
          </p:nvGrpSpPr>
          <p:grpSpPr bwMode="auto">
            <a:xfrm rot="8100000" flipV="1">
              <a:off x="3301609" y="3196262"/>
              <a:ext cx="752475" cy="466725"/>
              <a:chOff x="2477" y="1406"/>
              <a:chExt cx="474" cy="294"/>
            </a:xfrm>
          </p:grpSpPr>
          <p:sp>
            <p:nvSpPr>
              <p:cNvPr id="40036" name="Oval 60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7" name="Text Box 61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8" name="Text Box 62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0032" name="Group 63"/>
            <p:cNvGrpSpPr>
              <a:grpSpLocks/>
            </p:cNvGrpSpPr>
            <p:nvPr/>
          </p:nvGrpSpPr>
          <p:grpSpPr bwMode="auto">
            <a:xfrm rot="1800000">
              <a:off x="3884222" y="2488236"/>
              <a:ext cx="752475" cy="466725"/>
              <a:chOff x="2477" y="1406"/>
              <a:chExt cx="474" cy="294"/>
            </a:xfrm>
          </p:grpSpPr>
          <p:sp>
            <p:nvSpPr>
              <p:cNvPr id="40033" name="Oval 64"/>
              <p:cNvSpPr>
                <a:spLocks noChangeArrowheads="1"/>
              </p:cNvSpPr>
              <p:nvPr/>
            </p:nvSpPr>
            <p:spPr bwMode="auto">
              <a:xfrm>
                <a:off x="2477" y="14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34" name="Text Box 65"/>
              <p:cNvSpPr txBox="1">
                <a:spLocks noChangeArrowheads="1"/>
              </p:cNvSpPr>
              <p:nvPr/>
            </p:nvSpPr>
            <p:spPr bwMode="auto">
              <a:xfrm>
                <a:off x="2724" y="1423"/>
                <a:ext cx="19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0035" name="Text Box 66"/>
              <p:cNvSpPr txBox="1">
                <a:spLocks noChangeArrowheads="1"/>
              </p:cNvSpPr>
              <p:nvPr/>
            </p:nvSpPr>
            <p:spPr bwMode="auto">
              <a:xfrm>
                <a:off x="2530" y="1406"/>
                <a:ext cx="16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23" name="Text Box 116"/>
            <p:cNvSpPr txBox="1">
              <a:spLocks noChangeArrowheads="1"/>
            </p:cNvSpPr>
            <p:nvPr/>
          </p:nvSpPr>
          <p:spPr bwMode="auto">
            <a:xfrm>
              <a:off x="2075150" y="1022107"/>
              <a:ext cx="1904217" cy="53654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CONJUNTO</a:t>
              </a:r>
            </a:p>
          </p:txBody>
        </p:sp>
      </p:grpSp>
      <p:sp>
        <p:nvSpPr>
          <p:cNvPr id="109" name="Rectángulo 108"/>
          <p:cNvSpPr/>
          <p:nvPr/>
        </p:nvSpPr>
        <p:spPr bwMode="auto">
          <a:xfrm>
            <a:off x="7040152" y="1165766"/>
            <a:ext cx="3314713" cy="3960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023" name="Text Box 30"/>
          <p:cNvSpPr txBox="1">
            <a:spLocks noChangeArrowheads="1"/>
          </p:cNvSpPr>
          <p:nvPr/>
        </p:nvSpPr>
        <p:spPr bwMode="auto">
          <a:xfrm>
            <a:off x="1691885" y="1774971"/>
            <a:ext cx="26162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Orientadas al azar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126400" y="1237549"/>
            <a:ext cx="3137951" cy="3060000"/>
            <a:chOff x="7148434" y="1182464"/>
            <a:chExt cx="3137951" cy="3060000"/>
          </a:xfrm>
        </p:grpSpPr>
        <p:sp>
          <p:nvSpPr>
            <p:cNvPr id="100" name="Rectángulo 99"/>
            <p:cNvSpPr/>
            <p:nvPr/>
          </p:nvSpPr>
          <p:spPr bwMode="auto">
            <a:xfrm>
              <a:off x="7148434" y="1182464"/>
              <a:ext cx="3137951" cy="306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44"/>
            <p:cNvGrpSpPr>
              <a:grpSpLocks/>
            </p:cNvGrpSpPr>
            <p:nvPr/>
          </p:nvGrpSpPr>
          <p:grpSpPr bwMode="auto">
            <a:xfrm>
              <a:off x="8344056" y="1677025"/>
              <a:ext cx="979487" cy="469900"/>
              <a:chOff x="5049" y="2476"/>
              <a:chExt cx="617" cy="296"/>
            </a:xfrm>
          </p:grpSpPr>
          <p:sp>
            <p:nvSpPr>
              <p:cNvPr id="40020" name="Line 68"/>
              <p:cNvSpPr>
                <a:spLocks noChangeShapeType="1"/>
              </p:cNvSpPr>
              <p:nvPr/>
            </p:nvSpPr>
            <p:spPr bwMode="auto">
              <a:xfrm>
                <a:off x="5049" y="2750"/>
                <a:ext cx="61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40021" name="Text Box 69"/>
              <p:cNvSpPr txBox="1">
                <a:spLocks noChangeArrowheads="1"/>
              </p:cNvSpPr>
              <p:nvPr/>
            </p:nvSpPr>
            <p:spPr bwMode="auto">
              <a:xfrm>
                <a:off x="5228" y="2476"/>
                <a:ext cx="22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0022" name="Line 70"/>
              <p:cNvSpPr>
                <a:spLocks noChangeShapeType="1"/>
              </p:cNvSpPr>
              <p:nvPr/>
            </p:nvSpPr>
            <p:spPr bwMode="auto">
              <a:xfrm>
                <a:off x="5289" y="2533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</p:grpSp>
        <p:grpSp>
          <p:nvGrpSpPr>
            <p:cNvPr id="15" name="Group 145"/>
            <p:cNvGrpSpPr>
              <a:grpSpLocks/>
            </p:cNvGrpSpPr>
            <p:nvPr/>
          </p:nvGrpSpPr>
          <p:grpSpPr bwMode="auto">
            <a:xfrm>
              <a:off x="7472518" y="2191373"/>
              <a:ext cx="2608263" cy="1517650"/>
              <a:chOff x="4540" y="2832"/>
              <a:chExt cx="1643" cy="956"/>
            </a:xfrm>
          </p:grpSpPr>
          <p:grpSp>
            <p:nvGrpSpPr>
              <p:cNvPr id="39984" name="Group 71"/>
              <p:cNvGrpSpPr>
                <a:grpSpLocks/>
              </p:cNvGrpSpPr>
              <p:nvPr/>
            </p:nvGrpSpPr>
            <p:grpSpPr bwMode="auto">
              <a:xfrm>
                <a:off x="5109" y="2832"/>
                <a:ext cx="485" cy="294"/>
                <a:chOff x="1823" y="3206"/>
                <a:chExt cx="485" cy="294"/>
              </a:xfrm>
            </p:grpSpPr>
            <p:sp>
              <p:nvSpPr>
                <p:cNvPr id="40017" name="Oval 7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5" name="Group 75"/>
              <p:cNvGrpSpPr>
                <a:grpSpLocks/>
              </p:cNvGrpSpPr>
              <p:nvPr/>
            </p:nvGrpSpPr>
            <p:grpSpPr bwMode="auto">
              <a:xfrm>
                <a:off x="5698" y="2832"/>
                <a:ext cx="485" cy="294"/>
                <a:chOff x="1823" y="3206"/>
                <a:chExt cx="485" cy="294"/>
              </a:xfrm>
            </p:grpSpPr>
            <p:sp>
              <p:nvSpPr>
                <p:cNvPr id="40014" name="Oval 7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6" name="Group 79"/>
              <p:cNvGrpSpPr>
                <a:grpSpLocks/>
              </p:cNvGrpSpPr>
              <p:nvPr/>
            </p:nvGrpSpPr>
            <p:grpSpPr bwMode="auto">
              <a:xfrm>
                <a:off x="4548" y="2832"/>
                <a:ext cx="485" cy="294"/>
                <a:chOff x="1823" y="3206"/>
                <a:chExt cx="485" cy="294"/>
              </a:xfrm>
            </p:grpSpPr>
            <p:sp>
              <p:nvSpPr>
                <p:cNvPr id="40011" name="Oval 8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7" name="Group 83"/>
              <p:cNvGrpSpPr>
                <a:grpSpLocks/>
              </p:cNvGrpSpPr>
              <p:nvPr/>
            </p:nvGrpSpPr>
            <p:grpSpPr bwMode="auto">
              <a:xfrm>
                <a:off x="5105" y="3158"/>
                <a:ext cx="485" cy="294"/>
                <a:chOff x="1823" y="3206"/>
                <a:chExt cx="485" cy="294"/>
              </a:xfrm>
            </p:grpSpPr>
            <p:sp>
              <p:nvSpPr>
                <p:cNvPr id="40008" name="Oval 8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1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8" name="Group 87"/>
              <p:cNvGrpSpPr>
                <a:grpSpLocks/>
              </p:cNvGrpSpPr>
              <p:nvPr/>
            </p:nvGrpSpPr>
            <p:grpSpPr bwMode="auto">
              <a:xfrm>
                <a:off x="5694" y="3158"/>
                <a:ext cx="485" cy="294"/>
                <a:chOff x="1823" y="3206"/>
                <a:chExt cx="485" cy="294"/>
              </a:xfrm>
            </p:grpSpPr>
            <p:sp>
              <p:nvSpPr>
                <p:cNvPr id="40005" name="Oval 88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89" name="Group 91"/>
              <p:cNvGrpSpPr>
                <a:grpSpLocks/>
              </p:cNvGrpSpPr>
              <p:nvPr/>
            </p:nvGrpSpPr>
            <p:grpSpPr bwMode="auto">
              <a:xfrm>
                <a:off x="4544" y="3158"/>
                <a:ext cx="485" cy="294"/>
                <a:chOff x="1823" y="3206"/>
                <a:chExt cx="485" cy="294"/>
              </a:xfrm>
            </p:grpSpPr>
            <p:sp>
              <p:nvSpPr>
                <p:cNvPr id="40002" name="Oval 92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0" name="Group 95"/>
              <p:cNvGrpSpPr>
                <a:grpSpLocks/>
              </p:cNvGrpSpPr>
              <p:nvPr/>
            </p:nvGrpSpPr>
            <p:grpSpPr bwMode="auto">
              <a:xfrm>
                <a:off x="5101" y="3494"/>
                <a:ext cx="485" cy="294"/>
                <a:chOff x="1823" y="3206"/>
                <a:chExt cx="485" cy="294"/>
              </a:xfrm>
            </p:grpSpPr>
            <p:sp>
              <p:nvSpPr>
                <p:cNvPr id="39999" name="Oval 96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0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00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1" name="Group 99"/>
              <p:cNvGrpSpPr>
                <a:grpSpLocks/>
              </p:cNvGrpSpPr>
              <p:nvPr/>
            </p:nvGrpSpPr>
            <p:grpSpPr bwMode="auto">
              <a:xfrm>
                <a:off x="5690" y="3494"/>
                <a:ext cx="485" cy="294"/>
                <a:chOff x="1823" y="3206"/>
                <a:chExt cx="485" cy="294"/>
              </a:xfrm>
            </p:grpSpPr>
            <p:sp>
              <p:nvSpPr>
                <p:cNvPr id="39996" name="Oval 100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9992" name="Group 103"/>
              <p:cNvGrpSpPr>
                <a:grpSpLocks/>
              </p:cNvGrpSpPr>
              <p:nvPr/>
            </p:nvGrpSpPr>
            <p:grpSpPr bwMode="auto">
              <a:xfrm>
                <a:off x="4540" y="3494"/>
                <a:ext cx="485" cy="294"/>
                <a:chOff x="1823" y="3206"/>
                <a:chExt cx="485" cy="294"/>
              </a:xfrm>
            </p:grpSpPr>
            <p:sp>
              <p:nvSpPr>
                <p:cNvPr id="39993" name="Oval 104"/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9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999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121" name="Group 144"/>
          <p:cNvGrpSpPr>
            <a:grpSpLocks/>
          </p:cNvGrpSpPr>
          <p:nvPr/>
        </p:nvGrpSpPr>
        <p:grpSpPr bwMode="auto">
          <a:xfrm>
            <a:off x="2172899" y="4384102"/>
            <a:ext cx="350837" cy="469900"/>
            <a:chOff x="5228" y="2476"/>
            <a:chExt cx="221" cy="296"/>
          </a:xfrm>
        </p:grpSpPr>
        <p:sp>
          <p:nvSpPr>
            <p:cNvPr id="124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26" name="Group 144"/>
          <p:cNvGrpSpPr>
            <a:grpSpLocks/>
          </p:cNvGrpSpPr>
          <p:nvPr/>
        </p:nvGrpSpPr>
        <p:grpSpPr bwMode="auto">
          <a:xfrm>
            <a:off x="8023635" y="4371124"/>
            <a:ext cx="350837" cy="469900"/>
            <a:chOff x="5228" y="2476"/>
            <a:chExt cx="221" cy="296"/>
          </a:xfrm>
        </p:grpSpPr>
        <p:sp>
          <p:nvSpPr>
            <p:cNvPr id="128" name="Text Box 69"/>
            <p:cNvSpPr txBox="1">
              <a:spLocks noChangeArrowheads="1"/>
            </p:cNvSpPr>
            <p:nvPr/>
          </p:nvSpPr>
          <p:spPr bwMode="auto">
            <a:xfrm>
              <a:off x="5228" y="2476"/>
              <a:ext cx="22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aislante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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" name="Line 70"/>
            <p:cNvSpPr>
              <a:spLocks noChangeShapeType="1"/>
            </p:cNvSpPr>
            <p:nvPr/>
          </p:nvSpPr>
          <p:spPr bwMode="auto">
            <a:xfrm>
              <a:off x="5289" y="2533"/>
              <a:ext cx="1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101" name="Group 54"/>
          <p:cNvGrpSpPr>
            <a:grpSpLocks/>
          </p:cNvGrpSpPr>
          <p:nvPr/>
        </p:nvGrpSpPr>
        <p:grpSpPr bwMode="auto">
          <a:xfrm>
            <a:off x="4922559" y="2104493"/>
            <a:ext cx="1706563" cy="782638"/>
            <a:chOff x="3179" y="802"/>
            <a:chExt cx="1075" cy="493"/>
          </a:xfrm>
        </p:grpSpPr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3228" y="1092"/>
              <a:ext cx="1026" cy="203"/>
            </a:xfrm>
            <a:prstGeom prst="rightArrow">
              <a:avLst>
                <a:gd name="adj1" fmla="val 39898"/>
                <a:gd name="adj2" fmla="val 970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Text Box 29"/>
            <p:cNvSpPr txBox="1">
              <a:spLocks noChangeArrowheads="1"/>
            </p:cNvSpPr>
            <p:nvPr/>
          </p:nvSpPr>
          <p:spPr bwMode="auto">
            <a:xfrm>
              <a:off x="3179" y="802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>
              <a:off x="3884" y="869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111" name="Text Box 19"/>
          <p:cNvSpPr txBox="1">
            <a:spLocks noChangeArrowheads="1"/>
          </p:cNvSpPr>
          <p:nvPr/>
        </p:nvSpPr>
        <p:spPr bwMode="auto">
          <a:xfrm>
            <a:off x="4905488" y="1266243"/>
            <a:ext cx="1957100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Si pueden girar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3B8E1576-3329-4ADE-938D-614FB512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50" y="361025"/>
            <a:ext cx="3382437" cy="5147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 Moléculas 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Polares</a:t>
            </a:r>
          </a:p>
        </p:txBody>
      </p:sp>
      <p:sp>
        <p:nvSpPr>
          <p:cNvPr id="114" name="Text Box 111">
            <a:extLst>
              <a:ext uri="{FF2B5EF4-FFF2-40B4-BE49-F238E27FC236}">
                <a16:creationId xmlns:a16="http://schemas.microsoft.com/office/drawing/2014/main" id="{1EC2A20E-2C55-4C16-8835-B491054DC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144" y="5410396"/>
            <a:ext cx="7230021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polarización del dieléctrico no es permanente</a:t>
            </a:r>
          </a:p>
        </p:txBody>
      </p:sp>
      <p:sp>
        <p:nvSpPr>
          <p:cNvPr id="116" name="Text Box 19">
            <a:extLst>
              <a:ext uri="{FF2B5EF4-FFF2-40B4-BE49-F238E27FC236}">
                <a16:creationId xmlns:a16="http://schemas.microsoft.com/office/drawing/2014/main" id="{36F56F7F-270D-4246-BBAC-CD87D1DF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522" y="3775758"/>
            <a:ext cx="2368684" cy="1644545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agitación térmica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las va desorientando</a:t>
            </a: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A81AEF4-A4C6-43B0-8015-D68F59E27144}"/>
              </a:ext>
            </a:extLst>
          </p:cNvPr>
          <p:cNvGrpSpPr/>
          <p:nvPr/>
        </p:nvGrpSpPr>
        <p:grpSpPr>
          <a:xfrm>
            <a:off x="5304818" y="2962869"/>
            <a:ext cx="1657352" cy="801690"/>
            <a:chOff x="4974075" y="2907784"/>
            <a:chExt cx="1657352" cy="801690"/>
          </a:xfrm>
        </p:grpSpPr>
        <p:grpSp>
          <p:nvGrpSpPr>
            <p:cNvPr id="118" name="Group 31">
              <a:extLst>
                <a:ext uri="{FF2B5EF4-FFF2-40B4-BE49-F238E27FC236}">
                  <a16:creationId xmlns:a16="http://schemas.microsoft.com/office/drawing/2014/main" id="{3AACC451-131B-4BEB-8F1B-EF5992838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075" y="2907784"/>
              <a:ext cx="1657352" cy="801690"/>
              <a:chOff x="3055" y="1267"/>
              <a:chExt cx="1044" cy="505"/>
            </a:xfrm>
          </p:grpSpPr>
          <p:sp>
            <p:nvSpPr>
              <p:cNvPr id="120" name="AutoShape 33">
                <a:extLst>
                  <a:ext uri="{FF2B5EF4-FFF2-40B4-BE49-F238E27FC236}">
                    <a16:creationId xmlns:a16="http://schemas.microsoft.com/office/drawing/2014/main" id="{08B17C2E-0599-4E51-96D2-336F5C2B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55" y="1267"/>
                <a:ext cx="995" cy="224"/>
              </a:xfrm>
              <a:prstGeom prst="rightArrow">
                <a:avLst>
                  <a:gd name="adj1" fmla="val 39898"/>
                  <a:gd name="adj2" fmla="val 9703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Text Box 32">
                <a:extLst>
                  <a:ext uri="{FF2B5EF4-FFF2-40B4-BE49-F238E27FC236}">
                    <a16:creationId xmlns:a16="http://schemas.microsoft.com/office/drawing/2014/main" id="{FF334E70-A370-4543-86C2-A49167316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4" y="1434"/>
                <a:ext cx="82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Quitar E</a:t>
                </a:r>
              </a:p>
            </p:txBody>
          </p:sp>
        </p:grp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88C3590B-9AC3-4D30-BEE2-74B5F409A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2496" y="3274524"/>
              <a:ext cx="21590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113" name="Text Box 49">
            <a:extLst>
              <a:ext uri="{FF2B5EF4-FFF2-40B4-BE49-F238E27FC236}">
                <a16:creationId xmlns:a16="http://schemas.microsoft.com/office/drawing/2014/main" id="{3A1B7BD4-1D37-4C8D-A84C-EDBFBC49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390" y="5998635"/>
            <a:ext cx="7244495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Mientras </a:t>
            </a:r>
            <a:r>
              <a:rPr lang="es-ES" sz="2400" dirty="0">
                <a:latin typeface="Arial" panose="020B0604020202020204" pitchFamily="34" charset="0"/>
              </a:rPr>
              <a:t>se mantenga </a:t>
            </a:r>
            <a:r>
              <a:rPr lang="es-ES" sz="2400">
                <a:latin typeface="Arial" panose="020B0604020202020204" pitchFamily="34" charset="0"/>
              </a:rPr>
              <a:t>algún alineamiento, </a:t>
            </a:r>
            <a:r>
              <a:rPr lang="es-ES" sz="2400" dirty="0">
                <a:latin typeface="Arial" panose="020B0604020202020204" pitchFamily="34" charset="0"/>
              </a:rPr>
              <a:t>se tiene un </a:t>
            </a:r>
            <a:r>
              <a:rPr lang="es-E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electrete</a:t>
            </a:r>
            <a:r>
              <a:rPr lang="es-ES" sz="2400" dirty="0">
                <a:latin typeface="Arial" panose="020B0604020202020204" pitchFamily="34" charset="0"/>
              </a:rPr>
              <a:t>, que actúa como un </a:t>
            </a:r>
            <a:r>
              <a:rPr lang="es-ES" sz="2400">
                <a:latin typeface="Arial" panose="020B0604020202020204" pitchFamily="34" charset="0"/>
              </a:rPr>
              <a:t>cuerpo cargado</a:t>
            </a:r>
            <a:endParaRPr lang="es-E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6" grpId="0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 bwMode="auto">
          <a:xfrm>
            <a:off x="1227291" y="1157017"/>
            <a:ext cx="3621369" cy="5076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7111566" y="350643"/>
            <a:ext cx="3241891" cy="53654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FERROELÉCTRICOS</a:t>
            </a:r>
            <a:endParaRPr lang="es-E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5110999" y="1254082"/>
            <a:ext cx="5213351" cy="127521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Reciben el nombre por mostrar un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comportamiento no lineal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similar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al de los 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ferromagnéticos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(Tema 5)</a:t>
            </a:r>
          </a:p>
        </p:txBody>
      </p:sp>
      <p:sp>
        <p:nvSpPr>
          <p:cNvPr id="42004" name="Text Box 49"/>
          <p:cNvSpPr txBox="1">
            <a:spLocks noChangeArrowheads="1"/>
          </p:cNvSpPr>
          <p:nvPr/>
        </p:nvSpPr>
        <p:spPr bwMode="auto">
          <a:xfrm>
            <a:off x="1582439" y="3608617"/>
            <a:ext cx="2757489" cy="88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ej.: TiO</a:t>
            </a:r>
            <a:r>
              <a:rPr lang="es-ES" sz="24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Ba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(Titanato de Bario)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5599113" y="4858719"/>
            <a:ext cx="3434273" cy="12752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Ocurre </a:t>
            </a:r>
            <a:r>
              <a:rPr lang="es-ES" sz="2400" dirty="0">
                <a:latin typeface="Arial" panose="020B0604020202020204" pitchFamily="34" charset="0"/>
              </a:rPr>
              <a:t>lo mismo que en los dieléctricos con moléculas polares </a:t>
            </a:r>
          </a:p>
        </p:txBody>
      </p:sp>
      <p:sp>
        <p:nvSpPr>
          <p:cNvPr id="41999" name="Text Box 50"/>
          <p:cNvSpPr txBox="1">
            <a:spLocks noChangeArrowheads="1"/>
          </p:cNvSpPr>
          <p:nvPr/>
        </p:nvSpPr>
        <p:spPr bwMode="auto">
          <a:xfrm>
            <a:off x="2069039" y="4926817"/>
            <a:ext cx="1916388" cy="88407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ES UN DIPOLO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5110999" y="2769453"/>
            <a:ext cx="5213351" cy="1200329"/>
            <a:chOff x="5826611" y="853862"/>
            <a:chExt cx="5213351" cy="1200329"/>
          </a:xfrm>
        </p:grpSpPr>
        <p:sp>
          <p:nvSpPr>
            <p:cNvPr id="27" name="CuadroTexto 26"/>
            <p:cNvSpPr txBox="1"/>
            <p:nvPr/>
          </p:nvSpPr>
          <p:spPr>
            <a:xfrm>
              <a:off x="5826611" y="853862"/>
              <a:ext cx="5213351" cy="1200329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Un comportamiento no lineal hace que en un condensador</a:t>
              </a:r>
            </a:p>
            <a:p>
              <a:pPr algn="ctr"/>
              <a:r>
                <a:rPr lang="es-ES" sz="2400" dirty="0"/>
                <a:t> Q </a:t>
              </a:r>
              <a:r>
                <a:rPr lang="es-ES" sz="2400" dirty="0">
                  <a:sym typeface="Symbol" panose="05050102010706020507" pitchFamily="18" charset="2"/>
                </a:rPr>
                <a:t> </a:t>
              </a:r>
              <a:r>
                <a:rPr lang="es-ES" sz="2400" dirty="0"/>
                <a:t>V </a:t>
              </a:r>
              <a:r>
                <a:rPr lang="es-ES" sz="2400" dirty="0">
                  <a:sym typeface="Symbol" panose="05050102010706020507" pitchFamily="18" charset="2"/>
                </a:rPr>
                <a:t></a:t>
              </a:r>
              <a:r>
                <a:rPr lang="es-ES" sz="2400" dirty="0"/>
                <a:t> C = C(V) (depende de V)</a:t>
              </a:r>
              <a:endParaRPr lang="en-GB" sz="2400" dirty="0"/>
            </a:p>
          </p:txBody>
        </p:sp>
        <p:cxnSp>
          <p:nvCxnSpPr>
            <p:cNvPr id="28" name="Conector recto 27"/>
            <p:cNvCxnSpPr/>
            <p:nvPr/>
          </p:nvCxnSpPr>
          <p:spPr bwMode="auto">
            <a:xfrm flipH="1">
              <a:off x="6455478" y="1666197"/>
              <a:ext cx="111042" cy="34665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" name="Grupo 1"/>
          <p:cNvGrpSpPr/>
          <p:nvPr/>
        </p:nvGrpSpPr>
        <p:grpSpPr>
          <a:xfrm>
            <a:off x="1301360" y="1236096"/>
            <a:ext cx="3451746" cy="2366782"/>
            <a:chOff x="1301360" y="1236096"/>
            <a:chExt cx="3451746" cy="2366782"/>
          </a:xfrm>
        </p:grpSpPr>
        <p:sp>
          <p:nvSpPr>
            <p:cNvPr id="29" name="Rectángulo 28"/>
            <p:cNvSpPr/>
            <p:nvPr/>
          </p:nvSpPr>
          <p:spPr bwMode="auto">
            <a:xfrm>
              <a:off x="1301360" y="1236096"/>
              <a:ext cx="3451746" cy="236678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2003" name="Text Box 48"/>
            <p:cNvSpPr txBox="1">
              <a:spLocks noChangeArrowheads="1"/>
            </p:cNvSpPr>
            <p:nvPr/>
          </p:nvSpPr>
          <p:spPr bwMode="auto">
            <a:xfrm>
              <a:off x="1853902" y="2935515"/>
              <a:ext cx="2352676" cy="5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latin typeface="Arial" panose="020B0604020202020204" pitchFamily="34" charset="0"/>
                </a:rPr>
                <a:t>Molécula</a:t>
              </a: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 Polar</a:t>
              </a:r>
            </a:p>
          </p:txBody>
        </p:sp>
        <p:grpSp>
          <p:nvGrpSpPr>
            <p:cNvPr id="32" name="Group 138"/>
            <p:cNvGrpSpPr>
              <a:grpSpLocks/>
            </p:cNvGrpSpPr>
            <p:nvPr/>
          </p:nvGrpSpPr>
          <p:grpSpPr bwMode="auto">
            <a:xfrm>
              <a:off x="2423021" y="1823399"/>
              <a:ext cx="1076325" cy="757238"/>
              <a:chOff x="5163" y="824"/>
              <a:chExt cx="678" cy="477"/>
            </a:xfrm>
          </p:grpSpPr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 rot="18953056">
                <a:off x="5163" y="878"/>
                <a:ext cx="678" cy="416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5473" y="824"/>
                <a:ext cx="301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5300" y="995"/>
                <a:ext cx="24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grpSp>
        <p:nvGrpSpPr>
          <p:cNvPr id="20" name="Group 54">
            <a:extLst>
              <a:ext uri="{FF2B5EF4-FFF2-40B4-BE49-F238E27FC236}">
                <a16:creationId xmlns:a16="http://schemas.microsoft.com/office/drawing/2014/main" id="{F8A8A8EF-C9C2-45C2-B240-68E5928AFD83}"/>
              </a:ext>
            </a:extLst>
          </p:cNvPr>
          <p:cNvGrpSpPr>
            <a:grpSpLocks/>
          </p:cNvGrpSpPr>
          <p:nvPr/>
        </p:nvGrpSpPr>
        <p:grpSpPr bwMode="auto">
          <a:xfrm>
            <a:off x="4119943" y="4801569"/>
            <a:ext cx="1414463" cy="1009650"/>
            <a:chOff x="3173" y="1105"/>
            <a:chExt cx="891" cy="636"/>
          </a:xfrm>
        </p:grpSpPr>
        <p:sp>
          <p:nvSpPr>
            <p:cNvPr id="21" name="AutoShape 28">
              <a:extLst>
                <a:ext uri="{FF2B5EF4-FFF2-40B4-BE49-F238E27FC236}">
                  <a16:creationId xmlns:a16="http://schemas.microsoft.com/office/drawing/2014/main" id="{30817A79-F04F-40F5-B596-54C61029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82"/>
              <a:ext cx="637" cy="359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3553762-775E-4011-B957-EA944A8C7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105"/>
              <a:ext cx="891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Aplicar E</a:t>
              </a:r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EC8D928-C63A-4DA8-85FD-DECFFDF9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1161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24" name="Group 54">
            <a:extLst>
              <a:ext uri="{FF2B5EF4-FFF2-40B4-BE49-F238E27FC236}">
                <a16:creationId xmlns:a16="http://schemas.microsoft.com/office/drawing/2014/main" id="{D73FE9DD-AF93-4528-9CD7-62FEB74CAB93}"/>
              </a:ext>
            </a:extLst>
          </p:cNvPr>
          <p:cNvGrpSpPr>
            <a:grpSpLocks/>
          </p:cNvGrpSpPr>
          <p:nvPr/>
        </p:nvGrpSpPr>
        <p:grpSpPr bwMode="auto">
          <a:xfrm>
            <a:off x="9073480" y="4833319"/>
            <a:ext cx="1309688" cy="1009650"/>
            <a:chOff x="3173" y="1105"/>
            <a:chExt cx="825" cy="636"/>
          </a:xfrm>
        </p:grpSpPr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B9A2480D-5688-47EA-BBBE-64967C2E8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382"/>
              <a:ext cx="637" cy="359"/>
            </a:xfrm>
            <a:prstGeom prst="rightArrow">
              <a:avLst>
                <a:gd name="adj1" fmla="val 39898"/>
                <a:gd name="adj2" fmla="val 5051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9C93BBA0-A010-4BA8-889A-33221AECA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105"/>
              <a:ext cx="825" cy="3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Quitar E</a:t>
              </a: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18D954D5-8587-4BA6-9276-9B00FC8CD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1161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48515" grpId="0" animBg="1"/>
      <p:bldP spid="448517" grpId="0" animBg="1"/>
      <p:bldP spid="42004" grpId="0"/>
      <p:bldP spid="98" grpId="0" animBg="1"/>
      <p:bldP spid="419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57" name="Text Box 45"/>
          <p:cNvSpPr txBox="1">
            <a:spLocks noChangeArrowheads="1"/>
          </p:cNvSpPr>
          <p:nvPr/>
        </p:nvSpPr>
        <p:spPr bwMode="auto">
          <a:xfrm>
            <a:off x="2518573" y="5758075"/>
            <a:ext cx="6739847" cy="884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Pero si se aumenta lo suficiente la </a:t>
            </a:r>
            <a:r>
              <a:rPr lang="es-ES" sz="2400">
                <a:latin typeface="Arial" panose="020B0604020202020204" pitchFamily="34" charset="0"/>
              </a:rPr>
              <a:t>temperatura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, se deshace la configuración</a:t>
            </a:r>
          </a:p>
        </p:txBody>
      </p:sp>
      <p:sp>
        <p:nvSpPr>
          <p:cNvPr id="448606" name="Text Box 94"/>
          <p:cNvSpPr txBox="1">
            <a:spLocks noChangeArrowheads="1"/>
          </p:cNvSpPr>
          <p:nvPr/>
        </p:nvSpPr>
        <p:spPr bwMode="auto">
          <a:xfrm>
            <a:off x="1373423" y="1177542"/>
            <a:ext cx="5541728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Las moléculas reducen su polarización, pero si han girado:</a:t>
            </a:r>
          </a:p>
        </p:txBody>
      </p:sp>
      <p:sp>
        <p:nvSpPr>
          <p:cNvPr id="16401" name="Text Box 44"/>
          <p:cNvSpPr txBox="1">
            <a:spLocks noChangeArrowheads="1"/>
          </p:cNvSpPr>
          <p:nvPr/>
        </p:nvSpPr>
        <p:spPr bwMode="auto">
          <a:xfrm>
            <a:off x="2518573" y="4603747"/>
            <a:ext cx="6739847" cy="884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debe a que resulta relevante el </a:t>
            </a:r>
            <a:r>
              <a:rPr lang="es-ES" sz="2400">
                <a:latin typeface="Arial" panose="020B0604020202020204" pitchFamily="34" charset="0"/>
              </a:rPr>
              <a:t>efecto sobre un dipolo del </a:t>
            </a:r>
            <a:r>
              <a:rPr lang="es-ES" sz="2400" dirty="0">
                <a:latin typeface="Arial" panose="020B0604020202020204" pitchFamily="34" charset="0"/>
              </a:rPr>
              <a:t>campo </a:t>
            </a:r>
            <a:r>
              <a:rPr lang="es-ES" sz="2400">
                <a:latin typeface="Arial" panose="020B0604020202020204" pitchFamily="34" charset="0"/>
              </a:rPr>
              <a:t>que ejerce el resto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2001" name="Text Box 96"/>
          <p:cNvSpPr txBox="1">
            <a:spLocks noChangeArrowheads="1"/>
          </p:cNvSpPr>
          <p:nvPr/>
        </p:nvSpPr>
        <p:spPr bwMode="auto">
          <a:xfrm>
            <a:off x="5313379" y="3450232"/>
            <a:ext cx="3805117" cy="88407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polarización del dieléctrico es permanente</a:t>
            </a:r>
          </a:p>
        </p:txBody>
      </p:sp>
      <p:sp>
        <p:nvSpPr>
          <p:cNvPr id="42002" name="Flecha derecha 2"/>
          <p:cNvSpPr>
            <a:spLocks noChangeArrowheads="1"/>
          </p:cNvSpPr>
          <p:nvPr/>
        </p:nvSpPr>
        <p:spPr bwMode="auto">
          <a:xfrm rot="5400000">
            <a:off x="6999468" y="2768829"/>
            <a:ext cx="432938" cy="577178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lIns="108000" tIns="72000" rIns="108000" bIns="720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sz="24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89175" y="384753"/>
            <a:ext cx="8653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3.5.2 CLASES DE DIELÉCTRICOS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F985179-D240-4829-9BF8-230148D7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66" y="350643"/>
            <a:ext cx="3241891" cy="53654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FERROELÉCTRICOS</a:t>
            </a:r>
            <a:endParaRPr lang="es-E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4646115" y="1771513"/>
            <a:ext cx="5139644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interacción entre dipolos tiende a mantener el alineamiento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F31F6BD-D028-4CA5-B95A-628A00C0E892}"/>
              </a:ext>
            </a:extLst>
          </p:cNvPr>
          <p:cNvGrpSpPr/>
          <p:nvPr/>
        </p:nvGrpSpPr>
        <p:grpSpPr>
          <a:xfrm>
            <a:off x="1363897" y="2250736"/>
            <a:ext cx="2880000" cy="1620000"/>
            <a:chOff x="7293908" y="2148192"/>
            <a:chExt cx="2880000" cy="1620000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EA7F3852-CE1D-4C19-A61C-F6CEC225B094}"/>
                </a:ext>
              </a:extLst>
            </p:cNvPr>
            <p:cNvSpPr/>
            <p:nvPr/>
          </p:nvSpPr>
          <p:spPr bwMode="auto">
            <a:xfrm>
              <a:off x="7293908" y="2148192"/>
              <a:ext cx="2880000" cy="162000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0000" tIns="118800" rIns="90000" bIns="82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oup 145">
              <a:extLst>
                <a:ext uri="{FF2B5EF4-FFF2-40B4-BE49-F238E27FC236}">
                  <a16:creationId xmlns:a16="http://schemas.microsoft.com/office/drawing/2014/main" id="{C4A508D2-293B-4C5A-9B17-37368B8CE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2518" y="2191373"/>
              <a:ext cx="2608263" cy="1517650"/>
              <a:chOff x="4540" y="2832"/>
              <a:chExt cx="1643" cy="956"/>
            </a:xfrm>
          </p:grpSpPr>
          <p:grpSp>
            <p:nvGrpSpPr>
              <p:cNvPr id="17" name="Group 71">
                <a:extLst>
                  <a:ext uri="{FF2B5EF4-FFF2-40B4-BE49-F238E27FC236}">
                    <a16:creationId xmlns:a16="http://schemas.microsoft.com/office/drawing/2014/main" id="{1131B057-A62D-4888-877D-E18CDFBE4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9" y="2832"/>
                <a:ext cx="485" cy="294"/>
                <a:chOff x="1823" y="3206"/>
                <a:chExt cx="485" cy="294"/>
              </a:xfrm>
            </p:grpSpPr>
            <p:sp>
              <p:nvSpPr>
                <p:cNvPr id="50" name="Oval 72">
                  <a:extLst>
                    <a:ext uri="{FF2B5EF4-FFF2-40B4-BE49-F238E27FC236}">
                      <a16:creationId xmlns:a16="http://schemas.microsoft.com/office/drawing/2014/main" id="{EF77FEE6-2CF4-4DE6-B1E5-066D910720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Text Box 73">
                  <a:extLst>
                    <a:ext uri="{FF2B5EF4-FFF2-40B4-BE49-F238E27FC236}">
                      <a16:creationId xmlns:a16="http://schemas.microsoft.com/office/drawing/2014/main" id="{082D72BD-4E17-4F15-8D93-E4AE45E46E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52" name="Text Box 74">
                  <a:extLst>
                    <a:ext uri="{FF2B5EF4-FFF2-40B4-BE49-F238E27FC236}">
                      <a16:creationId xmlns:a16="http://schemas.microsoft.com/office/drawing/2014/main" id="{A4F5B2F8-2128-42FD-9126-B74758C062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8" name="Group 75">
                <a:extLst>
                  <a:ext uri="{FF2B5EF4-FFF2-40B4-BE49-F238E27FC236}">
                    <a16:creationId xmlns:a16="http://schemas.microsoft.com/office/drawing/2014/main" id="{7FE86830-430B-449A-94EA-30B51C3CC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8" y="2832"/>
                <a:ext cx="485" cy="294"/>
                <a:chOff x="1823" y="3206"/>
                <a:chExt cx="485" cy="294"/>
              </a:xfrm>
            </p:grpSpPr>
            <p:sp>
              <p:nvSpPr>
                <p:cNvPr id="47" name="Oval 76">
                  <a:extLst>
                    <a:ext uri="{FF2B5EF4-FFF2-40B4-BE49-F238E27FC236}">
                      <a16:creationId xmlns:a16="http://schemas.microsoft.com/office/drawing/2014/main" id="{320CD5FC-14A8-40F9-BE60-46452F160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Text Box 77">
                  <a:extLst>
                    <a:ext uri="{FF2B5EF4-FFF2-40B4-BE49-F238E27FC236}">
                      <a16:creationId xmlns:a16="http://schemas.microsoft.com/office/drawing/2014/main" id="{D4656266-AF4A-49D6-B243-EAE059EC78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9" name="Text Box 78">
                  <a:extLst>
                    <a:ext uri="{FF2B5EF4-FFF2-40B4-BE49-F238E27FC236}">
                      <a16:creationId xmlns:a16="http://schemas.microsoft.com/office/drawing/2014/main" id="{434168C5-1D2B-447A-A944-9B25A6C39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9" name="Group 79">
                <a:extLst>
                  <a:ext uri="{FF2B5EF4-FFF2-40B4-BE49-F238E27FC236}">
                    <a16:creationId xmlns:a16="http://schemas.microsoft.com/office/drawing/2014/main" id="{A8939816-7116-4F60-BDD8-911240DCE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8" y="2832"/>
                <a:ext cx="485" cy="294"/>
                <a:chOff x="1823" y="3206"/>
                <a:chExt cx="485" cy="294"/>
              </a:xfrm>
            </p:grpSpPr>
            <p:sp>
              <p:nvSpPr>
                <p:cNvPr id="44" name="Oval 80">
                  <a:extLst>
                    <a:ext uri="{FF2B5EF4-FFF2-40B4-BE49-F238E27FC236}">
                      <a16:creationId xmlns:a16="http://schemas.microsoft.com/office/drawing/2014/main" id="{BEF5C5FE-668A-4BBE-9A3A-E4C303903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Text Box 81">
                  <a:extLst>
                    <a:ext uri="{FF2B5EF4-FFF2-40B4-BE49-F238E27FC236}">
                      <a16:creationId xmlns:a16="http://schemas.microsoft.com/office/drawing/2014/main" id="{F35F6E86-72E1-4F42-9C85-53B44C7A76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6" name="Text Box 82">
                  <a:extLst>
                    <a:ext uri="{FF2B5EF4-FFF2-40B4-BE49-F238E27FC236}">
                      <a16:creationId xmlns:a16="http://schemas.microsoft.com/office/drawing/2014/main" id="{45FD714D-A6BD-4265-A3AE-C513C62434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0" name="Group 83">
                <a:extLst>
                  <a:ext uri="{FF2B5EF4-FFF2-40B4-BE49-F238E27FC236}">
                    <a16:creationId xmlns:a16="http://schemas.microsoft.com/office/drawing/2014/main" id="{6523550F-B6FB-4956-9145-E2E271FAB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5" y="3158"/>
                <a:ext cx="485" cy="294"/>
                <a:chOff x="1823" y="3206"/>
                <a:chExt cx="485" cy="294"/>
              </a:xfrm>
            </p:grpSpPr>
            <p:sp>
              <p:nvSpPr>
                <p:cNvPr id="41" name="Oval 84">
                  <a:extLst>
                    <a:ext uri="{FF2B5EF4-FFF2-40B4-BE49-F238E27FC236}">
                      <a16:creationId xmlns:a16="http://schemas.microsoft.com/office/drawing/2014/main" id="{CE1365B1-AF73-40B8-905E-049CF299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Text Box 85">
                  <a:extLst>
                    <a:ext uri="{FF2B5EF4-FFF2-40B4-BE49-F238E27FC236}">
                      <a16:creationId xmlns:a16="http://schemas.microsoft.com/office/drawing/2014/main" id="{ABA8485F-62E4-4A27-BF03-17606D25FF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3" name="Text Box 86">
                  <a:extLst>
                    <a:ext uri="{FF2B5EF4-FFF2-40B4-BE49-F238E27FC236}">
                      <a16:creationId xmlns:a16="http://schemas.microsoft.com/office/drawing/2014/main" id="{82938309-7FEA-437E-B3A5-6DE08972F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1" name="Group 87">
                <a:extLst>
                  <a:ext uri="{FF2B5EF4-FFF2-40B4-BE49-F238E27FC236}">
                    <a16:creationId xmlns:a16="http://schemas.microsoft.com/office/drawing/2014/main" id="{A6675087-35BC-448D-9B68-B36C370FC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4" y="3158"/>
                <a:ext cx="485" cy="294"/>
                <a:chOff x="1823" y="3206"/>
                <a:chExt cx="485" cy="294"/>
              </a:xfrm>
            </p:grpSpPr>
            <p:sp>
              <p:nvSpPr>
                <p:cNvPr id="38" name="Oval 88">
                  <a:extLst>
                    <a:ext uri="{FF2B5EF4-FFF2-40B4-BE49-F238E27FC236}">
                      <a16:creationId xmlns:a16="http://schemas.microsoft.com/office/drawing/2014/main" id="{4EBF3937-7F92-49AD-B5D3-2343459EC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Text Box 89">
                  <a:extLst>
                    <a:ext uri="{FF2B5EF4-FFF2-40B4-BE49-F238E27FC236}">
                      <a16:creationId xmlns:a16="http://schemas.microsoft.com/office/drawing/2014/main" id="{283C30DD-E09A-4CBC-B915-620C64DEC8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0" name="Text Box 90">
                  <a:extLst>
                    <a:ext uri="{FF2B5EF4-FFF2-40B4-BE49-F238E27FC236}">
                      <a16:creationId xmlns:a16="http://schemas.microsoft.com/office/drawing/2014/main" id="{2CF0E413-8193-41B6-8B41-E41E259CC5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2" name="Group 91">
                <a:extLst>
                  <a:ext uri="{FF2B5EF4-FFF2-40B4-BE49-F238E27FC236}">
                    <a16:creationId xmlns:a16="http://schemas.microsoft.com/office/drawing/2014/main" id="{5E48B5DD-AA0D-4FF2-A894-45F3B82CD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4" y="3158"/>
                <a:ext cx="485" cy="294"/>
                <a:chOff x="1823" y="3206"/>
                <a:chExt cx="485" cy="294"/>
              </a:xfrm>
            </p:grpSpPr>
            <p:sp>
              <p:nvSpPr>
                <p:cNvPr id="35" name="Oval 92">
                  <a:extLst>
                    <a:ext uri="{FF2B5EF4-FFF2-40B4-BE49-F238E27FC236}">
                      <a16:creationId xmlns:a16="http://schemas.microsoft.com/office/drawing/2014/main" id="{629A1FD1-8F1A-4845-BC8A-E3BEF07A0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93">
                  <a:extLst>
                    <a:ext uri="{FF2B5EF4-FFF2-40B4-BE49-F238E27FC236}">
                      <a16:creationId xmlns:a16="http://schemas.microsoft.com/office/drawing/2014/main" id="{7BB26971-3557-491E-9D80-773887D15D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7" name="Text Box 94">
                  <a:extLst>
                    <a:ext uri="{FF2B5EF4-FFF2-40B4-BE49-F238E27FC236}">
                      <a16:creationId xmlns:a16="http://schemas.microsoft.com/office/drawing/2014/main" id="{472611DD-2C20-4ED5-9DAD-95581C5519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3" name="Group 95">
                <a:extLst>
                  <a:ext uri="{FF2B5EF4-FFF2-40B4-BE49-F238E27FC236}">
                    <a16:creationId xmlns:a16="http://schemas.microsoft.com/office/drawing/2014/main" id="{559733A7-3D47-4966-8032-98CCEF1DE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" y="3494"/>
                <a:ext cx="485" cy="294"/>
                <a:chOff x="1823" y="3206"/>
                <a:chExt cx="485" cy="294"/>
              </a:xfrm>
            </p:grpSpPr>
            <p:sp>
              <p:nvSpPr>
                <p:cNvPr id="32" name="Oval 96">
                  <a:extLst>
                    <a:ext uri="{FF2B5EF4-FFF2-40B4-BE49-F238E27FC236}">
                      <a16:creationId xmlns:a16="http://schemas.microsoft.com/office/drawing/2014/main" id="{BC4BD046-B433-4367-A3DF-092040F1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97">
                  <a:extLst>
                    <a:ext uri="{FF2B5EF4-FFF2-40B4-BE49-F238E27FC236}">
                      <a16:creationId xmlns:a16="http://schemas.microsoft.com/office/drawing/2014/main" id="{AE792024-5902-4BAE-9EC3-46CD04F62E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4" name="Text Box 98">
                  <a:extLst>
                    <a:ext uri="{FF2B5EF4-FFF2-40B4-BE49-F238E27FC236}">
                      <a16:creationId xmlns:a16="http://schemas.microsoft.com/office/drawing/2014/main" id="{CE61D648-056A-4C0A-A1C9-3838E25F60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4" name="Group 99">
                <a:extLst>
                  <a:ext uri="{FF2B5EF4-FFF2-40B4-BE49-F238E27FC236}">
                    <a16:creationId xmlns:a16="http://schemas.microsoft.com/office/drawing/2014/main" id="{51E1370F-287A-40EA-BEEB-CECDD33FF8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90" y="3494"/>
                <a:ext cx="485" cy="294"/>
                <a:chOff x="1823" y="3206"/>
                <a:chExt cx="485" cy="294"/>
              </a:xfrm>
            </p:grpSpPr>
            <p:sp>
              <p:nvSpPr>
                <p:cNvPr id="29" name="Oval 100">
                  <a:extLst>
                    <a:ext uri="{FF2B5EF4-FFF2-40B4-BE49-F238E27FC236}">
                      <a16:creationId xmlns:a16="http://schemas.microsoft.com/office/drawing/2014/main" id="{1244D999-040F-4C55-8A79-06E1E90E1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101">
                  <a:extLst>
                    <a:ext uri="{FF2B5EF4-FFF2-40B4-BE49-F238E27FC236}">
                      <a16:creationId xmlns:a16="http://schemas.microsoft.com/office/drawing/2014/main" id="{45DFE918-BF7C-48E6-ABAA-3C110288E0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" name="Text Box 102">
                  <a:extLst>
                    <a:ext uri="{FF2B5EF4-FFF2-40B4-BE49-F238E27FC236}">
                      <a16:creationId xmlns:a16="http://schemas.microsoft.com/office/drawing/2014/main" id="{4D32CD8D-7556-48A7-BA20-284358A611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5" name="Group 103">
                <a:extLst>
                  <a:ext uri="{FF2B5EF4-FFF2-40B4-BE49-F238E27FC236}">
                    <a16:creationId xmlns:a16="http://schemas.microsoft.com/office/drawing/2014/main" id="{527EE5C1-3590-4247-863E-0F6ED478B3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3494"/>
                <a:ext cx="485" cy="294"/>
                <a:chOff x="1823" y="3206"/>
                <a:chExt cx="485" cy="294"/>
              </a:xfrm>
            </p:grpSpPr>
            <p:sp>
              <p:nvSpPr>
                <p:cNvPr id="26" name="Oval 104">
                  <a:extLst>
                    <a:ext uri="{FF2B5EF4-FFF2-40B4-BE49-F238E27FC236}">
                      <a16:creationId xmlns:a16="http://schemas.microsoft.com/office/drawing/2014/main" id="{CE6B7D44-E80F-4225-AF07-8DF1A4FF0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3" y="3247"/>
                  <a:ext cx="474" cy="237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Text Box 105">
                  <a:extLst>
                    <a:ext uri="{FF2B5EF4-FFF2-40B4-BE49-F238E27FC236}">
                      <a16:creationId xmlns:a16="http://schemas.microsoft.com/office/drawing/2014/main" id="{4F8DD8D2-7387-4A49-A93A-BBEBD2159D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0" y="3223"/>
                  <a:ext cx="198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8" name="Text Box 106">
                  <a:extLst>
                    <a:ext uri="{FF2B5EF4-FFF2-40B4-BE49-F238E27FC236}">
                      <a16:creationId xmlns:a16="http://schemas.microsoft.com/office/drawing/2014/main" id="{C1CE53C0-648C-4B46-A19B-7F87C846E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6" y="3206"/>
                  <a:ext cx="162" cy="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8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749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7" grpId="0" animBg="1"/>
      <p:bldP spid="448606" grpId="0" animBg="1"/>
      <p:bldP spid="16401" grpId="0" animBg="1"/>
      <p:bldP spid="42001" grpId="0" animBg="1"/>
      <p:bldP spid="42002" grpId="0" animBg="1"/>
      <p:bldP spid="4485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8" name="Text Box 15"/>
          <p:cNvSpPr txBox="1">
            <a:spLocks noChangeArrowheads="1"/>
          </p:cNvSpPr>
          <p:nvPr/>
        </p:nvSpPr>
        <p:spPr bwMode="auto">
          <a:xfrm>
            <a:off x="2144381" y="2710997"/>
            <a:ext cx="779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V &gt; 0</a:t>
            </a:r>
          </a:p>
        </p:txBody>
      </p:sp>
      <p:sp>
        <p:nvSpPr>
          <p:cNvPr id="44144" name="Text Box 70"/>
          <p:cNvSpPr txBox="1">
            <a:spLocks noChangeArrowheads="1"/>
          </p:cNvSpPr>
          <p:nvPr/>
        </p:nvSpPr>
        <p:spPr bwMode="auto">
          <a:xfrm>
            <a:off x="2129911" y="4413832"/>
            <a:ext cx="779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V &lt; 0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095410" y="3607671"/>
            <a:ext cx="2881313" cy="1780695"/>
            <a:chOff x="3268130" y="4062548"/>
            <a:chExt cx="2881313" cy="1780695"/>
          </a:xfrm>
        </p:grpSpPr>
        <p:sp>
          <p:nvSpPr>
            <p:cNvPr id="44147" name="Line 73"/>
            <p:cNvSpPr>
              <a:spLocks noChangeShapeType="1"/>
            </p:cNvSpPr>
            <p:nvPr/>
          </p:nvSpPr>
          <p:spPr bwMode="auto">
            <a:xfrm>
              <a:off x="4744505" y="4139674"/>
              <a:ext cx="2159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268130" y="4062548"/>
              <a:ext cx="2881313" cy="1780695"/>
              <a:chOff x="3370771" y="4062548"/>
              <a:chExt cx="2881313" cy="1780695"/>
            </a:xfrm>
          </p:grpSpPr>
          <p:sp>
            <p:nvSpPr>
              <p:cNvPr id="44145" name="Line 71"/>
              <p:cNvSpPr>
                <a:spLocks noChangeShapeType="1"/>
              </p:cNvSpPr>
              <p:nvPr/>
            </p:nvSpPr>
            <p:spPr bwMode="auto">
              <a:xfrm>
                <a:off x="4464558" y="4487998"/>
                <a:ext cx="83185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/>
              <a:lstStyle/>
              <a:p>
                <a:endParaRPr lang="en-GB"/>
              </a:p>
            </p:txBody>
          </p:sp>
          <p:sp>
            <p:nvSpPr>
              <p:cNvPr id="44146" name="Text Box 72"/>
              <p:cNvSpPr txBox="1">
                <a:spLocks noChangeArrowheads="1"/>
              </p:cNvSpPr>
              <p:nvPr/>
            </p:nvSpPr>
            <p:spPr bwMode="auto">
              <a:xfrm>
                <a:off x="4750308" y="4062548"/>
                <a:ext cx="35083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44149" name="Group 75"/>
              <p:cNvGrpSpPr>
                <a:grpSpLocks/>
              </p:cNvGrpSpPr>
              <p:nvPr/>
            </p:nvGrpSpPr>
            <p:grpSpPr bwMode="auto">
              <a:xfrm flipH="1">
                <a:off x="3707321" y="4547843"/>
                <a:ext cx="2157413" cy="1212850"/>
                <a:chOff x="4543" y="1255"/>
                <a:chExt cx="1359" cy="764"/>
              </a:xfrm>
            </p:grpSpPr>
            <p:grpSp>
              <p:nvGrpSpPr>
                <p:cNvPr id="44168" name="Group 76"/>
                <p:cNvGrpSpPr>
                  <a:grpSpLocks/>
                </p:cNvGrpSpPr>
                <p:nvPr/>
              </p:nvGrpSpPr>
              <p:grpSpPr bwMode="auto">
                <a:xfrm>
                  <a:off x="4559" y="1255"/>
                  <a:ext cx="1342" cy="258"/>
                  <a:chOff x="1651" y="1444"/>
                  <a:chExt cx="1342" cy="258"/>
                </a:xfrm>
              </p:grpSpPr>
              <p:sp>
                <p:nvSpPr>
                  <p:cNvPr id="4418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01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90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0" y="1444"/>
                    <a:ext cx="18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91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574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93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" y="1445"/>
                    <a:ext cx="189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9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9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651" y="1478"/>
                    <a:ext cx="381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96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445"/>
                    <a:ext cx="190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9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4169" name="Group 86"/>
                <p:cNvGrpSpPr>
                  <a:grpSpLocks/>
                </p:cNvGrpSpPr>
                <p:nvPr/>
              </p:nvGrpSpPr>
              <p:grpSpPr bwMode="auto">
                <a:xfrm>
                  <a:off x="4560" y="1508"/>
                  <a:ext cx="1342" cy="258"/>
                  <a:chOff x="1651" y="1444"/>
                  <a:chExt cx="1342" cy="258"/>
                </a:xfrm>
              </p:grpSpPr>
              <p:sp>
                <p:nvSpPr>
                  <p:cNvPr id="4418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101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8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0" y="1444"/>
                    <a:ext cx="18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82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8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574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84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" y="1445"/>
                    <a:ext cx="189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85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8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651" y="1478"/>
                    <a:ext cx="381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8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445"/>
                    <a:ext cx="190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88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4170" name="Group 96"/>
                <p:cNvGrpSpPr>
                  <a:grpSpLocks/>
                </p:cNvGrpSpPr>
                <p:nvPr/>
              </p:nvGrpSpPr>
              <p:grpSpPr bwMode="auto">
                <a:xfrm>
                  <a:off x="4543" y="1761"/>
                  <a:ext cx="1342" cy="258"/>
                  <a:chOff x="1651" y="1444"/>
                  <a:chExt cx="1342" cy="258"/>
                </a:xfrm>
              </p:grpSpPr>
              <p:sp>
                <p:nvSpPr>
                  <p:cNvPr id="4417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101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7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0" y="1444"/>
                    <a:ext cx="189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7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7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574" y="1478"/>
                    <a:ext cx="380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7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4" y="1445"/>
                    <a:ext cx="189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7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  <p:sp>
                <p:nvSpPr>
                  <p:cNvPr id="4417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651" y="1478"/>
                    <a:ext cx="381" cy="190"/>
                  </a:xfrm>
                  <a:prstGeom prst="ellipse">
                    <a:avLst/>
                  </a:prstGeom>
                  <a:solidFill>
                    <a:srgbClr val="99CCFF"/>
                  </a:solidFill>
                  <a:ln w="12700" algn="ctr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7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445"/>
                    <a:ext cx="190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4179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3" y="1444"/>
                    <a:ext cx="157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 type="none" w="lg" len="lg"/>
                      </a14:hiddenLine>
                    </a:ext>
                  </a:extLst>
                </p:spPr>
                <p:txBody>
                  <a:bodyPr wrap="none" lIns="90000" tIns="82800" rIns="90000" bIns="8280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1600" b="1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4150" name="Group 106"/>
              <p:cNvGrpSpPr>
                <a:grpSpLocks/>
              </p:cNvGrpSpPr>
              <p:nvPr/>
            </p:nvGrpSpPr>
            <p:grpSpPr bwMode="auto">
              <a:xfrm flipH="1">
                <a:off x="5866321" y="4474818"/>
                <a:ext cx="385763" cy="1314450"/>
                <a:chOff x="1398" y="1373"/>
                <a:chExt cx="243" cy="828"/>
              </a:xfrm>
            </p:grpSpPr>
            <p:grpSp>
              <p:nvGrpSpPr>
                <p:cNvPr id="44160" name="Group 107"/>
                <p:cNvGrpSpPr>
                  <a:grpSpLocks/>
                </p:cNvGrpSpPr>
                <p:nvPr/>
              </p:nvGrpSpPr>
              <p:grpSpPr bwMode="auto">
                <a:xfrm>
                  <a:off x="1398" y="1443"/>
                  <a:ext cx="193" cy="745"/>
                  <a:chOff x="1398" y="1443"/>
                  <a:chExt cx="193" cy="745"/>
                </a:xfrm>
              </p:grpSpPr>
              <p:sp>
                <p:nvSpPr>
                  <p:cNvPr id="4416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67" name="Rectangle 10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rot="10800000"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16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447" y="1373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16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448" y="1527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16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49" y="1690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16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450" y="1817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16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51" y="1944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151" name="Group 115"/>
              <p:cNvGrpSpPr>
                <a:grpSpLocks/>
              </p:cNvGrpSpPr>
              <p:nvPr/>
            </p:nvGrpSpPr>
            <p:grpSpPr bwMode="auto">
              <a:xfrm flipH="1">
                <a:off x="3370771" y="4408143"/>
                <a:ext cx="382588" cy="1435100"/>
                <a:chOff x="2967" y="1374"/>
                <a:chExt cx="241" cy="904"/>
              </a:xfrm>
            </p:grpSpPr>
            <p:grpSp>
              <p:nvGrpSpPr>
                <p:cNvPr id="44152" name="Group 116"/>
                <p:cNvGrpSpPr>
                  <a:grpSpLocks/>
                </p:cNvGrpSpPr>
                <p:nvPr/>
              </p:nvGrpSpPr>
              <p:grpSpPr bwMode="auto">
                <a:xfrm flipH="1">
                  <a:off x="3015" y="1444"/>
                  <a:ext cx="193" cy="745"/>
                  <a:chOff x="1398" y="1443"/>
                  <a:chExt cx="193" cy="745"/>
                </a:xfrm>
              </p:grpSpPr>
              <p:sp>
                <p:nvSpPr>
                  <p:cNvPr id="4415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159" name="Rectangle 11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153" name="Text Box 119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37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154" name="Text Box 120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528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155" name="Text Box 121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691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156" name="Text Box 122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837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157" name="Text Box 123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2020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4096" name="Group 125"/>
          <p:cNvGrpSpPr>
            <a:grpSpLocks/>
          </p:cNvGrpSpPr>
          <p:nvPr/>
        </p:nvGrpSpPr>
        <p:grpSpPr bwMode="auto">
          <a:xfrm>
            <a:off x="7379750" y="2370087"/>
            <a:ext cx="2887663" cy="1236662"/>
            <a:chOff x="1282" y="2258"/>
            <a:chExt cx="1819" cy="779"/>
          </a:xfrm>
        </p:grpSpPr>
        <p:grpSp>
          <p:nvGrpSpPr>
            <p:cNvPr id="44099" name="Group 127"/>
            <p:cNvGrpSpPr>
              <a:grpSpLocks/>
            </p:cNvGrpSpPr>
            <p:nvPr/>
          </p:nvGrpSpPr>
          <p:grpSpPr bwMode="auto">
            <a:xfrm>
              <a:off x="1544" y="2273"/>
              <a:ext cx="1342" cy="258"/>
              <a:chOff x="1651" y="1444"/>
              <a:chExt cx="1342" cy="258"/>
            </a:xfrm>
          </p:grpSpPr>
          <p:sp>
            <p:nvSpPr>
              <p:cNvPr id="44135" name="Oval 128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36" name="Text Box 129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37" name="Text Box 130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38" name="Oval 131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39" name="Text Box 132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40" name="Text Box 133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41" name="Oval 134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42" name="Text Box 135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43" name="Text Box 136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100" name="Group 137"/>
            <p:cNvGrpSpPr>
              <a:grpSpLocks/>
            </p:cNvGrpSpPr>
            <p:nvPr/>
          </p:nvGrpSpPr>
          <p:grpSpPr bwMode="auto">
            <a:xfrm>
              <a:off x="1545" y="2526"/>
              <a:ext cx="1342" cy="258"/>
              <a:chOff x="1651" y="1444"/>
              <a:chExt cx="1342" cy="258"/>
            </a:xfrm>
          </p:grpSpPr>
          <p:sp>
            <p:nvSpPr>
              <p:cNvPr id="44126" name="Oval 138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27" name="Text Box 139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28" name="Text Box 140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29" name="Oval 141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30" name="Text Box 142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31" name="Text Box 143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32" name="Oval 144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33" name="Text Box 145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34" name="Text Box 146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101" name="Group 147"/>
            <p:cNvGrpSpPr>
              <a:grpSpLocks/>
            </p:cNvGrpSpPr>
            <p:nvPr/>
          </p:nvGrpSpPr>
          <p:grpSpPr bwMode="auto">
            <a:xfrm>
              <a:off x="1528" y="2779"/>
              <a:ext cx="1342" cy="258"/>
              <a:chOff x="1651" y="1444"/>
              <a:chExt cx="1342" cy="258"/>
            </a:xfrm>
          </p:grpSpPr>
          <p:sp>
            <p:nvSpPr>
              <p:cNvPr id="44117" name="Oval 148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18" name="Text Box 149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19" name="Text Box 150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20" name="Oval 151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21" name="Text Box 152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22" name="Text Box 153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23" name="Oval 154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24" name="Text Box 155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25" name="Text Box 156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102" name="Group 157"/>
            <p:cNvGrpSpPr>
              <a:grpSpLocks/>
            </p:cNvGrpSpPr>
            <p:nvPr/>
          </p:nvGrpSpPr>
          <p:grpSpPr bwMode="auto">
            <a:xfrm>
              <a:off x="1282" y="2266"/>
              <a:ext cx="242" cy="766"/>
              <a:chOff x="1282" y="2266"/>
              <a:chExt cx="242" cy="766"/>
            </a:xfrm>
          </p:grpSpPr>
          <p:grpSp>
            <p:nvGrpSpPr>
              <p:cNvPr id="44110" name="Group 158"/>
              <p:cNvGrpSpPr>
                <a:grpSpLocks/>
              </p:cNvGrpSpPr>
              <p:nvPr/>
            </p:nvGrpSpPr>
            <p:grpSpPr bwMode="auto">
              <a:xfrm>
                <a:off x="1282" y="2267"/>
                <a:ext cx="193" cy="745"/>
                <a:chOff x="1398" y="1443"/>
                <a:chExt cx="193" cy="745"/>
              </a:xfrm>
            </p:grpSpPr>
            <p:sp>
              <p:nvSpPr>
                <p:cNvPr id="4411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16" name="Rectangle 160"/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vert="eaVert"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4111" name="Text Box 161"/>
              <p:cNvSpPr txBox="1">
                <a:spLocks noChangeArrowheads="1"/>
              </p:cNvSpPr>
              <p:nvPr/>
            </p:nvSpPr>
            <p:spPr bwMode="auto">
              <a:xfrm>
                <a:off x="1331" y="2266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12" name="Text Box 162"/>
              <p:cNvSpPr txBox="1">
                <a:spLocks noChangeArrowheads="1"/>
              </p:cNvSpPr>
              <p:nvPr/>
            </p:nvSpPr>
            <p:spPr bwMode="auto">
              <a:xfrm>
                <a:off x="1332" y="2351"/>
                <a:ext cx="11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6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113" name="Text Box 163"/>
              <p:cNvSpPr txBox="1">
                <a:spLocks noChangeArrowheads="1"/>
              </p:cNvSpPr>
              <p:nvPr/>
            </p:nvSpPr>
            <p:spPr bwMode="auto">
              <a:xfrm>
                <a:off x="1333" y="2514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114" name="Text Box 164"/>
              <p:cNvSpPr txBox="1">
                <a:spLocks noChangeArrowheads="1"/>
              </p:cNvSpPr>
              <p:nvPr/>
            </p:nvSpPr>
            <p:spPr bwMode="auto">
              <a:xfrm>
                <a:off x="1334" y="277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44103" name="Group 165"/>
            <p:cNvGrpSpPr>
              <a:grpSpLocks/>
            </p:cNvGrpSpPr>
            <p:nvPr/>
          </p:nvGrpSpPr>
          <p:grpSpPr bwMode="auto">
            <a:xfrm>
              <a:off x="2860" y="2258"/>
              <a:ext cx="241" cy="771"/>
              <a:chOff x="2860" y="2258"/>
              <a:chExt cx="241" cy="771"/>
            </a:xfrm>
          </p:grpSpPr>
          <p:grpSp>
            <p:nvGrpSpPr>
              <p:cNvPr id="44104" name="Group 166"/>
              <p:cNvGrpSpPr>
                <a:grpSpLocks/>
              </p:cNvGrpSpPr>
              <p:nvPr/>
            </p:nvGrpSpPr>
            <p:grpSpPr bwMode="auto">
              <a:xfrm flipH="1">
                <a:off x="2908" y="2258"/>
                <a:ext cx="193" cy="745"/>
                <a:chOff x="1398" y="1443"/>
                <a:chExt cx="193" cy="745"/>
              </a:xfrm>
            </p:grpSpPr>
            <p:sp>
              <p:nvSpPr>
                <p:cNvPr id="4410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109" name="Rectangle 168"/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rot="10800000" vert="eaVert"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4105" name="Text Box 169"/>
              <p:cNvSpPr txBox="1">
                <a:spLocks noChangeArrowheads="1"/>
              </p:cNvSpPr>
              <p:nvPr/>
            </p:nvSpPr>
            <p:spPr bwMode="auto">
              <a:xfrm flipH="1">
                <a:off x="2860" y="2269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06" name="Text Box 170"/>
              <p:cNvSpPr txBox="1">
                <a:spLocks noChangeArrowheads="1"/>
              </p:cNvSpPr>
              <p:nvPr/>
            </p:nvSpPr>
            <p:spPr bwMode="auto">
              <a:xfrm flipH="1">
                <a:off x="2860" y="2505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107" name="Text Box 171"/>
              <p:cNvSpPr txBox="1">
                <a:spLocks noChangeArrowheads="1"/>
              </p:cNvSpPr>
              <p:nvPr/>
            </p:nvSpPr>
            <p:spPr bwMode="auto">
              <a:xfrm flipH="1">
                <a:off x="2860" y="2771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44097" name="Text Box 172"/>
          <p:cNvSpPr txBox="1">
            <a:spLocks noChangeArrowheads="1"/>
          </p:cNvSpPr>
          <p:nvPr/>
        </p:nvSpPr>
        <p:spPr bwMode="auto">
          <a:xfrm>
            <a:off x="6468525" y="2729179"/>
            <a:ext cx="779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V = 0</a:t>
            </a:r>
          </a:p>
        </p:txBody>
      </p:sp>
      <p:grpSp>
        <p:nvGrpSpPr>
          <p:cNvPr id="44049" name="Group 175"/>
          <p:cNvGrpSpPr>
            <a:grpSpLocks/>
          </p:cNvGrpSpPr>
          <p:nvPr/>
        </p:nvGrpSpPr>
        <p:grpSpPr bwMode="auto">
          <a:xfrm flipH="1">
            <a:off x="7364118" y="4096251"/>
            <a:ext cx="2887663" cy="1236662"/>
            <a:chOff x="4364" y="2744"/>
            <a:chExt cx="1819" cy="779"/>
          </a:xfrm>
        </p:grpSpPr>
        <p:grpSp>
          <p:nvGrpSpPr>
            <p:cNvPr id="44051" name="Group 176"/>
            <p:cNvGrpSpPr>
              <a:grpSpLocks/>
            </p:cNvGrpSpPr>
            <p:nvPr/>
          </p:nvGrpSpPr>
          <p:grpSpPr bwMode="auto">
            <a:xfrm>
              <a:off x="4626" y="2759"/>
              <a:ext cx="1342" cy="258"/>
              <a:chOff x="1651" y="1444"/>
              <a:chExt cx="1342" cy="258"/>
            </a:xfrm>
          </p:grpSpPr>
          <p:sp>
            <p:nvSpPr>
              <p:cNvPr id="44087" name="Oval 177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88" name="Text Box 178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89" name="Text Box 179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90" name="Oval 180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91" name="Text Box 181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92" name="Text Box 182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93" name="Oval 183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94" name="Text Box 184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95" name="Text Box 185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052" name="Group 186"/>
            <p:cNvGrpSpPr>
              <a:grpSpLocks/>
            </p:cNvGrpSpPr>
            <p:nvPr/>
          </p:nvGrpSpPr>
          <p:grpSpPr bwMode="auto">
            <a:xfrm>
              <a:off x="4627" y="3012"/>
              <a:ext cx="1342" cy="258"/>
              <a:chOff x="1651" y="1444"/>
              <a:chExt cx="1342" cy="258"/>
            </a:xfrm>
          </p:grpSpPr>
          <p:sp>
            <p:nvSpPr>
              <p:cNvPr id="44078" name="Oval 187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9" name="Text Box 188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80" name="Text Box 189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81" name="Oval 190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82" name="Text Box 191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83" name="Text Box 192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84" name="Oval 193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85" name="Text Box 194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86" name="Text Box 195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053" name="Group 196"/>
            <p:cNvGrpSpPr>
              <a:grpSpLocks/>
            </p:cNvGrpSpPr>
            <p:nvPr/>
          </p:nvGrpSpPr>
          <p:grpSpPr bwMode="auto">
            <a:xfrm>
              <a:off x="4610" y="3265"/>
              <a:ext cx="1342" cy="258"/>
              <a:chOff x="1651" y="1444"/>
              <a:chExt cx="1342" cy="258"/>
            </a:xfrm>
          </p:grpSpPr>
          <p:sp>
            <p:nvSpPr>
              <p:cNvPr id="44069" name="Oval 197"/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0" name="Text Box 198"/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71" name="Text Box 199"/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72" name="Oval 200"/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3" name="Text Box 201"/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74" name="Text Box 202"/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75" name="Oval 203"/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76" name="Text Box 204"/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77" name="Text Box 205"/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4054" name="Group 206"/>
            <p:cNvGrpSpPr>
              <a:grpSpLocks/>
            </p:cNvGrpSpPr>
            <p:nvPr/>
          </p:nvGrpSpPr>
          <p:grpSpPr bwMode="auto">
            <a:xfrm>
              <a:off x="4364" y="2752"/>
              <a:ext cx="242" cy="766"/>
              <a:chOff x="1282" y="2266"/>
              <a:chExt cx="242" cy="766"/>
            </a:xfrm>
          </p:grpSpPr>
          <p:grpSp>
            <p:nvGrpSpPr>
              <p:cNvPr id="44062" name="Group 207"/>
              <p:cNvGrpSpPr>
                <a:grpSpLocks/>
              </p:cNvGrpSpPr>
              <p:nvPr/>
            </p:nvGrpSpPr>
            <p:grpSpPr bwMode="auto">
              <a:xfrm>
                <a:off x="1282" y="2267"/>
                <a:ext cx="193" cy="745"/>
                <a:chOff x="1398" y="1443"/>
                <a:chExt cx="193" cy="745"/>
              </a:xfrm>
            </p:grpSpPr>
            <p:sp>
              <p:nvSpPr>
                <p:cNvPr id="44067" name="Rectangle 208"/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8" name="Rectangle 209"/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rot="10800000" vert="eaVert"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4063" name="Text Box 210"/>
              <p:cNvSpPr txBox="1">
                <a:spLocks noChangeArrowheads="1"/>
              </p:cNvSpPr>
              <p:nvPr/>
            </p:nvSpPr>
            <p:spPr bwMode="auto">
              <a:xfrm>
                <a:off x="1331" y="2266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64" name="Text Box 211"/>
              <p:cNvSpPr txBox="1">
                <a:spLocks noChangeArrowheads="1"/>
              </p:cNvSpPr>
              <p:nvPr/>
            </p:nvSpPr>
            <p:spPr bwMode="auto">
              <a:xfrm>
                <a:off x="1332" y="2351"/>
                <a:ext cx="11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6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65" name="Text Box 212"/>
              <p:cNvSpPr txBox="1">
                <a:spLocks noChangeArrowheads="1"/>
              </p:cNvSpPr>
              <p:nvPr/>
            </p:nvSpPr>
            <p:spPr bwMode="auto">
              <a:xfrm>
                <a:off x="1333" y="2514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4066" name="Text Box 213"/>
              <p:cNvSpPr txBox="1">
                <a:spLocks noChangeArrowheads="1"/>
              </p:cNvSpPr>
              <p:nvPr/>
            </p:nvSpPr>
            <p:spPr bwMode="auto">
              <a:xfrm>
                <a:off x="1334" y="277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44055" name="Group 214"/>
            <p:cNvGrpSpPr>
              <a:grpSpLocks/>
            </p:cNvGrpSpPr>
            <p:nvPr/>
          </p:nvGrpSpPr>
          <p:grpSpPr bwMode="auto">
            <a:xfrm>
              <a:off x="5942" y="2744"/>
              <a:ext cx="241" cy="771"/>
              <a:chOff x="2860" y="2258"/>
              <a:chExt cx="241" cy="771"/>
            </a:xfrm>
          </p:grpSpPr>
          <p:grpSp>
            <p:nvGrpSpPr>
              <p:cNvPr id="44056" name="Group 215"/>
              <p:cNvGrpSpPr>
                <a:grpSpLocks/>
              </p:cNvGrpSpPr>
              <p:nvPr/>
            </p:nvGrpSpPr>
            <p:grpSpPr bwMode="auto">
              <a:xfrm flipH="1">
                <a:off x="2908" y="2258"/>
                <a:ext cx="193" cy="745"/>
                <a:chOff x="1398" y="1443"/>
                <a:chExt cx="193" cy="745"/>
              </a:xfrm>
            </p:grpSpPr>
            <p:sp>
              <p:nvSpPr>
                <p:cNvPr id="44060" name="Rectangle 216"/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61" name="Rectangle 217"/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vert="eaVert"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4057" name="Text Box 218"/>
              <p:cNvSpPr txBox="1">
                <a:spLocks noChangeArrowheads="1"/>
              </p:cNvSpPr>
              <p:nvPr/>
            </p:nvSpPr>
            <p:spPr bwMode="auto">
              <a:xfrm flipH="1">
                <a:off x="2860" y="2269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58" name="Text Box 219"/>
              <p:cNvSpPr txBox="1">
                <a:spLocks noChangeArrowheads="1"/>
              </p:cNvSpPr>
              <p:nvPr/>
            </p:nvSpPr>
            <p:spPr bwMode="auto">
              <a:xfrm flipH="1">
                <a:off x="2860" y="2505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4059" name="Text Box 220"/>
              <p:cNvSpPr txBox="1">
                <a:spLocks noChangeArrowheads="1"/>
              </p:cNvSpPr>
              <p:nvPr/>
            </p:nvSpPr>
            <p:spPr bwMode="auto">
              <a:xfrm flipH="1">
                <a:off x="2860" y="2771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44050" name="Text Box 221"/>
          <p:cNvSpPr txBox="1">
            <a:spLocks noChangeArrowheads="1"/>
          </p:cNvSpPr>
          <p:nvPr/>
        </p:nvSpPr>
        <p:spPr bwMode="auto">
          <a:xfrm>
            <a:off x="6444955" y="4447088"/>
            <a:ext cx="779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</a:rPr>
              <a:t>V = 0</a:t>
            </a:r>
          </a:p>
        </p:txBody>
      </p:sp>
      <p:sp>
        <p:nvSpPr>
          <p:cNvPr id="222" name="Text Box 99"/>
          <p:cNvSpPr txBox="1">
            <a:spLocks noChangeArrowheads="1"/>
          </p:cNvSpPr>
          <p:nvPr/>
        </p:nvSpPr>
        <p:spPr bwMode="auto">
          <a:xfrm>
            <a:off x="1266940" y="369372"/>
            <a:ext cx="8996180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Un condensador con ferroeléctrico es útil para fabricar </a:t>
            </a:r>
            <a:r>
              <a:rPr lang="es-ES" sz="2400" dirty="0">
                <a:solidFill>
                  <a:srgbClr val="0000FF"/>
                </a:solidFill>
              </a:rPr>
              <a:t>memorias </a:t>
            </a:r>
            <a:r>
              <a:rPr lang="es-ES" sz="2400" dirty="0">
                <a:solidFill>
                  <a:schemeClr val="tx1"/>
                </a:solidFill>
              </a:rPr>
              <a:t>al mantenerse el alineamiento de los dipolos en ausencia de </a:t>
            </a:r>
            <a:r>
              <a:rPr lang="es-ES" sz="2400" dirty="0" err="1">
                <a:solidFill>
                  <a:schemeClr val="tx1"/>
                </a:solidFill>
              </a:rPr>
              <a:t>ddp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80" name="Text Box 99"/>
          <p:cNvSpPr txBox="1">
            <a:spLocks noChangeArrowheads="1"/>
          </p:cNvSpPr>
          <p:nvPr/>
        </p:nvSpPr>
        <p:spPr bwMode="auto">
          <a:xfrm>
            <a:off x="6337462" y="1251847"/>
            <a:ext cx="3916584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Una orientación es un 1</a:t>
            </a:r>
          </a:p>
          <a:p>
            <a:pPr algn="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0000"/>
                </a:solidFill>
              </a:rPr>
              <a:t>La otra orientación es un 0</a:t>
            </a:r>
          </a:p>
        </p:txBody>
      </p:sp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1578945" y="1452926"/>
            <a:ext cx="2133948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ESCRITURA</a:t>
            </a:r>
          </a:p>
        </p:txBody>
      </p:sp>
      <p:sp>
        <p:nvSpPr>
          <p:cNvPr id="44202" name="Text Box 19"/>
          <p:cNvSpPr txBox="1">
            <a:spLocks noChangeArrowheads="1"/>
          </p:cNvSpPr>
          <p:nvPr/>
        </p:nvSpPr>
        <p:spPr bwMode="auto">
          <a:xfrm>
            <a:off x="1571770" y="2288407"/>
            <a:ext cx="455613" cy="139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148" name="Text Box 74"/>
          <p:cNvSpPr txBox="1">
            <a:spLocks noChangeArrowheads="1"/>
          </p:cNvSpPr>
          <p:nvPr/>
        </p:nvSpPr>
        <p:spPr bwMode="auto">
          <a:xfrm>
            <a:off x="1572134" y="3887704"/>
            <a:ext cx="455613" cy="15384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125755" y="1860285"/>
            <a:ext cx="2873375" cy="1848867"/>
            <a:chOff x="3298475" y="2052592"/>
            <a:chExt cx="2873375" cy="1848867"/>
          </a:xfrm>
        </p:grpSpPr>
        <p:sp>
          <p:nvSpPr>
            <p:cNvPr id="44199" name="Line 16"/>
            <p:cNvSpPr>
              <a:spLocks noChangeShapeType="1"/>
            </p:cNvSpPr>
            <p:nvPr/>
          </p:nvSpPr>
          <p:spPr bwMode="auto">
            <a:xfrm>
              <a:off x="4354162" y="2478042"/>
              <a:ext cx="831850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4200" name="Text Box 17"/>
            <p:cNvSpPr txBox="1">
              <a:spLocks noChangeArrowheads="1"/>
            </p:cNvSpPr>
            <p:nvPr/>
          </p:nvSpPr>
          <p:spPr bwMode="auto">
            <a:xfrm>
              <a:off x="4560537" y="2052592"/>
              <a:ext cx="3508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4201" name="Line 18"/>
            <p:cNvSpPr>
              <a:spLocks noChangeShapeType="1"/>
            </p:cNvSpPr>
            <p:nvPr/>
          </p:nvSpPr>
          <p:spPr bwMode="auto">
            <a:xfrm>
              <a:off x="4657375" y="2158954"/>
              <a:ext cx="215900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grpSp>
          <p:nvGrpSpPr>
            <p:cNvPr id="44203" name="Group 20"/>
            <p:cNvGrpSpPr>
              <a:grpSpLocks/>
            </p:cNvGrpSpPr>
            <p:nvPr/>
          </p:nvGrpSpPr>
          <p:grpSpPr bwMode="auto">
            <a:xfrm>
              <a:off x="3298475" y="2464772"/>
              <a:ext cx="2873375" cy="1436687"/>
              <a:chOff x="1299" y="1193"/>
              <a:chExt cx="1810" cy="905"/>
            </a:xfrm>
          </p:grpSpPr>
          <p:grpSp>
            <p:nvGrpSpPr>
              <p:cNvPr id="44204" name="Group 21"/>
              <p:cNvGrpSpPr>
                <a:grpSpLocks/>
              </p:cNvGrpSpPr>
              <p:nvPr/>
            </p:nvGrpSpPr>
            <p:grpSpPr bwMode="auto">
              <a:xfrm>
                <a:off x="1552" y="1264"/>
                <a:ext cx="1342" cy="258"/>
                <a:chOff x="1651" y="1444"/>
                <a:chExt cx="1342" cy="258"/>
              </a:xfrm>
            </p:grpSpPr>
            <p:sp>
              <p:nvSpPr>
                <p:cNvPr id="44243" name="Oval 22"/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4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46" name="Oval 25"/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4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49" name="Oval 28"/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5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4205" name="Group 31"/>
              <p:cNvGrpSpPr>
                <a:grpSpLocks/>
              </p:cNvGrpSpPr>
              <p:nvPr/>
            </p:nvGrpSpPr>
            <p:grpSpPr bwMode="auto">
              <a:xfrm>
                <a:off x="1553" y="1517"/>
                <a:ext cx="1342" cy="258"/>
                <a:chOff x="1651" y="1444"/>
                <a:chExt cx="1342" cy="258"/>
              </a:xfrm>
            </p:grpSpPr>
            <p:sp>
              <p:nvSpPr>
                <p:cNvPr id="44234" name="Oval 32"/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3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37" name="Oval 35"/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3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3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40" name="Oval 38"/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4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4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4206" name="Group 41"/>
              <p:cNvGrpSpPr>
                <a:grpSpLocks/>
              </p:cNvGrpSpPr>
              <p:nvPr/>
            </p:nvGrpSpPr>
            <p:grpSpPr bwMode="auto">
              <a:xfrm>
                <a:off x="1536" y="1770"/>
                <a:ext cx="1342" cy="258"/>
                <a:chOff x="1651" y="1444"/>
                <a:chExt cx="1342" cy="258"/>
              </a:xfrm>
            </p:grpSpPr>
            <p:sp>
              <p:nvSpPr>
                <p:cNvPr id="44225" name="Oval 42"/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2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28" name="Oval 45"/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3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31" name="Oval 48"/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23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4207" name="Group 51"/>
              <p:cNvGrpSpPr>
                <a:grpSpLocks/>
              </p:cNvGrpSpPr>
              <p:nvPr/>
            </p:nvGrpSpPr>
            <p:grpSpPr bwMode="auto">
              <a:xfrm>
                <a:off x="1299" y="1193"/>
                <a:ext cx="243" cy="828"/>
                <a:chOff x="1398" y="1373"/>
                <a:chExt cx="243" cy="828"/>
              </a:xfrm>
            </p:grpSpPr>
            <p:grpSp>
              <p:nvGrpSpPr>
                <p:cNvPr id="44217" name="Group 52"/>
                <p:cNvGrpSpPr>
                  <a:grpSpLocks/>
                </p:cNvGrpSpPr>
                <p:nvPr/>
              </p:nvGrpSpPr>
              <p:grpSpPr bwMode="auto">
                <a:xfrm>
                  <a:off x="1398" y="1443"/>
                  <a:ext cx="193" cy="745"/>
                  <a:chOff x="1398" y="1443"/>
                  <a:chExt cx="193" cy="745"/>
                </a:xfrm>
              </p:grpSpPr>
              <p:sp>
                <p:nvSpPr>
                  <p:cNvPr id="4422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224" name="Rectangle 5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21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447" y="1373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1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48" y="1527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2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449" y="1690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2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50" y="1817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4422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51" y="1944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44208" name="Group 60"/>
              <p:cNvGrpSpPr>
                <a:grpSpLocks/>
              </p:cNvGrpSpPr>
              <p:nvPr/>
            </p:nvGrpSpPr>
            <p:grpSpPr bwMode="auto">
              <a:xfrm>
                <a:off x="2868" y="1194"/>
                <a:ext cx="241" cy="904"/>
                <a:chOff x="2967" y="1374"/>
                <a:chExt cx="241" cy="904"/>
              </a:xfrm>
            </p:grpSpPr>
            <p:grpSp>
              <p:nvGrpSpPr>
                <p:cNvPr id="44209" name="Group 61"/>
                <p:cNvGrpSpPr>
                  <a:grpSpLocks/>
                </p:cNvGrpSpPr>
                <p:nvPr/>
              </p:nvGrpSpPr>
              <p:grpSpPr bwMode="auto">
                <a:xfrm flipH="1">
                  <a:off x="3015" y="1444"/>
                  <a:ext cx="193" cy="745"/>
                  <a:chOff x="1398" y="1443"/>
                  <a:chExt cx="193" cy="745"/>
                </a:xfrm>
              </p:grpSpPr>
              <p:sp>
                <p:nvSpPr>
                  <p:cNvPr id="4421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216" name="Rectangle 6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rot="10800000"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210" name="Text Box 64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37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11" name="Text Box 65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528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12" name="Text Box 66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691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13" name="Text Box 67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1837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44214" name="Text Box 68"/>
                <p:cNvSpPr txBox="1">
                  <a:spLocks noChangeArrowheads="1"/>
                </p:cNvSpPr>
                <p:nvPr/>
              </p:nvSpPr>
              <p:spPr bwMode="auto">
                <a:xfrm flipH="1">
                  <a:off x="2967" y="2020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216" name="Flecha derecha 215"/>
          <p:cNvSpPr/>
          <p:nvPr/>
        </p:nvSpPr>
        <p:spPr bwMode="auto">
          <a:xfrm>
            <a:off x="6133510" y="2673087"/>
            <a:ext cx="281371" cy="66821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7" name="Flecha derecha 216"/>
          <p:cNvSpPr/>
          <p:nvPr/>
        </p:nvSpPr>
        <p:spPr bwMode="auto">
          <a:xfrm>
            <a:off x="6137323" y="4402211"/>
            <a:ext cx="281371" cy="66821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252" name="Text Box 11"/>
          <p:cNvSpPr txBox="1">
            <a:spLocks noChangeArrowheads="1"/>
          </p:cNvSpPr>
          <p:nvPr/>
        </p:nvSpPr>
        <p:spPr bwMode="auto">
          <a:xfrm>
            <a:off x="1571770" y="5605385"/>
            <a:ext cx="8691350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mantiene cierta Q en placas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para generar un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dirty="0">
                <a:latin typeface="Arial" panose="020B0604020202020204" pitchFamily="34" charset="0"/>
              </a:rPr>
              <a:t> que 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anule el </a:t>
            </a:r>
            <a:r>
              <a:rPr lang="es-ES" sz="2400" b="1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FERROELÉCTRICO</a:t>
            </a:r>
            <a:r>
              <a:rPr lang="es-ES" sz="2400" dirty="0">
                <a:latin typeface="Arial" panose="020B0604020202020204" pitchFamily="34" charset="0"/>
              </a:rPr>
              <a:t> (así </a:t>
            </a:r>
            <a:r>
              <a:rPr lang="es-ES" sz="2400" b="1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total</a:t>
            </a:r>
            <a:r>
              <a:rPr lang="es-ES" sz="2400" dirty="0">
                <a:latin typeface="Arial" panose="020B0604020202020204" pitchFamily="34" charset="0"/>
              </a:rPr>
              <a:t> es nulo y V = </a:t>
            </a:r>
            <a:r>
              <a:rPr lang="es-ES" sz="2400" dirty="0" err="1">
                <a:latin typeface="Arial" panose="020B0604020202020204" pitchFamily="34" charset="0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</a:rPr>
              <a:t>total</a:t>
            </a:r>
            <a:r>
              <a:rPr lang="es-ES" sz="2400" dirty="0">
                <a:latin typeface="Arial" panose="020B0604020202020204" pitchFamily="34" charset="0"/>
              </a:rPr>
              <a:t> d = 0)</a:t>
            </a:r>
          </a:p>
        </p:txBody>
      </p:sp>
      <p:sp>
        <p:nvSpPr>
          <p:cNvPr id="218" name="Text Box 49">
            <a:extLst>
              <a:ext uri="{FF2B5EF4-FFF2-40B4-BE49-F238E27FC236}">
                <a16:creationId xmlns:a16="http://schemas.microsoft.com/office/drawing/2014/main" id="{8B68294C-842C-4825-969E-43CC2EBCF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578" y="6486928"/>
            <a:ext cx="8691350" cy="45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</a:rPr>
              <a:t>(lo mismo ocurriría con uno polar mientras haya alineamiento)</a:t>
            </a:r>
          </a:p>
        </p:txBody>
      </p:sp>
    </p:spTree>
    <p:extLst>
      <p:ext uri="{BB962C8B-B14F-4D97-AF65-F5344CB8AC3E}">
        <p14:creationId xmlns:p14="http://schemas.microsoft.com/office/powerpoint/2010/main" val="3851413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98" grpId="0"/>
      <p:bldP spid="44144" grpId="0"/>
      <p:bldP spid="44097" grpId="0"/>
      <p:bldP spid="44050" grpId="0"/>
      <p:bldP spid="222" grpId="0" animBg="1"/>
      <p:bldP spid="280" grpId="0"/>
      <p:bldP spid="450574" grpId="0" animBg="1"/>
      <p:bldP spid="44202" grpId="0" animBg="1"/>
      <p:bldP spid="44148" grpId="0" animBg="1"/>
      <p:bldP spid="216" grpId="0" animBg="1"/>
      <p:bldP spid="217" grpId="0" animBg="1"/>
      <p:bldP spid="44252" grpId="0" animBg="1"/>
      <p:bldP spid="2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 99"/>
          <p:cNvSpPr txBox="1">
            <a:spLocks noChangeArrowheads="1"/>
          </p:cNvSpPr>
          <p:nvPr/>
        </p:nvSpPr>
        <p:spPr bwMode="auto">
          <a:xfrm>
            <a:off x="1266940" y="369372"/>
            <a:ext cx="8996180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chemeClr val="tx1"/>
                </a:solidFill>
              </a:rPr>
              <a:t>Un condensador con ferroeléctrico es útil para fabricar </a:t>
            </a:r>
            <a:r>
              <a:rPr lang="es-ES" sz="2400" dirty="0">
                <a:solidFill>
                  <a:srgbClr val="0000FF"/>
                </a:solidFill>
              </a:rPr>
              <a:t>memorias </a:t>
            </a:r>
            <a:r>
              <a:rPr lang="es-ES" sz="2400" dirty="0">
                <a:solidFill>
                  <a:schemeClr val="tx1"/>
                </a:solidFill>
              </a:rPr>
              <a:t>al mantenerse el alineamiento de los dipolos en ausencia de </a:t>
            </a:r>
            <a:r>
              <a:rPr lang="es-ES" sz="2400" dirty="0" err="1">
                <a:solidFill>
                  <a:schemeClr val="tx1"/>
                </a:solidFill>
              </a:rPr>
              <a:t>ddp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1578945" y="1452926"/>
            <a:ext cx="2133948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LECTURA</a:t>
            </a:r>
          </a:p>
        </p:txBody>
      </p:sp>
      <p:sp>
        <p:nvSpPr>
          <p:cNvPr id="44202" name="Text Box 19"/>
          <p:cNvSpPr txBox="1">
            <a:spLocks noChangeArrowheads="1"/>
          </p:cNvSpPr>
          <p:nvPr/>
        </p:nvSpPr>
        <p:spPr bwMode="auto">
          <a:xfrm>
            <a:off x="1571770" y="2160317"/>
            <a:ext cx="455613" cy="1398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148" name="Text Box 74"/>
          <p:cNvSpPr txBox="1">
            <a:spLocks noChangeArrowheads="1"/>
          </p:cNvSpPr>
          <p:nvPr/>
        </p:nvSpPr>
        <p:spPr bwMode="auto">
          <a:xfrm>
            <a:off x="1572134" y="5065326"/>
            <a:ext cx="455613" cy="15384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4" name="Text Box 11">
            <a:extLst>
              <a:ext uri="{FF2B5EF4-FFF2-40B4-BE49-F238E27FC236}">
                <a16:creationId xmlns:a16="http://schemas.microsoft.com/office/drawing/2014/main" id="{2015B372-0070-4EE9-9098-A8A55B62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942" y="4056142"/>
            <a:ext cx="99287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V &gt; 0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" name="Text Box 8">
            <a:extLst>
              <a:ext uri="{FF2B5EF4-FFF2-40B4-BE49-F238E27FC236}">
                <a16:creationId xmlns:a16="http://schemas.microsoft.com/office/drawing/2014/main" id="{58C77244-583B-467E-A611-DADC37BD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725" y="2395312"/>
            <a:ext cx="3845117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corriente de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carga es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menor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5 – 3 = 2)</a:t>
            </a:r>
          </a:p>
        </p:txBody>
      </p:sp>
      <p:sp>
        <p:nvSpPr>
          <p:cNvPr id="218" name="Text Box 9">
            <a:extLst>
              <a:ext uri="{FF2B5EF4-FFF2-40B4-BE49-F238E27FC236}">
                <a16:creationId xmlns:a16="http://schemas.microsoft.com/office/drawing/2014/main" id="{DAEFB325-7462-4E34-AE10-0FB1539F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790" y="5419395"/>
            <a:ext cx="3971149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La corriente de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carga es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mayor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</a:rPr>
              <a:t>5 – (–3) = 8)</a:t>
            </a:r>
          </a:p>
        </p:txBody>
      </p:sp>
      <p:grpSp>
        <p:nvGrpSpPr>
          <p:cNvPr id="219" name="Group 227">
            <a:extLst>
              <a:ext uri="{FF2B5EF4-FFF2-40B4-BE49-F238E27FC236}">
                <a16:creationId xmlns:a16="http://schemas.microsoft.com/office/drawing/2014/main" id="{41BEF0ED-A008-444A-8E97-7D2261B325D9}"/>
              </a:ext>
            </a:extLst>
          </p:cNvPr>
          <p:cNvGrpSpPr>
            <a:grpSpLocks/>
          </p:cNvGrpSpPr>
          <p:nvPr/>
        </p:nvGrpSpPr>
        <p:grpSpPr bwMode="auto">
          <a:xfrm>
            <a:off x="7403279" y="3604490"/>
            <a:ext cx="2873375" cy="1436688"/>
            <a:chOff x="1299" y="1193"/>
            <a:chExt cx="1810" cy="905"/>
          </a:xfrm>
        </p:grpSpPr>
        <p:grpSp>
          <p:nvGrpSpPr>
            <p:cNvPr id="220" name="Group 228">
              <a:extLst>
                <a:ext uri="{FF2B5EF4-FFF2-40B4-BE49-F238E27FC236}">
                  <a16:creationId xmlns:a16="http://schemas.microsoft.com/office/drawing/2014/main" id="{B576E276-0709-4097-9BAD-AAF76B594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264"/>
              <a:ext cx="1342" cy="258"/>
              <a:chOff x="1651" y="1444"/>
              <a:chExt cx="1342" cy="258"/>
            </a:xfrm>
          </p:grpSpPr>
          <p:sp>
            <p:nvSpPr>
              <p:cNvPr id="260" name="Oval 229">
                <a:extLst>
                  <a:ext uri="{FF2B5EF4-FFF2-40B4-BE49-F238E27FC236}">
                    <a16:creationId xmlns:a16="http://schemas.microsoft.com/office/drawing/2014/main" id="{6AF76594-3E63-4C4F-8087-2B8061C64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1" name="Text Box 230">
                <a:extLst>
                  <a:ext uri="{FF2B5EF4-FFF2-40B4-BE49-F238E27FC236}">
                    <a16:creationId xmlns:a16="http://schemas.microsoft.com/office/drawing/2014/main" id="{3D3FE7E9-AE9E-45C0-9E58-63B705FAD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62" name="Text Box 231">
                <a:extLst>
                  <a:ext uri="{FF2B5EF4-FFF2-40B4-BE49-F238E27FC236}">
                    <a16:creationId xmlns:a16="http://schemas.microsoft.com/office/drawing/2014/main" id="{F8BD0F98-3E48-4506-9C8C-5CBB4D200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63" name="Oval 232">
                <a:extLst>
                  <a:ext uri="{FF2B5EF4-FFF2-40B4-BE49-F238E27FC236}">
                    <a16:creationId xmlns:a16="http://schemas.microsoft.com/office/drawing/2014/main" id="{C8FB149B-C93D-4E89-9C0F-47E05632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4" name="Text Box 233">
                <a:extLst>
                  <a:ext uri="{FF2B5EF4-FFF2-40B4-BE49-F238E27FC236}">
                    <a16:creationId xmlns:a16="http://schemas.microsoft.com/office/drawing/2014/main" id="{19DCF89B-DE35-4F51-AC2D-558C78C0AD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65" name="Text Box 234">
                <a:extLst>
                  <a:ext uri="{FF2B5EF4-FFF2-40B4-BE49-F238E27FC236}">
                    <a16:creationId xmlns:a16="http://schemas.microsoft.com/office/drawing/2014/main" id="{32299D7F-5E84-487C-884C-79E17D054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66" name="Oval 235">
                <a:extLst>
                  <a:ext uri="{FF2B5EF4-FFF2-40B4-BE49-F238E27FC236}">
                    <a16:creationId xmlns:a16="http://schemas.microsoft.com/office/drawing/2014/main" id="{4CA2EDD5-FB88-4A6C-8FEF-6A22F28AA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7" name="Text Box 236">
                <a:extLst>
                  <a:ext uri="{FF2B5EF4-FFF2-40B4-BE49-F238E27FC236}">
                    <a16:creationId xmlns:a16="http://schemas.microsoft.com/office/drawing/2014/main" id="{470C6DF5-32EE-449E-A28D-888A5BAB2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68" name="Text Box 237">
                <a:extLst>
                  <a:ext uri="{FF2B5EF4-FFF2-40B4-BE49-F238E27FC236}">
                    <a16:creationId xmlns:a16="http://schemas.microsoft.com/office/drawing/2014/main" id="{502B867C-5ABC-430A-8997-67D68A9E7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221" name="Group 238">
              <a:extLst>
                <a:ext uri="{FF2B5EF4-FFF2-40B4-BE49-F238E27FC236}">
                  <a16:creationId xmlns:a16="http://schemas.microsoft.com/office/drawing/2014/main" id="{673F20A0-062C-4994-8D9A-F5B02C139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1517"/>
              <a:ext cx="1342" cy="258"/>
              <a:chOff x="1651" y="1444"/>
              <a:chExt cx="1342" cy="258"/>
            </a:xfrm>
          </p:grpSpPr>
          <p:sp>
            <p:nvSpPr>
              <p:cNvPr id="251" name="Oval 239">
                <a:extLst>
                  <a:ext uri="{FF2B5EF4-FFF2-40B4-BE49-F238E27FC236}">
                    <a16:creationId xmlns:a16="http://schemas.microsoft.com/office/drawing/2014/main" id="{C694C93E-8A81-41BE-BEA6-507CD5E28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Text Box 240">
                <a:extLst>
                  <a:ext uri="{FF2B5EF4-FFF2-40B4-BE49-F238E27FC236}">
                    <a16:creationId xmlns:a16="http://schemas.microsoft.com/office/drawing/2014/main" id="{E0AE915E-A161-4B31-8C17-4CEA30929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53" name="Text Box 241">
                <a:extLst>
                  <a:ext uri="{FF2B5EF4-FFF2-40B4-BE49-F238E27FC236}">
                    <a16:creationId xmlns:a16="http://schemas.microsoft.com/office/drawing/2014/main" id="{BC917E9B-ABA5-4832-A499-69508EB8A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54" name="Oval 242">
                <a:extLst>
                  <a:ext uri="{FF2B5EF4-FFF2-40B4-BE49-F238E27FC236}">
                    <a16:creationId xmlns:a16="http://schemas.microsoft.com/office/drawing/2014/main" id="{A006FEE5-B449-4F7E-9731-DF4F9F808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5" name="Text Box 243">
                <a:extLst>
                  <a:ext uri="{FF2B5EF4-FFF2-40B4-BE49-F238E27FC236}">
                    <a16:creationId xmlns:a16="http://schemas.microsoft.com/office/drawing/2014/main" id="{6BE1AC5F-76A3-4F43-BD4B-33BA70411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56" name="Text Box 244">
                <a:extLst>
                  <a:ext uri="{FF2B5EF4-FFF2-40B4-BE49-F238E27FC236}">
                    <a16:creationId xmlns:a16="http://schemas.microsoft.com/office/drawing/2014/main" id="{89829AEF-B3E0-4236-88ED-B26081AD9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57" name="Oval 245">
                <a:extLst>
                  <a:ext uri="{FF2B5EF4-FFF2-40B4-BE49-F238E27FC236}">
                    <a16:creationId xmlns:a16="http://schemas.microsoft.com/office/drawing/2014/main" id="{2D17D19C-B2E7-484A-974C-E05C9C31B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8" name="Text Box 246">
                <a:extLst>
                  <a:ext uri="{FF2B5EF4-FFF2-40B4-BE49-F238E27FC236}">
                    <a16:creationId xmlns:a16="http://schemas.microsoft.com/office/drawing/2014/main" id="{9EA1503B-8462-49A9-A9C1-638FC2B5B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59" name="Text Box 247">
                <a:extLst>
                  <a:ext uri="{FF2B5EF4-FFF2-40B4-BE49-F238E27FC236}">
                    <a16:creationId xmlns:a16="http://schemas.microsoft.com/office/drawing/2014/main" id="{F3E6C961-2111-460D-8F18-5FE1A9B62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223" name="Group 248">
              <a:extLst>
                <a:ext uri="{FF2B5EF4-FFF2-40B4-BE49-F238E27FC236}">
                  <a16:creationId xmlns:a16="http://schemas.microsoft.com/office/drawing/2014/main" id="{5B36355F-FFEB-44AB-B98C-32CD04582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770"/>
              <a:ext cx="1342" cy="258"/>
              <a:chOff x="1651" y="1444"/>
              <a:chExt cx="1342" cy="258"/>
            </a:xfrm>
          </p:grpSpPr>
          <p:sp>
            <p:nvSpPr>
              <p:cNvPr id="242" name="Oval 249">
                <a:extLst>
                  <a:ext uri="{FF2B5EF4-FFF2-40B4-BE49-F238E27FC236}">
                    <a16:creationId xmlns:a16="http://schemas.microsoft.com/office/drawing/2014/main" id="{87AC6965-5B0B-4074-9A05-4EDBA26D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Text Box 250">
                <a:extLst>
                  <a:ext uri="{FF2B5EF4-FFF2-40B4-BE49-F238E27FC236}">
                    <a16:creationId xmlns:a16="http://schemas.microsoft.com/office/drawing/2014/main" id="{1D1D0E47-B49F-4352-A688-C1D4CED70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1444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44" name="Text Box 251">
                <a:extLst>
                  <a:ext uri="{FF2B5EF4-FFF2-40B4-BE49-F238E27FC236}">
                    <a16:creationId xmlns:a16="http://schemas.microsoft.com/office/drawing/2014/main" id="{788BCFF1-04EB-46C3-BCE2-E0A975BAA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45" name="Oval 252">
                <a:extLst>
                  <a:ext uri="{FF2B5EF4-FFF2-40B4-BE49-F238E27FC236}">
                    <a16:creationId xmlns:a16="http://schemas.microsoft.com/office/drawing/2014/main" id="{49B3AE04-97EB-4A05-986D-6139E0665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1478"/>
                <a:ext cx="380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253">
                <a:extLst>
                  <a:ext uri="{FF2B5EF4-FFF2-40B4-BE49-F238E27FC236}">
                    <a16:creationId xmlns:a16="http://schemas.microsoft.com/office/drawing/2014/main" id="{8DA15A0D-C81A-40E8-B262-594E5B0D6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445"/>
                <a:ext cx="18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47" name="Text Box 254">
                <a:extLst>
                  <a:ext uri="{FF2B5EF4-FFF2-40B4-BE49-F238E27FC236}">
                    <a16:creationId xmlns:a16="http://schemas.microsoft.com/office/drawing/2014/main" id="{A9D5FB96-19A9-4007-A2D5-D338CAFE2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48" name="Oval 255">
                <a:extLst>
                  <a:ext uri="{FF2B5EF4-FFF2-40B4-BE49-F238E27FC236}">
                    <a16:creationId xmlns:a16="http://schemas.microsoft.com/office/drawing/2014/main" id="{EBC6F008-EA83-4120-AB13-3F433A15F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" y="1478"/>
                <a:ext cx="381" cy="190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90000" tIns="82800" rIns="90000" bIns="82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Text Box 256">
                <a:extLst>
                  <a:ext uri="{FF2B5EF4-FFF2-40B4-BE49-F238E27FC236}">
                    <a16:creationId xmlns:a16="http://schemas.microsoft.com/office/drawing/2014/main" id="{A41F4070-811D-4CE5-A38C-76F9832BC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1445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50" name="Text Box 257">
                <a:extLst>
                  <a:ext uri="{FF2B5EF4-FFF2-40B4-BE49-F238E27FC236}">
                    <a16:creationId xmlns:a16="http://schemas.microsoft.com/office/drawing/2014/main" id="{0B83D930-A531-45B6-A5F5-28105FC3D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4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224" name="Group 258">
              <a:extLst>
                <a:ext uri="{FF2B5EF4-FFF2-40B4-BE49-F238E27FC236}">
                  <a16:creationId xmlns:a16="http://schemas.microsoft.com/office/drawing/2014/main" id="{BEED8192-44E2-4E21-BC3F-A5D90E5AB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193"/>
              <a:ext cx="243" cy="828"/>
              <a:chOff x="1398" y="1373"/>
              <a:chExt cx="243" cy="828"/>
            </a:xfrm>
          </p:grpSpPr>
          <p:grpSp>
            <p:nvGrpSpPr>
              <p:cNvPr id="234" name="Group 259">
                <a:extLst>
                  <a:ext uri="{FF2B5EF4-FFF2-40B4-BE49-F238E27FC236}">
                    <a16:creationId xmlns:a16="http://schemas.microsoft.com/office/drawing/2014/main" id="{37956C41-2600-43CA-8422-62606AFB0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8" y="1443"/>
                <a:ext cx="193" cy="745"/>
                <a:chOff x="1398" y="1443"/>
                <a:chExt cx="193" cy="745"/>
              </a:xfrm>
            </p:grpSpPr>
            <p:sp>
              <p:nvSpPr>
                <p:cNvPr id="240" name="Rectangle 260">
                  <a:extLst>
                    <a:ext uri="{FF2B5EF4-FFF2-40B4-BE49-F238E27FC236}">
                      <a16:creationId xmlns:a16="http://schemas.microsoft.com/office/drawing/2014/main" id="{D8D74232-BB6E-41E8-B622-597B9D053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lIns="90000" tIns="82800" rIns="90000" bIns="8280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Rectangle 261">
                  <a:extLst>
                    <a:ext uri="{FF2B5EF4-FFF2-40B4-BE49-F238E27FC236}">
                      <a16:creationId xmlns:a16="http://schemas.microsoft.com/office/drawing/2014/main" id="{A62FD046-2040-44A3-BBA2-52517A225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lIns="90000" tIns="82800" rIns="90000" bIns="8280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5" name="Text Box 262">
                <a:extLst>
                  <a:ext uri="{FF2B5EF4-FFF2-40B4-BE49-F238E27FC236}">
                    <a16:creationId xmlns:a16="http://schemas.microsoft.com/office/drawing/2014/main" id="{DDBFE711-8786-48CD-B2FD-CEBAA252B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1373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36" name="Text Box 263">
                <a:extLst>
                  <a:ext uri="{FF2B5EF4-FFF2-40B4-BE49-F238E27FC236}">
                    <a16:creationId xmlns:a16="http://schemas.microsoft.com/office/drawing/2014/main" id="{B6E47896-9761-4011-BCE5-4943EB5EE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8" y="1527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37" name="Text Box 264">
                <a:extLst>
                  <a:ext uri="{FF2B5EF4-FFF2-40B4-BE49-F238E27FC236}">
                    <a16:creationId xmlns:a16="http://schemas.microsoft.com/office/drawing/2014/main" id="{31F6FD0D-F4C0-4683-88A8-1D9065470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9" y="1690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38" name="Text Box 265">
                <a:extLst>
                  <a:ext uri="{FF2B5EF4-FFF2-40B4-BE49-F238E27FC236}">
                    <a16:creationId xmlns:a16="http://schemas.microsoft.com/office/drawing/2014/main" id="{94514BCB-06D4-4E1A-93D8-E7404BCAB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1817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39" name="Text Box 266">
                <a:extLst>
                  <a:ext uri="{FF2B5EF4-FFF2-40B4-BE49-F238E27FC236}">
                    <a16:creationId xmlns:a16="http://schemas.microsoft.com/office/drawing/2014/main" id="{C4BD9B6D-E91C-4C8C-8C10-650B9999B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1" y="1944"/>
                <a:ext cx="19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25" name="Group 267">
              <a:extLst>
                <a:ext uri="{FF2B5EF4-FFF2-40B4-BE49-F238E27FC236}">
                  <a16:creationId xmlns:a16="http://schemas.microsoft.com/office/drawing/2014/main" id="{86D9DE35-ED45-448A-87A3-F8EFB6B20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1194"/>
              <a:ext cx="241" cy="904"/>
              <a:chOff x="2967" y="1374"/>
              <a:chExt cx="241" cy="904"/>
            </a:xfrm>
          </p:grpSpPr>
          <p:grpSp>
            <p:nvGrpSpPr>
              <p:cNvPr id="226" name="Group 268">
                <a:extLst>
                  <a:ext uri="{FF2B5EF4-FFF2-40B4-BE49-F238E27FC236}">
                    <a16:creationId xmlns:a16="http://schemas.microsoft.com/office/drawing/2014/main" id="{5C0B667F-CA8C-47DC-B213-3C22F113F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015" y="1444"/>
                <a:ext cx="193" cy="745"/>
                <a:chOff x="1398" y="1443"/>
                <a:chExt cx="193" cy="745"/>
              </a:xfrm>
            </p:grpSpPr>
            <p:sp>
              <p:nvSpPr>
                <p:cNvPr id="232" name="Rectangle 269">
                  <a:extLst>
                    <a:ext uri="{FF2B5EF4-FFF2-40B4-BE49-F238E27FC236}">
                      <a16:creationId xmlns:a16="http://schemas.microsoft.com/office/drawing/2014/main" id="{7685300D-C1F3-44FC-BDBF-6B1971735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5" y="1443"/>
                  <a:ext cx="96" cy="745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lIns="90000" tIns="82800" rIns="90000" bIns="8280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3" name="Rectangle 270">
                  <a:extLst>
                    <a:ext uri="{FF2B5EF4-FFF2-40B4-BE49-F238E27FC236}">
                      <a16:creationId xmlns:a16="http://schemas.microsoft.com/office/drawing/2014/main" id="{5A851744-45F1-441B-9E36-E5502C53A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472" y="1737"/>
                  <a:ext cx="25" cy="173"/>
                </a:xfrm>
                <a:prstGeom prst="rect">
                  <a:avLst/>
                </a:prstGeom>
                <a:solidFill>
                  <a:srgbClr val="FFFF99"/>
                </a:solidFill>
                <a:ln w="12700" algn="ctr">
                  <a:solidFill>
                    <a:srgbClr val="FFFF99"/>
                  </a:solidFill>
                  <a:miter lim="800000"/>
                  <a:headEnd/>
                  <a:tailEnd type="none" w="lg" len="lg"/>
                </a:ln>
              </p:spPr>
              <p:txBody>
                <a:bodyPr lIns="90000" tIns="82800" rIns="90000" bIns="8280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27" name="Text Box 271">
                <a:extLst>
                  <a:ext uri="{FF2B5EF4-FFF2-40B4-BE49-F238E27FC236}">
                    <a16:creationId xmlns:a16="http://schemas.microsoft.com/office/drawing/2014/main" id="{14943568-1841-4E01-B071-FDF2B5401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967" y="1374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28" name="Text Box 272">
                <a:extLst>
                  <a:ext uri="{FF2B5EF4-FFF2-40B4-BE49-F238E27FC236}">
                    <a16:creationId xmlns:a16="http://schemas.microsoft.com/office/drawing/2014/main" id="{F8005ADC-7198-4876-8911-86F1F7DB5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967" y="1528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29" name="Text Box 273">
                <a:extLst>
                  <a:ext uri="{FF2B5EF4-FFF2-40B4-BE49-F238E27FC236}">
                    <a16:creationId xmlns:a16="http://schemas.microsoft.com/office/drawing/2014/main" id="{51B7366B-CE77-4229-9952-819907A07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967" y="1691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30" name="Text Box 274">
                <a:extLst>
                  <a:ext uri="{FF2B5EF4-FFF2-40B4-BE49-F238E27FC236}">
                    <a16:creationId xmlns:a16="http://schemas.microsoft.com/office/drawing/2014/main" id="{AF2451C9-0D5B-4C00-9E6C-4FB9CB23DC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967" y="1837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231" name="Text Box 275">
                <a:extLst>
                  <a:ext uri="{FF2B5EF4-FFF2-40B4-BE49-F238E27FC236}">
                    <a16:creationId xmlns:a16="http://schemas.microsoft.com/office/drawing/2014/main" id="{0A67C9C1-8A5F-4252-97D7-CF3391D9A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967" y="2020"/>
                <a:ext cx="15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6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grpSp>
        <p:nvGrpSpPr>
          <p:cNvPr id="269" name="Group 124">
            <a:extLst>
              <a:ext uri="{FF2B5EF4-FFF2-40B4-BE49-F238E27FC236}">
                <a16:creationId xmlns:a16="http://schemas.microsoft.com/office/drawing/2014/main" id="{64EC285D-01B4-4D79-875E-7877EF2ECC5E}"/>
              </a:ext>
            </a:extLst>
          </p:cNvPr>
          <p:cNvGrpSpPr>
            <a:grpSpLocks/>
          </p:cNvGrpSpPr>
          <p:nvPr/>
        </p:nvGrpSpPr>
        <p:grpSpPr bwMode="auto">
          <a:xfrm>
            <a:off x="2148443" y="2236026"/>
            <a:ext cx="3876679" cy="1236662"/>
            <a:chOff x="659" y="2395"/>
            <a:chExt cx="2442" cy="779"/>
          </a:xfrm>
        </p:grpSpPr>
        <p:grpSp>
          <p:nvGrpSpPr>
            <p:cNvPr id="270" name="Group 125">
              <a:extLst>
                <a:ext uri="{FF2B5EF4-FFF2-40B4-BE49-F238E27FC236}">
                  <a16:creationId xmlns:a16="http://schemas.microsoft.com/office/drawing/2014/main" id="{B7F1407E-9BFB-4AC5-983E-AA35A75C4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2395"/>
              <a:ext cx="1819" cy="779"/>
              <a:chOff x="1282" y="2258"/>
              <a:chExt cx="1819" cy="779"/>
            </a:xfrm>
          </p:grpSpPr>
          <p:grpSp>
            <p:nvGrpSpPr>
              <p:cNvPr id="272" name="Group 127">
                <a:extLst>
                  <a:ext uri="{FF2B5EF4-FFF2-40B4-BE49-F238E27FC236}">
                    <a16:creationId xmlns:a16="http://schemas.microsoft.com/office/drawing/2014/main" id="{A781A43D-0493-45DD-B920-D5531311C6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2273"/>
                <a:ext cx="1342" cy="258"/>
                <a:chOff x="1651" y="1444"/>
                <a:chExt cx="1342" cy="258"/>
              </a:xfrm>
            </p:grpSpPr>
            <p:sp>
              <p:nvSpPr>
                <p:cNvPr id="309" name="Oval 128">
                  <a:extLst>
                    <a:ext uri="{FF2B5EF4-FFF2-40B4-BE49-F238E27FC236}">
                      <a16:creationId xmlns:a16="http://schemas.microsoft.com/office/drawing/2014/main" id="{5B050FD8-FAEB-4D25-858B-A7D07817E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0" name="Text Box 129">
                  <a:extLst>
                    <a:ext uri="{FF2B5EF4-FFF2-40B4-BE49-F238E27FC236}">
                      <a16:creationId xmlns:a16="http://schemas.microsoft.com/office/drawing/2014/main" id="{23A91B10-C1EF-4CF3-A168-11B8283443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1" name="Text Box 130">
                  <a:extLst>
                    <a:ext uri="{FF2B5EF4-FFF2-40B4-BE49-F238E27FC236}">
                      <a16:creationId xmlns:a16="http://schemas.microsoft.com/office/drawing/2014/main" id="{E51A8ECA-40F4-4116-92FA-D9DE4D44B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12" name="Oval 131">
                  <a:extLst>
                    <a:ext uri="{FF2B5EF4-FFF2-40B4-BE49-F238E27FC236}">
                      <a16:creationId xmlns:a16="http://schemas.microsoft.com/office/drawing/2014/main" id="{DAC11805-564B-4FA2-A8C4-D785A6C7D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3" name="Text Box 132">
                  <a:extLst>
                    <a:ext uri="{FF2B5EF4-FFF2-40B4-BE49-F238E27FC236}">
                      <a16:creationId xmlns:a16="http://schemas.microsoft.com/office/drawing/2014/main" id="{28562B75-FF5D-4FA0-8AC5-1C5F0515A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4" name="Text Box 133">
                  <a:extLst>
                    <a:ext uri="{FF2B5EF4-FFF2-40B4-BE49-F238E27FC236}">
                      <a16:creationId xmlns:a16="http://schemas.microsoft.com/office/drawing/2014/main" id="{940C8B5C-5726-4C18-B161-837275883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15" name="Oval 134">
                  <a:extLst>
                    <a:ext uri="{FF2B5EF4-FFF2-40B4-BE49-F238E27FC236}">
                      <a16:creationId xmlns:a16="http://schemas.microsoft.com/office/drawing/2014/main" id="{447C13C1-9D22-49B6-929D-656461642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6" name="Text Box 135">
                  <a:extLst>
                    <a:ext uri="{FF2B5EF4-FFF2-40B4-BE49-F238E27FC236}">
                      <a16:creationId xmlns:a16="http://schemas.microsoft.com/office/drawing/2014/main" id="{55EE5362-A928-419D-A2AB-D1A05338D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17" name="Text Box 136">
                  <a:extLst>
                    <a:ext uri="{FF2B5EF4-FFF2-40B4-BE49-F238E27FC236}">
                      <a16:creationId xmlns:a16="http://schemas.microsoft.com/office/drawing/2014/main" id="{7EEE148C-4EE9-4E36-AFB9-9460447BD5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73" name="Group 137">
                <a:extLst>
                  <a:ext uri="{FF2B5EF4-FFF2-40B4-BE49-F238E27FC236}">
                    <a16:creationId xmlns:a16="http://schemas.microsoft.com/office/drawing/2014/main" id="{F126DE69-4538-46DD-B63E-5C7973FE0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5" y="2526"/>
                <a:ext cx="1342" cy="258"/>
                <a:chOff x="1651" y="1444"/>
                <a:chExt cx="1342" cy="258"/>
              </a:xfrm>
            </p:grpSpPr>
            <p:sp>
              <p:nvSpPr>
                <p:cNvPr id="300" name="Oval 138">
                  <a:extLst>
                    <a:ext uri="{FF2B5EF4-FFF2-40B4-BE49-F238E27FC236}">
                      <a16:creationId xmlns:a16="http://schemas.microsoft.com/office/drawing/2014/main" id="{364DD8B3-50A2-40F4-A88A-EF997B5C0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1" name="Text Box 139">
                  <a:extLst>
                    <a:ext uri="{FF2B5EF4-FFF2-40B4-BE49-F238E27FC236}">
                      <a16:creationId xmlns:a16="http://schemas.microsoft.com/office/drawing/2014/main" id="{11AE6CD4-6937-44FA-A6C7-0F36CEA8BD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02" name="Text Box 140">
                  <a:extLst>
                    <a:ext uri="{FF2B5EF4-FFF2-40B4-BE49-F238E27FC236}">
                      <a16:creationId xmlns:a16="http://schemas.microsoft.com/office/drawing/2014/main" id="{38ECFF64-907D-4B1C-9E5A-5707D35E90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03" name="Oval 141">
                  <a:extLst>
                    <a:ext uri="{FF2B5EF4-FFF2-40B4-BE49-F238E27FC236}">
                      <a16:creationId xmlns:a16="http://schemas.microsoft.com/office/drawing/2014/main" id="{0C6CB832-F663-4235-B684-18411845B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4" name="Text Box 142">
                  <a:extLst>
                    <a:ext uri="{FF2B5EF4-FFF2-40B4-BE49-F238E27FC236}">
                      <a16:creationId xmlns:a16="http://schemas.microsoft.com/office/drawing/2014/main" id="{82C93698-E914-449E-AC43-CC1D16E54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05" name="Text Box 143">
                  <a:extLst>
                    <a:ext uri="{FF2B5EF4-FFF2-40B4-BE49-F238E27FC236}">
                      <a16:creationId xmlns:a16="http://schemas.microsoft.com/office/drawing/2014/main" id="{AC1338B5-335A-43F1-B572-5BC3E11B78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06" name="Oval 144">
                  <a:extLst>
                    <a:ext uri="{FF2B5EF4-FFF2-40B4-BE49-F238E27FC236}">
                      <a16:creationId xmlns:a16="http://schemas.microsoft.com/office/drawing/2014/main" id="{BC37349C-64E1-4997-8C74-B5E1127CB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" name="Text Box 145">
                  <a:extLst>
                    <a:ext uri="{FF2B5EF4-FFF2-40B4-BE49-F238E27FC236}">
                      <a16:creationId xmlns:a16="http://schemas.microsoft.com/office/drawing/2014/main" id="{916E7FE5-3AB3-4704-8332-B979EF9F82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08" name="Text Box 146">
                  <a:extLst>
                    <a:ext uri="{FF2B5EF4-FFF2-40B4-BE49-F238E27FC236}">
                      <a16:creationId xmlns:a16="http://schemas.microsoft.com/office/drawing/2014/main" id="{078A300D-B80E-4272-8125-5DE86F0F0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74" name="Group 147">
                <a:extLst>
                  <a:ext uri="{FF2B5EF4-FFF2-40B4-BE49-F238E27FC236}">
                    <a16:creationId xmlns:a16="http://schemas.microsoft.com/office/drawing/2014/main" id="{617DD017-A969-4FCB-B9F8-93C71E09E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8" y="2779"/>
                <a:ext cx="1342" cy="258"/>
                <a:chOff x="1651" y="1444"/>
                <a:chExt cx="1342" cy="258"/>
              </a:xfrm>
            </p:grpSpPr>
            <p:sp>
              <p:nvSpPr>
                <p:cNvPr id="291" name="Oval 148">
                  <a:extLst>
                    <a:ext uri="{FF2B5EF4-FFF2-40B4-BE49-F238E27FC236}">
                      <a16:creationId xmlns:a16="http://schemas.microsoft.com/office/drawing/2014/main" id="{3C79DF2E-EDF1-453F-9CF7-A584F7E5F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2" name="Text Box 149">
                  <a:extLst>
                    <a:ext uri="{FF2B5EF4-FFF2-40B4-BE49-F238E27FC236}">
                      <a16:creationId xmlns:a16="http://schemas.microsoft.com/office/drawing/2014/main" id="{B694CF35-19C3-4309-B1A6-2F6046EED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93" name="Text Box 150">
                  <a:extLst>
                    <a:ext uri="{FF2B5EF4-FFF2-40B4-BE49-F238E27FC236}">
                      <a16:creationId xmlns:a16="http://schemas.microsoft.com/office/drawing/2014/main" id="{6FDAFE0C-C722-4724-B04A-FCF5371E5B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294" name="Oval 151">
                  <a:extLst>
                    <a:ext uri="{FF2B5EF4-FFF2-40B4-BE49-F238E27FC236}">
                      <a16:creationId xmlns:a16="http://schemas.microsoft.com/office/drawing/2014/main" id="{BBAC0B47-7595-42F4-9931-8AFBEFC07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5" name="Text Box 152">
                  <a:extLst>
                    <a:ext uri="{FF2B5EF4-FFF2-40B4-BE49-F238E27FC236}">
                      <a16:creationId xmlns:a16="http://schemas.microsoft.com/office/drawing/2014/main" id="{F113D0A2-36EE-41EA-A6B3-4BCECDE4F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96" name="Text Box 153">
                  <a:extLst>
                    <a:ext uri="{FF2B5EF4-FFF2-40B4-BE49-F238E27FC236}">
                      <a16:creationId xmlns:a16="http://schemas.microsoft.com/office/drawing/2014/main" id="{5AA11530-340B-4A6C-AC5A-5D7382E292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297" name="Oval 154">
                  <a:extLst>
                    <a:ext uri="{FF2B5EF4-FFF2-40B4-BE49-F238E27FC236}">
                      <a16:creationId xmlns:a16="http://schemas.microsoft.com/office/drawing/2014/main" id="{376F22D8-12B8-4597-8F8F-94D2CDB5C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" name="Text Box 155">
                  <a:extLst>
                    <a:ext uri="{FF2B5EF4-FFF2-40B4-BE49-F238E27FC236}">
                      <a16:creationId xmlns:a16="http://schemas.microsoft.com/office/drawing/2014/main" id="{8503657A-AC5C-4A9A-9E8C-D63642D2E8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99" name="Text Box 156">
                  <a:extLst>
                    <a:ext uri="{FF2B5EF4-FFF2-40B4-BE49-F238E27FC236}">
                      <a16:creationId xmlns:a16="http://schemas.microsoft.com/office/drawing/2014/main" id="{DA9354C4-AA74-4B63-8AF7-23217F87D0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75" name="Group 157">
                <a:extLst>
                  <a:ext uri="{FF2B5EF4-FFF2-40B4-BE49-F238E27FC236}">
                    <a16:creationId xmlns:a16="http://schemas.microsoft.com/office/drawing/2014/main" id="{BDD4298B-E3AC-4964-A1DA-3E3700B91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2" y="2266"/>
                <a:ext cx="242" cy="766"/>
                <a:chOff x="1282" y="2266"/>
                <a:chExt cx="242" cy="766"/>
              </a:xfrm>
            </p:grpSpPr>
            <p:grpSp>
              <p:nvGrpSpPr>
                <p:cNvPr id="284" name="Group 158">
                  <a:extLst>
                    <a:ext uri="{FF2B5EF4-FFF2-40B4-BE49-F238E27FC236}">
                      <a16:creationId xmlns:a16="http://schemas.microsoft.com/office/drawing/2014/main" id="{F17B92C1-39A3-435C-BEE9-EAF9A0D697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2" y="2267"/>
                  <a:ext cx="193" cy="745"/>
                  <a:chOff x="1398" y="1443"/>
                  <a:chExt cx="193" cy="745"/>
                </a:xfrm>
              </p:grpSpPr>
              <p:sp>
                <p:nvSpPr>
                  <p:cNvPr id="289" name="Rectangle 159">
                    <a:extLst>
                      <a:ext uri="{FF2B5EF4-FFF2-40B4-BE49-F238E27FC236}">
                        <a16:creationId xmlns:a16="http://schemas.microsoft.com/office/drawing/2014/main" id="{308A2F82-62BB-4C57-9F9B-19337D575E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160">
                    <a:extLst>
                      <a:ext uri="{FF2B5EF4-FFF2-40B4-BE49-F238E27FC236}">
                        <a16:creationId xmlns:a16="http://schemas.microsoft.com/office/drawing/2014/main" id="{A1EE6FED-64D3-4F7B-BE2F-983D4772C8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5" name="Text Box 161">
                  <a:extLst>
                    <a:ext uri="{FF2B5EF4-FFF2-40B4-BE49-F238E27FC236}">
                      <a16:creationId xmlns:a16="http://schemas.microsoft.com/office/drawing/2014/main" id="{967FCA5F-790E-46B5-95E1-7D89B157E1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" y="2266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86" name="Text Box 162">
                  <a:extLst>
                    <a:ext uri="{FF2B5EF4-FFF2-40B4-BE49-F238E27FC236}">
                      <a16:creationId xmlns:a16="http://schemas.microsoft.com/office/drawing/2014/main" id="{E2C75198-BAC7-4B0E-9953-EB0AB197E2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2" y="2351"/>
                  <a:ext cx="114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1600" b="1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7" name="Text Box 163">
                  <a:extLst>
                    <a:ext uri="{FF2B5EF4-FFF2-40B4-BE49-F238E27FC236}">
                      <a16:creationId xmlns:a16="http://schemas.microsoft.com/office/drawing/2014/main" id="{C5F8C959-B972-404F-9FE3-DE6D511620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" y="2514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288" name="Text Box 164">
                  <a:extLst>
                    <a:ext uri="{FF2B5EF4-FFF2-40B4-BE49-F238E27FC236}">
                      <a16:creationId xmlns:a16="http://schemas.microsoft.com/office/drawing/2014/main" id="{4AABEBBC-D826-45BC-A856-6B95E2706A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277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276" name="Group 165">
                <a:extLst>
                  <a:ext uri="{FF2B5EF4-FFF2-40B4-BE49-F238E27FC236}">
                    <a16:creationId xmlns:a16="http://schemas.microsoft.com/office/drawing/2014/main" id="{2B5C12ED-3667-48E1-9A43-00ADE8279A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258"/>
                <a:ext cx="241" cy="771"/>
                <a:chOff x="2860" y="2258"/>
                <a:chExt cx="241" cy="771"/>
              </a:xfrm>
            </p:grpSpPr>
            <p:grpSp>
              <p:nvGrpSpPr>
                <p:cNvPr id="277" name="Group 166">
                  <a:extLst>
                    <a:ext uri="{FF2B5EF4-FFF2-40B4-BE49-F238E27FC236}">
                      <a16:creationId xmlns:a16="http://schemas.microsoft.com/office/drawing/2014/main" id="{9DDAE76E-1937-43E1-B060-DEB6E68F11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" y="2258"/>
                  <a:ext cx="193" cy="745"/>
                  <a:chOff x="1398" y="1443"/>
                  <a:chExt cx="193" cy="745"/>
                </a:xfrm>
              </p:grpSpPr>
              <p:sp>
                <p:nvSpPr>
                  <p:cNvPr id="282" name="Rectangle 167">
                    <a:extLst>
                      <a:ext uri="{FF2B5EF4-FFF2-40B4-BE49-F238E27FC236}">
                        <a16:creationId xmlns:a16="http://schemas.microsoft.com/office/drawing/2014/main" id="{DADEC1B1-5CF2-4969-B852-0764D4FAAE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Rectangle 168">
                    <a:extLst>
                      <a:ext uri="{FF2B5EF4-FFF2-40B4-BE49-F238E27FC236}">
                        <a16:creationId xmlns:a16="http://schemas.microsoft.com/office/drawing/2014/main" id="{8F08316D-53A9-4DD8-B50B-CB90D31145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rot="10800000"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78" name="Text Box 169">
                  <a:extLst>
                    <a:ext uri="{FF2B5EF4-FFF2-40B4-BE49-F238E27FC236}">
                      <a16:creationId xmlns:a16="http://schemas.microsoft.com/office/drawing/2014/main" id="{928F0725-1DB3-4144-84AF-8BFA26818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269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279" name="Text Box 170">
                  <a:extLst>
                    <a:ext uri="{FF2B5EF4-FFF2-40B4-BE49-F238E27FC236}">
                      <a16:creationId xmlns:a16="http://schemas.microsoft.com/office/drawing/2014/main" id="{7124AB2F-1C92-42F4-A988-F860E34BB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505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281" name="Text Box 171">
                  <a:extLst>
                    <a:ext uri="{FF2B5EF4-FFF2-40B4-BE49-F238E27FC236}">
                      <a16:creationId xmlns:a16="http://schemas.microsoft.com/office/drawing/2014/main" id="{FCEC0357-1DF0-4448-AF2C-54FD488E1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771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  <p:sp>
          <p:nvSpPr>
            <p:cNvPr id="271" name="Text Box 172">
              <a:extLst>
                <a:ext uri="{FF2B5EF4-FFF2-40B4-BE49-F238E27FC236}">
                  <a16:creationId xmlns:a16="http://schemas.microsoft.com/office/drawing/2014/main" id="{7A49F206-4790-459F-BFE5-D34F505CA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2623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Arial" panose="020B0604020202020204" pitchFamily="34" charset="0"/>
                </a:rPr>
                <a:t>V = 0</a:t>
              </a:r>
            </a:p>
          </p:txBody>
        </p:sp>
      </p:grpSp>
      <p:grpSp>
        <p:nvGrpSpPr>
          <p:cNvPr id="318" name="Group 173">
            <a:extLst>
              <a:ext uri="{FF2B5EF4-FFF2-40B4-BE49-F238E27FC236}">
                <a16:creationId xmlns:a16="http://schemas.microsoft.com/office/drawing/2014/main" id="{59A8EF5B-176F-4AC2-9871-119AA47AD0A5}"/>
              </a:ext>
            </a:extLst>
          </p:cNvPr>
          <p:cNvGrpSpPr>
            <a:grpSpLocks/>
          </p:cNvGrpSpPr>
          <p:nvPr/>
        </p:nvGrpSpPr>
        <p:grpSpPr bwMode="auto">
          <a:xfrm>
            <a:off x="2173336" y="5217742"/>
            <a:ext cx="3835400" cy="1236662"/>
            <a:chOff x="3695" y="2393"/>
            <a:chExt cx="2416" cy="779"/>
          </a:xfrm>
        </p:grpSpPr>
        <p:grpSp>
          <p:nvGrpSpPr>
            <p:cNvPr id="319" name="Group 175">
              <a:extLst>
                <a:ext uri="{FF2B5EF4-FFF2-40B4-BE49-F238E27FC236}">
                  <a16:creationId xmlns:a16="http://schemas.microsoft.com/office/drawing/2014/main" id="{13DEFFA7-8B03-464E-AC6B-6FC572D6A5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92" y="2393"/>
              <a:ext cx="1819" cy="779"/>
              <a:chOff x="4364" y="2744"/>
              <a:chExt cx="1819" cy="779"/>
            </a:xfrm>
          </p:grpSpPr>
          <p:grpSp>
            <p:nvGrpSpPr>
              <p:cNvPr id="321" name="Group 176">
                <a:extLst>
                  <a:ext uri="{FF2B5EF4-FFF2-40B4-BE49-F238E27FC236}">
                    <a16:creationId xmlns:a16="http://schemas.microsoft.com/office/drawing/2014/main" id="{899071C7-91D8-495B-81EC-E50BA2D19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6" y="2759"/>
                <a:ext cx="1342" cy="258"/>
                <a:chOff x="1651" y="1444"/>
                <a:chExt cx="1342" cy="258"/>
              </a:xfrm>
            </p:grpSpPr>
            <p:sp>
              <p:nvSpPr>
                <p:cNvPr id="357" name="Oval 177">
                  <a:extLst>
                    <a:ext uri="{FF2B5EF4-FFF2-40B4-BE49-F238E27FC236}">
                      <a16:creationId xmlns:a16="http://schemas.microsoft.com/office/drawing/2014/main" id="{EDF80454-78C9-4681-90CB-B8A770C5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" name="Text Box 178">
                  <a:extLst>
                    <a:ext uri="{FF2B5EF4-FFF2-40B4-BE49-F238E27FC236}">
                      <a16:creationId xmlns:a16="http://schemas.microsoft.com/office/drawing/2014/main" id="{A52A22C4-5533-4057-8FA1-10B2BB751A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59" name="Text Box 179">
                  <a:extLst>
                    <a:ext uri="{FF2B5EF4-FFF2-40B4-BE49-F238E27FC236}">
                      <a16:creationId xmlns:a16="http://schemas.microsoft.com/office/drawing/2014/main" id="{FA73A715-12E5-4B73-B8C7-C146B29ED0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60" name="Oval 180">
                  <a:extLst>
                    <a:ext uri="{FF2B5EF4-FFF2-40B4-BE49-F238E27FC236}">
                      <a16:creationId xmlns:a16="http://schemas.microsoft.com/office/drawing/2014/main" id="{54F5BF6D-D0AD-4BFB-885C-DFA8AD59B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1" name="Text Box 181">
                  <a:extLst>
                    <a:ext uri="{FF2B5EF4-FFF2-40B4-BE49-F238E27FC236}">
                      <a16:creationId xmlns:a16="http://schemas.microsoft.com/office/drawing/2014/main" id="{A4EF0B5F-B8B8-4080-8F1E-63F4CD9878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62" name="Text Box 182">
                  <a:extLst>
                    <a:ext uri="{FF2B5EF4-FFF2-40B4-BE49-F238E27FC236}">
                      <a16:creationId xmlns:a16="http://schemas.microsoft.com/office/drawing/2014/main" id="{5C9E8110-8A89-4E54-982D-66E4F19E8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63" name="Oval 183">
                  <a:extLst>
                    <a:ext uri="{FF2B5EF4-FFF2-40B4-BE49-F238E27FC236}">
                      <a16:creationId xmlns:a16="http://schemas.microsoft.com/office/drawing/2014/main" id="{9150F94E-AAC7-409F-8341-2253CC742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4" name="Text Box 184">
                  <a:extLst>
                    <a:ext uri="{FF2B5EF4-FFF2-40B4-BE49-F238E27FC236}">
                      <a16:creationId xmlns:a16="http://schemas.microsoft.com/office/drawing/2014/main" id="{2ACC03AC-6DF4-4099-ABCE-D4E983A23B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65" name="Text Box 185">
                  <a:extLst>
                    <a:ext uri="{FF2B5EF4-FFF2-40B4-BE49-F238E27FC236}">
                      <a16:creationId xmlns:a16="http://schemas.microsoft.com/office/drawing/2014/main" id="{687A266F-58C5-4DFC-947F-41841EF24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22" name="Group 186">
                <a:extLst>
                  <a:ext uri="{FF2B5EF4-FFF2-40B4-BE49-F238E27FC236}">
                    <a16:creationId xmlns:a16="http://schemas.microsoft.com/office/drawing/2014/main" id="{A26BD8C9-364C-45ED-AD44-A74A94756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3012"/>
                <a:ext cx="1342" cy="258"/>
                <a:chOff x="1651" y="1444"/>
                <a:chExt cx="1342" cy="258"/>
              </a:xfrm>
            </p:grpSpPr>
            <p:sp>
              <p:nvSpPr>
                <p:cNvPr id="348" name="Oval 187">
                  <a:extLst>
                    <a:ext uri="{FF2B5EF4-FFF2-40B4-BE49-F238E27FC236}">
                      <a16:creationId xmlns:a16="http://schemas.microsoft.com/office/drawing/2014/main" id="{A8B2530B-91B9-42A4-8032-7A9006CA8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Text Box 188">
                  <a:extLst>
                    <a:ext uri="{FF2B5EF4-FFF2-40B4-BE49-F238E27FC236}">
                      <a16:creationId xmlns:a16="http://schemas.microsoft.com/office/drawing/2014/main" id="{DD95E732-7697-4F5F-B722-C6827223CE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50" name="Text Box 189">
                  <a:extLst>
                    <a:ext uri="{FF2B5EF4-FFF2-40B4-BE49-F238E27FC236}">
                      <a16:creationId xmlns:a16="http://schemas.microsoft.com/office/drawing/2014/main" id="{1B2C7EA5-FDC3-48DF-8100-4BEACF10FD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51" name="Oval 190">
                  <a:extLst>
                    <a:ext uri="{FF2B5EF4-FFF2-40B4-BE49-F238E27FC236}">
                      <a16:creationId xmlns:a16="http://schemas.microsoft.com/office/drawing/2014/main" id="{CFC93BBC-FAF0-4A13-ADA2-2BC1FB06F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2" name="Text Box 191">
                  <a:extLst>
                    <a:ext uri="{FF2B5EF4-FFF2-40B4-BE49-F238E27FC236}">
                      <a16:creationId xmlns:a16="http://schemas.microsoft.com/office/drawing/2014/main" id="{2303367A-0E9A-422B-8843-2EEF4197DF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53" name="Text Box 192">
                  <a:extLst>
                    <a:ext uri="{FF2B5EF4-FFF2-40B4-BE49-F238E27FC236}">
                      <a16:creationId xmlns:a16="http://schemas.microsoft.com/office/drawing/2014/main" id="{8F569B25-F13F-473D-8ED4-8939FE046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54" name="Oval 193">
                  <a:extLst>
                    <a:ext uri="{FF2B5EF4-FFF2-40B4-BE49-F238E27FC236}">
                      <a16:creationId xmlns:a16="http://schemas.microsoft.com/office/drawing/2014/main" id="{473D9896-8806-4A16-B045-F78326DF9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5" name="Text Box 194">
                  <a:extLst>
                    <a:ext uri="{FF2B5EF4-FFF2-40B4-BE49-F238E27FC236}">
                      <a16:creationId xmlns:a16="http://schemas.microsoft.com/office/drawing/2014/main" id="{91391384-F277-4E01-B649-887E5E1D4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56" name="Text Box 195">
                  <a:extLst>
                    <a:ext uri="{FF2B5EF4-FFF2-40B4-BE49-F238E27FC236}">
                      <a16:creationId xmlns:a16="http://schemas.microsoft.com/office/drawing/2014/main" id="{781FFED7-5B16-4801-B842-AD03D8D8FD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23" name="Group 196">
                <a:extLst>
                  <a:ext uri="{FF2B5EF4-FFF2-40B4-BE49-F238E27FC236}">
                    <a16:creationId xmlns:a16="http://schemas.microsoft.com/office/drawing/2014/main" id="{1254C7DB-E444-4469-9587-F7E242064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0" y="3265"/>
                <a:ext cx="1342" cy="258"/>
                <a:chOff x="1651" y="1444"/>
                <a:chExt cx="1342" cy="258"/>
              </a:xfrm>
            </p:grpSpPr>
            <p:sp>
              <p:nvSpPr>
                <p:cNvPr id="339" name="Oval 197">
                  <a:extLst>
                    <a:ext uri="{FF2B5EF4-FFF2-40B4-BE49-F238E27FC236}">
                      <a16:creationId xmlns:a16="http://schemas.microsoft.com/office/drawing/2014/main" id="{55713F80-7AA1-405B-9DCC-7AC8EDAFC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1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0" name="Text Box 198">
                  <a:extLst>
                    <a:ext uri="{FF2B5EF4-FFF2-40B4-BE49-F238E27FC236}">
                      <a16:creationId xmlns:a16="http://schemas.microsoft.com/office/drawing/2014/main" id="{2EF555C8-9435-434B-836F-48169E80E1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0" y="1444"/>
                  <a:ext cx="1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41" name="Text Box 199">
                  <a:extLst>
                    <a:ext uri="{FF2B5EF4-FFF2-40B4-BE49-F238E27FC236}">
                      <a16:creationId xmlns:a16="http://schemas.microsoft.com/office/drawing/2014/main" id="{251DEAB8-4FFD-418C-B174-4C3AB86D60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42" name="Oval 200">
                  <a:extLst>
                    <a:ext uri="{FF2B5EF4-FFF2-40B4-BE49-F238E27FC236}">
                      <a16:creationId xmlns:a16="http://schemas.microsoft.com/office/drawing/2014/main" id="{86270C98-7E27-4E2E-A88B-F0E42F3BF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1478"/>
                  <a:ext cx="380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3" name="Text Box 201">
                  <a:extLst>
                    <a:ext uri="{FF2B5EF4-FFF2-40B4-BE49-F238E27FC236}">
                      <a16:creationId xmlns:a16="http://schemas.microsoft.com/office/drawing/2014/main" id="{54515BA7-9636-4008-A1C0-266C7D82F3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4" y="1445"/>
                  <a:ext cx="189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44" name="Text Box 202">
                  <a:extLst>
                    <a:ext uri="{FF2B5EF4-FFF2-40B4-BE49-F238E27FC236}">
                      <a16:creationId xmlns:a16="http://schemas.microsoft.com/office/drawing/2014/main" id="{3E442A11-1CAE-4ED9-9EF1-F552D5EEA8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6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45" name="Oval 203">
                  <a:extLst>
                    <a:ext uri="{FF2B5EF4-FFF2-40B4-BE49-F238E27FC236}">
                      <a16:creationId xmlns:a16="http://schemas.microsoft.com/office/drawing/2014/main" id="{8D551D6B-F381-4590-8D85-7CF234018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1" y="1478"/>
                  <a:ext cx="381" cy="190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lIns="90000" tIns="8280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20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6" name="Text Box 204">
                  <a:extLst>
                    <a:ext uri="{FF2B5EF4-FFF2-40B4-BE49-F238E27FC236}">
                      <a16:creationId xmlns:a16="http://schemas.microsoft.com/office/drawing/2014/main" id="{274A71DD-EAEF-448B-963E-FFDEA77AC5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1" y="144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47" name="Text Box 205">
                  <a:extLst>
                    <a:ext uri="{FF2B5EF4-FFF2-40B4-BE49-F238E27FC236}">
                      <a16:creationId xmlns:a16="http://schemas.microsoft.com/office/drawing/2014/main" id="{EEB4D576-783D-4422-857B-B33C75CAB0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3" y="1444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324" name="Group 206">
                <a:extLst>
                  <a:ext uri="{FF2B5EF4-FFF2-40B4-BE49-F238E27FC236}">
                    <a16:creationId xmlns:a16="http://schemas.microsoft.com/office/drawing/2014/main" id="{8C78318E-4037-4AFC-B5C9-872CC9BDB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4" y="2752"/>
                <a:ext cx="242" cy="766"/>
                <a:chOff x="1282" y="2266"/>
                <a:chExt cx="242" cy="766"/>
              </a:xfrm>
            </p:grpSpPr>
            <p:grpSp>
              <p:nvGrpSpPr>
                <p:cNvPr id="332" name="Group 207">
                  <a:extLst>
                    <a:ext uri="{FF2B5EF4-FFF2-40B4-BE49-F238E27FC236}">
                      <a16:creationId xmlns:a16="http://schemas.microsoft.com/office/drawing/2014/main" id="{F3590FA1-C015-4260-BDDF-32E5990B1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2" y="2267"/>
                  <a:ext cx="193" cy="745"/>
                  <a:chOff x="1398" y="1443"/>
                  <a:chExt cx="193" cy="745"/>
                </a:xfrm>
              </p:grpSpPr>
              <p:sp>
                <p:nvSpPr>
                  <p:cNvPr id="337" name="Rectangle 208">
                    <a:extLst>
                      <a:ext uri="{FF2B5EF4-FFF2-40B4-BE49-F238E27FC236}">
                        <a16:creationId xmlns:a16="http://schemas.microsoft.com/office/drawing/2014/main" id="{D172FF70-1A78-4AEE-84F1-BB8540F600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209">
                    <a:extLst>
                      <a:ext uri="{FF2B5EF4-FFF2-40B4-BE49-F238E27FC236}">
                        <a16:creationId xmlns:a16="http://schemas.microsoft.com/office/drawing/2014/main" id="{108A4E6F-AEEE-42C1-AEE4-17CD0BE552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rot="10800000"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33" name="Text Box 210">
                  <a:extLst>
                    <a:ext uri="{FF2B5EF4-FFF2-40B4-BE49-F238E27FC236}">
                      <a16:creationId xmlns:a16="http://schemas.microsoft.com/office/drawing/2014/main" id="{0F4F0BE6-5DEE-42BC-9012-61011343A8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" y="2266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34" name="Text Box 211">
                  <a:extLst>
                    <a:ext uri="{FF2B5EF4-FFF2-40B4-BE49-F238E27FC236}">
                      <a16:creationId xmlns:a16="http://schemas.microsoft.com/office/drawing/2014/main" id="{49AACB53-B1BB-4E82-A15F-FF95A55C0D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2" y="2351"/>
                  <a:ext cx="114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sz="1600" b="1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5" name="Text Box 212">
                  <a:extLst>
                    <a:ext uri="{FF2B5EF4-FFF2-40B4-BE49-F238E27FC236}">
                      <a16:creationId xmlns:a16="http://schemas.microsoft.com/office/drawing/2014/main" id="{7ED7BA28-28A0-478A-9A51-7A1239193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3" y="2514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36" name="Text Box 213">
                  <a:extLst>
                    <a:ext uri="{FF2B5EF4-FFF2-40B4-BE49-F238E27FC236}">
                      <a16:creationId xmlns:a16="http://schemas.microsoft.com/office/drawing/2014/main" id="{E41D86F9-55C7-4132-A356-9D16BFC448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4" y="2775"/>
                  <a:ext cx="19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325" name="Group 214">
                <a:extLst>
                  <a:ext uri="{FF2B5EF4-FFF2-40B4-BE49-F238E27FC236}">
                    <a16:creationId xmlns:a16="http://schemas.microsoft.com/office/drawing/2014/main" id="{C432BA53-176A-4CC2-85F2-237FD05A5C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2" y="2744"/>
                <a:ext cx="241" cy="771"/>
                <a:chOff x="2860" y="2258"/>
                <a:chExt cx="241" cy="771"/>
              </a:xfrm>
            </p:grpSpPr>
            <p:grpSp>
              <p:nvGrpSpPr>
                <p:cNvPr id="326" name="Group 215">
                  <a:extLst>
                    <a:ext uri="{FF2B5EF4-FFF2-40B4-BE49-F238E27FC236}">
                      <a16:creationId xmlns:a16="http://schemas.microsoft.com/office/drawing/2014/main" id="{81CAB5E3-BEA5-4BE3-B84E-AB4DCD611F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908" y="2258"/>
                  <a:ext cx="193" cy="745"/>
                  <a:chOff x="1398" y="1443"/>
                  <a:chExt cx="193" cy="745"/>
                </a:xfrm>
              </p:grpSpPr>
              <p:sp>
                <p:nvSpPr>
                  <p:cNvPr id="330" name="Rectangle 216">
                    <a:extLst>
                      <a:ext uri="{FF2B5EF4-FFF2-40B4-BE49-F238E27FC236}">
                        <a16:creationId xmlns:a16="http://schemas.microsoft.com/office/drawing/2014/main" id="{941C6B01-E543-42E6-BA4E-D93DE51432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1443"/>
                    <a:ext cx="96" cy="745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Rectangle 217">
                    <a:extLst>
                      <a:ext uri="{FF2B5EF4-FFF2-40B4-BE49-F238E27FC236}">
                        <a16:creationId xmlns:a16="http://schemas.microsoft.com/office/drawing/2014/main" id="{8BA775B5-F7F6-49BD-9A69-E4980D80B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472" y="1737"/>
                    <a:ext cx="25" cy="173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 algn="ctr">
                    <a:solidFill>
                      <a:srgbClr val="FFFF99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vert="eaVert" wrap="none" lIns="90000" tIns="82800" rIns="90000" bIns="82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7" name="Text Box 218">
                  <a:extLst>
                    <a:ext uri="{FF2B5EF4-FFF2-40B4-BE49-F238E27FC236}">
                      <a16:creationId xmlns:a16="http://schemas.microsoft.com/office/drawing/2014/main" id="{179F4F83-B173-4BE7-95AF-500171C7F9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269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28" name="Text Box 219">
                  <a:extLst>
                    <a:ext uri="{FF2B5EF4-FFF2-40B4-BE49-F238E27FC236}">
                      <a16:creationId xmlns:a16="http://schemas.microsoft.com/office/drawing/2014/main" id="{76D64184-860D-4A01-85C4-4EB5EDEF50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505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329" name="Text Box 220">
                  <a:extLst>
                    <a:ext uri="{FF2B5EF4-FFF2-40B4-BE49-F238E27FC236}">
                      <a16:creationId xmlns:a16="http://schemas.microsoft.com/office/drawing/2014/main" id="{851E78D5-DC7B-4F12-86BB-EA0239B96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60" y="2771"/>
                  <a:ext cx="157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lIns="90000" tIns="82800" rIns="90000" bIns="82800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16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-</a:t>
                  </a:r>
                </a:p>
              </p:txBody>
            </p:sp>
          </p:grpSp>
        </p:grpSp>
        <p:sp>
          <p:nvSpPr>
            <p:cNvPr id="320" name="Text Box 221">
              <a:extLst>
                <a:ext uri="{FF2B5EF4-FFF2-40B4-BE49-F238E27FC236}">
                  <a16:creationId xmlns:a16="http://schemas.microsoft.com/office/drawing/2014/main" id="{025490AD-8EEA-4F20-8485-7F32D0F1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2604"/>
              <a:ext cx="4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3333FF"/>
                  </a:solidFill>
                  <a:latin typeface="Arial" panose="020B0604020202020204" pitchFamily="34" charset="0"/>
                </a:rPr>
                <a:t>V = 0</a:t>
              </a:r>
            </a:p>
          </p:txBody>
        </p:sp>
      </p:grpSp>
      <p:sp>
        <p:nvSpPr>
          <p:cNvPr id="416" name="Flecha derecha 215">
            <a:extLst>
              <a:ext uri="{FF2B5EF4-FFF2-40B4-BE49-F238E27FC236}">
                <a16:creationId xmlns:a16="http://schemas.microsoft.com/office/drawing/2014/main" id="{4C239A0E-235F-4D55-AB5D-01725089FF6F}"/>
              </a:ext>
            </a:extLst>
          </p:cNvPr>
          <p:cNvSpPr/>
          <p:nvPr/>
        </p:nvSpPr>
        <p:spPr bwMode="auto">
          <a:xfrm>
            <a:off x="6133508" y="4013876"/>
            <a:ext cx="281371" cy="668215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206418-BE67-47C6-8E72-B9DFBF727FA1}"/>
              </a:ext>
            </a:extLst>
          </p:cNvPr>
          <p:cNvGrpSpPr/>
          <p:nvPr/>
        </p:nvGrpSpPr>
        <p:grpSpPr>
          <a:xfrm>
            <a:off x="8421093" y="3258172"/>
            <a:ext cx="831850" cy="469900"/>
            <a:chOff x="8498918" y="1662828"/>
            <a:chExt cx="831850" cy="469900"/>
          </a:xfrm>
        </p:grpSpPr>
        <p:sp>
          <p:nvSpPr>
            <p:cNvPr id="207" name="Line 16">
              <a:extLst>
                <a:ext uri="{FF2B5EF4-FFF2-40B4-BE49-F238E27FC236}">
                  <a16:creationId xmlns:a16="http://schemas.microsoft.com/office/drawing/2014/main" id="{C1179F67-43B3-4007-8330-6157EB6DE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8918" y="2088278"/>
              <a:ext cx="831850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208" name="Text Box 17">
              <a:extLst>
                <a:ext uri="{FF2B5EF4-FFF2-40B4-BE49-F238E27FC236}">
                  <a16:creationId xmlns:a16="http://schemas.microsoft.com/office/drawing/2014/main" id="{2FA2584F-DB40-477C-9120-38091D349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5293" y="1662828"/>
              <a:ext cx="3508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09" name="Line 18">
              <a:extLst>
                <a:ext uri="{FF2B5EF4-FFF2-40B4-BE49-F238E27FC236}">
                  <a16:creationId xmlns:a16="http://schemas.microsoft.com/office/drawing/2014/main" id="{CB894912-AD7C-4B4B-A5E2-01A4845F4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2131" y="1769190"/>
              <a:ext cx="215900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C49FAA-9241-4673-AA41-C007AD83401C}"/>
              </a:ext>
            </a:extLst>
          </p:cNvPr>
          <p:cNvCxnSpPr/>
          <p:nvPr/>
        </p:nvCxnSpPr>
        <p:spPr bwMode="auto">
          <a:xfrm>
            <a:off x="6133508" y="2859623"/>
            <a:ext cx="0" cy="299629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014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4" grpId="0" animBg="1"/>
      <p:bldP spid="214" grpId="0"/>
      <p:bldP spid="215" grpId="0"/>
      <p:bldP spid="218" grpId="0"/>
      <p:bldP spid="4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1259029" y="382653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3.5.3 CARACTERIZACIÓN DE UN DIELÉCTRICO</a:t>
            </a:r>
          </a:p>
        </p:txBody>
      </p:sp>
      <p:sp>
        <p:nvSpPr>
          <p:cNvPr id="19466" name="Text Box 47"/>
          <p:cNvSpPr txBox="1">
            <a:spLocks noChangeArrowheads="1"/>
          </p:cNvSpPr>
          <p:nvPr/>
        </p:nvSpPr>
        <p:spPr bwMode="auto">
          <a:xfrm>
            <a:off x="7935138" y="2913055"/>
            <a:ext cx="1794763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latin typeface="Arial" panose="020B0604020202020204" pitchFamily="34" charset="0"/>
              </a:rPr>
              <a:t>INICIAL</a:t>
            </a:r>
            <a:r>
              <a:rPr lang="es-ES" sz="2400" dirty="0">
                <a:latin typeface="Arial" panose="020B0604020202020204" pitchFamily="34" charset="0"/>
              </a:rPr>
              <a:t> ≠ 0</a:t>
            </a: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4057279" y="2357514"/>
            <a:ext cx="3524250" cy="1743075"/>
            <a:chOff x="1135" y="1415"/>
            <a:chExt cx="2220" cy="1098"/>
          </a:xfrm>
        </p:grpSpPr>
        <p:grpSp>
          <p:nvGrpSpPr>
            <p:cNvPr id="48207" name="Group 120"/>
            <p:cNvGrpSpPr>
              <a:grpSpLocks/>
            </p:cNvGrpSpPr>
            <p:nvPr/>
          </p:nvGrpSpPr>
          <p:grpSpPr bwMode="auto">
            <a:xfrm>
              <a:off x="1135" y="1415"/>
              <a:ext cx="321" cy="1098"/>
              <a:chOff x="1135" y="1415"/>
              <a:chExt cx="321" cy="1098"/>
            </a:xfrm>
          </p:grpSpPr>
          <p:sp>
            <p:nvSpPr>
              <p:cNvPr id="48216" name="Rectangle 43"/>
              <p:cNvSpPr>
                <a:spLocks noChangeArrowheads="1"/>
              </p:cNvSpPr>
              <p:nvPr/>
            </p:nvSpPr>
            <p:spPr bwMode="auto">
              <a:xfrm>
                <a:off x="1312" y="1512"/>
                <a:ext cx="61" cy="92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17" name="Rectangle 46"/>
              <p:cNvSpPr>
                <a:spLocks noChangeArrowheads="1"/>
              </p:cNvSpPr>
              <p:nvPr/>
            </p:nvSpPr>
            <p:spPr bwMode="auto">
              <a:xfrm rot="-5400000">
                <a:off x="1227" y="1876"/>
                <a:ext cx="31" cy="21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18" name="Text Box 53"/>
              <p:cNvSpPr txBox="1">
                <a:spLocks noChangeArrowheads="1"/>
              </p:cNvSpPr>
              <p:nvPr/>
            </p:nvSpPr>
            <p:spPr bwMode="auto">
              <a:xfrm>
                <a:off x="1230" y="1415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19" name="Text Box 54"/>
              <p:cNvSpPr txBox="1">
                <a:spLocks noChangeArrowheads="1"/>
              </p:cNvSpPr>
              <p:nvPr/>
            </p:nvSpPr>
            <p:spPr bwMode="auto">
              <a:xfrm>
                <a:off x="1230" y="1581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20" name="Text Box 55"/>
              <p:cNvSpPr txBox="1">
                <a:spLocks noChangeArrowheads="1"/>
              </p:cNvSpPr>
              <p:nvPr/>
            </p:nvSpPr>
            <p:spPr bwMode="auto">
              <a:xfrm>
                <a:off x="1230" y="1797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21" name="Text Box 56"/>
              <p:cNvSpPr txBox="1">
                <a:spLocks noChangeArrowheads="1"/>
              </p:cNvSpPr>
              <p:nvPr/>
            </p:nvSpPr>
            <p:spPr bwMode="auto">
              <a:xfrm>
                <a:off x="1230" y="1993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22" name="Text Box 57"/>
              <p:cNvSpPr txBox="1">
                <a:spLocks noChangeArrowheads="1"/>
              </p:cNvSpPr>
              <p:nvPr/>
            </p:nvSpPr>
            <p:spPr bwMode="auto">
              <a:xfrm>
                <a:off x="1230" y="2179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48208" name="Group 121"/>
            <p:cNvGrpSpPr>
              <a:grpSpLocks/>
            </p:cNvGrpSpPr>
            <p:nvPr/>
          </p:nvGrpSpPr>
          <p:grpSpPr bwMode="auto">
            <a:xfrm>
              <a:off x="3020" y="1420"/>
              <a:ext cx="335" cy="1078"/>
              <a:chOff x="3020" y="1420"/>
              <a:chExt cx="335" cy="1078"/>
            </a:xfrm>
          </p:grpSpPr>
          <p:sp>
            <p:nvSpPr>
              <p:cNvPr id="48209" name="Rectangle 44"/>
              <p:cNvSpPr>
                <a:spLocks noChangeArrowheads="1"/>
              </p:cNvSpPr>
              <p:nvPr/>
            </p:nvSpPr>
            <p:spPr bwMode="auto">
              <a:xfrm>
                <a:off x="3120" y="1512"/>
                <a:ext cx="61" cy="92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10" name="Rectangle 45"/>
              <p:cNvSpPr>
                <a:spLocks noChangeArrowheads="1"/>
              </p:cNvSpPr>
              <p:nvPr/>
            </p:nvSpPr>
            <p:spPr bwMode="auto">
              <a:xfrm rot="-5400000">
                <a:off x="3231" y="1875"/>
                <a:ext cx="31" cy="21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11" name="Text Box 58"/>
              <p:cNvSpPr txBox="1">
                <a:spLocks noChangeArrowheads="1"/>
              </p:cNvSpPr>
              <p:nvPr/>
            </p:nvSpPr>
            <p:spPr bwMode="auto">
              <a:xfrm>
                <a:off x="3064" y="1420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12" name="Text Box 59"/>
              <p:cNvSpPr txBox="1">
                <a:spLocks noChangeArrowheads="1"/>
              </p:cNvSpPr>
              <p:nvPr/>
            </p:nvSpPr>
            <p:spPr bwMode="auto">
              <a:xfrm>
                <a:off x="3064" y="1606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13" name="Text Box 60"/>
              <p:cNvSpPr txBox="1">
                <a:spLocks noChangeArrowheads="1"/>
              </p:cNvSpPr>
              <p:nvPr/>
            </p:nvSpPr>
            <p:spPr bwMode="auto">
              <a:xfrm>
                <a:off x="3064" y="1792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14" name="Text Box 61"/>
              <p:cNvSpPr txBox="1">
                <a:spLocks noChangeArrowheads="1"/>
              </p:cNvSpPr>
              <p:nvPr/>
            </p:nvSpPr>
            <p:spPr bwMode="auto">
              <a:xfrm>
                <a:off x="3064" y="1978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15" name="Text Box 62"/>
              <p:cNvSpPr txBox="1">
                <a:spLocks noChangeArrowheads="1"/>
              </p:cNvSpPr>
              <p:nvPr/>
            </p:nvSpPr>
            <p:spPr bwMode="auto">
              <a:xfrm>
                <a:off x="3020" y="2164"/>
                <a:ext cx="26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48205" name="Rectangle 52"/>
          <p:cNvSpPr>
            <a:spLocks noChangeArrowheads="1"/>
          </p:cNvSpPr>
          <p:nvPr/>
        </p:nvSpPr>
        <p:spPr bwMode="auto">
          <a:xfrm>
            <a:off x="4539435" y="2554364"/>
            <a:ext cx="2514600" cy="14446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6" name="Text Box 63"/>
          <p:cNvSpPr txBox="1">
            <a:spLocks noChangeArrowheads="1"/>
          </p:cNvSpPr>
          <p:nvPr/>
        </p:nvSpPr>
        <p:spPr bwMode="auto">
          <a:xfrm>
            <a:off x="1353025" y="1900856"/>
            <a:ext cx="1736671" cy="536549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Conductor</a:t>
            </a:r>
          </a:p>
        </p:txBody>
      </p: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4462092" y="2351164"/>
            <a:ext cx="2647950" cy="1765300"/>
            <a:chOff x="1390" y="1411"/>
            <a:chExt cx="1668" cy="1112"/>
          </a:xfrm>
        </p:grpSpPr>
        <p:grpSp>
          <p:nvGrpSpPr>
            <p:cNvPr id="48193" name="Group 65"/>
            <p:cNvGrpSpPr>
              <a:grpSpLocks/>
            </p:cNvGrpSpPr>
            <p:nvPr/>
          </p:nvGrpSpPr>
          <p:grpSpPr bwMode="auto">
            <a:xfrm>
              <a:off x="1390" y="1411"/>
              <a:ext cx="267" cy="1078"/>
              <a:chOff x="4302" y="2257"/>
              <a:chExt cx="267" cy="1078"/>
            </a:xfrm>
          </p:grpSpPr>
          <p:sp>
            <p:nvSpPr>
              <p:cNvPr id="48200" name="Text Box 66"/>
              <p:cNvSpPr txBox="1">
                <a:spLocks noChangeArrowheads="1"/>
              </p:cNvSpPr>
              <p:nvPr/>
            </p:nvSpPr>
            <p:spPr bwMode="auto">
              <a:xfrm>
                <a:off x="4346" y="2629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01" name="Text Box 67"/>
              <p:cNvSpPr txBox="1">
                <a:spLocks noChangeArrowheads="1"/>
              </p:cNvSpPr>
              <p:nvPr/>
            </p:nvSpPr>
            <p:spPr bwMode="auto">
              <a:xfrm>
                <a:off x="4346" y="2815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02" name="Text Box 68"/>
              <p:cNvSpPr txBox="1">
                <a:spLocks noChangeArrowheads="1"/>
              </p:cNvSpPr>
              <p:nvPr/>
            </p:nvSpPr>
            <p:spPr bwMode="auto">
              <a:xfrm>
                <a:off x="4302" y="3001"/>
                <a:ext cx="26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03" name="Text Box 69"/>
              <p:cNvSpPr txBox="1">
                <a:spLocks noChangeArrowheads="1"/>
              </p:cNvSpPr>
              <p:nvPr/>
            </p:nvSpPr>
            <p:spPr bwMode="auto">
              <a:xfrm>
                <a:off x="4346" y="2257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48204" name="Text Box 70"/>
              <p:cNvSpPr txBox="1">
                <a:spLocks noChangeArrowheads="1"/>
              </p:cNvSpPr>
              <p:nvPr/>
            </p:nvSpPr>
            <p:spPr bwMode="auto">
              <a:xfrm>
                <a:off x="4346" y="2443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194" name="Group 71"/>
            <p:cNvGrpSpPr>
              <a:grpSpLocks/>
            </p:cNvGrpSpPr>
            <p:nvPr/>
          </p:nvGrpSpPr>
          <p:grpSpPr bwMode="auto">
            <a:xfrm>
              <a:off x="2832" y="1425"/>
              <a:ext cx="226" cy="1098"/>
              <a:chOff x="4492" y="2278"/>
              <a:chExt cx="226" cy="1098"/>
            </a:xfrm>
          </p:grpSpPr>
          <p:sp>
            <p:nvSpPr>
              <p:cNvPr id="48195" name="Text Box 72"/>
              <p:cNvSpPr txBox="1">
                <a:spLocks noChangeArrowheads="1"/>
              </p:cNvSpPr>
              <p:nvPr/>
            </p:nvSpPr>
            <p:spPr bwMode="auto">
              <a:xfrm>
                <a:off x="4492" y="2660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196" name="Text Box 73"/>
              <p:cNvSpPr txBox="1">
                <a:spLocks noChangeArrowheads="1"/>
              </p:cNvSpPr>
              <p:nvPr/>
            </p:nvSpPr>
            <p:spPr bwMode="auto">
              <a:xfrm>
                <a:off x="4492" y="2856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197" name="Text Box 74"/>
              <p:cNvSpPr txBox="1">
                <a:spLocks noChangeArrowheads="1"/>
              </p:cNvSpPr>
              <p:nvPr/>
            </p:nvSpPr>
            <p:spPr bwMode="auto">
              <a:xfrm>
                <a:off x="4492" y="3042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198" name="Text Box 75"/>
              <p:cNvSpPr txBox="1">
                <a:spLocks noChangeArrowheads="1"/>
              </p:cNvSpPr>
              <p:nvPr/>
            </p:nvSpPr>
            <p:spPr bwMode="auto">
              <a:xfrm>
                <a:off x="4492" y="2278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199" name="Text Box 76"/>
              <p:cNvSpPr txBox="1">
                <a:spLocks noChangeArrowheads="1"/>
              </p:cNvSpPr>
              <p:nvPr/>
            </p:nvSpPr>
            <p:spPr bwMode="auto">
              <a:xfrm>
                <a:off x="4492" y="2444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</p:grp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5024067" y="2884567"/>
            <a:ext cx="1422400" cy="512763"/>
            <a:chOff x="1768" y="1747"/>
            <a:chExt cx="896" cy="323"/>
          </a:xfrm>
        </p:grpSpPr>
        <p:sp>
          <p:nvSpPr>
            <p:cNvPr id="48190" name="Line 78"/>
            <p:cNvSpPr>
              <a:spLocks noChangeShapeType="1"/>
            </p:cNvSpPr>
            <p:nvPr/>
          </p:nvSpPr>
          <p:spPr bwMode="auto">
            <a:xfrm>
              <a:off x="1975" y="2069"/>
              <a:ext cx="5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8191" name="Text Box 79"/>
            <p:cNvSpPr txBox="1">
              <a:spLocks noChangeArrowheads="1"/>
            </p:cNvSpPr>
            <p:nvPr/>
          </p:nvSpPr>
          <p:spPr bwMode="auto">
            <a:xfrm>
              <a:off x="1768" y="1747"/>
              <a:ext cx="89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</a:t>
              </a: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APLICADO</a:t>
              </a:r>
              <a:endParaRPr lang="es-E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92" name="Line 80"/>
            <p:cNvSpPr>
              <a:spLocks noChangeShapeType="1"/>
            </p:cNvSpPr>
            <p:nvPr/>
          </p:nvSpPr>
          <p:spPr bwMode="auto">
            <a:xfrm>
              <a:off x="1982" y="1814"/>
              <a:ext cx="13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sp>
        <p:nvSpPr>
          <p:cNvPr id="452689" name="Text Box 81"/>
          <p:cNvSpPr txBox="1">
            <a:spLocks noChangeArrowheads="1"/>
          </p:cNvSpPr>
          <p:nvPr/>
        </p:nvSpPr>
        <p:spPr bwMode="auto">
          <a:xfrm>
            <a:off x="4806134" y="5467585"/>
            <a:ext cx="394560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total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conductor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es nulo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5273260" y="1787400"/>
            <a:ext cx="1455737" cy="554038"/>
            <a:chOff x="1940" y="1277"/>
            <a:chExt cx="917" cy="349"/>
          </a:xfrm>
        </p:grpSpPr>
        <p:sp>
          <p:nvSpPr>
            <p:cNvPr id="48187" name="Line 48"/>
            <p:cNvSpPr>
              <a:spLocks noChangeShapeType="1"/>
            </p:cNvSpPr>
            <p:nvPr/>
          </p:nvSpPr>
          <p:spPr bwMode="auto">
            <a:xfrm>
              <a:off x="2008" y="1625"/>
              <a:ext cx="5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48188" name="Text Box 49"/>
            <p:cNvSpPr txBox="1">
              <a:spLocks noChangeArrowheads="1"/>
            </p:cNvSpPr>
            <p:nvPr/>
          </p:nvSpPr>
          <p:spPr bwMode="auto">
            <a:xfrm>
              <a:off x="1940" y="1277"/>
              <a:ext cx="91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APLICADO</a:t>
              </a:r>
              <a:endParaRPr lang="es-E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89" name="Line 50"/>
            <p:cNvSpPr>
              <a:spLocks noChangeShapeType="1"/>
            </p:cNvSpPr>
            <p:nvPr/>
          </p:nvSpPr>
          <p:spPr bwMode="auto">
            <a:xfrm>
              <a:off x="1974" y="1350"/>
              <a:ext cx="13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/>
            </a:p>
          </p:txBody>
        </p:sp>
      </p:grpSp>
      <p:sp>
        <p:nvSpPr>
          <p:cNvPr id="452714" name="Text Box 106"/>
          <p:cNvSpPr txBox="1">
            <a:spLocks noChangeArrowheads="1"/>
          </p:cNvSpPr>
          <p:nvPr/>
        </p:nvSpPr>
        <p:spPr bwMode="auto">
          <a:xfrm>
            <a:off x="7924821" y="6372180"/>
            <a:ext cx="1805080" cy="5412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latin typeface="Arial" panose="020B0604020202020204" pitchFamily="34" charset="0"/>
              </a:rPr>
              <a:t>FINAL</a:t>
            </a:r>
            <a:r>
              <a:rPr lang="es-ES" sz="2400" dirty="0"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452718" name="Text Box 110"/>
          <p:cNvSpPr txBox="1">
            <a:spLocks noChangeArrowheads="1"/>
          </p:cNvSpPr>
          <p:nvPr/>
        </p:nvSpPr>
        <p:spPr bwMode="auto">
          <a:xfrm>
            <a:off x="4795117" y="5937763"/>
            <a:ext cx="244359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V es constante</a:t>
            </a:r>
          </a:p>
        </p:txBody>
      </p:sp>
      <p:sp>
        <p:nvSpPr>
          <p:cNvPr id="452724" name="Text Box 116"/>
          <p:cNvSpPr txBox="1">
            <a:spLocks noChangeArrowheads="1"/>
          </p:cNvSpPr>
          <p:nvPr/>
        </p:nvSpPr>
        <p:spPr bwMode="auto">
          <a:xfrm>
            <a:off x="4917527" y="4120113"/>
            <a:ext cx="1723847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polariza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669967" y="4058650"/>
            <a:ext cx="2815016" cy="1604793"/>
            <a:chOff x="1604231" y="4358921"/>
            <a:chExt cx="2816836" cy="1603808"/>
          </a:xfrm>
        </p:grpSpPr>
        <p:sp>
          <p:nvSpPr>
            <p:cNvPr id="48162" name="CuadroTexto 2"/>
            <p:cNvSpPr txBox="1">
              <a:spLocks noChangeArrowheads="1"/>
            </p:cNvSpPr>
            <p:nvPr/>
          </p:nvSpPr>
          <p:spPr bwMode="auto">
            <a:xfrm>
              <a:off x="1604231" y="4763136"/>
              <a:ext cx="2148990" cy="1199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s-ES" sz="2400" dirty="0">
                  <a:solidFill>
                    <a:srgbClr val="D60093"/>
                  </a:solidFill>
                </a:rPr>
                <a:t>Sin tocar</a:t>
              </a:r>
            </a:p>
            <a:p>
              <a:pPr algn="r"/>
              <a:r>
                <a:rPr lang="es-ES" sz="2400" dirty="0">
                  <a:solidFill>
                    <a:srgbClr val="D60093"/>
                  </a:solidFill>
                </a:rPr>
                <a:t>para evitar neutralización</a:t>
              </a:r>
            </a:p>
          </p:txBody>
        </p:sp>
        <p:cxnSp>
          <p:nvCxnSpPr>
            <p:cNvPr id="48163" name="Conector recto de flecha 4"/>
            <p:cNvCxnSpPr>
              <a:cxnSpLocks noChangeShapeType="1"/>
            </p:cNvCxnSpPr>
            <p:nvPr/>
          </p:nvCxnSpPr>
          <p:spPr bwMode="auto">
            <a:xfrm flipH="1">
              <a:off x="3863186" y="4358921"/>
              <a:ext cx="557881" cy="429404"/>
            </a:xfrm>
            <a:prstGeom prst="straightConnector1">
              <a:avLst/>
            </a:prstGeom>
            <a:noFill/>
            <a:ln w="38100" algn="ctr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CuadroTexto 2"/>
          <p:cNvSpPr txBox="1">
            <a:spLocks noChangeArrowheads="1"/>
          </p:cNvSpPr>
          <p:nvPr/>
        </p:nvSpPr>
        <p:spPr bwMode="auto">
          <a:xfrm>
            <a:off x="6726531" y="1855576"/>
            <a:ext cx="3164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0000"/>
                </a:solidFill>
              </a:rPr>
              <a:t>(en todos sus puntos)</a:t>
            </a:r>
          </a:p>
        </p:txBody>
      </p: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857066" y="4707933"/>
            <a:ext cx="1879338" cy="812851"/>
            <a:chOff x="4901975" y="4377379"/>
            <a:chExt cx="1879536" cy="813060"/>
          </a:xfrm>
        </p:grpSpPr>
        <p:sp>
          <p:nvSpPr>
            <p:cNvPr id="48156" name="Text Box 4"/>
            <p:cNvSpPr txBox="1">
              <a:spLocks noChangeArrowheads="1"/>
            </p:cNvSpPr>
            <p:nvPr/>
          </p:nvSpPr>
          <p:spPr bwMode="auto">
            <a:xfrm>
              <a:off x="4901975" y="4653750"/>
              <a:ext cx="1879536" cy="5366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En equilibrio</a:t>
              </a:r>
            </a:p>
          </p:txBody>
        </p:sp>
        <p:sp>
          <p:nvSpPr>
            <p:cNvPr id="48157" name="Flecha abajo 12"/>
            <p:cNvSpPr>
              <a:spLocks noChangeArrowheads="1"/>
            </p:cNvSpPr>
            <p:nvPr/>
          </p:nvSpPr>
          <p:spPr bwMode="auto">
            <a:xfrm>
              <a:off x="5636241" y="4377379"/>
              <a:ext cx="422915" cy="1800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134" name="Flecha abajo 12"/>
          <p:cNvSpPr>
            <a:spLocks noChangeArrowheads="1"/>
          </p:cNvSpPr>
          <p:nvPr/>
        </p:nvSpPr>
        <p:spPr bwMode="auto">
          <a:xfrm>
            <a:off x="8521438" y="2501342"/>
            <a:ext cx="422870" cy="3126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lIns="90000" tIns="118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" name="Forma libre 9"/>
          <p:cNvSpPr/>
          <p:nvPr/>
        </p:nvSpPr>
        <p:spPr bwMode="auto">
          <a:xfrm>
            <a:off x="6848855" y="3651771"/>
            <a:ext cx="1885569" cy="720000"/>
          </a:xfrm>
          <a:custGeom>
            <a:avLst/>
            <a:gdLst>
              <a:gd name="connsiteX0" fmla="*/ 1380744 w 1380744"/>
              <a:gd name="connsiteY0" fmla="*/ 0 h 685800"/>
              <a:gd name="connsiteX1" fmla="*/ 1380744 w 1380744"/>
              <a:gd name="connsiteY1" fmla="*/ 676656 h 685800"/>
              <a:gd name="connsiteX2" fmla="*/ 0 w 1380744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744" h="685800">
                <a:moveTo>
                  <a:pt x="1380744" y="0"/>
                </a:moveTo>
                <a:lnTo>
                  <a:pt x="1380744" y="676656"/>
                </a:lnTo>
                <a:lnTo>
                  <a:pt x="0" y="685800"/>
                </a:lnTo>
              </a:path>
            </a:pathLst>
          </a:custGeom>
          <a:noFill/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Forma libre 12"/>
          <p:cNvSpPr/>
          <p:nvPr/>
        </p:nvSpPr>
        <p:spPr bwMode="auto">
          <a:xfrm>
            <a:off x="5761038" y="6473185"/>
            <a:ext cx="1956498" cy="232183"/>
          </a:xfrm>
          <a:custGeom>
            <a:avLst/>
            <a:gdLst>
              <a:gd name="connsiteX0" fmla="*/ 0 w 2679192"/>
              <a:gd name="connsiteY0" fmla="*/ 0 h 219456"/>
              <a:gd name="connsiteX1" fmla="*/ 0 w 2679192"/>
              <a:gd name="connsiteY1" fmla="*/ 219456 h 219456"/>
              <a:gd name="connsiteX2" fmla="*/ 2679192 w 2679192"/>
              <a:gd name="connsiteY2" fmla="*/ 210312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192" h="219456">
                <a:moveTo>
                  <a:pt x="0" y="0"/>
                </a:moveTo>
                <a:lnTo>
                  <a:pt x="0" y="219456"/>
                </a:lnTo>
                <a:lnTo>
                  <a:pt x="2679192" y="210312"/>
                </a:lnTo>
              </a:path>
            </a:pathLst>
          </a:custGeom>
          <a:noFill/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8" name="Text Box 110">
            <a:extLst>
              <a:ext uri="{FF2B5EF4-FFF2-40B4-BE49-F238E27FC236}">
                <a16:creationId xmlns:a16="http://schemas.microsoft.com/office/drawing/2014/main" id="{B42F77B1-073C-4BED-99E7-E54C5EDB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72" y="847947"/>
            <a:ext cx="7719014" cy="8340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600"/>
              </a:lnSpc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¿Qué ocurre si se introduce un conductor o un aislante entre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las placas de un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condensador cargado?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411D9A6C-A1A9-4AB4-89A3-ACAAE761E355}"/>
              </a:ext>
            </a:extLst>
          </p:cNvPr>
          <p:cNvSpPr/>
          <p:nvPr/>
        </p:nvSpPr>
        <p:spPr bwMode="auto">
          <a:xfrm>
            <a:off x="3327093" y="2132388"/>
            <a:ext cx="1266940" cy="181154"/>
          </a:xfrm>
          <a:custGeom>
            <a:avLst/>
            <a:gdLst>
              <a:gd name="connsiteX0" fmla="*/ 0 w 1266940"/>
              <a:gd name="connsiteY0" fmla="*/ 15901 h 181154"/>
              <a:gd name="connsiteX1" fmla="*/ 914400 w 1266940"/>
              <a:gd name="connsiteY1" fmla="*/ 15901 h 181154"/>
              <a:gd name="connsiteX2" fmla="*/ 1266940 w 1266940"/>
              <a:gd name="connsiteY2" fmla="*/ 181154 h 1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940" h="181154">
                <a:moveTo>
                  <a:pt x="0" y="15901"/>
                </a:moveTo>
                <a:cubicBezTo>
                  <a:pt x="351621" y="2130"/>
                  <a:pt x="703243" y="-11641"/>
                  <a:pt x="914400" y="15901"/>
                </a:cubicBezTo>
                <a:cubicBezTo>
                  <a:pt x="1125557" y="43443"/>
                  <a:pt x="1196248" y="112298"/>
                  <a:pt x="1266940" y="18115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nimBg="1"/>
      <p:bldP spid="48205" grpId="0" animBg="1"/>
      <p:bldP spid="48206" grpId="0" animBg="1"/>
      <p:bldP spid="452689" grpId="0"/>
      <p:bldP spid="452714" grpId="0" animBg="1"/>
      <p:bldP spid="452718" grpId="0"/>
      <p:bldP spid="452724" grpId="0" animBg="1"/>
      <p:bldP spid="3" grpId="0"/>
      <p:bldP spid="134" grpId="0" animBg="1"/>
      <p:bldP spid="10" grpId="0" animBg="1"/>
      <p:bldP spid="13" grpId="0" animBg="1"/>
      <p:bldP spid="58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8" name="Rectangle 5"/>
          <p:cNvSpPr>
            <a:spLocks noChangeArrowheads="1"/>
          </p:cNvSpPr>
          <p:nvPr/>
        </p:nvSpPr>
        <p:spPr bwMode="auto">
          <a:xfrm>
            <a:off x="4527359" y="1077956"/>
            <a:ext cx="2514858" cy="14454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59" name="Text Box 101"/>
          <p:cNvSpPr txBox="1">
            <a:spLocks noChangeArrowheads="1"/>
          </p:cNvSpPr>
          <p:nvPr/>
        </p:nvSpPr>
        <p:spPr bwMode="auto">
          <a:xfrm>
            <a:off x="1355130" y="434150"/>
            <a:ext cx="1755906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Dieléctrico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80001" y="1013671"/>
            <a:ext cx="2479675" cy="1517650"/>
            <a:chOff x="1459" y="3191"/>
            <a:chExt cx="1655" cy="956"/>
          </a:xfrm>
        </p:grpSpPr>
        <p:grpSp>
          <p:nvGrpSpPr>
            <p:cNvPr id="48223" name="Group 8"/>
            <p:cNvGrpSpPr>
              <a:grpSpLocks/>
            </p:cNvGrpSpPr>
            <p:nvPr/>
          </p:nvGrpSpPr>
          <p:grpSpPr bwMode="auto">
            <a:xfrm>
              <a:off x="2028" y="3191"/>
              <a:ext cx="497" cy="294"/>
              <a:chOff x="1823" y="3206"/>
              <a:chExt cx="497" cy="294"/>
            </a:xfrm>
          </p:grpSpPr>
          <p:sp>
            <p:nvSpPr>
              <p:cNvPr id="48255" name="Oval 9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56" name="Text Box 10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57" name="Text Box 11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4" name="Group 12"/>
            <p:cNvGrpSpPr>
              <a:grpSpLocks/>
            </p:cNvGrpSpPr>
            <p:nvPr/>
          </p:nvGrpSpPr>
          <p:grpSpPr bwMode="auto">
            <a:xfrm>
              <a:off x="2617" y="3191"/>
              <a:ext cx="497" cy="294"/>
              <a:chOff x="1823" y="3206"/>
              <a:chExt cx="497" cy="294"/>
            </a:xfrm>
          </p:grpSpPr>
          <p:sp>
            <p:nvSpPr>
              <p:cNvPr id="48252" name="Oval 13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53" name="Text Box 14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54" name="Text Box 15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5" name="Group 16"/>
            <p:cNvGrpSpPr>
              <a:grpSpLocks/>
            </p:cNvGrpSpPr>
            <p:nvPr/>
          </p:nvGrpSpPr>
          <p:grpSpPr bwMode="auto">
            <a:xfrm>
              <a:off x="1467" y="3191"/>
              <a:ext cx="497" cy="294"/>
              <a:chOff x="1823" y="3206"/>
              <a:chExt cx="497" cy="294"/>
            </a:xfrm>
          </p:grpSpPr>
          <p:sp>
            <p:nvSpPr>
              <p:cNvPr id="48249" name="Oval 17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50" name="Text Box 18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51" name="Text Box 19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6" name="Group 20"/>
            <p:cNvGrpSpPr>
              <a:grpSpLocks/>
            </p:cNvGrpSpPr>
            <p:nvPr/>
          </p:nvGrpSpPr>
          <p:grpSpPr bwMode="auto">
            <a:xfrm>
              <a:off x="2024" y="3517"/>
              <a:ext cx="497" cy="294"/>
              <a:chOff x="1823" y="3206"/>
              <a:chExt cx="497" cy="294"/>
            </a:xfrm>
          </p:grpSpPr>
          <p:sp>
            <p:nvSpPr>
              <p:cNvPr id="48246" name="Oval 21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47" name="Text Box 22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48" name="Text Box 23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7" name="Group 24"/>
            <p:cNvGrpSpPr>
              <a:grpSpLocks/>
            </p:cNvGrpSpPr>
            <p:nvPr/>
          </p:nvGrpSpPr>
          <p:grpSpPr bwMode="auto">
            <a:xfrm>
              <a:off x="2613" y="3517"/>
              <a:ext cx="497" cy="294"/>
              <a:chOff x="1823" y="3206"/>
              <a:chExt cx="497" cy="294"/>
            </a:xfrm>
          </p:grpSpPr>
          <p:sp>
            <p:nvSpPr>
              <p:cNvPr id="48243" name="Oval 25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44" name="Text Box 26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45" name="Text Box 27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8" name="Group 28"/>
            <p:cNvGrpSpPr>
              <a:grpSpLocks/>
            </p:cNvGrpSpPr>
            <p:nvPr/>
          </p:nvGrpSpPr>
          <p:grpSpPr bwMode="auto">
            <a:xfrm>
              <a:off x="1463" y="3517"/>
              <a:ext cx="497" cy="294"/>
              <a:chOff x="1823" y="3206"/>
              <a:chExt cx="497" cy="294"/>
            </a:xfrm>
          </p:grpSpPr>
          <p:sp>
            <p:nvSpPr>
              <p:cNvPr id="48240" name="Oval 29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41" name="Text Box 30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42" name="Text Box 31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29" name="Group 32"/>
            <p:cNvGrpSpPr>
              <a:grpSpLocks/>
            </p:cNvGrpSpPr>
            <p:nvPr/>
          </p:nvGrpSpPr>
          <p:grpSpPr bwMode="auto">
            <a:xfrm>
              <a:off x="2020" y="3853"/>
              <a:ext cx="497" cy="294"/>
              <a:chOff x="1823" y="3206"/>
              <a:chExt cx="497" cy="294"/>
            </a:xfrm>
          </p:grpSpPr>
          <p:sp>
            <p:nvSpPr>
              <p:cNvPr id="48237" name="Oval 33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38" name="Text Box 34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39" name="Text Box 35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grpSp>
          <p:nvGrpSpPr>
            <p:cNvPr id="48230" name="Group 36"/>
            <p:cNvGrpSpPr>
              <a:grpSpLocks/>
            </p:cNvGrpSpPr>
            <p:nvPr/>
          </p:nvGrpSpPr>
          <p:grpSpPr bwMode="auto">
            <a:xfrm>
              <a:off x="2609" y="3853"/>
              <a:ext cx="497" cy="294"/>
              <a:chOff x="1823" y="3206"/>
              <a:chExt cx="497" cy="294"/>
            </a:xfrm>
          </p:grpSpPr>
          <p:sp>
            <p:nvSpPr>
              <p:cNvPr id="48234" name="Oval 37"/>
              <p:cNvSpPr>
                <a:spLocks noChangeArrowheads="1"/>
              </p:cNvSpPr>
              <p:nvPr/>
            </p:nvSpPr>
            <p:spPr bwMode="auto">
              <a:xfrm>
                <a:off x="1823" y="3247"/>
                <a:ext cx="474" cy="237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35" name="Text Box 38"/>
              <p:cNvSpPr txBox="1">
                <a:spLocks noChangeArrowheads="1"/>
              </p:cNvSpPr>
              <p:nvPr/>
            </p:nvSpPr>
            <p:spPr bwMode="auto">
              <a:xfrm>
                <a:off x="2110" y="3223"/>
                <a:ext cx="21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8236" name="Text Box 39"/>
              <p:cNvSpPr txBox="1">
                <a:spLocks noChangeArrowheads="1"/>
              </p:cNvSpPr>
              <p:nvPr/>
            </p:nvSpPr>
            <p:spPr bwMode="auto">
              <a:xfrm>
                <a:off x="1826" y="3206"/>
                <a:ext cx="17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1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48231" name="Oval 40"/>
            <p:cNvSpPr>
              <a:spLocks noChangeArrowheads="1"/>
            </p:cNvSpPr>
            <p:nvPr/>
          </p:nvSpPr>
          <p:spPr bwMode="auto">
            <a:xfrm>
              <a:off x="1459" y="3894"/>
              <a:ext cx="474" cy="237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232" name="Text Box 41"/>
            <p:cNvSpPr txBox="1">
              <a:spLocks noChangeArrowheads="1"/>
            </p:cNvSpPr>
            <p:nvPr/>
          </p:nvSpPr>
          <p:spPr bwMode="auto">
            <a:xfrm>
              <a:off x="1746" y="3870"/>
              <a:ext cx="21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8233" name="Text Box 42"/>
            <p:cNvSpPr txBox="1">
              <a:spLocks noChangeArrowheads="1"/>
            </p:cNvSpPr>
            <p:nvPr/>
          </p:nvSpPr>
          <p:spPr bwMode="auto">
            <a:xfrm>
              <a:off x="1462" y="3853"/>
              <a:ext cx="17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19490" name="Text Box 86"/>
          <p:cNvSpPr txBox="1">
            <a:spLocks noChangeArrowheads="1"/>
          </p:cNvSpPr>
          <p:nvPr/>
        </p:nvSpPr>
        <p:spPr bwMode="auto">
          <a:xfrm>
            <a:off x="7903768" y="1465762"/>
            <a:ext cx="1794763" cy="536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latin typeface="Arial" panose="020B0604020202020204" pitchFamily="34" charset="0"/>
              </a:rPr>
              <a:t>INICIAL</a:t>
            </a:r>
            <a:r>
              <a:rPr lang="es-ES" sz="2400" dirty="0">
                <a:latin typeface="Arial" panose="020B0604020202020204" pitchFamily="34" charset="0"/>
              </a:rPr>
              <a:t> ≠ 0</a:t>
            </a:r>
          </a:p>
        </p:txBody>
      </p:sp>
      <p:sp>
        <p:nvSpPr>
          <p:cNvPr id="452715" name="Rectangle 107"/>
          <p:cNvSpPr>
            <a:spLocks noChangeArrowheads="1"/>
          </p:cNvSpPr>
          <p:nvPr/>
        </p:nvSpPr>
        <p:spPr bwMode="auto">
          <a:xfrm>
            <a:off x="4814951" y="1070821"/>
            <a:ext cx="1957388" cy="1470025"/>
          </a:xfrm>
          <a:prstGeom prst="rect">
            <a:avLst/>
          </a:prstGeom>
          <a:solidFill>
            <a:srgbClr val="99CC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2716" name="Text Box 108"/>
          <p:cNvSpPr txBox="1">
            <a:spLocks noChangeArrowheads="1"/>
          </p:cNvSpPr>
          <p:nvPr/>
        </p:nvSpPr>
        <p:spPr bwMode="auto">
          <a:xfrm>
            <a:off x="4751640" y="4002711"/>
            <a:ext cx="581214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1" dirty="0" err="1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total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en aislante es menor,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pero no nulo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2717" name="Text Box 109"/>
          <p:cNvSpPr txBox="1">
            <a:spLocks noChangeArrowheads="1"/>
          </p:cNvSpPr>
          <p:nvPr/>
        </p:nvSpPr>
        <p:spPr bwMode="auto">
          <a:xfrm>
            <a:off x="7878177" y="4790537"/>
            <a:ext cx="1842388" cy="890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dirty="0">
                <a:latin typeface="Arial" panose="020B0604020202020204" pitchFamily="34" charset="0"/>
              </a:rPr>
              <a:t>V</a:t>
            </a:r>
            <a:r>
              <a:rPr lang="es-ES" sz="2400" baseline="-25000" dirty="0">
                <a:latin typeface="Arial" panose="020B0604020202020204" pitchFamily="34" charset="0"/>
              </a:rPr>
              <a:t>FINAL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s-ES" sz="2400" dirty="0">
                <a:latin typeface="Arial" panose="020B0604020202020204" pitchFamily="34" charset="0"/>
              </a:rPr>
              <a:t> 0   pero  menor</a:t>
            </a:r>
          </a:p>
        </p:txBody>
      </p:sp>
      <p:sp>
        <p:nvSpPr>
          <p:cNvPr id="452722" name="Text Box 114"/>
          <p:cNvSpPr txBox="1">
            <a:spLocks noChangeArrowheads="1"/>
          </p:cNvSpPr>
          <p:nvPr/>
        </p:nvSpPr>
        <p:spPr bwMode="auto">
          <a:xfrm>
            <a:off x="4751640" y="4522630"/>
            <a:ext cx="287159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V no es constante</a:t>
            </a:r>
          </a:p>
        </p:txBody>
      </p: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4778439" y="1383559"/>
            <a:ext cx="1677987" cy="550862"/>
            <a:chOff x="5437" y="2616"/>
            <a:chExt cx="1057" cy="347"/>
          </a:xfrm>
        </p:grpSpPr>
        <p:sp>
          <p:nvSpPr>
            <p:cNvPr id="48164" name="Line 103"/>
            <p:cNvSpPr>
              <a:spLocks noChangeShapeType="1"/>
            </p:cNvSpPr>
            <p:nvPr/>
          </p:nvSpPr>
          <p:spPr bwMode="auto">
            <a:xfrm>
              <a:off x="5756" y="2962"/>
              <a:ext cx="5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  <p:sp>
          <p:nvSpPr>
            <p:cNvPr id="48165" name="Text Box 104"/>
            <p:cNvSpPr txBox="1">
              <a:spLocks noChangeArrowheads="1"/>
            </p:cNvSpPr>
            <p:nvPr/>
          </p:nvSpPr>
          <p:spPr bwMode="auto">
            <a:xfrm>
              <a:off x="5437" y="2616"/>
              <a:ext cx="10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s-E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1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POLARIZACIÓN</a:t>
              </a:r>
              <a:endParaRPr lang="es-E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66" name="Line 105"/>
            <p:cNvSpPr>
              <a:spLocks noChangeShapeType="1"/>
            </p:cNvSpPr>
            <p:nvPr/>
          </p:nvSpPr>
          <p:spPr bwMode="auto">
            <a:xfrm>
              <a:off x="5548" y="2673"/>
              <a:ext cx="13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/>
            <a:lstStyle/>
            <a:p>
              <a:endParaRPr lang="en-GB"/>
            </a:p>
          </p:txBody>
        </p:sp>
      </p:grpSp>
      <p:grpSp>
        <p:nvGrpSpPr>
          <p:cNvPr id="48158" name="Group 111"/>
          <p:cNvGrpSpPr>
            <a:grpSpLocks/>
          </p:cNvGrpSpPr>
          <p:nvPr/>
        </p:nvGrpSpPr>
        <p:grpSpPr bwMode="auto">
          <a:xfrm>
            <a:off x="1121108" y="2417542"/>
            <a:ext cx="3937002" cy="1723093"/>
            <a:chOff x="4126" y="2432"/>
            <a:chExt cx="2480" cy="1086"/>
          </a:xfrm>
        </p:grpSpPr>
        <p:sp>
          <p:nvSpPr>
            <p:cNvPr id="48160" name="Text Box 112"/>
            <p:cNvSpPr txBox="1">
              <a:spLocks noChangeArrowheads="1"/>
            </p:cNvSpPr>
            <p:nvPr/>
          </p:nvSpPr>
          <p:spPr bwMode="auto">
            <a:xfrm>
              <a:off x="4126" y="2482"/>
              <a:ext cx="1984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Se </a:t>
              </a:r>
              <a:r>
                <a:rPr lang="es-ES" sz="2400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cancela su efecto al estar </a:t>
              </a:r>
              <a:r>
                <a:rPr lang="es-ES" sz="2400" dirty="0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próximas          (son como una </a:t>
              </a:r>
              <a:r>
                <a:rPr lang="es-ES" sz="2400" dirty="0" err="1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r>
                <a:rPr lang="es-ES" sz="2400" baseline="-25000" dirty="0" err="1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puntual</a:t>
              </a:r>
              <a:r>
                <a:rPr lang="es-ES" sz="2400" dirty="0">
                  <a:solidFill>
                    <a:srgbClr val="D60093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nula)</a:t>
              </a:r>
              <a:endParaRPr lang="es-ES" sz="2400" baseline="-25000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8161" name="Line 113"/>
            <p:cNvSpPr>
              <a:spLocks noChangeShapeType="1"/>
            </p:cNvSpPr>
            <p:nvPr/>
          </p:nvSpPr>
          <p:spPr bwMode="auto">
            <a:xfrm flipH="1">
              <a:off x="6071" y="2432"/>
              <a:ext cx="535" cy="19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82800" rIns="90000" bIns="82800">
              <a:spAutoFit/>
            </a:bodyPr>
            <a:lstStyle/>
            <a:p>
              <a:endParaRPr lang="en-GB"/>
            </a:p>
          </p:txBody>
        </p:sp>
      </p:grpSp>
      <p:sp>
        <p:nvSpPr>
          <p:cNvPr id="48159" name="Elipse 9"/>
          <p:cNvSpPr>
            <a:spLocks noChangeArrowheads="1"/>
          </p:cNvSpPr>
          <p:nvPr/>
        </p:nvSpPr>
        <p:spPr bwMode="auto">
          <a:xfrm>
            <a:off x="5016439" y="2192049"/>
            <a:ext cx="618943" cy="225907"/>
          </a:xfrm>
          <a:prstGeom prst="ellipse">
            <a:avLst/>
          </a:prstGeom>
          <a:noFill/>
          <a:ln w="25400" algn="ctr">
            <a:solidFill>
              <a:srgbClr val="D60093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118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43" name="Flecha abajo 12"/>
          <p:cNvSpPr>
            <a:spLocks noChangeArrowheads="1"/>
          </p:cNvSpPr>
          <p:nvPr/>
        </p:nvSpPr>
        <p:spPr bwMode="auto">
          <a:xfrm>
            <a:off x="8511913" y="1045231"/>
            <a:ext cx="422870" cy="3126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lIns="90000" tIns="118800" rIns="90000" bIns="82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45" name="Forma libre 144"/>
          <p:cNvSpPr/>
          <p:nvPr/>
        </p:nvSpPr>
        <p:spPr bwMode="auto">
          <a:xfrm>
            <a:off x="5761038" y="5009811"/>
            <a:ext cx="1956498" cy="232183"/>
          </a:xfrm>
          <a:custGeom>
            <a:avLst/>
            <a:gdLst>
              <a:gd name="connsiteX0" fmla="*/ 0 w 2679192"/>
              <a:gd name="connsiteY0" fmla="*/ 0 h 219456"/>
              <a:gd name="connsiteX1" fmla="*/ 0 w 2679192"/>
              <a:gd name="connsiteY1" fmla="*/ 219456 h 219456"/>
              <a:gd name="connsiteX2" fmla="*/ 2679192 w 2679192"/>
              <a:gd name="connsiteY2" fmla="*/ 210312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9192" h="219456">
                <a:moveTo>
                  <a:pt x="0" y="0"/>
                </a:moveTo>
                <a:lnTo>
                  <a:pt x="0" y="219456"/>
                </a:lnTo>
                <a:lnTo>
                  <a:pt x="2679192" y="210312"/>
                </a:lnTo>
              </a:path>
            </a:pathLst>
          </a:custGeom>
          <a:noFill/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4" name="Group 125">
            <a:extLst>
              <a:ext uri="{FF2B5EF4-FFF2-40B4-BE49-F238E27FC236}">
                <a16:creationId xmlns:a16="http://schemas.microsoft.com/office/drawing/2014/main" id="{913BAC38-9B74-4D72-8634-C628162D0D87}"/>
              </a:ext>
            </a:extLst>
          </p:cNvPr>
          <p:cNvGrpSpPr>
            <a:grpSpLocks/>
          </p:cNvGrpSpPr>
          <p:nvPr/>
        </p:nvGrpSpPr>
        <p:grpSpPr bwMode="auto">
          <a:xfrm>
            <a:off x="4057279" y="892259"/>
            <a:ext cx="3524250" cy="1743075"/>
            <a:chOff x="1135" y="1415"/>
            <a:chExt cx="2220" cy="1098"/>
          </a:xfrm>
        </p:grpSpPr>
        <p:grpSp>
          <p:nvGrpSpPr>
            <p:cNvPr id="86" name="Group 120">
              <a:extLst>
                <a:ext uri="{FF2B5EF4-FFF2-40B4-BE49-F238E27FC236}">
                  <a16:creationId xmlns:a16="http://schemas.microsoft.com/office/drawing/2014/main" id="{CCD6BDBD-53B6-48FC-96AB-5B9B0114E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1415"/>
              <a:ext cx="321" cy="1098"/>
              <a:chOff x="1135" y="1415"/>
              <a:chExt cx="321" cy="1098"/>
            </a:xfrm>
          </p:grpSpPr>
          <p:sp>
            <p:nvSpPr>
              <p:cNvPr id="95" name="Rectangle 43">
                <a:extLst>
                  <a:ext uri="{FF2B5EF4-FFF2-40B4-BE49-F238E27FC236}">
                    <a16:creationId xmlns:a16="http://schemas.microsoft.com/office/drawing/2014/main" id="{F2856C8F-EF83-4E63-B5B9-5D34D540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" y="1512"/>
                <a:ext cx="61" cy="92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6" name="Rectangle 46">
                <a:extLst>
                  <a:ext uri="{FF2B5EF4-FFF2-40B4-BE49-F238E27FC236}">
                    <a16:creationId xmlns:a16="http://schemas.microsoft.com/office/drawing/2014/main" id="{5AF8AA96-2032-41D2-8CF1-0C415686A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27" y="1876"/>
                <a:ext cx="31" cy="21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7" name="Text Box 53">
                <a:extLst>
                  <a:ext uri="{FF2B5EF4-FFF2-40B4-BE49-F238E27FC236}">
                    <a16:creationId xmlns:a16="http://schemas.microsoft.com/office/drawing/2014/main" id="{B29DC919-85D6-4B57-98F3-6E56A5F61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1415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8" name="Text Box 54">
                <a:extLst>
                  <a:ext uri="{FF2B5EF4-FFF2-40B4-BE49-F238E27FC236}">
                    <a16:creationId xmlns:a16="http://schemas.microsoft.com/office/drawing/2014/main" id="{64FFC061-A801-4CA2-8BDF-65332C942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1581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 Box 55">
                <a:extLst>
                  <a:ext uri="{FF2B5EF4-FFF2-40B4-BE49-F238E27FC236}">
                    <a16:creationId xmlns:a16="http://schemas.microsoft.com/office/drawing/2014/main" id="{2B0308A8-D94B-487D-91C6-5DAE77138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1797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 Box 56">
                <a:extLst>
                  <a:ext uri="{FF2B5EF4-FFF2-40B4-BE49-F238E27FC236}">
                    <a16:creationId xmlns:a16="http://schemas.microsoft.com/office/drawing/2014/main" id="{ACA929CB-C754-48A8-A24E-F6D0E2973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1993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 Box 57">
                <a:extLst>
                  <a:ext uri="{FF2B5EF4-FFF2-40B4-BE49-F238E27FC236}">
                    <a16:creationId xmlns:a16="http://schemas.microsoft.com/office/drawing/2014/main" id="{941D21D2-A3C1-430E-B317-677364C86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179"/>
                <a:ext cx="22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87" name="Group 121">
              <a:extLst>
                <a:ext uri="{FF2B5EF4-FFF2-40B4-BE49-F238E27FC236}">
                  <a16:creationId xmlns:a16="http://schemas.microsoft.com/office/drawing/2014/main" id="{58C4C7BB-CA58-467A-AA95-CA9ADB9DC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1420"/>
              <a:ext cx="335" cy="1078"/>
              <a:chOff x="3020" y="1420"/>
              <a:chExt cx="335" cy="1078"/>
            </a:xfrm>
          </p:grpSpPr>
          <p:sp>
            <p:nvSpPr>
              <p:cNvPr id="88" name="Rectangle 44">
                <a:extLst>
                  <a:ext uri="{FF2B5EF4-FFF2-40B4-BE49-F238E27FC236}">
                    <a16:creationId xmlns:a16="http://schemas.microsoft.com/office/drawing/2014/main" id="{7E21AD5D-6F69-4B58-81DA-7ACF382C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512"/>
                <a:ext cx="61" cy="92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45">
                <a:extLst>
                  <a:ext uri="{FF2B5EF4-FFF2-40B4-BE49-F238E27FC236}">
                    <a16:creationId xmlns:a16="http://schemas.microsoft.com/office/drawing/2014/main" id="{9E4DE9A3-4227-49CA-833C-0368CFF8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231" y="1875"/>
                <a:ext cx="31" cy="216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rgbClr val="FFFF00"/>
                </a:solidFill>
                <a:miter lim="800000"/>
                <a:headEnd/>
                <a:tailEnd type="none" w="lg" len="lg"/>
              </a:ln>
            </p:spPr>
            <p:txBody>
              <a:bodyPr vert="eaVert" wrap="none" lIns="90000" tIns="82800" rIns="90000" bIns="82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" name="Text Box 58">
                <a:extLst>
                  <a:ext uri="{FF2B5EF4-FFF2-40B4-BE49-F238E27FC236}">
                    <a16:creationId xmlns:a16="http://schemas.microsoft.com/office/drawing/2014/main" id="{6B93551C-3AA6-4A4D-B4D9-49804370B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1420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1" name="Text Box 59">
                <a:extLst>
                  <a:ext uri="{FF2B5EF4-FFF2-40B4-BE49-F238E27FC236}">
                    <a16:creationId xmlns:a16="http://schemas.microsoft.com/office/drawing/2014/main" id="{D6E00026-EA17-4C28-B68C-8571645F1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1606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2" name="Text Box 60">
                <a:extLst>
                  <a:ext uri="{FF2B5EF4-FFF2-40B4-BE49-F238E27FC236}">
                    <a16:creationId xmlns:a16="http://schemas.microsoft.com/office/drawing/2014/main" id="{014DE73B-1948-4964-9F48-DD0745DEE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1792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3" name="Text Box 61">
                <a:extLst>
                  <a:ext uri="{FF2B5EF4-FFF2-40B4-BE49-F238E27FC236}">
                    <a16:creationId xmlns:a16="http://schemas.microsoft.com/office/drawing/2014/main" id="{03F0F359-749C-4BDA-83B8-A6097E758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1978"/>
                <a:ext cx="17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4" name="Text Box 62">
                <a:extLst>
                  <a:ext uri="{FF2B5EF4-FFF2-40B4-BE49-F238E27FC236}">
                    <a16:creationId xmlns:a16="http://schemas.microsoft.com/office/drawing/2014/main" id="{92FB31BA-F375-47CF-8160-9BF030FA4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" y="2164"/>
                <a:ext cx="267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C98C778B-C443-4297-86DD-989BD94A79C2}"/>
              </a:ext>
            </a:extLst>
          </p:cNvPr>
          <p:cNvSpPr/>
          <p:nvPr/>
        </p:nvSpPr>
        <p:spPr bwMode="auto">
          <a:xfrm>
            <a:off x="3327093" y="656127"/>
            <a:ext cx="1266940" cy="181154"/>
          </a:xfrm>
          <a:custGeom>
            <a:avLst/>
            <a:gdLst>
              <a:gd name="connsiteX0" fmla="*/ 0 w 1266940"/>
              <a:gd name="connsiteY0" fmla="*/ 15901 h 181154"/>
              <a:gd name="connsiteX1" fmla="*/ 914400 w 1266940"/>
              <a:gd name="connsiteY1" fmla="*/ 15901 h 181154"/>
              <a:gd name="connsiteX2" fmla="*/ 1266940 w 1266940"/>
              <a:gd name="connsiteY2" fmla="*/ 181154 h 18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940" h="181154">
                <a:moveTo>
                  <a:pt x="0" y="15901"/>
                </a:moveTo>
                <a:cubicBezTo>
                  <a:pt x="351621" y="2130"/>
                  <a:pt x="703243" y="-11641"/>
                  <a:pt x="914400" y="15901"/>
                </a:cubicBezTo>
                <a:cubicBezTo>
                  <a:pt x="1125557" y="43443"/>
                  <a:pt x="1196248" y="112298"/>
                  <a:pt x="1266940" y="18115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07" name="Group 128">
            <a:extLst>
              <a:ext uri="{FF2B5EF4-FFF2-40B4-BE49-F238E27FC236}">
                <a16:creationId xmlns:a16="http://schemas.microsoft.com/office/drawing/2014/main" id="{9ABDE89F-C2CC-4CFB-BD7A-00A5ED6C828B}"/>
              </a:ext>
            </a:extLst>
          </p:cNvPr>
          <p:cNvGrpSpPr>
            <a:grpSpLocks/>
          </p:cNvGrpSpPr>
          <p:nvPr/>
        </p:nvGrpSpPr>
        <p:grpSpPr bwMode="auto">
          <a:xfrm>
            <a:off x="5273260" y="311139"/>
            <a:ext cx="1455737" cy="554038"/>
            <a:chOff x="1940" y="1277"/>
            <a:chExt cx="917" cy="349"/>
          </a:xfrm>
        </p:grpSpPr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667641BF-CD3F-4604-B99F-95DCB04F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1625"/>
              <a:ext cx="524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/>
            </a:p>
          </p:txBody>
        </p:sp>
        <p:sp>
          <p:nvSpPr>
            <p:cNvPr id="109" name="Text Box 49">
              <a:extLst>
                <a:ext uri="{FF2B5EF4-FFF2-40B4-BE49-F238E27FC236}">
                  <a16:creationId xmlns:a16="http://schemas.microsoft.com/office/drawing/2014/main" id="{19CAA338-5312-459F-9432-D4EC5A1BC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1277"/>
              <a:ext cx="91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APLICADO</a:t>
              </a:r>
              <a:endParaRPr lang="es-E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4704A052-7022-4EC8-9E94-0DC5DA16E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350"/>
              <a:ext cx="13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/>
            </a:p>
          </p:txBody>
        </p:sp>
      </p:grp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91738CB-48C1-4478-943A-51C0DC73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531" y="379315"/>
            <a:ext cx="3164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>
                <a:solidFill>
                  <a:srgbClr val="FF0000"/>
                </a:solidFill>
              </a:rPr>
              <a:t>(en todos sus puntos)</a:t>
            </a:r>
          </a:p>
        </p:txBody>
      </p:sp>
      <p:sp>
        <p:nvSpPr>
          <p:cNvPr id="112" name="Text Box 116">
            <a:extLst>
              <a:ext uri="{FF2B5EF4-FFF2-40B4-BE49-F238E27FC236}">
                <a16:creationId xmlns:a16="http://schemas.microsoft.com/office/drawing/2014/main" id="{68F86991-DFD4-45F3-91A2-59F72F55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27" y="2643852"/>
            <a:ext cx="1723847" cy="53654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Se polariza</a:t>
            </a:r>
          </a:p>
        </p:txBody>
      </p:sp>
      <p:sp>
        <p:nvSpPr>
          <p:cNvPr id="113" name="Forma libre 9">
            <a:extLst>
              <a:ext uri="{FF2B5EF4-FFF2-40B4-BE49-F238E27FC236}">
                <a16:creationId xmlns:a16="http://schemas.microsoft.com/office/drawing/2014/main" id="{0544E92A-CF9A-4222-9754-6CDBB5B98668}"/>
              </a:ext>
            </a:extLst>
          </p:cNvPr>
          <p:cNvSpPr/>
          <p:nvPr/>
        </p:nvSpPr>
        <p:spPr bwMode="auto">
          <a:xfrm>
            <a:off x="6848855" y="2175510"/>
            <a:ext cx="1885569" cy="720000"/>
          </a:xfrm>
          <a:custGeom>
            <a:avLst/>
            <a:gdLst>
              <a:gd name="connsiteX0" fmla="*/ 1380744 w 1380744"/>
              <a:gd name="connsiteY0" fmla="*/ 0 h 685800"/>
              <a:gd name="connsiteX1" fmla="*/ 1380744 w 1380744"/>
              <a:gd name="connsiteY1" fmla="*/ 676656 h 685800"/>
              <a:gd name="connsiteX2" fmla="*/ 0 w 1380744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744" h="685800">
                <a:moveTo>
                  <a:pt x="1380744" y="0"/>
                </a:moveTo>
                <a:lnTo>
                  <a:pt x="1380744" y="676656"/>
                </a:lnTo>
                <a:lnTo>
                  <a:pt x="0" y="685800"/>
                </a:lnTo>
              </a:path>
            </a:pathLst>
          </a:custGeom>
          <a:noFill/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90C731DF-3624-49EF-826A-B9D127764187}"/>
              </a:ext>
            </a:extLst>
          </p:cNvPr>
          <p:cNvGrpSpPr>
            <a:grpSpLocks/>
          </p:cNvGrpSpPr>
          <p:nvPr/>
        </p:nvGrpSpPr>
        <p:grpSpPr bwMode="auto">
          <a:xfrm>
            <a:off x="4857066" y="3231672"/>
            <a:ext cx="1879338" cy="812851"/>
            <a:chOff x="4901975" y="4377379"/>
            <a:chExt cx="1879536" cy="813060"/>
          </a:xfrm>
        </p:grpSpPr>
        <p:sp>
          <p:nvSpPr>
            <p:cNvPr id="115" name="Text Box 4">
              <a:extLst>
                <a:ext uri="{FF2B5EF4-FFF2-40B4-BE49-F238E27FC236}">
                  <a16:creationId xmlns:a16="http://schemas.microsoft.com/office/drawing/2014/main" id="{05E271DB-3C61-4F4C-AECF-9D5A3F02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975" y="4653750"/>
              <a:ext cx="1879536" cy="5366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En equilibrio</a:t>
              </a:r>
            </a:p>
          </p:txBody>
        </p:sp>
        <p:sp>
          <p:nvSpPr>
            <p:cNvPr id="116" name="Flecha abajo 12">
              <a:extLst>
                <a:ext uri="{FF2B5EF4-FFF2-40B4-BE49-F238E27FC236}">
                  <a16:creationId xmlns:a16="http://schemas.microsoft.com/office/drawing/2014/main" id="{BC6D68E4-D300-4615-AF82-4AB6E04B5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241" y="4377379"/>
              <a:ext cx="422915" cy="1800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lIns="90000" tIns="118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85" name="Text Box 3">
            <a:extLst>
              <a:ext uri="{FF2B5EF4-FFF2-40B4-BE49-F238E27FC236}">
                <a16:creationId xmlns:a16="http://schemas.microsoft.com/office/drawing/2014/main" id="{C9774113-3BF2-4CD6-AE35-CD927F0B4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820" y="5915704"/>
            <a:ext cx="8629649" cy="9058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situación de equilibrio en un condensador con dieléctrico se puede entender y caracterizar de 2 maneras</a:t>
            </a:r>
          </a:p>
        </p:txBody>
      </p:sp>
      <p:sp>
        <p:nvSpPr>
          <p:cNvPr id="102" name="Text Box 112">
            <a:extLst>
              <a:ext uri="{FF2B5EF4-FFF2-40B4-BE49-F238E27FC236}">
                <a16:creationId xmlns:a16="http://schemas.microsoft.com/office/drawing/2014/main" id="{FC7CCF29-D3C0-440C-8CD5-69E3E306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57" y="4153868"/>
            <a:ext cx="2668588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Son relevantes solo las cargas cerca de placas. Crean </a:t>
            </a:r>
            <a:r>
              <a:rPr lang="es-ES" sz="2400" b="1" dirty="0" err="1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 dirty="0" err="1">
                <a:solidFill>
                  <a:srgbClr val="D60093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polarización</a:t>
            </a:r>
            <a:endParaRPr lang="es-ES" sz="2400" baseline="-25000" dirty="0">
              <a:solidFill>
                <a:srgbClr val="D60093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38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45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58" grpId="0" animBg="1"/>
      <p:bldP spid="48259" grpId="0" animBg="1"/>
      <p:bldP spid="19490" grpId="0" animBg="1"/>
      <p:bldP spid="452715" grpId="0" animBg="1"/>
      <p:bldP spid="452716" grpId="0"/>
      <p:bldP spid="452717" grpId="0" animBg="1"/>
      <p:bldP spid="452722" grpId="0"/>
      <p:bldP spid="48159" grpId="0" animBg="1"/>
      <p:bldP spid="143" grpId="0" animBg="1"/>
      <p:bldP spid="145" grpId="0" animBg="1"/>
      <p:bldP spid="106" grpId="0" animBg="1"/>
      <p:bldP spid="111" grpId="0"/>
      <p:bldP spid="112" grpId="0" animBg="1"/>
      <p:bldP spid="113" grpId="0" animBg="1"/>
      <p:bldP spid="85" grpId="0" animBg="1"/>
      <p:bldP spid="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3203369" y="1887778"/>
            <a:ext cx="5107267" cy="533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EFECTIVA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PLACA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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POLARIZACIÓN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3203369" y="5761077"/>
            <a:ext cx="5107268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EFECTIVO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APLICADO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E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POLARIZACIÓN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76" name="Rectangle 8"/>
          <p:cNvSpPr>
            <a:spLocks noChangeArrowheads="1"/>
          </p:cNvSpPr>
          <p:nvPr/>
        </p:nvSpPr>
        <p:spPr bwMode="auto">
          <a:xfrm>
            <a:off x="4123652" y="3153999"/>
            <a:ext cx="3868738" cy="110966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0" name="Text Box 12"/>
          <p:cNvSpPr txBox="1">
            <a:spLocks noChangeArrowheads="1"/>
          </p:cNvSpPr>
          <p:nvPr/>
        </p:nvSpPr>
        <p:spPr bwMode="auto">
          <a:xfrm>
            <a:off x="4236365" y="3393711"/>
            <a:ext cx="33564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6154065" y="3185749"/>
            <a:ext cx="1792370" cy="987399"/>
            <a:chOff x="8015288" y="5427663"/>
            <a:chExt cx="1792372" cy="987399"/>
          </a:xfrm>
        </p:grpSpPr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8015288" y="5641471"/>
              <a:ext cx="36129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8394701" y="5878513"/>
              <a:ext cx="141126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EFECTIVO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8385176" y="5427663"/>
              <a:ext cx="142248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APLICADO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0206" name="Line 16"/>
            <p:cNvSpPr>
              <a:spLocks noChangeShapeType="1"/>
            </p:cNvSpPr>
            <p:nvPr/>
          </p:nvSpPr>
          <p:spPr bwMode="auto">
            <a:xfrm>
              <a:off x="8401765" y="5921376"/>
              <a:ext cx="13638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noAutofit/>
            </a:bodyPr>
            <a:lstStyle/>
            <a:p>
              <a:endParaRPr lang="en-GB" sz="2400"/>
            </a:p>
          </p:txBody>
        </p:sp>
      </p:grpSp>
      <p:sp>
        <p:nvSpPr>
          <p:cNvPr id="454673" name="Text Box 17"/>
          <p:cNvSpPr txBox="1">
            <a:spLocks noChangeArrowheads="1"/>
          </p:cNvSpPr>
          <p:nvPr/>
        </p:nvSpPr>
        <p:spPr bwMode="auto">
          <a:xfrm>
            <a:off x="2005533" y="3167255"/>
            <a:ext cx="2008188" cy="106582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44000" tIns="144000" rIns="144000" bIns="180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Constante Dieléctrica</a:t>
            </a:r>
          </a:p>
        </p:txBody>
      </p:sp>
      <p:sp>
        <p:nvSpPr>
          <p:cNvPr id="46105" name="Text Box 52"/>
          <p:cNvSpPr txBox="1">
            <a:spLocks noChangeArrowheads="1"/>
          </p:cNvSpPr>
          <p:nvPr/>
        </p:nvSpPr>
        <p:spPr bwMode="auto">
          <a:xfrm>
            <a:off x="2024934" y="402199"/>
            <a:ext cx="8158163" cy="1311564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Wingdings" panose="05000000000000000000" pitchFamily="2" charset="2"/>
              </a:rPr>
              <a:t>Es como tener un condensador sin dieléctrico, con una    densidad de carga reducida en la que aporta el dieléctrico en la zona de contacto con las placas al polarizarse</a:t>
            </a:r>
          </a:p>
        </p:txBody>
      </p:sp>
      <p:sp>
        <p:nvSpPr>
          <p:cNvPr id="46106" name="Text Box 53"/>
          <p:cNvSpPr txBox="1">
            <a:spLocks noChangeArrowheads="1"/>
          </p:cNvSpPr>
          <p:nvPr/>
        </p:nvSpPr>
        <p:spPr bwMode="auto">
          <a:xfrm>
            <a:off x="1261459" y="402199"/>
            <a:ext cx="699390" cy="1311564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1ª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8100524" y="3233335"/>
            <a:ext cx="23463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El condensador plano lo refleja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352280" y="4800159"/>
            <a:ext cx="8825242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Si el medio es lineal, k no depende del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APLICADO</a:t>
            </a:r>
            <a:r>
              <a:rPr lang="es-ES" sz="2400" dirty="0">
                <a:latin typeface="Arial" panose="020B0604020202020204" pitchFamily="34" charset="0"/>
              </a:rPr>
              <a:t>, de la carga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   que lo genera, ya que E</a:t>
            </a:r>
            <a:r>
              <a:rPr lang="es-ES" sz="2400" baseline="-25000" dirty="0">
                <a:latin typeface="Arial" panose="020B0604020202020204" pitchFamily="34" charset="0"/>
              </a:rPr>
              <a:t>POL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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APL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(Tema 1)</a:t>
            </a: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5114482" y="6417817"/>
            <a:ext cx="524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2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6424169" y="6417817"/>
            <a:ext cx="912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2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3687319" y="6417817"/>
            <a:ext cx="912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2 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34 CuadroTexto"/>
          <p:cNvSpPr txBox="1">
            <a:spLocks noChangeArrowheads="1"/>
          </p:cNvSpPr>
          <p:nvPr/>
        </p:nvSpPr>
        <p:spPr bwMode="auto">
          <a:xfrm>
            <a:off x="8161276" y="6417817"/>
            <a:ext cx="1923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k no varía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1346346" y="4329096"/>
            <a:ext cx="4892984" cy="57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>
                <a:solidFill>
                  <a:schemeClr val="tx1"/>
                </a:solidFill>
                <a:sym typeface="Symbol" panose="05050102010706020507" pitchFamily="18" charset="2"/>
              </a:rPr>
              <a:t> Es constante </a:t>
            </a:r>
            <a:r>
              <a:rPr lang="es-ES" sz="2400">
                <a:solidFill>
                  <a:schemeClr val="tx1"/>
                </a:solidFill>
              </a:rPr>
              <a:t>si el medio es ideal</a:t>
            </a:r>
          </a:p>
        </p:txBody>
      </p:sp>
      <p:grpSp>
        <p:nvGrpSpPr>
          <p:cNvPr id="35861" name="Group 42"/>
          <p:cNvGrpSpPr>
            <a:grpSpLocks/>
          </p:cNvGrpSpPr>
          <p:nvPr/>
        </p:nvGrpSpPr>
        <p:grpSpPr bwMode="auto">
          <a:xfrm>
            <a:off x="8685880" y="2642823"/>
            <a:ext cx="1123950" cy="582613"/>
            <a:chOff x="1453" y="2527"/>
            <a:chExt cx="708" cy="367"/>
          </a:xfrm>
        </p:grpSpPr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1453" y="2527"/>
              <a:ext cx="708" cy="36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 type="none" w="lg" len="lg"/>
            </a:ln>
          </p:spPr>
          <p:txBody>
            <a:bodyPr lIns="90000" tIns="118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0199" name="Group 55"/>
            <p:cNvGrpSpPr>
              <a:grpSpLocks/>
            </p:cNvGrpSpPr>
            <p:nvPr/>
          </p:nvGrpSpPr>
          <p:grpSpPr bwMode="auto">
            <a:xfrm>
              <a:off x="1534" y="2538"/>
              <a:ext cx="548" cy="356"/>
              <a:chOff x="3372" y="2905"/>
              <a:chExt cx="548" cy="356"/>
            </a:xfrm>
          </p:grpSpPr>
          <p:sp>
            <p:nvSpPr>
              <p:cNvPr id="50200" name="Text Box 38"/>
              <p:cNvSpPr txBox="1">
                <a:spLocks noChangeArrowheads="1"/>
              </p:cNvSpPr>
              <p:nvPr/>
            </p:nvSpPr>
            <p:spPr bwMode="auto">
              <a:xfrm>
                <a:off x="3524" y="2923"/>
                <a:ext cx="253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</a:t>
                </a:r>
              </a:p>
            </p:txBody>
          </p:sp>
          <p:sp>
            <p:nvSpPr>
              <p:cNvPr id="50201" name="Text Box 39"/>
              <p:cNvSpPr txBox="1">
                <a:spLocks noChangeArrowheads="1"/>
              </p:cNvSpPr>
              <p:nvPr/>
            </p:nvSpPr>
            <p:spPr bwMode="auto">
              <a:xfrm>
                <a:off x="3372" y="2923"/>
                <a:ext cx="24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0202" name="Text Box 40"/>
              <p:cNvSpPr txBox="1">
                <a:spLocks noChangeArrowheads="1"/>
              </p:cNvSpPr>
              <p:nvPr/>
            </p:nvSpPr>
            <p:spPr bwMode="auto">
              <a:xfrm>
                <a:off x="3688" y="2905"/>
                <a:ext cx="23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</a:t>
                </a:r>
              </a:p>
            </p:txBody>
          </p:sp>
        </p:grpSp>
      </p:grpSp>
      <p:sp>
        <p:nvSpPr>
          <p:cNvPr id="36" name="Text Box 40">
            <a:extLst>
              <a:ext uri="{FF2B5EF4-FFF2-40B4-BE49-F238E27FC236}">
                <a16:creationId xmlns:a16="http://schemas.microsoft.com/office/drawing/2014/main" id="{42FF5064-AFB4-44C3-8B94-DD3D00FD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86" y="2565250"/>
            <a:ext cx="2146509" cy="94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Se caracteriza con:</a:t>
            </a:r>
            <a:endParaRPr lang="es-ES" sz="2400" dirty="0">
              <a:solidFill>
                <a:schemeClr val="tx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CC8EE-E518-4E8B-AFCF-DF41717B61FF}"/>
              </a:ext>
            </a:extLst>
          </p:cNvPr>
          <p:cNvGrpSpPr/>
          <p:nvPr/>
        </p:nvGrpSpPr>
        <p:grpSpPr>
          <a:xfrm>
            <a:off x="4477877" y="3176224"/>
            <a:ext cx="1795419" cy="987399"/>
            <a:chOff x="4205500" y="3605886"/>
            <a:chExt cx="1795419" cy="987399"/>
          </a:xfrm>
        </p:grpSpPr>
        <p:grpSp>
          <p:nvGrpSpPr>
            <p:cNvPr id="2" name="28 Grupo"/>
            <p:cNvGrpSpPr>
              <a:grpSpLocks/>
            </p:cNvGrpSpPr>
            <p:nvPr/>
          </p:nvGrpSpPr>
          <p:grpSpPr bwMode="auto">
            <a:xfrm>
              <a:off x="4648200" y="3605886"/>
              <a:ext cx="1352719" cy="987399"/>
              <a:chOff x="6829426" y="5430838"/>
              <a:chExt cx="1352719" cy="987399"/>
            </a:xfrm>
          </p:grpSpPr>
          <p:sp>
            <p:nvSpPr>
              <p:cNvPr id="50207" name="Text Box 9"/>
              <p:cNvSpPr txBox="1">
                <a:spLocks noChangeArrowheads="1"/>
              </p:cNvSpPr>
              <p:nvPr/>
            </p:nvSpPr>
            <p:spPr bwMode="auto">
              <a:xfrm>
                <a:off x="6829426" y="5881688"/>
                <a:ext cx="1352719" cy="536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EFECTIVA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0208" name="Text Box 10"/>
              <p:cNvSpPr txBox="1">
                <a:spLocks noChangeArrowheads="1"/>
              </p:cNvSpPr>
              <p:nvPr/>
            </p:nvSpPr>
            <p:spPr bwMode="auto">
              <a:xfrm>
                <a:off x="6931026" y="5430838"/>
                <a:ext cx="1037761" cy="536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s-E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PLACA</a:t>
                </a:r>
                <a:endPara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0209" name="Line 11"/>
              <p:cNvSpPr>
                <a:spLocks noChangeShapeType="1"/>
              </p:cNvSpPr>
              <p:nvPr/>
            </p:nvSpPr>
            <p:spPr bwMode="auto">
              <a:xfrm>
                <a:off x="6831013" y="5927726"/>
                <a:ext cx="1127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>
                <a:spAutoFit/>
              </a:bodyPr>
              <a:lstStyle/>
              <a:p>
                <a:endParaRPr lang="en-GB" sz="2400"/>
              </a:p>
            </p:txBody>
          </p:sp>
        </p:grp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4B84FFEF-9247-4045-BB6D-FEA96A59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500" y="3818785"/>
              <a:ext cx="36129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85396A7-30DD-4C58-A8F6-59F374E6DE24}"/>
              </a:ext>
            </a:extLst>
          </p:cNvPr>
          <p:cNvSpPr/>
          <p:nvPr/>
        </p:nvSpPr>
        <p:spPr bwMode="auto">
          <a:xfrm>
            <a:off x="6320752" y="2942188"/>
            <a:ext cx="2457450" cy="409575"/>
          </a:xfrm>
          <a:custGeom>
            <a:avLst/>
            <a:gdLst>
              <a:gd name="connsiteX0" fmla="*/ 2457450 w 2457450"/>
              <a:gd name="connsiteY0" fmla="*/ 0 h 409575"/>
              <a:gd name="connsiteX1" fmla="*/ 0 w 2457450"/>
              <a:gd name="connsiteY1" fmla="*/ 0 h 409575"/>
              <a:gd name="connsiteX2" fmla="*/ 0 w 2457450"/>
              <a:gd name="connsiteY2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409575">
                <a:moveTo>
                  <a:pt x="2457450" y="0"/>
                </a:moveTo>
                <a:lnTo>
                  <a:pt x="0" y="0"/>
                </a:lnTo>
                <a:lnTo>
                  <a:pt x="0" y="409575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956083-B372-42A7-B753-48CC5CA4CEB1}"/>
              </a:ext>
            </a:extLst>
          </p:cNvPr>
          <p:cNvSpPr/>
          <p:nvPr/>
        </p:nvSpPr>
        <p:spPr bwMode="auto">
          <a:xfrm>
            <a:off x="4504384" y="6490171"/>
            <a:ext cx="3024163" cy="35541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ot="0" spcFirstLastPara="0" vertOverflow="overflow" horzOverflow="overflow" vert="horz" wrap="square" lIns="90000" tIns="118800" rIns="90000" bIns="82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1CA19E-6631-4285-B223-6DCCA8BE422A}"/>
              </a:ext>
            </a:extLst>
          </p:cNvPr>
          <p:cNvSpPr/>
          <p:nvPr/>
        </p:nvSpPr>
        <p:spPr bwMode="auto">
          <a:xfrm>
            <a:off x="3393195" y="6405990"/>
            <a:ext cx="4812149" cy="52629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118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  <p:bldP spid="454662" grpId="0" animBg="1"/>
      <p:bldP spid="19476" grpId="0" animBg="1"/>
      <p:bldP spid="19480" grpId="0"/>
      <p:bldP spid="454673" grpId="0" animBg="1"/>
      <p:bldP spid="46105" grpId="0" animBg="1"/>
      <p:bldP spid="46106" grpId="0" animBg="1"/>
      <p:bldP spid="28" grpId="0"/>
      <p:bldP spid="31" grpId="0"/>
      <p:bldP spid="32" grpId="0"/>
      <p:bldP spid="33" grpId="0"/>
      <p:bldP spid="34" grpId="0"/>
      <p:bldP spid="35" grpId="0"/>
      <p:bldP spid="19496" grpId="0"/>
      <p:bldP spid="36" grpId="0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1315825" y="2660706"/>
            <a:ext cx="900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b="0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798888" y="6413500"/>
            <a:ext cx="11339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 V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390650" y="3095625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911475" y="3095625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4433888" y="3095625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225" name="Group 10"/>
          <p:cNvGrpSpPr>
            <a:grpSpLocks/>
          </p:cNvGrpSpPr>
          <p:nvPr/>
        </p:nvGrpSpPr>
        <p:grpSpPr bwMode="auto">
          <a:xfrm>
            <a:off x="1485900" y="3598863"/>
            <a:ext cx="3986213" cy="2954337"/>
            <a:chOff x="1013" y="2493"/>
            <a:chExt cx="2511" cy="1861"/>
          </a:xfrm>
        </p:grpSpPr>
        <p:grpSp>
          <p:nvGrpSpPr>
            <p:cNvPr id="9249" name="Group 11"/>
            <p:cNvGrpSpPr>
              <a:grpSpLocks/>
            </p:cNvGrpSpPr>
            <p:nvPr/>
          </p:nvGrpSpPr>
          <p:grpSpPr bwMode="auto">
            <a:xfrm>
              <a:off x="2166" y="3987"/>
              <a:ext cx="200" cy="237"/>
              <a:chOff x="8088" y="15201"/>
              <a:chExt cx="340" cy="280"/>
            </a:xfrm>
          </p:grpSpPr>
          <p:sp>
            <p:nvSpPr>
              <p:cNvPr id="9292" name="Line 12"/>
              <p:cNvSpPr>
                <a:spLocks noChangeShapeType="1"/>
              </p:cNvSpPr>
              <p:nvPr/>
            </p:nvSpPr>
            <p:spPr bwMode="auto">
              <a:xfrm>
                <a:off x="8258" y="15201"/>
                <a:ext cx="0" cy="18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93" name="Line 13"/>
              <p:cNvSpPr>
                <a:spLocks noChangeShapeType="1"/>
              </p:cNvSpPr>
              <p:nvPr/>
            </p:nvSpPr>
            <p:spPr bwMode="auto">
              <a:xfrm>
                <a:off x="8088" y="15384"/>
                <a:ext cx="3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94" name="Line 14"/>
              <p:cNvSpPr>
                <a:spLocks noChangeShapeType="1"/>
              </p:cNvSpPr>
              <p:nvPr/>
            </p:nvSpPr>
            <p:spPr bwMode="auto">
              <a:xfrm>
                <a:off x="8145" y="15432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95" name="Line 15"/>
              <p:cNvSpPr>
                <a:spLocks noChangeShapeType="1"/>
              </p:cNvSpPr>
              <p:nvPr/>
            </p:nvSpPr>
            <p:spPr bwMode="auto">
              <a:xfrm>
                <a:off x="8202" y="1548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9250" name="Group 16"/>
            <p:cNvGrpSpPr>
              <a:grpSpLocks/>
            </p:cNvGrpSpPr>
            <p:nvPr/>
          </p:nvGrpSpPr>
          <p:grpSpPr bwMode="auto">
            <a:xfrm>
              <a:off x="1671" y="2770"/>
              <a:ext cx="71" cy="304"/>
              <a:chOff x="4253" y="5198"/>
              <a:chExt cx="121" cy="360"/>
            </a:xfrm>
          </p:grpSpPr>
          <p:sp>
            <p:nvSpPr>
              <p:cNvPr id="9290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91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9251" name="Group 19"/>
            <p:cNvGrpSpPr>
              <a:grpSpLocks/>
            </p:cNvGrpSpPr>
            <p:nvPr/>
          </p:nvGrpSpPr>
          <p:grpSpPr bwMode="auto">
            <a:xfrm>
              <a:off x="2838" y="2772"/>
              <a:ext cx="71" cy="305"/>
              <a:chOff x="4253" y="5198"/>
              <a:chExt cx="121" cy="360"/>
            </a:xfrm>
          </p:grpSpPr>
          <p:sp>
            <p:nvSpPr>
              <p:cNvPr id="9288" name="Line 2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89" name="Line 2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9252" name="Group 22"/>
            <p:cNvGrpSpPr>
              <a:grpSpLocks/>
            </p:cNvGrpSpPr>
            <p:nvPr/>
          </p:nvGrpSpPr>
          <p:grpSpPr bwMode="auto">
            <a:xfrm rot="5400000">
              <a:off x="2214" y="3324"/>
              <a:ext cx="103" cy="212"/>
              <a:chOff x="4253" y="5198"/>
              <a:chExt cx="121" cy="360"/>
            </a:xfrm>
          </p:grpSpPr>
          <p:sp>
            <p:nvSpPr>
              <p:cNvPr id="9286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87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9253" name="Line 25"/>
            <p:cNvSpPr>
              <a:spLocks noChangeShapeType="1"/>
            </p:cNvSpPr>
            <p:nvPr/>
          </p:nvSpPr>
          <p:spPr bwMode="auto">
            <a:xfrm flipH="1">
              <a:off x="1108" y="2919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54" name="Text Box 26"/>
            <p:cNvSpPr txBox="1">
              <a:spLocks noChangeArrowheads="1"/>
            </p:cNvSpPr>
            <p:nvPr/>
          </p:nvSpPr>
          <p:spPr bwMode="auto">
            <a:xfrm>
              <a:off x="1401" y="2493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55" name="Text Box 27"/>
            <p:cNvSpPr txBox="1">
              <a:spLocks noChangeArrowheads="1"/>
            </p:cNvSpPr>
            <p:nvPr/>
          </p:nvSpPr>
          <p:spPr bwMode="auto">
            <a:xfrm>
              <a:off x="2571" y="2493"/>
              <a:ext cx="3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256" name="Group 28"/>
            <p:cNvGrpSpPr>
              <a:grpSpLocks/>
            </p:cNvGrpSpPr>
            <p:nvPr/>
          </p:nvGrpSpPr>
          <p:grpSpPr bwMode="auto">
            <a:xfrm flipH="1">
              <a:off x="2766" y="3835"/>
              <a:ext cx="37" cy="304"/>
              <a:chOff x="5153" y="6274"/>
              <a:chExt cx="63" cy="360"/>
            </a:xfrm>
          </p:grpSpPr>
          <p:sp>
            <p:nvSpPr>
              <p:cNvPr id="9284" name="Line 29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85" name="Line 30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9257" name="Line 31"/>
            <p:cNvSpPr>
              <a:spLocks noChangeShapeType="1"/>
            </p:cNvSpPr>
            <p:nvPr/>
          </p:nvSpPr>
          <p:spPr bwMode="auto">
            <a:xfrm flipH="1">
              <a:off x="2803" y="3987"/>
              <a:ext cx="6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58" name="Text Box 32"/>
            <p:cNvSpPr txBox="1">
              <a:spLocks noChangeArrowheads="1"/>
            </p:cNvSpPr>
            <p:nvPr/>
          </p:nvSpPr>
          <p:spPr bwMode="auto">
            <a:xfrm>
              <a:off x="1864" y="3261"/>
              <a:ext cx="31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59" name="Line 33"/>
            <p:cNvSpPr>
              <a:spLocks noChangeShapeType="1"/>
            </p:cNvSpPr>
            <p:nvPr/>
          </p:nvSpPr>
          <p:spPr bwMode="auto">
            <a:xfrm flipH="1">
              <a:off x="1747" y="2922"/>
              <a:ext cx="10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0" name="Line 34"/>
            <p:cNvSpPr>
              <a:spLocks noChangeShapeType="1"/>
            </p:cNvSpPr>
            <p:nvPr/>
          </p:nvSpPr>
          <p:spPr bwMode="auto">
            <a:xfrm>
              <a:off x="1118" y="2922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1" name="Line 35"/>
            <p:cNvSpPr>
              <a:spLocks noChangeShapeType="1"/>
            </p:cNvSpPr>
            <p:nvPr/>
          </p:nvSpPr>
          <p:spPr bwMode="auto">
            <a:xfrm>
              <a:off x="3419" y="2922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2" name="Line 36"/>
            <p:cNvSpPr>
              <a:spLocks noChangeShapeType="1"/>
            </p:cNvSpPr>
            <p:nvPr/>
          </p:nvSpPr>
          <p:spPr bwMode="auto">
            <a:xfrm>
              <a:off x="2909" y="2922"/>
              <a:ext cx="5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3" name="Line 37"/>
            <p:cNvSpPr>
              <a:spLocks noChangeShapeType="1"/>
            </p:cNvSpPr>
            <p:nvPr/>
          </p:nvSpPr>
          <p:spPr bwMode="auto">
            <a:xfrm flipV="1">
              <a:off x="2266" y="2922"/>
              <a:ext cx="0" cy="4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4" name="Line 38"/>
            <p:cNvSpPr>
              <a:spLocks noChangeShapeType="1"/>
            </p:cNvSpPr>
            <p:nvPr/>
          </p:nvSpPr>
          <p:spPr bwMode="auto">
            <a:xfrm flipV="1">
              <a:off x="2266" y="3484"/>
              <a:ext cx="0" cy="5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9265" name="Group 39"/>
            <p:cNvGrpSpPr>
              <a:grpSpLocks/>
            </p:cNvGrpSpPr>
            <p:nvPr/>
          </p:nvGrpSpPr>
          <p:grpSpPr bwMode="auto">
            <a:xfrm>
              <a:off x="1676" y="3838"/>
              <a:ext cx="71" cy="304"/>
              <a:chOff x="4253" y="5198"/>
              <a:chExt cx="121" cy="360"/>
            </a:xfrm>
          </p:grpSpPr>
          <p:sp>
            <p:nvSpPr>
              <p:cNvPr id="9282" name="Line 4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283" name="Line 4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9266" name="Line 42"/>
            <p:cNvSpPr>
              <a:spLocks noChangeShapeType="1"/>
            </p:cNvSpPr>
            <p:nvPr/>
          </p:nvSpPr>
          <p:spPr bwMode="auto">
            <a:xfrm flipH="1">
              <a:off x="1113" y="3987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7" name="Text Box 43"/>
            <p:cNvSpPr txBox="1">
              <a:spLocks noChangeArrowheads="1"/>
            </p:cNvSpPr>
            <p:nvPr/>
          </p:nvSpPr>
          <p:spPr bwMode="auto">
            <a:xfrm>
              <a:off x="1401" y="3589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68" name="Line 44"/>
            <p:cNvSpPr>
              <a:spLocks noChangeShapeType="1"/>
            </p:cNvSpPr>
            <p:nvPr/>
          </p:nvSpPr>
          <p:spPr bwMode="auto">
            <a:xfrm flipH="1">
              <a:off x="1752" y="3987"/>
              <a:ext cx="10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69" name="Oval 45"/>
            <p:cNvSpPr>
              <a:spLocks noChangeArrowheads="1"/>
            </p:cNvSpPr>
            <p:nvPr/>
          </p:nvSpPr>
          <p:spPr bwMode="auto">
            <a:xfrm>
              <a:off x="1073" y="2875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0" name="Oval 46"/>
            <p:cNvSpPr>
              <a:spLocks noChangeArrowheads="1"/>
            </p:cNvSpPr>
            <p:nvPr/>
          </p:nvSpPr>
          <p:spPr bwMode="auto">
            <a:xfrm>
              <a:off x="1073" y="3945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1" name="Oval 47"/>
            <p:cNvSpPr>
              <a:spLocks noChangeArrowheads="1"/>
            </p:cNvSpPr>
            <p:nvPr/>
          </p:nvSpPr>
          <p:spPr bwMode="auto">
            <a:xfrm>
              <a:off x="2220" y="2875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2" name="Oval 48"/>
            <p:cNvSpPr>
              <a:spLocks noChangeArrowheads="1"/>
            </p:cNvSpPr>
            <p:nvPr/>
          </p:nvSpPr>
          <p:spPr bwMode="auto">
            <a:xfrm>
              <a:off x="3373" y="2882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3" name="Oval 49"/>
            <p:cNvSpPr>
              <a:spLocks noChangeArrowheads="1"/>
            </p:cNvSpPr>
            <p:nvPr/>
          </p:nvSpPr>
          <p:spPr bwMode="auto">
            <a:xfrm>
              <a:off x="2220" y="3939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4" name="Oval 50"/>
            <p:cNvSpPr>
              <a:spLocks noChangeArrowheads="1"/>
            </p:cNvSpPr>
            <p:nvPr/>
          </p:nvSpPr>
          <p:spPr bwMode="auto">
            <a:xfrm>
              <a:off x="3373" y="3939"/>
              <a:ext cx="91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5" name="Text Box 51"/>
            <p:cNvSpPr txBox="1">
              <a:spLocks noChangeArrowheads="1"/>
            </p:cNvSpPr>
            <p:nvPr/>
          </p:nvSpPr>
          <p:spPr bwMode="auto">
            <a:xfrm>
              <a:off x="1013" y="2618"/>
              <a:ext cx="2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276" name="Text Box 52"/>
            <p:cNvSpPr txBox="1">
              <a:spLocks noChangeArrowheads="1"/>
            </p:cNvSpPr>
            <p:nvPr/>
          </p:nvSpPr>
          <p:spPr bwMode="auto">
            <a:xfrm>
              <a:off x="2160" y="2618"/>
              <a:ext cx="2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277" name="Text Box 53"/>
            <p:cNvSpPr txBox="1">
              <a:spLocks noChangeArrowheads="1"/>
            </p:cNvSpPr>
            <p:nvPr/>
          </p:nvSpPr>
          <p:spPr bwMode="auto">
            <a:xfrm>
              <a:off x="3313" y="2618"/>
              <a:ext cx="2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278" name="Text Box 54"/>
            <p:cNvSpPr txBox="1">
              <a:spLocks noChangeArrowheads="1"/>
            </p:cNvSpPr>
            <p:nvPr/>
          </p:nvSpPr>
          <p:spPr bwMode="auto">
            <a:xfrm>
              <a:off x="1013" y="4049"/>
              <a:ext cx="211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9279" name="Text Box 55"/>
            <p:cNvSpPr txBox="1">
              <a:spLocks noChangeArrowheads="1"/>
            </p:cNvSpPr>
            <p:nvPr/>
          </p:nvSpPr>
          <p:spPr bwMode="auto">
            <a:xfrm>
              <a:off x="2034" y="3700"/>
              <a:ext cx="2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280" name="Text Box 56"/>
            <p:cNvSpPr txBox="1">
              <a:spLocks noChangeArrowheads="1"/>
            </p:cNvSpPr>
            <p:nvPr/>
          </p:nvSpPr>
          <p:spPr bwMode="auto">
            <a:xfrm>
              <a:off x="3313" y="4049"/>
              <a:ext cx="2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9281" name="Text Box 57"/>
            <p:cNvSpPr txBox="1">
              <a:spLocks noChangeArrowheads="1"/>
            </p:cNvSpPr>
            <p:nvPr/>
          </p:nvSpPr>
          <p:spPr bwMode="auto">
            <a:xfrm>
              <a:off x="2812" y="3599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230438" y="3779833"/>
            <a:ext cx="2554288" cy="2641596"/>
            <a:chOff x="1405" y="2381"/>
            <a:chExt cx="1609" cy="1664"/>
          </a:xfrm>
        </p:grpSpPr>
        <p:sp>
          <p:nvSpPr>
            <p:cNvPr id="9241" name="Text Box 60"/>
            <p:cNvSpPr txBox="1">
              <a:spLocks noChangeArrowheads="1"/>
            </p:cNvSpPr>
            <p:nvPr/>
          </p:nvSpPr>
          <p:spPr bwMode="auto">
            <a:xfrm>
              <a:off x="2806" y="2383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42" name="Text Box 61"/>
            <p:cNvSpPr txBox="1">
              <a:spLocks noChangeArrowheads="1"/>
            </p:cNvSpPr>
            <p:nvPr/>
          </p:nvSpPr>
          <p:spPr bwMode="auto">
            <a:xfrm>
              <a:off x="2591" y="2382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243" name="Text Box 62"/>
            <p:cNvSpPr txBox="1">
              <a:spLocks noChangeArrowheads="1"/>
            </p:cNvSpPr>
            <p:nvPr/>
          </p:nvSpPr>
          <p:spPr bwMode="auto">
            <a:xfrm>
              <a:off x="1645" y="2382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44" name="Text Box 63"/>
            <p:cNvSpPr txBox="1">
              <a:spLocks noChangeArrowheads="1"/>
            </p:cNvSpPr>
            <p:nvPr/>
          </p:nvSpPr>
          <p:spPr bwMode="auto">
            <a:xfrm>
              <a:off x="1430" y="2381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245" name="Text Box 64"/>
            <p:cNvSpPr txBox="1">
              <a:spLocks noChangeArrowheads="1"/>
            </p:cNvSpPr>
            <p:nvPr/>
          </p:nvSpPr>
          <p:spPr bwMode="auto">
            <a:xfrm>
              <a:off x="2195" y="2909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46" name="Text Box 65"/>
            <p:cNvSpPr txBox="1">
              <a:spLocks noChangeArrowheads="1"/>
            </p:cNvSpPr>
            <p:nvPr/>
          </p:nvSpPr>
          <p:spPr bwMode="auto">
            <a:xfrm>
              <a:off x="2215" y="3146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247" name="Text Box 66"/>
            <p:cNvSpPr txBox="1">
              <a:spLocks noChangeArrowheads="1"/>
            </p:cNvSpPr>
            <p:nvPr/>
          </p:nvSpPr>
          <p:spPr bwMode="auto">
            <a:xfrm>
              <a:off x="1405" y="3746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1659" y="3735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3813" name="Text Box 83"/>
          <p:cNvSpPr txBox="1">
            <a:spLocks noChangeArrowheads="1"/>
          </p:cNvSpPr>
          <p:nvPr/>
        </p:nvSpPr>
        <p:spPr bwMode="auto">
          <a:xfrm>
            <a:off x="3959225" y="5900738"/>
            <a:ext cx="697925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    +</a:t>
            </a:r>
          </a:p>
        </p:txBody>
      </p:sp>
      <p:grpSp>
        <p:nvGrpSpPr>
          <p:cNvPr id="33888" name="Group 96"/>
          <p:cNvGrpSpPr>
            <a:grpSpLocks/>
          </p:cNvGrpSpPr>
          <p:nvPr/>
        </p:nvGrpSpPr>
        <p:grpSpPr bwMode="auto">
          <a:xfrm>
            <a:off x="2833688" y="5386388"/>
            <a:ext cx="1206500" cy="392112"/>
            <a:chOff x="1785" y="3393"/>
            <a:chExt cx="760" cy="247"/>
          </a:xfrm>
        </p:grpSpPr>
        <p:sp>
          <p:nvSpPr>
            <p:cNvPr id="9239" name="Line 89"/>
            <p:cNvSpPr>
              <a:spLocks noChangeShapeType="1"/>
            </p:cNvSpPr>
            <p:nvPr/>
          </p:nvSpPr>
          <p:spPr bwMode="auto">
            <a:xfrm flipH="1" flipV="1">
              <a:off x="1785" y="3633"/>
              <a:ext cx="760" cy="7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40" name="Line 90"/>
            <p:cNvSpPr>
              <a:spLocks noChangeShapeType="1"/>
            </p:cNvSpPr>
            <p:nvPr/>
          </p:nvSpPr>
          <p:spPr bwMode="auto">
            <a:xfrm flipV="1">
              <a:off x="2260" y="3393"/>
              <a:ext cx="0" cy="240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33883" name="Freeform 91"/>
          <p:cNvSpPr>
            <a:spLocks/>
          </p:cNvSpPr>
          <p:nvPr/>
        </p:nvSpPr>
        <p:spPr bwMode="auto">
          <a:xfrm flipH="1" flipV="1">
            <a:off x="1798638" y="4400550"/>
            <a:ext cx="503237" cy="1376363"/>
          </a:xfrm>
          <a:custGeom>
            <a:avLst/>
            <a:gdLst>
              <a:gd name="T0" fmla="*/ 2147483646 w 317"/>
              <a:gd name="T1" fmla="*/ 0 h 867"/>
              <a:gd name="T2" fmla="*/ 2147483646 w 317"/>
              <a:gd name="T3" fmla="*/ 0 h 867"/>
              <a:gd name="T4" fmla="*/ 2147483646 w 317"/>
              <a:gd name="T5" fmla="*/ 2147483646 h 867"/>
              <a:gd name="T6" fmla="*/ 0 w 317"/>
              <a:gd name="T7" fmla="*/ 2147483646 h 8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867">
                <a:moveTo>
                  <a:pt x="13" y="0"/>
                </a:moveTo>
                <a:lnTo>
                  <a:pt x="317" y="0"/>
                </a:lnTo>
                <a:lnTo>
                  <a:pt x="317" y="867"/>
                </a:lnTo>
                <a:lnTo>
                  <a:pt x="0" y="867"/>
                </a:lnTo>
              </a:path>
            </a:pathLst>
          </a:custGeom>
          <a:noFill/>
          <a:ln w="25400" cap="flat" cmpd="sng">
            <a:solidFill>
              <a:srgbClr val="9933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b="0"/>
          </a:p>
        </p:txBody>
      </p:sp>
      <p:grpSp>
        <p:nvGrpSpPr>
          <p:cNvPr id="33887" name="Group 95"/>
          <p:cNvGrpSpPr>
            <a:grpSpLocks/>
          </p:cNvGrpSpPr>
          <p:nvPr/>
        </p:nvGrpSpPr>
        <p:grpSpPr bwMode="auto">
          <a:xfrm>
            <a:off x="4611688" y="4441825"/>
            <a:ext cx="503237" cy="1376363"/>
            <a:chOff x="2905" y="2798"/>
            <a:chExt cx="317" cy="867"/>
          </a:xfrm>
        </p:grpSpPr>
        <p:sp>
          <p:nvSpPr>
            <p:cNvPr id="9237" name="Freeform 88"/>
            <p:cNvSpPr>
              <a:spLocks/>
            </p:cNvSpPr>
            <p:nvPr/>
          </p:nvSpPr>
          <p:spPr bwMode="auto">
            <a:xfrm>
              <a:off x="2905" y="2798"/>
              <a:ext cx="317" cy="867"/>
            </a:xfrm>
            <a:custGeom>
              <a:avLst/>
              <a:gdLst>
                <a:gd name="T0" fmla="*/ 13 w 317"/>
                <a:gd name="T1" fmla="*/ 0 h 867"/>
                <a:gd name="T2" fmla="*/ 317 w 317"/>
                <a:gd name="T3" fmla="*/ 0 h 867"/>
                <a:gd name="T4" fmla="*/ 317 w 317"/>
                <a:gd name="T5" fmla="*/ 867 h 867"/>
                <a:gd name="T6" fmla="*/ 0 w 317"/>
                <a:gd name="T7" fmla="*/ 867 h 8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7" h="867">
                  <a:moveTo>
                    <a:pt x="13" y="0"/>
                  </a:moveTo>
                  <a:lnTo>
                    <a:pt x="317" y="0"/>
                  </a:lnTo>
                  <a:lnTo>
                    <a:pt x="317" y="867"/>
                  </a:lnTo>
                  <a:lnTo>
                    <a:pt x="0" y="867"/>
                  </a:lnTo>
                </a:path>
              </a:pathLst>
            </a:custGeom>
            <a:noFill/>
            <a:ln w="25400" cap="flat" cmpd="sng">
              <a:solidFill>
                <a:srgbClr val="99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38" name="Text Box 92"/>
            <p:cNvSpPr txBox="1">
              <a:spLocks noChangeArrowheads="1"/>
            </p:cNvSpPr>
            <p:nvPr/>
          </p:nvSpPr>
          <p:spPr bwMode="auto">
            <a:xfrm>
              <a:off x="2936" y="3068"/>
              <a:ext cx="2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b="0">
                  <a:solidFill>
                    <a:srgbClr val="993300"/>
                  </a:solidFill>
                </a:rPr>
                <a:t>e</a:t>
              </a:r>
              <a:r>
                <a:rPr lang="es-ES" b="0" baseline="30000">
                  <a:solidFill>
                    <a:srgbClr val="993300"/>
                  </a:solidFill>
                </a:rPr>
                <a:t>-</a:t>
              </a:r>
            </a:p>
          </p:txBody>
        </p:sp>
      </p:grpSp>
      <p:grpSp>
        <p:nvGrpSpPr>
          <p:cNvPr id="33889" name="Group 97"/>
          <p:cNvGrpSpPr>
            <a:grpSpLocks/>
          </p:cNvGrpSpPr>
          <p:nvPr/>
        </p:nvGrpSpPr>
        <p:grpSpPr bwMode="auto">
          <a:xfrm>
            <a:off x="2860675" y="4406900"/>
            <a:ext cx="1206500" cy="452438"/>
            <a:chOff x="1802" y="2776"/>
            <a:chExt cx="760" cy="285"/>
          </a:xfrm>
        </p:grpSpPr>
        <p:sp>
          <p:nvSpPr>
            <p:cNvPr id="9235" name="Line 93"/>
            <p:cNvSpPr>
              <a:spLocks noChangeShapeType="1"/>
            </p:cNvSpPr>
            <p:nvPr/>
          </p:nvSpPr>
          <p:spPr bwMode="auto">
            <a:xfrm flipV="1">
              <a:off x="1802" y="2776"/>
              <a:ext cx="760" cy="7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236" name="Line 94"/>
            <p:cNvSpPr>
              <a:spLocks noChangeShapeType="1"/>
            </p:cNvSpPr>
            <p:nvPr/>
          </p:nvSpPr>
          <p:spPr bwMode="auto">
            <a:xfrm flipV="1">
              <a:off x="2104" y="2821"/>
              <a:ext cx="0" cy="240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9234" name="Text Box 44"/>
          <p:cNvSpPr txBox="1">
            <a:spLocks noChangeArrowheads="1"/>
          </p:cNvSpPr>
          <p:nvPr/>
        </p:nvSpPr>
        <p:spPr bwMode="auto">
          <a:xfrm>
            <a:off x="3635391" y="98621"/>
            <a:ext cx="4241674" cy="4616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BOLETÍN 2 - PROBLEMA 15</a:t>
            </a:r>
          </a:p>
        </p:txBody>
      </p:sp>
      <p:sp>
        <p:nvSpPr>
          <p:cNvPr id="79" name="Text Box 92"/>
          <p:cNvSpPr txBox="1">
            <a:spLocks noChangeArrowheads="1"/>
          </p:cNvSpPr>
          <p:nvPr/>
        </p:nvSpPr>
        <p:spPr bwMode="auto">
          <a:xfrm>
            <a:off x="3682209" y="5376863"/>
            <a:ext cx="385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0">
                <a:solidFill>
                  <a:srgbClr val="993300"/>
                </a:solidFill>
              </a:rPr>
              <a:t>e</a:t>
            </a:r>
            <a:r>
              <a:rPr lang="es-ES" b="0" baseline="30000">
                <a:solidFill>
                  <a:srgbClr val="993300"/>
                </a:solidFill>
              </a:rPr>
              <a:t>-</a:t>
            </a:r>
          </a:p>
        </p:txBody>
      </p:sp>
      <p:sp>
        <p:nvSpPr>
          <p:cNvPr id="81" name="Text Box 92"/>
          <p:cNvSpPr txBox="1">
            <a:spLocks noChangeArrowheads="1"/>
          </p:cNvSpPr>
          <p:nvPr/>
        </p:nvSpPr>
        <p:spPr bwMode="auto">
          <a:xfrm>
            <a:off x="1818482" y="4887916"/>
            <a:ext cx="385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0">
                <a:solidFill>
                  <a:srgbClr val="993300"/>
                </a:solidFill>
              </a:rPr>
              <a:t>e</a:t>
            </a:r>
            <a:r>
              <a:rPr lang="es-ES" b="0" baseline="30000">
                <a:solidFill>
                  <a:srgbClr val="993300"/>
                </a:solidFill>
              </a:rPr>
              <a:t>-</a:t>
            </a:r>
          </a:p>
        </p:txBody>
      </p:sp>
      <p:sp>
        <p:nvSpPr>
          <p:cNvPr id="82" name="Text Box 92"/>
          <p:cNvSpPr txBox="1">
            <a:spLocks noChangeArrowheads="1"/>
          </p:cNvSpPr>
          <p:nvPr/>
        </p:nvSpPr>
        <p:spPr bwMode="auto">
          <a:xfrm>
            <a:off x="2875361" y="4395790"/>
            <a:ext cx="385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b="0">
                <a:solidFill>
                  <a:srgbClr val="993300"/>
                </a:solidFill>
              </a:rPr>
              <a:t>e</a:t>
            </a:r>
            <a:r>
              <a:rPr lang="es-ES" b="0" baseline="30000">
                <a:solidFill>
                  <a:srgbClr val="993300"/>
                </a:solidFill>
              </a:rPr>
              <a:t>-</a:t>
            </a: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D17F15C2-090F-4537-809F-AAE14595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37" y="613404"/>
            <a:ext cx="930895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Determinar alcanzado el equilibrio, la capacidad del condensador 4 si la carga del condensador 1 es de 25 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4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Luego, calcular: 1º) La capacidad equivalente de la asociación. 2º) La carga adquirida por cada condensador. 3º) La energía almacenada en la asociación. Y 4º) el potencial eléctrico en los puntos A, B, C, D, E y F.</a:t>
            </a:r>
            <a:endParaRPr lang="es-ES_tradnl" sz="2400" b="0" u="sng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4" name="Text Box 77">
            <a:extLst>
              <a:ext uri="{FF2B5EF4-FFF2-40B4-BE49-F238E27FC236}">
                <a16:creationId xmlns:a16="http://schemas.microsoft.com/office/drawing/2014/main" id="{78A664F5-227C-420D-A7C0-9C1BF1F7F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1" y="3300905"/>
            <a:ext cx="4202364" cy="164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Suponer primero la polaridad de cada condensador.                 Y si hay contradicción al resolver, era al revés</a:t>
            </a: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65ADCE09-9661-45F2-B7CF-5F33D6EC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1" y="5120213"/>
            <a:ext cx="4202364" cy="16445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Decidir la polaridad intuyendo el sentido de las corrientes de e</a:t>
            </a:r>
            <a:r>
              <a:rPr lang="es-ES" sz="2400" b="0" baseline="30000" dirty="0">
                <a:latin typeface="Arial" panose="020B0604020202020204" pitchFamily="34" charset="0"/>
              </a:rPr>
              <a:t>-</a:t>
            </a:r>
            <a:r>
              <a:rPr lang="es-ES" sz="2400" b="0" dirty="0">
                <a:latin typeface="Arial" panose="020B0604020202020204" pitchFamily="34" charset="0"/>
              </a:rPr>
              <a:t>, o de “q</a:t>
            </a:r>
            <a:r>
              <a:rPr lang="es-ES" sz="2400" b="0" baseline="30000" dirty="0">
                <a:latin typeface="Arial" panose="020B0604020202020204" pitchFamily="34" charset="0"/>
              </a:rPr>
              <a:t>+</a:t>
            </a:r>
            <a:r>
              <a:rPr lang="es-ES" sz="2400" b="0" dirty="0">
                <a:latin typeface="Arial" panose="020B0604020202020204" pitchFamily="34" charset="0"/>
              </a:rPr>
              <a:t>”, antes de llegar al equilibrio</a:t>
            </a:r>
          </a:p>
        </p:txBody>
      </p:sp>
    </p:spTree>
    <p:extLst>
      <p:ext uri="{BB962C8B-B14F-4D97-AF65-F5344CB8AC3E}">
        <p14:creationId xmlns:p14="http://schemas.microsoft.com/office/powerpoint/2010/main" val="34685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/>
      <p:bldP spid="33883" grpId="0" animBg="1"/>
      <p:bldP spid="79" grpId="0"/>
      <p:bldP spid="81" grpId="0"/>
      <p:bldP spid="82" grpId="0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76" name="Text Box 72"/>
          <p:cNvSpPr txBox="1">
            <a:spLocks noChangeArrowheads="1"/>
          </p:cNvSpPr>
          <p:nvPr/>
        </p:nvSpPr>
        <p:spPr bwMode="auto">
          <a:xfrm>
            <a:off x="1443824" y="5169715"/>
            <a:ext cx="6090755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latin typeface="Arial" panose="020B0604020202020204" pitchFamily="34" charset="0"/>
              </a:rPr>
              <a:t>Conductor en equilibrio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sz="2400" dirty="0">
                <a:latin typeface="Arial" panose="020B0604020202020204" pitchFamily="34" charset="0"/>
              </a:rPr>
              <a:t> E</a:t>
            </a:r>
            <a:r>
              <a:rPr lang="es-ES" sz="2400" baseline="-25000" dirty="0">
                <a:latin typeface="Arial" panose="020B0604020202020204" pitchFamily="34" charset="0"/>
              </a:rPr>
              <a:t>EF</a:t>
            </a:r>
            <a:r>
              <a:rPr lang="es-ES" sz="2400" dirty="0">
                <a:latin typeface="Arial" panose="020B0604020202020204" pitchFamily="34" charset="0"/>
              </a:rPr>
              <a:t> = 0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1507" name="Rectangle 20"/>
          <p:cNvSpPr>
            <a:spLocks noChangeArrowheads="1"/>
          </p:cNvSpPr>
          <p:nvPr/>
        </p:nvSpPr>
        <p:spPr bwMode="auto">
          <a:xfrm>
            <a:off x="4281827" y="1987048"/>
            <a:ext cx="3802062" cy="110648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1" name="Text Box 24"/>
          <p:cNvSpPr txBox="1">
            <a:spLocks noChangeArrowheads="1"/>
          </p:cNvSpPr>
          <p:nvPr/>
        </p:nvSpPr>
        <p:spPr bwMode="auto">
          <a:xfrm>
            <a:off x="4434227" y="2215648"/>
            <a:ext cx="38534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43 Grupo"/>
          <p:cNvGrpSpPr>
            <a:grpSpLocks/>
          </p:cNvGrpSpPr>
          <p:nvPr/>
        </p:nvGrpSpPr>
        <p:grpSpPr bwMode="auto">
          <a:xfrm>
            <a:off x="6224927" y="2015623"/>
            <a:ext cx="1792370" cy="987399"/>
            <a:chOff x="5907088" y="3227388"/>
            <a:chExt cx="1792371" cy="987399"/>
          </a:xfrm>
        </p:grpSpPr>
        <p:sp>
          <p:nvSpPr>
            <p:cNvPr id="52257" name="Text Box 25"/>
            <p:cNvSpPr txBox="1">
              <a:spLocks noChangeArrowheads="1"/>
            </p:cNvSpPr>
            <p:nvPr/>
          </p:nvSpPr>
          <p:spPr bwMode="auto">
            <a:xfrm>
              <a:off x="5907088" y="3481388"/>
              <a:ext cx="36129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52258" name="Text Box 26"/>
            <p:cNvSpPr txBox="1">
              <a:spLocks noChangeArrowheads="1"/>
            </p:cNvSpPr>
            <p:nvPr/>
          </p:nvSpPr>
          <p:spPr bwMode="auto">
            <a:xfrm>
              <a:off x="6286501" y="3678238"/>
              <a:ext cx="141126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EFECTIVO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59" name="Text Box 27"/>
            <p:cNvSpPr txBox="1">
              <a:spLocks noChangeArrowheads="1"/>
            </p:cNvSpPr>
            <p:nvPr/>
          </p:nvSpPr>
          <p:spPr bwMode="auto">
            <a:xfrm>
              <a:off x="6276976" y="3227388"/>
              <a:ext cx="1422483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APLICADO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60" name="Line 28"/>
            <p:cNvSpPr>
              <a:spLocks noChangeShapeType="1"/>
            </p:cNvSpPr>
            <p:nvPr/>
          </p:nvSpPr>
          <p:spPr bwMode="auto">
            <a:xfrm>
              <a:off x="6288088" y="3721100"/>
              <a:ext cx="1127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456734" name="Text Box 30"/>
          <p:cNvSpPr txBox="1">
            <a:spLocks noChangeArrowheads="1"/>
          </p:cNvSpPr>
          <p:nvPr/>
        </p:nvSpPr>
        <p:spPr bwMode="auto">
          <a:xfrm>
            <a:off x="5262695" y="4635109"/>
            <a:ext cx="1482199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 </a:t>
            </a:r>
            <a:r>
              <a:rPr lang="es-ES" sz="2400" dirty="0">
                <a:latin typeface="Arial" panose="020B0604020202020204" pitchFamily="34" charset="0"/>
              </a:rPr>
              <a:t> &gt;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6735" name="Text Box 31"/>
          <p:cNvSpPr txBox="1">
            <a:spLocks noChangeArrowheads="1"/>
          </p:cNvSpPr>
          <p:nvPr/>
        </p:nvSpPr>
        <p:spPr bwMode="auto">
          <a:xfrm>
            <a:off x="1991160" y="1985689"/>
            <a:ext cx="2168668" cy="1107848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108000" tIns="108000" rIns="108000" bIns="10800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Permitividad Relativa</a:t>
            </a:r>
          </a:p>
        </p:txBody>
      </p:sp>
      <p:sp>
        <p:nvSpPr>
          <p:cNvPr id="456738" name="Text Box 34"/>
          <p:cNvSpPr txBox="1">
            <a:spLocks noChangeArrowheads="1"/>
          </p:cNvSpPr>
          <p:nvPr/>
        </p:nvSpPr>
        <p:spPr bwMode="auto">
          <a:xfrm>
            <a:off x="1463280" y="4127936"/>
            <a:ext cx="638559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Es </a:t>
            </a:r>
            <a:r>
              <a:rPr lang="es-ES" sz="2400">
                <a:latin typeface="Arial" panose="020B0604020202020204" pitchFamily="34" charset="0"/>
              </a:rPr>
              <a:t>adimensional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(no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tiene unidad)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8168" name="Text Box 52"/>
          <p:cNvSpPr txBox="1">
            <a:spLocks noChangeArrowheads="1"/>
          </p:cNvSpPr>
          <p:nvPr/>
        </p:nvSpPr>
        <p:spPr bwMode="auto">
          <a:xfrm>
            <a:off x="2044318" y="336084"/>
            <a:ext cx="7810502" cy="94223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118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Wingdings" panose="05000000000000000000" pitchFamily="2" charset="2"/>
              </a:rPr>
              <a:t>La introducción del dieléctrico cambia las propiedades eléctricas del medio entre las placas (la permitividad)</a:t>
            </a:r>
          </a:p>
        </p:txBody>
      </p:sp>
      <p:sp>
        <p:nvSpPr>
          <p:cNvPr id="456771" name="Text Box 67"/>
          <p:cNvSpPr txBox="1">
            <a:spLocks noChangeArrowheads="1"/>
          </p:cNvSpPr>
          <p:nvPr/>
        </p:nvSpPr>
        <p:spPr bwMode="auto">
          <a:xfrm>
            <a:off x="1455201" y="4635109"/>
            <a:ext cx="399729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Como </a:t>
            </a:r>
            <a:r>
              <a:rPr lang="es-ES" sz="2400" dirty="0">
                <a:latin typeface="Arial" panose="020B0604020202020204" pitchFamily="34" charset="0"/>
              </a:rPr>
              <a:t>E</a:t>
            </a:r>
            <a:r>
              <a:rPr lang="es-ES" sz="2400" baseline="-25000" dirty="0">
                <a:latin typeface="Arial" panose="020B0604020202020204" pitchFamily="34" charset="0"/>
              </a:rPr>
              <a:t>APL</a:t>
            </a:r>
            <a:r>
              <a:rPr lang="es-ES" sz="2400" dirty="0">
                <a:latin typeface="Arial" panose="020B0604020202020204" pitchFamily="34" charset="0"/>
              </a:rPr>
              <a:t> &gt; E</a:t>
            </a:r>
            <a:r>
              <a:rPr lang="es-ES" sz="2400" baseline="-25000" dirty="0">
                <a:latin typeface="Arial" panose="020B0604020202020204" pitchFamily="34" charset="0"/>
              </a:rPr>
              <a:t>EF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 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&gt; 1</a:t>
            </a:r>
          </a:p>
        </p:txBody>
      </p:sp>
      <p:sp>
        <p:nvSpPr>
          <p:cNvPr id="20515" name="Text Box 68"/>
          <p:cNvSpPr txBox="1">
            <a:spLocks noChangeArrowheads="1"/>
          </p:cNvSpPr>
          <p:nvPr/>
        </p:nvSpPr>
        <p:spPr bwMode="auto">
          <a:xfrm>
            <a:off x="5691221" y="2937924"/>
            <a:ext cx="1499426" cy="57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con vacío</a:t>
            </a:r>
          </a:p>
        </p:txBody>
      </p:sp>
      <p:sp>
        <p:nvSpPr>
          <p:cNvPr id="20516" name="Text Box 69"/>
          <p:cNvSpPr txBox="1">
            <a:spLocks noChangeArrowheads="1"/>
          </p:cNvSpPr>
          <p:nvPr/>
        </p:nvSpPr>
        <p:spPr bwMode="auto">
          <a:xfrm>
            <a:off x="5697023" y="1492670"/>
            <a:ext cx="2151849" cy="57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118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con dieléctrico</a:t>
            </a:r>
          </a:p>
        </p:txBody>
      </p:sp>
      <p:sp>
        <p:nvSpPr>
          <p:cNvPr id="456777" name="Text Box 73"/>
          <p:cNvSpPr txBox="1">
            <a:spLocks noChangeArrowheads="1"/>
          </p:cNvSpPr>
          <p:nvPr/>
        </p:nvSpPr>
        <p:spPr bwMode="auto">
          <a:xfrm>
            <a:off x="1452418" y="3604995"/>
            <a:ext cx="1187450" cy="5302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26000" tIns="118800" rIns="126000" bIns="118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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>
                <a:latin typeface="Arial" panose="020B0604020202020204" pitchFamily="34" charset="0"/>
              </a:rPr>
              <a:t> 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</a:p>
        </p:txBody>
      </p:sp>
      <p:grpSp>
        <p:nvGrpSpPr>
          <p:cNvPr id="6" name="39 Grupo"/>
          <p:cNvGrpSpPr>
            <a:grpSpLocks/>
          </p:cNvGrpSpPr>
          <p:nvPr/>
        </p:nvGrpSpPr>
        <p:grpSpPr bwMode="auto">
          <a:xfrm>
            <a:off x="4753312" y="1969585"/>
            <a:ext cx="1435244" cy="987563"/>
            <a:chOff x="4434969" y="3181350"/>
            <a:chExt cx="1435758" cy="987203"/>
          </a:xfrm>
        </p:grpSpPr>
        <p:sp>
          <p:nvSpPr>
            <p:cNvPr id="52253" name="Text Box 21"/>
            <p:cNvSpPr txBox="1">
              <a:spLocks noChangeArrowheads="1"/>
            </p:cNvSpPr>
            <p:nvPr/>
          </p:nvSpPr>
          <p:spPr bwMode="auto">
            <a:xfrm>
              <a:off x="5017790" y="3632200"/>
              <a:ext cx="430378" cy="53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o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54" name="Text Box 22"/>
            <p:cNvSpPr txBox="1">
              <a:spLocks noChangeArrowheads="1"/>
            </p:cNvSpPr>
            <p:nvPr/>
          </p:nvSpPr>
          <p:spPr bwMode="auto">
            <a:xfrm>
              <a:off x="5067020" y="3181350"/>
              <a:ext cx="316523" cy="53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255" name="Line 23"/>
            <p:cNvSpPr>
              <a:spLocks noChangeShapeType="1"/>
            </p:cNvSpPr>
            <p:nvPr/>
          </p:nvSpPr>
          <p:spPr bwMode="auto">
            <a:xfrm>
              <a:off x="4743602" y="3748224"/>
              <a:ext cx="11271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52256" name="Text Box 25"/>
            <p:cNvSpPr txBox="1">
              <a:spLocks noChangeArrowheads="1"/>
            </p:cNvSpPr>
            <p:nvPr/>
          </p:nvSpPr>
          <p:spPr bwMode="auto">
            <a:xfrm>
              <a:off x="4434969" y="3487873"/>
              <a:ext cx="361423" cy="53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0499" name="41 CuadroTexto"/>
          <p:cNvSpPr txBox="1">
            <a:spLocks noChangeArrowheads="1"/>
          </p:cNvSpPr>
          <p:nvPr/>
        </p:nvSpPr>
        <p:spPr bwMode="auto">
          <a:xfrm>
            <a:off x="8112450" y="2945898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El condensador plano lo refleja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2728451" y="3559676"/>
            <a:ext cx="4256591" cy="57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u="sng">
                <a:solidFill>
                  <a:srgbClr val="FF0000"/>
                </a:solidFill>
              </a:rPr>
              <a:t>Lógico</a:t>
            </a:r>
            <a:r>
              <a:rPr lang="es-ES" sz="2400">
                <a:solidFill>
                  <a:srgbClr val="FF0000"/>
                </a:solidFill>
              </a:rPr>
              <a:t>: caracterizan lo mismo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1426781" y="6165349"/>
            <a:ext cx="8903989" cy="942233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sym typeface="Symbol" panose="05050102010706020507" pitchFamily="18" charset="2"/>
              </a:rPr>
              <a:t>La intensidad de la interacción eléctrica es menor en la materia. </a:t>
            </a:r>
            <a:r>
              <a:rPr lang="es-ES" sz="2400" dirty="0">
                <a:solidFill>
                  <a:srgbClr val="FFFFFF"/>
                </a:solidFill>
              </a:rPr>
              <a:t>La materia la apantalla. Es nula en conductores en equilibrio</a:t>
            </a:r>
            <a:endParaRPr lang="es-ES" sz="2400" dirty="0">
              <a:solidFill>
                <a:srgbClr val="FFFFFF"/>
              </a:solidFill>
              <a:sym typeface="Symbol" panose="05050102010706020507" pitchFamily="18" charset="2"/>
            </a:endParaRPr>
          </a:p>
        </p:txBody>
      </p:sp>
      <p:grpSp>
        <p:nvGrpSpPr>
          <p:cNvPr id="37911" name="Group 47"/>
          <p:cNvGrpSpPr>
            <a:grpSpLocks/>
          </p:cNvGrpSpPr>
          <p:nvPr/>
        </p:nvGrpSpPr>
        <p:grpSpPr bwMode="auto">
          <a:xfrm>
            <a:off x="8726796" y="1994986"/>
            <a:ext cx="1193800" cy="1003300"/>
            <a:chOff x="2144" y="3528"/>
            <a:chExt cx="752" cy="632"/>
          </a:xfrm>
        </p:grpSpPr>
        <p:sp>
          <p:nvSpPr>
            <p:cNvPr id="48153" name="Rectangle 59"/>
            <p:cNvSpPr>
              <a:spLocks noChangeArrowheads="1"/>
            </p:cNvSpPr>
            <p:nvPr/>
          </p:nvSpPr>
          <p:spPr bwMode="auto">
            <a:xfrm>
              <a:off x="2144" y="3540"/>
              <a:ext cx="752" cy="6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 type="none" w="lg" len="lg"/>
            </a:ln>
          </p:spPr>
          <p:txBody>
            <a:bodyPr wrap="none" lIns="90000" tIns="118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2247" name="Group 60"/>
            <p:cNvGrpSpPr>
              <a:grpSpLocks/>
            </p:cNvGrpSpPr>
            <p:nvPr/>
          </p:nvGrpSpPr>
          <p:grpSpPr bwMode="auto">
            <a:xfrm>
              <a:off x="2154" y="3528"/>
              <a:ext cx="680" cy="595"/>
              <a:chOff x="5486" y="1975"/>
              <a:chExt cx="680" cy="595"/>
            </a:xfrm>
          </p:grpSpPr>
          <p:sp>
            <p:nvSpPr>
              <p:cNvPr id="52248" name="Text Box 46"/>
              <p:cNvSpPr txBox="1">
                <a:spLocks noChangeArrowheads="1"/>
              </p:cNvSpPr>
              <p:nvPr/>
            </p:nvSpPr>
            <p:spPr bwMode="auto">
              <a:xfrm>
                <a:off x="5698" y="2117"/>
                <a:ext cx="253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</a:t>
                </a:r>
              </a:p>
            </p:txBody>
          </p:sp>
          <p:sp>
            <p:nvSpPr>
              <p:cNvPr id="52249" name="Text Box 47"/>
              <p:cNvSpPr txBox="1">
                <a:spLocks noChangeArrowheads="1"/>
              </p:cNvSpPr>
              <p:nvPr/>
            </p:nvSpPr>
            <p:spPr bwMode="auto">
              <a:xfrm>
                <a:off x="5486" y="2131"/>
                <a:ext cx="24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2250" name="Line 48"/>
              <p:cNvSpPr>
                <a:spLocks noChangeShapeType="1"/>
              </p:cNvSpPr>
              <p:nvPr/>
            </p:nvSpPr>
            <p:spPr bwMode="auto">
              <a:xfrm>
                <a:off x="5938" y="2285"/>
                <a:ext cx="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82800" rIns="90000" bIns="82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52251" name="Text Box 49"/>
              <p:cNvSpPr txBox="1">
                <a:spLocks noChangeArrowheads="1"/>
              </p:cNvSpPr>
              <p:nvPr/>
            </p:nvSpPr>
            <p:spPr bwMode="auto">
              <a:xfrm>
                <a:off x="5943" y="1975"/>
                <a:ext cx="223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2252" name="Text Box 50"/>
              <p:cNvSpPr txBox="1">
                <a:spLocks noChangeArrowheads="1"/>
              </p:cNvSpPr>
              <p:nvPr/>
            </p:nvSpPr>
            <p:spPr bwMode="auto">
              <a:xfrm>
                <a:off x="5947" y="2232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291177" y="336084"/>
            <a:ext cx="699390" cy="94223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72000" rIns="90000" bIns="720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48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2ª</a:t>
            </a:r>
          </a:p>
        </p:txBody>
      </p:sp>
      <p:cxnSp>
        <p:nvCxnSpPr>
          <p:cNvPr id="47" name="Conector recto de flecha 46"/>
          <p:cNvCxnSpPr>
            <a:cxnSpLocks noChangeShapeType="1"/>
          </p:cNvCxnSpPr>
          <p:nvPr/>
        </p:nvCxnSpPr>
        <p:spPr bwMode="auto">
          <a:xfrm flipH="1">
            <a:off x="8178955" y="2515686"/>
            <a:ext cx="373062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6527853" y="4647257"/>
            <a:ext cx="1848881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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dirty="0">
                <a:latin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</a:rPr>
              <a:t>&lt;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Qo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03E848CC-AF4E-48AA-8057-433A4D60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656" y="1357285"/>
            <a:ext cx="2168668" cy="94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118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400" dirty="0">
                <a:solidFill>
                  <a:schemeClr val="tx1"/>
                </a:solidFill>
                <a:sym typeface="Symbol" panose="05050102010706020507" pitchFamily="18" charset="2"/>
              </a:rPr>
              <a:t>Se caracteriza con: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9" name="Text Box 72">
            <a:extLst>
              <a:ext uri="{FF2B5EF4-FFF2-40B4-BE49-F238E27FC236}">
                <a16:creationId xmlns:a16="http://schemas.microsoft.com/office/drawing/2014/main" id="{57ADD72E-2A29-4B88-8B4B-93DC38DDC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618" y="5168678"/>
            <a:ext cx="2390407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</a:rPr>
              <a:t>=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   </a:t>
            </a:r>
            <a:r>
              <a:rPr lang="es-ES" sz="2400">
                <a:latin typeface="Arial" panose="020B0604020202020204" pitchFamily="34" charset="0"/>
              </a:rPr>
              <a:t>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s-ES" sz="2400" dirty="0">
              <a:latin typeface="Arial" panose="020B0604020202020204" pitchFamily="34" charset="0"/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857DBFA-5435-4076-8713-4ED99B2601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3398" y="1959857"/>
            <a:ext cx="174558" cy="229315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7BBC2B8-5C0C-4093-82FA-49A74A68E4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9610" y="2909927"/>
            <a:ext cx="174558" cy="229315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72">
            <a:extLst>
              <a:ext uri="{FF2B5EF4-FFF2-40B4-BE49-F238E27FC236}">
                <a16:creationId xmlns:a16="http://schemas.microsoft.com/office/drawing/2014/main" id="{43A8B61C-2E0F-4CE9-9C9D-AE5E604C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579" y="5629023"/>
            <a:ext cx="2722117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>
                <a:latin typeface="Arial" panose="020B0604020202020204" pitchFamily="34" charset="0"/>
              </a:rPr>
              <a:t>K = (4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</a:t>
            </a:r>
            <a:r>
              <a:rPr lang="es-ES" sz="2400">
                <a:latin typeface="Arial" panose="020B0604020202020204" pitchFamily="34" charset="0"/>
              </a:rPr>
              <a:t>)</a:t>
            </a:r>
            <a:r>
              <a:rPr lang="es-ES" sz="2400" baseline="30000">
                <a:latin typeface="Arial" panose="020B0604020202020204" pitchFamily="34" charset="0"/>
              </a:rPr>
              <a:t>-1</a:t>
            </a:r>
            <a:r>
              <a:rPr lang="es-ES" sz="2400">
                <a:latin typeface="Arial" panose="020B0604020202020204" pitchFamily="34" charset="0"/>
              </a:rPr>
              <a:t> =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49" name="Text Box 72">
            <a:extLst>
              <a:ext uri="{FF2B5EF4-FFF2-40B4-BE49-F238E27FC236}">
                <a16:creationId xmlns:a16="http://schemas.microsoft.com/office/drawing/2014/main" id="{AB394CBA-F286-4886-8A76-5443FC50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002" y="5619185"/>
            <a:ext cx="1496024" cy="536549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Qq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=0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0C69699-92EA-4D8B-9068-F4D4562A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1464" y="4642081"/>
            <a:ext cx="1956283" cy="536549"/>
          </a:xfrm>
          <a:prstGeom prst="rect">
            <a:avLst/>
          </a:prstGeom>
          <a:noFill/>
          <a:ln>
            <a:noFill/>
          </a:ln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Qq</a:t>
            </a:r>
            <a:r>
              <a:rPr lang="es-ES" sz="2400" dirty="0">
                <a:latin typeface="Arial" panose="020B0604020202020204" pitchFamily="34" charset="0"/>
              </a:rPr>
              <a:t> &lt;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Qqo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04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76" grpId="0"/>
      <p:bldP spid="21507" grpId="0" animBg="1"/>
      <p:bldP spid="21541" grpId="0"/>
      <p:bldP spid="456734" grpId="0"/>
      <p:bldP spid="456735" grpId="0" animBg="1"/>
      <p:bldP spid="456738" grpId="0"/>
      <p:bldP spid="48168" grpId="0" animBg="1"/>
      <p:bldP spid="456771" grpId="0"/>
      <p:bldP spid="20515" grpId="0"/>
      <p:bldP spid="20516" grpId="0"/>
      <p:bldP spid="456777" grpId="0" animBg="1"/>
      <p:bldP spid="20499" grpId="0"/>
      <p:bldP spid="20528" grpId="0"/>
      <p:bldP spid="20531" grpId="0" animBg="1"/>
      <p:bldP spid="46" grpId="0" animBg="1"/>
      <p:bldP spid="36" grpId="0"/>
      <p:bldP spid="38" grpId="0"/>
      <p:bldP spid="39" grpId="0"/>
      <p:bldP spid="44" grpId="0"/>
      <p:bldP spid="49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273823" y="381068"/>
            <a:ext cx="8653462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3.5.4 CONDENSADORES Y DIELÉCTRICOS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396891" y="6352301"/>
            <a:ext cx="288442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Como  = k 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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1380154" y="5712601"/>
            <a:ext cx="8769351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 La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introducción de un dieléctrico aumenta C, más 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mayor k</a:t>
            </a:r>
            <a:endParaRPr lang="es-E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0336" name="Text Box 16"/>
          <p:cNvSpPr txBox="1">
            <a:spLocks noChangeArrowheads="1"/>
          </p:cNvSpPr>
          <p:nvPr/>
        </p:nvSpPr>
        <p:spPr bwMode="auto">
          <a:xfrm>
            <a:off x="1380154" y="1566407"/>
            <a:ext cx="9355233" cy="1275213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Introducir un dieléctrico </a:t>
            </a:r>
            <a:r>
              <a:rPr lang="es-ES" sz="2400" u="sn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sólido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cuando se fabrica un condensador, permite colocar 2 conductores cerca, evitando, de manera sencilla, que una vez cargados, al atraerse, contacten y se neutralicen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380154" y="910827"/>
            <a:ext cx="4975225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/>
              <a:t>¿Qué aportan a un condensador?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48D88A-FFF7-40FD-B43A-9B3C958F78CF}"/>
              </a:ext>
            </a:extLst>
          </p:cNvPr>
          <p:cNvGrpSpPr/>
          <p:nvPr/>
        </p:nvGrpSpPr>
        <p:grpSpPr>
          <a:xfrm>
            <a:off x="1380154" y="4496252"/>
            <a:ext cx="8769350" cy="1130300"/>
            <a:chOff x="1468151" y="2718162"/>
            <a:chExt cx="8769350" cy="1130300"/>
          </a:xfrm>
        </p:grpSpPr>
        <p:grpSp>
          <p:nvGrpSpPr>
            <p:cNvPr id="3122" name="Group 50"/>
            <p:cNvGrpSpPr>
              <a:grpSpLocks/>
            </p:cNvGrpSpPr>
            <p:nvPr/>
          </p:nvGrpSpPr>
          <p:grpSpPr bwMode="auto">
            <a:xfrm>
              <a:off x="1468151" y="2718162"/>
              <a:ext cx="8769350" cy="1130300"/>
              <a:chOff x="868" y="849"/>
              <a:chExt cx="5524" cy="712"/>
            </a:xfrm>
          </p:grpSpPr>
          <p:sp>
            <p:nvSpPr>
              <p:cNvPr id="54288" name="Rectangle 31"/>
              <p:cNvSpPr>
                <a:spLocks noChangeArrowheads="1"/>
              </p:cNvSpPr>
              <p:nvPr/>
            </p:nvSpPr>
            <p:spPr bwMode="auto">
              <a:xfrm>
                <a:off x="868" y="849"/>
                <a:ext cx="5524" cy="712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4289" name="Object 33"/>
              <p:cNvGraphicFramePr>
                <a:graphicFrameLocks noChangeAspect="1"/>
              </p:cNvGraphicFramePr>
              <p:nvPr/>
            </p:nvGraphicFramePr>
            <p:xfrm>
              <a:off x="5461" y="1061"/>
              <a:ext cx="75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34" name="Ecuación" r:id="rId4" imgW="533169" imgH="203112" progId="Equation.3">
                      <p:embed/>
                    </p:oleObj>
                  </mc:Choice>
                  <mc:Fallback>
                    <p:oleObj name="Ecuación" r:id="rId4" imgW="53316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1" y="1061"/>
                            <a:ext cx="75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0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5092649"/>
                  </p:ext>
                </p:extLst>
              </p:nvPr>
            </p:nvGraphicFramePr>
            <p:xfrm>
              <a:off x="2158" y="920"/>
              <a:ext cx="771" cy="5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35" name="Ecuación" r:id="rId6" imgW="533169" imgH="393529" progId="Equation.3">
                      <p:embed/>
                    </p:oleObj>
                  </mc:Choice>
                  <mc:Fallback>
                    <p:oleObj name="Ecuación" r:id="rId6" imgW="533169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8" y="920"/>
                            <a:ext cx="771" cy="5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1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1544320"/>
                  </p:ext>
                </p:extLst>
              </p:nvPr>
            </p:nvGraphicFramePr>
            <p:xfrm>
              <a:off x="4128" y="1004"/>
              <a:ext cx="1203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36" name="Ecuación" r:id="rId8" imgW="850531" imgH="241195" progId="Equation.3">
                      <p:embed/>
                    </p:oleObj>
                  </mc:Choice>
                  <mc:Fallback>
                    <p:oleObj name="Ecuación" r:id="rId8" imgW="850531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004"/>
                            <a:ext cx="1203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2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0540811"/>
                  </p:ext>
                </p:extLst>
              </p:nvPr>
            </p:nvGraphicFramePr>
            <p:xfrm>
              <a:off x="3161" y="1061"/>
              <a:ext cx="82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37" name="Ecuación" r:id="rId10" imgW="583947" imgH="203112" progId="Equation.3">
                      <p:embed/>
                    </p:oleObj>
                  </mc:Choice>
                  <mc:Fallback>
                    <p:oleObj name="Ecuación" r:id="rId10" imgW="58394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1" y="1061"/>
                            <a:ext cx="82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3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7311481"/>
                  </p:ext>
                </p:extLst>
              </p:nvPr>
            </p:nvGraphicFramePr>
            <p:xfrm>
              <a:off x="1062" y="898"/>
              <a:ext cx="661" cy="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38" name="Ecuación" r:id="rId12" imgW="457200" imgH="431800" progId="Equation.3">
                      <p:embed/>
                    </p:oleObj>
                  </mc:Choice>
                  <mc:Fallback>
                    <p:oleObj name="Ecuación" r:id="rId12" imgW="4572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2" y="898"/>
                            <a:ext cx="661" cy="6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2415624E-ED29-4493-A44A-6F9486E67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476" y="2985011"/>
              <a:ext cx="617775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&gt; 1</a:t>
              </a:r>
              <a:endParaRPr lang="es-ES" sz="2400" baseline="-250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1C0A14-8A34-4316-8AD1-2B4DE33C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511" y="2882442"/>
            <a:ext cx="93552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Si se usara el </a:t>
            </a:r>
            <a:r>
              <a:rPr lang="es-ES" sz="2400" dirty="0">
                <a:solidFill>
                  <a:srgbClr val="0000FF"/>
                </a:solidFill>
              </a:rPr>
              <a:t>vacío</a:t>
            </a:r>
            <a:r>
              <a:rPr lang="es-ES" sz="2400" dirty="0">
                <a:solidFill>
                  <a:schemeClr val="tx1"/>
                </a:solidFill>
              </a:rPr>
              <a:t>, o un aislante no sólido, el sistema sería</a:t>
            </a:r>
          </a:p>
          <a:p>
            <a:r>
              <a:rPr lang="es-ES" sz="2400" dirty="0">
                <a:solidFill>
                  <a:schemeClr val="tx1"/>
                </a:solidFill>
              </a:rPr>
              <a:t>más caro, más complejo y ocuparía más. El vacío tendría como</a:t>
            </a:r>
          </a:p>
          <a:p>
            <a:r>
              <a:rPr lang="es-ES" sz="2400" dirty="0">
                <a:solidFill>
                  <a:schemeClr val="tx1"/>
                </a:solidFill>
              </a:rPr>
              <a:t>ventaja que el </a:t>
            </a:r>
            <a:r>
              <a:rPr lang="es-ES" sz="2400" b="1" dirty="0" err="1">
                <a:solidFill>
                  <a:schemeClr val="tx1"/>
                </a:solidFill>
              </a:rPr>
              <a:t>E</a:t>
            </a:r>
            <a:r>
              <a:rPr lang="es-ES" sz="2400" baseline="-25000" dirty="0" err="1">
                <a:solidFill>
                  <a:schemeClr val="tx1"/>
                </a:solidFill>
              </a:rPr>
              <a:t>mínimo</a:t>
            </a:r>
            <a:r>
              <a:rPr lang="es-ES" sz="2400" dirty="0">
                <a:solidFill>
                  <a:schemeClr val="tx1"/>
                </a:solidFill>
              </a:rPr>
              <a:t> para arrancar e</a:t>
            </a:r>
            <a:r>
              <a:rPr lang="es-ES" sz="2400" baseline="30000" dirty="0">
                <a:solidFill>
                  <a:schemeClr val="tx1"/>
                </a:solidFill>
              </a:rPr>
              <a:t>-</a:t>
            </a:r>
            <a:r>
              <a:rPr lang="es-ES" sz="2400" dirty="0">
                <a:solidFill>
                  <a:schemeClr val="tx1"/>
                </a:solidFill>
              </a:rPr>
              <a:t> de las placas y producir</a:t>
            </a:r>
          </a:p>
          <a:p>
            <a:r>
              <a:rPr lang="es-ES" sz="2400" dirty="0">
                <a:solidFill>
                  <a:schemeClr val="tx1"/>
                </a:solidFill>
              </a:rPr>
              <a:t>ruptura es mayor que el </a:t>
            </a:r>
            <a:r>
              <a:rPr lang="es-ES" sz="2400" b="1" dirty="0" err="1">
                <a:solidFill>
                  <a:schemeClr val="tx1"/>
                </a:solidFill>
              </a:rPr>
              <a:t>E</a:t>
            </a:r>
            <a:r>
              <a:rPr lang="es-ES" sz="2400" baseline="-25000" dirty="0" err="1">
                <a:solidFill>
                  <a:schemeClr val="tx1"/>
                </a:solidFill>
              </a:rPr>
              <a:t>ruptura</a:t>
            </a:r>
            <a:r>
              <a:rPr lang="es-ES" sz="2400" dirty="0">
                <a:solidFill>
                  <a:schemeClr val="tx1"/>
                </a:solidFill>
              </a:rPr>
              <a:t> de cualquier dieléctrico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C6BF81DA-682B-4295-844A-C0D35B58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745" y="6352300"/>
            <a:ext cx="240352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C = k C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C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6461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/>
      <p:bldP spid="440328" grpId="0" animBg="1"/>
      <p:bldP spid="440336" grpId="0" animBg="1"/>
      <p:bldP spid="3098" grpId="0" animBg="1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375237" y="3014700"/>
            <a:ext cx="8776539" cy="905881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Un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dieléctrico contribuye a la miniaturización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del condensador. Más </a:t>
            </a: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a </a:t>
            </a: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mayor k y a mayor E</a:t>
            </a:r>
            <a:r>
              <a:rPr lang="es-ES" sz="2400" baseline="-25000">
                <a:solidFill>
                  <a:srgbClr val="FFFFFF"/>
                </a:solidFill>
                <a:latin typeface="Arial" panose="020B0604020202020204" pitchFamily="34" charset="0"/>
              </a:rPr>
              <a:t>ruptura</a:t>
            </a:r>
            <a:endParaRPr lang="es-ES" sz="2400" baseline="-25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471105" y="5153894"/>
            <a:ext cx="428865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Para la misma C, a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mayor k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479825" y="5727671"/>
            <a:ext cx="795124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Un mayor E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RUPTURA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CuadroTexto 22"/>
          <p:cNvSpPr txBox="1">
            <a:spLocks noChangeArrowheads="1"/>
          </p:cNvSpPr>
          <p:nvPr/>
        </p:nvSpPr>
        <p:spPr bwMode="auto">
          <a:xfrm>
            <a:off x="1171794" y="3933820"/>
            <a:ext cx="91533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rgbClr val="FF0000"/>
                </a:solidFill>
              </a:rPr>
              <a:t>(combinando ambas cosas se consigue un factor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</a:t>
            </a:r>
            <a:r>
              <a:rPr lang="es-ES" sz="2400" dirty="0">
                <a:solidFill>
                  <a:srgbClr val="FF0000"/>
                </a:solidFill>
              </a:rPr>
              <a:t>1000 respecto a aire, un factor </a:t>
            </a:r>
            <a:r>
              <a:rPr lang="es-ES" sz="2400" dirty="0">
                <a:solidFill>
                  <a:srgbClr val="FF0000"/>
                </a:solidFill>
                <a:sym typeface="Symbol" panose="05050102010706020507" pitchFamily="18" charset="2"/>
              </a:rPr>
              <a:t></a:t>
            </a:r>
            <a:r>
              <a:rPr lang="es-ES" sz="2400" dirty="0">
                <a:solidFill>
                  <a:srgbClr val="FF0000"/>
                </a:solidFill>
              </a:rPr>
              <a:t>10 –del orden de 10– en cada dimensión:</a:t>
            </a:r>
          </a:p>
          <a:p>
            <a:pPr algn="ctr"/>
            <a:r>
              <a:rPr lang="es-ES" sz="2400" dirty="0">
                <a:solidFill>
                  <a:srgbClr val="FF0000"/>
                </a:solidFill>
              </a:rPr>
              <a:t>“De un cubo de Rubik a un dado”)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95D802D-6DE9-4D19-8165-F48ABF78F2BB}"/>
              </a:ext>
            </a:extLst>
          </p:cNvPr>
          <p:cNvGrpSpPr/>
          <p:nvPr/>
        </p:nvGrpSpPr>
        <p:grpSpPr>
          <a:xfrm>
            <a:off x="1382426" y="384537"/>
            <a:ext cx="8769350" cy="1130300"/>
            <a:chOff x="1468151" y="2718162"/>
            <a:chExt cx="8769350" cy="1130300"/>
          </a:xfrm>
        </p:grpSpPr>
        <p:grpSp>
          <p:nvGrpSpPr>
            <p:cNvPr id="15" name="Group 50">
              <a:extLst>
                <a:ext uri="{FF2B5EF4-FFF2-40B4-BE49-F238E27FC236}">
                  <a16:creationId xmlns:a16="http://schemas.microsoft.com/office/drawing/2014/main" id="{DF5F7260-90FB-48A9-9238-52ABA4D20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151" y="2718162"/>
              <a:ext cx="8769350" cy="1130300"/>
              <a:chOff x="868" y="849"/>
              <a:chExt cx="5524" cy="712"/>
            </a:xfrm>
          </p:grpSpPr>
          <p:sp>
            <p:nvSpPr>
              <p:cNvPr id="17" name="Rectangle 31">
                <a:extLst>
                  <a:ext uri="{FF2B5EF4-FFF2-40B4-BE49-F238E27FC236}">
                    <a16:creationId xmlns:a16="http://schemas.microsoft.com/office/drawing/2014/main" id="{2ED26CD4-789D-47A8-8220-43E037CFE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" y="849"/>
                <a:ext cx="5524" cy="712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8" name="Object 33">
                <a:extLst>
                  <a:ext uri="{FF2B5EF4-FFF2-40B4-BE49-F238E27FC236}">
                    <a16:creationId xmlns:a16="http://schemas.microsoft.com/office/drawing/2014/main" id="{3893D139-D622-4229-8EAE-5394F8A18A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61" y="1061"/>
              <a:ext cx="75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3" name="Ecuación" r:id="rId4" imgW="533169" imgH="203112" progId="Equation.3">
                      <p:embed/>
                    </p:oleObj>
                  </mc:Choice>
                  <mc:Fallback>
                    <p:oleObj name="Ecuación" r:id="rId4" imgW="533169" imgH="203112" progId="Equation.3">
                      <p:embed/>
                      <p:pic>
                        <p:nvPicPr>
                          <p:cNvPr id="54289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1" y="1061"/>
                            <a:ext cx="75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35">
                <a:extLst>
                  <a:ext uri="{FF2B5EF4-FFF2-40B4-BE49-F238E27FC236}">
                    <a16:creationId xmlns:a16="http://schemas.microsoft.com/office/drawing/2014/main" id="{B8394C68-1D49-416F-A885-CC5BBB1DB2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4344114"/>
                  </p:ext>
                </p:extLst>
              </p:nvPr>
            </p:nvGraphicFramePr>
            <p:xfrm>
              <a:off x="2158" y="920"/>
              <a:ext cx="771" cy="5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4" name="Ecuación" r:id="rId6" imgW="533169" imgH="393529" progId="Equation.3">
                      <p:embed/>
                    </p:oleObj>
                  </mc:Choice>
                  <mc:Fallback>
                    <p:oleObj name="Ecuación" r:id="rId6" imgW="533169" imgH="393529" progId="Equation.3">
                      <p:embed/>
                      <p:pic>
                        <p:nvPicPr>
                          <p:cNvPr id="5429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8" y="920"/>
                            <a:ext cx="771" cy="5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36">
                <a:extLst>
                  <a:ext uri="{FF2B5EF4-FFF2-40B4-BE49-F238E27FC236}">
                    <a16:creationId xmlns:a16="http://schemas.microsoft.com/office/drawing/2014/main" id="{3733B086-C12D-47B5-9714-53049D26CD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6294774"/>
                  </p:ext>
                </p:extLst>
              </p:nvPr>
            </p:nvGraphicFramePr>
            <p:xfrm>
              <a:off x="4128" y="1004"/>
              <a:ext cx="1203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5" name="Ecuación" r:id="rId8" imgW="850531" imgH="241195" progId="Equation.3">
                      <p:embed/>
                    </p:oleObj>
                  </mc:Choice>
                  <mc:Fallback>
                    <p:oleObj name="Ecuación" r:id="rId8" imgW="850531" imgH="241195" progId="Equation.3">
                      <p:embed/>
                      <p:pic>
                        <p:nvPicPr>
                          <p:cNvPr id="54291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004"/>
                            <a:ext cx="1203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34">
                <a:extLst>
                  <a:ext uri="{FF2B5EF4-FFF2-40B4-BE49-F238E27FC236}">
                    <a16:creationId xmlns:a16="http://schemas.microsoft.com/office/drawing/2014/main" id="{4A64AA1B-2B91-456E-9293-73E0C870C9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0216146"/>
                  </p:ext>
                </p:extLst>
              </p:nvPr>
            </p:nvGraphicFramePr>
            <p:xfrm>
              <a:off x="3161" y="1061"/>
              <a:ext cx="82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6" name="Ecuación" r:id="rId10" imgW="583947" imgH="203112" progId="Equation.3">
                      <p:embed/>
                    </p:oleObj>
                  </mc:Choice>
                  <mc:Fallback>
                    <p:oleObj name="Ecuación" r:id="rId10" imgW="583947" imgH="203112" progId="Equation.3">
                      <p:embed/>
                      <p:pic>
                        <p:nvPicPr>
                          <p:cNvPr id="54292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1" y="1061"/>
                            <a:ext cx="82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35">
                <a:extLst>
                  <a:ext uri="{FF2B5EF4-FFF2-40B4-BE49-F238E27FC236}">
                    <a16:creationId xmlns:a16="http://schemas.microsoft.com/office/drawing/2014/main" id="{EDA1DC0E-DDB3-4A0F-96E8-F61E7F8EE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222170"/>
                  </p:ext>
                </p:extLst>
              </p:nvPr>
            </p:nvGraphicFramePr>
            <p:xfrm>
              <a:off x="1062" y="898"/>
              <a:ext cx="661" cy="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7" name="Ecuación" r:id="rId12" imgW="457200" imgH="431800" progId="Equation.3">
                      <p:embed/>
                    </p:oleObj>
                  </mc:Choice>
                  <mc:Fallback>
                    <p:oleObj name="Ecuación" r:id="rId12" imgW="457200" imgH="431800" progId="Equation.3">
                      <p:embed/>
                      <p:pic>
                        <p:nvPicPr>
                          <p:cNvPr id="54293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2" y="898"/>
                            <a:ext cx="661" cy="6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BD94BE39-4982-4F28-BE7D-F595FF1BF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476" y="2985011"/>
              <a:ext cx="617775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&gt; 1</a:t>
              </a:r>
              <a:endParaRPr lang="es-ES" sz="2400" baseline="-250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2" name="Text Box 7">
            <a:extLst>
              <a:ext uri="{FF2B5EF4-FFF2-40B4-BE49-F238E27FC236}">
                <a16:creationId xmlns:a16="http://schemas.microsoft.com/office/drawing/2014/main" id="{C0C400C5-5EDA-4FF7-B734-D7014E34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048" y="1692790"/>
            <a:ext cx="8739728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Y, también, para una V aplicada, la Q y U almacenadas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1022B7CF-C421-49CF-8612-057EF95A8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592" y="2369829"/>
            <a:ext cx="233940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y  U = k U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U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33E064E9-771E-4FCD-BDB1-93353C12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699" y="2359092"/>
            <a:ext cx="253657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 Q = k 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&gt; Q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5F203F16-9DA3-48C6-B84A-53566C05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052" y="2359092"/>
            <a:ext cx="423094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C = k C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y una V aplicada 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3DA07CD-DE21-4D24-B02E-5D63EACD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481" y="5153894"/>
            <a:ext cx="47788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Un menor A en el mismo factor</a:t>
            </a: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E842705F-6B6B-4970-8883-FC85C68B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301" y="5727671"/>
            <a:ext cx="2216761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Un menor A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 para la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misma C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E2FC61EA-3866-4160-9150-90D459D3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645" y="5715608"/>
            <a:ext cx="2216760" cy="12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 Un menor d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 para la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misma V</a:t>
            </a:r>
          </a:p>
        </p:txBody>
      </p:sp>
    </p:spTree>
    <p:extLst>
      <p:ext uri="{BB962C8B-B14F-4D97-AF65-F5344CB8AC3E}">
        <p14:creationId xmlns:p14="http://schemas.microsoft.com/office/powerpoint/2010/main" val="335423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3" grpId="0"/>
      <p:bldP spid="22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8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06E8CA9-5B2E-4916-B531-AC2495625C00}"/>
              </a:ext>
            </a:extLst>
          </p:cNvPr>
          <p:cNvSpPr/>
          <p:nvPr/>
        </p:nvSpPr>
        <p:spPr bwMode="auto">
          <a:xfrm>
            <a:off x="3380537" y="1036112"/>
            <a:ext cx="1692000" cy="1512000"/>
          </a:xfrm>
          <a:prstGeom prst="rect">
            <a:avLst/>
          </a:prstGeom>
          <a:solidFill>
            <a:srgbClr val="CCFFCC"/>
          </a:solidFill>
          <a:ln w="28575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1267" name="Group 16"/>
          <p:cNvGrpSpPr>
            <a:grpSpLocks/>
          </p:cNvGrpSpPr>
          <p:nvPr/>
        </p:nvGrpSpPr>
        <p:grpSpPr bwMode="auto">
          <a:xfrm>
            <a:off x="2364219" y="712788"/>
            <a:ext cx="112713" cy="482600"/>
            <a:chOff x="4253" y="5198"/>
            <a:chExt cx="121" cy="360"/>
          </a:xfrm>
        </p:grpSpPr>
        <p:sp>
          <p:nvSpPr>
            <p:cNvPr id="11368" name="Line 17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69" name="Line 18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11268" name="Group 19"/>
          <p:cNvGrpSpPr>
            <a:grpSpLocks/>
          </p:cNvGrpSpPr>
          <p:nvPr/>
        </p:nvGrpSpPr>
        <p:grpSpPr bwMode="auto">
          <a:xfrm>
            <a:off x="4216832" y="715963"/>
            <a:ext cx="112712" cy="484187"/>
            <a:chOff x="4253" y="5198"/>
            <a:chExt cx="121" cy="360"/>
          </a:xfrm>
        </p:grpSpPr>
        <p:sp>
          <p:nvSpPr>
            <p:cNvPr id="11366" name="Line 20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67" name="Line 21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11269" name="Group 22"/>
          <p:cNvGrpSpPr>
            <a:grpSpLocks/>
          </p:cNvGrpSpPr>
          <p:nvPr/>
        </p:nvGrpSpPr>
        <p:grpSpPr bwMode="auto">
          <a:xfrm rot="5400000">
            <a:off x="3227026" y="1591469"/>
            <a:ext cx="163512" cy="336550"/>
            <a:chOff x="4253" y="5198"/>
            <a:chExt cx="121" cy="360"/>
          </a:xfrm>
        </p:grpSpPr>
        <p:sp>
          <p:nvSpPr>
            <p:cNvPr id="11364" name="Line 23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65" name="Line 24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1270" name="Line 25"/>
          <p:cNvSpPr>
            <a:spLocks noChangeShapeType="1"/>
          </p:cNvSpPr>
          <p:nvPr/>
        </p:nvSpPr>
        <p:spPr bwMode="auto">
          <a:xfrm flipH="1">
            <a:off x="1470457" y="949325"/>
            <a:ext cx="8921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71" name="Text Box 26"/>
          <p:cNvSpPr txBox="1">
            <a:spLocks noChangeArrowheads="1"/>
          </p:cNvSpPr>
          <p:nvPr/>
        </p:nvSpPr>
        <p:spPr bwMode="auto">
          <a:xfrm>
            <a:off x="1935594" y="273050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2" name="Text Box 27"/>
          <p:cNvSpPr txBox="1">
            <a:spLocks noChangeArrowheads="1"/>
          </p:cNvSpPr>
          <p:nvPr/>
        </p:nvSpPr>
        <p:spPr bwMode="auto">
          <a:xfrm>
            <a:off x="3792969" y="273050"/>
            <a:ext cx="503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1273" name="Group 28"/>
          <p:cNvGrpSpPr>
            <a:grpSpLocks/>
          </p:cNvGrpSpPr>
          <p:nvPr/>
        </p:nvGrpSpPr>
        <p:grpSpPr bwMode="auto">
          <a:xfrm flipH="1">
            <a:off x="4102532" y="2403475"/>
            <a:ext cx="58737" cy="482600"/>
            <a:chOff x="5153" y="6274"/>
            <a:chExt cx="63" cy="360"/>
          </a:xfrm>
        </p:grpSpPr>
        <p:sp>
          <p:nvSpPr>
            <p:cNvPr id="11362" name="Line 29"/>
            <p:cNvSpPr>
              <a:spLocks noChangeShapeType="1"/>
            </p:cNvSpPr>
            <p:nvPr/>
          </p:nvSpPr>
          <p:spPr bwMode="auto">
            <a:xfrm>
              <a:off x="5216" y="6357"/>
              <a:ext cx="0" cy="1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63" name="Line 30"/>
            <p:cNvSpPr>
              <a:spLocks noChangeShapeType="1"/>
            </p:cNvSpPr>
            <p:nvPr/>
          </p:nvSpPr>
          <p:spPr bwMode="auto">
            <a:xfrm>
              <a:off x="5153" y="6274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1274" name="Line 31"/>
          <p:cNvSpPr>
            <a:spLocks noChangeShapeType="1"/>
          </p:cNvSpPr>
          <p:nvPr/>
        </p:nvSpPr>
        <p:spPr bwMode="auto">
          <a:xfrm flipH="1">
            <a:off x="4161269" y="2644775"/>
            <a:ext cx="10064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75" name="Text Box 32"/>
          <p:cNvSpPr txBox="1">
            <a:spLocks noChangeArrowheads="1"/>
          </p:cNvSpPr>
          <p:nvPr/>
        </p:nvSpPr>
        <p:spPr bwMode="auto">
          <a:xfrm>
            <a:off x="2629332" y="1492250"/>
            <a:ext cx="503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76" name="Line 33"/>
          <p:cNvSpPr>
            <a:spLocks noChangeShapeType="1"/>
          </p:cNvSpPr>
          <p:nvPr/>
        </p:nvSpPr>
        <p:spPr bwMode="auto">
          <a:xfrm flipH="1">
            <a:off x="2484869" y="954088"/>
            <a:ext cx="17319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77" name="Line 34"/>
          <p:cNvSpPr>
            <a:spLocks noChangeShapeType="1"/>
          </p:cNvSpPr>
          <p:nvPr/>
        </p:nvSpPr>
        <p:spPr bwMode="auto">
          <a:xfrm>
            <a:off x="1486332" y="954088"/>
            <a:ext cx="0" cy="16906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78" name="Line 35"/>
          <p:cNvSpPr>
            <a:spLocks noChangeShapeType="1"/>
          </p:cNvSpPr>
          <p:nvPr/>
        </p:nvSpPr>
        <p:spPr bwMode="auto">
          <a:xfrm>
            <a:off x="5148694" y="954088"/>
            <a:ext cx="0" cy="16906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79" name="Line 36"/>
          <p:cNvSpPr>
            <a:spLocks noChangeShapeType="1"/>
          </p:cNvSpPr>
          <p:nvPr/>
        </p:nvSpPr>
        <p:spPr bwMode="auto">
          <a:xfrm>
            <a:off x="4329544" y="954088"/>
            <a:ext cx="83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80" name="Line 37"/>
          <p:cNvSpPr>
            <a:spLocks noChangeShapeType="1"/>
          </p:cNvSpPr>
          <p:nvPr/>
        </p:nvSpPr>
        <p:spPr bwMode="auto">
          <a:xfrm flipV="1">
            <a:off x="3308782" y="954088"/>
            <a:ext cx="0" cy="7239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81" name="Line 38"/>
          <p:cNvSpPr>
            <a:spLocks noChangeShapeType="1"/>
          </p:cNvSpPr>
          <p:nvPr/>
        </p:nvSpPr>
        <p:spPr bwMode="auto">
          <a:xfrm flipV="1">
            <a:off x="3308782" y="1846263"/>
            <a:ext cx="0" cy="798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grpSp>
        <p:nvGrpSpPr>
          <p:cNvPr id="11282" name="Group 39"/>
          <p:cNvGrpSpPr>
            <a:grpSpLocks/>
          </p:cNvGrpSpPr>
          <p:nvPr/>
        </p:nvGrpSpPr>
        <p:grpSpPr bwMode="auto">
          <a:xfrm>
            <a:off x="2372157" y="2408238"/>
            <a:ext cx="112712" cy="482600"/>
            <a:chOff x="4253" y="5198"/>
            <a:chExt cx="121" cy="360"/>
          </a:xfrm>
        </p:grpSpPr>
        <p:sp>
          <p:nvSpPr>
            <p:cNvPr id="11360" name="Line 40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61" name="Line 41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1283" name="Line 42"/>
          <p:cNvSpPr>
            <a:spLocks noChangeShapeType="1"/>
          </p:cNvSpPr>
          <p:nvPr/>
        </p:nvSpPr>
        <p:spPr bwMode="auto">
          <a:xfrm flipH="1">
            <a:off x="1478394" y="2644775"/>
            <a:ext cx="8921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84" name="Text Box 43"/>
          <p:cNvSpPr txBox="1">
            <a:spLocks noChangeArrowheads="1"/>
          </p:cNvSpPr>
          <p:nvPr/>
        </p:nvSpPr>
        <p:spPr bwMode="auto">
          <a:xfrm>
            <a:off x="1935594" y="2012950"/>
            <a:ext cx="5032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85" name="Line 44"/>
          <p:cNvSpPr>
            <a:spLocks noChangeShapeType="1"/>
          </p:cNvSpPr>
          <p:nvPr/>
        </p:nvSpPr>
        <p:spPr bwMode="auto">
          <a:xfrm flipH="1">
            <a:off x="2492807" y="2644775"/>
            <a:ext cx="1616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1286" name="Text Box 57"/>
          <p:cNvSpPr txBox="1">
            <a:spLocks noChangeArrowheads="1"/>
          </p:cNvSpPr>
          <p:nvPr/>
        </p:nvSpPr>
        <p:spPr bwMode="auto">
          <a:xfrm>
            <a:off x="4175557" y="2028825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85082" name="Text Box 58"/>
          <p:cNvSpPr txBox="1">
            <a:spLocks noChangeArrowheads="1"/>
          </p:cNvSpPr>
          <p:nvPr/>
        </p:nvSpPr>
        <p:spPr bwMode="auto">
          <a:xfrm>
            <a:off x="4569463" y="3306974"/>
            <a:ext cx="215345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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/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1288" name="Group 59"/>
          <p:cNvGrpSpPr>
            <a:grpSpLocks/>
          </p:cNvGrpSpPr>
          <p:nvPr/>
        </p:nvGrpSpPr>
        <p:grpSpPr bwMode="auto">
          <a:xfrm>
            <a:off x="2064182" y="463551"/>
            <a:ext cx="2554288" cy="2641601"/>
            <a:chOff x="1405" y="2381"/>
            <a:chExt cx="1609" cy="1664"/>
          </a:xfrm>
        </p:grpSpPr>
        <p:sp>
          <p:nvSpPr>
            <p:cNvPr id="11352" name="Text Box 60"/>
            <p:cNvSpPr txBox="1">
              <a:spLocks noChangeArrowheads="1"/>
            </p:cNvSpPr>
            <p:nvPr/>
          </p:nvSpPr>
          <p:spPr bwMode="auto">
            <a:xfrm>
              <a:off x="2806" y="2383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1353" name="Text Box 61"/>
            <p:cNvSpPr txBox="1">
              <a:spLocks noChangeArrowheads="1"/>
            </p:cNvSpPr>
            <p:nvPr/>
          </p:nvSpPr>
          <p:spPr bwMode="auto">
            <a:xfrm>
              <a:off x="2591" y="2382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354" name="Text Box 62"/>
            <p:cNvSpPr txBox="1">
              <a:spLocks noChangeArrowheads="1"/>
            </p:cNvSpPr>
            <p:nvPr/>
          </p:nvSpPr>
          <p:spPr bwMode="auto">
            <a:xfrm>
              <a:off x="1645" y="2382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1355" name="Text Box 63"/>
            <p:cNvSpPr txBox="1">
              <a:spLocks noChangeArrowheads="1"/>
            </p:cNvSpPr>
            <p:nvPr/>
          </p:nvSpPr>
          <p:spPr bwMode="auto">
            <a:xfrm>
              <a:off x="1430" y="2381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356" name="Text Box 64"/>
            <p:cNvSpPr txBox="1">
              <a:spLocks noChangeArrowheads="1"/>
            </p:cNvSpPr>
            <p:nvPr/>
          </p:nvSpPr>
          <p:spPr bwMode="auto">
            <a:xfrm>
              <a:off x="2195" y="2909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1357" name="Text Box 65"/>
            <p:cNvSpPr txBox="1">
              <a:spLocks noChangeArrowheads="1"/>
            </p:cNvSpPr>
            <p:nvPr/>
          </p:nvSpPr>
          <p:spPr bwMode="auto">
            <a:xfrm>
              <a:off x="2215" y="3146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358" name="Text Box 66"/>
            <p:cNvSpPr txBox="1">
              <a:spLocks noChangeArrowheads="1"/>
            </p:cNvSpPr>
            <p:nvPr/>
          </p:nvSpPr>
          <p:spPr bwMode="auto">
            <a:xfrm>
              <a:off x="1405" y="3746"/>
              <a:ext cx="20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1359" name="Text Box 67"/>
            <p:cNvSpPr txBox="1">
              <a:spLocks noChangeArrowheads="1"/>
            </p:cNvSpPr>
            <p:nvPr/>
          </p:nvSpPr>
          <p:spPr bwMode="auto">
            <a:xfrm>
              <a:off x="1659" y="3735"/>
              <a:ext cx="16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85092" name="Text Box 68"/>
          <p:cNvSpPr txBox="1">
            <a:spLocks noChangeArrowheads="1"/>
          </p:cNvSpPr>
          <p:nvPr/>
        </p:nvSpPr>
        <p:spPr bwMode="auto">
          <a:xfrm>
            <a:off x="4958027" y="5770335"/>
            <a:ext cx="216306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+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0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5094" name="Text Box 70"/>
          <p:cNvSpPr txBox="1">
            <a:spLocks noChangeArrowheads="1"/>
          </p:cNvSpPr>
          <p:nvPr/>
        </p:nvSpPr>
        <p:spPr bwMode="auto">
          <a:xfrm>
            <a:off x="4948501" y="6343787"/>
            <a:ext cx="162446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9479" name="Group 87"/>
          <p:cNvGrpSpPr>
            <a:grpSpLocks/>
          </p:cNvGrpSpPr>
          <p:nvPr/>
        </p:nvGrpSpPr>
        <p:grpSpPr bwMode="auto">
          <a:xfrm>
            <a:off x="6522736" y="311577"/>
            <a:ext cx="3914773" cy="765175"/>
            <a:chOff x="4180" y="429"/>
            <a:chExt cx="2466" cy="482"/>
          </a:xfrm>
        </p:grpSpPr>
        <p:sp>
          <p:nvSpPr>
            <p:cNvPr id="11349" name="Text Box 73"/>
            <p:cNvSpPr txBox="1">
              <a:spLocks noChangeArrowheads="1"/>
            </p:cNvSpPr>
            <p:nvPr/>
          </p:nvSpPr>
          <p:spPr bwMode="auto">
            <a:xfrm>
              <a:off x="5516" y="499"/>
              <a:ext cx="113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= 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 / V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s-E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50" name="Text Box 74"/>
            <p:cNvSpPr txBox="1">
              <a:spLocks noChangeArrowheads="1"/>
            </p:cNvSpPr>
            <p:nvPr/>
          </p:nvSpPr>
          <p:spPr bwMode="auto">
            <a:xfrm>
              <a:off x="4180" y="523"/>
              <a:ext cx="915" cy="33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C = Q / V</a:t>
              </a:r>
            </a:p>
          </p:txBody>
        </p:sp>
        <p:sp>
          <p:nvSpPr>
            <p:cNvPr id="11351" name="AutoShape 75"/>
            <p:cNvSpPr>
              <a:spLocks noChangeArrowheads="1"/>
            </p:cNvSpPr>
            <p:nvPr/>
          </p:nvSpPr>
          <p:spPr bwMode="auto">
            <a:xfrm>
              <a:off x="5209" y="429"/>
              <a:ext cx="288" cy="482"/>
            </a:xfrm>
            <a:prstGeom prst="rightArrow">
              <a:avLst>
                <a:gd name="adj1" fmla="val 39352"/>
                <a:gd name="adj2" fmla="val 4806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93" name="Text Box 76"/>
          <p:cNvSpPr txBox="1">
            <a:spLocks noChangeArrowheads="1"/>
          </p:cNvSpPr>
          <p:nvPr/>
        </p:nvSpPr>
        <p:spPr bwMode="auto">
          <a:xfrm>
            <a:off x="5407298" y="345643"/>
            <a:ext cx="913813" cy="754789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44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¿C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9299851" y="927883"/>
            <a:ext cx="1092201" cy="709616"/>
            <a:chOff x="5897" y="1674"/>
            <a:chExt cx="688" cy="447"/>
          </a:xfrm>
        </p:grpSpPr>
        <p:sp>
          <p:nvSpPr>
            <p:cNvPr id="11345" name="Line 78"/>
            <p:cNvSpPr>
              <a:spLocks noChangeShapeType="1"/>
            </p:cNvSpPr>
            <p:nvPr/>
          </p:nvSpPr>
          <p:spPr bwMode="auto">
            <a:xfrm>
              <a:off x="6055" y="1674"/>
              <a:ext cx="0" cy="14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 dirty="0"/>
            </a:p>
          </p:txBody>
        </p:sp>
        <p:sp>
          <p:nvSpPr>
            <p:cNvPr id="11346" name="Text Box 79"/>
            <p:cNvSpPr txBox="1">
              <a:spLocks noChangeArrowheads="1"/>
            </p:cNvSpPr>
            <p:nvPr/>
          </p:nvSpPr>
          <p:spPr bwMode="auto">
            <a:xfrm>
              <a:off x="5897" y="1774"/>
              <a:ext cx="34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FF0000"/>
                  </a:solidFill>
                  <a:latin typeface="Arial" panose="020B0604020202020204" pitchFamily="34" charset="0"/>
                </a:rPr>
                <a:t>¿?</a:t>
              </a:r>
            </a:p>
          </p:txBody>
        </p:sp>
        <p:sp>
          <p:nvSpPr>
            <p:cNvPr id="11347" name="Line 80"/>
            <p:cNvSpPr>
              <a:spLocks noChangeShapeType="1"/>
            </p:cNvSpPr>
            <p:nvPr/>
          </p:nvSpPr>
          <p:spPr bwMode="auto">
            <a:xfrm>
              <a:off x="6408" y="1683"/>
              <a:ext cx="0" cy="14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 b="0"/>
            </a:p>
          </p:txBody>
        </p:sp>
        <p:sp>
          <p:nvSpPr>
            <p:cNvPr id="11348" name="Text Box 81"/>
            <p:cNvSpPr txBox="1">
              <a:spLocks noChangeArrowheads="1"/>
            </p:cNvSpPr>
            <p:nvPr/>
          </p:nvSpPr>
          <p:spPr bwMode="auto">
            <a:xfrm>
              <a:off x="6244" y="1783"/>
              <a:ext cx="34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¿?</a:t>
              </a:r>
            </a:p>
          </p:txBody>
        </p:sp>
      </p:grpSp>
      <p:sp>
        <p:nvSpPr>
          <p:cNvPr id="14361" name="Text Box 84"/>
          <p:cNvSpPr txBox="1">
            <a:spLocks noChangeArrowheads="1"/>
          </p:cNvSpPr>
          <p:nvPr/>
        </p:nvSpPr>
        <p:spPr bwMode="auto">
          <a:xfrm>
            <a:off x="5118581" y="3902458"/>
            <a:ext cx="4513724" cy="90588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En </a:t>
            </a:r>
            <a:r>
              <a:rPr lang="es-ES" sz="2400" b="0" dirty="0">
                <a:latin typeface="Arial" panose="020B0604020202020204" pitchFamily="34" charset="0"/>
              </a:rPr>
              <a:t>una malla la suma de las diferencias de potencial es cero</a:t>
            </a:r>
          </a:p>
        </p:txBody>
      </p:sp>
      <p:sp>
        <p:nvSpPr>
          <p:cNvPr id="385093" name="AutoShape 69"/>
          <p:cNvSpPr>
            <a:spLocks noChangeArrowheads="1"/>
          </p:cNvSpPr>
          <p:nvPr/>
        </p:nvSpPr>
        <p:spPr bwMode="auto">
          <a:xfrm rot="5400000" flipV="1">
            <a:off x="3932670" y="1438478"/>
            <a:ext cx="557212" cy="6679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009" y="17145"/>
                </a:moveTo>
                <a:cubicBezTo>
                  <a:pt x="15709" y="16204"/>
                  <a:pt x="17519" y="13659"/>
                  <a:pt x="17519" y="10800"/>
                </a:cubicBezTo>
                <a:cubicBezTo>
                  <a:pt x="17519" y="7089"/>
                  <a:pt x="14510" y="4081"/>
                  <a:pt x="10800" y="4081"/>
                </a:cubicBezTo>
                <a:cubicBezTo>
                  <a:pt x="7172" y="4080"/>
                  <a:pt x="4199" y="6960"/>
                  <a:pt x="4084" y="10586"/>
                </a:cubicBezTo>
                <a:lnTo>
                  <a:pt x="5" y="10457"/>
                </a:lnTo>
                <a:cubicBezTo>
                  <a:pt x="190" y="4628"/>
                  <a:pt x="496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395"/>
                  <a:pt x="18691" y="19487"/>
                  <a:pt x="14351" y="20999"/>
                </a:cubicBezTo>
                <a:lnTo>
                  <a:pt x="15239" y="23549"/>
                </a:lnTo>
                <a:lnTo>
                  <a:pt x="9203" y="20631"/>
                </a:lnTo>
                <a:lnTo>
                  <a:pt x="12121" y="14595"/>
                </a:lnTo>
                <a:lnTo>
                  <a:pt x="13009" y="17145"/>
                </a:lnTo>
                <a:close/>
              </a:path>
            </a:pathLst>
          </a:custGeom>
          <a:solidFill>
            <a:srgbClr val="FF0000"/>
          </a:solidFill>
          <a:ln w="12700" algn="ctr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lIns="90000" tIns="82800" rIns="90000" bIns="82800" anchor="ctr">
            <a:spAutoFit/>
          </a:bodyPr>
          <a:lstStyle/>
          <a:p>
            <a:endParaRPr lang="en-GB" b="0"/>
          </a:p>
        </p:txBody>
      </p: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5556105" y="1606258"/>
            <a:ext cx="4752076" cy="156966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b="0" dirty="0"/>
              <a:t>Para conocer sus valores, se ve,</a:t>
            </a:r>
          </a:p>
          <a:p>
            <a:pPr algn="ctr"/>
            <a:r>
              <a:rPr lang="es-ES" sz="2400" b="0" dirty="0"/>
              <a:t>al “pelearse” con el problema, que hay que evaluar todo yendo del condensador 1 hacia el 4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76806" y="3185538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302" name="Text Box 8"/>
          <p:cNvSpPr txBox="1">
            <a:spLocks noChangeArrowheads="1"/>
          </p:cNvSpPr>
          <p:nvPr/>
        </p:nvSpPr>
        <p:spPr bwMode="auto">
          <a:xfrm>
            <a:off x="1334419" y="35790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303" name="Text Box 9"/>
          <p:cNvSpPr txBox="1">
            <a:spLocks noChangeArrowheads="1"/>
          </p:cNvSpPr>
          <p:nvPr/>
        </p:nvSpPr>
        <p:spPr bwMode="auto">
          <a:xfrm>
            <a:off x="1344613" y="31726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304" name="Text Box 6"/>
          <p:cNvSpPr txBox="1">
            <a:spLocks noChangeArrowheads="1"/>
          </p:cNvSpPr>
          <p:nvPr/>
        </p:nvSpPr>
        <p:spPr bwMode="auto">
          <a:xfrm>
            <a:off x="2923583" y="3959020"/>
            <a:ext cx="11339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 V</a:t>
            </a:r>
          </a:p>
        </p:txBody>
      </p:sp>
      <p:sp>
        <p:nvSpPr>
          <p:cNvPr id="11305" name="Text Box 9"/>
          <p:cNvSpPr txBox="1">
            <a:spLocks noChangeArrowheads="1"/>
          </p:cNvSpPr>
          <p:nvPr/>
        </p:nvSpPr>
        <p:spPr bwMode="auto">
          <a:xfrm>
            <a:off x="1321594" y="3990125"/>
            <a:ext cx="14541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C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6" name="Text Box 84"/>
          <p:cNvSpPr txBox="1">
            <a:spLocks noChangeArrowheads="1"/>
          </p:cNvSpPr>
          <p:nvPr/>
        </p:nvSpPr>
        <p:spPr bwMode="auto">
          <a:xfrm>
            <a:off x="5121110" y="4843975"/>
            <a:ext cx="5142224" cy="905881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Elegimos sentido antihorario y calcular caídas: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V = </a:t>
            </a:r>
            <a:r>
              <a:rPr lang="es-ES" sz="2400" b="0" dirty="0" err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inicial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 err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final</a:t>
            </a:r>
            <a:endParaRPr lang="es-ES" sz="2400" b="0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783431" y="3572279"/>
            <a:ext cx="105218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¿?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6615114" y="3312035"/>
            <a:ext cx="215184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25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 4 F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7033655" y="5770734"/>
            <a:ext cx="211497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 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6415279" y="6342338"/>
            <a:ext cx="229611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5 F  3,75 V</a:t>
            </a:r>
          </a:p>
        </p:txBody>
      </p:sp>
      <p:sp>
        <p:nvSpPr>
          <p:cNvPr id="67" name="Text Box 74">
            <a:extLst>
              <a:ext uri="{FF2B5EF4-FFF2-40B4-BE49-F238E27FC236}">
                <a16:creationId xmlns:a16="http://schemas.microsoft.com/office/drawing/2014/main" id="{85E7384F-BBB4-49A8-90DA-275C1B14C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4918641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 = Q / V</a:t>
            </a:r>
          </a:p>
        </p:txBody>
      </p:sp>
      <p:sp>
        <p:nvSpPr>
          <p:cNvPr id="68" name="Text Box 74">
            <a:extLst>
              <a:ext uri="{FF2B5EF4-FFF2-40B4-BE49-F238E27FC236}">
                <a16:creationId xmlns:a16="http://schemas.microsoft.com/office/drawing/2014/main" id="{99938FFF-E1DF-4AC5-8075-41736A9C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5580398"/>
            <a:ext cx="1452042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Q = C V</a:t>
            </a:r>
          </a:p>
        </p:txBody>
      </p:sp>
      <p:sp>
        <p:nvSpPr>
          <p:cNvPr id="69" name="Text Box 74">
            <a:extLst>
              <a:ext uri="{FF2B5EF4-FFF2-40B4-BE49-F238E27FC236}">
                <a16:creationId xmlns:a16="http://schemas.microsoft.com/office/drawing/2014/main" id="{392988E7-6E2B-4F58-843A-4062579BA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565" y="6242155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 = Q / C</a:t>
            </a:r>
          </a:p>
        </p:txBody>
      </p:sp>
      <p:sp>
        <p:nvSpPr>
          <p:cNvPr id="71" name="Text Box 68">
            <a:extLst>
              <a:ext uri="{FF2B5EF4-FFF2-40B4-BE49-F238E27FC236}">
                <a16:creationId xmlns:a16="http://schemas.microsoft.com/office/drawing/2014/main" id="{E979B3DB-91CF-41B3-9842-DA32B69B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636" y="5770639"/>
            <a:ext cx="142088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3,75 V </a:t>
            </a:r>
          </a:p>
        </p:txBody>
      </p:sp>
      <p:sp>
        <p:nvSpPr>
          <p:cNvPr id="72" name="Text Box 58">
            <a:extLst>
              <a:ext uri="{FF2B5EF4-FFF2-40B4-BE49-F238E27FC236}">
                <a16:creationId xmlns:a16="http://schemas.microsoft.com/office/drawing/2014/main" id="{027C6107-54F2-47C6-8EEF-F166EFCE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347" y="3311940"/>
            <a:ext cx="133592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6,25 V</a:t>
            </a:r>
          </a:p>
        </p:txBody>
      </p:sp>
      <p:sp>
        <p:nvSpPr>
          <p:cNvPr id="73" name="Text Box 70">
            <a:extLst>
              <a:ext uri="{FF2B5EF4-FFF2-40B4-BE49-F238E27FC236}">
                <a16:creationId xmlns:a16="http://schemas.microsoft.com/office/drawing/2014/main" id="{8D75E3FE-6A5C-47F8-9DA2-ADB19ABF9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549" y="6342338"/>
            <a:ext cx="170300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18,75 C</a:t>
            </a:r>
          </a:p>
        </p:txBody>
      </p:sp>
      <p:sp>
        <p:nvSpPr>
          <p:cNvPr id="74" name="Text Box 68">
            <a:extLst>
              <a:ext uri="{FF2B5EF4-FFF2-40B4-BE49-F238E27FC236}">
                <a16:creationId xmlns:a16="http://schemas.microsoft.com/office/drawing/2014/main" id="{6CFDED50-F6F5-4330-AB68-38909DA7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078" y="3887669"/>
            <a:ext cx="45587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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80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5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5082" grpId="0"/>
      <p:bldP spid="385092" grpId="0"/>
      <p:bldP spid="385094" grpId="0"/>
      <p:bldP spid="11293" grpId="0" animBg="1"/>
      <p:bldP spid="14361" grpId="0" animBg="1"/>
      <p:bldP spid="385093" grpId="0" animBg="1"/>
      <p:bldP spid="2" grpId="0" animBg="1"/>
      <p:bldP spid="106" grpId="0"/>
      <p:bldP spid="64" grpId="0"/>
      <p:bldP spid="65" grpId="0"/>
      <p:bldP spid="66" grpId="0"/>
      <p:bldP spid="71" grpId="0"/>
      <p:bldP spid="72" grpId="0"/>
      <p:bldP spid="73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40" name="Freeform 148"/>
          <p:cNvSpPr>
            <a:spLocks/>
          </p:cNvSpPr>
          <p:nvPr/>
        </p:nvSpPr>
        <p:spPr bwMode="auto">
          <a:xfrm>
            <a:off x="2405380" y="280137"/>
            <a:ext cx="1872000" cy="1476000"/>
          </a:xfrm>
          <a:custGeom>
            <a:avLst/>
            <a:gdLst>
              <a:gd name="T0" fmla="*/ 0 w 1196"/>
              <a:gd name="T1" fmla="*/ 0 h 987"/>
              <a:gd name="T2" fmla="*/ 2147483646 w 1196"/>
              <a:gd name="T3" fmla="*/ 0 h 987"/>
              <a:gd name="T4" fmla="*/ 2147483646 w 1196"/>
              <a:gd name="T5" fmla="*/ 2147483646 h 987"/>
              <a:gd name="T6" fmla="*/ 2147483646 w 1196"/>
              <a:gd name="T7" fmla="*/ 2147483646 h 987"/>
              <a:gd name="T8" fmla="*/ 2147483646 w 1196"/>
              <a:gd name="T9" fmla="*/ 2147483646 h 987"/>
              <a:gd name="T10" fmla="*/ 2147483646 w 1196"/>
              <a:gd name="T11" fmla="*/ 2147483646 h 987"/>
              <a:gd name="T12" fmla="*/ 2147483646 w 1196"/>
              <a:gd name="T13" fmla="*/ 2147483646 h 987"/>
              <a:gd name="T14" fmla="*/ 0 w 1196"/>
              <a:gd name="T15" fmla="*/ 0 h 9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987">
                <a:moveTo>
                  <a:pt x="0" y="0"/>
                </a:moveTo>
                <a:lnTo>
                  <a:pt x="1196" y="0"/>
                </a:lnTo>
                <a:lnTo>
                  <a:pt x="1171" y="956"/>
                </a:lnTo>
                <a:lnTo>
                  <a:pt x="741" y="987"/>
                </a:lnTo>
                <a:lnTo>
                  <a:pt x="418" y="987"/>
                </a:lnTo>
                <a:lnTo>
                  <a:pt x="285" y="797"/>
                </a:lnTo>
                <a:lnTo>
                  <a:pt x="13" y="69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25400" cap="flat" cmpd="sng">
            <a:solidFill>
              <a:srgbClr val="008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 b="0"/>
          </a:p>
        </p:txBody>
      </p:sp>
      <p:sp>
        <p:nvSpPr>
          <p:cNvPr id="385095" name="Text Box 71"/>
          <p:cNvSpPr txBox="1">
            <a:spLocks noChangeArrowheads="1"/>
          </p:cNvSpPr>
          <p:nvPr/>
        </p:nvSpPr>
        <p:spPr bwMode="auto">
          <a:xfrm>
            <a:off x="4531287" y="3687919"/>
            <a:ext cx="300624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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0  </a:t>
            </a:r>
          </a:p>
        </p:txBody>
      </p:sp>
      <p:sp>
        <p:nvSpPr>
          <p:cNvPr id="14362" name="Text Box 85"/>
          <p:cNvSpPr txBox="1">
            <a:spLocks noChangeArrowheads="1"/>
          </p:cNvSpPr>
          <p:nvPr/>
        </p:nvSpPr>
        <p:spPr bwMode="auto">
          <a:xfrm>
            <a:off x="6114302" y="728001"/>
            <a:ext cx="3985196" cy="12752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En un conductor neutro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la suma de las cargas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las placas es cero</a:t>
            </a:r>
          </a:p>
        </p:txBody>
      </p:sp>
      <p:grpSp>
        <p:nvGrpSpPr>
          <p:cNvPr id="59543" name="Group 151"/>
          <p:cNvGrpSpPr>
            <a:grpSpLocks/>
          </p:cNvGrpSpPr>
          <p:nvPr/>
        </p:nvGrpSpPr>
        <p:grpSpPr bwMode="auto">
          <a:xfrm>
            <a:off x="1466533" y="271246"/>
            <a:ext cx="3697287" cy="2822574"/>
            <a:chOff x="1035" y="2409"/>
            <a:chExt cx="2329" cy="1778"/>
          </a:xfrm>
        </p:grpSpPr>
        <p:grpSp>
          <p:nvGrpSpPr>
            <p:cNvPr id="11306" name="Group 16"/>
            <p:cNvGrpSpPr>
              <a:grpSpLocks/>
            </p:cNvGrpSpPr>
            <p:nvPr/>
          </p:nvGrpSpPr>
          <p:grpSpPr bwMode="auto">
            <a:xfrm>
              <a:off x="1598" y="2686"/>
              <a:ext cx="71" cy="304"/>
              <a:chOff x="4253" y="5198"/>
              <a:chExt cx="121" cy="360"/>
            </a:xfrm>
          </p:grpSpPr>
          <p:sp>
            <p:nvSpPr>
              <p:cNvPr id="11343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44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1307" name="Group 19"/>
            <p:cNvGrpSpPr>
              <a:grpSpLocks/>
            </p:cNvGrpSpPr>
            <p:nvPr/>
          </p:nvGrpSpPr>
          <p:grpSpPr bwMode="auto">
            <a:xfrm>
              <a:off x="2765" y="2688"/>
              <a:ext cx="71" cy="305"/>
              <a:chOff x="4253" y="5198"/>
              <a:chExt cx="121" cy="360"/>
            </a:xfrm>
          </p:grpSpPr>
          <p:sp>
            <p:nvSpPr>
              <p:cNvPr id="11341" name="Line 2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42" name="Line 2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1308" name="Group 22"/>
            <p:cNvGrpSpPr>
              <a:grpSpLocks/>
            </p:cNvGrpSpPr>
            <p:nvPr/>
          </p:nvGrpSpPr>
          <p:grpSpPr bwMode="auto">
            <a:xfrm rot="5400000">
              <a:off x="2141" y="3240"/>
              <a:ext cx="103" cy="212"/>
              <a:chOff x="4253" y="5198"/>
              <a:chExt cx="121" cy="360"/>
            </a:xfrm>
          </p:grpSpPr>
          <p:sp>
            <p:nvSpPr>
              <p:cNvPr id="11339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40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309" name="Line 25"/>
            <p:cNvSpPr>
              <a:spLocks noChangeShapeType="1"/>
            </p:cNvSpPr>
            <p:nvPr/>
          </p:nvSpPr>
          <p:spPr bwMode="auto">
            <a:xfrm flipH="1">
              <a:off x="1035" y="2835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0" name="Text Box 26"/>
            <p:cNvSpPr txBox="1">
              <a:spLocks noChangeArrowheads="1"/>
            </p:cNvSpPr>
            <p:nvPr/>
          </p:nvSpPr>
          <p:spPr bwMode="auto">
            <a:xfrm>
              <a:off x="1328" y="2409"/>
              <a:ext cx="31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11" name="Text Box 27"/>
            <p:cNvSpPr txBox="1">
              <a:spLocks noChangeArrowheads="1"/>
            </p:cNvSpPr>
            <p:nvPr/>
          </p:nvSpPr>
          <p:spPr bwMode="auto">
            <a:xfrm>
              <a:off x="2498" y="2409"/>
              <a:ext cx="31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12" name="Group 28"/>
            <p:cNvGrpSpPr>
              <a:grpSpLocks/>
            </p:cNvGrpSpPr>
            <p:nvPr/>
          </p:nvGrpSpPr>
          <p:grpSpPr bwMode="auto">
            <a:xfrm flipH="1">
              <a:off x="2693" y="3751"/>
              <a:ext cx="37" cy="304"/>
              <a:chOff x="5153" y="6274"/>
              <a:chExt cx="63" cy="360"/>
            </a:xfrm>
          </p:grpSpPr>
          <p:sp>
            <p:nvSpPr>
              <p:cNvPr id="11337" name="Line 29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38" name="Line 30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313" name="Line 31"/>
            <p:cNvSpPr>
              <a:spLocks noChangeShapeType="1"/>
            </p:cNvSpPr>
            <p:nvPr/>
          </p:nvSpPr>
          <p:spPr bwMode="auto">
            <a:xfrm flipH="1">
              <a:off x="2730" y="3903"/>
              <a:ext cx="63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4" name="Text Box 32"/>
            <p:cNvSpPr txBox="1">
              <a:spLocks noChangeArrowheads="1"/>
            </p:cNvSpPr>
            <p:nvPr/>
          </p:nvSpPr>
          <p:spPr bwMode="auto">
            <a:xfrm>
              <a:off x="1761" y="3177"/>
              <a:ext cx="31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15" name="Line 33"/>
            <p:cNvSpPr>
              <a:spLocks noChangeShapeType="1"/>
            </p:cNvSpPr>
            <p:nvPr/>
          </p:nvSpPr>
          <p:spPr bwMode="auto">
            <a:xfrm flipH="1">
              <a:off x="1674" y="2838"/>
              <a:ext cx="1091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6" name="Line 34"/>
            <p:cNvSpPr>
              <a:spLocks noChangeShapeType="1"/>
            </p:cNvSpPr>
            <p:nvPr/>
          </p:nvSpPr>
          <p:spPr bwMode="auto">
            <a:xfrm>
              <a:off x="1045" y="2838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7" name="Line 35"/>
            <p:cNvSpPr>
              <a:spLocks noChangeShapeType="1"/>
            </p:cNvSpPr>
            <p:nvPr/>
          </p:nvSpPr>
          <p:spPr bwMode="auto">
            <a:xfrm>
              <a:off x="3352" y="2838"/>
              <a:ext cx="0" cy="10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8" name="Line 36"/>
            <p:cNvSpPr>
              <a:spLocks noChangeShapeType="1"/>
            </p:cNvSpPr>
            <p:nvPr/>
          </p:nvSpPr>
          <p:spPr bwMode="auto">
            <a:xfrm>
              <a:off x="2836" y="2838"/>
              <a:ext cx="52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19" name="Line 37"/>
            <p:cNvSpPr>
              <a:spLocks noChangeShapeType="1"/>
            </p:cNvSpPr>
            <p:nvPr/>
          </p:nvSpPr>
          <p:spPr bwMode="auto">
            <a:xfrm flipV="1">
              <a:off x="2193" y="2838"/>
              <a:ext cx="0" cy="4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20" name="Line 38"/>
            <p:cNvSpPr>
              <a:spLocks noChangeShapeType="1"/>
            </p:cNvSpPr>
            <p:nvPr/>
          </p:nvSpPr>
          <p:spPr bwMode="auto">
            <a:xfrm flipV="1">
              <a:off x="2193" y="3400"/>
              <a:ext cx="0" cy="50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11321" name="Group 39"/>
            <p:cNvGrpSpPr>
              <a:grpSpLocks/>
            </p:cNvGrpSpPr>
            <p:nvPr/>
          </p:nvGrpSpPr>
          <p:grpSpPr bwMode="auto">
            <a:xfrm>
              <a:off x="1603" y="3754"/>
              <a:ext cx="71" cy="304"/>
              <a:chOff x="4253" y="5198"/>
              <a:chExt cx="121" cy="360"/>
            </a:xfrm>
          </p:grpSpPr>
          <p:sp>
            <p:nvSpPr>
              <p:cNvPr id="11335" name="Line 4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1336" name="Line 4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322" name="Line 42"/>
            <p:cNvSpPr>
              <a:spLocks noChangeShapeType="1"/>
            </p:cNvSpPr>
            <p:nvPr/>
          </p:nvSpPr>
          <p:spPr bwMode="auto">
            <a:xfrm flipH="1">
              <a:off x="1040" y="3903"/>
              <a:ext cx="56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23" name="Text Box 43"/>
            <p:cNvSpPr txBox="1">
              <a:spLocks noChangeArrowheads="1"/>
            </p:cNvSpPr>
            <p:nvPr/>
          </p:nvSpPr>
          <p:spPr bwMode="auto">
            <a:xfrm>
              <a:off x="1328" y="3505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24" name="Line 44"/>
            <p:cNvSpPr>
              <a:spLocks noChangeShapeType="1"/>
            </p:cNvSpPr>
            <p:nvPr/>
          </p:nvSpPr>
          <p:spPr bwMode="auto">
            <a:xfrm flipH="1">
              <a:off x="1679" y="3903"/>
              <a:ext cx="10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25" name="Text Box 57"/>
            <p:cNvSpPr txBox="1">
              <a:spLocks noChangeArrowheads="1"/>
            </p:cNvSpPr>
            <p:nvPr/>
          </p:nvSpPr>
          <p:spPr bwMode="auto">
            <a:xfrm>
              <a:off x="2739" y="3515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grpSp>
          <p:nvGrpSpPr>
            <p:cNvPr id="11326" name="Group 59"/>
            <p:cNvGrpSpPr>
              <a:grpSpLocks/>
            </p:cNvGrpSpPr>
            <p:nvPr/>
          </p:nvGrpSpPr>
          <p:grpSpPr bwMode="auto">
            <a:xfrm>
              <a:off x="1409" y="2523"/>
              <a:ext cx="1609" cy="1664"/>
              <a:chOff x="1405" y="2381"/>
              <a:chExt cx="1609" cy="1664"/>
            </a:xfrm>
          </p:grpSpPr>
          <p:sp>
            <p:nvSpPr>
              <p:cNvPr id="11327" name="Text Box 60"/>
              <p:cNvSpPr txBox="1">
                <a:spLocks noChangeArrowheads="1"/>
              </p:cNvSpPr>
              <p:nvPr/>
            </p:nvSpPr>
            <p:spPr bwMode="auto">
              <a:xfrm>
                <a:off x="2806" y="2383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28" name="Text Box 61"/>
              <p:cNvSpPr txBox="1">
                <a:spLocks noChangeArrowheads="1"/>
              </p:cNvSpPr>
              <p:nvPr/>
            </p:nvSpPr>
            <p:spPr bwMode="auto">
              <a:xfrm>
                <a:off x="2591" y="2382"/>
                <a:ext cx="16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1329" name="Text Box 62"/>
              <p:cNvSpPr txBox="1">
                <a:spLocks noChangeArrowheads="1"/>
              </p:cNvSpPr>
              <p:nvPr/>
            </p:nvSpPr>
            <p:spPr bwMode="auto">
              <a:xfrm>
                <a:off x="1645" y="2382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30" name="Text Box 63"/>
              <p:cNvSpPr txBox="1">
                <a:spLocks noChangeArrowheads="1"/>
              </p:cNvSpPr>
              <p:nvPr/>
            </p:nvSpPr>
            <p:spPr bwMode="auto">
              <a:xfrm>
                <a:off x="1430" y="2381"/>
                <a:ext cx="16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1331" name="Text Box 64"/>
              <p:cNvSpPr txBox="1">
                <a:spLocks noChangeArrowheads="1"/>
              </p:cNvSpPr>
              <p:nvPr/>
            </p:nvSpPr>
            <p:spPr bwMode="auto">
              <a:xfrm>
                <a:off x="2195" y="2909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32" name="Text Box 65"/>
              <p:cNvSpPr txBox="1">
                <a:spLocks noChangeArrowheads="1"/>
              </p:cNvSpPr>
              <p:nvPr/>
            </p:nvSpPr>
            <p:spPr bwMode="auto">
              <a:xfrm>
                <a:off x="2215" y="3146"/>
                <a:ext cx="16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1333" name="Text Box 66"/>
              <p:cNvSpPr txBox="1">
                <a:spLocks noChangeArrowheads="1"/>
              </p:cNvSpPr>
              <p:nvPr/>
            </p:nvSpPr>
            <p:spPr bwMode="auto">
              <a:xfrm>
                <a:off x="1405" y="3746"/>
                <a:ext cx="20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34" name="Text Box 67"/>
              <p:cNvSpPr txBox="1">
                <a:spLocks noChangeArrowheads="1"/>
              </p:cNvSpPr>
              <p:nvPr/>
            </p:nvSpPr>
            <p:spPr bwMode="auto">
              <a:xfrm>
                <a:off x="1659" y="3735"/>
                <a:ext cx="168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</p:grpSp>
      <p:sp>
        <p:nvSpPr>
          <p:cNvPr id="387142" name="Text Box 70"/>
          <p:cNvSpPr txBox="1">
            <a:spLocks noChangeArrowheads="1"/>
          </p:cNvSpPr>
          <p:nvPr/>
        </p:nvSpPr>
        <p:spPr bwMode="auto">
          <a:xfrm>
            <a:off x="4525918" y="5849768"/>
            <a:ext cx="187933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/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1" name="Text Box 85"/>
          <p:cNvSpPr txBox="1">
            <a:spLocks noChangeArrowheads="1"/>
          </p:cNvSpPr>
          <p:nvPr/>
        </p:nvSpPr>
        <p:spPr bwMode="auto">
          <a:xfrm>
            <a:off x="6345001" y="2282026"/>
            <a:ext cx="3545550" cy="996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82800" rIns="90000" bIns="82800" anchor="ctr" anchorCtr="1">
            <a:no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Placa +:  </a:t>
            </a:r>
            <a:r>
              <a:rPr lang="es-ES" sz="2400" b="0" dirty="0" err="1">
                <a:latin typeface="Arial" panose="020B0604020202020204" pitchFamily="34" charset="0"/>
              </a:rPr>
              <a:t>Q</a:t>
            </a:r>
            <a:r>
              <a:rPr lang="es-ES" sz="2400" b="0" baseline="-25000" dirty="0" err="1">
                <a:latin typeface="Arial" panose="020B0604020202020204" pitchFamily="34" charset="0"/>
              </a:rPr>
              <a:t>i</a:t>
            </a:r>
            <a:r>
              <a:rPr lang="es-ES" sz="2400" b="0" dirty="0">
                <a:latin typeface="Arial" panose="020B0604020202020204" pitchFamily="34" charset="0"/>
              </a:rPr>
              <a:t> =    Q  &gt; 0</a:t>
            </a:r>
            <a:endParaRPr lang="es-ES" sz="2400" b="0" baseline="-250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Placa  -:  </a:t>
            </a:r>
            <a:r>
              <a:rPr lang="es-ES" sz="2400" b="0" dirty="0" err="1">
                <a:latin typeface="Arial" panose="020B0604020202020204" pitchFamily="34" charset="0"/>
              </a:rPr>
              <a:t>Q</a:t>
            </a:r>
            <a:r>
              <a:rPr lang="es-ES" sz="2400" b="0" baseline="-25000" dirty="0" err="1">
                <a:latin typeface="Arial" panose="020B0604020202020204" pitchFamily="34" charset="0"/>
              </a:rPr>
              <a:t>i</a:t>
            </a:r>
            <a:r>
              <a:rPr lang="es-ES" sz="2400" b="0" dirty="0">
                <a:latin typeface="Arial" panose="020B0604020202020204" pitchFamily="34" charset="0"/>
              </a:rPr>
              <a:t> = </a:t>
            </a:r>
            <a:r>
              <a:rPr lang="es-ES" sz="2400" b="0" dirty="0"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 b="0" dirty="0">
                <a:latin typeface="Arial" panose="020B0604020202020204" pitchFamily="34" charset="0"/>
              </a:rPr>
              <a:t>Q  &lt; 0</a:t>
            </a:r>
            <a:endParaRPr lang="es-ES" sz="2400" b="0" baseline="-25000" dirty="0">
              <a:latin typeface="Arial" panose="020B0604020202020204" pitchFamily="34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776806" y="3185538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334419" y="35790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344613" y="31726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923583" y="3959020"/>
            <a:ext cx="11339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 V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321594" y="3990125"/>
            <a:ext cx="14541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C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2783431" y="3572279"/>
            <a:ext cx="105218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¿?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5327936" y="4370584"/>
            <a:ext cx="219512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6309898" y="5852116"/>
            <a:ext cx="240832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6,25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 2 F</a:t>
            </a:r>
          </a:p>
        </p:txBody>
      </p:sp>
      <p:sp>
        <p:nvSpPr>
          <p:cNvPr id="64" name="Text Box 71">
            <a:extLst>
              <a:ext uri="{FF2B5EF4-FFF2-40B4-BE49-F238E27FC236}">
                <a16:creationId xmlns:a16="http://schemas.microsoft.com/office/drawing/2014/main" id="{6E93BA2A-1D5C-4BA6-BF37-ABC3D8D2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991" y="5137355"/>
            <a:ext cx="287320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25 C – 18,75 C</a:t>
            </a:r>
          </a:p>
        </p:txBody>
      </p:sp>
      <p:sp>
        <p:nvSpPr>
          <p:cNvPr id="65" name="Text Box 71">
            <a:extLst>
              <a:ext uri="{FF2B5EF4-FFF2-40B4-BE49-F238E27FC236}">
                <a16:creationId xmlns:a16="http://schemas.microsoft.com/office/drawing/2014/main" id="{485FA207-53F8-4B93-B0D2-59648557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342" y="5137355"/>
            <a:ext cx="153148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6,25 C</a:t>
            </a:r>
          </a:p>
        </p:txBody>
      </p:sp>
      <p:sp>
        <p:nvSpPr>
          <p:cNvPr id="66" name="Text Box 70">
            <a:extLst>
              <a:ext uri="{FF2B5EF4-FFF2-40B4-BE49-F238E27FC236}">
                <a16:creationId xmlns:a16="http://schemas.microsoft.com/office/drawing/2014/main" id="{1E9267EE-3681-4164-B169-E1EF5916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7668" y="5853539"/>
            <a:ext cx="150744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3,125 V</a:t>
            </a:r>
          </a:p>
        </p:txBody>
      </p:sp>
      <p:sp>
        <p:nvSpPr>
          <p:cNvPr id="2" name="Text Box 74">
            <a:extLst>
              <a:ext uri="{FF2B5EF4-FFF2-40B4-BE49-F238E27FC236}">
                <a16:creationId xmlns:a16="http://schemas.microsoft.com/office/drawing/2014/main" id="{15BFCB93-ECE6-411C-9009-53D7116D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4918641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 = Q / V</a:t>
            </a:r>
          </a:p>
        </p:txBody>
      </p:sp>
      <p:sp>
        <p:nvSpPr>
          <p:cNvPr id="3" name="Text Box 74">
            <a:extLst>
              <a:ext uri="{FF2B5EF4-FFF2-40B4-BE49-F238E27FC236}">
                <a16:creationId xmlns:a16="http://schemas.microsoft.com/office/drawing/2014/main" id="{E28BFDEC-DF70-4F87-868E-E6CAB12F3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5580398"/>
            <a:ext cx="1452042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Q = C V</a:t>
            </a:r>
          </a:p>
        </p:txBody>
      </p:sp>
      <p:sp>
        <p:nvSpPr>
          <p:cNvPr id="4" name="Text Box 74">
            <a:extLst>
              <a:ext uri="{FF2B5EF4-FFF2-40B4-BE49-F238E27FC236}">
                <a16:creationId xmlns:a16="http://schemas.microsoft.com/office/drawing/2014/main" id="{78957B2A-4850-4E4B-9C73-A9DE8F8C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565" y="6242155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 = Q / C</a:t>
            </a:r>
          </a:p>
        </p:txBody>
      </p:sp>
      <p:sp>
        <p:nvSpPr>
          <p:cNvPr id="70" name="Text Box 71">
            <a:extLst>
              <a:ext uri="{FF2B5EF4-FFF2-40B4-BE49-F238E27FC236}">
                <a16:creationId xmlns:a16="http://schemas.microsoft.com/office/drawing/2014/main" id="{C3BBBBB9-DCD1-4521-8274-E610867A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674" y="575492"/>
            <a:ext cx="45587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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7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5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0" grpId="0" animBg="1"/>
      <p:bldP spid="385095" grpId="0"/>
      <p:bldP spid="14362" grpId="0" animBg="1"/>
      <p:bldP spid="387142" grpId="0"/>
      <p:bldP spid="111" grpId="0" animBg="1"/>
      <p:bldP spid="62" grpId="0"/>
      <p:bldP spid="63" grpId="0"/>
      <p:bldP spid="64" grpId="0"/>
      <p:bldP spid="65" grpId="0"/>
      <p:bldP spid="6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F8E2EEB3-4820-4676-9356-D8354DF40608}"/>
              </a:ext>
            </a:extLst>
          </p:cNvPr>
          <p:cNvSpPr/>
          <p:nvPr/>
        </p:nvSpPr>
        <p:spPr bwMode="auto">
          <a:xfrm>
            <a:off x="1562352" y="1037089"/>
            <a:ext cx="1692000" cy="1512000"/>
          </a:xfrm>
          <a:prstGeom prst="rect">
            <a:avLst/>
          </a:prstGeom>
          <a:solidFill>
            <a:srgbClr val="CCFFCC"/>
          </a:solidFill>
          <a:ln w="28575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ot="0" spcFirstLastPara="0" vertOverflow="overflow" horzOverflow="overflow" vert="horz" wrap="none" lIns="90000" tIns="82800" rIns="90000" bIns="82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3314" name="Group 16"/>
          <p:cNvGrpSpPr>
            <a:grpSpLocks/>
          </p:cNvGrpSpPr>
          <p:nvPr/>
        </p:nvGrpSpPr>
        <p:grpSpPr bwMode="auto">
          <a:xfrm>
            <a:off x="2364219" y="709010"/>
            <a:ext cx="112713" cy="482600"/>
            <a:chOff x="4253" y="5198"/>
            <a:chExt cx="121" cy="360"/>
          </a:xfrm>
        </p:grpSpPr>
        <p:sp>
          <p:nvSpPr>
            <p:cNvPr id="13377" name="Line 17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8" name="Line 18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13315" name="Group 19"/>
          <p:cNvGrpSpPr>
            <a:grpSpLocks/>
          </p:cNvGrpSpPr>
          <p:nvPr/>
        </p:nvGrpSpPr>
        <p:grpSpPr bwMode="auto">
          <a:xfrm>
            <a:off x="4216832" y="712185"/>
            <a:ext cx="112712" cy="484187"/>
            <a:chOff x="4253" y="5198"/>
            <a:chExt cx="121" cy="360"/>
          </a:xfrm>
        </p:grpSpPr>
        <p:sp>
          <p:nvSpPr>
            <p:cNvPr id="13375" name="Line 20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6" name="Line 21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13316" name="Group 22"/>
          <p:cNvGrpSpPr>
            <a:grpSpLocks/>
          </p:cNvGrpSpPr>
          <p:nvPr/>
        </p:nvGrpSpPr>
        <p:grpSpPr bwMode="auto">
          <a:xfrm rot="5400000">
            <a:off x="3227026" y="1587691"/>
            <a:ext cx="163512" cy="336550"/>
            <a:chOff x="4253" y="5198"/>
            <a:chExt cx="121" cy="360"/>
          </a:xfrm>
        </p:grpSpPr>
        <p:sp>
          <p:nvSpPr>
            <p:cNvPr id="13373" name="Line 23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4" name="Line 24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3317" name="Line 25"/>
          <p:cNvSpPr>
            <a:spLocks noChangeShapeType="1"/>
          </p:cNvSpPr>
          <p:nvPr/>
        </p:nvSpPr>
        <p:spPr bwMode="auto">
          <a:xfrm flipH="1">
            <a:off x="1470457" y="945547"/>
            <a:ext cx="8921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18" name="Text Box 26"/>
          <p:cNvSpPr txBox="1">
            <a:spLocks noChangeArrowheads="1"/>
          </p:cNvSpPr>
          <p:nvPr/>
        </p:nvSpPr>
        <p:spPr bwMode="auto">
          <a:xfrm>
            <a:off x="1935594" y="269272"/>
            <a:ext cx="503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9" name="Text Box 27"/>
          <p:cNvSpPr txBox="1">
            <a:spLocks noChangeArrowheads="1"/>
          </p:cNvSpPr>
          <p:nvPr/>
        </p:nvSpPr>
        <p:spPr bwMode="auto">
          <a:xfrm>
            <a:off x="3792969" y="269272"/>
            <a:ext cx="503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3320" name="Group 28"/>
          <p:cNvGrpSpPr>
            <a:grpSpLocks/>
          </p:cNvGrpSpPr>
          <p:nvPr/>
        </p:nvGrpSpPr>
        <p:grpSpPr bwMode="auto">
          <a:xfrm flipH="1">
            <a:off x="4102532" y="2399697"/>
            <a:ext cx="58737" cy="482600"/>
            <a:chOff x="5153" y="6274"/>
            <a:chExt cx="63" cy="360"/>
          </a:xfrm>
        </p:grpSpPr>
        <p:sp>
          <p:nvSpPr>
            <p:cNvPr id="13371" name="Line 29"/>
            <p:cNvSpPr>
              <a:spLocks noChangeShapeType="1"/>
            </p:cNvSpPr>
            <p:nvPr/>
          </p:nvSpPr>
          <p:spPr bwMode="auto">
            <a:xfrm>
              <a:off x="5216" y="6357"/>
              <a:ext cx="0" cy="1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2" name="Line 30"/>
            <p:cNvSpPr>
              <a:spLocks noChangeShapeType="1"/>
            </p:cNvSpPr>
            <p:nvPr/>
          </p:nvSpPr>
          <p:spPr bwMode="auto">
            <a:xfrm>
              <a:off x="5153" y="6274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3321" name="Line 31"/>
          <p:cNvSpPr>
            <a:spLocks noChangeShapeType="1"/>
          </p:cNvSpPr>
          <p:nvPr/>
        </p:nvSpPr>
        <p:spPr bwMode="auto">
          <a:xfrm flipH="1">
            <a:off x="4161269" y="2640997"/>
            <a:ext cx="10064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2" name="Text Box 32"/>
          <p:cNvSpPr txBox="1">
            <a:spLocks noChangeArrowheads="1"/>
          </p:cNvSpPr>
          <p:nvPr/>
        </p:nvSpPr>
        <p:spPr bwMode="auto">
          <a:xfrm>
            <a:off x="2670607" y="1488472"/>
            <a:ext cx="503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23" name="Line 33"/>
          <p:cNvSpPr>
            <a:spLocks noChangeShapeType="1"/>
          </p:cNvSpPr>
          <p:nvPr/>
        </p:nvSpPr>
        <p:spPr bwMode="auto">
          <a:xfrm flipH="1">
            <a:off x="2484869" y="950310"/>
            <a:ext cx="17319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4" name="Line 34"/>
          <p:cNvSpPr>
            <a:spLocks noChangeShapeType="1"/>
          </p:cNvSpPr>
          <p:nvPr/>
        </p:nvSpPr>
        <p:spPr bwMode="auto">
          <a:xfrm>
            <a:off x="1486332" y="950310"/>
            <a:ext cx="0" cy="16906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5" name="Line 35"/>
          <p:cNvSpPr>
            <a:spLocks noChangeShapeType="1"/>
          </p:cNvSpPr>
          <p:nvPr/>
        </p:nvSpPr>
        <p:spPr bwMode="auto">
          <a:xfrm>
            <a:off x="5148694" y="950310"/>
            <a:ext cx="0" cy="16906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6" name="Line 36"/>
          <p:cNvSpPr>
            <a:spLocks noChangeShapeType="1"/>
          </p:cNvSpPr>
          <p:nvPr/>
        </p:nvSpPr>
        <p:spPr bwMode="auto">
          <a:xfrm>
            <a:off x="4329544" y="950310"/>
            <a:ext cx="83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7" name="Line 37"/>
          <p:cNvSpPr>
            <a:spLocks noChangeShapeType="1"/>
          </p:cNvSpPr>
          <p:nvPr/>
        </p:nvSpPr>
        <p:spPr bwMode="auto">
          <a:xfrm flipV="1">
            <a:off x="3308782" y="950310"/>
            <a:ext cx="0" cy="7239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8" name="Line 38"/>
          <p:cNvSpPr>
            <a:spLocks noChangeShapeType="1"/>
          </p:cNvSpPr>
          <p:nvPr/>
        </p:nvSpPr>
        <p:spPr bwMode="auto">
          <a:xfrm flipV="1">
            <a:off x="3308782" y="1842485"/>
            <a:ext cx="0" cy="7985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grpSp>
        <p:nvGrpSpPr>
          <p:cNvPr id="13329" name="Group 39"/>
          <p:cNvGrpSpPr>
            <a:grpSpLocks/>
          </p:cNvGrpSpPr>
          <p:nvPr/>
        </p:nvGrpSpPr>
        <p:grpSpPr bwMode="auto">
          <a:xfrm>
            <a:off x="2372157" y="2404460"/>
            <a:ext cx="112712" cy="482600"/>
            <a:chOff x="4253" y="5198"/>
            <a:chExt cx="121" cy="360"/>
          </a:xfrm>
        </p:grpSpPr>
        <p:sp>
          <p:nvSpPr>
            <p:cNvPr id="13369" name="Line 40"/>
            <p:cNvSpPr>
              <a:spLocks noChangeShapeType="1"/>
            </p:cNvSpPr>
            <p:nvPr/>
          </p:nvSpPr>
          <p:spPr bwMode="auto">
            <a:xfrm>
              <a:off x="4374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0" name="Line 41"/>
            <p:cNvSpPr>
              <a:spLocks noChangeShapeType="1"/>
            </p:cNvSpPr>
            <p:nvPr/>
          </p:nvSpPr>
          <p:spPr bwMode="auto">
            <a:xfrm>
              <a:off x="4253" y="5198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3330" name="Line 42"/>
          <p:cNvSpPr>
            <a:spLocks noChangeShapeType="1"/>
          </p:cNvSpPr>
          <p:nvPr/>
        </p:nvSpPr>
        <p:spPr bwMode="auto">
          <a:xfrm flipH="1">
            <a:off x="1478394" y="2640997"/>
            <a:ext cx="8921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31" name="Text Box 43"/>
          <p:cNvSpPr txBox="1">
            <a:spLocks noChangeArrowheads="1"/>
          </p:cNvSpPr>
          <p:nvPr/>
        </p:nvSpPr>
        <p:spPr bwMode="auto">
          <a:xfrm>
            <a:off x="1935594" y="2009172"/>
            <a:ext cx="5032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b="0" baseline="-3000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s-ES" sz="2000" b="0">
              <a:solidFill>
                <a:srgbClr val="008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2" name="Line 44"/>
          <p:cNvSpPr>
            <a:spLocks noChangeShapeType="1"/>
          </p:cNvSpPr>
          <p:nvPr/>
        </p:nvSpPr>
        <p:spPr bwMode="auto">
          <a:xfrm flipH="1">
            <a:off x="2492807" y="2640997"/>
            <a:ext cx="1616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33" name="Text Box 57"/>
          <p:cNvSpPr txBox="1">
            <a:spLocks noChangeArrowheads="1"/>
          </p:cNvSpPr>
          <p:nvPr/>
        </p:nvSpPr>
        <p:spPr bwMode="auto">
          <a:xfrm>
            <a:off x="4175557" y="2025047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3334" name="Text Box 58"/>
          <p:cNvSpPr txBox="1">
            <a:spLocks noChangeArrowheads="1"/>
          </p:cNvSpPr>
          <p:nvPr/>
        </p:nvSpPr>
        <p:spPr bwMode="auto">
          <a:xfrm>
            <a:off x="4288269" y="442310"/>
            <a:ext cx="330838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335" name="Text Box 59"/>
          <p:cNvSpPr txBox="1">
            <a:spLocks noChangeArrowheads="1"/>
          </p:cNvSpPr>
          <p:nvPr/>
        </p:nvSpPr>
        <p:spPr bwMode="auto">
          <a:xfrm>
            <a:off x="3946957" y="440722"/>
            <a:ext cx="266717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336" name="Text Box 60"/>
          <p:cNvSpPr txBox="1">
            <a:spLocks noChangeArrowheads="1"/>
          </p:cNvSpPr>
          <p:nvPr/>
        </p:nvSpPr>
        <p:spPr bwMode="auto">
          <a:xfrm>
            <a:off x="2445182" y="453422"/>
            <a:ext cx="330838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337" name="Text Box 61"/>
          <p:cNvSpPr txBox="1">
            <a:spLocks noChangeArrowheads="1"/>
          </p:cNvSpPr>
          <p:nvPr/>
        </p:nvSpPr>
        <p:spPr bwMode="auto">
          <a:xfrm>
            <a:off x="2103869" y="451835"/>
            <a:ext cx="266717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338" name="Text Box 62"/>
          <p:cNvSpPr txBox="1">
            <a:spLocks noChangeArrowheads="1"/>
          </p:cNvSpPr>
          <p:nvPr/>
        </p:nvSpPr>
        <p:spPr bwMode="auto">
          <a:xfrm>
            <a:off x="3318307" y="1277335"/>
            <a:ext cx="330838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339" name="Text Box 63"/>
          <p:cNvSpPr txBox="1">
            <a:spLocks noChangeArrowheads="1"/>
          </p:cNvSpPr>
          <p:nvPr/>
        </p:nvSpPr>
        <p:spPr bwMode="auto">
          <a:xfrm>
            <a:off x="3350057" y="1653572"/>
            <a:ext cx="266717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340" name="Text Box 64"/>
          <p:cNvSpPr txBox="1">
            <a:spLocks noChangeArrowheads="1"/>
          </p:cNvSpPr>
          <p:nvPr/>
        </p:nvSpPr>
        <p:spPr bwMode="auto">
          <a:xfrm>
            <a:off x="2064182" y="2606072"/>
            <a:ext cx="330838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341" name="Text Box 65"/>
          <p:cNvSpPr txBox="1">
            <a:spLocks noChangeArrowheads="1"/>
          </p:cNvSpPr>
          <p:nvPr/>
        </p:nvSpPr>
        <p:spPr bwMode="auto">
          <a:xfrm>
            <a:off x="2467407" y="2588610"/>
            <a:ext cx="266717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87138" name="Text Box 66"/>
          <p:cNvSpPr txBox="1">
            <a:spLocks noChangeArrowheads="1"/>
          </p:cNvSpPr>
          <p:nvPr/>
        </p:nvSpPr>
        <p:spPr bwMode="auto">
          <a:xfrm>
            <a:off x="5936108" y="2250405"/>
            <a:ext cx="273534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+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0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387139" name="AutoShape 67"/>
          <p:cNvSpPr>
            <a:spLocks noChangeArrowheads="1"/>
          </p:cNvSpPr>
          <p:nvPr/>
        </p:nvSpPr>
        <p:spPr bwMode="auto">
          <a:xfrm rot="5400000" flipV="1">
            <a:off x="2000682" y="1374376"/>
            <a:ext cx="557212" cy="6679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009" y="17145"/>
                </a:moveTo>
                <a:cubicBezTo>
                  <a:pt x="15709" y="16204"/>
                  <a:pt x="17519" y="13659"/>
                  <a:pt x="17519" y="10800"/>
                </a:cubicBezTo>
                <a:cubicBezTo>
                  <a:pt x="17519" y="7089"/>
                  <a:pt x="14510" y="4081"/>
                  <a:pt x="10800" y="4081"/>
                </a:cubicBezTo>
                <a:cubicBezTo>
                  <a:pt x="7172" y="4080"/>
                  <a:pt x="4199" y="6960"/>
                  <a:pt x="4084" y="10586"/>
                </a:cubicBezTo>
                <a:lnTo>
                  <a:pt x="5" y="10457"/>
                </a:lnTo>
                <a:cubicBezTo>
                  <a:pt x="190" y="4628"/>
                  <a:pt x="496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395"/>
                  <a:pt x="18691" y="19487"/>
                  <a:pt x="14351" y="20999"/>
                </a:cubicBezTo>
                <a:lnTo>
                  <a:pt x="15239" y="23549"/>
                </a:lnTo>
                <a:lnTo>
                  <a:pt x="9203" y="20631"/>
                </a:lnTo>
                <a:lnTo>
                  <a:pt x="12121" y="14595"/>
                </a:lnTo>
                <a:lnTo>
                  <a:pt x="13009" y="17145"/>
                </a:lnTo>
                <a:close/>
              </a:path>
            </a:pathLst>
          </a:custGeom>
          <a:solidFill>
            <a:srgbClr val="FF0000"/>
          </a:solidFill>
          <a:ln w="12700" algn="ctr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lIns="90000" tIns="82800" rIns="90000" bIns="82800" anchor="ctr">
            <a:spAutoFit/>
          </a:bodyPr>
          <a:lstStyle/>
          <a:p>
            <a:endParaRPr lang="en-GB" b="0"/>
          </a:p>
        </p:txBody>
      </p:sp>
      <p:sp>
        <p:nvSpPr>
          <p:cNvPr id="387140" name="Text Box 68"/>
          <p:cNvSpPr txBox="1">
            <a:spLocks noChangeArrowheads="1"/>
          </p:cNvSpPr>
          <p:nvPr/>
        </p:nvSpPr>
        <p:spPr bwMode="auto">
          <a:xfrm>
            <a:off x="5929022" y="5126893"/>
            <a:ext cx="4412083" cy="536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6,25 C / 0,625 V = 10 F</a:t>
            </a:r>
          </a:p>
        </p:txBody>
      </p:sp>
      <p:sp>
        <p:nvSpPr>
          <p:cNvPr id="387141" name="Text Box 69"/>
          <p:cNvSpPr txBox="1">
            <a:spLocks noChangeArrowheads="1"/>
          </p:cNvSpPr>
          <p:nvPr/>
        </p:nvSpPr>
        <p:spPr bwMode="auto">
          <a:xfrm>
            <a:off x="5916106" y="1466749"/>
            <a:ext cx="267122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Q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6,25 C</a:t>
            </a:r>
          </a:p>
        </p:txBody>
      </p:sp>
      <p:sp>
        <p:nvSpPr>
          <p:cNvPr id="15388" name="Text Box 75"/>
          <p:cNvSpPr txBox="1">
            <a:spLocks noChangeArrowheads="1"/>
          </p:cNvSpPr>
          <p:nvPr/>
        </p:nvSpPr>
        <p:spPr bwMode="auto">
          <a:xfrm>
            <a:off x="5913697" y="429773"/>
            <a:ext cx="2823504" cy="90588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latin typeface="Arial" panose="020B0604020202020204" pitchFamily="34" charset="0"/>
              </a:rPr>
              <a:t>4</a:t>
            </a:r>
            <a:r>
              <a:rPr lang="es-ES" sz="2400" b="0">
                <a:latin typeface="Arial" panose="020B0604020202020204" pitchFamily="34" charset="0"/>
              </a:rPr>
              <a:t> y C</a:t>
            </a:r>
            <a:r>
              <a:rPr lang="es-ES" sz="2400" b="0" baseline="-25000">
                <a:latin typeface="Arial" panose="020B0604020202020204" pitchFamily="34" charset="0"/>
              </a:rPr>
              <a:t>2</a:t>
            </a:r>
            <a:r>
              <a:rPr lang="es-ES" sz="2400" b="0">
                <a:latin typeface="Arial" panose="020B0604020202020204" pitchFamily="34" charset="0"/>
              </a:rPr>
              <a:t> están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>
                <a:latin typeface="Arial" panose="020B0604020202020204" pitchFamily="34" charset="0"/>
              </a:rPr>
              <a:t>asociados en serie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776806" y="3185538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334419" y="35790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344613" y="3172607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923583" y="3959020"/>
            <a:ext cx="11339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 V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1321594" y="3990125"/>
            <a:ext cx="14541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25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C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783431" y="3572279"/>
            <a:ext cx="105218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¿?</a:t>
            </a:r>
          </a:p>
        </p:txBody>
      </p: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6592573" y="2981918"/>
            <a:ext cx="209414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– V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</a:p>
        </p:txBody>
      </p:sp>
      <p:sp>
        <p:nvSpPr>
          <p:cNvPr id="57" name="Text Box 66">
            <a:extLst>
              <a:ext uri="{FF2B5EF4-FFF2-40B4-BE49-F238E27FC236}">
                <a16:creationId xmlns:a16="http://schemas.microsoft.com/office/drawing/2014/main" id="{73D42566-EF00-4E70-940F-09FDC8C0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732" y="3695600"/>
            <a:ext cx="282350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3,75 V – 3,125 V</a:t>
            </a: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9C0086B8-A0C5-4CB3-8776-67162266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732" y="4405241"/>
            <a:ext cx="159240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0,625 V </a:t>
            </a:r>
          </a:p>
        </p:txBody>
      </p:sp>
      <p:sp>
        <p:nvSpPr>
          <p:cNvPr id="61" name="Text Box 69">
            <a:extLst>
              <a:ext uri="{FF2B5EF4-FFF2-40B4-BE49-F238E27FC236}">
                <a16:creationId xmlns:a16="http://schemas.microsoft.com/office/drawing/2014/main" id="{8BF9D649-8B4A-4E3B-8C32-E8196E4C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842" y="451644"/>
            <a:ext cx="45587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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Text Box 74">
            <a:extLst>
              <a:ext uri="{FF2B5EF4-FFF2-40B4-BE49-F238E27FC236}">
                <a16:creationId xmlns:a16="http://schemas.microsoft.com/office/drawing/2014/main" id="{36DC9F42-A970-40A7-A0A2-ADF39C4B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4918641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 = Q / V</a:t>
            </a:r>
          </a:p>
        </p:txBody>
      </p:sp>
      <p:sp>
        <p:nvSpPr>
          <p:cNvPr id="3" name="Text Box 74">
            <a:extLst>
              <a:ext uri="{FF2B5EF4-FFF2-40B4-BE49-F238E27FC236}">
                <a16:creationId xmlns:a16="http://schemas.microsoft.com/office/drawing/2014/main" id="{3C27E7FB-565D-4EE2-B988-2DABF324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85" y="5580398"/>
            <a:ext cx="1452042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Q = C V</a:t>
            </a:r>
          </a:p>
        </p:txBody>
      </p:sp>
      <p:sp>
        <p:nvSpPr>
          <p:cNvPr id="4" name="Text Box 74">
            <a:extLst>
              <a:ext uri="{FF2B5EF4-FFF2-40B4-BE49-F238E27FC236}">
                <a16:creationId xmlns:a16="http://schemas.microsoft.com/office/drawing/2014/main" id="{42592B72-666D-4A28-BA58-B593FBB82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565" y="6242155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 = Q / C</a:t>
            </a:r>
          </a:p>
        </p:txBody>
      </p:sp>
    </p:spTree>
    <p:extLst>
      <p:ext uri="{BB962C8B-B14F-4D97-AF65-F5344CB8AC3E}">
        <p14:creationId xmlns:p14="http://schemas.microsoft.com/office/powerpoint/2010/main" val="183265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7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87138" grpId="0"/>
      <p:bldP spid="387139" grpId="0" animBg="1"/>
      <p:bldP spid="387140" grpId="0" animBg="1"/>
      <p:bldP spid="387141" grpId="0"/>
      <p:bldP spid="15388" grpId="0" animBg="1"/>
      <p:bldP spid="56" grpId="0"/>
      <p:bldP spid="57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0" name="Group 28"/>
          <p:cNvGrpSpPr>
            <a:grpSpLocks/>
          </p:cNvGrpSpPr>
          <p:nvPr/>
        </p:nvGrpSpPr>
        <p:grpSpPr bwMode="auto">
          <a:xfrm flipH="1">
            <a:off x="8799393" y="2306871"/>
            <a:ext cx="58737" cy="482600"/>
            <a:chOff x="5153" y="6274"/>
            <a:chExt cx="63" cy="360"/>
          </a:xfrm>
        </p:grpSpPr>
        <p:sp>
          <p:nvSpPr>
            <p:cNvPr id="13371" name="Line 29"/>
            <p:cNvSpPr>
              <a:spLocks noChangeShapeType="1"/>
            </p:cNvSpPr>
            <p:nvPr/>
          </p:nvSpPr>
          <p:spPr bwMode="auto">
            <a:xfrm>
              <a:off x="5216" y="6357"/>
              <a:ext cx="0" cy="1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72" name="Line 30"/>
            <p:cNvSpPr>
              <a:spLocks noChangeShapeType="1"/>
            </p:cNvSpPr>
            <p:nvPr/>
          </p:nvSpPr>
          <p:spPr bwMode="auto">
            <a:xfrm>
              <a:off x="5153" y="6274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13321" name="Line 31"/>
          <p:cNvSpPr>
            <a:spLocks noChangeShapeType="1"/>
          </p:cNvSpPr>
          <p:nvPr/>
        </p:nvSpPr>
        <p:spPr bwMode="auto">
          <a:xfrm flipH="1">
            <a:off x="8858130" y="2548171"/>
            <a:ext cx="10064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3" name="Line 33"/>
          <p:cNvSpPr>
            <a:spLocks noChangeShapeType="1"/>
          </p:cNvSpPr>
          <p:nvPr/>
        </p:nvSpPr>
        <p:spPr bwMode="auto">
          <a:xfrm flipH="1">
            <a:off x="7181730" y="857484"/>
            <a:ext cx="17319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25" name="Line 35"/>
          <p:cNvSpPr>
            <a:spLocks noChangeShapeType="1"/>
          </p:cNvSpPr>
          <p:nvPr/>
        </p:nvSpPr>
        <p:spPr bwMode="auto">
          <a:xfrm>
            <a:off x="9845555" y="857484"/>
            <a:ext cx="0" cy="16906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32" name="Line 44"/>
          <p:cNvSpPr>
            <a:spLocks noChangeShapeType="1"/>
          </p:cNvSpPr>
          <p:nvPr/>
        </p:nvSpPr>
        <p:spPr bwMode="auto">
          <a:xfrm flipH="1">
            <a:off x="7189668" y="2548171"/>
            <a:ext cx="161607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3333" name="Text Box 57"/>
          <p:cNvSpPr txBox="1">
            <a:spLocks noChangeArrowheads="1"/>
          </p:cNvSpPr>
          <p:nvPr/>
        </p:nvSpPr>
        <p:spPr bwMode="auto">
          <a:xfrm>
            <a:off x="8872418" y="1932221"/>
            <a:ext cx="334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367468" y="857484"/>
            <a:ext cx="978538" cy="1690687"/>
            <a:chOff x="2836863" y="950310"/>
            <a:chExt cx="978538" cy="1690687"/>
          </a:xfrm>
        </p:grpSpPr>
        <p:grpSp>
          <p:nvGrpSpPr>
            <p:cNvPr id="13316" name="Group 22"/>
            <p:cNvGrpSpPr>
              <a:grpSpLocks/>
            </p:cNvGrpSpPr>
            <p:nvPr/>
          </p:nvGrpSpPr>
          <p:grpSpPr bwMode="auto">
            <a:xfrm rot="5400000">
              <a:off x="3393282" y="1587691"/>
              <a:ext cx="163512" cy="336550"/>
              <a:chOff x="4253" y="5198"/>
              <a:chExt cx="121" cy="360"/>
            </a:xfrm>
          </p:grpSpPr>
          <p:sp>
            <p:nvSpPr>
              <p:cNvPr id="13373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374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3322" name="Text Box 32"/>
            <p:cNvSpPr txBox="1">
              <a:spLocks noChangeArrowheads="1"/>
            </p:cNvSpPr>
            <p:nvPr/>
          </p:nvSpPr>
          <p:spPr bwMode="auto">
            <a:xfrm>
              <a:off x="2836863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27" name="Line 37"/>
            <p:cNvSpPr>
              <a:spLocks noChangeShapeType="1"/>
            </p:cNvSpPr>
            <p:nvPr/>
          </p:nvSpPr>
          <p:spPr bwMode="auto">
            <a:xfrm flipV="1">
              <a:off x="3475038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28" name="Line 38"/>
            <p:cNvSpPr>
              <a:spLocks noChangeShapeType="1"/>
            </p:cNvSpPr>
            <p:nvPr/>
          </p:nvSpPr>
          <p:spPr bwMode="auto">
            <a:xfrm flipV="1">
              <a:off x="3475038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38" name="Text Box 62"/>
            <p:cNvSpPr txBox="1">
              <a:spLocks noChangeArrowheads="1"/>
            </p:cNvSpPr>
            <p:nvPr/>
          </p:nvSpPr>
          <p:spPr bwMode="auto">
            <a:xfrm>
              <a:off x="3484563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39" name="Text Box 63"/>
            <p:cNvSpPr txBox="1">
              <a:spLocks noChangeArrowheads="1"/>
            </p:cNvSpPr>
            <p:nvPr/>
          </p:nvSpPr>
          <p:spPr bwMode="auto">
            <a:xfrm>
              <a:off x="3516313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167318" y="176446"/>
            <a:ext cx="1305563" cy="2811794"/>
            <a:chOff x="1636713" y="269272"/>
            <a:chExt cx="1305563" cy="2811794"/>
          </a:xfrm>
        </p:grpSpPr>
        <p:grpSp>
          <p:nvGrpSpPr>
            <p:cNvPr id="2" name="Grupo 1"/>
            <p:cNvGrpSpPr/>
            <p:nvPr/>
          </p:nvGrpSpPr>
          <p:grpSpPr>
            <a:xfrm>
              <a:off x="1636713" y="269272"/>
              <a:ext cx="1305563" cy="2617788"/>
              <a:chOff x="1636713" y="269272"/>
              <a:chExt cx="1305563" cy="2617788"/>
            </a:xfrm>
          </p:grpSpPr>
          <p:grpSp>
            <p:nvGrpSpPr>
              <p:cNvPr id="13314" name="Group 16"/>
              <p:cNvGrpSpPr>
                <a:grpSpLocks/>
              </p:cNvGrpSpPr>
              <p:nvPr/>
            </p:nvGrpSpPr>
            <p:grpSpPr bwMode="auto">
              <a:xfrm>
                <a:off x="2530475" y="709010"/>
                <a:ext cx="112713" cy="482600"/>
                <a:chOff x="4253" y="5198"/>
                <a:chExt cx="121" cy="360"/>
              </a:xfrm>
            </p:grpSpPr>
            <p:sp>
              <p:nvSpPr>
                <p:cNvPr id="13377" name="Line 17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b="0"/>
                </a:p>
              </p:txBody>
            </p:sp>
            <p:sp>
              <p:nvSpPr>
                <p:cNvPr id="13378" name="Line 18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b="0"/>
                </a:p>
              </p:txBody>
            </p:sp>
          </p:grpSp>
          <p:sp>
            <p:nvSpPr>
              <p:cNvPr id="13317" name="Line 25"/>
              <p:cNvSpPr>
                <a:spLocks noChangeShapeType="1"/>
              </p:cNvSpPr>
              <p:nvPr/>
            </p:nvSpPr>
            <p:spPr bwMode="auto">
              <a:xfrm flipH="1">
                <a:off x="1636713" y="945547"/>
                <a:ext cx="89217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318" name="Text Box 26"/>
              <p:cNvSpPr txBox="1">
                <a:spLocks noChangeArrowheads="1"/>
              </p:cNvSpPr>
              <p:nvPr/>
            </p:nvSpPr>
            <p:spPr bwMode="auto">
              <a:xfrm>
                <a:off x="2101850" y="269272"/>
                <a:ext cx="503238" cy="517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 b="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="0" baseline="-3000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4" name="Line 34"/>
              <p:cNvSpPr>
                <a:spLocks noChangeShapeType="1"/>
              </p:cNvSpPr>
              <p:nvPr/>
            </p:nvSpPr>
            <p:spPr bwMode="auto">
              <a:xfrm>
                <a:off x="1652588" y="950310"/>
                <a:ext cx="0" cy="16906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grpSp>
            <p:nvGrpSpPr>
              <p:cNvPr id="13329" name="Group 39"/>
              <p:cNvGrpSpPr>
                <a:grpSpLocks/>
              </p:cNvGrpSpPr>
              <p:nvPr/>
            </p:nvGrpSpPr>
            <p:grpSpPr bwMode="auto">
              <a:xfrm>
                <a:off x="2538413" y="2404460"/>
                <a:ext cx="112712" cy="482600"/>
                <a:chOff x="4253" y="5198"/>
                <a:chExt cx="121" cy="360"/>
              </a:xfrm>
            </p:grpSpPr>
            <p:sp>
              <p:nvSpPr>
                <p:cNvPr id="13369" name="Line 40"/>
                <p:cNvSpPr>
                  <a:spLocks noChangeShapeType="1"/>
                </p:cNvSpPr>
                <p:nvPr/>
              </p:nvSpPr>
              <p:spPr bwMode="auto">
                <a:xfrm>
                  <a:off x="4374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b="0"/>
                </a:p>
              </p:txBody>
            </p:sp>
            <p:sp>
              <p:nvSpPr>
                <p:cNvPr id="13370" name="Line 41"/>
                <p:cNvSpPr>
                  <a:spLocks noChangeShapeType="1"/>
                </p:cNvSpPr>
                <p:nvPr/>
              </p:nvSpPr>
              <p:spPr bwMode="auto">
                <a:xfrm>
                  <a:off x="4253" y="5198"/>
                  <a:ext cx="0" cy="36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b="0"/>
                </a:p>
              </p:txBody>
            </p:sp>
          </p:grpSp>
          <p:sp>
            <p:nvSpPr>
              <p:cNvPr id="13330" name="Line 42"/>
              <p:cNvSpPr>
                <a:spLocks noChangeShapeType="1"/>
              </p:cNvSpPr>
              <p:nvPr/>
            </p:nvSpPr>
            <p:spPr bwMode="auto">
              <a:xfrm flipH="1">
                <a:off x="1644650" y="2640997"/>
                <a:ext cx="89217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331" name="Text Box 43"/>
              <p:cNvSpPr txBox="1">
                <a:spLocks noChangeArrowheads="1"/>
              </p:cNvSpPr>
              <p:nvPr/>
            </p:nvSpPr>
            <p:spPr bwMode="auto">
              <a:xfrm>
                <a:off x="2101850" y="2009172"/>
                <a:ext cx="50323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000" b="0" dirty="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s-ES" sz="2000" b="0" baseline="-30000" dirty="0">
                    <a:solidFill>
                      <a:srgbClr val="008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s-ES" sz="2000" b="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36" name="Text Box 60"/>
              <p:cNvSpPr txBox="1">
                <a:spLocks noChangeArrowheads="1"/>
              </p:cNvSpPr>
              <p:nvPr/>
            </p:nvSpPr>
            <p:spPr bwMode="auto">
              <a:xfrm>
                <a:off x="2611438" y="453422"/>
                <a:ext cx="330838" cy="474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3337" name="Text Box 61"/>
              <p:cNvSpPr txBox="1">
                <a:spLocks noChangeArrowheads="1"/>
              </p:cNvSpPr>
              <p:nvPr/>
            </p:nvSpPr>
            <p:spPr bwMode="auto">
              <a:xfrm>
                <a:off x="2270125" y="451835"/>
                <a:ext cx="266717" cy="474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000" b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3340" name="Text Box 64"/>
            <p:cNvSpPr txBox="1">
              <a:spLocks noChangeArrowheads="1"/>
            </p:cNvSpPr>
            <p:nvPr/>
          </p:nvSpPr>
          <p:spPr bwMode="auto">
            <a:xfrm>
              <a:off x="2230438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41" name="Text Box 65"/>
            <p:cNvSpPr txBox="1">
              <a:spLocks noChangeArrowheads="1"/>
            </p:cNvSpPr>
            <p:nvPr/>
          </p:nvSpPr>
          <p:spPr bwMode="auto">
            <a:xfrm>
              <a:off x="2633663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389188" name="Text Box 68"/>
          <p:cNvSpPr txBox="1">
            <a:spLocks noChangeArrowheads="1"/>
          </p:cNvSpPr>
          <p:nvPr/>
        </p:nvSpPr>
        <p:spPr bwMode="auto">
          <a:xfrm>
            <a:off x="1258370" y="1159104"/>
            <a:ext cx="299983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1/C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1/C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+ 1/C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189" name="Text Box 69"/>
          <p:cNvSpPr txBox="1">
            <a:spLocks noChangeArrowheads="1"/>
          </p:cNvSpPr>
          <p:nvPr/>
        </p:nvSpPr>
        <p:spPr bwMode="auto">
          <a:xfrm>
            <a:off x="1708194" y="2299168"/>
            <a:ext cx="356088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/ (C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+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89191" name="Text Box 71"/>
          <p:cNvSpPr txBox="1">
            <a:spLocks noChangeArrowheads="1"/>
          </p:cNvSpPr>
          <p:nvPr/>
        </p:nvSpPr>
        <p:spPr bwMode="auto">
          <a:xfrm>
            <a:off x="1258370" y="3621518"/>
            <a:ext cx="262794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234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5920" name="Text Box 74"/>
          <p:cNvSpPr txBox="1">
            <a:spLocks noChangeArrowheads="1"/>
          </p:cNvSpPr>
          <p:nvPr/>
        </p:nvSpPr>
        <p:spPr bwMode="auto">
          <a:xfrm>
            <a:off x="1278501" y="359771"/>
            <a:ext cx="991275" cy="714146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¿C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6403" name="Text Box 77"/>
          <p:cNvSpPr txBox="1">
            <a:spLocks noChangeArrowheads="1"/>
          </p:cNvSpPr>
          <p:nvPr/>
        </p:nvSpPr>
        <p:spPr bwMode="auto">
          <a:xfrm>
            <a:off x="4199769" y="1176555"/>
            <a:ext cx="148339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(en serie)</a:t>
            </a:r>
          </a:p>
        </p:txBody>
      </p:sp>
      <p:sp>
        <p:nvSpPr>
          <p:cNvPr id="16405" name="Text Box 79"/>
          <p:cNvSpPr txBox="1">
            <a:spLocks noChangeArrowheads="1"/>
          </p:cNvSpPr>
          <p:nvPr/>
        </p:nvSpPr>
        <p:spPr bwMode="auto">
          <a:xfrm>
            <a:off x="3835003" y="3611927"/>
            <a:ext cx="191300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(en paralelo)</a:t>
            </a:r>
          </a:p>
        </p:txBody>
      </p: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1560481" y="5767646"/>
            <a:ext cx="6865938" cy="1157291"/>
            <a:chOff x="1177" y="3278"/>
            <a:chExt cx="4325" cy="729"/>
          </a:xfrm>
        </p:grpSpPr>
        <p:sp>
          <p:nvSpPr>
            <p:cNvPr id="13367" name="Rectangle 3"/>
            <p:cNvSpPr>
              <a:spLocks noChangeArrowheads="1"/>
            </p:cNvSpPr>
            <p:nvPr/>
          </p:nvSpPr>
          <p:spPr bwMode="auto">
            <a:xfrm>
              <a:off x="4788" y="3669"/>
              <a:ext cx="714" cy="3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68" name="Rectangle 4"/>
            <p:cNvSpPr>
              <a:spLocks noChangeArrowheads="1"/>
            </p:cNvSpPr>
            <p:nvPr/>
          </p:nvSpPr>
          <p:spPr bwMode="auto">
            <a:xfrm>
              <a:off x="1177" y="3278"/>
              <a:ext cx="539" cy="3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9192" name="Text Box 72"/>
          <p:cNvSpPr txBox="1">
            <a:spLocks noChangeArrowheads="1"/>
          </p:cNvSpPr>
          <p:nvPr/>
        </p:nvSpPr>
        <p:spPr bwMode="auto">
          <a:xfrm>
            <a:off x="1230189" y="5056465"/>
            <a:ext cx="331242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 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234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1/C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93" name="Text Box 73"/>
          <p:cNvSpPr txBox="1">
            <a:spLocks noChangeArrowheads="1"/>
          </p:cNvSpPr>
          <p:nvPr/>
        </p:nvSpPr>
        <p:spPr bwMode="auto">
          <a:xfrm>
            <a:off x="1707366" y="5734150"/>
            <a:ext cx="401614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234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/ (C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234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89195" name="Text Box 75"/>
          <p:cNvSpPr txBox="1">
            <a:spLocks noChangeArrowheads="1"/>
          </p:cNvSpPr>
          <p:nvPr/>
        </p:nvSpPr>
        <p:spPr bwMode="auto">
          <a:xfrm>
            <a:off x="5504400" y="5767175"/>
            <a:ext cx="374363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= 80/12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4 / (80/12 + 4) =</a:t>
            </a:r>
          </a:p>
        </p:txBody>
      </p:sp>
      <p:sp>
        <p:nvSpPr>
          <p:cNvPr id="389196" name="Text Box 76"/>
          <p:cNvSpPr txBox="1">
            <a:spLocks noChangeArrowheads="1"/>
          </p:cNvSpPr>
          <p:nvPr/>
        </p:nvSpPr>
        <p:spPr bwMode="auto">
          <a:xfrm>
            <a:off x="5500549" y="6364709"/>
            <a:ext cx="173025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320 / 128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404" name="Text Box 78"/>
          <p:cNvSpPr txBox="1">
            <a:spLocks noChangeArrowheads="1"/>
          </p:cNvSpPr>
          <p:nvPr/>
        </p:nvSpPr>
        <p:spPr bwMode="auto">
          <a:xfrm>
            <a:off x="4323147" y="5052732"/>
            <a:ext cx="148339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(en serie)</a:t>
            </a:r>
          </a:p>
        </p:txBody>
      </p:sp>
      <p:sp>
        <p:nvSpPr>
          <p:cNvPr id="62" name="Oval 45"/>
          <p:cNvSpPr>
            <a:spLocks noChangeArrowheads="1"/>
          </p:cNvSpPr>
          <p:nvPr/>
        </p:nvSpPr>
        <p:spPr bwMode="auto">
          <a:xfrm>
            <a:off x="9772530" y="2467209"/>
            <a:ext cx="144463" cy="14446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1470245" y="1713104"/>
            <a:ext cx="393759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1/C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(C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) / (C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364" name="Text Box 7"/>
          <p:cNvSpPr txBox="1">
            <a:spLocks noChangeArrowheads="1"/>
          </p:cNvSpPr>
          <p:nvPr/>
        </p:nvSpPr>
        <p:spPr bwMode="auto">
          <a:xfrm>
            <a:off x="7279288" y="2884858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365" name="Text Box 8"/>
          <p:cNvSpPr txBox="1">
            <a:spLocks noChangeArrowheads="1"/>
          </p:cNvSpPr>
          <p:nvPr/>
        </p:nvSpPr>
        <p:spPr bwMode="auto">
          <a:xfrm>
            <a:off x="5952282" y="3238152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0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 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366" name="Text Box 9"/>
          <p:cNvSpPr txBox="1">
            <a:spLocks noChangeArrowheads="1"/>
          </p:cNvSpPr>
          <p:nvPr/>
        </p:nvSpPr>
        <p:spPr bwMode="auto">
          <a:xfrm>
            <a:off x="5958199" y="2884858"/>
            <a:ext cx="127019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237496" y="2869483"/>
            <a:ext cx="175270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20/12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F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7275096" y="3237166"/>
            <a:ext cx="141286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s-ES" sz="2000" b="0" baseline="-250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s-ES" sz="20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 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2106373" y="4262706"/>
            <a:ext cx="1738274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20/12 + 5</a:t>
            </a:r>
          </a:p>
        </p:txBody>
      </p:sp>
      <p:grpSp>
        <p:nvGrpSpPr>
          <p:cNvPr id="66" name="Grupo 65"/>
          <p:cNvGrpSpPr/>
          <p:nvPr/>
        </p:nvGrpSpPr>
        <p:grpSpPr>
          <a:xfrm>
            <a:off x="6450896" y="853917"/>
            <a:ext cx="1069026" cy="1690687"/>
            <a:chOff x="2746375" y="950310"/>
            <a:chExt cx="1069026" cy="1690687"/>
          </a:xfrm>
        </p:grpSpPr>
        <p:grpSp>
          <p:nvGrpSpPr>
            <p:cNvPr id="67" name="Group 22"/>
            <p:cNvGrpSpPr>
              <a:grpSpLocks/>
            </p:cNvGrpSpPr>
            <p:nvPr/>
          </p:nvGrpSpPr>
          <p:grpSpPr bwMode="auto">
            <a:xfrm rot="5400000">
              <a:off x="3393282" y="1587691"/>
              <a:ext cx="163512" cy="336550"/>
              <a:chOff x="4253" y="5198"/>
              <a:chExt cx="121" cy="360"/>
            </a:xfrm>
          </p:grpSpPr>
          <p:sp>
            <p:nvSpPr>
              <p:cNvPr id="73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74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2746375" y="1488472"/>
              <a:ext cx="593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24</a:t>
              </a:r>
              <a:endParaRPr lang="es-ES" sz="2000" b="0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 flipV="1">
              <a:off x="3475038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V="1">
              <a:off x="3475038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3484563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3516313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6744378" y="854308"/>
            <a:ext cx="1162686" cy="1690687"/>
            <a:chOff x="2652715" y="950310"/>
            <a:chExt cx="1162686" cy="1690687"/>
          </a:xfrm>
        </p:grpSpPr>
        <p:grpSp>
          <p:nvGrpSpPr>
            <p:cNvPr id="76" name="Group 22"/>
            <p:cNvGrpSpPr>
              <a:grpSpLocks/>
            </p:cNvGrpSpPr>
            <p:nvPr/>
          </p:nvGrpSpPr>
          <p:grpSpPr bwMode="auto">
            <a:xfrm rot="5400000">
              <a:off x="3393282" y="1587691"/>
              <a:ext cx="163512" cy="336550"/>
              <a:chOff x="4253" y="5198"/>
              <a:chExt cx="121" cy="360"/>
            </a:xfrm>
          </p:grpSpPr>
          <p:sp>
            <p:nvSpPr>
              <p:cNvPr id="82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83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2652715" y="1488472"/>
              <a:ext cx="687386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 dirty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234</a:t>
              </a:r>
              <a:endParaRPr lang="es-ES" sz="2000" b="0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 flipV="1">
              <a:off x="3475038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 flipV="1">
              <a:off x="3475038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0" name="Text Box 62"/>
            <p:cNvSpPr txBox="1">
              <a:spLocks noChangeArrowheads="1"/>
            </p:cNvSpPr>
            <p:nvPr/>
          </p:nvSpPr>
          <p:spPr bwMode="auto">
            <a:xfrm>
              <a:off x="3484563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 Box 63"/>
            <p:cNvSpPr txBox="1">
              <a:spLocks noChangeArrowheads="1"/>
            </p:cNvSpPr>
            <p:nvPr/>
          </p:nvSpPr>
          <p:spPr bwMode="auto">
            <a:xfrm>
              <a:off x="3516313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84" name="Line 33"/>
          <p:cNvSpPr>
            <a:spLocks noChangeShapeType="1"/>
          </p:cNvSpPr>
          <p:nvPr/>
        </p:nvSpPr>
        <p:spPr bwMode="auto">
          <a:xfrm flipH="1">
            <a:off x="7580658" y="854019"/>
            <a:ext cx="130125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H="1">
            <a:off x="7582440" y="2547496"/>
            <a:ext cx="118295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grpSp>
        <p:nvGrpSpPr>
          <p:cNvPr id="4" name="Grupo 3"/>
          <p:cNvGrpSpPr/>
          <p:nvPr/>
        </p:nvGrpSpPr>
        <p:grpSpPr>
          <a:xfrm>
            <a:off x="8001644" y="176446"/>
            <a:ext cx="1862961" cy="927100"/>
            <a:chOff x="3471039" y="269272"/>
            <a:chExt cx="1862961" cy="927100"/>
          </a:xfrm>
        </p:grpSpPr>
        <p:grpSp>
          <p:nvGrpSpPr>
            <p:cNvPr id="13315" name="Group 19"/>
            <p:cNvGrpSpPr>
              <a:grpSpLocks/>
            </p:cNvGrpSpPr>
            <p:nvPr/>
          </p:nvGrpSpPr>
          <p:grpSpPr bwMode="auto">
            <a:xfrm>
              <a:off x="4383088" y="712185"/>
              <a:ext cx="112712" cy="484187"/>
              <a:chOff x="4253" y="5198"/>
              <a:chExt cx="121" cy="360"/>
            </a:xfrm>
          </p:grpSpPr>
          <p:sp>
            <p:nvSpPr>
              <p:cNvPr id="13375" name="Line 2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3376" name="Line 2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3319" name="Text Box 27"/>
            <p:cNvSpPr txBox="1">
              <a:spLocks noChangeArrowheads="1"/>
            </p:cNvSpPr>
            <p:nvPr/>
          </p:nvSpPr>
          <p:spPr bwMode="auto">
            <a:xfrm>
              <a:off x="3959225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326" name="Line 36"/>
            <p:cNvSpPr>
              <a:spLocks noChangeShapeType="1"/>
            </p:cNvSpPr>
            <p:nvPr/>
          </p:nvSpPr>
          <p:spPr bwMode="auto">
            <a:xfrm>
              <a:off x="4495800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3334" name="Text Box 58"/>
            <p:cNvSpPr txBox="1">
              <a:spLocks noChangeArrowheads="1"/>
            </p:cNvSpPr>
            <p:nvPr/>
          </p:nvSpPr>
          <p:spPr bwMode="auto">
            <a:xfrm>
              <a:off x="4454525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335" name="Text Box 59"/>
            <p:cNvSpPr txBox="1">
              <a:spLocks noChangeArrowheads="1"/>
            </p:cNvSpPr>
            <p:nvPr/>
          </p:nvSpPr>
          <p:spPr bwMode="auto">
            <a:xfrm>
              <a:off x="4113213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H="1">
              <a:off x="3471039" y="953771"/>
              <a:ext cx="8887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7997768" y="972578"/>
            <a:ext cx="1862961" cy="927100"/>
            <a:chOff x="3471039" y="269272"/>
            <a:chExt cx="1862961" cy="927100"/>
          </a:xfrm>
        </p:grpSpPr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4383088" y="712185"/>
              <a:ext cx="112712" cy="484187"/>
              <a:chOff x="4253" y="5198"/>
              <a:chExt cx="121" cy="360"/>
            </a:xfrm>
          </p:grpSpPr>
          <p:sp>
            <p:nvSpPr>
              <p:cNvPr id="94" name="Line 2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95" name="Line 2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3959224" y="269272"/>
              <a:ext cx="61427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eq</a:t>
              </a:r>
              <a:endParaRPr lang="es-ES" sz="2000" b="0" dirty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4495800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1" name="Text Box 58"/>
            <p:cNvSpPr txBox="1">
              <a:spLocks noChangeArrowheads="1"/>
            </p:cNvSpPr>
            <p:nvPr/>
          </p:nvSpPr>
          <p:spPr bwMode="auto">
            <a:xfrm>
              <a:off x="4454525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 Box 59"/>
            <p:cNvSpPr txBox="1">
              <a:spLocks noChangeArrowheads="1"/>
            </p:cNvSpPr>
            <p:nvPr/>
          </p:nvSpPr>
          <p:spPr bwMode="auto">
            <a:xfrm>
              <a:off x="4113213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flipH="1">
              <a:off x="3471039" y="943380"/>
              <a:ext cx="88877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</p:grpSp>
      <p:sp>
        <p:nvSpPr>
          <p:cNvPr id="96" name="Line 38"/>
          <p:cNvSpPr>
            <a:spLocks noChangeShapeType="1"/>
          </p:cNvSpPr>
          <p:nvPr/>
        </p:nvSpPr>
        <p:spPr bwMode="auto">
          <a:xfrm flipV="1">
            <a:off x="7998779" y="1637934"/>
            <a:ext cx="0" cy="878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7943730" y="2487846"/>
            <a:ext cx="144463" cy="14446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33"/>
          <p:cNvSpPr>
            <a:spLocks noChangeShapeType="1"/>
          </p:cNvSpPr>
          <p:nvPr/>
        </p:nvSpPr>
        <p:spPr bwMode="auto">
          <a:xfrm flipH="1">
            <a:off x="8098300" y="2551200"/>
            <a:ext cx="66774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99" name="Line 35"/>
          <p:cNvSpPr>
            <a:spLocks noChangeShapeType="1"/>
          </p:cNvSpPr>
          <p:nvPr/>
        </p:nvSpPr>
        <p:spPr bwMode="auto">
          <a:xfrm>
            <a:off x="9852481" y="1658297"/>
            <a:ext cx="0" cy="78871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b="0"/>
          </a:p>
        </p:txBody>
      </p:sp>
      <p:sp>
        <p:nvSpPr>
          <p:cNvPr id="100" name="Text Box 78"/>
          <p:cNvSpPr txBox="1">
            <a:spLocks noChangeArrowheads="1"/>
          </p:cNvSpPr>
          <p:nvPr/>
        </p:nvSpPr>
        <p:spPr bwMode="auto">
          <a:xfrm>
            <a:off x="6224423" y="3952773"/>
            <a:ext cx="3582928" cy="164454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Mantenemos fracciones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para no redondear en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0" dirty="0">
                <a:latin typeface="Arial" panose="020B0604020202020204" pitchFamily="34" charset="0"/>
              </a:rPr>
              <a:t>cálculos intermedios y no añadir errores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8207985" y="2666636"/>
            <a:ext cx="2155750" cy="1150934"/>
            <a:chOff x="3511124" y="2697116"/>
            <a:chExt cx="2155750" cy="1150934"/>
          </a:xfrm>
        </p:grpSpPr>
        <p:sp>
          <p:nvSpPr>
            <p:cNvPr id="101" name="Text Box 78"/>
            <p:cNvSpPr txBox="1">
              <a:spLocks noChangeArrowheads="1"/>
            </p:cNvSpPr>
            <p:nvPr/>
          </p:nvSpPr>
          <p:spPr bwMode="auto">
            <a:xfrm>
              <a:off x="3984154" y="2911391"/>
              <a:ext cx="1682720" cy="93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ts val="2000"/>
                </a:lnSpc>
                <a:spcBef>
                  <a:spcPts val="0"/>
                </a:spcBef>
                <a:buFontTx/>
                <a:buNone/>
              </a:pPr>
              <a:r>
                <a:rPr lang="es-ES" sz="2000" b="0" dirty="0">
                  <a:solidFill>
                    <a:srgbClr val="FF0000"/>
                  </a:solidFill>
                  <a:latin typeface="Arial" panose="020B0604020202020204" pitchFamily="34" charset="0"/>
                </a:rPr>
                <a:t>Terminales de la asociación</a:t>
              </a:r>
            </a:p>
          </p:txBody>
        </p:sp>
        <p:cxnSp>
          <p:nvCxnSpPr>
            <p:cNvPr id="7" name="Conector recto de flecha 6"/>
            <p:cNvCxnSpPr>
              <a:cxnSpLocks/>
            </p:cNvCxnSpPr>
            <p:nvPr/>
          </p:nvCxnSpPr>
          <p:spPr bwMode="auto">
            <a:xfrm flipH="1">
              <a:off x="5151914" y="2697116"/>
              <a:ext cx="0" cy="26991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 bwMode="auto">
            <a:xfrm>
              <a:off x="3511124" y="2702017"/>
              <a:ext cx="648000" cy="288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6" name="Text Box 71">
            <a:extLst>
              <a:ext uri="{FF2B5EF4-FFF2-40B4-BE49-F238E27FC236}">
                <a16:creationId xmlns:a16="http://schemas.microsoft.com/office/drawing/2014/main" id="{5B7DBE5F-367E-4801-9A65-6C40D578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761" y="4262706"/>
            <a:ext cx="1752701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80/12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F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7" name="Text Box 76">
            <a:extLst>
              <a:ext uri="{FF2B5EF4-FFF2-40B4-BE49-F238E27FC236}">
                <a16:creationId xmlns:a16="http://schemas.microsoft.com/office/drawing/2014/main" id="{AEF8C544-FCE1-4434-8774-882F680CE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455" y="6364709"/>
            <a:ext cx="132469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= 2,5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F</a:t>
            </a:r>
          </a:p>
        </p:txBody>
      </p:sp>
    </p:spTree>
    <p:extLst>
      <p:ext uri="{BB962C8B-B14F-4D97-AF65-F5344CB8AC3E}">
        <p14:creationId xmlns:p14="http://schemas.microsoft.com/office/powerpoint/2010/main" val="25743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5" grpId="0" animBg="1"/>
      <p:bldP spid="13332" grpId="0" animBg="1"/>
      <p:bldP spid="389188" grpId="0"/>
      <p:bldP spid="389189" grpId="0"/>
      <p:bldP spid="389191" grpId="0"/>
      <p:bldP spid="35920" grpId="0" animBg="1"/>
      <p:bldP spid="16403" grpId="0"/>
      <p:bldP spid="16405" grpId="0"/>
      <p:bldP spid="389192" grpId="0"/>
      <p:bldP spid="389193" grpId="0"/>
      <p:bldP spid="389195" grpId="0"/>
      <p:bldP spid="389196" grpId="0"/>
      <p:bldP spid="16404" grpId="0"/>
      <p:bldP spid="62" grpId="0" animBg="1"/>
      <p:bldP spid="63" grpId="0"/>
      <p:bldP spid="60" grpId="0"/>
      <p:bldP spid="65" grpId="0"/>
      <p:bldP spid="84" grpId="0" animBg="1"/>
      <p:bldP spid="84" grpId="1" animBg="1"/>
      <p:bldP spid="85" grpId="0" animBg="1"/>
      <p:bldP spid="85" grpId="1" animBg="1"/>
      <p:bldP spid="96" grpId="0" animBg="1"/>
      <p:bldP spid="61" grpId="0" animBg="1"/>
      <p:bldP spid="100" grpId="0" animBg="1"/>
      <p:bldP spid="106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2" name="Text Box 6"/>
          <p:cNvSpPr txBox="1">
            <a:spLocks noChangeArrowheads="1"/>
          </p:cNvSpPr>
          <p:nvPr/>
        </p:nvSpPr>
        <p:spPr bwMode="auto">
          <a:xfrm>
            <a:off x="1352728" y="739469"/>
            <a:ext cx="860914" cy="710804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¿Q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2774921" y="861434"/>
            <a:ext cx="2185988" cy="2679701"/>
            <a:chOff x="1138" y="1217"/>
            <a:chExt cx="1377" cy="1688"/>
          </a:xfrm>
        </p:grpSpPr>
        <p:sp>
          <p:nvSpPr>
            <p:cNvPr id="15418" name="Text Box 7"/>
            <p:cNvSpPr txBox="1">
              <a:spLocks noChangeArrowheads="1"/>
            </p:cNvSpPr>
            <p:nvPr/>
          </p:nvSpPr>
          <p:spPr bwMode="auto">
            <a:xfrm>
              <a:off x="1141" y="1217"/>
              <a:ext cx="1372" cy="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25 C</a:t>
              </a:r>
            </a:p>
          </p:txBody>
        </p:sp>
        <p:sp>
          <p:nvSpPr>
            <p:cNvPr id="15419" name="Text Box 8"/>
            <p:cNvSpPr txBox="1">
              <a:spLocks noChangeArrowheads="1"/>
            </p:cNvSpPr>
            <p:nvPr/>
          </p:nvSpPr>
          <p:spPr bwMode="auto">
            <a:xfrm>
              <a:off x="1141" y="1685"/>
              <a:ext cx="1372" cy="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6,25 C</a:t>
              </a:r>
            </a:p>
          </p:txBody>
        </p:sp>
        <p:sp>
          <p:nvSpPr>
            <p:cNvPr id="15420" name="Text Box 9"/>
            <p:cNvSpPr txBox="1">
              <a:spLocks noChangeArrowheads="1"/>
            </p:cNvSpPr>
            <p:nvPr/>
          </p:nvSpPr>
          <p:spPr bwMode="auto">
            <a:xfrm>
              <a:off x="1143" y="2132"/>
              <a:ext cx="1372" cy="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18,75 C</a:t>
              </a:r>
            </a:p>
          </p:txBody>
        </p:sp>
        <p:sp>
          <p:nvSpPr>
            <p:cNvPr id="15421" name="Text Box 10"/>
            <p:cNvSpPr txBox="1">
              <a:spLocks noChangeArrowheads="1"/>
            </p:cNvSpPr>
            <p:nvPr/>
          </p:nvSpPr>
          <p:spPr bwMode="auto">
            <a:xfrm>
              <a:off x="1138" y="2579"/>
              <a:ext cx="1372" cy="3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="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lang="es-ES" sz="24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6,25 C</a:t>
              </a:r>
            </a:p>
          </p:txBody>
        </p:sp>
      </p:grpSp>
      <p:sp>
        <p:nvSpPr>
          <p:cNvPr id="40017" name="Text Box 81"/>
          <p:cNvSpPr txBox="1">
            <a:spLocks noChangeArrowheads="1"/>
          </p:cNvSpPr>
          <p:nvPr/>
        </p:nvSpPr>
        <p:spPr bwMode="auto">
          <a:xfrm>
            <a:off x="2431701" y="4245757"/>
            <a:ext cx="5909800" cy="1200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b="0" dirty="0">
                <a:solidFill>
                  <a:schemeClr val="tx1"/>
                </a:solidFill>
              </a:rPr>
              <a:t>Es la carga almacenada por la asociación de condensadores: La que llega, positiva, desde el exterior a la asociación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0BCADFB-E134-4650-979C-116AC4DF7209}"/>
              </a:ext>
            </a:extLst>
          </p:cNvPr>
          <p:cNvGrpSpPr/>
          <p:nvPr/>
        </p:nvGrpSpPr>
        <p:grpSpPr>
          <a:xfrm>
            <a:off x="6170273" y="181577"/>
            <a:ext cx="3749675" cy="3084681"/>
            <a:chOff x="1470457" y="269272"/>
            <a:chExt cx="3749675" cy="3084681"/>
          </a:xfrm>
        </p:grpSpPr>
        <p:sp>
          <p:nvSpPr>
            <p:cNvPr id="15405" name="Text Box 6"/>
            <p:cNvSpPr txBox="1">
              <a:spLocks noChangeArrowheads="1"/>
            </p:cNvSpPr>
            <p:nvPr/>
          </p:nvSpPr>
          <p:spPr bwMode="auto">
            <a:xfrm>
              <a:off x="3575482" y="2890107"/>
              <a:ext cx="1133942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0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000" b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10 V</a:t>
              </a:r>
            </a:p>
          </p:txBody>
        </p:sp>
        <p:grpSp>
          <p:nvGrpSpPr>
            <p:cNvPr id="64" name="Group 16"/>
            <p:cNvGrpSpPr>
              <a:grpSpLocks/>
            </p:cNvGrpSpPr>
            <p:nvPr/>
          </p:nvGrpSpPr>
          <p:grpSpPr bwMode="auto">
            <a:xfrm>
              <a:off x="2364219" y="709010"/>
              <a:ext cx="112713" cy="482600"/>
              <a:chOff x="4253" y="5198"/>
              <a:chExt cx="121" cy="36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67" name="Group 19"/>
            <p:cNvGrpSpPr>
              <a:grpSpLocks/>
            </p:cNvGrpSpPr>
            <p:nvPr/>
          </p:nvGrpSpPr>
          <p:grpSpPr bwMode="auto">
            <a:xfrm>
              <a:off x="4216832" y="712185"/>
              <a:ext cx="112712" cy="484187"/>
              <a:chOff x="4253" y="5198"/>
              <a:chExt cx="121" cy="360"/>
            </a:xfrm>
          </p:grpSpPr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70" name="Group 22"/>
            <p:cNvGrpSpPr>
              <a:grpSpLocks/>
            </p:cNvGrpSpPr>
            <p:nvPr/>
          </p:nvGrpSpPr>
          <p:grpSpPr bwMode="auto">
            <a:xfrm rot="5400000">
              <a:off x="3227026" y="1587691"/>
              <a:ext cx="163512" cy="336550"/>
              <a:chOff x="4253" y="5198"/>
              <a:chExt cx="121" cy="360"/>
            </a:xfrm>
          </p:grpSpPr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 flipH="1">
              <a:off x="1470457" y="94554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1935594" y="269272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3792969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Group 28"/>
            <p:cNvGrpSpPr>
              <a:grpSpLocks/>
            </p:cNvGrpSpPr>
            <p:nvPr/>
          </p:nvGrpSpPr>
          <p:grpSpPr bwMode="auto">
            <a:xfrm flipH="1">
              <a:off x="4102532" y="2399697"/>
              <a:ext cx="58737" cy="482600"/>
              <a:chOff x="5153" y="6274"/>
              <a:chExt cx="63" cy="360"/>
            </a:xfrm>
          </p:grpSpPr>
          <p:sp>
            <p:nvSpPr>
              <p:cNvPr id="77" name="Line 29"/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78" name="Line 30"/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4161269" y="2640997"/>
              <a:ext cx="10064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2670607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H="1">
              <a:off x="2484869" y="950310"/>
              <a:ext cx="1731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>
              <a:off x="1486332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5148694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4329544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3308782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V="1">
              <a:off x="3308782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87" name="Group 39"/>
            <p:cNvGrpSpPr>
              <a:grpSpLocks/>
            </p:cNvGrpSpPr>
            <p:nvPr/>
          </p:nvGrpSpPr>
          <p:grpSpPr bwMode="auto">
            <a:xfrm>
              <a:off x="2372157" y="2404460"/>
              <a:ext cx="112712" cy="482600"/>
              <a:chOff x="4253" y="5198"/>
              <a:chExt cx="121" cy="360"/>
            </a:xfrm>
          </p:grpSpPr>
          <p:sp>
            <p:nvSpPr>
              <p:cNvPr id="88" name="Line 40"/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89" name="Line 41"/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H="1">
              <a:off x="1478394" y="264099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1" name="Text Box 43"/>
            <p:cNvSpPr txBox="1">
              <a:spLocks noChangeArrowheads="1"/>
            </p:cNvSpPr>
            <p:nvPr/>
          </p:nvSpPr>
          <p:spPr bwMode="auto">
            <a:xfrm>
              <a:off x="1935594" y="2009172"/>
              <a:ext cx="5032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H="1">
              <a:off x="2492807" y="2640997"/>
              <a:ext cx="16160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93" name="Text Box 57"/>
            <p:cNvSpPr txBox="1">
              <a:spLocks noChangeArrowheads="1"/>
            </p:cNvSpPr>
            <p:nvPr/>
          </p:nvSpPr>
          <p:spPr bwMode="auto">
            <a:xfrm>
              <a:off x="4175557" y="2025047"/>
              <a:ext cx="334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94" name="Text Box 58"/>
            <p:cNvSpPr txBox="1">
              <a:spLocks noChangeArrowheads="1"/>
            </p:cNvSpPr>
            <p:nvPr/>
          </p:nvSpPr>
          <p:spPr bwMode="auto">
            <a:xfrm>
              <a:off x="4288269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3946957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2445182" y="45342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2103869" y="451835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8" name="Text Box 62"/>
            <p:cNvSpPr txBox="1">
              <a:spLocks noChangeArrowheads="1"/>
            </p:cNvSpPr>
            <p:nvPr/>
          </p:nvSpPr>
          <p:spPr bwMode="auto">
            <a:xfrm>
              <a:off x="3318307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3350057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00" name="Text Box 64"/>
            <p:cNvSpPr txBox="1">
              <a:spLocks noChangeArrowheads="1"/>
            </p:cNvSpPr>
            <p:nvPr/>
          </p:nvSpPr>
          <p:spPr bwMode="auto">
            <a:xfrm>
              <a:off x="2064182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 Box 65"/>
            <p:cNvSpPr txBox="1">
              <a:spLocks noChangeArrowheads="1"/>
            </p:cNvSpPr>
            <p:nvPr/>
          </p:nvSpPr>
          <p:spPr bwMode="auto">
            <a:xfrm>
              <a:off x="2467407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3246869" y="2580672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5075669" y="2560035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8920347" y="6105399"/>
            <a:ext cx="1133475" cy="53657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938897" y="6113337"/>
            <a:ext cx="855663" cy="53657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Text Box 73"/>
          <p:cNvSpPr txBox="1">
            <a:spLocks noChangeArrowheads="1"/>
          </p:cNvSpPr>
          <p:nvPr/>
        </p:nvSpPr>
        <p:spPr bwMode="auto">
          <a:xfrm>
            <a:off x="6683916" y="6112714"/>
            <a:ext cx="216306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25 C / 10 V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81"/>
          <p:cNvSpPr txBox="1">
            <a:spLocks noChangeArrowheads="1"/>
          </p:cNvSpPr>
          <p:nvPr/>
        </p:nvSpPr>
        <p:spPr bwMode="auto">
          <a:xfrm>
            <a:off x="1518185" y="5769070"/>
            <a:ext cx="315681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es-ES" sz="2400" b="0" dirty="0" err="1">
                <a:solidFill>
                  <a:srgbClr val="008000"/>
                </a:solidFill>
              </a:rPr>
              <a:t>C</a:t>
            </a:r>
            <a:r>
              <a:rPr lang="es-ES" sz="2400" b="0" baseline="-25000" dirty="0" err="1">
                <a:solidFill>
                  <a:srgbClr val="008000"/>
                </a:solidFill>
              </a:rPr>
              <a:t>eq</a:t>
            </a:r>
            <a:r>
              <a:rPr lang="es-ES" sz="2400" b="0" dirty="0">
                <a:solidFill>
                  <a:srgbClr val="008000"/>
                </a:solidFill>
              </a:rPr>
              <a:t> se puede calcular también así: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5070141" y="6110885"/>
            <a:ext cx="1723847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/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0EE0EB5-FB70-4B9D-BFA6-E10A11843A87}"/>
              </a:ext>
            </a:extLst>
          </p:cNvPr>
          <p:cNvSpPr/>
          <p:nvPr/>
        </p:nvSpPr>
        <p:spPr bwMode="auto">
          <a:xfrm>
            <a:off x="5072514" y="1155031"/>
            <a:ext cx="327259" cy="2988000"/>
          </a:xfrm>
          <a:custGeom>
            <a:avLst/>
            <a:gdLst>
              <a:gd name="connsiteX0" fmla="*/ 0 w 327259"/>
              <a:gd name="connsiteY0" fmla="*/ 0 h 2887579"/>
              <a:gd name="connsiteX1" fmla="*/ 327259 w 327259"/>
              <a:gd name="connsiteY1" fmla="*/ 0 h 2887579"/>
              <a:gd name="connsiteX2" fmla="*/ 317633 w 327259"/>
              <a:gd name="connsiteY2" fmla="*/ 2887579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259" h="2887579">
                <a:moveTo>
                  <a:pt x="0" y="0"/>
                </a:moveTo>
                <a:lnTo>
                  <a:pt x="327259" y="0"/>
                </a:lnTo>
                <a:cubicBezTo>
                  <a:pt x="324050" y="962526"/>
                  <a:pt x="320842" y="1925053"/>
                  <a:pt x="317633" y="2887579"/>
                </a:cubicBez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8" name="Text Box 74">
            <a:extLst>
              <a:ext uri="{FF2B5EF4-FFF2-40B4-BE49-F238E27FC236}">
                <a16:creationId xmlns:a16="http://schemas.microsoft.com/office/drawing/2014/main" id="{6AAEAF92-10E5-434B-AF86-76686BEF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867" y="3609600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C = Q / V</a:t>
            </a: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ABF7D6B5-913C-42C2-91A0-35B8CD0D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867" y="4271357"/>
            <a:ext cx="1452042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Q = C V</a:t>
            </a:r>
          </a:p>
        </p:txBody>
      </p:sp>
      <p:sp>
        <p:nvSpPr>
          <p:cNvPr id="60" name="Text Box 74">
            <a:extLst>
              <a:ext uri="{FF2B5EF4-FFF2-40B4-BE49-F238E27FC236}">
                <a16:creationId xmlns:a16="http://schemas.microsoft.com/office/drawing/2014/main" id="{EA5C4FD6-FD43-42A3-887A-2EB94F53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347" y="4933114"/>
            <a:ext cx="1452562" cy="5365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V = Q / C</a:t>
            </a:r>
          </a:p>
        </p:txBody>
      </p:sp>
      <p:sp>
        <p:nvSpPr>
          <p:cNvPr id="61" name="Text Box 73">
            <a:extLst>
              <a:ext uri="{FF2B5EF4-FFF2-40B4-BE49-F238E27FC236}">
                <a16:creationId xmlns:a16="http://schemas.microsoft.com/office/drawing/2014/main" id="{A67AAD60-A6ED-4FFE-A9A7-5487C2BF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123" y="6112714"/>
            <a:ext cx="132469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 2,5 F</a:t>
            </a:r>
            <a:endParaRPr lang="es-ES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nimBg="1"/>
      <p:bldP spid="40017" grpId="0" animBg="1"/>
      <p:bldP spid="55" grpId="0" animBg="1"/>
      <p:bldP spid="56" grpId="0" animBg="1"/>
      <p:bldP spid="53" grpId="0"/>
      <p:bldP spid="54" grpId="0"/>
      <p:bldP spid="57" grpId="0"/>
      <p:bldP spid="4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68" name="Group 132"/>
          <p:cNvGrpSpPr>
            <a:grpSpLocks/>
          </p:cNvGrpSpPr>
          <p:nvPr/>
        </p:nvGrpSpPr>
        <p:grpSpPr bwMode="auto">
          <a:xfrm>
            <a:off x="2879935" y="6153144"/>
            <a:ext cx="6794492" cy="514350"/>
            <a:chOff x="1154" y="3876"/>
            <a:chExt cx="4280" cy="324"/>
          </a:xfrm>
        </p:grpSpPr>
        <p:sp>
          <p:nvSpPr>
            <p:cNvPr id="15422" name="Rectangle 130"/>
            <p:cNvSpPr>
              <a:spLocks noChangeArrowheads="1"/>
            </p:cNvSpPr>
            <p:nvPr/>
          </p:nvSpPr>
          <p:spPr bwMode="auto">
            <a:xfrm>
              <a:off x="1154" y="3879"/>
              <a:ext cx="320" cy="3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0"/>
            </a:p>
          </p:txBody>
        </p:sp>
        <p:sp>
          <p:nvSpPr>
            <p:cNvPr id="15423" name="Rectangle 131"/>
            <p:cNvSpPr>
              <a:spLocks noChangeArrowheads="1"/>
            </p:cNvSpPr>
            <p:nvPr/>
          </p:nvSpPr>
          <p:spPr bwMode="auto">
            <a:xfrm>
              <a:off x="4651" y="3876"/>
              <a:ext cx="783" cy="3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0"/>
            </a:p>
          </p:txBody>
        </p:sp>
      </p:grp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655932" y="1446903"/>
            <a:ext cx="337494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U = U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U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U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+ U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1417562" y="383019"/>
            <a:ext cx="763648" cy="714146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¿U?</a:t>
            </a:r>
          </a:p>
        </p:txBody>
      </p:sp>
      <p:sp>
        <p:nvSpPr>
          <p:cNvPr id="39951" name="Text Box 13"/>
          <p:cNvSpPr txBox="1">
            <a:spLocks noChangeArrowheads="1"/>
          </p:cNvSpPr>
          <p:nvPr/>
        </p:nvSpPr>
        <p:spPr bwMode="auto">
          <a:xfrm>
            <a:off x="1421322" y="5125613"/>
            <a:ext cx="4907924" cy="53654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U = ½ Q V = ½ C V</a:t>
            </a:r>
            <a:r>
              <a:rPr lang="es-ES" sz="2400" b="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= ½ Q</a:t>
            </a:r>
            <a:r>
              <a:rPr lang="es-ES" sz="2400" b="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 / C</a:t>
            </a:r>
          </a:p>
        </p:txBody>
      </p:sp>
      <p:sp>
        <p:nvSpPr>
          <p:cNvPr id="391182" name="Text Box 14"/>
          <p:cNvSpPr txBox="1">
            <a:spLocks noChangeArrowheads="1"/>
          </p:cNvSpPr>
          <p:nvPr/>
        </p:nvSpPr>
        <p:spPr bwMode="auto">
          <a:xfrm>
            <a:off x="8251331" y="6141104"/>
            <a:ext cx="146255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= 125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J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1183" name="Text Box 15"/>
          <p:cNvSpPr txBox="1">
            <a:spLocks noChangeArrowheads="1"/>
          </p:cNvSpPr>
          <p:nvPr/>
        </p:nvSpPr>
        <p:spPr bwMode="auto">
          <a:xfrm>
            <a:off x="1656162" y="2164934"/>
            <a:ext cx="349195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U = </a:t>
            </a:r>
            <a:r>
              <a:rPr lang="es-ES" sz="2400" b="0" dirty="0" err="1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s-ES" sz="2400" b="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condensador</a:t>
            </a:r>
            <a:r>
              <a:rPr lang="es-ES" sz="2400" b="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equivalente</a:t>
            </a:r>
            <a:endParaRPr lang="es-ES" sz="2400" b="0" baseline="300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91184" name="Text Box 16"/>
          <p:cNvSpPr txBox="1">
            <a:spLocks noChangeArrowheads="1"/>
          </p:cNvSpPr>
          <p:nvPr/>
        </p:nvSpPr>
        <p:spPr bwMode="auto">
          <a:xfrm>
            <a:off x="2900573" y="6146800"/>
            <a:ext cx="2700076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U = U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Ceq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= ½ Q</a:t>
            </a:r>
            <a:r>
              <a:rPr lang="es-ES" sz="2400" b="0" baseline="-25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s-ES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069" name="Text Box 133"/>
          <p:cNvSpPr txBox="1">
            <a:spLocks noChangeArrowheads="1"/>
          </p:cNvSpPr>
          <p:nvPr/>
        </p:nvSpPr>
        <p:spPr bwMode="auto">
          <a:xfrm>
            <a:off x="1420145" y="3127894"/>
            <a:ext cx="490910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 b="0"/>
              <a:t>C</a:t>
            </a:r>
            <a:r>
              <a:rPr lang="es-ES" sz="2400" b="0" baseline="-25000"/>
              <a:t>eq</a:t>
            </a:r>
            <a:r>
              <a:rPr lang="es-ES" sz="2400" b="0"/>
              <a:t> es equivalente a la asociación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b="0"/>
              <a:t>si almacena la misma carga y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b="0"/>
              <a:t>la misma energía cuando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 b="0"/>
              <a:t>se le aplica la misma tensión</a:t>
            </a:r>
          </a:p>
        </p:txBody>
      </p:sp>
      <p:sp>
        <p:nvSpPr>
          <p:cNvPr id="15417" name="Text Box 19"/>
          <p:cNvSpPr txBox="1">
            <a:spLocks noChangeArrowheads="1"/>
          </p:cNvSpPr>
          <p:nvPr/>
        </p:nvSpPr>
        <p:spPr bwMode="auto">
          <a:xfrm>
            <a:off x="2250923" y="441536"/>
            <a:ext cx="2144526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 dirty="0">
                <a:solidFill>
                  <a:srgbClr val="008000"/>
                </a:solidFill>
                <a:latin typeface="Arial" panose="020B0604020202020204" pitchFamily="34" charset="0"/>
              </a:rPr>
              <a:t>Hay 2 formas de calcularla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986594" y="4552574"/>
            <a:ext cx="1289488" cy="628994"/>
            <a:chOff x="6559739" y="4747487"/>
            <a:chExt cx="1289488" cy="628994"/>
          </a:xfrm>
        </p:grpSpPr>
        <p:sp>
          <p:nvSpPr>
            <p:cNvPr id="104" name="CuadroTexto 103"/>
            <p:cNvSpPr txBox="1"/>
            <p:nvPr/>
          </p:nvSpPr>
          <p:spPr>
            <a:xfrm>
              <a:off x="7529909" y="4914816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0">
                  <a:sym typeface="Symbol" panose="05050102010706020507" pitchFamily="18" charset="2"/>
                </a:rPr>
                <a:t></a:t>
              </a:r>
              <a:endParaRPr lang="en-GB" sz="2400" b="0" baseline="-25000"/>
            </a:p>
          </p:txBody>
        </p:sp>
        <p:cxnSp>
          <p:nvCxnSpPr>
            <p:cNvPr id="8" name="Conector recto de flecha 7"/>
            <p:cNvCxnSpPr>
              <a:cxnSpLocks/>
            </p:cNvCxnSpPr>
            <p:nvPr/>
          </p:nvCxnSpPr>
          <p:spPr bwMode="auto">
            <a:xfrm>
              <a:off x="6559739" y="4747487"/>
              <a:ext cx="860081" cy="375364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129425" y="3392028"/>
            <a:ext cx="142568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 b="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s-ES" sz="2000" b="0" baseline="-250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ES" sz="2000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25 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s-ES_tradnl" sz="2000" b="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endParaRPr lang="es-ES" sz="2000" b="0" dirty="0">
              <a:solidFill>
                <a:srgbClr val="3333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5402070" y="6143352"/>
            <a:ext cx="301105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 ½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25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C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b="0">
                <a:solidFill>
                  <a:srgbClr val="000000"/>
                </a:solidFill>
                <a:latin typeface="Arial" panose="020B0604020202020204" pitchFamily="34" charset="0"/>
              </a:rPr>
              <a:t>10 V 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B6D6B59-6850-46E8-9D37-17E21805B85E}"/>
              </a:ext>
            </a:extLst>
          </p:cNvPr>
          <p:cNvGrpSpPr/>
          <p:nvPr/>
        </p:nvGrpSpPr>
        <p:grpSpPr>
          <a:xfrm>
            <a:off x="6170273" y="181577"/>
            <a:ext cx="3749675" cy="3084681"/>
            <a:chOff x="1470457" y="269272"/>
            <a:chExt cx="3749675" cy="3084681"/>
          </a:xfrm>
        </p:grpSpPr>
        <p:sp>
          <p:nvSpPr>
            <p:cNvPr id="108" name="Text Box 6">
              <a:extLst>
                <a:ext uri="{FF2B5EF4-FFF2-40B4-BE49-F238E27FC236}">
                  <a16:creationId xmlns:a16="http://schemas.microsoft.com/office/drawing/2014/main" id="{E7C59047-40D2-4CD3-AE57-10ABDC14D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482" y="2890107"/>
              <a:ext cx="1133942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  <a:r>
                <a:rPr lang="es-ES" sz="2000" b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000" b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10 V</a:t>
              </a:r>
            </a:p>
          </p:txBody>
        </p:sp>
        <p:grpSp>
          <p:nvGrpSpPr>
            <p:cNvPr id="109" name="Group 16">
              <a:extLst>
                <a:ext uri="{FF2B5EF4-FFF2-40B4-BE49-F238E27FC236}">
                  <a16:creationId xmlns:a16="http://schemas.microsoft.com/office/drawing/2014/main" id="{D488B88E-3807-4EE7-AFA2-7793A9AC6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4219" y="709010"/>
              <a:ext cx="112713" cy="482600"/>
              <a:chOff x="4253" y="5198"/>
              <a:chExt cx="121" cy="360"/>
            </a:xfrm>
          </p:grpSpPr>
          <p:sp>
            <p:nvSpPr>
              <p:cNvPr id="147" name="Line 17">
                <a:extLst>
                  <a:ext uri="{FF2B5EF4-FFF2-40B4-BE49-F238E27FC236}">
                    <a16:creationId xmlns:a16="http://schemas.microsoft.com/office/drawing/2014/main" id="{1306510F-3172-4271-A507-5ADB779D0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8" name="Line 18">
                <a:extLst>
                  <a:ext uri="{FF2B5EF4-FFF2-40B4-BE49-F238E27FC236}">
                    <a16:creationId xmlns:a16="http://schemas.microsoft.com/office/drawing/2014/main" id="{C9A3FC7A-E02C-4116-885F-849575F12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10" name="Group 19">
              <a:extLst>
                <a:ext uri="{FF2B5EF4-FFF2-40B4-BE49-F238E27FC236}">
                  <a16:creationId xmlns:a16="http://schemas.microsoft.com/office/drawing/2014/main" id="{ABC067EC-6447-4A08-8B0D-ABAC3E40A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832" y="712185"/>
              <a:ext cx="112712" cy="484187"/>
              <a:chOff x="4253" y="5198"/>
              <a:chExt cx="121" cy="360"/>
            </a:xfrm>
          </p:grpSpPr>
          <p:sp>
            <p:nvSpPr>
              <p:cNvPr id="145" name="Line 20">
                <a:extLst>
                  <a:ext uri="{FF2B5EF4-FFF2-40B4-BE49-F238E27FC236}">
                    <a16:creationId xmlns:a16="http://schemas.microsoft.com/office/drawing/2014/main" id="{818FE324-EFD6-4A79-BB92-C527DFA72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6" name="Line 21">
                <a:extLst>
                  <a:ext uri="{FF2B5EF4-FFF2-40B4-BE49-F238E27FC236}">
                    <a16:creationId xmlns:a16="http://schemas.microsoft.com/office/drawing/2014/main" id="{313655C0-CF1D-4392-809A-891EF1C6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grpSp>
          <p:nvGrpSpPr>
            <p:cNvPr id="111" name="Group 22">
              <a:extLst>
                <a:ext uri="{FF2B5EF4-FFF2-40B4-BE49-F238E27FC236}">
                  <a16:creationId xmlns:a16="http://schemas.microsoft.com/office/drawing/2014/main" id="{E4697336-E3D5-46C3-8D19-D79578166F1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27026" y="1587691"/>
              <a:ext cx="163512" cy="336550"/>
              <a:chOff x="4253" y="5198"/>
              <a:chExt cx="121" cy="360"/>
            </a:xfrm>
          </p:grpSpPr>
          <p:sp>
            <p:nvSpPr>
              <p:cNvPr id="143" name="Line 23">
                <a:extLst>
                  <a:ext uri="{FF2B5EF4-FFF2-40B4-BE49-F238E27FC236}">
                    <a16:creationId xmlns:a16="http://schemas.microsoft.com/office/drawing/2014/main" id="{FD7B9D97-FA09-4993-AC05-55F57C959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9D6EB13B-2A94-43A0-AFA9-F01492225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EC399301-2F73-4823-ADAA-44EDEDD7E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0457" y="94554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3" name="Text Box 26">
              <a:extLst>
                <a:ext uri="{FF2B5EF4-FFF2-40B4-BE49-F238E27FC236}">
                  <a16:creationId xmlns:a16="http://schemas.microsoft.com/office/drawing/2014/main" id="{1588D885-BE03-4184-B7E4-4E17EA4D9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69272"/>
              <a:ext cx="50323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4" name="Text Box 27">
              <a:extLst>
                <a:ext uri="{FF2B5EF4-FFF2-40B4-BE49-F238E27FC236}">
                  <a16:creationId xmlns:a16="http://schemas.microsoft.com/office/drawing/2014/main" id="{376D9793-13EE-49D2-89BE-99585B4FD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69" y="269272"/>
              <a:ext cx="5032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Group 28">
              <a:extLst>
                <a:ext uri="{FF2B5EF4-FFF2-40B4-BE49-F238E27FC236}">
                  <a16:creationId xmlns:a16="http://schemas.microsoft.com/office/drawing/2014/main" id="{7508DBE3-B902-4612-9B1D-4CB237B8F3D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02532" y="2399697"/>
              <a:ext cx="58737" cy="482600"/>
              <a:chOff x="5153" y="6274"/>
              <a:chExt cx="63" cy="360"/>
            </a:xfrm>
          </p:grpSpPr>
          <p:sp>
            <p:nvSpPr>
              <p:cNvPr id="141" name="Line 29">
                <a:extLst>
                  <a:ext uri="{FF2B5EF4-FFF2-40B4-BE49-F238E27FC236}">
                    <a16:creationId xmlns:a16="http://schemas.microsoft.com/office/drawing/2014/main" id="{B7C0041C-406D-4A95-A351-A4C4741E7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6" y="6357"/>
                <a:ext cx="0" cy="193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2" name="Line 30">
                <a:extLst>
                  <a:ext uri="{FF2B5EF4-FFF2-40B4-BE49-F238E27FC236}">
                    <a16:creationId xmlns:a16="http://schemas.microsoft.com/office/drawing/2014/main" id="{7637B5B3-45DA-4036-AC83-EEA240C1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6274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A18FF15F-9B10-40F0-81F1-53DC0FF84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1269" y="2640997"/>
              <a:ext cx="10064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7" name="Text Box 32">
              <a:extLst>
                <a:ext uri="{FF2B5EF4-FFF2-40B4-BE49-F238E27FC236}">
                  <a16:creationId xmlns:a16="http://schemas.microsoft.com/office/drawing/2014/main" id="{43427735-384F-4FD6-98CF-6D884E040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607" y="1488472"/>
              <a:ext cx="50323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Line 33">
              <a:extLst>
                <a:ext uri="{FF2B5EF4-FFF2-40B4-BE49-F238E27FC236}">
                  <a16:creationId xmlns:a16="http://schemas.microsoft.com/office/drawing/2014/main" id="{093B4FD3-27F4-49BC-96D0-649829182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869" y="950310"/>
              <a:ext cx="1731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0D5274AD-12F5-466B-B4A4-436E495B0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332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F39ABB7F-91CB-44E3-83B7-7F76D4059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694" y="950310"/>
              <a:ext cx="0" cy="169068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1" name="Line 36">
              <a:extLst>
                <a:ext uri="{FF2B5EF4-FFF2-40B4-BE49-F238E27FC236}">
                  <a16:creationId xmlns:a16="http://schemas.microsoft.com/office/drawing/2014/main" id="{880CF17C-1043-47E1-BC18-3E0420C97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544" y="950310"/>
              <a:ext cx="838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2" name="Line 37">
              <a:extLst>
                <a:ext uri="{FF2B5EF4-FFF2-40B4-BE49-F238E27FC236}">
                  <a16:creationId xmlns:a16="http://schemas.microsoft.com/office/drawing/2014/main" id="{6A222722-A728-4F1E-954C-18830319F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950310"/>
              <a:ext cx="0" cy="7239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3" name="Line 38">
              <a:extLst>
                <a:ext uri="{FF2B5EF4-FFF2-40B4-BE49-F238E27FC236}">
                  <a16:creationId xmlns:a16="http://schemas.microsoft.com/office/drawing/2014/main" id="{692846B2-2C1C-4F79-BDAE-303ABF32C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8782" y="1842485"/>
              <a:ext cx="0" cy="7985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grpSp>
          <p:nvGrpSpPr>
            <p:cNvPr id="124" name="Group 39">
              <a:extLst>
                <a:ext uri="{FF2B5EF4-FFF2-40B4-BE49-F238E27FC236}">
                  <a16:creationId xmlns:a16="http://schemas.microsoft.com/office/drawing/2014/main" id="{883222AC-AB1D-43C6-847F-DE1020B09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157" y="2404460"/>
              <a:ext cx="112712" cy="482600"/>
              <a:chOff x="4253" y="5198"/>
              <a:chExt cx="121" cy="360"/>
            </a:xfrm>
          </p:grpSpPr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C5E94489-99B5-40DA-B984-71DB2AB41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8ED03250-2906-4AEE-9476-F1364A9BB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5198"/>
                <a:ext cx="0" cy="3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b="0"/>
              </a:p>
            </p:txBody>
          </p:sp>
        </p:grpSp>
        <p:sp>
          <p:nvSpPr>
            <p:cNvPr id="125" name="Line 42">
              <a:extLst>
                <a:ext uri="{FF2B5EF4-FFF2-40B4-BE49-F238E27FC236}">
                  <a16:creationId xmlns:a16="http://schemas.microsoft.com/office/drawing/2014/main" id="{E2973EFC-5D67-452B-8AEA-43120037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8394" y="2640997"/>
              <a:ext cx="8921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6" name="Text Box 43">
              <a:extLst>
                <a:ext uri="{FF2B5EF4-FFF2-40B4-BE49-F238E27FC236}">
                  <a16:creationId xmlns:a16="http://schemas.microsoft.com/office/drawing/2014/main" id="{1AC12759-CB33-433E-B8D7-C35DDB3AC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594" y="2009172"/>
              <a:ext cx="503238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0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lang="es-ES" sz="2000" b="0" baseline="-3000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s-ES" sz="2000" b="0">
                <a:solidFill>
                  <a:srgbClr val="008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Line 44">
              <a:extLst>
                <a:ext uri="{FF2B5EF4-FFF2-40B4-BE49-F238E27FC236}">
                  <a16:creationId xmlns:a16="http://schemas.microsoft.com/office/drawing/2014/main" id="{0D25534C-361B-4520-926D-7CABC63CD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2807" y="2640997"/>
              <a:ext cx="16160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b="0"/>
            </a:p>
          </p:txBody>
        </p:sp>
        <p:sp>
          <p:nvSpPr>
            <p:cNvPr id="128" name="Text Box 57">
              <a:extLst>
                <a:ext uri="{FF2B5EF4-FFF2-40B4-BE49-F238E27FC236}">
                  <a16:creationId xmlns:a16="http://schemas.microsoft.com/office/drawing/2014/main" id="{CE4CE4B4-48F4-4E19-A3F5-A1654F250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557" y="2025047"/>
              <a:ext cx="334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800" b="0">
                  <a:solidFill>
                    <a:srgbClr val="008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9" name="Text Box 58">
              <a:extLst>
                <a:ext uri="{FF2B5EF4-FFF2-40B4-BE49-F238E27FC236}">
                  <a16:creationId xmlns:a16="http://schemas.microsoft.com/office/drawing/2014/main" id="{047A3B31-8504-469B-9EB6-A25BB083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269" y="442310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21FF722B-509F-47EE-BB0A-11B2FF4C7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957" y="44072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1" name="Text Box 60">
              <a:extLst>
                <a:ext uri="{FF2B5EF4-FFF2-40B4-BE49-F238E27FC236}">
                  <a16:creationId xmlns:a16="http://schemas.microsoft.com/office/drawing/2014/main" id="{1DC0F841-20BA-4809-AC5F-BB61C52EE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182" y="45342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2" name="Text Box 61">
              <a:extLst>
                <a:ext uri="{FF2B5EF4-FFF2-40B4-BE49-F238E27FC236}">
                  <a16:creationId xmlns:a16="http://schemas.microsoft.com/office/drawing/2014/main" id="{E0F5C28F-D658-4841-BB13-228B76AF9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869" y="451835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3" name="Text Box 62">
              <a:extLst>
                <a:ext uri="{FF2B5EF4-FFF2-40B4-BE49-F238E27FC236}">
                  <a16:creationId xmlns:a16="http://schemas.microsoft.com/office/drawing/2014/main" id="{23269986-10CB-4075-BB8D-E2A6E6A2B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307" y="1277335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4" name="Text Box 63">
              <a:extLst>
                <a:ext uri="{FF2B5EF4-FFF2-40B4-BE49-F238E27FC236}">
                  <a16:creationId xmlns:a16="http://schemas.microsoft.com/office/drawing/2014/main" id="{65C11C16-917B-4A7E-BC55-9F295B12F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057" y="1653572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5" name="Text Box 64">
              <a:extLst>
                <a:ext uri="{FF2B5EF4-FFF2-40B4-BE49-F238E27FC236}">
                  <a16:creationId xmlns:a16="http://schemas.microsoft.com/office/drawing/2014/main" id="{A29B30C0-14B5-4AEE-B9AD-D9198A90A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182" y="2606072"/>
              <a:ext cx="330838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136" name="Text Box 65">
              <a:extLst>
                <a:ext uri="{FF2B5EF4-FFF2-40B4-BE49-F238E27FC236}">
                  <a16:creationId xmlns:a16="http://schemas.microsoft.com/office/drawing/2014/main" id="{400E0B1A-54F6-4E6E-9F34-D49F86171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407" y="2588610"/>
              <a:ext cx="266717" cy="474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000" b="0">
                  <a:solidFill>
                    <a:srgbClr val="FF0000"/>
                  </a:solidFill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37" name="Oval 45">
              <a:extLst>
                <a:ext uri="{FF2B5EF4-FFF2-40B4-BE49-F238E27FC236}">
                  <a16:creationId xmlns:a16="http://schemas.microsoft.com/office/drawing/2014/main" id="{5F476012-5442-4830-8422-DBE973F3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869" y="2580672"/>
              <a:ext cx="144463" cy="1444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8" name="Oval 45">
              <a:extLst>
                <a:ext uri="{FF2B5EF4-FFF2-40B4-BE49-F238E27FC236}">
                  <a16:creationId xmlns:a16="http://schemas.microsoft.com/office/drawing/2014/main" id="{9AE3D285-88AE-47FF-A80F-7982BC38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669" y="2560035"/>
              <a:ext cx="144463" cy="14446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2EB5DA8-9444-4AF8-8F1E-3FE55BECF984}"/>
              </a:ext>
            </a:extLst>
          </p:cNvPr>
          <p:cNvGrpSpPr/>
          <p:nvPr/>
        </p:nvGrpSpPr>
        <p:grpSpPr>
          <a:xfrm>
            <a:off x="5976148" y="3989764"/>
            <a:ext cx="1418463" cy="665972"/>
            <a:chOff x="5976148" y="3989764"/>
            <a:chExt cx="1418463" cy="665972"/>
          </a:xfrm>
        </p:grpSpPr>
        <p:sp>
          <p:nvSpPr>
            <p:cNvPr id="6" name="CuadroTexto 5"/>
            <p:cNvSpPr txBox="1"/>
            <p:nvPr/>
          </p:nvSpPr>
          <p:spPr>
            <a:xfrm>
              <a:off x="6857284" y="4194071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0" dirty="0"/>
                <a:t>Q</a:t>
              </a:r>
              <a:r>
                <a:rPr lang="es-ES" sz="2400" b="0" baseline="-25000" dirty="0"/>
                <a:t>1</a:t>
              </a:r>
              <a:endParaRPr lang="en-GB" sz="2400" b="0" baseline="-25000" dirty="0"/>
            </a:p>
          </p:txBody>
        </p:sp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id="{21422459-3F4F-4AB1-92AD-534C9293C0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76148" y="3989764"/>
              <a:ext cx="860081" cy="375364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3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39950" grpId="0" animBg="1"/>
      <p:bldP spid="39951" grpId="0" animBg="1"/>
      <p:bldP spid="391182" grpId="0"/>
      <p:bldP spid="391183" grpId="0"/>
      <p:bldP spid="391184" grpId="0"/>
      <p:bldP spid="40069" grpId="0" animBg="1"/>
      <p:bldP spid="15417" grpId="0"/>
      <p:bldP spid="106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118800" rIns="90000" bIns="82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0000" tIns="118800" rIns="90000" bIns="82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11330</TotalTime>
  <Words>3981</Words>
  <Application>Microsoft Office PowerPoint</Application>
  <PresentationFormat>Personalizado</PresentationFormat>
  <Paragraphs>1190</Paragraphs>
  <Slides>33</Slides>
  <Notes>32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Comic Sans MS</vt:lpstr>
      <vt:lpstr>Symbol</vt:lpstr>
      <vt:lpstr>Times New Roman</vt:lpstr>
      <vt:lpstr>Trebuchet MS</vt:lpstr>
      <vt:lpstr>FNT_2012_TEMA1_1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KIKE</cp:lastModifiedBy>
  <cp:revision>1617</cp:revision>
  <dcterms:created xsi:type="dcterms:W3CDTF">2012-02-20T13:06:36Z</dcterms:created>
  <dcterms:modified xsi:type="dcterms:W3CDTF">2020-11-24T16:34:53Z</dcterms:modified>
</cp:coreProperties>
</file>