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83" r:id="rId2"/>
    <p:sldId id="484" r:id="rId3"/>
    <p:sldId id="485" r:id="rId4"/>
    <p:sldId id="538" r:id="rId5"/>
    <p:sldId id="488" r:id="rId6"/>
    <p:sldId id="515" r:id="rId7"/>
    <p:sldId id="540" r:id="rId8"/>
    <p:sldId id="541" r:id="rId9"/>
    <p:sldId id="489" r:id="rId10"/>
    <p:sldId id="543" r:id="rId11"/>
    <p:sldId id="528" r:id="rId12"/>
    <p:sldId id="537" r:id="rId13"/>
    <p:sldId id="490" r:id="rId14"/>
    <p:sldId id="518" r:id="rId15"/>
    <p:sldId id="491" r:id="rId16"/>
    <p:sldId id="536" r:id="rId17"/>
    <p:sldId id="492" r:id="rId18"/>
    <p:sldId id="493" r:id="rId19"/>
    <p:sldId id="494" r:id="rId20"/>
    <p:sldId id="495" r:id="rId21"/>
    <p:sldId id="507" r:id="rId22"/>
    <p:sldId id="542" r:id="rId23"/>
    <p:sldId id="503" r:id="rId24"/>
    <p:sldId id="504" r:id="rId25"/>
    <p:sldId id="530" r:id="rId26"/>
    <p:sldId id="501" r:id="rId27"/>
    <p:sldId id="539" r:id="rId28"/>
    <p:sldId id="327" r:id="rId29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008000"/>
    <a:srgbClr val="C0C0C0"/>
    <a:srgbClr val="99CCFF"/>
    <a:srgbClr val="FF99CC"/>
    <a:srgbClr val="666699"/>
    <a:srgbClr val="FFFFFF"/>
    <a:srgbClr val="FF00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434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3.wmf"/><Relationship Id="rId4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7EDF2A-0FAD-440C-B1D1-E5F8671095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894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8252CD-5405-452F-82DA-A6F0A74E54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065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0306DC-052A-49A2-9AC6-2A635F6F65DF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18400D-B0C8-48BA-9738-8A80B7DE904B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6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18400D-B0C8-48BA-9738-8A80B7DE904B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0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18400D-B0C8-48BA-9738-8A80B7DE904B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44850B-6769-47AC-945D-9113F9F0BDFE}" type="slidenum">
              <a:rPr lang="es-ES" smtClean="0"/>
              <a:pPr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3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44850B-6769-47AC-945D-9113F9F0BDFE}" type="slidenum">
              <a:rPr lang="es-ES" smtClean="0"/>
              <a:pPr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9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40D28-8757-440F-9120-11D1F5FEEBC4}" type="slidenum">
              <a:rPr lang="es-ES" smtClean="0"/>
              <a:pPr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40D28-8757-440F-9120-11D1F5FEEBC4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3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C12656-FED7-40BF-BB6B-8A2A0E45935B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5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673234-A962-48CE-9787-95E544DF5B91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2B58-3120-40AE-B603-9A52A1D1A4A1}" type="slidenum">
              <a:rPr lang="es-ES" smtClean="0"/>
              <a:pPr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0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CD748B-B17D-43D9-990A-14B0D0CC9FA0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18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C469D-1B70-4661-8DC2-B3FD083F8942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0FCAF-CFC6-4A38-B7E2-203793B54840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2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DEF73-5839-4E42-B13B-4F3D346B79A5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57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DEF73-5839-4E42-B13B-4F3D346B79A5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6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DEF73-5839-4E42-B13B-4F3D346B79A5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76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DEC5F9-29B1-4A24-86C1-CAE7217B9F1E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77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86C10-07B2-4654-B856-3A51B0AD1D19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45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86C10-07B2-4654-B856-3A51B0AD1D19}" type="slidenum">
              <a:rPr lang="es-ES" smtClean="0"/>
              <a:pPr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0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5B2381-6DDB-4468-97EA-F583FFEC7E81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9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5B2381-6DDB-4468-97EA-F583FFEC7E81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8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5D923-06F3-476C-B0A5-2437647DE282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7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5D923-06F3-476C-B0A5-2437647DE282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2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5D923-06F3-476C-B0A5-2437647DE282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5D923-06F3-476C-B0A5-2437647DE282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7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18400D-B0C8-48BA-9738-8A80B7DE904B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3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F1018-7615-4CF6-A392-A79958EB6E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9A5AE-9286-4980-B798-5C5D2B87FC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9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5F6B-5A51-48E3-B2E1-3BEF436359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06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5F0C-343C-4BC0-BBB6-4D7C0CD140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4E82E-E04D-4DD3-99F9-E8C4DCFC16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5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AF0D7-7975-4339-B5ED-65C6789F09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6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6CF5-6ECD-44AF-AAE9-D6051D32D0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A740-EBEA-4B74-93C1-79710ECC9C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0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05E5-E9FA-4F28-9571-E815F3637F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6EFB-2202-4B1C-B001-6C5000F83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4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D1C8A-881C-4967-83D9-2DE64CEBC2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88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20519-24B3-4461-B609-99C644BB31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48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1D0915-F606-409C-92D4-30700CB16E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2582863" y="2298700"/>
            <a:ext cx="6370637" cy="2963863"/>
            <a:chOff x="1627" y="1448"/>
            <a:chExt cx="4013" cy="1867"/>
          </a:xfrm>
        </p:grpSpPr>
        <p:sp>
          <p:nvSpPr>
            <p:cNvPr id="7180" name="Text Box 2"/>
            <p:cNvSpPr txBox="1">
              <a:spLocks noChangeArrowheads="1"/>
            </p:cNvSpPr>
            <p:nvPr/>
          </p:nvSpPr>
          <p:spPr bwMode="auto">
            <a:xfrm>
              <a:off x="1627" y="1965"/>
              <a:ext cx="4013" cy="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Comic Sans MS" panose="030F0702030302020204" pitchFamily="66" charset="0"/>
                </a:rPr>
                <a:t>CORRIENTE ELÉCTRICA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Comic Sans MS" panose="030F0702030302020204" pitchFamily="66" charset="0"/>
                </a:rPr>
                <a:t>CIRCUITOS DE CORRIENTE CONTINUA</a:t>
              </a:r>
            </a:p>
          </p:txBody>
        </p:sp>
        <p:sp>
          <p:nvSpPr>
            <p:cNvPr id="7181" name="Text Box 3"/>
            <p:cNvSpPr txBox="1">
              <a:spLocks noChangeArrowheads="1"/>
            </p:cNvSpPr>
            <p:nvPr/>
          </p:nvSpPr>
          <p:spPr bwMode="auto">
            <a:xfrm>
              <a:off x="3339" y="3027"/>
              <a:ext cx="5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Comic Sans MS" panose="030F0702030302020204" pitchFamily="66" charset="0"/>
                </a:rPr>
                <a:t>(1/3)</a:t>
              </a:r>
            </a:p>
          </p:txBody>
        </p:sp>
        <p:sp>
          <p:nvSpPr>
            <p:cNvPr id="7182" name="Text Box 4"/>
            <p:cNvSpPr txBox="1">
              <a:spLocks noChangeArrowheads="1"/>
            </p:cNvSpPr>
            <p:nvPr/>
          </p:nvSpPr>
          <p:spPr bwMode="auto">
            <a:xfrm>
              <a:off x="3191" y="1448"/>
              <a:ext cx="8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Comic Sans MS" panose="030F0702030302020204" pitchFamily="66" charset="0"/>
                </a:rPr>
                <a:t>TEMA 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7872880" y="4769841"/>
            <a:ext cx="2574925" cy="2143125"/>
            <a:chOff x="4896" y="2935"/>
            <a:chExt cx="1622" cy="1350"/>
          </a:xfrm>
        </p:grpSpPr>
        <p:sp>
          <p:nvSpPr>
            <p:cNvPr id="12" name="AutoShape 1056"/>
            <p:cNvSpPr>
              <a:spLocks noChangeArrowheads="1"/>
            </p:cNvSpPr>
            <p:nvPr/>
          </p:nvSpPr>
          <p:spPr bwMode="auto">
            <a:xfrm>
              <a:off x="4896" y="2935"/>
              <a:ext cx="1622" cy="135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3" name="Text Box 1057"/>
            <p:cNvSpPr txBox="1">
              <a:spLocks noChangeArrowheads="1"/>
            </p:cNvSpPr>
            <p:nvPr/>
          </p:nvSpPr>
          <p:spPr bwMode="auto">
            <a:xfrm>
              <a:off x="5044" y="3079"/>
              <a:ext cx="1330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BOLETÍN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PROBLEMAS</a:t>
              </a:r>
            </a:p>
          </p:txBody>
        </p:sp>
        <p:sp>
          <p:nvSpPr>
            <p:cNvPr id="14" name="Text Box 1058"/>
            <p:cNvSpPr txBox="1">
              <a:spLocks noChangeArrowheads="1"/>
            </p:cNvSpPr>
            <p:nvPr/>
          </p:nvSpPr>
          <p:spPr bwMode="auto">
            <a:xfrm>
              <a:off x="5498" y="3537"/>
              <a:ext cx="3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3333FF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20" name="Text Box 1062"/>
            <p:cNvSpPr txBox="1">
              <a:spLocks noChangeArrowheads="1"/>
            </p:cNvSpPr>
            <p:nvPr/>
          </p:nvSpPr>
          <p:spPr bwMode="auto">
            <a:xfrm>
              <a:off x="5267" y="395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21" name="Group 23">
            <a:extLst>
              <a:ext uri="{FF2B5EF4-FFF2-40B4-BE49-F238E27FC236}">
                <a16:creationId xmlns:a16="http://schemas.microsoft.com/office/drawing/2014/main" id="{2C3EB69E-93B9-4A5D-B819-A40D40353168}"/>
              </a:ext>
            </a:extLst>
          </p:cNvPr>
          <p:cNvGrpSpPr>
            <a:grpSpLocks/>
          </p:cNvGrpSpPr>
          <p:nvPr/>
        </p:nvGrpSpPr>
        <p:grpSpPr bwMode="auto">
          <a:xfrm>
            <a:off x="7243738" y="299818"/>
            <a:ext cx="3209926" cy="1846263"/>
            <a:chOff x="4896" y="276"/>
            <a:chExt cx="2022" cy="1163"/>
          </a:xfrm>
        </p:grpSpPr>
        <p:sp>
          <p:nvSpPr>
            <p:cNvPr id="22" name="AutoShape 1067">
              <a:extLst>
                <a:ext uri="{FF2B5EF4-FFF2-40B4-BE49-F238E27FC236}">
                  <a16:creationId xmlns:a16="http://schemas.microsoft.com/office/drawing/2014/main" id="{BB86319D-F018-4861-BCE3-F9C64029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163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1068">
              <a:extLst>
                <a:ext uri="{FF2B5EF4-FFF2-40B4-BE49-F238E27FC236}">
                  <a16:creationId xmlns:a16="http://schemas.microsoft.com/office/drawing/2014/main" id="{04823625-324D-4B13-8BC2-C6C17BC53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380"/>
              <a:ext cx="1786" cy="3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 3</a:t>
              </a:r>
            </a:p>
          </p:txBody>
        </p:sp>
        <p:sp>
          <p:nvSpPr>
            <p:cNvPr id="24" name="Text Box 1069">
              <a:extLst>
                <a:ext uri="{FF2B5EF4-FFF2-40B4-BE49-F238E27FC236}">
                  <a16:creationId xmlns:a16="http://schemas.microsoft.com/office/drawing/2014/main" id="{47CA675D-E871-47C4-8F74-71CF01AD0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817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30/11 | 01-04/12</a:t>
              </a:r>
            </a:p>
          </p:txBody>
        </p:sp>
        <p:sp>
          <p:nvSpPr>
            <p:cNvPr id="25" name="Text Box 1062">
              <a:extLst>
                <a:ext uri="{FF2B5EF4-FFF2-40B4-BE49-F238E27FC236}">
                  <a16:creationId xmlns:a16="http://schemas.microsoft.com/office/drawing/2014/main" id="{A63370E5-B26D-40DD-9531-270452323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10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208575" y="414325"/>
            <a:ext cx="7122054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RÉG.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TRANSITORIO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o CORR.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TRANSITORIA</a:t>
            </a:r>
          </a:p>
        </p:txBody>
      </p:sp>
      <p:sp>
        <p:nvSpPr>
          <p:cNvPr id="15385" name="Text Box 50"/>
          <p:cNvSpPr txBox="1">
            <a:spLocks noChangeArrowheads="1"/>
          </p:cNvSpPr>
          <p:nvPr/>
        </p:nvSpPr>
        <p:spPr bwMode="auto">
          <a:xfrm>
            <a:off x="1208575" y="1014476"/>
            <a:ext cx="9163722" cy="20138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16000" tIns="82800" rIns="216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refiere a una situación no permanente donde 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magnitudes “transitan”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(varían en el tiempo sin repetirse)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antes de alcanzar el </a:t>
            </a: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régimen continuo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o el </a:t>
            </a: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equilibrio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En el símil ocurre, respectivamente, mientras la corriente del sistema iguala la de la bomba, y al no tener, o tras parar, la bomba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809177B9-FA93-40C5-9C6C-CAD6A6C0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514" y="4733343"/>
            <a:ext cx="9163722" cy="2383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80000" tIns="82800" rIns="18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Lo habitual es aplicar una </a:t>
            </a:r>
            <a:r>
              <a:rPr lang="es-ES" sz="2400" dirty="0" err="1">
                <a:latin typeface="Arial" panose="020B0604020202020204" pitchFamily="34" charset="0"/>
              </a:rPr>
              <a:t>ddp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que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varía de forma sinusoidal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(como un seno o un coseno)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entre dos valores iguales de signo contrario (en torno al cero)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-enchufe-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Con ello se tiene una caída de potencial, V, en cada sentido durante la mitad del tiempo, que genera una</a:t>
            </a:r>
            <a:r>
              <a:rPr lang="es-ES" sz="2400" dirty="0">
                <a:latin typeface="Arial" panose="020B0604020202020204" pitchFamily="34" charset="0"/>
              </a:rPr>
              <a:t> corriente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s-ES" sz="2400" dirty="0">
                <a:latin typeface="Comic Sans MS" panose="030F0702030302020204" pitchFamily="66" charset="0"/>
              </a:rPr>
              <a:t> I,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circulando </a:t>
            </a: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alternativamente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en ambos la mitad del tiempo y variando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sinusoidalmente (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4BA26E34-4DE0-43EB-AE64-9B7899B0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53" y="3127477"/>
            <a:ext cx="7102176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RÉG. PERMA.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ALTERNO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o CORR.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ALTERNA</a:t>
            </a:r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D12D2B71-3F5A-4FFB-8353-3C3C2DAE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32" y="3766726"/>
            <a:ext cx="9163722" cy="905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80000" tIns="82800" rIns="18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la corriente circula </a:t>
            </a:r>
            <a:r>
              <a:rPr lang="es-ES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alternativamente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en ambos sentidos. En el símil se consigue variando el sentido de la corriente de la bomba</a:t>
            </a: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B34B7783-4DDE-4D81-97E9-A19095BF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382" y="415599"/>
            <a:ext cx="1637284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Práctica 2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4779EF70-C88A-4FA3-89D2-6D572D5D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382" y="3123278"/>
            <a:ext cx="1637284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Práctica 3</a:t>
            </a:r>
          </a:p>
        </p:txBody>
      </p:sp>
    </p:spTree>
    <p:extLst>
      <p:ext uri="{BB962C8B-B14F-4D97-AF65-F5344CB8AC3E}">
        <p14:creationId xmlns:p14="http://schemas.microsoft.com/office/powerpoint/2010/main" val="42646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9" grpId="0" animBg="1"/>
      <p:bldP spid="15385" grpId="0" animBg="1"/>
      <p:bldP spid="5" grpId="0" animBg="1"/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57C47A2-E3BD-43FC-97F6-EA53A31380B2}"/>
              </a:ext>
            </a:extLst>
          </p:cNvPr>
          <p:cNvSpPr/>
          <p:nvPr/>
        </p:nvSpPr>
        <p:spPr bwMode="auto">
          <a:xfrm>
            <a:off x="1895309" y="2220621"/>
            <a:ext cx="4191001" cy="256293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1278195" y="402567"/>
            <a:ext cx="5582752" cy="90588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RÉGIMEN PERMANENTE ALTERNO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o CORRIENTE ALTERNA (CA)</a:t>
            </a:r>
          </a:p>
        </p:txBody>
      </p:sp>
      <p:sp>
        <p:nvSpPr>
          <p:cNvPr id="19477" name="Text Box 41"/>
          <p:cNvSpPr txBox="1">
            <a:spLocks noChangeArrowheads="1"/>
          </p:cNvSpPr>
          <p:nvPr/>
        </p:nvSpPr>
        <p:spPr bwMode="auto">
          <a:xfrm>
            <a:off x="7207978" y="3126227"/>
            <a:ext cx="2802193" cy="905881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ESTADO ESTACIONARIO</a:t>
            </a:r>
          </a:p>
        </p:txBody>
      </p:sp>
      <p:sp>
        <p:nvSpPr>
          <p:cNvPr id="19478" name="Text Box 42"/>
          <p:cNvSpPr txBox="1">
            <a:spLocks noChangeArrowheads="1"/>
          </p:cNvSpPr>
          <p:nvPr/>
        </p:nvSpPr>
        <p:spPr bwMode="auto">
          <a:xfrm>
            <a:off x="6839514" y="4007651"/>
            <a:ext cx="353912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depende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del tiempo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en tanto que se repite)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76" name="AutoShape 53"/>
          <p:cNvSpPr>
            <a:spLocks noChangeArrowheads="1"/>
          </p:cNvSpPr>
          <p:nvPr/>
        </p:nvSpPr>
        <p:spPr bwMode="auto">
          <a:xfrm rot="16200000" flipH="1">
            <a:off x="6417266" y="3422646"/>
            <a:ext cx="483712" cy="326546"/>
          </a:xfrm>
          <a:prstGeom prst="downArrow">
            <a:avLst>
              <a:gd name="adj1" fmla="val 50148"/>
              <a:gd name="adj2" fmla="val 5318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931380" y="2405601"/>
            <a:ext cx="4099794" cy="2111349"/>
            <a:chOff x="3667730" y="2678102"/>
            <a:chExt cx="4099794" cy="2111349"/>
          </a:xfrm>
        </p:grpSpPr>
        <p:grpSp>
          <p:nvGrpSpPr>
            <p:cNvPr id="38" name="Grupo 37"/>
            <p:cNvGrpSpPr/>
            <p:nvPr/>
          </p:nvGrpSpPr>
          <p:grpSpPr>
            <a:xfrm>
              <a:off x="3667730" y="2678102"/>
              <a:ext cx="4099794" cy="2111349"/>
              <a:chOff x="1149131" y="2721871"/>
              <a:chExt cx="4099794" cy="2111349"/>
            </a:xfrm>
          </p:grpSpPr>
          <p:cxnSp>
            <p:nvCxnSpPr>
              <p:cNvPr id="40" name="Conector recto de flecha 39"/>
              <p:cNvCxnSpPr/>
              <p:nvPr/>
            </p:nvCxnSpPr>
            <p:spPr bwMode="auto">
              <a:xfrm flipV="1">
                <a:off x="2140224" y="2870504"/>
                <a:ext cx="0" cy="1962716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41" name="Conector recto de flecha 40"/>
              <p:cNvCxnSpPr/>
              <p:nvPr/>
            </p:nvCxnSpPr>
            <p:spPr bwMode="auto">
              <a:xfrm>
                <a:off x="2140224" y="3910282"/>
                <a:ext cx="277861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sp>
            <p:nvSpPr>
              <p:cNvPr id="42" name="CuadroTexto 41"/>
              <p:cNvSpPr txBox="1"/>
              <p:nvPr/>
            </p:nvSpPr>
            <p:spPr>
              <a:xfrm>
                <a:off x="1149131" y="2721871"/>
                <a:ext cx="89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>
                    <a:latin typeface="Comic Sans MS" panose="030F0702030302020204" pitchFamily="66" charset="0"/>
                  </a:rPr>
                  <a:t>V o I</a:t>
                </a:r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4979299" y="3621359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/>
                  <a:t>t</a:t>
                </a:r>
              </a:p>
            </p:txBody>
          </p:sp>
        </p:grpSp>
        <p:sp>
          <p:nvSpPr>
            <p:cNvPr id="6" name="Forma libre 5"/>
            <p:cNvSpPr/>
            <p:nvPr/>
          </p:nvSpPr>
          <p:spPr bwMode="auto">
            <a:xfrm>
              <a:off x="4666593" y="2992168"/>
              <a:ext cx="2133600" cy="1732505"/>
            </a:xfrm>
            <a:custGeom>
              <a:avLst/>
              <a:gdLst>
                <a:gd name="connsiteX0" fmla="*/ 0 w 2133600"/>
                <a:gd name="connsiteY0" fmla="*/ 865130 h 1732505"/>
                <a:gd name="connsiteX1" fmla="*/ 704193 w 2133600"/>
                <a:gd name="connsiteY1" fmla="*/ 24302 h 1732505"/>
                <a:gd name="connsiteX2" fmla="*/ 1502979 w 2133600"/>
                <a:gd name="connsiteY2" fmla="*/ 1705957 h 1732505"/>
                <a:gd name="connsiteX3" fmla="*/ 2133600 w 2133600"/>
                <a:gd name="connsiteY3" fmla="*/ 896661 h 173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1732505">
                  <a:moveTo>
                    <a:pt x="0" y="865130"/>
                  </a:moveTo>
                  <a:cubicBezTo>
                    <a:pt x="226848" y="374647"/>
                    <a:pt x="453697" y="-115836"/>
                    <a:pt x="704193" y="24302"/>
                  </a:cubicBezTo>
                  <a:cubicBezTo>
                    <a:pt x="954689" y="164440"/>
                    <a:pt x="1264745" y="1560564"/>
                    <a:pt x="1502979" y="1705957"/>
                  </a:cubicBezTo>
                  <a:cubicBezTo>
                    <a:pt x="1741214" y="1851350"/>
                    <a:pt x="1937407" y="1374005"/>
                    <a:pt x="2133600" y="896661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98801" y="1228624"/>
            <a:ext cx="586046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(permanece mientras se esté conectado a un enchufe y la compañía suministre V)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130214" y="557736"/>
            <a:ext cx="303991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Altern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Current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-AC-)</a:t>
            </a:r>
          </a:p>
        </p:txBody>
      </p:sp>
      <p:sp>
        <p:nvSpPr>
          <p:cNvPr id="15" name="Text Box 44">
            <a:extLst>
              <a:ext uri="{FF2B5EF4-FFF2-40B4-BE49-F238E27FC236}">
                <a16:creationId xmlns:a16="http://schemas.microsoft.com/office/drawing/2014/main" id="{8D58BD40-A38F-4C86-8CAE-186EDF81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87" y="4964803"/>
            <a:ext cx="9303831" cy="1644545"/>
          </a:xfrm>
          <a:prstGeom prst="rect">
            <a:avLst/>
          </a:prstGeom>
          <a:noFill/>
          <a:ln>
            <a:noFill/>
          </a:ln>
        </p:spPr>
        <p:txBody>
          <a:bodyPr wrap="square" lIns="180000" tIns="82800" rIns="18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 un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enchufe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aparte de la conexión a la tierra de la instalación, </a:t>
            </a:r>
            <a:r>
              <a:rPr lang="es-ES" sz="2400" b="1" dirty="0">
                <a:solidFill>
                  <a:srgbClr val="008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tierra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si la hay, suele haber 2 terminales, el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neutro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conectado a la tierra de la red eléctrica, y la </a:t>
            </a:r>
            <a:r>
              <a:rPr lang="es-E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V, la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ddp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se obtiene variando el potencial de la fase respecto al del neutro</a:t>
            </a:r>
          </a:p>
        </p:txBody>
      </p:sp>
    </p:spTree>
    <p:extLst>
      <p:ext uri="{BB962C8B-B14F-4D97-AF65-F5344CB8AC3E}">
        <p14:creationId xmlns:p14="http://schemas.microsoft.com/office/powerpoint/2010/main" val="40486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477" grpId="0" animBg="1"/>
      <p:bldP spid="19478" grpId="0"/>
      <p:bldP spid="19476" grpId="0" animBg="1"/>
      <p:bldP spid="47" grpId="0"/>
      <p:bldP spid="16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57C47A2-E3BD-43FC-97F6-EA53A31380B2}"/>
              </a:ext>
            </a:extLst>
          </p:cNvPr>
          <p:cNvSpPr/>
          <p:nvPr/>
        </p:nvSpPr>
        <p:spPr bwMode="auto">
          <a:xfrm>
            <a:off x="1895309" y="2220621"/>
            <a:ext cx="4191001" cy="256293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1278195" y="402567"/>
            <a:ext cx="5582752" cy="90588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RÉGIMEN PERMANENTE ALTERNO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o CORRIENTE ALTERNA (CA)</a:t>
            </a:r>
          </a:p>
        </p:txBody>
      </p:sp>
      <p:sp>
        <p:nvSpPr>
          <p:cNvPr id="19477" name="Text Box 41"/>
          <p:cNvSpPr txBox="1">
            <a:spLocks noChangeArrowheads="1"/>
          </p:cNvSpPr>
          <p:nvPr/>
        </p:nvSpPr>
        <p:spPr bwMode="auto">
          <a:xfrm>
            <a:off x="7207978" y="3126227"/>
            <a:ext cx="2802193" cy="905881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ESTADO ESTACIONARIO</a:t>
            </a:r>
          </a:p>
        </p:txBody>
      </p:sp>
      <p:sp>
        <p:nvSpPr>
          <p:cNvPr id="19476" name="AutoShape 53"/>
          <p:cNvSpPr>
            <a:spLocks noChangeArrowheads="1"/>
          </p:cNvSpPr>
          <p:nvPr/>
        </p:nvSpPr>
        <p:spPr bwMode="auto">
          <a:xfrm rot="16200000" flipH="1">
            <a:off x="6417266" y="3422646"/>
            <a:ext cx="483712" cy="326546"/>
          </a:xfrm>
          <a:prstGeom prst="downArrow">
            <a:avLst>
              <a:gd name="adj1" fmla="val 50148"/>
              <a:gd name="adj2" fmla="val 5318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931380" y="2405601"/>
            <a:ext cx="4099794" cy="2111349"/>
            <a:chOff x="3667730" y="2678102"/>
            <a:chExt cx="4099794" cy="2111349"/>
          </a:xfrm>
        </p:grpSpPr>
        <p:grpSp>
          <p:nvGrpSpPr>
            <p:cNvPr id="38" name="Grupo 37"/>
            <p:cNvGrpSpPr/>
            <p:nvPr/>
          </p:nvGrpSpPr>
          <p:grpSpPr>
            <a:xfrm>
              <a:off x="3667730" y="2678102"/>
              <a:ext cx="4099794" cy="2111349"/>
              <a:chOff x="1149131" y="2721871"/>
              <a:chExt cx="4099794" cy="2111349"/>
            </a:xfrm>
          </p:grpSpPr>
          <p:cxnSp>
            <p:nvCxnSpPr>
              <p:cNvPr id="40" name="Conector recto de flecha 39"/>
              <p:cNvCxnSpPr/>
              <p:nvPr/>
            </p:nvCxnSpPr>
            <p:spPr bwMode="auto">
              <a:xfrm flipV="1">
                <a:off x="2140224" y="2870504"/>
                <a:ext cx="0" cy="1962716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41" name="Conector recto de flecha 40"/>
              <p:cNvCxnSpPr/>
              <p:nvPr/>
            </p:nvCxnSpPr>
            <p:spPr bwMode="auto">
              <a:xfrm>
                <a:off x="2140224" y="3910282"/>
                <a:ext cx="277861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sp>
            <p:nvSpPr>
              <p:cNvPr id="42" name="CuadroTexto 41"/>
              <p:cNvSpPr txBox="1"/>
              <p:nvPr/>
            </p:nvSpPr>
            <p:spPr>
              <a:xfrm>
                <a:off x="1149131" y="2721871"/>
                <a:ext cx="89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>
                    <a:latin typeface="Comic Sans MS" panose="030F0702030302020204" pitchFamily="66" charset="0"/>
                  </a:rPr>
                  <a:t>V o I</a:t>
                </a:r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4979299" y="3621359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/>
                  <a:t>t</a:t>
                </a:r>
              </a:p>
            </p:txBody>
          </p:sp>
        </p:grpSp>
        <p:sp>
          <p:nvSpPr>
            <p:cNvPr id="6" name="Forma libre 5"/>
            <p:cNvSpPr/>
            <p:nvPr/>
          </p:nvSpPr>
          <p:spPr bwMode="auto">
            <a:xfrm>
              <a:off x="4666593" y="2992168"/>
              <a:ext cx="2133600" cy="1732505"/>
            </a:xfrm>
            <a:custGeom>
              <a:avLst/>
              <a:gdLst>
                <a:gd name="connsiteX0" fmla="*/ 0 w 2133600"/>
                <a:gd name="connsiteY0" fmla="*/ 865130 h 1732505"/>
                <a:gd name="connsiteX1" fmla="*/ 704193 w 2133600"/>
                <a:gd name="connsiteY1" fmla="*/ 24302 h 1732505"/>
                <a:gd name="connsiteX2" fmla="*/ 1502979 w 2133600"/>
                <a:gd name="connsiteY2" fmla="*/ 1705957 h 1732505"/>
                <a:gd name="connsiteX3" fmla="*/ 2133600 w 2133600"/>
                <a:gd name="connsiteY3" fmla="*/ 896661 h 173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1732505">
                  <a:moveTo>
                    <a:pt x="0" y="865130"/>
                  </a:moveTo>
                  <a:cubicBezTo>
                    <a:pt x="226848" y="374647"/>
                    <a:pt x="453697" y="-115836"/>
                    <a:pt x="704193" y="24302"/>
                  </a:cubicBezTo>
                  <a:cubicBezTo>
                    <a:pt x="954689" y="164440"/>
                    <a:pt x="1264745" y="1560564"/>
                    <a:pt x="1502979" y="1705957"/>
                  </a:cubicBezTo>
                  <a:cubicBezTo>
                    <a:pt x="1741214" y="1851350"/>
                    <a:pt x="1937407" y="1374005"/>
                    <a:pt x="2133600" y="896661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98801" y="1228624"/>
            <a:ext cx="586046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(permanece mientras se esté conectado a un enchufe y la compañía suministre V)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130214" y="557736"/>
            <a:ext cx="303991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Altern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Current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-AC-)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6DEA7BF-C70A-4CF1-AFDD-15C9588395C3}"/>
              </a:ext>
            </a:extLst>
          </p:cNvPr>
          <p:cNvGrpSpPr/>
          <p:nvPr/>
        </p:nvGrpSpPr>
        <p:grpSpPr>
          <a:xfrm>
            <a:off x="1157687" y="4964467"/>
            <a:ext cx="9303831" cy="2013877"/>
            <a:chOff x="1157687" y="4842077"/>
            <a:chExt cx="9303831" cy="2013877"/>
          </a:xfrm>
        </p:grpSpPr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9D97DCC2-9066-423E-890D-6203AA612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687" y="4842077"/>
              <a:ext cx="9303831" cy="2013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0" tIns="82800" rIns="18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Se suministran </a:t>
              </a:r>
              <a:r>
                <a:rPr lang="es-E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tres fases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. Están desfasadas, atrasadas o adelantadas (el seno o el coseno), 120º entre sí. Si se usa una, o las tres por separado, el sistema o dispositivo es </a:t>
              </a:r>
              <a:r>
                <a:rPr lang="es-ES" sz="2400" b="1" dirty="0">
                  <a:latin typeface="Arial" panose="020B0604020202020204" pitchFamily="34" charset="0"/>
                </a:rPr>
                <a:t>monofásico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si se usan las tres, </a:t>
              </a:r>
              <a:r>
                <a:rPr lang="es-ES" sz="2400" b="1" dirty="0">
                  <a:latin typeface="Arial" panose="020B0604020202020204" pitchFamily="34" charset="0"/>
                </a:rPr>
                <a:t>trifásico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. Si se usan 2 fases como fase y neutro, la V, la </a:t>
              </a:r>
              <a:r>
                <a:rPr lang="es-ES" sz="2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ddp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se multiplica por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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3: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220 V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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3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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380 V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C726A76-F9D6-4CDB-B6FD-02E3F0BDF952}"/>
                </a:ext>
              </a:extLst>
            </p:cNvPr>
            <p:cNvCxnSpPr/>
            <p:nvPr/>
          </p:nvCxnSpPr>
          <p:spPr bwMode="auto">
            <a:xfrm>
              <a:off x="5461875" y="6409432"/>
              <a:ext cx="1970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AF0C3CE-4B00-41C0-8B53-610C592D64E1}"/>
                </a:ext>
              </a:extLst>
            </p:cNvPr>
            <p:cNvCxnSpPr/>
            <p:nvPr/>
          </p:nvCxnSpPr>
          <p:spPr bwMode="auto">
            <a:xfrm>
              <a:off x="7079282" y="6414348"/>
              <a:ext cx="197019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22" name="Text Box 42">
            <a:extLst>
              <a:ext uri="{FF2B5EF4-FFF2-40B4-BE49-F238E27FC236}">
                <a16:creationId xmlns:a16="http://schemas.microsoft.com/office/drawing/2014/main" id="{EC00697B-62FB-43D2-8285-92053CD6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14" y="4007651"/>
            <a:ext cx="353912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depende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del tiempo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en tanto que se repite)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55714" y="380560"/>
            <a:ext cx="85201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4.1.2 INTENSIDAD Y DENSIDAD DE CORRIENTE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36590" y="4690647"/>
            <a:ext cx="1676400" cy="1336675"/>
            <a:chOff x="5336" y="1776"/>
            <a:chExt cx="1056" cy="842"/>
          </a:xfrm>
        </p:grpSpPr>
        <p:sp>
          <p:nvSpPr>
            <p:cNvPr id="21526" name="Rectangle 8"/>
            <p:cNvSpPr>
              <a:spLocks noChangeArrowheads="1"/>
            </p:cNvSpPr>
            <p:nvPr/>
          </p:nvSpPr>
          <p:spPr bwMode="auto">
            <a:xfrm>
              <a:off x="5336" y="1776"/>
              <a:ext cx="1056" cy="8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27" name="Object 9"/>
            <p:cNvGraphicFramePr>
              <a:graphicFrameLocks noChangeAspect="1"/>
            </p:cNvGraphicFramePr>
            <p:nvPr/>
          </p:nvGraphicFramePr>
          <p:xfrm>
            <a:off x="5458" y="1856"/>
            <a:ext cx="815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3" name="Ecuación" r:id="rId4" imgW="469696" imgH="393529" progId="Equation.3">
                    <p:embed/>
                  </p:oleObj>
                </mc:Choice>
                <mc:Fallback>
                  <p:oleObj name="Ecuación" r:id="rId4" imgW="469696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" y="1856"/>
                          <a:ext cx="815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1365711" y="977355"/>
            <a:ext cx="8829959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Caracterización de una corriente eléctrica a nivel macroscópico</a:t>
            </a:r>
          </a:p>
        </p:txBody>
      </p:sp>
      <p:sp>
        <p:nvSpPr>
          <p:cNvPr id="21524" name="Text Box 5"/>
          <p:cNvSpPr txBox="1">
            <a:spLocks noChangeArrowheads="1"/>
          </p:cNvSpPr>
          <p:nvPr/>
        </p:nvSpPr>
        <p:spPr bwMode="auto">
          <a:xfrm>
            <a:off x="1991243" y="1770063"/>
            <a:ext cx="7578243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INTENSIDAD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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 CORRIENTE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 o CORRIENTE</a:t>
            </a:r>
            <a:endParaRPr lang="es-E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25" name="Text Box 6"/>
          <p:cNvSpPr txBox="1">
            <a:spLocks noChangeArrowheads="1"/>
          </p:cNvSpPr>
          <p:nvPr/>
        </p:nvSpPr>
        <p:spPr bwMode="auto">
          <a:xfrm>
            <a:off x="1991473" y="2387763"/>
            <a:ext cx="7578013" cy="90588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Cantidad de carga eléctrica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positiva</a:t>
            </a:r>
            <a:r>
              <a:rPr lang="es-ES" sz="2400">
                <a:latin typeface="Arial" panose="020B0604020202020204" pitchFamily="34" charset="0"/>
              </a:rPr>
              <a:t> que fluye a través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de una sección de conductor por unidad de tiempo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3180755" y="3251668"/>
            <a:ext cx="5959475" cy="1130656"/>
            <a:chOff x="2537970" y="3200684"/>
            <a:chExt cx="5959476" cy="1129778"/>
          </a:xfrm>
        </p:grpSpPr>
        <p:grpSp>
          <p:nvGrpSpPr>
            <p:cNvPr id="21518" name="Group 22"/>
            <p:cNvGrpSpPr>
              <a:grpSpLocks/>
            </p:cNvGrpSpPr>
            <p:nvPr/>
          </p:nvGrpSpPr>
          <p:grpSpPr bwMode="auto">
            <a:xfrm>
              <a:off x="2537970" y="3201745"/>
              <a:ext cx="5959476" cy="1128717"/>
              <a:chOff x="1616" y="2221"/>
              <a:chExt cx="3754" cy="711"/>
            </a:xfrm>
          </p:grpSpPr>
          <p:sp>
            <p:nvSpPr>
              <p:cNvPr id="21520" name="Text Box 20"/>
              <p:cNvSpPr txBox="1">
                <a:spLocks noChangeArrowheads="1"/>
              </p:cNvSpPr>
              <p:nvPr/>
            </p:nvSpPr>
            <p:spPr bwMode="auto">
              <a:xfrm>
                <a:off x="1616" y="2362"/>
                <a:ext cx="3754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olidFill>
                      <a:srgbClr val="3333FF"/>
                    </a:solidFill>
                  </a:rPr>
                  <a:t>Cualquier superficie que parta en dos al conductor y que crucen todas las cargas</a:t>
                </a:r>
              </a:p>
            </p:txBody>
          </p:sp>
          <p:sp>
            <p:nvSpPr>
              <p:cNvPr id="21521" name="Line 21"/>
              <p:cNvSpPr>
                <a:spLocks noChangeShapeType="1"/>
              </p:cNvSpPr>
              <p:nvPr/>
            </p:nvSpPr>
            <p:spPr bwMode="auto">
              <a:xfrm>
                <a:off x="2046" y="2221"/>
                <a:ext cx="0" cy="181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s-ES"/>
              </a:p>
            </p:txBody>
          </p:sp>
        </p:grpSp>
        <p:cxnSp>
          <p:nvCxnSpPr>
            <p:cNvPr id="21519" name="Conector recto 4"/>
            <p:cNvCxnSpPr>
              <a:cxnSpLocks noChangeShapeType="1"/>
            </p:cNvCxnSpPr>
            <p:nvPr/>
          </p:nvCxnSpPr>
          <p:spPr bwMode="auto">
            <a:xfrm>
              <a:off x="2784996" y="3200684"/>
              <a:ext cx="875020" cy="0"/>
            </a:xfrm>
            <a:prstGeom prst="line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upo 1"/>
          <p:cNvGrpSpPr/>
          <p:nvPr/>
        </p:nvGrpSpPr>
        <p:grpSpPr>
          <a:xfrm>
            <a:off x="6424079" y="4783327"/>
            <a:ext cx="3771591" cy="1275213"/>
            <a:chOff x="6493652" y="4742231"/>
            <a:chExt cx="3771591" cy="1275213"/>
          </a:xfrm>
        </p:grpSpPr>
        <p:sp>
          <p:nvSpPr>
            <p:cNvPr id="21522" name="Text Box 26"/>
            <p:cNvSpPr txBox="1">
              <a:spLocks noChangeArrowheads="1"/>
            </p:cNvSpPr>
            <p:nvPr/>
          </p:nvSpPr>
          <p:spPr bwMode="auto">
            <a:xfrm>
              <a:off x="7125248" y="4742231"/>
              <a:ext cx="3139995" cy="1275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3333FF"/>
                  </a:solidFill>
                </a:rPr>
                <a:t>carga positiva</a:t>
              </a:r>
            </a:p>
            <a:p>
              <a:r>
                <a:rPr lang="es-ES" sz="2400" dirty="0">
                  <a:solidFill>
                    <a:srgbClr val="3333FF"/>
                  </a:solidFill>
                </a:rPr>
                <a:t>que cruza</a:t>
              </a:r>
            </a:p>
            <a:p>
              <a:r>
                <a:rPr lang="es-ES" sz="2400" dirty="0">
                  <a:solidFill>
                    <a:srgbClr val="3333FF"/>
                  </a:solidFill>
                </a:rPr>
                <a:t>la sección en </a:t>
              </a:r>
              <a:r>
                <a:rPr lang="es-ES" sz="2400" dirty="0" err="1">
                  <a:solidFill>
                    <a:srgbClr val="3333FF"/>
                  </a:solidFill>
                </a:rPr>
                <a:t>dt</a:t>
              </a:r>
              <a:endParaRPr lang="es-ES" sz="2400" dirty="0">
                <a:solidFill>
                  <a:srgbClr val="3333FF"/>
                </a:solidFill>
              </a:endParaRPr>
            </a:p>
          </p:txBody>
        </p:sp>
        <p:cxnSp>
          <p:nvCxnSpPr>
            <p:cNvPr id="7" name="Conector recto de flecha 6"/>
            <p:cNvCxnSpPr>
              <a:cxnSpLocks/>
            </p:cNvCxnSpPr>
            <p:nvPr/>
          </p:nvCxnSpPr>
          <p:spPr bwMode="auto">
            <a:xfrm>
              <a:off x="6493652" y="5043837"/>
              <a:ext cx="6120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3119798" y="6220886"/>
            <a:ext cx="528571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(en el caso del agua se llama caudal)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4" grpId="0" animBg="1"/>
      <p:bldP spid="21524" grpId="0" animBg="1"/>
      <p:bldP spid="2152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55714" y="380560"/>
            <a:ext cx="85201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4.1.2 INTENSIDAD Y DENSIDAD DE CORRIENTE</a:t>
            </a:r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1365711" y="977355"/>
            <a:ext cx="8829959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Caracterización de una corriente eléctrica a nivel macroscópico</a:t>
            </a:r>
          </a:p>
        </p:txBody>
      </p:sp>
      <p:sp>
        <p:nvSpPr>
          <p:cNvPr id="497675" name="Text Box 11"/>
          <p:cNvSpPr txBox="1">
            <a:spLocks noChangeArrowheads="1"/>
          </p:cNvSpPr>
          <p:nvPr/>
        </p:nvSpPr>
        <p:spPr bwMode="auto">
          <a:xfrm>
            <a:off x="3245990" y="2449712"/>
            <a:ext cx="653125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Magnitud escalar y positiva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dQ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 y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dt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0)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97676" name="Text Box 12"/>
          <p:cNvSpPr txBox="1">
            <a:spLocks noChangeArrowheads="1"/>
          </p:cNvSpPr>
          <p:nvPr/>
        </p:nvSpPr>
        <p:spPr bwMode="auto">
          <a:xfrm>
            <a:off x="3243929" y="4825741"/>
            <a:ext cx="311135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Amperio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C / s</a:t>
            </a:r>
            <a:endParaRPr lang="es-ES" sz="24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3248480" y="3018952"/>
            <a:ext cx="547166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Con corriente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continua (</a:t>
            </a:r>
            <a:r>
              <a:rPr lang="es-E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constante):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97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03370"/>
              </p:ext>
            </p:extLst>
          </p:nvPr>
        </p:nvGraphicFramePr>
        <p:xfrm>
          <a:off x="3711420" y="3753552"/>
          <a:ext cx="15446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0" name="Ecuación" r:id="rId4" imgW="596880" imgH="393480" progId="Equation.3">
                  <p:embed/>
                </p:oleObj>
              </mc:Choice>
              <mc:Fallback>
                <p:oleObj name="Ecuación" r:id="rId4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420" y="3753552"/>
                        <a:ext cx="154463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339192" y="4827570"/>
            <a:ext cx="1676400" cy="536549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rgbClr val="FFFFFF"/>
                </a:solidFill>
              </a:rPr>
              <a:t>UNIDAD</a:t>
            </a:r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1339192" y="5762845"/>
            <a:ext cx="9343151" cy="132610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108000" rIns="144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baterías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la energía almacenada (E=Q ) se indica con la carga total Q que la almacenará y que aportará la batería al mantener su . Q se da en: 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Ah (amperios-hora)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. 20 Ah  Con </a:t>
            </a:r>
            <a:r>
              <a:rPr lang="es-ES" sz="24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= 1A dura 20h</a:t>
            </a: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339192" y="2486529"/>
            <a:ext cx="1676400" cy="1336675"/>
            <a:chOff x="5336" y="1776"/>
            <a:chExt cx="1056" cy="842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336" y="1776"/>
              <a:ext cx="1056" cy="8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" name="Object 9"/>
            <p:cNvGraphicFramePr>
              <a:graphicFrameLocks noChangeAspect="1"/>
            </p:cNvGraphicFramePr>
            <p:nvPr/>
          </p:nvGraphicFramePr>
          <p:xfrm>
            <a:off x="5458" y="1856"/>
            <a:ext cx="815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31" name="Ecuación" r:id="rId6" imgW="469696" imgH="393529" progId="Equation.3">
                    <p:embed/>
                  </p:oleObj>
                </mc:Choice>
                <mc:Fallback>
                  <p:oleObj name="Ecuación" r:id="rId6" imgW="46969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" y="1856"/>
                          <a:ext cx="815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991243" y="1770063"/>
            <a:ext cx="7578243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INTENSIDAD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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 CORRIENTE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 o CORRIENTE</a:t>
            </a:r>
            <a:endParaRPr lang="es-E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366585" y="3850673"/>
            <a:ext cx="2068129" cy="788034"/>
            <a:chOff x="7822105" y="4594526"/>
            <a:chExt cx="2068129" cy="788034"/>
          </a:xfrm>
        </p:grpSpPr>
        <p:sp>
          <p:nvSpPr>
            <p:cNvPr id="4" name="Rectángulo 3"/>
            <p:cNvSpPr/>
            <p:nvPr/>
          </p:nvSpPr>
          <p:spPr bwMode="auto">
            <a:xfrm>
              <a:off x="8418786" y="4594526"/>
              <a:ext cx="1471448" cy="78803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864538"/>
                </p:ext>
              </p:extLst>
            </p:nvPr>
          </p:nvGraphicFramePr>
          <p:xfrm>
            <a:off x="7822105" y="4747911"/>
            <a:ext cx="18415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32" name="Ecuación" r:id="rId8" imgW="711000" imgH="203040" progId="Equation.3">
                    <p:embed/>
                  </p:oleObj>
                </mc:Choice>
                <mc:Fallback>
                  <p:oleObj name="Ecuación" r:id="rId8" imgW="711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2105" y="4747911"/>
                          <a:ext cx="18415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17583" y="3438800"/>
            <a:ext cx="2405205" cy="12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3333FF"/>
                </a:solidFill>
              </a:rPr>
              <a:t>carga total que cruza la sección durante t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27E904A-023C-42B4-8F0D-024F45C422DF}"/>
              </a:ext>
            </a:extLst>
          </p:cNvPr>
          <p:cNvGrpSpPr/>
          <p:nvPr/>
        </p:nvGrpSpPr>
        <p:grpSpPr>
          <a:xfrm>
            <a:off x="5201324" y="3717076"/>
            <a:ext cx="2575777" cy="183837"/>
            <a:chOff x="5396530" y="3996784"/>
            <a:chExt cx="2575777" cy="183837"/>
          </a:xfrm>
        </p:grpSpPr>
        <p:cxnSp>
          <p:nvCxnSpPr>
            <p:cNvPr id="29" name="Conector recto de flecha 28"/>
            <p:cNvCxnSpPr>
              <a:cxnSpLocks/>
            </p:cNvCxnSpPr>
            <p:nvPr/>
          </p:nvCxnSpPr>
          <p:spPr bwMode="auto">
            <a:xfrm flipH="1">
              <a:off x="5396530" y="3996784"/>
              <a:ext cx="307777" cy="183837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E440719-CDF0-433C-9680-4788204EBA0E}"/>
                </a:ext>
              </a:extLst>
            </p:cNvPr>
            <p:cNvCxnSpPr/>
            <p:nvPr/>
          </p:nvCxnSpPr>
          <p:spPr bwMode="auto">
            <a:xfrm flipH="1">
              <a:off x="5704307" y="3996784"/>
              <a:ext cx="2268000" cy="0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  <a:round/>
              <a:headEnd type="triangle" w="med" len="lg"/>
              <a:tailEnd type="none" w="med" len="med"/>
            </a:ln>
            <a:effectLst/>
          </p:spPr>
        </p:cxnSp>
      </p:grpSp>
      <p:sp>
        <p:nvSpPr>
          <p:cNvPr id="21" name="Text Box 12">
            <a:extLst>
              <a:ext uri="{FF2B5EF4-FFF2-40B4-BE49-F238E27FC236}">
                <a16:creationId xmlns:a16="http://schemas.microsoft.com/office/drawing/2014/main" id="{D963B0B3-9CA3-4576-9D92-0D14E6833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286" y="4815298"/>
            <a:ext cx="418599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(en honor a </a:t>
            </a:r>
            <a:r>
              <a:rPr lang="es-ES" sz="2400" dirty="0" err="1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Ampère</a:t>
            </a: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; 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en inglés: “ampere” o “</a:t>
            </a:r>
            <a:r>
              <a:rPr lang="es-ES" sz="2400" dirty="0" err="1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amp</a:t>
            </a: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14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5" grpId="0"/>
      <p:bldP spid="497676" grpId="0"/>
      <p:bldP spid="497677" grpId="0"/>
      <p:bldP spid="17432" grpId="0" animBg="1"/>
      <p:bldP spid="2" grpId="0" animBg="1"/>
      <p:bldP spid="2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2173199" y="3347504"/>
            <a:ext cx="5365749" cy="1447800"/>
            <a:chOff x="3413" y="1319"/>
            <a:chExt cx="3380" cy="912"/>
          </a:xfrm>
        </p:grpSpPr>
        <p:sp>
          <p:nvSpPr>
            <p:cNvPr id="23588" name="Rectangle 8"/>
            <p:cNvSpPr>
              <a:spLocks noChangeArrowheads="1"/>
            </p:cNvSpPr>
            <p:nvPr/>
          </p:nvSpPr>
          <p:spPr bwMode="auto">
            <a:xfrm>
              <a:off x="3413" y="1319"/>
              <a:ext cx="3380" cy="91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156936"/>
                </p:ext>
              </p:extLst>
            </p:nvPr>
          </p:nvGraphicFramePr>
          <p:xfrm>
            <a:off x="3579" y="1419"/>
            <a:ext cx="3031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50" name="Ecuación" r:id="rId4" imgW="1765300" imgH="431800" progId="Equation.3">
                    <p:embed/>
                  </p:oleObj>
                </mc:Choice>
                <mc:Fallback>
                  <p:oleObj name="Ecuación" r:id="rId4" imgW="1765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1419"/>
                          <a:ext cx="3031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6" name="Text Box 5"/>
          <p:cNvSpPr txBox="1">
            <a:spLocks noChangeArrowheads="1"/>
          </p:cNvSpPr>
          <p:nvPr/>
        </p:nvSpPr>
        <p:spPr bwMode="auto">
          <a:xfrm>
            <a:off x="3683382" y="1043257"/>
            <a:ext cx="4184650" cy="5365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DENSIDAD DE CORRIENTE</a:t>
            </a:r>
          </a:p>
        </p:txBody>
      </p:sp>
      <p:sp>
        <p:nvSpPr>
          <p:cNvPr id="23587" name="Text Box 6"/>
          <p:cNvSpPr txBox="1">
            <a:spLocks noChangeArrowheads="1"/>
          </p:cNvSpPr>
          <p:nvPr/>
        </p:nvSpPr>
        <p:spPr bwMode="auto">
          <a:xfrm>
            <a:off x="2181070" y="1699519"/>
            <a:ext cx="7199236" cy="90588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Intensidad de corriente por unidad de superficie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perpendicular</a:t>
            </a:r>
            <a:r>
              <a:rPr lang="es-ES" sz="2400" dirty="0">
                <a:latin typeface="Arial" panose="020B0604020202020204" pitchFamily="34" charset="0"/>
              </a:rPr>
              <a:t> al campo aplicado (a la corriente)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1411642" y="349849"/>
            <a:ext cx="8727367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Caracterización de una corriente eléctrica a nivel microscópico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4009757" y="2833214"/>
            <a:ext cx="5180635" cy="836614"/>
            <a:chOff x="7158643" y="1800228"/>
            <a:chExt cx="4259268" cy="836613"/>
          </a:xfrm>
        </p:grpSpPr>
        <p:grpSp>
          <p:nvGrpSpPr>
            <p:cNvPr id="23567" name="Group 59"/>
            <p:cNvGrpSpPr>
              <a:grpSpLocks/>
            </p:cNvGrpSpPr>
            <p:nvPr/>
          </p:nvGrpSpPr>
          <p:grpSpPr bwMode="auto">
            <a:xfrm>
              <a:off x="7158643" y="1800228"/>
              <a:ext cx="4259268" cy="836613"/>
              <a:chOff x="5322" y="1117"/>
              <a:chExt cx="2683" cy="527"/>
            </a:xfrm>
          </p:grpSpPr>
          <p:sp>
            <p:nvSpPr>
              <p:cNvPr id="23569" name="54 CuadroTexto"/>
              <p:cNvSpPr txBox="1">
                <a:spLocks noChangeArrowheads="1"/>
              </p:cNvSpPr>
              <p:nvPr/>
            </p:nvSpPr>
            <p:spPr bwMode="auto">
              <a:xfrm>
                <a:off x="6188" y="1117"/>
                <a:ext cx="18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lang="es-ES" sz="2400" dirty="0">
                    <a:solidFill>
                      <a:srgbClr val="3333FF"/>
                    </a:solidFill>
                  </a:rPr>
                  <a:t>A través de un punto</a:t>
                </a:r>
                <a:endParaRPr lang="es-ES" sz="2400" b="1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23570" name="Line 54"/>
              <p:cNvSpPr>
                <a:spLocks noChangeShapeType="1"/>
              </p:cNvSpPr>
              <p:nvPr/>
            </p:nvSpPr>
            <p:spPr bwMode="auto">
              <a:xfrm flipV="1">
                <a:off x="5322" y="1353"/>
                <a:ext cx="1010" cy="291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 sz="2400"/>
              </a:p>
            </p:txBody>
          </p:sp>
        </p:grpSp>
        <p:sp>
          <p:nvSpPr>
            <p:cNvPr id="23568" name="Line 54"/>
            <p:cNvSpPr>
              <a:spLocks noChangeShapeType="1"/>
            </p:cNvSpPr>
            <p:nvPr/>
          </p:nvSpPr>
          <p:spPr bwMode="auto">
            <a:xfrm flipV="1">
              <a:off x="8415061" y="2206628"/>
              <a:ext cx="346762" cy="34499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5663133" y="4649032"/>
            <a:ext cx="4304884" cy="1517081"/>
            <a:chOff x="260376" y="4991683"/>
            <a:chExt cx="4304884" cy="1517081"/>
          </a:xfrm>
        </p:grpSpPr>
        <p:sp>
          <p:nvSpPr>
            <p:cNvPr id="44" name="54 CuadroTexto"/>
            <p:cNvSpPr txBox="1">
              <a:spLocks noChangeArrowheads="1"/>
            </p:cNvSpPr>
            <p:nvPr/>
          </p:nvSpPr>
          <p:spPr bwMode="auto">
            <a:xfrm>
              <a:off x="1194724" y="5677767"/>
              <a:ext cx="33705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Proyección (“sombra”)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de </a:t>
              </a:r>
              <a:r>
                <a:rPr lang="es-ES" sz="2400" dirty="0" err="1">
                  <a:solidFill>
                    <a:srgbClr val="3333FF"/>
                  </a:solidFill>
                </a:rPr>
                <a:t>dS</a:t>
              </a:r>
              <a:r>
                <a:rPr lang="es-ES" sz="2400" dirty="0">
                  <a:solidFill>
                    <a:srgbClr val="3333FF"/>
                  </a:solidFill>
                </a:rPr>
                <a:t> sobre plano </a:t>
              </a:r>
              <a:r>
                <a:rPr lang="es-ES" sz="2400" dirty="0">
                  <a:solidFill>
                    <a:srgbClr val="3333FF"/>
                  </a:solidFill>
                  <a:sym typeface="Symbol" panose="05050102010706020507" pitchFamily="18" charset="2"/>
                </a:rPr>
                <a:t> </a:t>
              </a:r>
              <a:r>
                <a:rPr lang="es-ES" sz="2400" b="1" dirty="0">
                  <a:solidFill>
                    <a:srgbClr val="3333FF"/>
                  </a:solidFill>
                  <a:sym typeface="Symbol" panose="05050102010706020507" pitchFamily="18" charset="2"/>
                </a:rPr>
                <a:t>E</a:t>
              </a:r>
              <a:endParaRPr lang="es-ES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260376" y="4991683"/>
              <a:ext cx="934348" cy="686084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C6B2376-A6A8-4B44-BC8B-EF92C5BAE38F}"/>
              </a:ext>
            </a:extLst>
          </p:cNvPr>
          <p:cNvGrpSpPr/>
          <p:nvPr/>
        </p:nvGrpSpPr>
        <p:grpSpPr>
          <a:xfrm>
            <a:off x="8206590" y="3287012"/>
            <a:ext cx="1822577" cy="1674916"/>
            <a:chOff x="8474321" y="3819095"/>
            <a:chExt cx="1822577" cy="1674916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3F74B0C-0ADB-445F-8563-8737747F3159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8715723" y="4498646"/>
              <a:ext cx="11032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F34BE37C-5B21-495A-BBA4-6D87AACF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4321" y="4649685"/>
              <a:ext cx="1822577" cy="8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 err="1">
                  <a:solidFill>
                    <a:srgbClr val="3333FF"/>
                  </a:solidFill>
                  <a:latin typeface="Arial" panose="020B0604020202020204" pitchFamily="34" charset="0"/>
                </a:rPr>
                <a:t>dS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dirty="0">
                  <a:solidFill>
                    <a:srgbClr val="3333FF"/>
                  </a:solidFill>
                  <a:latin typeface="Arial" panose="020B0604020202020204" pitchFamily="34" charset="0"/>
                </a:rPr>
                <a:t>(de perfil)</a:t>
              </a:r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55F88023-2057-41DB-B2F0-3E603C408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1991" y="4338167"/>
              <a:ext cx="444500" cy="431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dirty="0"/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71FDD368-5369-4A5D-A942-D23E991CD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4191" y="4325698"/>
              <a:ext cx="0" cy="469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6" name="Text Box 35">
              <a:extLst>
                <a:ext uri="{FF2B5EF4-FFF2-40B4-BE49-F238E27FC236}">
                  <a16:creationId xmlns:a16="http://schemas.microsoft.com/office/drawing/2014/main" id="{DE91B0DA-8C89-43D1-AFC9-3E925F56C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4992" y="3819095"/>
              <a:ext cx="693116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 err="1">
                  <a:solidFill>
                    <a:srgbClr val="3333FF"/>
                  </a:solidFill>
                  <a:latin typeface="Arial" panose="020B0604020202020204" pitchFamily="34" charset="0"/>
                </a:rPr>
                <a:t>dS</a:t>
              </a:r>
              <a:r>
                <a:rPr lang="es-ES" sz="2400" baseline="-250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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C39C8F78-C553-4A8D-8235-ADFC5F40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3717" y="4557308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8" name="Text Box 51">
              <a:extLst>
                <a:ext uri="{FF2B5EF4-FFF2-40B4-BE49-F238E27FC236}">
                  <a16:creationId xmlns:a16="http://schemas.microsoft.com/office/drawing/2014/main" id="{8A202AA1-B38B-446A-83AC-20AA137A6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1455" y="4268382"/>
              <a:ext cx="387349" cy="53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8A8EFD04-CE58-48C1-8D43-57C12E573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8292" y="4360457"/>
              <a:ext cx="1793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0414068-03CE-467E-87C5-049B6D624E84}"/>
                </a:ext>
              </a:extLst>
            </p:cNvPr>
            <p:cNvCxnSpPr/>
            <p:nvPr/>
          </p:nvCxnSpPr>
          <p:spPr bwMode="auto">
            <a:xfrm>
              <a:off x="9229818" y="4335972"/>
              <a:ext cx="38667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2FF5EB5-B92A-42F7-8656-A169F841933C}"/>
                </a:ext>
              </a:extLst>
            </p:cNvPr>
            <p:cNvCxnSpPr/>
            <p:nvPr/>
          </p:nvCxnSpPr>
          <p:spPr bwMode="auto">
            <a:xfrm>
              <a:off x="8940433" y="4776044"/>
              <a:ext cx="38667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88C220E-6B6E-433E-AC35-10C4EF395D36}"/>
              </a:ext>
            </a:extLst>
          </p:cNvPr>
          <p:cNvGrpSpPr/>
          <p:nvPr/>
        </p:nvGrpSpPr>
        <p:grpSpPr>
          <a:xfrm>
            <a:off x="2515739" y="4419200"/>
            <a:ext cx="3668357" cy="2260994"/>
            <a:chOff x="2515739" y="4419200"/>
            <a:chExt cx="3668357" cy="2260994"/>
          </a:xfrm>
        </p:grpSpPr>
        <p:sp>
          <p:nvSpPr>
            <p:cNvPr id="34" name="54 CuadroTexto">
              <a:extLst>
                <a:ext uri="{FF2B5EF4-FFF2-40B4-BE49-F238E27FC236}">
                  <a16:creationId xmlns:a16="http://schemas.microsoft.com/office/drawing/2014/main" id="{BB6E1866-8D8A-4D44-BBCD-DC25A3BEB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739" y="5479865"/>
              <a:ext cx="366835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Se le da la dirección y sentido del campo, que son los de la corriente</a:t>
              </a:r>
              <a:endParaRPr lang="es-ES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FF5C9E54-66A8-49E9-BA57-B0F0ACD30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6847" y="4419200"/>
              <a:ext cx="0" cy="936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 animBg="1"/>
      <p:bldP spid="23587" grpId="0" animBg="1"/>
      <p:bldP spid="215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6" name="Text Box 5"/>
          <p:cNvSpPr txBox="1">
            <a:spLocks noChangeArrowheads="1"/>
          </p:cNvSpPr>
          <p:nvPr/>
        </p:nvSpPr>
        <p:spPr bwMode="auto">
          <a:xfrm>
            <a:off x="3683382" y="1043257"/>
            <a:ext cx="4184650" cy="5365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DENSIDAD DE CORRIENTE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1411642" y="349849"/>
            <a:ext cx="8727367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Caracterización de una corriente eléctrica a nivel microscópico</a:t>
            </a: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3F9523FA-BC65-4EAB-AFED-0224BFB40711}"/>
              </a:ext>
            </a:extLst>
          </p:cNvPr>
          <p:cNvGrpSpPr>
            <a:grpSpLocks/>
          </p:cNvGrpSpPr>
          <p:nvPr/>
        </p:nvGrpSpPr>
        <p:grpSpPr bwMode="auto">
          <a:xfrm>
            <a:off x="1442760" y="1772875"/>
            <a:ext cx="5022849" cy="1447800"/>
            <a:chOff x="3372" y="1319"/>
            <a:chExt cx="3164" cy="912"/>
          </a:xfrm>
        </p:grpSpPr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F63FB638-9D84-44E3-981D-61A33D6B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319"/>
              <a:ext cx="3164" cy="91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" name="Object 9">
              <a:extLst>
                <a:ext uri="{FF2B5EF4-FFF2-40B4-BE49-F238E27FC236}">
                  <a16:creationId xmlns:a16="http://schemas.microsoft.com/office/drawing/2014/main" id="{D4A570FD-0241-4C77-9921-AD543966D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7" y="1419"/>
            <a:ext cx="3031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92" name="Ecuación" r:id="rId4" imgW="1765300" imgH="431800" progId="Equation.3">
                    <p:embed/>
                  </p:oleObj>
                </mc:Choice>
                <mc:Fallback>
                  <p:oleObj name="Ecuación" r:id="rId4" imgW="1765300" imgH="431800" progId="Equation.3">
                    <p:embed/>
                    <p:pic>
                      <p:nvPicPr>
                        <p:cNvPr id="235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419"/>
                          <a:ext cx="3031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11">
            <a:extLst>
              <a:ext uri="{FF2B5EF4-FFF2-40B4-BE49-F238E27FC236}">
                <a16:creationId xmlns:a16="http://schemas.microsoft.com/office/drawing/2014/main" id="{A8C97030-210A-4CBE-82B0-A7A76C5F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172" y="3447627"/>
            <a:ext cx="691272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Magnitud vectorial, con j positiva y unidad A/m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                                 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D3384B12-213E-47B8-93D5-E599DE7B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61" y="5463582"/>
            <a:ext cx="5293808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Se define en cada punto para una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superficie  a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porque su valor dependería de la elegida, si no se fija</a:t>
            </a: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318E7E5D-9745-4732-BE69-48853209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551" y="4415691"/>
            <a:ext cx="174468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I/S</a:t>
            </a:r>
            <a:r>
              <a:rPr lang="es-ES" sz="2400" baseline="-250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</a:t>
            </a:r>
            <a:r>
              <a:rPr lang="es-ES" sz="24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 I/S</a:t>
            </a:r>
          </a:p>
        </p:txBody>
      </p:sp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28056A71-DA09-4CAE-A258-DE5485FFF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10007"/>
              </p:ext>
            </p:extLst>
          </p:nvPr>
        </p:nvGraphicFramePr>
        <p:xfrm>
          <a:off x="5905437" y="4145281"/>
          <a:ext cx="1086168" cy="108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3" name="Ecuación" r:id="rId6" imgW="431613" imgH="431613" progId="Equation.3">
                  <p:embed/>
                </p:oleObj>
              </mc:Choice>
              <mc:Fallback>
                <p:oleObj name="Ecuación" r:id="rId6" imgW="431613" imgH="431613" progId="Equation.3">
                  <p:embed/>
                  <p:pic>
                    <p:nvPicPr>
                      <p:cNvPr id="1947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37" y="4145281"/>
                        <a:ext cx="1086168" cy="108442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62">
            <a:extLst>
              <a:ext uri="{FF2B5EF4-FFF2-40B4-BE49-F238E27FC236}">
                <a16:creationId xmlns:a16="http://schemas.microsoft.com/office/drawing/2014/main" id="{3343E24C-DE63-4FDF-965E-D0A8700BEAED}"/>
              </a:ext>
            </a:extLst>
          </p:cNvPr>
          <p:cNvGrpSpPr>
            <a:grpSpLocks/>
          </p:cNvGrpSpPr>
          <p:nvPr/>
        </p:nvGrpSpPr>
        <p:grpSpPr bwMode="auto">
          <a:xfrm>
            <a:off x="1353975" y="4344068"/>
            <a:ext cx="4518029" cy="860424"/>
            <a:chOff x="794" y="3162"/>
            <a:chExt cx="2846" cy="542"/>
          </a:xfrm>
        </p:grpSpPr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270DAE75-BFA0-4929-8448-1F6D687E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162"/>
              <a:ext cx="25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 Con corriente homogénea:</a:t>
              </a: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2BDD67C0-1F4B-425F-B098-43C1B65FD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3366"/>
              <a:ext cx="274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(con igual valor de j en toda S)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ADAB344-2367-45E1-9DD2-E1F07196A948}"/>
              </a:ext>
            </a:extLst>
          </p:cNvPr>
          <p:cNvGrpSpPr/>
          <p:nvPr/>
        </p:nvGrpSpPr>
        <p:grpSpPr>
          <a:xfrm>
            <a:off x="7059745" y="5546572"/>
            <a:ext cx="3270414" cy="1020033"/>
            <a:chOff x="7059745" y="5546572"/>
            <a:chExt cx="3270414" cy="1020033"/>
          </a:xfrm>
        </p:grpSpPr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CD543090-C8D1-4025-8E25-B97D64F8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476" y="6043436"/>
              <a:ext cx="3214683" cy="47149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Text Box 34">
              <a:extLst>
                <a:ext uri="{FF2B5EF4-FFF2-40B4-BE49-F238E27FC236}">
                  <a16:creationId xmlns:a16="http://schemas.microsoft.com/office/drawing/2014/main" id="{1166685D-EBC4-4C3E-A0A8-7ABA6575F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745" y="5546572"/>
              <a:ext cx="987424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Cable</a:t>
              </a:r>
            </a:p>
          </p:txBody>
        </p:sp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6CCACAF0-0194-47D7-821F-24A4916E7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686" y="5966736"/>
              <a:ext cx="455612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E93BA4A2-86BA-4E91-9B52-665773A26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1489" y="6068505"/>
              <a:ext cx="444500" cy="4318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dirty="0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822E72F-82AB-47E6-B974-AC5EB824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9124" y="6291087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22A53E3D-1144-4EE3-A6E9-85ABD45D3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0982" y="6007013"/>
              <a:ext cx="989671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 err="1">
                  <a:latin typeface="Comic Sans MS" panose="030F0702030302020204" pitchFamily="66" charset="0"/>
                </a:rPr>
                <a:t>I</a:t>
              </a:r>
              <a:r>
                <a:rPr lang="es-ES" sz="2400" baseline="-25000" dirty="0" err="1">
                  <a:latin typeface="Comic Sans MS" panose="030F0702030302020204" pitchFamily="66" charset="0"/>
                </a:rPr>
                <a:t>Homog</a:t>
              </a:r>
              <a:endParaRPr lang="es-ES" sz="2400" baseline="-25000"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B9D37F58-29EA-4866-B252-26EB09CFE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0564" y="6059781"/>
              <a:ext cx="0" cy="4699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8AB0E8E8-6A23-4255-932D-9C9679EBD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714" y="5965619"/>
              <a:ext cx="522287" cy="53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  <a:r>
                <a:rPr lang="es-ES" sz="2400" baseline="-250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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" name="Line 50">
              <a:extLst>
                <a:ext uri="{FF2B5EF4-FFF2-40B4-BE49-F238E27FC236}">
                  <a16:creationId xmlns:a16="http://schemas.microsoft.com/office/drawing/2014/main" id="{2D87D694-0F08-475F-B3D0-EDD244AEC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325" y="6318953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42" name="Text Box 51">
              <a:extLst>
                <a:ext uri="{FF2B5EF4-FFF2-40B4-BE49-F238E27FC236}">
                  <a16:creationId xmlns:a16="http://schemas.microsoft.com/office/drawing/2014/main" id="{AF1BCF98-75B5-4EA3-9895-575992783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8063" y="6030027"/>
              <a:ext cx="387349" cy="53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7CA4ED4E-0F75-40A2-B8EA-B74F2E564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4900" y="6122102"/>
              <a:ext cx="1793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75D712ED-5B73-4C04-8085-2DE12AF9B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5638" y="6043436"/>
              <a:ext cx="31638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48" name="Line 55">
              <a:extLst>
                <a:ext uri="{FF2B5EF4-FFF2-40B4-BE49-F238E27FC236}">
                  <a16:creationId xmlns:a16="http://schemas.microsoft.com/office/drawing/2014/main" id="{88DEEEAB-64C1-491A-AB9B-3A6747D0F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5638" y="6503814"/>
              <a:ext cx="3184521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7CC2F1-7D29-4359-BDB4-293EE0306196}"/>
              </a:ext>
            </a:extLst>
          </p:cNvPr>
          <p:cNvGrpSpPr/>
          <p:nvPr/>
        </p:nvGrpSpPr>
        <p:grpSpPr>
          <a:xfrm>
            <a:off x="6905809" y="1941181"/>
            <a:ext cx="3209626" cy="1137048"/>
            <a:chOff x="3582073" y="5657987"/>
            <a:chExt cx="3209626" cy="1137048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4456436-7C39-4D39-9796-6B95C9FAC38E}"/>
                </a:ext>
              </a:extLst>
            </p:cNvPr>
            <p:cNvGrpSpPr/>
            <p:nvPr/>
          </p:nvGrpSpPr>
          <p:grpSpPr>
            <a:xfrm>
              <a:off x="3582073" y="5657987"/>
              <a:ext cx="3209626" cy="1137048"/>
              <a:chOff x="7283900" y="1049662"/>
              <a:chExt cx="3209626" cy="1137048"/>
            </a:xfrm>
          </p:grpSpPr>
          <p:grpSp>
            <p:nvGrpSpPr>
              <p:cNvPr id="63" name="Grupo 62">
                <a:extLst>
                  <a:ext uri="{FF2B5EF4-FFF2-40B4-BE49-F238E27FC236}">
                    <a16:creationId xmlns:a16="http://schemas.microsoft.com/office/drawing/2014/main" id="{D0AF3DEC-78B6-49F0-8E96-82E2CB8FC6CA}"/>
                  </a:ext>
                </a:extLst>
              </p:cNvPr>
              <p:cNvGrpSpPr/>
              <p:nvPr/>
            </p:nvGrpSpPr>
            <p:grpSpPr>
              <a:xfrm>
                <a:off x="7283900" y="1049662"/>
                <a:ext cx="3209626" cy="1137048"/>
                <a:chOff x="7283900" y="1049662"/>
                <a:chExt cx="3209626" cy="1137048"/>
              </a:xfrm>
            </p:grpSpPr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F29F33DE-0399-4AB5-81FB-A58A8C952B59}"/>
                    </a:ext>
                  </a:extLst>
                </p:cNvPr>
                <p:cNvSpPr/>
                <p:nvPr/>
              </p:nvSpPr>
              <p:spPr bwMode="auto">
                <a:xfrm>
                  <a:off x="7283900" y="1049662"/>
                  <a:ext cx="3209626" cy="113704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 vert="horz" wrap="square" lIns="90000" tIns="82800" rIns="90000" bIns="82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CuadroTexto 65">
                      <a:extLst>
                        <a:ext uri="{FF2B5EF4-FFF2-40B4-BE49-F238E27FC236}">
                          <a16:creationId xmlns:a16="http://schemas.microsoft.com/office/drawing/2014/main" id="{C47549DE-7B44-4DDE-A728-7C65D676D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32" y="1149839"/>
                      <a:ext cx="3167944" cy="9687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𝑑𝐼</m:t>
                                </m:r>
                              </m:e>
                            </m:nary>
                            <m:r>
                              <a:rPr lang="es-E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𝑑𝑆</m:t>
                                    </m:r>
                                  </m:e>
                                  <m:sub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s-ES" sz="2400" dirty="0"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CuadroTexto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32" y="1149839"/>
                      <a:ext cx="3167944" cy="96872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0FFC12A7-67F2-45C4-B3F0-C4329842A034}"/>
                  </a:ext>
                </a:extLst>
              </p:cNvPr>
              <p:cNvSpPr txBox="1"/>
              <p:nvPr/>
            </p:nvSpPr>
            <p:spPr>
              <a:xfrm>
                <a:off x="8187770" y="1780012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/>
                  <a:t>S</a:t>
                </a:r>
              </a:p>
            </p:txBody>
          </p:sp>
        </p:grp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5C82C348-9510-471E-9E84-B484FF84F384}"/>
                </a:ext>
              </a:extLst>
            </p:cNvPr>
            <p:cNvSpPr txBox="1"/>
            <p:nvPr/>
          </p:nvSpPr>
          <p:spPr>
            <a:xfrm>
              <a:off x="5484253" y="639473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S</a:t>
              </a:r>
            </a:p>
          </p:txBody>
        </p:sp>
      </p:grpSp>
      <p:sp>
        <p:nvSpPr>
          <p:cNvPr id="67" name="Flecha derecha 2">
            <a:extLst>
              <a:ext uri="{FF2B5EF4-FFF2-40B4-BE49-F238E27FC236}">
                <a16:creationId xmlns:a16="http://schemas.microsoft.com/office/drawing/2014/main" id="{CC8161EE-4939-460F-8759-5B1565DD55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753801" y="5109426"/>
            <a:ext cx="517781" cy="5324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832974" y="391530"/>
            <a:ext cx="2161979" cy="42562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491826" y="5138518"/>
            <a:ext cx="8766271" cy="164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/>
              <a:t>Los electrones se mueven </a:t>
            </a:r>
            <a:r>
              <a:rPr lang="es-ES" sz="2400" dirty="0"/>
              <a:t>a lo largo </a:t>
            </a:r>
            <a:r>
              <a:rPr lang="es-ES" sz="2400"/>
              <a:t>del tiempo </a:t>
            </a:r>
            <a:r>
              <a:rPr lang="es-ES" sz="2400" dirty="0"/>
              <a:t>en todas las direcciones por igual, presentando la misma distribución de velocidades en </a:t>
            </a:r>
            <a:r>
              <a:rPr lang="es-ES" sz="2400"/>
              <a:t>ambos sentidos (de ahí que la media sea nula). Esto hace que los e</a:t>
            </a:r>
            <a:r>
              <a:rPr lang="es-ES" sz="2400" baseline="30000"/>
              <a:t>-</a:t>
            </a:r>
            <a:r>
              <a:rPr lang="es-ES" sz="2400"/>
              <a:t> terminen por volver </a:t>
            </a:r>
            <a:r>
              <a:rPr lang="es-ES" sz="2400" dirty="0"/>
              <a:t>al punto </a:t>
            </a:r>
            <a:r>
              <a:rPr lang="es-ES" sz="2400"/>
              <a:t>de partida</a:t>
            </a:r>
            <a:endParaRPr lang="es-ES" sz="2400" dirty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238031" y="383581"/>
            <a:ext cx="8520113" cy="8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4.2. LEY DE OHM: CONDUCTIVIDAD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       RESISTENCIA ELÉCTRICAS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1491826" y="1434597"/>
            <a:ext cx="4269212" cy="9058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Analicemos el movimiento de electrones en un  conductor: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1424246" y="2440993"/>
            <a:ext cx="886041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Pueden alcanzar velocidades muy altas, del orden de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m/s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541" name="Text Box 6"/>
          <p:cNvSpPr txBox="1">
            <a:spLocks noChangeArrowheads="1"/>
          </p:cNvSpPr>
          <p:nvPr/>
        </p:nvSpPr>
        <p:spPr bwMode="auto">
          <a:xfrm>
            <a:off x="1429025" y="3021835"/>
            <a:ext cx="6579723" cy="20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Las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colisiones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es decir, la interacción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de un e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con átomos, moléculas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y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dan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lugar a un movimiento de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dirección cambiante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velocidad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promedio nula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entendiéndola como un vector (como ocurre con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las moléculas de un gas)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7273157" y="368714"/>
            <a:ext cx="3394840" cy="12752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Da la relación entre lo que causa la corriente y su efecto: la corriente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56142" y="3279642"/>
            <a:ext cx="1958975" cy="1600200"/>
            <a:chOff x="7708900" y="1860550"/>
            <a:chExt cx="1958975" cy="1600200"/>
          </a:xfrm>
        </p:grpSpPr>
        <p:sp>
          <p:nvSpPr>
            <p:cNvPr id="25610" name="Freeform 15"/>
            <p:cNvSpPr>
              <a:spLocks/>
            </p:cNvSpPr>
            <p:nvPr/>
          </p:nvSpPr>
          <p:spPr bwMode="auto">
            <a:xfrm>
              <a:off x="7708900" y="1860550"/>
              <a:ext cx="1958975" cy="1600200"/>
            </a:xfrm>
            <a:custGeom>
              <a:avLst/>
              <a:gdLst>
                <a:gd name="T0" fmla="*/ 2147483646 w 1234"/>
                <a:gd name="T1" fmla="*/ 2147483646 h 1008"/>
                <a:gd name="T2" fmla="*/ 2147483646 w 1234"/>
                <a:gd name="T3" fmla="*/ 2147483646 h 1008"/>
                <a:gd name="T4" fmla="*/ 2147483646 w 1234"/>
                <a:gd name="T5" fmla="*/ 2147483646 h 1008"/>
                <a:gd name="T6" fmla="*/ 0 w 1234"/>
                <a:gd name="T7" fmla="*/ 2147483646 h 1008"/>
                <a:gd name="T8" fmla="*/ 2147483646 w 1234"/>
                <a:gd name="T9" fmla="*/ 2147483646 h 1008"/>
                <a:gd name="T10" fmla="*/ 2147483646 w 1234"/>
                <a:gd name="T11" fmla="*/ 2147483646 h 1008"/>
                <a:gd name="T12" fmla="*/ 2147483646 w 1234"/>
                <a:gd name="T13" fmla="*/ 0 h 1008"/>
                <a:gd name="T14" fmla="*/ 2147483646 w 1234"/>
                <a:gd name="T15" fmla="*/ 2147483646 h 1008"/>
                <a:gd name="T16" fmla="*/ 2147483646 w 1234"/>
                <a:gd name="T17" fmla="*/ 2147483646 h 1008"/>
                <a:gd name="T18" fmla="*/ 2147483646 w 1234"/>
                <a:gd name="T19" fmla="*/ 2147483646 h 1008"/>
                <a:gd name="T20" fmla="*/ 0 w 1234"/>
                <a:gd name="T21" fmla="*/ 2147483646 h 1008"/>
                <a:gd name="T22" fmla="*/ 2147483646 w 1234"/>
                <a:gd name="T23" fmla="*/ 2147483646 h 1008"/>
                <a:gd name="T24" fmla="*/ 2147483646 w 1234"/>
                <a:gd name="T25" fmla="*/ 2147483646 h 1008"/>
                <a:gd name="T26" fmla="*/ 2147483646 w 1234"/>
                <a:gd name="T27" fmla="*/ 2147483646 h 10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34"/>
                <a:gd name="T43" fmla="*/ 0 h 1008"/>
                <a:gd name="T44" fmla="*/ 1234 w 1234"/>
                <a:gd name="T45" fmla="*/ 1008 h 10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34" h="1008">
                  <a:moveTo>
                    <a:pt x="401" y="606"/>
                  </a:moveTo>
                  <a:lnTo>
                    <a:pt x="504" y="164"/>
                  </a:lnTo>
                  <a:lnTo>
                    <a:pt x="895" y="216"/>
                  </a:lnTo>
                  <a:lnTo>
                    <a:pt x="0" y="401"/>
                  </a:lnTo>
                  <a:lnTo>
                    <a:pt x="987" y="483"/>
                  </a:lnTo>
                  <a:lnTo>
                    <a:pt x="997" y="41"/>
                  </a:lnTo>
                  <a:lnTo>
                    <a:pt x="555" y="0"/>
                  </a:lnTo>
                  <a:lnTo>
                    <a:pt x="576" y="627"/>
                  </a:lnTo>
                  <a:lnTo>
                    <a:pt x="1234" y="884"/>
                  </a:lnTo>
                  <a:lnTo>
                    <a:pt x="380" y="843"/>
                  </a:lnTo>
                  <a:lnTo>
                    <a:pt x="0" y="10"/>
                  </a:lnTo>
                  <a:lnTo>
                    <a:pt x="843" y="349"/>
                  </a:lnTo>
                  <a:lnTo>
                    <a:pt x="761" y="1008"/>
                  </a:lnTo>
                  <a:lnTo>
                    <a:pt x="401" y="60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1" name="Line 23"/>
            <p:cNvSpPr>
              <a:spLocks noChangeShapeType="1"/>
            </p:cNvSpPr>
            <p:nvPr/>
          </p:nvSpPr>
          <p:spPr bwMode="auto">
            <a:xfrm rot="21000000" flipV="1">
              <a:off x="8120063" y="23971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2" name="Line 24"/>
            <p:cNvSpPr>
              <a:spLocks noChangeShapeType="1"/>
            </p:cNvSpPr>
            <p:nvPr/>
          </p:nvSpPr>
          <p:spPr bwMode="auto">
            <a:xfrm rot="480000" flipH="1" flipV="1">
              <a:off x="8704263" y="21431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3" name="Line 25"/>
            <p:cNvSpPr>
              <a:spLocks noChangeShapeType="1"/>
            </p:cNvSpPr>
            <p:nvPr/>
          </p:nvSpPr>
          <p:spPr bwMode="auto">
            <a:xfrm rot="-4920000" flipH="1" flipV="1">
              <a:off x="8348663" y="24860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4" name="Line 26"/>
            <p:cNvSpPr>
              <a:spLocks noChangeShapeType="1"/>
            </p:cNvSpPr>
            <p:nvPr/>
          </p:nvSpPr>
          <p:spPr bwMode="auto">
            <a:xfrm rot="-8700000" flipH="1" flipV="1">
              <a:off x="8501063" y="30702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rot="6300000" flipH="1" flipV="1">
              <a:off x="8920163" y="28416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6" name="Line 28"/>
            <p:cNvSpPr>
              <a:spLocks noChangeShapeType="1"/>
            </p:cNvSpPr>
            <p:nvPr/>
          </p:nvSpPr>
          <p:spPr bwMode="auto">
            <a:xfrm rot="480000" flipH="1" flipV="1">
              <a:off x="8094663" y="20669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7" name="Line 29"/>
            <p:cNvSpPr>
              <a:spLocks noChangeShapeType="1"/>
            </p:cNvSpPr>
            <p:nvPr/>
          </p:nvSpPr>
          <p:spPr bwMode="auto">
            <a:xfrm rot="15300000" flipH="1">
              <a:off x="8031163" y="27527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8" name="Line 30"/>
            <p:cNvSpPr>
              <a:spLocks noChangeShapeType="1"/>
            </p:cNvSpPr>
            <p:nvPr/>
          </p:nvSpPr>
          <p:spPr bwMode="auto">
            <a:xfrm rot="21120000" flipV="1">
              <a:off x="9047163" y="32353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19" name="Line 31"/>
            <p:cNvSpPr>
              <a:spLocks noChangeShapeType="1"/>
            </p:cNvSpPr>
            <p:nvPr/>
          </p:nvSpPr>
          <p:spPr bwMode="auto">
            <a:xfrm rot="480000" flipH="1" flipV="1">
              <a:off x="9174163" y="30956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20" name="Line 32"/>
            <p:cNvSpPr>
              <a:spLocks noChangeShapeType="1"/>
            </p:cNvSpPr>
            <p:nvPr/>
          </p:nvSpPr>
          <p:spPr bwMode="auto">
            <a:xfrm rot="5100000" flipH="1" flipV="1">
              <a:off x="8526463" y="20034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21" name="Line 33"/>
            <p:cNvSpPr>
              <a:spLocks noChangeShapeType="1"/>
            </p:cNvSpPr>
            <p:nvPr/>
          </p:nvSpPr>
          <p:spPr bwMode="auto">
            <a:xfrm flipV="1">
              <a:off x="8882063" y="1887538"/>
              <a:ext cx="1444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rot="16200000" flipH="1">
              <a:off x="9212263" y="23336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rot="480000" flipH="1" flipV="1">
              <a:off x="8767763" y="2587625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pic>
          <p:nvPicPr>
            <p:cNvPr id="25624" name="Picture 170" descr="Image2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5776" y="2689059"/>
              <a:ext cx="294925" cy="28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19" grpId="0" animBg="1"/>
      <p:bldP spid="477187" grpId="0" animBg="1"/>
      <p:bldP spid="477188" grpId="0"/>
      <p:bldP spid="21541" grpId="0"/>
      <p:bldP spid="215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69997" y="4155869"/>
            <a:ext cx="1519237" cy="904875"/>
            <a:chOff x="4569" y="1533"/>
            <a:chExt cx="957" cy="570"/>
          </a:xfrm>
        </p:grpSpPr>
        <p:sp>
          <p:nvSpPr>
            <p:cNvPr id="27687" name="Rectangle 3"/>
            <p:cNvSpPr>
              <a:spLocks noChangeArrowheads="1"/>
            </p:cNvSpPr>
            <p:nvPr/>
          </p:nvSpPr>
          <p:spPr bwMode="auto">
            <a:xfrm>
              <a:off x="4569" y="1533"/>
              <a:ext cx="957" cy="57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7688" name="Object 4"/>
            <p:cNvGraphicFramePr>
              <a:graphicFrameLocks noChangeAspect="1"/>
            </p:cNvGraphicFramePr>
            <p:nvPr/>
          </p:nvGraphicFramePr>
          <p:xfrm>
            <a:off x="4671" y="1609"/>
            <a:ext cx="74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5" name="Ecuación" r:id="rId4" imgW="672808" imgH="253890" progId="Equation.3">
                    <p:embed/>
                  </p:oleObj>
                </mc:Choice>
                <mc:Fallback>
                  <p:oleObj name="Ecuación" r:id="rId4" imgW="672808" imgH="253890" progId="Equation.3">
                    <p:embed/>
                    <p:pic>
                      <p:nvPicPr>
                        <p:cNvPr id="276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1609"/>
                          <a:ext cx="740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58" name="Text Box 26"/>
          <p:cNvSpPr txBox="1">
            <a:spLocks noChangeArrowheads="1"/>
          </p:cNvSpPr>
          <p:nvPr/>
        </p:nvSpPr>
        <p:spPr bwMode="auto">
          <a:xfrm>
            <a:off x="3248290" y="4154086"/>
            <a:ext cx="3100551" cy="905881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: movilidad de los portadores de carga</a:t>
            </a:r>
          </a:p>
        </p:txBody>
      </p:sp>
      <p:sp>
        <p:nvSpPr>
          <p:cNvPr id="479278" name="Text Box 46"/>
          <p:cNvSpPr txBox="1">
            <a:spLocks noChangeArrowheads="1"/>
          </p:cNvSpPr>
          <p:nvPr/>
        </p:nvSpPr>
        <p:spPr bwMode="auto">
          <a:xfrm>
            <a:off x="1809042" y="5902096"/>
            <a:ext cx="7916629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depende fuerte e </a:t>
            </a:r>
            <a:r>
              <a:rPr lang="es-ES" sz="2400" u="sng">
                <a:latin typeface="Arial" panose="020B0604020202020204" pitchFamily="34" charset="0"/>
                <a:sym typeface="Symbol" panose="05050102010706020507" pitchFamily="18" charset="2"/>
              </a:rPr>
              <a:t>inversamente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 la interacción con el material, y ligera e </a:t>
            </a:r>
            <a:r>
              <a:rPr lang="es-ES" sz="2400" u="sng">
                <a:latin typeface="Arial" panose="020B0604020202020204" pitchFamily="34" charset="0"/>
                <a:sym typeface="Symbol" panose="05050102010706020507" pitchFamily="18" charset="2"/>
              </a:rPr>
              <a:t>inversamente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 la temperatura (agitación molecular), porque aumentan el rozamiento</a:t>
            </a: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1825340" y="5297172"/>
            <a:ext cx="7900331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mayor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, mayor es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solidFill>
                  <a:srgbClr val="3333FF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y mayor es la corriente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sp>
        <p:nvSpPr>
          <p:cNvPr id="477223" name="Text Box 39"/>
          <p:cNvSpPr txBox="1">
            <a:spLocks noChangeArrowheads="1"/>
          </p:cNvSpPr>
          <p:nvPr/>
        </p:nvSpPr>
        <p:spPr bwMode="auto">
          <a:xfrm>
            <a:off x="1316865" y="143936"/>
            <a:ext cx="8958218" cy="20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Si se establece un campo eléctrico, el efecto combinado de la fuerza eléctrica (aceleración) y las colisiones (rozamiento, desaceleración</a:t>
            </a:r>
            <a:r>
              <a:rPr lang="es-ES" sz="2400" i="1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da lugar a una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velocidad promedio de arrastre o desplazamiento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en la dirección del campo eléctrico, del orden de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0,1 mm/s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(la velocidad de la corriente en un cable)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626083" y="2937611"/>
            <a:ext cx="620712" cy="469900"/>
            <a:chOff x="4893" y="1864"/>
            <a:chExt cx="391" cy="296"/>
          </a:xfrm>
        </p:grpSpPr>
        <p:sp>
          <p:nvSpPr>
            <p:cNvPr id="27684" name="Text Box 11"/>
            <p:cNvSpPr txBox="1">
              <a:spLocks noChangeArrowheads="1"/>
            </p:cNvSpPr>
            <p:nvPr/>
          </p:nvSpPr>
          <p:spPr bwMode="auto">
            <a:xfrm>
              <a:off x="4994" y="1864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5047" y="1911"/>
              <a:ext cx="1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27686" name="Line 13"/>
            <p:cNvSpPr>
              <a:spLocks noChangeShapeType="1"/>
            </p:cNvSpPr>
            <p:nvPr/>
          </p:nvSpPr>
          <p:spPr bwMode="auto">
            <a:xfrm>
              <a:off x="4893" y="2139"/>
              <a:ext cx="39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6416277" y="4152821"/>
            <a:ext cx="3785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</a:rPr>
              <a:t>(da cuenta de la facilidad que pone el medio a su desplazamiento)</a:t>
            </a:r>
          </a:p>
        </p:txBody>
      </p: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355453" y="2885205"/>
            <a:ext cx="59905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ym typeface="Symbol" panose="05050102010706020507" pitchFamily="18" charset="2"/>
              </a:rPr>
              <a:t> Para los portadores de carga positiva el arrastre ocurre en el sentido del campo, para los de carga negativa en el contrario</a:t>
            </a:r>
            <a:endParaRPr lang="es-ES" sz="2400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470363" y="3494927"/>
            <a:ext cx="619125" cy="381000"/>
            <a:chOff x="6273" y="1467"/>
            <a:chExt cx="390" cy="240"/>
          </a:xfrm>
        </p:grpSpPr>
        <p:sp>
          <p:nvSpPr>
            <p:cNvPr id="27681" name="Text Box 20"/>
            <p:cNvSpPr txBox="1">
              <a:spLocks noChangeArrowheads="1"/>
            </p:cNvSpPr>
            <p:nvPr/>
          </p:nvSpPr>
          <p:spPr bwMode="auto">
            <a:xfrm>
              <a:off x="6434" y="1467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60" tIns="38880" rIns="77760" bIns="38880"/>
            <a:lstStyle>
              <a:lvl1pPr defTabSz="777875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7875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7875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7875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7875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v</a:t>
              </a:r>
              <a:r>
                <a:rPr lang="es-ES" sz="2400" baseline="-25000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a</a:t>
              </a:r>
              <a:endParaRPr lang="es-ES" sz="2400" dirty="0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82" name="Line 21"/>
            <p:cNvSpPr>
              <a:spLocks noChangeShapeType="1"/>
            </p:cNvSpPr>
            <p:nvPr/>
          </p:nvSpPr>
          <p:spPr bwMode="auto">
            <a:xfrm flipH="1">
              <a:off x="6273" y="1628"/>
              <a:ext cx="157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/>
            <a:lstStyle/>
            <a:p>
              <a:endParaRPr lang="es-ES"/>
            </a:p>
          </p:txBody>
        </p:sp>
        <p:sp>
          <p:nvSpPr>
            <p:cNvPr id="27683" name="Line 22"/>
            <p:cNvSpPr>
              <a:spLocks noChangeShapeType="1"/>
            </p:cNvSpPr>
            <p:nvPr/>
          </p:nvSpPr>
          <p:spPr bwMode="auto">
            <a:xfrm>
              <a:off x="6471" y="1524"/>
              <a:ext cx="14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4EF443F-67DD-4E29-9E55-CEE5DBFA2707}"/>
              </a:ext>
            </a:extLst>
          </p:cNvPr>
          <p:cNvGrpSpPr/>
          <p:nvPr/>
        </p:nvGrpSpPr>
        <p:grpSpPr>
          <a:xfrm>
            <a:off x="8402355" y="2289289"/>
            <a:ext cx="1958975" cy="1600200"/>
            <a:chOff x="8211104" y="1026353"/>
            <a:chExt cx="1958975" cy="1600200"/>
          </a:xfrm>
        </p:grpSpPr>
        <p:grpSp>
          <p:nvGrpSpPr>
            <p:cNvPr id="27660" name="Grupo 41"/>
            <p:cNvGrpSpPr>
              <a:grpSpLocks/>
            </p:cNvGrpSpPr>
            <p:nvPr/>
          </p:nvGrpSpPr>
          <p:grpSpPr bwMode="auto">
            <a:xfrm>
              <a:off x="8211104" y="1026353"/>
              <a:ext cx="1958975" cy="1600200"/>
              <a:chOff x="7708900" y="1860550"/>
              <a:chExt cx="1958975" cy="1600200"/>
            </a:xfrm>
          </p:grpSpPr>
          <p:sp>
            <p:nvSpPr>
              <p:cNvPr id="27666" name="Freeform 15"/>
              <p:cNvSpPr>
                <a:spLocks/>
              </p:cNvSpPr>
              <p:nvPr/>
            </p:nvSpPr>
            <p:spPr bwMode="auto">
              <a:xfrm>
                <a:off x="7708900" y="1860550"/>
                <a:ext cx="1958975" cy="1600200"/>
              </a:xfrm>
              <a:custGeom>
                <a:avLst/>
                <a:gdLst>
                  <a:gd name="T0" fmla="*/ 2147483646 w 1234"/>
                  <a:gd name="T1" fmla="*/ 2147483646 h 1008"/>
                  <a:gd name="T2" fmla="*/ 2147483646 w 1234"/>
                  <a:gd name="T3" fmla="*/ 2147483646 h 1008"/>
                  <a:gd name="T4" fmla="*/ 2147483646 w 1234"/>
                  <a:gd name="T5" fmla="*/ 2147483646 h 1008"/>
                  <a:gd name="T6" fmla="*/ 0 w 1234"/>
                  <a:gd name="T7" fmla="*/ 2147483646 h 1008"/>
                  <a:gd name="T8" fmla="*/ 2147483646 w 1234"/>
                  <a:gd name="T9" fmla="*/ 2147483646 h 1008"/>
                  <a:gd name="T10" fmla="*/ 2147483646 w 1234"/>
                  <a:gd name="T11" fmla="*/ 2147483646 h 1008"/>
                  <a:gd name="T12" fmla="*/ 2147483646 w 1234"/>
                  <a:gd name="T13" fmla="*/ 0 h 1008"/>
                  <a:gd name="T14" fmla="*/ 2147483646 w 1234"/>
                  <a:gd name="T15" fmla="*/ 2147483646 h 1008"/>
                  <a:gd name="T16" fmla="*/ 2147483646 w 1234"/>
                  <a:gd name="T17" fmla="*/ 2147483646 h 1008"/>
                  <a:gd name="T18" fmla="*/ 2147483646 w 1234"/>
                  <a:gd name="T19" fmla="*/ 2147483646 h 1008"/>
                  <a:gd name="T20" fmla="*/ 0 w 1234"/>
                  <a:gd name="T21" fmla="*/ 2147483646 h 1008"/>
                  <a:gd name="T22" fmla="*/ 2147483646 w 1234"/>
                  <a:gd name="T23" fmla="*/ 2147483646 h 1008"/>
                  <a:gd name="T24" fmla="*/ 2147483646 w 1234"/>
                  <a:gd name="T25" fmla="*/ 2147483646 h 1008"/>
                  <a:gd name="T26" fmla="*/ 2147483646 w 1234"/>
                  <a:gd name="T27" fmla="*/ 2147483646 h 10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4"/>
                  <a:gd name="T43" fmla="*/ 0 h 1008"/>
                  <a:gd name="T44" fmla="*/ 1234 w 1234"/>
                  <a:gd name="T45" fmla="*/ 1008 h 10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4" h="1008">
                    <a:moveTo>
                      <a:pt x="401" y="606"/>
                    </a:moveTo>
                    <a:lnTo>
                      <a:pt x="504" y="164"/>
                    </a:lnTo>
                    <a:lnTo>
                      <a:pt x="895" y="216"/>
                    </a:lnTo>
                    <a:lnTo>
                      <a:pt x="0" y="401"/>
                    </a:lnTo>
                    <a:lnTo>
                      <a:pt x="987" y="483"/>
                    </a:lnTo>
                    <a:lnTo>
                      <a:pt x="997" y="41"/>
                    </a:lnTo>
                    <a:lnTo>
                      <a:pt x="555" y="0"/>
                    </a:lnTo>
                    <a:lnTo>
                      <a:pt x="576" y="627"/>
                    </a:lnTo>
                    <a:lnTo>
                      <a:pt x="1234" y="884"/>
                    </a:lnTo>
                    <a:lnTo>
                      <a:pt x="380" y="843"/>
                    </a:lnTo>
                    <a:lnTo>
                      <a:pt x="0" y="10"/>
                    </a:lnTo>
                    <a:lnTo>
                      <a:pt x="843" y="349"/>
                    </a:lnTo>
                    <a:lnTo>
                      <a:pt x="761" y="1008"/>
                    </a:lnTo>
                    <a:lnTo>
                      <a:pt x="401" y="606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67" name="Line 23"/>
              <p:cNvSpPr>
                <a:spLocks noChangeShapeType="1"/>
              </p:cNvSpPr>
              <p:nvPr/>
            </p:nvSpPr>
            <p:spPr bwMode="auto">
              <a:xfrm rot="21000000" flipV="1">
                <a:off x="8120063" y="23971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68" name="Line 24"/>
              <p:cNvSpPr>
                <a:spLocks noChangeShapeType="1"/>
              </p:cNvSpPr>
              <p:nvPr/>
            </p:nvSpPr>
            <p:spPr bwMode="auto">
              <a:xfrm rot="480000" flipH="1" flipV="1">
                <a:off x="8704263" y="21431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69" name="Line 25"/>
              <p:cNvSpPr>
                <a:spLocks noChangeShapeType="1"/>
              </p:cNvSpPr>
              <p:nvPr/>
            </p:nvSpPr>
            <p:spPr bwMode="auto">
              <a:xfrm rot="-4920000" flipH="1" flipV="1">
                <a:off x="8348663" y="24860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0" name="Line 26"/>
              <p:cNvSpPr>
                <a:spLocks noChangeShapeType="1"/>
              </p:cNvSpPr>
              <p:nvPr/>
            </p:nvSpPr>
            <p:spPr bwMode="auto">
              <a:xfrm rot="-8700000" flipH="1" flipV="1">
                <a:off x="8501063" y="30702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1" name="Line 27"/>
              <p:cNvSpPr>
                <a:spLocks noChangeShapeType="1"/>
              </p:cNvSpPr>
              <p:nvPr/>
            </p:nvSpPr>
            <p:spPr bwMode="auto">
              <a:xfrm rot="6300000" flipH="1" flipV="1">
                <a:off x="8920163" y="28416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2" name="Line 28"/>
              <p:cNvSpPr>
                <a:spLocks noChangeShapeType="1"/>
              </p:cNvSpPr>
              <p:nvPr/>
            </p:nvSpPr>
            <p:spPr bwMode="auto">
              <a:xfrm rot="480000" flipH="1" flipV="1">
                <a:off x="8094663" y="20669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3" name="Line 29"/>
              <p:cNvSpPr>
                <a:spLocks noChangeShapeType="1"/>
              </p:cNvSpPr>
              <p:nvPr/>
            </p:nvSpPr>
            <p:spPr bwMode="auto">
              <a:xfrm rot="15300000" flipH="1">
                <a:off x="8031163" y="27527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4" name="Line 30"/>
              <p:cNvSpPr>
                <a:spLocks noChangeShapeType="1"/>
              </p:cNvSpPr>
              <p:nvPr/>
            </p:nvSpPr>
            <p:spPr bwMode="auto">
              <a:xfrm rot="21120000" flipV="1">
                <a:off x="9047163" y="32353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5" name="Line 31"/>
              <p:cNvSpPr>
                <a:spLocks noChangeShapeType="1"/>
              </p:cNvSpPr>
              <p:nvPr/>
            </p:nvSpPr>
            <p:spPr bwMode="auto">
              <a:xfrm rot="480000" flipH="1" flipV="1">
                <a:off x="9174163" y="30956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6" name="Line 32"/>
              <p:cNvSpPr>
                <a:spLocks noChangeShapeType="1"/>
              </p:cNvSpPr>
              <p:nvPr/>
            </p:nvSpPr>
            <p:spPr bwMode="auto">
              <a:xfrm rot="5100000" flipH="1" flipV="1">
                <a:off x="8526463" y="20034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 flipV="1">
                <a:off x="8882063" y="1887538"/>
                <a:ext cx="14446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8" name="Line 34"/>
              <p:cNvSpPr>
                <a:spLocks noChangeShapeType="1"/>
              </p:cNvSpPr>
              <p:nvPr/>
            </p:nvSpPr>
            <p:spPr bwMode="auto">
              <a:xfrm rot="16200000" flipH="1">
                <a:off x="9212263" y="23336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27679" name="Line 35"/>
              <p:cNvSpPr>
                <a:spLocks noChangeShapeType="1"/>
              </p:cNvSpPr>
              <p:nvPr/>
            </p:nvSpPr>
            <p:spPr bwMode="auto">
              <a:xfrm rot="480000" flipH="1" flipV="1">
                <a:off x="8767763" y="2587625"/>
                <a:ext cx="1444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</p:grpSp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81" y="1874341"/>
              <a:ext cx="273042" cy="27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 Box 42">
            <a:extLst>
              <a:ext uri="{FF2B5EF4-FFF2-40B4-BE49-F238E27FC236}">
                <a16:creationId xmlns:a16="http://schemas.microsoft.com/office/drawing/2014/main" id="{E3A7A218-46AC-4C21-8E59-B67A03300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482" y="1990967"/>
            <a:ext cx="64517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CC: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sobre </a:t>
            </a:r>
            <a:r>
              <a:rPr lang="es-ES" sz="2400" dirty="0">
                <a:solidFill>
                  <a:srgbClr val="FF0000"/>
                </a:solidFill>
              </a:rPr>
              <a:t>3 horas para recorrer 1 metro</a:t>
            </a:r>
          </a:p>
          <a:p>
            <a:r>
              <a:rPr lang="es-ES" sz="2400" dirty="0">
                <a:solidFill>
                  <a:srgbClr val="FF0000"/>
                </a:solidFill>
              </a:rPr>
              <a:t>CA (enchufe): oscilación de 1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s-ES" sz="2400" dirty="0">
                <a:solidFill>
                  <a:srgbClr val="FF0000"/>
                </a:solidFill>
              </a:rPr>
              <a:t>m de tamaño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58" grpId="0" animBg="1"/>
      <p:bldP spid="479278" grpId="0" animBg="1"/>
      <p:bldP spid="27685" grpId="0" animBg="1"/>
      <p:bldP spid="477223" grpId="0"/>
      <p:bldP spid="27690" grpId="0"/>
      <p:bldP spid="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id="{6D569539-935E-4E08-90CB-71E3A12C04C7}"/>
              </a:ext>
            </a:extLst>
          </p:cNvPr>
          <p:cNvSpPr/>
          <p:nvPr/>
        </p:nvSpPr>
        <p:spPr bwMode="auto">
          <a:xfrm>
            <a:off x="6408091" y="1412889"/>
            <a:ext cx="293096" cy="603250"/>
          </a:xfrm>
          <a:prstGeom prst="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E1FA4BA-6A77-4B2D-9942-161441136478}"/>
              </a:ext>
            </a:extLst>
          </p:cNvPr>
          <p:cNvSpPr/>
          <p:nvPr/>
        </p:nvSpPr>
        <p:spPr bwMode="auto">
          <a:xfrm>
            <a:off x="4953444" y="1399636"/>
            <a:ext cx="691106" cy="603250"/>
          </a:xfrm>
          <a:prstGeom prst="rect">
            <a:avLst/>
          </a:prstGeom>
          <a:solidFill>
            <a:srgbClr val="99CCFF"/>
          </a:solidFill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197583" y="3305144"/>
            <a:ext cx="1366837" cy="706437"/>
            <a:chOff x="5446" y="3325"/>
            <a:chExt cx="861" cy="445"/>
          </a:xfrm>
        </p:grpSpPr>
        <p:sp>
          <p:nvSpPr>
            <p:cNvPr id="29752" name="Rectangle 29"/>
            <p:cNvSpPr>
              <a:spLocks noChangeArrowheads="1"/>
            </p:cNvSpPr>
            <p:nvPr/>
          </p:nvSpPr>
          <p:spPr bwMode="auto">
            <a:xfrm>
              <a:off x="5446" y="3325"/>
              <a:ext cx="861" cy="44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9753" name="Object 30"/>
            <p:cNvGraphicFramePr>
              <a:graphicFrameLocks noChangeAspect="1"/>
            </p:cNvGraphicFramePr>
            <p:nvPr/>
          </p:nvGraphicFramePr>
          <p:xfrm>
            <a:off x="5477" y="3386"/>
            <a:ext cx="79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72" name="Ecuación" r:id="rId4" imgW="494870" imgH="215713" progId="Equation.3">
                    <p:embed/>
                  </p:oleObj>
                </mc:Choice>
                <mc:Fallback>
                  <p:oleObj name="Ecuación" r:id="rId4" imgW="494870" imgH="2157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7" y="3386"/>
                          <a:ext cx="79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837" name="Text Box 13"/>
          <p:cNvSpPr txBox="1">
            <a:spLocks noChangeArrowheads="1"/>
          </p:cNvSpPr>
          <p:nvPr/>
        </p:nvSpPr>
        <p:spPr bwMode="auto">
          <a:xfrm>
            <a:off x="3072861" y="417418"/>
            <a:ext cx="5416316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OHM a nivel microscópico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43" name="Object 19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387" y="1389697"/>
                <a:ext cx="1487487" cy="64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</m:t>
                      </m:r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s-ES" sz="2800"/>
              </a:p>
            </p:txBody>
          </p:sp>
        </mc:Choice>
        <mc:Fallback xmlns="">
          <p:sp>
            <p:nvSpPr>
              <p:cNvPr id="461843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387" y="1389697"/>
                <a:ext cx="1487487" cy="646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8203941" y="4099525"/>
            <a:ext cx="1866900" cy="90646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Resistividad eléctrica</a:t>
            </a:r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2031569" y="6352739"/>
            <a:ext cx="7463273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es mayor, y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es menor, cuanto mayores son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</a:p>
        </p:txBody>
      </p:sp>
      <p:sp>
        <p:nvSpPr>
          <p:cNvPr id="29730" name="Text Box 92"/>
          <p:cNvSpPr txBox="1">
            <a:spLocks noChangeArrowheads="1"/>
          </p:cNvSpPr>
          <p:nvPr/>
        </p:nvSpPr>
        <p:spPr bwMode="auto">
          <a:xfrm>
            <a:off x="2031568" y="5140470"/>
            <a:ext cx="7463273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mayor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,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mayor es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j</a:t>
            </a:r>
            <a:r>
              <a:rPr lang="es-ES" sz="2400" dirty="0">
                <a:latin typeface="Arial" panose="020B0604020202020204" pitchFamily="34" charset="0"/>
              </a:rPr>
              <a:t> y mayor es la corriente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D919C39-361E-409E-BEAF-153AE5D38270}"/>
              </a:ext>
            </a:extLst>
          </p:cNvPr>
          <p:cNvGrpSpPr/>
          <p:nvPr/>
        </p:nvGrpSpPr>
        <p:grpSpPr>
          <a:xfrm>
            <a:off x="3659194" y="3270696"/>
            <a:ext cx="1674815" cy="813753"/>
            <a:chOff x="3659194" y="3270696"/>
            <a:chExt cx="1674815" cy="813753"/>
          </a:xfrm>
        </p:grpSpPr>
        <p:sp>
          <p:nvSpPr>
            <p:cNvPr id="29758" name="Rectangle 4"/>
            <p:cNvSpPr>
              <a:spLocks noChangeArrowheads="1"/>
            </p:cNvSpPr>
            <p:nvPr/>
          </p:nvSpPr>
          <p:spPr bwMode="auto">
            <a:xfrm>
              <a:off x="3659194" y="3270696"/>
              <a:ext cx="1674815" cy="81375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ject 19"/>
                <p:cNvSpPr txBox="1"/>
                <p:nvPr/>
              </p:nvSpPr>
              <p:spPr bwMode="auto">
                <a:xfrm>
                  <a:off x="3793928" y="3307931"/>
                  <a:ext cx="1470222" cy="595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320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acc>
                        <m: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acc>
                          <m:accPr>
                            <m:chr m:val="⃗"/>
                            <m:ctrlPr>
                              <a:rPr lang="es-E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acc>
                      </m:oMath>
                    </m:oMathPara>
                  </a14:m>
                  <a:endParaRPr lang="es-ES" sz="3200"/>
                </a:p>
              </p:txBody>
            </p:sp>
          </mc:Choice>
          <mc:Fallback xmlns="">
            <p:sp>
              <p:nvSpPr>
                <p:cNvPr id="4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3928" y="3307931"/>
                  <a:ext cx="1470222" cy="5953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2E4F769-E004-4751-9865-F284EDCCB7DD}"/>
              </a:ext>
            </a:extLst>
          </p:cNvPr>
          <p:cNvGrpSpPr/>
          <p:nvPr/>
        </p:nvGrpSpPr>
        <p:grpSpPr>
          <a:xfrm>
            <a:off x="5341869" y="3289366"/>
            <a:ext cx="2480227" cy="796290"/>
            <a:chOff x="5341869" y="3289366"/>
            <a:chExt cx="2480227" cy="796290"/>
          </a:xfrm>
        </p:grpSpPr>
        <p:sp>
          <p:nvSpPr>
            <p:cNvPr id="461826" name="Rectangle 2"/>
            <p:cNvSpPr>
              <a:spLocks noChangeArrowheads="1"/>
            </p:cNvSpPr>
            <p:nvPr/>
          </p:nvSpPr>
          <p:spPr bwMode="auto">
            <a:xfrm>
              <a:off x="6127783" y="3289366"/>
              <a:ext cx="1564640" cy="79629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19"/>
                <p:cNvSpPr txBox="1"/>
                <p:nvPr/>
              </p:nvSpPr>
              <p:spPr bwMode="auto">
                <a:xfrm>
                  <a:off x="5341869" y="3325813"/>
                  <a:ext cx="2480227" cy="639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es-E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s-E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 </m:t>
                        </m:r>
                        <m:acc>
                          <m:accPr>
                            <m:chr m:val="⃗"/>
                            <m:ctrlPr>
                              <a:rPr lang="es-E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acc>
                        <m: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  <m:r>
                          <a:rPr lang="es-ES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acc>
                          <m:accPr>
                            <m:chr m:val="⃗"/>
                            <m:ctrlPr>
                              <a:rPr lang="es-E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acc>
                      </m:oMath>
                    </m:oMathPara>
                  </a14:m>
                  <a:endParaRPr lang="es-ES" sz="3200"/>
                </a:p>
              </p:txBody>
            </p:sp>
          </mc:Choice>
          <mc:Fallback xmlns="">
            <p:sp>
              <p:nvSpPr>
                <p:cNvPr id="5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41869" y="3325813"/>
                  <a:ext cx="2480227" cy="6397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8182569" y="1280100"/>
            <a:ext cx="2178053" cy="88424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Conductividad eléctrica</a:t>
            </a:r>
          </a:p>
        </p:txBody>
      </p: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2201580" y="1918939"/>
            <a:ext cx="1822074" cy="1163637"/>
            <a:chOff x="5833201" y="2803940"/>
            <a:chExt cx="1822074" cy="1163642"/>
          </a:xfrm>
        </p:grpSpPr>
        <p:sp>
          <p:nvSpPr>
            <p:cNvPr id="29731" name="Text Box 31"/>
            <p:cNvSpPr txBox="1">
              <a:spLocks noChangeArrowheads="1"/>
            </p:cNvSpPr>
            <p:nvPr/>
          </p:nvSpPr>
          <p:spPr bwMode="auto">
            <a:xfrm>
              <a:off x="5833201" y="3061697"/>
              <a:ext cx="1822074" cy="905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Densidad de carga</a:t>
              </a:r>
            </a:p>
          </p:txBody>
        </p:sp>
        <p:cxnSp>
          <p:nvCxnSpPr>
            <p:cNvPr id="29732" name="Conector recto de flecha 68"/>
            <p:cNvCxnSpPr>
              <a:cxnSpLocks noChangeShapeType="1"/>
            </p:cNvCxnSpPr>
            <p:nvPr/>
          </p:nvCxnSpPr>
          <p:spPr bwMode="auto">
            <a:xfrm>
              <a:off x="6021805" y="2803940"/>
              <a:ext cx="0" cy="32400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7" name="Text Box 97"/>
          <p:cNvSpPr txBox="1">
            <a:spLocks noChangeArrowheads="1"/>
          </p:cNvSpPr>
          <p:nvPr/>
        </p:nvSpPr>
        <p:spPr bwMode="auto">
          <a:xfrm>
            <a:off x="6742071" y="2175762"/>
            <a:ext cx="3159288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Todos los portadores tienen de carga “e”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732496" y="1908578"/>
            <a:ext cx="3128153" cy="1173065"/>
            <a:chOff x="7674172" y="2367402"/>
            <a:chExt cx="3128153" cy="1173065"/>
          </a:xfrm>
        </p:grpSpPr>
        <p:sp>
          <p:nvSpPr>
            <p:cNvPr id="29729" name="Text Box 62"/>
            <p:cNvSpPr txBox="1">
              <a:spLocks noChangeArrowheads="1"/>
            </p:cNvSpPr>
            <p:nvPr/>
          </p:nvSpPr>
          <p:spPr bwMode="auto">
            <a:xfrm>
              <a:off x="7776863" y="2634588"/>
              <a:ext cx="3025462" cy="905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Densidad de portadores de carga</a:t>
              </a:r>
            </a:p>
          </p:txBody>
        </p:sp>
        <p:cxnSp>
          <p:nvCxnSpPr>
            <p:cNvPr id="66" name="Conector recto de flecha 68"/>
            <p:cNvCxnSpPr>
              <a:cxnSpLocks noChangeShapeType="1"/>
            </p:cNvCxnSpPr>
            <p:nvPr/>
          </p:nvCxnSpPr>
          <p:spPr bwMode="auto">
            <a:xfrm>
              <a:off x="7674172" y="2367402"/>
              <a:ext cx="207137" cy="33079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FDF96E4-1CF8-49E0-9BF8-DDF4A1C38CD9}"/>
              </a:ext>
            </a:extLst>
          </p:cNvPr>
          <p:cNvGrpSpPr/>
          <p:nvPr/>
        </p:nvGrpSpPr>
        <p:grpSpPr>
          <a:xfrm>
            <a:off x="4757940" y="4126280"/>
            <a:ext cx="1524019" cy="830466"/>
            <a:chOff x="4757940" y="4126280"/>
            <a:chExt cx="1524019" cy="830466"/>
          </a:xfrm>
        </p:grpSpPr>
        <p:sp>
          <p:nvSpPr>
            <p:cNvPr id="29756" name="Text Box 15"/>
            <p:cNvSpPr txBox="1">
              <a:spLocks noChangeArrowheads="1"/>
            </p:cNvSpPr>
            <p:nvPr/>
          </p:nvSpPr>
          <p:spPr bwMode="auto">
            <a:xfrm>
              <a:off x="4757940" y="4420199"/>
              <a:ext cx="1524019" cy="5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CAUSA</a:t>
              </a: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 flipV="1">
              <a:off x="5138530" y="4126280"/>
              <a:ext cx="288000" cy="3600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48E3DDE-F45B-4C0E-ACD7-C04046C6BE54}"/>
              </a:ext>
            </a:extLst>
          </p:cNvPr>
          <p:cNvGrpSpPr/>
          <p:nvPr/>
        </p:nvGrpSpPr>
        <p:grpSpPr>
          <a:xfrm>
            <a:off x="2705664" y="4149665"/>
            <a:ext cx="1444643" cy="807087"/>
            <a:chOff x="2705664" y="4149665"/>
            <a:chExt cx="1444643" cy="807087"/>
          </a:xfrm>
        </p:grpSpPr>
        <p:sp>
          <p:nvSpPr>
            <p:cNvPr id="29757" name="Text Box 16"/>
            <p:cNvSpPr txBox="1">
              <a:spLocks noChangeArrowheads="1"/>
            </p:cNvSpPr>
            <p:nvPr/>
          </p:nvSpPr>
          <p:spPr bwMode="auto">
            <a:xfrm>
              <a:off x="2705664" y="4420204"/>
              <a:ext cx="1444643" cy="536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EFECTO</a:t>
              </a:r>
            </a:p>
          </p:txBody>
        </p:sp>
        <p:sp>
          <p:nvSpPr>
            <p:cNvPr id="72" name="Line 22">
              <a:extLst>
                <a:ext uri="{FF2B5EF4-FFF2-40B4-BE49-F238E27FC236}">
                  <a16:creationId xmlns:a16="http://schemas.microsoft.com/office/drawing/2014/main" id="{F3133E1A-5E3A-4DC8-92FB-37660C116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5361" y="4149665"/>
              <a:ext cx="349820" cy="33163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73" name="Text Box 92">
            <a:extLst>
              <a:ext uri="{FF2B5EF4-FFF2-40B4-BE49-F238E27FC236}">
                <a16:creationId xmlns:a16="http://schemas.microsoft.com/office/drawing/2014/main" id="{F2AD42FE-A52B-449F-9A5B-C5690A66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569" y="5744188"/>
            <a:ext cx="7463274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mayor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dirty="0">
                <a:latin typeface="Arial" panose="020B0604020202020204" pitchFamily="34" charset="0"/>
              </a:rPr>
              <a:t>, menor es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j</a:t>
            </a:r>
            <a:r>
              <a:rPr lang="es-ES" sz="2400" dirty="0">
                <a:latin typeface="Arial" panose="020B0604020202020204" pitchFamily="34" charset="0"/>
              </a:rPr>
              <a:t> y menor es la corriente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ject 19">
                <a:extLst>
                  <a:ext uri="{FF2B5EF4-FFF2-40B4-BE49-F238E27FC236}">
                    <a16:creationId xmlns:a16="http://schemas.microsoft.com/office/drawing/2014/main" id="{0B7A7A6B-3B4F-4579-9994-62EEC4BB548F}"/>
                  </a:ext>
                </a:extLst>
              </p:cNvPr>
              <p:cNvSpPr txBox="1"/>
              <p:nvPr/>
            </p:nvSpPr>
            <p:spPr bwMode="auto">
              <a:xfrm>
                <a:off x="2234716" y="1366264"/>
                <a:ext cx="1079271" cy="646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s-ES" sz="2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Object 19">
                <a:extLst>
                  <a:ext uri="{FF2B5EF4-FFF2-40B4-BE49-F238E27FC236}">
                    <a16:creationId xmlns:a16="http://schemas.microsoft.com/office/drawing/2014/main" id="{0B7A7A6B-3B4F-4579-9994-62EEC4BB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716" y="1366264"/>
                <a:ext cx="1079271" cy="646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bject 19">
                <a:extLst>
                  <a:ext uri="{FF2B5EF4-FFF2-40B4-BE49-F238E27FC236}">
                    <a16:creationId xmlns:a16="http://schemas.microsoft.com/office/drawing/2014/main" id="{93E5A4EE-17A2-4B69-9AF2-DDC84D158679}"/>
                  </a:ext>
                </a:extLst>
              </p:cNvPr>
              <p:cNvSpPr txBox="1"/>
              <p:nvPr/>
            </p:nvSpPr>
            <p:spPr bwMode="auto">
              <a:xfrm>
                <a:off x="4560406" y="1368077"/>
                <a:ext cx="1377950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neμ</m:t>
                      </m:r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acc>
                        <m:accPr>
                          <m:chr m:val="⃗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</m:oMath>
                  </m:oMathPara>
                </a14:m>
                <a:endParaRPr lang="es-ES" sz="2800"/>
              </a:p>
            </p:txBody>
          </p:sp>
        </mc:Choice>
        <mc:Fallback xmlns="">
          <p:sp>
            <p:nvSpPr>
              <p:cNvPr id="79" name="Object 19">
                <a:extLst>
                  <a:ext uri="{FF2B5EF4-FFF2-40B4-BE49-F238E27FC236}">
                    <a16:creationId xmlns:a16="http://schemas.microsoft.com/office/drawing/2014/main" id="{93E5A4EE-17A2-4B69-9AF2-DDC84D15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0406" y="1368077"/>
                <a:ext cx="1377950" cy="6032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bject 19">
                <a:extLst>
                  <a:ext uri="{FF2B5EF4-FFF2-40B4-BE49-F238E27FC236}">
                    <a16:creationId xmlns:a16="http://schemas.microsoft.com/office/drawing/2014/main" id="{C55A7910-05E7-4521-A1F6-01CC2B6F377B}"/>
                  </a:ext>
                </a:extLst>
              </p:cNvPr>
              <p:cNvSpPr txBox="1"/>
              <p:nvPr/>
            </p:nvSpPr>
            <p:spPr bwMode="auto">
              <a:xfrm>
                <a:off x="6002644" y="1363224"/>
                <a:ext cx="1377950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acc>
                        <m:accPr>
                          <m:chr m:val="⃗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</m:oMath>
                  </m:oMathPara>
                </a14:m>
                <a:endParaRPr lang="es-ES" sz="2800"/>
              </a:p>
            </p:txBody>
          </p:sp>
        </mc:Choice>
        <mc:Fallback xmlns="">
          <p:sp>
            <p:nvSpPr>
              <p:cNvPr id="82" name="Object 19">
                <a:extLst>
                  <a:ext uri="{FF2B5EF4-FFF2-40B4-BE49-F238E27FC236}">
                    <a16:creationId xmlns:a16="http://schemas.microsoft.com/office/drawing/2014/main" id="{C55A7910-05E7-4521-A1F6-01CC2B6F3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644" y="1363224"/>
                <a:ext cx="1377950" cy="6032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9">
                <a:extLst>
                  <a:ext uri="{FF2B5EF4-FFF2-40B4-BE49-F238E27FC236}">
                    <a16:creationId xmlns:a16="http://schemas.microsoft.com/office/drawing/2014/main" id="{CE0A71BA-F3A6-4A38-882C-67290D7A6D8B}"/>
                  </a:ext>
                </a:extLst>
              </p:cNvPr>
              <p:cNvSpPr txBox="1"/>
              <p:nvPr/>
            </p:nvSpPr>
            <p:spPr bwMode="auto">
              <a:xfrm>
                <a:off x="1644289" y="1391794"/>
                <a:ext cx="785367" cy="646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Object 19">
                <a:extLst>
                  <a:ext uri="{FF2B5EF4-FFF2-40B4-BE49-F238E27FC236}">
                    <a16:creationId xmlns:a16="http://schemas.microsoft.com/office/drawing/2014/main" id="{CE0A71BA-F3A6-4A38-882C-67290D7A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289" y="1391794"/>
                <a:ext cx="785367" cy="6461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28" grpId="0" animBg="1"/>
      <p:bldP spid="461837" grpId="0" animBg="1"/>
      <p:bldP spid="461843" grpId="0" build="p"/>
      <p:bldP spid="3" grpId="0" animBg="1"/>
      <p:bldP spid="461867" grpId="0" animBg="1"/>
      <p:bldP spid="29730" grpId="0" animBg="1"/>
      <p:bldP spid="29714" grpId="0" animBg="1"/>
      <p:bldP spid="29727" grpId="0"/>
      <p:bldP spid="73" grpId="0" animBg="1"/>
      <p:bldP spid="74" grpId="0"/>
      <p:bldP spid="79" grpId="0"/>
      <p:bldP spid="82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748590B-2C86-4E05-8125-441FEFB2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32" y="522010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105897-6000-4AC6-8060-FBC602F6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05" y="4103066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AC22B58-3136-4293-9AF8-DBD7432F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6" y="3324919"/>
            <a:ext cx="7956000" cy="52004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2238223" y="2288170"/>
            <a:ext cx="5580000" cy="7613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690580" y="1674808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27/11/20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25/11/20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25/11/20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04830" y="3377909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04830" y="2292803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09713" y="588963"/>
            <a:ext cx="852011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4: CORRIENTE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        CIRCUITOS DE CORRIENTE CONTINUA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482605" y="2235653"/>
            <a:ext cx="708025" cy="342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4.4.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31905" y="2235653"/>
            <a:ext cx="7957124" cy="45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Corriente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Intensidad y Densidad de Corriente.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Ohm: Conductividad y Resistencia Eléctricas.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Potencia en Corriente Continua: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FEM, FCEM y Ley de Joule.</a:t>
            </a:r>
            <a:endParaRPr lang="es-E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de Corriente Continua: Leyes de Kirchhoff. Asociación de Resistencias o Conductancias. Asociación en Serie. Asociación en Paralelo. Transformaciones Estrella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b="1" dirty="0">
                <a:latin typeface="Arial" panose="020B0604020202020204" pitchFamily="34" charset="0"/>
              </a:rPr>
              <a:t>Triángulo.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224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328748" y="1097838"/>
            <a:ext cx="8855776" cy="905881"/>
            <a:chOff x="1328748" y="1024737"/>
            <a:chExt cx="8855776" cy="905881"/>
          </a:xfrm>
        </p:grpSpPr>
        <p:sp>
          <p:nvSpPr>
            <p:cNvPr id="31763" name="Text Box 5"/>
            <p:cNvSpPr txBox="1">
              <a:spLocks noChangeArrowheads="1"/>
            </p:cNvSpPr>
            <p:nvPr/>
          </p:nvSpPr>
          <p:spPr bwMode="auto">
            <a:xfrm>
              <a:off x="1328748" y="1024737"/>
              <a:ext cx="8855776" cy="9058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Corriente                                                                      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Útil V para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continua                                                                      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evaluar W</a:t>
              </a:r>
              <a:r>
                <a:rPr lang="es-ES" sz="2400" b="1" baseline="-25000"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>
                  <a:latin typeface="Arial" panose="020B0604020202020204" pitchFamily="34" charset="0"/>
                </a:rPr>
                <a:t> </a:t>
              </a:r>
              <a:endParaRPr lang="es-ES" sz="2400" b="1" baseline="-250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2613995" y="1187054"/>
              <a:ext cx="6049609" cy="536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 Q que generan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fijas  </a:t>
              </a: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>
                  <a:latin typeface="Arial" panose="020B0604020202020204" pitchFamily="34" charset="0"/>
                  <a:sym typeface="Symbol" panose="05050102010706020507" pitchFamily="18" charset="2"/>
                </a:rPr>
                <a:t>conservativo 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1DED9BB-7E7C-4E6D-9BCC-FFC88E1DA148}"/>
              </a:ext>
            </a:extLst>
          </p:cNvPr>
          <p:cNvSpPr/>
          <p:nvPr/>
        </p:nvSpPr>
        <p:spPr bwMode="auto">
          <a:xfrm rot="5400000">
            <a:off x="7148651" y="3602064"/>
            <a:ext cx="4664393" cy="230467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4864276" y="2258097"/>
            <a:ext cx="5764395" cy="103539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457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2133"/>
              </p:ext>
            </p:extLst>
          </p:nvPr>
        </p:nvGraphicFramePr>
        <p:xfrm>
          <a:off x="4956662" y="2367082"/>
          <a:ext cx="3371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7" name="Ecuación" r:id="rId4" imgW="1473200" imgH="330200" progId="Equation.3">
                  <p:embed/>
                </p:oleObj>
              </mc:Choice>
              <mc:Fallback>
                <p:oleObj name="Ecuación" r:id="rId4" imgW="14732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662" y="2367082"/>
                        <a:ext cx="33718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01" name="Group 53"/>
          <p:cNvGrpSpPr>
            <a:grpSpLocks/>
          </p:cNvGrpSpPr>
          <p:nvPr/>
        </p:nvGrpSpPr>
        <p:grpSpPr bwMode="auto">
          <a:xfrm>
            <a:off x="1328748" y="2437314"/>
            <a:ext cx="3403601" cy="695325"/>
            <a:chOff x="937" y="1935"/>
            <a:chExt cx="2144" cy="438"/>
          </a:xfrm>
        </p:grpSpPr>
        <p:sp>
          <p:nvSpPr>
            <p:cNvPr id="31775" name="Rectangle 19"/>
            <p:cNvSpPr>
              <a:spLocks noChangeArrowheads="1"/>
            </p:cNvSpPr>
            <p:nvPr/>
          </p:nvSpPr>
          <p:spPr bwMode="auto">
            <a:xfrm>
              <a:off x="937" y="1935"/>
              <a:ext cx="2144" cy="43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17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72055"/>
                </p:ext>
              </p:extLst>
            </p:nvPr>
          </p:nvGraphicFramePr>
          <p:xfrm>
            <a:off x="996" y="1938"/>
            <a:ext cx="199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8" name="Ecuación" r:id="rId6" imgW="1346040" imgH="279360" progId="Equation.3">
                    <p:embed/>
                  </p:oleObj>
                </mc:Choice>
                <mc:Fallback>
                  <p:oleObj name="Ecuación" r:id="rId6" imgW="134604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938"/>
                          <a:ext cx="199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7885544" y="2089484"/>
            <a:ext cx="1436687" cy="382122"/>
            <a:chOff x="7034213" y="2529283"/>
            <a:chExt cx="1436687" cy="381663"/>
          </a:xfrm>
        </p:grpSpPr>
        <p:sp>
          <p:nvSpPr>
            <p:cNvPr id="31773" name="Forma libre 10"/>
            <p:cNvSpPr>
              <a:spLocks/>
            </p:cNvSpPr>
            <p:nvPr/>
          </p:nvSpPr>
          <p:spPr bwMode="auto">
            <a:xfrm>
              <a:off x="7034213" y="2590271"/>
              <a:ext cx="1436687" cy="320675"/>
            </a:xfrm>
            <a:custGeom>
              <a:avLst/>
              <a:gdLst>
                <a:gd name="T0" fmla="*/ 0 w 1436914"/>
                <a:gd name="T1" fmla="*/ 280006 h 321671"/>
                <a:gd name="T2" fmla="*/ 671862 w 1436914"/>
                <a:gd name="T3" fmla="*/ 124 h 321671"/>
                <a:gd name="T4" fmla="*/ 1433963 w 1436914"/>
                <a:gd name="T5" fmla="*/ 308957 h 3216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36914" h="321671">
                  <a:moveTo>
                    <a:pt x="0" y="291526"/>
                  </a:moveTo>
                  <a:cubicBezTo>
                    <a:pt x="216877" y="143313"/>
                    <a:pt x="433754" y="-4900"/>
                    <a:pt x="673240" y="124"/>
                  </a:cubicBezTo>
                  <a:cubicBezTo>
                    <a:pt x="912726" y="5148"/>
                    <a:pt x="1174820" y="163409"/>
                    <a:pt x="1436914" y="321671"/>
                  </a:cubicBezTo>
                </a:path>
              </a:pathLst>
            </a:custGeom>
            <a:noFill/>
            <a:ln w="38100" cap="flat" cmpd="sng" algn="ctr">
              <a:solidFill>
                <a:srgbClr val="FF99CC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1797" name="Text Box 23"/>
            <p:cNvSpPr txBox="1">
              <a:spLocks noChangeArrowheads="1"/>
            </p:cNvSpPr>
            <p:nvPr/>
          </p:nvSpPr>
          <p:spPr bwMode="auto">
            <a:xfrm>
              <a:off x="7195080" y="2529283"/>
              <a:ext cx="847844" cy="36603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</p:spPr>
          <p:txBody>
            <a:bodyPr wrap="square"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Ohm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441620" y="6341886"/>
            <a:ext cx="1929938" cy="536549"/>
            <a:chOff x="2559818" y="6288156"/>
            <a:chExt cx="1929938" cy="536549"/>
          </a:xfrm>
        </p:grpSpPr>
        <p:sp>
          <p:nvSpPr>
            <p:cNvPr id="28" name="Rectángulo 27"/>
            <p:cNvSpPr/>
            <p:nvPr/>
          </p:nvSpPr>
          <p:spPr bwMode="auto">
            <a:xfrm>
              <a:off x="2559818" y="6304758"/>
              <a:ext cx="1927429" cy="47306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square" lIns="90000" tIns="82800" rIns="90000" bIns="82800">
              <a:no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31772" name="Text Box 26"/>
            <p:cNvSpPr txBox="1">
              <a:spLocks noChangeArrowheads="1"/>
            </p:cNvSpPr>
            <p:nvPr/>
          </p:nvSpPr>
          <p:spPr bwMode="auto">
            <a:xfrm>
              <a:off x="2562327" y="6288156"/>
              <a:ext cx="192742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Sección Cte.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437867" y="5616828"/>
            <a:ext cx="3214639" cy="536553"/>
            <a:chOff x="2556065" y="5668198"/>
            <a:chExt cx="3214639" cy="536553"/>
          </a:xfrm>
        </p:grpSpPr>
        <p:sp>
          <p:nvSpPr>
            <p:cNvPr id="27" name="Rectángulo 26"/>
            <p:cNvSpPr/>
            <p:nvPr/>
          </p:nvSpPr>
          <p:spPr bwMode="auto">
            <a:xfrm>
              <a:off x="2556995" y="5668198"/>
              <a:ext cx="3165277" cy="53654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square" lIns="90000" tIns="82800" rIns="90000" bIns="82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 sz="2400">
                <a:latin typeface="Arial" charset="0"/>
              </a:endParaRPr>
            </a:p>
          </p:txBody>
        </p:sp>
        <p:sp>
          <p:nvSpPr>
            <p:cNvPr id="31770" name="Text Box 16"/>
            <p:cNvSpPr txBox="1">
              <a:spLocks noChangeArrowheads="1"/>
            </p:cNvSpPr>
            <p:nvPr/>
          </p:nvSpPr>
          <p:spPr bwMode="auto">
            <a:xfrm>
              <a:off x="2556065" y="5668202"/>
              <a:ext cx="321463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Corriente Homogénea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34353" y="4891298"/>
            <a:ext cx="2357033" cy="540051"/>
            <a:chOff x="2552551" y="5037258"/>
            <a:chExt cx="2357033" cy="540051"/>
          </a:xfrm>
        </p:grpSpPr>
        <p:sp>
          <p:nvSpPr>
            <p:cNvPr id="3" name="Rectángulo 2"/>
            <p:cNvSpPr/>
            <p:nvPr/>
          </p:nvSpPr>
          <p:spPr bwMode="auto">
            <a:xfrm>
              <a:off x="2553041" y="5037258"/>
              <a:ext cx="2320809" cy="53654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square" lIns="90000" tIns="82800" rIns="90000" bIns="828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s-ES" sz="2400">
                <a:latin typeface="Arial" charset="0"/>
              </a:endParaRPr>
            </a:p>
          </p:txBody>
        </p:sp>
        <p:sp>
          <p:nvSpPr>
            <p:cNvPr id="31768" name="Text Box 15"/>
            <p:cNvSpPr txBox="1">
              <a:spLocks noChangeArrowheads="1"/>
            </p:cNvSpPr>
            <p:nvPr/>
          </p:nvSpPr>
          <p:spPr bwMode="auto">
            <a:xfrm>
              <a:off x="2552551" y="5040760"/>
              <a:ext cx="235703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Conductor Ideal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142340" y="3148213"/>
            <a:ext cx="3653069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 elegimos un camino en un conductor en la dirección y sentido del campo (de la corriente)</a:t>
            </a:r>
          </a:p>
        </p:txBody>
      </p:sp>
      <p:graphicFrame>
        <p:nvGraphicFramePr>
          <p:cNvPr id="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08895"/>
              </p:ext>
            </p:extLst>
          </p:nvPr>
        </p:nvGraphicFramePr>
        <p:xfrm>
          <a:off x="8395488" y="2367082"/>
          <a:ext cx="1712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9" name="Ecuación" r:id="rId8" imgW="749300" imgH="330200" progId="Equation.3">
                  <p:embed/>
                </p:oleObj>
              </mc:Choice>
              <mc:Fallback>
                <p:oleObj name="Ecuación" r:id="rId8" imgW="7493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5488" y="2367082"/>
                        <a:ext cx="17129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51201"/>
              </p:ext>
            </p:extLst>
          </p:nvPr>
        </p:nvGraphicFramePr>
        <p:xfrm>
          <a:off x="8396478" y="4346575"/>
          <a:ext cx="19192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0" name="Ecuación" r:id="rId10" imgW="837836" imgH="431613" progId="Equation.3">
                  <p:embed/>
                </p:oleObj>
              </mc:Choice>
              <mc:Fallback>
                <p:oleObj name="Ecuación" r:id="rId10" imgW="83783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478" y="4346575"/>
                        <a:ext cx="19192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927972"/>
              </p:ext>
            </p:extLst>
          </p:nvPr>
        </p:nvGraphicFramePr>
        <p:xfrm>
          <a:off x="8433615" y="5351304"/>
          <a:ext cx="15128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1" name="Ecuación" r:id="rId12" imgW="660113" imgH="431613" progId="Equation.3">
                  <p:embed/>
                </p:oleObj>
              </mc:Choice>
              <mc:Fallback>
                <p:oleObj name="Ecuación" r:id="rId12" imgW="660113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615" y="5351304"/>
                        <a:ext cx="15128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470325" y="6251875"/>
            <a:ext cx="203505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L: Longitud del conductor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3068380" y="399644"/>
            <a:ext cx="5416316" cy="6092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OHM a nivel macroscópico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15BE7CF-6CD9-4682-B605-2C502A145FB0}"/>
              </a:ext>
            </a:extLst>
          </p:cNvPr>
          <p:cNvGrpSpPr/>
          <p:nvPr/>
        </p:nvGrpSpPr>
        <p:grpSpPr>
          <a:xfrm>
            <a:off x="3352615" y="2033682"/>
            <a:ext cx="1403038" cy="1222289"/>
            <a:chOff x="3352615" y="1974048"/>
            <a:chExt cx="1403038" cy="1222289"/>
          </a:xfrm>
        </p:grpSpPr>
        <p:cxnSp>
          <p:nvCxnSpPr>
            <p:cNvPr id="31766" name="Conector recto de flecha 7"/>
            <p:cNvCxnSpPr>
              <a:cxnSpLocks noChangeShapeType="1"/>
            </p:cNvCxnSpPr>
            <p:nvPr/>
          </p:nvCxnSpPr>
          <p:spPr bwMode="auto">
            <a:xfrm flipV="1">
              <a:off x="3352615" y="3017512"/>
              <a:ext cx="178825" cy="17882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Grupo 9"/>
            <p:cNvGrpSpPr/>
            <p:nvPr/>
          </p:nvGrpSpPr>
          <p:grpSpPr>
            <a:xfrm>
              <a:off x="4012278" y="1974048"/>
              <a:ext cx="743375" cy="509425"/>
              <a:chOff x="4012278" y="2143159"/>
              <a:chExt cx="743375" cy="509425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4205502" y="2143159"/>
                <a:ext cx="550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s-ES" sz="24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E</a:t>
                </a:r>
                <a:r>
                  <a:rPr lang="es-E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|</a:t>
                </a:r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" name="Conector recto de flecha 7"/>
              <p:cNvCxnSpPr>
                <a:cxnSpLocks noChangeShapeType="1"/>
              </p:cNvCxnSpPr>
              <p:nvPr/>
            </p:nvCxnSpPr>
            <p:spPr bwMode="auto">
              <a:xfrm flipV="1">
                <a:off x="4012278" y="2453647"/>
                <a:ext cx="217235" cy="198937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8394864" y="3384438"/>
            <a:ext cx="1944256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cte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conductor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044795" y="3026440"/>
            <a:ext cx="2276099" cy="1625093"/>
            <a:chOff x="4939695" y="3221139"/>
            <a:chExt cx="2276099" cy="1625093"/>
          </a:xfrm>
        </p:grpSpPr>
        <p:grpSp>
          <p:nvGrpSpPr>
            <p:cNvPr id="31758" name="Grupo 15"/>
            <p:cNvGrpSpPr>
              <a:grpSpLocks/>
            </p:cNvGrpSpPr>
            <p:nvPr/>
          </p:nvGrpSpPr>
          <p:grpSpPr bwMode="auto">
            <a:xfrm>
              <a:off x="4939695" y="3228877"/>
              <a:ext cx="2276099" cy="1617355"/>
              <a:chOff x="4444524" y="3205986"/>
              <a:chExt cx="2275179" cy="1615055"/>
            </a:xfrm>
          </p:grpSpPr>
          <p:sp>
            <p:nvSpPr>
              <p:cNvPr id="2" name="Text Box 21"/>
              <p:cNvSpPr txBox="1">
                <a:spLocks noChangeArrowheads="1"/>
              </p:cNvSpPr>
              <p:nvPr/>
            </p:nvSpPr>
            <p:spPr bwMode="auto">
              <a:xfrm>
                <a:off x="4444524" y="3547641"/>
                <a:ext cx="2275179" cy="127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 y + porque V disminuye en el sentido de </a:t>
                </a:r>
                <a:r>
                  <a:rPr lang="es-ES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cxnSp>
            <p:nvCxnSpPr>
              <p:cNvPr id="31764" name="Conector recto de flecha 59"/>
              <p:cNvCxnSpPr>
                <a:cxnSpLocks noChangeShapeType="1"/>
              </p:cNvCxnSpPr>
              <p:nvPr/>
            </p:nvCxnSpPr>
            <p:spPr bwMode="auto">
              <a:xfrm flipV="1">
                <a:off x="5577567" y="3205986"/>
                <a:ext cx="1" cy="414676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7" name="Conector recto de flecha 59"/>
            <p:cNvCxnSpPr>
              <a:cxnSpLocks noChangeShapeType="1"/>
            </p:cNvCxnSpPr>
            <p:nvPr/>
          </p:nvCxnSpPr>
          <p:spPr bwMode="auto">
            <a:xfrm flipH="1">
              <a:off x="5498975" y="3221139"/>
              <a:ext cx="10800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CuadroTexto 19"/>
          <p:cNvSpPr txBox="1"/>
          <p:nvPr/>
        </p:nvSpPr>
        <p:spPr>
          <a:xfrm>
            <a:off x="1331429" y="4888315"/>
            <a:ext cx="1046421" cy="195209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none" tIns="36000" bIns="72000" rtlCol="0" anchor="ctr" anchorCtr="0">
            <a:noAutofit/>
          </a:bodyPr>
          <a:lstStyle/>
          <a:p>
            <a:pPr algn="ctr"/>
            <a:r>
              <a:rPr lang="es-ES" sz="2400" dirty="0"/>
              <a:t>Caso</a:t>
            </a:r>
          </a:p>
          <a:p>
            <a:pPr algn="ctr"/>
            <a:r>
              <a:rPr lang="es-ES" sz="2400" dirty="0"/>
              <a:t>más</a:t>
            </a:r>
          </a:p>
          <a:p>
            <a:pPr algn="ctr"/>
            <a:r>
              <a:rPr lang="es-ES" sz="2400" dirty="0"/>
              <a:t> simple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4745370" y="4894800"/>
            <a:ext cx="326914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 cte. en el camino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98221" y="5608806"/>
            <a:ext cx="163888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</a:t>
            </a:r>
            <a:r>
              <a:rPr lang="es-ES" sz="2400" dirty="0">
                <a:solidFill>
                  <a:srgbClr val="3333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</a:t>
            </a:r>
            <a:r>
              <a:rPr lang="es-ES" sz="2400" baseline="-25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 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4358822" y="6331970"/>
            <a:ext cx="337974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400" baseline="-25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cte. en el camino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90C00F5-8A36-46FF-8217-614CA4BC72E1}"/>
              </a:ext>
            </a:extLst>
          </p:cNvPr>
          <p:cNvGrpSpPr/>
          <p:nvPr/>
        </p:nvGrpSpPr>
        <p:grpSpPr>
          <a:xfrm>
            <a:off x="7240449" y="3179115"/>
            <a:ext cx="1369471" cy="3456000"/>
            <a:chOff x="7240449" y="3179115"/>
            <a:chExt cx="1369471" cy="3456000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9FE63475-02B3-433A-B650-44B5B59B609E}"/>
                </a:ext>
              </a:extLst>
            </p:cNvPr>
            <p:cNvSpPr/>
            <p:nvPr/>
          </p:nvSpPr>
          <p:spPr bwMode="auto">
            <a:xfrm>
              <a:off x="8041404" y="3179115"/>
              <a:ext cx="568516" cy="3456000"/>
            </a:xfrm>
            <a:custGeom>
              <a:avLst/>
              <a:gdLst>
                <a:gd name="connsiteX0" fmla="*/ 0 w 277402"/>
                <a:gd name="connsiteY0" fmla="*/ 3750068 h 3750068"/>
                <a:gd name="connsiteX1" fmla="*/ 10274 w 277402"/>
                <a:gd name="connsiteY1" fmla="*/ 503434 h 3750068"/>
                <a:gd name="connsiteX2" fmla="*/ 277402 w 277402"/>
                <a:gd name="connsiteY2" fmla="*/ 0 h 375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402" h="3750068">
                  <a:moveTo>
                    <a:pt x="0" y="3750068"/>
                  </a:moveTo>
                  <a:cubicBezTo>
                    <a:pt x="3425" y="2667857"/>
                    <a:pt x="6849" y="1585645"/>
                    <a:pt x="10274" y="503434"/>
                  </a:cubicBezTo>
                  <a:lnTo>
                    <a:pt x="277402" y="0"/>
                  </a:lnTo>
                </a:path>
              </a:pathLst>
            </a:cu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Conector recto de flecha 59">
              <a:extLst>
                <a:ext uri="{FF2B5EF4-FFF2-40B4-BE49-F238E27FC236}">
                  <a16:creationId xmlns:a16="http://schemas.microsoft.com/office/drawing/2014/main" id="{E274AFCF-16E0-4FE1-9EFC-592DD6DC45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7645067" y="5459741"/>
              <a:ext cx="1" cy="809237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ector recto de flecha 59">
              <a:extLst>
                <a:ext uri="{FF2B5EF4-FFF2-40B4-BE49-F238E27FC236}">
                  <a16:creationId xmlns:a16="http://schemas.microsoft.com/office/drawing/2014/main" id="{B15E8C72-AA9A-43E9-9BCF-E7CBEBAEA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7894289" y="6477370"/>
              <a:ext cx="1" cy="283632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Conector recto de flecha 59">
              <a:extLst>
                <a:ext uri="{FF2B5EF4-FFF2-40B4-BE49-F238E27FC236}">
                  <a16:creationId xmlns:a16="http://schemas.microsoft.com/office/drawing/2014/main" id="{F5CD9932-9C82-444C-9DE2-9A20B3AC84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7949869" y="5094413"/>
              <a:ext cx="1" cy="213096"/>
            </a:xfrm>
            <a:prstGeom prst="straightConnector1">
              <a:avLst/>
            </a:prstGeom>
            <a:noFill/>
            <a:ln w="38100" algn="ctr">
              <a:solidFill>
                <a:srgbClr val="3333FF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 animBg="1"/>
      <p:bldP spid="31765" grpId="0"/>
      <p:bldP spid="7" grpId="0"/>
      <p:bldP spid="32" grpId="0" animBg="1"/>
      <p:bldP spid="35" grpId="0"/>
      <p:bldP spid="20" grpId="0" animBg="1"/>
      <p:bldP spid="41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D5B1FEE-F711-422E-828D-2F9D30823516}"/>
              </a:ext>
            </a:extLst>
          </p:cNvPr>
          <p:cNvGrpSpPr/>
          <p:nvPr/>
        </p:nvGrpSpPr>
        <p:grpSpPr>
          <a:xfrm>
            <a:off x="3038559" y="375959"/>
            <a:ext cx="2991606" cy="674035"/>
            <a:chOff x="3038559" y="375959"/>
            <a:chExt cx="2991606" cy="67403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0CDF0B9-DA7E-4414-9252-0A3DB972205C}"/>
                </a:ext>
              </a:extLst>
            </p:cNvPr>
            <p:cNvSpPr/>
            <p:nvPr/>
          </p:nvSpPr>
          <p:spPr bwMode="auto">
            <a:xfrm>
              <a:off x="3038559" y="375959"/>
              <a:ext cx="2991606" cy="67403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3379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496946"/>
                </p:ext>
              </p:extLst>
            </p:nvPr>
          </p:nvGraphicFramePr>
          <p:xfrm>
            <a:off x="3085144" y="446672"/>
            <a:ext cx="2892425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Ecuación" r:id="rId4" imgW="1167893" imgH="215806" progId="Equation.3">
                    <p:embed/>
                  </p:oleObj>
                </mc:Choice>
                <mc:Fallback>
                  <p:oleObj name="Ecuación" r:id="rId4" imgW="116789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144" y="446672"/>
                          <a:ext cx="2892425" cy="534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710" name="Group 62"/>
          <p:cNvGrpSpPr>
            <a:grpSpLocks/>
          </p:cNvGrpSpPr>
          <p:nvPr/>
        </p:nvGrpSpPr>
        <p:grpSpPr bwMode="auto">
          <a:xfrm>
            <a:off x="1845350" y="1682046"/>
            <a:ext cx="1987550" cy="906463"/>
            <a:chOff x="3707" y="3252"/>
            <a:chExt cx="1252" cy="571"/>
          </a:xfrm>
        </p:grpSpPr>
        <p:sp>
          <p:nvSpPr>
            <p:cNvPr id="33819" name="Line 37"/>
            <p:cNvSpPr>
              <a:spLocks noChangeShapeType="1"/>
            </p:cNvSpPr>
            <p:nvPr/>
          </p:nvSpPr>
          <p:spPr bwMode="auto">
            <a:xfrm flipV="1">
              <a:off x="4679" y="3538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3820" name="Text Box 38"/>
            <p:cNvSpPr txBox="1">
              <a:spLocks noChangeArrowheads="1"/>
            </p:cNvSpPr>
            <p:nvPr/>
          </p:nvSpPr>
          <p:spPr bwMode="auto">
            <a:xfrm>
              <a:off x="3707" y="3252"/>
              <a:ext cx="938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Caída de potencial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FB3C3D4-BDB6-4C62-9DAF-20DA73035D57}"/>
              </a:ext>
            </a:extLst>
          </p:cNvPr>
          <p:cNvGrpSpPr/>
          <p:nvPr/>
        </p:nvGrpSpPr>
        <p:grpSpPr>
          <a:xfrm>
            <a:off x="7928322" y="1812464"/>
            <a:ext cx="2072739" cy="2305622"/>
            <a:chOff x="7928322" y="1812464"/>
            <a:chExt cx="2072739" cy="2305622"/>
          </a:xfrm>
        </p:grpSpPr>
        <p:grpSp>
          <p:nvGrpSpPr>
            <p:cNvPr id="11" name="Grupo 10"/>
            <p:cNvGrpSpPr>
              <a:grpSpLocks/>
            </p:cNvGrpSpPr>
            <p:nvPr/>
          </p:nvGrpSpPr>
          <p:grpSpPr bwMode="auto">
            <a:xfrm>
              <a:off x="7928322" y="1812464"/>
              <a:ext cx="1319213" cy="658812"/>
              <a:chOff x="8874137" y="3084459"/>
              <a:chExt cx="1319212" cy="658860"/>
            </a:xfrm>
          </p:grpSpPr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8874137" y="3084459"/>
                <a:ext cx="1319212" cy="65886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3809" name="Object 21"/>
              <p:cNvGraphicFramePr>
                <a:graphicFrameLocks noChangeAspect="1"/>
              </p:cNvGraphicFramePr>
              <p:nvPr/>
            </p:nvGraphicFramePr>
            <p:xfrm>
              <a:off x="8982087" y="3199306"/>
              <a:ext cx="11430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79" name="Ecuación" r:id="rId6" imgW="508000" imgH="190500" progId="Equation.3">
                      <p:embed/>
                    </p:oleObj>
                  </mc:Choice>
                  <mc:Fallback>
                    <p:oleObj name="Ecuación" r:id="rId6" imgW="508000" imgH="190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82087" y="3199306"/>
                            <a:ext cx="11430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upo 11"/>
            <p:cNvGrpSpPr>
              <a:grpSpLocks/>
            </p:cNvGrpSpPr>
            <p:nvPr/>
          </p:nvGrpSpPr>
          <p:grpSpPr bwMode="auto">
            <a:xfrm>
              <a:off x="7932713" y="2460614"/>
              <a:ext cx="2068348" cy="1657472"/>
              <a:chOff x="7689353" y="3704541"/>
              <a:chExt cx="2067085" cy="1657645"/>
            </a:xfrm>
          </p:grpSpPr>
          <p:sp>
            <p:nvSpPr>
              <p:cNvPr id="33807" name="Line 43"/>
              <p:cNvSpPr>
                <a:spLocks noChangeShapeType="1"/>
              </p:cNvSpPr>
              <p:nvPr/>
            </p:nvSpPr>
            <p:spPr bwMode="auto">
              <a:xfrm flipV="1">
                <a:off x="7962007" y="3704541"/>
                <a:ext cx="0" cy="759336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noAutofit/>
              </a:bodyPr>
              <a:lstStyle/>
              <a:p>
                <a:endParaRPr lang="es-ES" sz="2400" dirty="0"/>
              </a:p>
            </p:txBody>
          </p:sp>
          <p:sp>
            <p:nvSpPr>
              <p:cNvPr id="66" name="Text Box 42"/>
              <p:cNvSpPr txBox="1">
                <a:spLocks noChangeArrowheads="1"/>
              </p:cNvSpPr>
              <p:nvPr/>
            </p:nvSpPr>
            <p:spPr bwMode="auto">
              <a:xfrm>
                <a:off x="7689353" y="4456210"/>
                <a:ext cx="2067085" cy="905976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s-ES" sz="2400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Conductancia eléctrica</a:t>
                </a:r>
              </a:p>
            </p:txBody>
          </p:sp>
        </p:grp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175639" y="4330563"/>
            <a:ext cx="7194934" cy="1420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154800" rIns="90000" bIns="154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caída de potencial en un conductor es igual a        su resistencia multiplicada por la corriente que se establece en el conductor </a:t>
            </a:r>
            <a:r>
              <a:rPr lang="es-ES" sz="2400" u="sng">
                <a:latin typeface="Arial" panose="020B0604020202020204" pitchFamily="34" charset="0"/>
              </a:rPr>
              <a:t>en el sentido de la caída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16117" y="5709138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(en el sentido del campo)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6ADE0E-2475-4410-B34B-96BC10686DC0}"/>
              </a:ext>
            </a:extLst>
          </p:cNvPr>
          <p:cNvGrpSpPr/>
          <p:nvPr/>
        </p:nvGrpSpPr>
        <p:grpSpPr>
          <a:xfrm>
            <a:off x="5422649" y="1790855"/>
            <a:ext cx="2056769" cy="744535"/>
            <a:chOff x="5452466" y="2168540"/>
            <a:chExt cx="2056769" cy="744535"/>
          </a:xfrm>
        </p:grpSpPr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6164622" y="2168540"/>
              <a:ext cx="1344613" cy="744535"/>
              <a:chOff x="3824" y="1308"/>
              <a:chExt cx="847" cy="469"/>
            </a:xfrm>
          </p:grpSpPr>
          <p:sp>
            <p:nvSpPr>
              <p:cNvPr id="33810" name="Rectangle 17"/>
              <p:cNvSpPr>
                <a:spLocks noChangeArrowheads="1"/>
              </p:cNvSpPr>
              <p:nvPr/>
            </p:nvSpPr>
            <p:spPr bwMode="auto">
              <a:xfrm>
                <a:off x="3824" y="1308"/>
                <a:ext cx="847" cy="469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288000" rIns="1224000" bIns="1440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3811" name="Object 18"/>
              <p:cNvGraphicFramePr>
                <a:graphicFrameLocks noChangeAspect="1"/>
              </p:cNvGraphicFramePr>
              <p:nvPr/>
            </p:nvGraphicFramePr>
            <p:xfrm>
              <a:off x="3911" y="1416"/>
              <a:ext cx="73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80" name="Ecuación" r:id="rId8" imgW="520474" imgH="203112" progId="Equation.3">
                      <p:embed/>
                    </p:oleObj>
                  </mc:Choice>
                  <mc:Fallback>
                    <p:oleObj name="Ecuación" r:id="rId8" imgW="520474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1416"/>
                            <a:ext cx="73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29944D45-C141-4B0E-B7DF-279DD8571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466" y="2250787"/>
              <a:ext cx="60752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  <a:sym typeface="Symbol" panose="05050102010706020507" pitchFamily="18" charset="2"/>
                </a:rPr>
                <a:t></a:t>
              </a:r>
              <a:endParaRPr lang="es-ES" sz="2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F47F9F-C358-4C01-B700-C10504C94E72}"/>
              </a:ext>
            </a:extLst>
          </p:cNvPr>
          <p:cNvSpPr txBox="1"/>
          <p:nvPr/>
        </p:nvSpPr>
        <p:spPr>
          <a:xfrm>
            <a:off x="1509093" y="6323238"/>
            <a:ext cx="84921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Es válida para todos los casos y para todo tipo de corrientes</a:t>
            </a: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9AAF0672-206A-452F-A015-50123996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427" y="434125"/>
            <a:ext cx="236710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(con S = S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DFF7278-2285-4272-96C9-7D1DABE2682F}"/>
              </a:ext>
            </a:extLst>
          </p:cNvPr>
          <p:cNvGrpSpPr/>
          <p:nvPr/>
        </p:nvGrpSpPr>
        <p:grpSpPr>
          <a:xfrm>
            <a:off x="4681330" y="286508"/>
            <a:ext cx="1034787" cy="2959661"/>
            <a:chOff x="4681330" y="286508"/>
            <a:chExt cx="1034787" cy="2959661"/>
          </a:xfrm>
        </p:grpSpPr>
        <p:sp>
          <p:nvSpPr>
            <p:cNvPr id="33813" name="Line 41"/>
            <p:cNvSpPr>
              <a:spLocks noChangeShapeType="1"/>
            </p:cNvSpPr>
            <p:nvPr/>
          </p:nvSpPr>
          <p:spPr bwMode="auto">
            <a:xfrm>
              <a:off x="4864207" y="1130755"/>
              <a:ext cx="6350" cy="211541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noAutofit/>
            </a:bodyPr>
            <a:lstStyle/>
            <a:p>
              <a:endParaRPr lang="es-E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3963119-864B-4FE1-8FCA-54C2B905AE22}"/>
                </a:ext>
              </a:extLst>
            </p:cNvPr>
            <p:cNvSpPr/>
            <p:nvPr/>
          </p:nvSpPr>
          <p:spPr bwMode="auto">
            <a:xfrm>
              <a:off x="4681330" y="286508"/>
              <a:ext cx="1034787" cy="840449"/>
            </a:xfrm>
            <a:prstGeom prst="rect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3981389" y="1823821"/>
            <a:ext cx="1398587" cy="701675"/>
            <a:chOff x="5049651" y="3091617"/>
            <a:chExt cx="1398746" cy="701120"/>
          </a:xfrm>
        </p:grpSpPr>
        <p:sp>
          <p:nvSpPr>
            <p:cNvPr id="33817" name="Rectangle 29"/>
            <p:cNvSpPr>
              <a:spLocks noChangeArrowheads="1"/>
            </p:cNvSpPr>
            <p:nvPr/>
          </p:nvSpPr>
          <p:spPr bwMode="auto">
            <a:xfrm>
              <a:off x="5049651" y="3091617"/>
              <a:ext cx="1398746" cy="70112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3818" name="Object 30"/>
            <p:cNvGraphicFramePr>
              <a:graphicFrameLocks noChangeAspect="1"/>
            </p:cNvGraphicFramePr>
            <p:nvPr/>
          </p:nvGraphicFramePr>
          <p:xfrm>
            <a:off x="5078312" y="3224705"/>
            <a:ext cx="1289052" cy="471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1" name="Ecuación" r:id="rId10" imgW="520474" imgH="190417" progId="Equation.3">
                    <p:embed/>
                  </p:oleObj>
                </mc:Choice>
                <mc:Fallback>
                  <p:oleObj name="Ecuación" r:id="rId10" imgW="52047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312" y="3224705"/>
                          <a:ext cx="1289052" cy="471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709" name="Group 61"/>
          <p:cNvGrpSpPr>
            <a:grpSpLocks/>
          </p:cNvGrpSpPr>
          <p:nvPr/>
        </p:nvGrpSpPr>
        <p:grpSpPr bwMode="auto">
          <a:xfrm>
            <a:off x="1952543" y="2483118"/>
            <a:ext cx="5414967" cy="782638"/>
            <a:chOff x="3536" y="2148"/>
            <a:chExt cx="3411" cy="493"/>
          </a:xfrm>
        </p:grpSpPr>
        <p:sp>
          <p:nvSpPr>
            <p:cNvPr id="33821" name="Text Box 32"/>
            <p:cNvSpPr txBox="1">
              <a:spLocks noChangeArrowheads="1"/>
            </p:cNvSpPr>
            <p:nvPr/>
          </p:nvSpPr>
          <p:spPr bwMode="auto">
            <a:xfrm>
              <a:off x="3536" y="2301"/>
              <a:ext cx="8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CAUSA</a:t>
              </a:r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rot="16200000">
              <a:off x="4430" y="2073"/>
              <a:ext cx="215" cy="36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>
                <a:solidFill>
                  <a:srgbClr val="008000"/>
                </a:solidFill>
              </a:endParaRPr>
            </a:p>
          </p:txBody>
        </p:sp>
        <p:sp>
          <p:nvSpPr>
            <p:cNvPr id="33823" name="Text Box 34"/>
            <p:cNvSpPr txBox="1">
              <a:spLocks noChangeArrowheads="1"/>
            </p:cNvSpPr>
            <p:nvPr/>
          </p:nvSpPr>
          <p:spPr bwMode="auto">
            <a:xfrm>
              <a:off x="6014" y="2303"/>
              <a:ext cx="93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EFECTO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5806" y="2157"/>
              <a:ext cx="160" cy="26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>
                <a:solidFill>
                  <a:srgbClr val="008000"/>
                </a:solidFill>
              </a:endParaRPr>
            </a:p>
          </p:txBody>
        </p:sp>
      </p:grpSp>
      <p:sp>
        <p:nvSpPr>
          <p:cNvPr id="33825" name="Text Box 42"/>
          <p:cNvSpPr txBox="1">
            <a:spLocks noChangeArrowheads="1"/>
          </p:cNvSpPr>
          <p:nvPr/>
        </p:nvSpPr>
        <p:spPr bwMode="auto">
          <a:xfrm>
            <a:off x="3990131" y="3214832"/>
            <a:ext cx="1758921" cy="90588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Resistencia eléctrica</a:t>
            </a:r>
          </a:p>
        </p:txBody>
      </p:sp>
    </p:spTree>
    <p:extLst>
      <p:ext uri="{BB962C8B-B14F-4D97-AF65-F5344CB8AC3E}">
        <p14:creationId xmlns:p14="http://schemas.microsoft.com/office/powerpoint/2010/main" val="22671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" grpId="0"/>
      <p:bldP spid="36" grpId="0" animBg="1"/>
      <p:bldP spid="34" grpId="0"/>
      <p:bldP spid="338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253320" y="4622118"/>
            <a:ext cx="5033488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misma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a 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mayor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mayor es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042888" y="426332"/>
            <a:ext cx="1597210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: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mega</a:t>
            </a:r>
          </a:p>
        </p:txBody>
      </p:sp>
      <p:grpSp>
        <p:nvGrpSpPr>
          <p:cNvPr id="35846" name="Grupo 9"/>
          <p:cNvGrpSpPr>
            <a:grpSpLocks/>
          </p:cNvGrpSpPr>
          <p:nvPr/>
        </p:nvGrpSpPr>
        <p:grpSpPr bwMode="auto">
          <a:xfrm>
            <a:off x="1657422" y="2878147"/>
            <a:ext cx="1398588" cy="1276350"/>
            <a:chOff x="8797664" y="1576184"/>
            <a:chExt cx="1398746" cy="1276585"/>
          </a:xfrm>
        </p:grpSpPr>
        <p:grpSp>
          <p:nvGrpSpPr>
            <p:cNvPr id="35866" name="Grupo 36"/>
            <p:cNvGrpSpPr>
              <a:grpSpLocks/>
            </p:cNvGrpSpPr>
            <p:nvPr/>
          </p:nvGrpSpPr>
          <p:grpSpPr bwMode="auto">
            <a:xfrm>
              <a:off x="8797664" y="1576184"/>
              <a:ext cx="1398746" cy="579438"/>
              <a:chOff x="5049651" y="3162506"/>
              <a:chExt cx="1398746" cy="579438"/>
            </a:xfrm>
          </p:grpSpPr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5049651" y="3162506"/>
                <a:ext cx="1398746" cy="579438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5870" name="Object 30"/>
              <p:cNvGraphicFramePr>
                <a:graphicFrameLocks noChangeAspect="1"/>
              </p:cNvGraphicFramePr>
              <p:nvPr/>
            </p:nvGraphicFramePr>
            <p:xfrm>
              <a:off x="5136906" y="3286328"/>
              <a:ext cx="1171865" cy="428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98" name="Ecuación" r:id="rId4" imgW="520474" imgH="190417" progId="Equation.3">
                      <p:embed/>
                    </p:oleObj>
                  </mc:Choice>
                  <mc:Fallback>
                    <p:oleObj name="Ecuación" r:id="rId4" imgW="520474" imgH="190417" progId="Equation.3">
                      <p:embed/>
                      <p:pic>
                        <p:nvPicPr>
                          <p:cNvPr id="3587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906" y="3286328"/>
                            <a:ext cx="1171865" cy="4286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67" name="Rectangle 17"/>
            <p:cNvSpPr>
              <a:spLocks noChangeArrowheads="1"/>
            </p:cNvSpPr>
            <p:nvPr/>
          </p:nvSpPr>
          <p:spPr bwMode="auto">
            <a:xfrm>
              <a:off x="8797664" y="2308295"/>
              <a:ext cx="1398746" cy="54447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68" name="Object 18"/>
            <p:cNvGraphicFramePr>
              <a:graphicFrameLocks noChangeAspect="1"/>
            </p:cNvGraphicFramePr>
            <p:nvPr/>
          </p:nvGraphicFramePr>
          <p:xfrm>
            <a:off x="8911735" y="2384476"/>
            <a:ext cx="11715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9" name="Ecuación" r:id="rId6" imgW="520474" imgH="203112" progId="Equation.3">
                    <p:embed/>
                  </p:oleObj>
                </mc:Choice>
                <mc:Fallback>
                  <p:oleObj name="Ecuación" r:id="rId6" imgW="520474" imgH="203112" progId="Equation.3">
                    <p:embed/>
                    <p:pic>
                      <p:nvPicPr>
                        <p:cNvPr id="3586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1735" y="2384476"/>
                          <a:ext cx="11715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1469946" y="1153499"/>
            <a:ext cx="1773540" cy="536549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FFFF"/>
                </a:solidFill>
              </a:rPr>
              <a:t>UNIDADES</a:t>
            </a:r>
          </a:p>
        </p:txBody>
      </p:sp>
      <p:sp>
        <p:nvSpPr>
          <p:cNvPr id="35864" name="AutoShape 30"/>
          <p:cNvSpPr>
            <a:spLocks/>
          </p:cNvSpPr>
          <p:nvPr/>
        </p:nvSpPr>
        <p:spPr bwMode="auto">
          <a:xfrm>
            <a:off x="3405083" y="451895"/>
            <a:ext cx="182546" cy="1934151"/>
          </a:xfrm>
          <a:prstGeom prst="leftBrace">
            <a:avLst>
              <a:gd name="adj1" fmla="val 60290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s-ES"/>
          </a:p>
        </p:txBody>
      </p:sp>
      <p:sp>
        <p:nvSpPr>
          <p:cNvPr id="35863" name="Text Box 7"/>
          <p:cNvSpPr txBox="1">
            <a:spLocks noChangeArrowheads="1"/>
          </p:cNvSpPr>
          <p:nvPr/>
        </p:nvSpPr>
        <p:spPr bwMode="auto">
          <a:xfrm>
            <a:off x="3747458" y="1908385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Siemens; en inglés igual</a:t>
            </a:r>
          </a:p>
        </p:txBody>
      </p:sp>
      <p:grpSp>
        <p:nvGrpSpPr>
          <p:cNvPr id="52" name="Group 28"/>
          <p:cNvGrpSpPr>
            <a:grpSpLocks/>
          </p:cNvGrpSpPr>
          <p:nvPr/>
        </p:nvGrpSpPr>
        <p:grpSpPr bwMode="auto">
          <a:xfrm>
            <a:off x="7093823" y="3044115"/>
            <a:ext cx="1319213" cy="1017588"/>
            <a:chOff x="5536" y="3280"/>
            <a:chExt cx="831" cy="641"/>
          </a:xfrm>
        </p:grpSpPr>
        <p:sp>
          <p:nvSpPr>
            <p:cNvPr id="35861" name="Rectangle 27"/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62" name="Object 26"/>
            <p:cNvGraphicFramePr>
              <a:graphicFrameLocks noChangeAspect="1"/>
            </p:cNvGraphicFramePr>
            <p:nvPr/>
          </p:nvGraphicFramePr>
          <p:xfrm>
            <a:off x="5577" y="3312"/>
            <a:ext cx="77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0" name="Ecuación" r:id="rId8" imgW="545863" imgH="393529" progId="Equation.3">
                    <p:embed/>
                  </p:oleObj>
                </mc:Choice>
                <mc:Fallback>
                  <p:oleObj name="Ecuación" r:id="rId8" imgW="545863" imgH="393529" progId="Equation.3">
                    <p:embed/>
                    <p:pic>
                      <p:nvPicPr>
                        <p:cNvPr id="358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7" y="3312"/>
                          <a:ext cx="77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upo 54"/>
          <p:cNvGrpSpPr>
            <a:grpSpLocks/>
          </p:cNvGrpSpPr>
          <p:nvPr/>
        </p:nvGrpSpPr>
        <p:grpSpPr bwMode="auto">
          <a:xfrm>
            <a:off x="8654336" y="3350885"/>
            <a:ext cx="1592262" cy="422275"/>
            <a:chOff x="8476117" y="3892459"/>
            <a:chExt cx="1592333" cy="422384"/>
          </a:xfrm>
        </p:grpSpPr>
        <p:sp>
          <p:nvSpPr>
            <p:cNvPr id="35859" name="Text Box 7"/>
            <p:cNvSpPr txBox="1">
              <a:spLocks noChangeArrowheads="1"/>
            </p:cNvSpPr>
            <p:nvPr/>
          </p:nvSpPr>
          <p:spPr bwMode="auto">
            <a:xfrm>
              <a:off x="8913501" y="3915190"/>
              <a:ext cx="1154949" cy="39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: S/m</a:t>
              </a:r>
            </a:p>
          </p:txBody>
        </p:sp>
        <p:sp>
          <p:nvSpPr>
            <p:cNvPr id="35860" name="Flecha derecha 32"/>
            <p:cNvSpPr>
              <a:spLocks noChangeArrowheads="1"/>
            </p:cNvSpPr>
            <p:nvPr/>
          </p:nvSpPr>
          <p:spPr bwMode="auto">
            <a:xfrm>
              <a:off x="8476117" y="389245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59" name="Grupo 58"/>
          <p:cNvGrpSpPr>
            <a:grpSpLocks/>
          </p:cNvGrpSpPr>
          <p:nvPr/>
        </p:nvGrpSpPr>
        <p:grpSpPr bwMode="auto">
          <a:xfrm>
            <a:off x="5242792" y="3360026"/>
            <a:ext cx="1619249" cy="400052"/>
            <a:chOff x="4149969" y="3922927"/>
            <a:chExt cx="1619480" cy="399655"/>
          </a:xfrm>
        </p:grpSpPr>
        <p:sp>
          <p:nvSpPr>
            <p:cNvPr id="35857" name="Text Box 7"/>
            <p:cNvSpPr txBox="1">
              <a:spLocks noChangeArrowheads="1"/>
            </p:cNvSpPr>
            <p:nvPr/>
          </p:nvSpPr>
          <p:spPr bwMode="auto">
            <a:xfrm>
              <a:off x="4580984" y="3922927"/>
              <a:ext cx="1188465" cy="38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:  m </a:t>
              </a:r>
            </a:p>
          </p:txBody>
        </p:sp>
        <p:sp>
          <p:nvSpPr>
            <p:cNvPr id="35858" name="Flecha derecha 2"/>
            <p:cNvSpPr>
              <a:spLocks noChangeArrowheads="1"/>
            </p:cNvSpPr>
            <p:nvPr/>
          </p:nvSpPr>
          <p:spPr bwMode="auto">
            <a:xfrm>
              <a:off x="4149969" y="392292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3688631" y="3054845"/>
            <a:ext cx="1319212" cy="1017588"/>
            <a:chOff x="5536" y="3280"/>
            <a:chExt cx="831" cy="641"/>
          </a:xfrm>
        </p:grpSpPr>
        <p:sp>
          <p:nvSpPr>
            <p:cNvPr id="35855" name="Rectangle 27"/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856" name="Object 26"/>
            <p:cNvGraphicFramePr>
              <a:graphicFrameLocks noChangeAspect="1"/>
            </p:cNvGraphicFramePr>
            <p:nvPr/>
          </p:nvGraphicFramePr>
          <p:xfrm>
            <a:off x="5586" y="3312"/>
            <a:ext cx="756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1" name="Ecuación" r:id="rId10" imgW="533169" imgH="393529" progId="Equation.3">
                    <p:embed/>
                  </p:oleObj>
                </mc:Choice>
                <mc:Fallback>
                  <p:oleObj name="Ecuación" r:id="rId10" imgW="533169" imgH="393529" progId="Equation.3">
                    <p:embed/>
                    <p:pic>
                      <p:nvPicPr>
                        <p:cNvPr id="3585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" y="3312"/>
                          <a:ext cx="756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53319" y="5267951"/>
            <a:ext cx="5033488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misma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a mayor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menor es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771000" y="442947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Ohmio: 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31683B1F-C715-423B-91A3-C244D8D3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26" y="861618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Ohm; en inglés: “ohm”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CAF209E-AD6D-4CFB-8B2C-A948E83D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012" y="1522999"/>
            <a:ext cx="316796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Siemens: S = </a:t>
            </a:r>
            <a:r>
              <a:rPr lang="es-ES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endParaRPr lang="es-ES" sz="24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5D3C7A6-9915-46E0-9166-6C9131BDA9F4}"/>
              </a:ext>
            </a:extLst>
          </p:cNvPr>
          <p:cNvGrpSpPr/>
          <p:nvPr/>
        </p:nvGrpSpPr>
        <p:grpSpPr>
          <a:xfrm>
            <a:off x="6781755" y="1503488"/>
            <a:ext cx="2350917" cy="580367"/>
            <a:chOff x="6781755" y="1503488"/>
            <a:chExt cx="2350917" cy="580367"/>
          </a:xfrm>
        </p:grpSpPr>
        <p:sp>
          <p:nvSpPr>
            <p:cNvPr id="35865" name="Text Box 31"/>
            <p:cNvSpPr txBox="1">
              <a:spLocks noChangeArrowheads="1"/>
            </p:cNvSpPr>
            <p:nvPr/>
          </p:nvSpPr>
          <p:spPr bwMode="auto">
            <a:xfrm flipV="1">
              <a:off x="8445624" y="1547305"/>
              <a:ext cx="417400" cy="5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AF7BE73F-748B-4D40-9F72-A19F6673E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755" y="1503488"/>
              <a:ext cx="2350917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(antes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mho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:    )</a:t>
              </a:r>
              <a:endPara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3" name="Text Box 35">
            <a:extLst>
              <a:ext uri="{FF2B5EF4-FFF2-40B4-BE49-F238E27FC236}">
                <a16:creationId xmlns:a16="http://schemas.microsoft.com/office/drawing/2014/main" id="{F4D65B19-2E1F-47B6-9606-42583157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609" y="5913027"/>
            <a:ext cx="5035198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misma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a mayor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mayor es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2" grpId="0" animBg="1"/>
      <p:bldP spid="35864" grpId="0" animBg="1"/>
      <p:bldP spid="35863" grpId="0"/>
      <p:bldP spid="31" grpId="0" animBg="1"/>
      <p:bldP spid="28" grpId="0"/>
      <p:bldP spid="29" grpId="0"/>
      <p:bldP spid="30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 bwMode="auto">
          <a:xfrm>
            <a:off x="1657422" y="4338066"/>
            <a:ext cx="8063048" cy="252000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1996901" y="4773165"/>
            <a:ext cx="7544663" cy="20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La temperatura del conductor (crece con ella)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La interacción portadores-conductor (crece con ella)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La densidad de portadores (decrece con ella: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a más densidad de portadores, se arrastran más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para la misma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la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aumenta y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decrece)</a:t>
            </a:r>
            <a:endParaRPr lang="es-ES" sz="2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24032" y="4371946"/>
            <a:ext cx="2601637" cy="49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y por ello, de:</a:t>
            </a:r>
            <a:endParaRPr lang="es-ES" sz="2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1689593" y="4387693"/>
            <a:ext cx="3477165" cy="49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depende de</a:t>
            </a:r>
            <a:endParaRPr lang="es-ES" sz="2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DAD3CAEC-A824-4CB6-BDD1-50805500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888" y="426332"/>
            <a:ext cx="1597210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: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mega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07BD5C2B-4B68-4EBA-8BB9-0DE32B0F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946" y="1153499"/>
            <a:ext cx="1773540" cy="536549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FFFF"/>
                </a:solidFill>
              </a:rPr>
              <a:t>UNIDADES</a:t>
            </a:r>
          </a:p>
        </p:txBody>
      </p:sp>
      <p:sp>
        <p:nvSpPr>
          <p:cNvPr id="43" name="AutoShape 30">
            <a:extLst>
              <a:ext uri="{FF2B5EF4-FFF2-40B4-BE49-F238E27FC236}">
                <a16:creationId xmlns:a16="http://schemas.microsoft.com/office/drawing/2014/main" id="{AEF1E7C0-2D37-49C4-AB9C-49A0BE79244A}"/>
              </a:ext>
            </a:extLst>
          </p:cNvPr>
          <p:cNvSpPr>
            <a:spLocks/>
          </p:cNvSpPr>
          <p:nvPr/>
        </p:nvSpPr>
        <p:spPr bwMode="auto">
          <a:xfrm>
            <a:off x="3405083" y="451895"/>
            <a:ext cx="182546" cy="1934151"/>
          </a:xfrm>
          <a:prstGeom prst="leftBrace">
            <a:avLst>
              <a:gd name="adj1" fmla="val 60290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s-ES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0EE663FC-4404-454A-96FF-9ADCCF32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458" y="1908385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Siemens; en inglés igual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3C1E1248-9FD3-4385-AE38-2C5E5016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000" y="442947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Ohmio: </a:t>
            </a: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AD7389D0-2FD8-4F73-B2A0-A5899F250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26" y="861618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Ohm; en inglés: “ohm”</a:t>
            </a: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129993A2-1F44-43BE-A9DD-8F64E9AFD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012" y="1522999"/>
            <a:ext cx="316796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Siemens: S = </a:t>
            </a:r>
            <a:r>
              <a:rPr lang="es-ES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endParaRPr lang="es-ES" sz="24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EF066C1-5127-49E2-B2AC-9DB82BBCC87B}"/>
              </a:ext>
            </a:extLst>
          </p:cNvPr>
          <p:cNvGrpSpPr/>
          <p:nvPr/>
        </p:nvGrpSpPr>
        <p:grpSpPr>
          <a:xfrm>
            <a:off x="6781755" y="1503488"/>
            <a:ext cx="2350917" cy="580367"/>
            <a:chOff x="6781755" y="1503488"/>
            <a:chExt cx="2350917" cy="580367"/>
          </a:xfrm>
        </p:grpSpPr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3686B564-8E9E-4AD5-9E65-BE8A600FB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8445624" y="1547305"/>
              <a:ext cx="417400" cy="5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0" name="Text Box 7">
              <a:extLst>
                <a:ext uri="{FF2B5EF4-FFF2-40B4-BE49-F238E27FC236}">
                  <a16:creationId xmlns:a16="http://schemas.microsoft.com/office/drawing/2014/main" id="{CB94CEEA-8BCB-4AB4-862E-4AFA015C3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755" y="1503488"/>
              <a:ext cx="2350917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(antes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mho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:    )</a:t>
              </a:r>
              <a:endPara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1" name="Grupo 9">
            <a:extLst>
              <a:ext uri="{FF2B5EF4-FFF2-40B4-BE49-F238E27FC236}">
                <a16:creationId xmlns:a16="http://schemas.microsoft.com/office/drawing/2014/main" id="{0DD9D1C0-EAE8-4A43-8B39-7112C14738DE}"/>
              </a:ext>
            </a:extLst>
          </p:cNvPr>
          <p:cNvGrpSpPr>
            <a:grpSpLocks/>
          </p:cNvGrpSpPr>
          <p:nvPr/>
        </p:nvGrpSpPr>
        <p:grpSpPr bwMode="auto">
          <a:xfrm>
            <a:off x="1657422" y="2878147"/>
            <a:ext cx="1398588" cy="1276350"/>
            <a:chOff x="8797664" y="1576184"/>
            <a:chExt cx="1398746" cy="1276585"/>
          </a:xfrm>
        </p:grpSpPr>
        <p:grpSp>
          <p:nvGrpSpPr>
            <p:cNvPr id="53" name="Grupo 36">
              <a:extLst>
                <a:ext uri="{FF2B5EF4-FFF2-40B4-BE49-F238E27FC236}">
                  <a16:creationId xmlns:a16="http://schemas.microsoft.com/office/drawing/2014/main" id="{28510CA9-B0EB-4E08-8CE4-3A6447BDB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7664" y="1576184"/>
              <a:ext cx="1398746" cy="579438"/>
              <a:chOff x="5049651" y="3162506"/>
              <a:chExt cx="1398746" cy="579438"/>
            </a:xfrm>
          </p:grpSpPr>
          <p:sp>
            <p:nvSpPr>
              <p:cNvPr id="57" name="Rectangle 29">
                <a:extLst>
                  <a:ext uri="{FF2B5EF4-FFF2-40B4-BE49-F238E27FC236}">
                    <a16:creationId xmlns:a16="http://schemas.microsoft.com/office/drawing/2014/main" id="{DE484FE8-D5AB-4E1F-8D1A-66E65EED8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9651" y="3162506"/>
                <a:ext cx="1398746" cy="579438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8" name="Object 30">
                <a:extLst>
                  <a:ext uri="{FF2B5EF4-FFF2-40B4-BE49-F238E27FC236}">
                    <a16:creationId xmlns:a16="http://schemas.microsoft.com/office/drawing/2014/main" id="{ACFB6FA0-8973-46C5-A0B9-D6E8FAEE82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36906" y="3286328"/>
              <a:ext cx="1171865" cy="428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78" name="Ecuación" r:id="rId4" imgW="520474" imgH="190417" progId="Equation.3">
                      <p:embed/>
                    </p:oleObj>
                  </mc:Choice>
                  <mc:Fallback>
                    <p:oleObj name="Ecuación" r:id="rId4" imgW="520474" imgH="190417" progId="Equation.3">
                      <p:embed/>
                      <p:pic>
                        <p:nvPicPr>
                          <p:cNvPr id="3587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906" y="3286328"/>
                            <a:ext cx="1171865" cy="4286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34ACF9E0-E650-4845-822F-1E01A4E7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664" y="2308295"/>
              <a:ext cx="1398746" cy="54447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6" name="Object 18">
              <a:extLst>
                <a:ext uri="{FF2B5EF4-FFF2-40B4-BE49-F238E27FC236}">
                  <a16:creationId xmlns:a16="http://schemas.microsoft.com/office/drawing/2014/main" id="{47563CEF-75C5-4B01-B792-908933621B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1735" y="2384476"/>
            <a:ext cx="11715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9" name="Ecuación" r:id="rId6" imgW="520474" imgH="203112" progId="Equation.3">
                    <p:embed/>
                  </p:oleObj>
                </mc:Choice>
                <mc:Fallback>
                  <p:oleObj name="Ecuación" r:id="rId6" imgW="520474" imgH="203112" progId="Equation.3">
                    <p:embed/>
                    <p:pic>
                      <p:nvPicPr>
                        <p:cNvPr id="3586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1735" y="2384476"/>
                          <a:ext cx="11715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28">
            <a:extLst>
              <a:ext uri="{FF2B5EF4-FFF2-40B4-BE49-F238E27FC236}">
                <a16:creationId xmlns:a16="http://schemas.microsoft.com/office/drawing/2014/main" id="{53DA2E11-C330-4A46-A922-56DB208562DD}"/>
              </a:ext>
            </a:extLst>
          </p:cNvPr>
          <p:cNvGrpSpPr>
            <a:grpSpLocks/>
          </p:cNvGrpSpPr>
          <p:nvPr/>
        </p:nvGrpSpPr>
        <p:grpSpPr bwMode="auto">
          <a:xfrm>
            <a:off x="7093823" y="3044115"/>
            <a:ext cx="1319213" cy="1017588"/>
            <a:chOff x="5536" y="3280"/>
            <a:chExt cx="831" cy="641"/>
          </a:xfrm>
        </p:grpSpPr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9D7FDB34-4ABD-45B9-8D3C-A89FA4B4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3" name="Object 26">
              <a:extLst>
                <a:ext uri="{FF2B5EF4-FFF2-40B4-BE49-F238E27FC236}">
                  <a16:creationId xmlns:a16="http://schemas.microsoft.com/office/drawing/2014/main" id="{7B48EC45-6AB5-4AE5-BC5B-ABFD87F88C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7" y="3312"/>
            <a:ext cx="77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0" name="Ecuación" r:id="rId8" imgW="545863" imgH="393529" progId="Equation.3">
                    <p:embed/>
                  </p:oleObj>
                </mc:Choice>
                <mc:Fallback>
                  <p:oleObj name="Ecuación" r:id="rId8" imgW="545863" imgH="393529" progId="Equation.3">
                    <p:embed/>
                    <p:pic>
                      <p:nvPicPr>
                        <p:cNvPr id="358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7" y="3312"/>
                          <a:ext cx="77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CC1BD01D-F27C-41B5-8DB8-5710F36BAFD0}"/>
              </a:ext>
            </a:extLst>
          </p:cNvPr>
          <p:cNvGrpSpPr>
            <a:grpSpLocks/>
          </p:cNvGrpSpPr>
          <p:nvPr/>
        </p:nvGrpSpPr>
        <p:grpSpPr bwMode="auto">
          <a:xfrm>
            <a:off x="8654336" y="3350885"/>
            <a:ext cx="1592262" cy="422275"/>
            <a:chOff x="8476117" y="3892459"/>
            <a:chExt cx="1592333" cy="422384"/>
          </a:xfrm>
        </p:grpSpPr>
        <p:sp>
          <p:nvSpPr>
            <p:cNvPr id="65" name="Text Box 7">
              <a:extLst>
                <a:ext uri="{FF2B5EF4-FFF2-40B4-BE49-F238E27FC236}">
                  <a16:creationId xmlns:a16="http://schemas.microsoft.com/office/drawing/2014/main" id="{00B8F03A-2157-40CB-91D4-E83DC42AF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501" y="3915190"/>
              <a:ext cx="1154949" cy="39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: S/m</a:t>
              </a:r>
            </a:p>
          </p:txBody>
        </p:sp>
        <p:sp>
          <p:nvSpPr>
            <p:cNvPr id="66" name="Flecha derecha 32">
              <a:extLst>
                <a:ext uri="{FF2B5EF4-FFF2-40B4-BE49-F238E27FC236}">
                  <a16:creationId xmlns:a16="http://schemas.microsoft.com/office/drawing/2014/main" id="{E95F3F2D-BC5D-44E3-9296-ADABBC18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117" y="389245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61C0473C-EE28-47DF-BC88-7E39B906C284}"/>
              </a:ext>
            </a:extLst>
          </p:cNvPr>
          <p:cNvGrpSpPr>
            <a:grpSpLocks/>
          </p:cNvGrpSpPr>
          <p:nvPr/>
        </p:nvGrpSpPr>
        <p:grpSpPr bwMode="auto">
          <a:xfrm>
            <a:off x="5242792" y="3360026"/>
            <a:ext cx="1619249" cy="400052"/>
            <a:chOff x="4149969" y="3922927"/>
            <a:chExt cx="1619480" cy="399655"/>
          </a:xfrm>
        </p:grpSpPr>
        <p:sp>
          <p:nvSpPr>
            <p:cNvPr id="68" name="Text Box 7">
              <a:extLst>
                <a:ext uri="{FF2B5EF4-FFF2-40B4-BE49-F238E27FC236}">
                  <a16:creationId xmlns:a16="http://schemas.microsoft.com/office/drawing/2014/main" id="{EAD85DD2-F393-4DD4-8C6B-40087655B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984" y="3922927"/>
              <a:ext cx="1188465" cy="38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:  m </a:t>
              </a:r>
            </a:p>
          </p:txBody>
        </p:sp>
        <p:sp>
          <p:nvSpPr>
            <p:cNvPr id="69" name="Flecha derecha 2">
              <a:extLst>
                <a:ext uri="{FF2B5EF4-FFF2-40B4-BE49-F238E27FC236}">
                  <a16:creationId xmlns:a16="http://schemas.microsoft.com/office/drawing/2014/main" id="{E1870208-4DC3-415F-8C2C-BE7CB708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969" y="392292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70" name="Group 28">
            <a:extLst>
              <a:ext uri="{FF2B5EF4-FFF2-40B4-BE49-F238E27FC236}">
                <a16:creationId xmlns:a16="http://schemas.microsoft.com/office/drawing/2014/main" id="{224EFF5F-A318-492E-B752-1D3301941ECF}"/>
              </a:ext>
            </a:extLst>
          </p:cNvPr>
          <p:cNvGrpSpPr>
            <a:grpSpLocks/>
          </p:cNvGrpSpPr>
          <p:nvPr/>
        </p:nvGrpSpPr>
        <p:grpSpPr bwMode="auto">
          <a:xfrm>
            <a:off x="3688631" y="3054845"/>
            <a:ext cx="1319212" cy="1017588"/>
            <a:chOff x="5536" y="3280"/>
            <a:chExt cx="831" cy="641"/>
          </a:xfrm>
        </p:grpSpPr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92D26C13-F914-4C64-B032-17FF27FC5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72" name="Object 26">
              <a:extLst>
                <a:ext uri="{FF2B5EF4-FFF2-40B4-BE49-F238E27FC236}">
                  <a16:creationId xmlns:a16="http://schemas.microsoft.com/office/drawing/2014/main" id="{4AF19D31-5F4A-4FB5-BC1E-ED718D0A6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6" y="3312"/>
            <a:ext cx="756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1" name="Ecuación" r:id="rId10" imgW="533169" imgH="393529" progId="Equation.3">
                    <p:embed/>
                  </p:oleObj>
                </mc:Choice>
                <mc:Fallback>
                  <p:oleObj name="Ecuación" r:id="rId10" imgW="533169" imgH="393529" progId="Equation.3">
                    <p:embed/>
                    <p:pic>
                      <p:nvPicPr>
                        <p:cNvPr id="3585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" y="3312"/>
                          <a:ext cx="756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20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AE78ACFF-B7C4-4CD0-8AA9-9A9C5507A263}"/>
              </a:ext>
            </a:extLst>
          </p:cNvPr>
          <p:cNvSpPr/>
          <p:nvPr/>
        </p:nvSpPr>
        <p:spPr bwMode="auto">
          <a:xfrm>
            <a:off x="1657422" y="4338066"/>
            <a:ext cx="8080070" cy="252000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1581914" y="4918771"/>
            <a:ext cx="831477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 A más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hay más puntos con portadores 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  Hay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más portadores 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misma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más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b="1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 menos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575048" y="5881899"/>
            <a:ext cx="7287976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 A más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hay menos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(E = V/L) 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Menos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aseline="-250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misma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menos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y más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724777" y="4452912"/>
            <a:ext cx="8254968" cy="49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 además, de la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geometría del conductor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(de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de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s-ES" sz="2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D904545F-DDF0-486E-9A50-301ED256B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888" y="426332"/>
            <a:ext cx="1597210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: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mega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C732FC97-D0BA-4B9B-B31A-C1A31EC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946" y="1153499"/>
            <a:ext cx="1773540" cy="536549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FFFF"/>
                </a:solidFill>
              </a:rPr>
              <a:t>UNIDADES</a:t>
            </a:r>
          </a:p>
        </p:txBody>
      </p:sp>
      <p:sp>
        <p:nvSpPr>
          <p:cNvPr id="42" name="AutoShape 30">
            <a:extLst>
              <a:ext uri="{FF2B5EF4-FFF2-40B4-BE49-F238E27FC236}">
                <a16:creationId xmlns:a16="http://schemas.microsoft.com/office/drawing/2014/main" id="{EBBCA4E9-361B-429D-9449-FAD106E76596}"/>
              </a:ext>
            </a:extLst>
          </p:cNvPr>
          <p:cNvSpPr>
            <a:spLocks/>
          </p:cNvSpPr>
          <p:nvPr/>
        </p:nvSpPr>
        <p:spPr bwMode="auto">
          <a:xfrm>
            <a:off x="3405083" y="451895"/>
            <a:ext cx="182546" cy="1934151"/>
          </a:xfrm>
          <a:prstGeom prst="leftBrace">
            <a:avLst>
              <a:gd name="adj1" fmla="val 60290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s-ES"/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F17166DF-437A-4622-A3C6-D4F670C2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458" y="1908385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Siemens; en inglés igual</a:t>
            </a: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4CA91250-492A-49C0-B787-925F5509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000" y="442947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Ohmio: 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67C083FE-9CBA-45BD-A8F2-F4ED1066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26" y="861618"/>
            <a:ext cx="554925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honor de Ohm; en inglés: “ohm”</a:t>
            </a: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79145B8A-D2D7-4B8F-85CF-08E5BE66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012" y="1522999"/>
            <a:ext cx="316796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Siemens: S = </a:t>
            </a:r>
            <a:r>
              <a:rPr lang="es-ES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endParaRPr lang="es-ES" sz="24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0C55226-CB7A-4EF4-9A4F-8CA27F3B68BA}"/>
              </a:ext>
            </a:extLst>
          </p:cNvPr>
          <p:cNvGrpSpPr/>
          <p:nvPr/>
        </p:nvGrpSpPr>
        <p:grpSpPr>
          <a:xfrm>
            <a:off x="6781755" y="1503488"/>
            <a:ext cx="2350917" cy="580367"/>
            <a:chOff x="6781755" y="1503488"/>
            <a:chExt cx="2350917" cy="580367"/>
          </a:xfrm>
        </p:grpSpPr>
        <p:sp>
          <p:nvSpPr>
            <p:cNvPr id="48" name="Text Box 31">
              <a:extLst>
                <a:ext uri="{FF2B5EF4-FFF2-40B4-BE49-F238E27FC236}">
                  <a16:creationId xmlns:a16="http://schemas.microsoft.com/office/drawing/2014/main" id="{E4CB203D-F0A5-4D3E-8928-855A2441C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8445624" y="1547305"/>
              <a:ext cx="417400" cy="5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9" name="Text Box 7">
              <a:extLst>
                <a:ext uri="{FF2B5EF4-FFF2-40B4-BE49-F238E27FC236}">
                  <a16:creationId xmlns:a16="http://schemas.microsoft.com/office/drawing/2014/main" id="{014E0099-AB1C-41BB-92FB-4F1CEC235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755" y="1503488"/>
              <a:ext cx="2350917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(antes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mho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:    )</a:t>
              </a:r>
              <a:endPara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0" name="Grupo 9">
            <a:extLst>
              <a:ext uri="{FF2B5EF4-FFF2-40B4-BE49-F238E27FC236}">
                <a16:creationId xmlns:a16="http://schemas.microsoft.com/office/drawing/2014/main" id="{5F37D213-9985-4612-A53E-B0F8DBED1339}"/>
              </a:ext>
            </a:extLst>
          </p:cNvPr>
          <p:cNvGrpSpPr>
            <a:grpSpLocks/>
          </p:cNvGrpSpPr>
          <p:nvPr/>
        </p:nvGrpSpPr>
        <p:grpSpPr bwMode="auto">
          <a:xfrm>
            <a:off x="1657422" y="2878147"/>
            <a:ext cx="1398588" cy="1276350"/>
            <a:chOff x="8797664" y="1576184"/>
            <a:chExt cx="1398746" cy="1276585"/>
          </a:xfrm>
        </p:grpSpPr>
        <p:grpSp>
          <p:nvGrpSpPr>
            <p:cNvPr id="51" name="Grupo 36">
              <a:extLst>
                <a:ext uri="{FF2B5EF4-FFF2-40B4-BE49-F238E27FC236}">
                  <a16:creationId xmlns:a16="http://schemas.microsoft.com/office/drawing/2014/main" id="{D32EB0A8-3057-4092-BD5F-B93C81244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7664" y="1576184"/>
              <a:ext cx="1398746" cy="579438"/>
              <a:chOff x="5049651" y="3162506"/>
              <a:chExt cx="1398746" cy="579438"/>
            </a:xfrm>
          </p:grpSpPr>
          <p:sp>
            <p:nvSpPr>
              <p:cNvPr id="56" name="Rectangle 29">
                <a:extLst>
                  <a:ext uri="{FF2B5EF4-FFF2-40B4-BE49-F238E27FC236}">
                    <a16:creationId xmlns:a16="http://schemas.microsoft.com/office/drawing/2014/main" id="{1B964864-9D4E-4936-AB30-11EB57A5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9651" y="3162506"/>
                <a:ext cx="1398746" cy="579438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7" name="Object 30">
                <a:extLst>
                  <a:ext uri="{FF2B5EF4-FFF2-40B4-BE49-F238E27FC236}">
                    <a16:creationId xmlns:a16="http://schemas.microsoft.com/office/drawing/2014/main" id="{E288C748-05A9-4562-9C25-B722E8B3B7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36906" y="3286328"/>
              <a:ext cx="1171865" cy="428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10" name="Ecuación" r:id="rId4" imgW="520474" imgH="190417" progId="Equation.3">
                      <p:embed/>
                    </p:oleObj>
                  </mc:Choice>
                  <mc:Fallback>
                    <p:oleObj name="Ecuación" r:id="rId4" imgW="520474" imgH="190417" progId="Equation.3">
                      <p:embed/>
                      <p:pic>
                        <p:nvPicPr>
                          <p:cNvPr id="58" name="Object 30">
                            <a:extLst>
                              <a:ext uri="{FF2B5EF4-FFF2-40B4-BE49-F238E27FC236}">
                                <a16:creationId xmlns:a16="http://schemas.microsoft.com/office/drawing/2014/main" id="{ACFB6FA0-8973-46C5-A0B9-D6E8FAEE823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906" y="3286328"/>
                            <a:ext cx="1171865" cy="4286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C0634912-3BAE-4BC6-BA53-FFFA86AB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664" y="2308295"/>
              <a:ext cx="1398746" cy="54447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4" name="Object 18">
              <a:extLst>
                <a:ext uri="{FF2B5EF4-FFF2-40B4-BE49-F238E27FC236}">
                  <a16:creationId xmlns:a16="http://schemas.microsoft.com/office/drawing/2014/main" id="{80CD473F-9882-4580-B37E-168D111F5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1735" y="2384476"/>
            <a:ext cx="11715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11" name="Ecuación" r:id="rId6" imgW="520474" imgH="203112" progId="Equation.3">
                    <p:embed/>
                  </p:oleObj>
                </mc:Choice>
                <mc:Fallback>
                  <p:oleObj name="Ecuación" r:id="rId6" imgW="520474" imgH="203112" progId="Equation.3">
                    <p:embed/>
                    <p:pic>
                      <p:nvPicPr>
                        <p:cNvPr id="56" name="Object 18">
                          <a:extLst>
                            <a:ext uri="{FF2B5EF4-FFF2-40B4-BE49-F238E27FC236}">
                              <a16:creationId xmlns:a16="http://schemas.microsoft.com/office/drawing/2014/main" id="{47563CEF-75C5-4B01-B792-908933621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1735" y="2384476"/>
                          <a:ext cx="11715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28">
            <a:extLst>
              <a:ext uri="{FF2B5EF4-FFF2-40B4-BE49-F238E27FC236}">
                <a16:creationId xmlns:a16="http://schemas.microsoft.com/office/drawing/2014/main" id="{A0D5EF7E-0DFC-46BB-89F8-AF50AFE074C7}"/>
              </a:ext>
            </a:extLst>
          </p:cNvPr>
          <p:cNvGrpSpPr>
            <a:grpSpLocks/>
          </p:cNvGrpSpPr>
          <p:nvPr/>
        </p:nvGrpSpPr>
        <p:grpSpPr bwMode="auto">
          <a:xfrm>
            <a:off x="7093823" y="3044115"/>
            <a:ext cx="1319213" cy="1017588"/>
            <a:chOff x="5536" y="3280"/>
            <a:chExt cx="831" cy="641"/>
          </a:xfrm>
        </p:grpSpPr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B98D8C93-599B-450E-A557-6D821EDEA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1" name="Object 26">
              <a:extLst>
                <a:ext uri="{FF2B5EF4-FFF2-40B4-BE49-F238E27FC236}">
                  <a16:creationId xmlns:a16="http://schemas.microsoft.com/office/drawing/2014/main" id="{67DE23F6-FC37-4BED-9280-415E2B4337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7" y="3312"/>
            <a:ext cx="77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12" name="Ecuación" r:id="rId8" imgW="545863" imgH="393529" progId="Equation.3">
                    <p:embed/>
                  </p:oleObj>
                </mc:Choice>
                <mc:Fallback>
                  <p:oleObj name="Ecuación" r:id="rId8" imgW="545863" imgH="393529" progId="Equation.3">
                    <p:embed/>
                    <p:pic>
                      <p:nvPicPr>
                        <p:cNvPr id="63" name="Object 26">
                          <a:extLst>
                            <a:ext uri="{FF2B5EF4-FFF2-40B4-BE49-F238E27FC236}">
                              <a16:creationId xmlns:a16="http://schemas.microsoft.com/office/drawing/2014/main" id="{7B48EC45-6AB5-4AE5-BC5B-ABFD87F88C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7" y="3312"/>
                          <a:ext cx="77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8B4DD1F-F4D7-4959-87DF-C2853CF8ACE9}"/>
              </a:ext>
            </a:extLst>
          </p:cNvPr>
          <p:cNvGrpSpPr>
            <a:grpSpLocks/>
          </p:cNvGrpSpPr>
          <p:nvPr/>
        </p:nvGrpSpPr>
        <p:grpSpPr bwMode="auto">
          <a:xfrm>
            <a:off x="8654336" y="3350885"/>
            <a:ext cx="1592262" cy="422275"/>
            <a:chOff x="8476117" y="3892459"/>
            <a:chExt cx="1592333" cy="422384"/>
          </a:xfrm>
        </p:grpSpPr>
        <p:sp>
          <p:nvSpPr>
            <p:cNvPr id="64" name="Text Box 7">
              <a:extLst>
                <a:ext uri="{FF2B5EF4-FFF2-40B4-BE49-F238E27FC236}">
                  <a16:creationId xmlns:a16="http://schemas.microsoft.com/office/drawing/2014/main" id="{484CD680-59DA-4F08-8310-7037849AB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501" y="3915190"/>
              <a:ext cx="1154949" cy="39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: S/m</a:t>
              </a:r>
            </a:p>
          </p:txBody>
        </p:sp>
        <p:sp>
          <p:nvSpPr>
            <p:cNvPr id="65" name="Flecha derecha 32">
              <a:extLst>
                <a:ext uri="{FF2B5EF4-FFF2-40B4-BE49-F238E27FC236}">
                  <a16:creationId xmlns:a16="http://schemas.microsoft.com/office/drawing/2014/main" id="{B907DE9A-FACC-4F4D-953D-598D824D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117" y="389245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86287EAD-5563-4B74-881A-A59394557205}"/>
              </a:ext>
            </a:extLst>
          </p:cNvPr>
          <p:cNvGrpSpPr>
            <a:grpSpLocks/>
          </p:cNvGrpSpPr>
          <p:nvPr/>
        </p:nvGrpSpPr>
        <p:grpSpPr bwMode="auto">
          <a:xfrm>
            <a:off x="5242792" y="3360026"/>
            <a:ext cx="1619249" cy="400052"/>
            <a:chOff x="4149969" y="3922927"/>
            <a:chExt cx="1619480" cy="399655"/>
          </a:xfrm>
        </p:grpSpPr>
        <p:sp>
          <p:nvSpPr>
            <p:cNvPr id="67" name="Text Box 7">
              <a:extLst>
                <a:ext uri="{FF2B5EF4-FFF2-40B4-BE49-F238E27FC236}">
                  <a16:creationId xmlns:a16="http://schemas.microsoft.com/office/drawing/2014/main" id="{D2098B45-0205-4800-BF97-72DE730C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984" y="3922927"/>
              <a:ext cx="1188465" cy="38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:  m </a:t>
              </a:r>
            </a:p>
          </p:txBody>
        </p:sp>
        <p:sp>
          <p:nvSpPr>
            <p:cNvPr id="68" name="Flecha derecha 2">
              <a:extLst>
                <a:ext uri="{FF2B5EF4-FFF2-40B4-BE49-F238E27FC236}">
                  <a16:creationId xmlns:a16="http://schemas.microsoft.com/office/drawing/2014/main" id="{042ADE2A-6E58-469C-B540-D1F485EA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969" y="3922929"/>
              <a:ext cx="321547" cy="3996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ES"/>
            </a:p>
          </p:txBody>
        </p:sp>
      </p:grpSp>
      <p:grpSp>
        <p:nvGrpSpPr>
          <p:cNvPr id="69" name="Group 28">
            <a:extLst>
              <a:ext uri="{FF2B5EF4-FFF2-40B4-BE49-F238E27FC236}">
                <a16:creationId xmlns:a16="http://schemas.microsoft.com/office/drawing/2014/main" id="{00D50DFB-6AEA-4359-B83E-3DD3B5CF78F6}"/>
              </a:ext>
            </a:extLst>
          </p:cNvPr>
          <p:cNvGrpSpPr>
            <a:grpSpLocks/>
          </p:cNvGrpSpPr>
          <p:nvPr/>
        </p:nvGrpSpPr>
        <p:grpSpPr bwMode="auto">
          <a:xfrm>
            <a:off x="3688631" y="3054845"/>
            <a:ext cx="1319212" cy="1017588"/>
            <a:chOff x="5536" y="3280"/>
            <a:chExt cx="831" cy="641"/>
          </a:xfrm>
        </p:grpSpPr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0DCB618C-3A20-4F59-BFC0-50CF94A6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71" name="Object 26">
              <a:extLst>
                <a:ext uri="{FF2B5EF4-FFF2-40B4-BE49-F238E27FC236}">
                  <a16:creationId xmlns:a16="http://schemas.microsoft.com/office/drawing/2014/main" id="{351D1DAF-4644-4512-AA24-E5B3F473F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6" y="3312"/>
            <a:ext cx="756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13" name="Ecuación" r:id="rId10" imgW="533169" imgH="393529" progId="Equation.3">
                    <p:embed/>
                  </p:oleObj>
                </mc:Choice>
                <mc:Fallback>
                  <p:oleObj name="Ecuación" r:id="rId10" imgW="533169" imgH="393529" progId="Equation.3">
                    <p:embed/>
                    <p:pic>
                      <p:nvPicPr>
                        <p:cNvPr id="72" name="Object 26">
                          <a:extLst>
                            <a:ext uri="{FF2B5EF4-FFF2-40B4-BE49-F238E27FC236}">
                              <a16:creationId xmlns:a16="http://schemas.microsoft.com/office/drawing/2014/main" id="{4AF19D31-5F4A-4FB5-BC1E-ED718D0A6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" y="3312"/>
                          <a:ext cx="756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4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47">
            <a:extLst>
              <a:ext uri="{FF2B5EF4-FFF2-40B4-BE49-F238E27FC236}">
                <a16:creationId xmlns:a16="http://schemas.microsoft.com/office/drawing/2014/main" id="{C5393DEC-229C-421B-97FB-4779300009A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61470" y="2189182"/>
            <a:ext cx="701675" cy="2065459"/>
          </a:xfrm>
          <a:prstGeom prst="downArrow">
            <a:avLst>
              <a:gd name="adj1" fmla="val 59278"/>
              <a:gd name="adj2" fmla="val 46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81" name="Text Box 24"/>
          <p:cNvSpPr txBox="1">
            <a:spLocks noChangeArrowheads="1"/>
          </p:cNvSpPr>
          <p:nvPr/>
        </p:nvSpPr>
        <p:spPr bwMode="auto">
          <a:xfrm>
            <a:off x="1602769" y="5786236"/>
            <a:ext cx="8332345" cy="134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El motivo de este comportamiento es que la interacción de los portadores de carga con el conductor, y por ello,</a:t>
            </a:r>
          </a:p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,  y R, no dependen de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(de V) </a:t>
            </a:r>
          </a:p>
        </p:txBody>
      </p:sp>
      <p:sp>
        <p:nvSpPr>
          <p:cNvPr id="37930" name="Text Box 36"/>
          <p:cNvSpPr txBox="1">
            <a:spLocks noChangeArrowheads="1"/>
          </p:cNvSpPr>
          <p:nvPr/>
        </p:nvSpPr>
        <p:spPr bwMode="auto">
          <a:xfrm>
            <a:off x="1602769" y="4762425"/>
            <a:ext cx="8332346" cy="95677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En este caso a la </a:t>
            </a:r>
            <a:r>
              <a:rPr lang="es-ES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ecs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. se les da nombre, se conocen como    </a:t>
            </a: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Ley </a:t>
            </a: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de Ohm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, y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el conductor se dice que es </a:t>
            </a: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óhmico</a:t>
            </a:r>
          </a:p>
        </p:txBody>
      </p:sp>
      <p:sp>
        <p:nvSpPr>
          <p:cNvPr id="37926" name="Text Box 40"/>
          <p:cNvSpPr txBox="1">
            <a:spLocks noChangeArrowheads="1"/>
          </p:cNvSpPr>
          <p:nvPr/>
        </p:nvSpPr>
        <p:spPr bwMode="auto">
          <a:xfrm>
            <a:off x="6850604" y="2414015"/>
            <a:ext cx="3388849" cy="58744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Son relaciones lineales</a:t>
            </a:r>
          </a:p>
        </p:txBody>
      </p:sp>
      <p:sp>
        <p:nvSpPr>
          <p:cNvPr id="39963" name="Text Box 93"/>
          <p:cNvSpPr txBox="1">
            <a:spLocks noChangeArrowheads="1"/>
          </p:cNvSpPr>
          <p:nvPr/>
        </p:nvSpPr>
        <p:spPr bwMode="auto">
          <a:xfrm>
            <a:off x="2843824" y="298812"/>
            <a:ext cx="5910891" cy="53654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¿Dependen R y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s-ES" sz="2400" u="sng" dirty="0">
                <a:latin typeface="Arial" panose="020B0604020202020204" pitchFamily="34" charset="0"/>
              </a:rPr>
              <a:t>directamente</a:t>
            </a:r>
            <a:r>
              <a:rPr lang="es-ES" sz="2400" dirty="0">
                <a:latin typeface="Arial" panose="020B0604020202020204" pitchFamily="34" charset="0"/>
              </a:rPr>
              <a:t> de V y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8223" name="Text Box 41"/>
          <p:cNvSpPr txBox="1">
            <a:spLocks noChangeArrowheads="1"/>
          </p:cNvSpPr>
          <p:nvPr/>
        </p:nvSpPr>
        <p:spPr bwMode="auto">
          <a:xfrm>
            <a:off x="1552098" y="831948"/>
            <a:ext cx="843438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temperatura del conductor debe ser cte. para chequearlo </a:t>
            </a:r>
          </a:p>
        </p:txBody>
      </p:sp>
      <p:sp>
        <p:nvSpPr>
          <p:cNvPr id="8224" name="Text Box 96"/>
          <p:cNvSpPr txBox="1">
            <a:spLocks noChangeArrowheads="1"/>
          </p:cNvSpPr>
          <p:nvPr/>
        </p:nvSpPr>
        <p:spPr bwMode="auto">
          <a:xfrm>
            <a:off x="1731981" y="1334779"/>
            <a:ext cx="8089751" cy="90588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Porque R depende de V </a:t>
            </a:r>
            <a:r>
              <a:rPr lang="es-ES" sz="2400" u="sng">
                <a:latin typeface="Arial" panose="020B0604020202020204" pitchFamily="34" charset="0"/>
                <a:cs typeface="Arial" panose="020B0604020202020204" pitchFamily="34" charset="0"/>
              </a:rPr>
              <a:t>indirectamente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 a través de T: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Si V varía,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latin typeface="Comic Sans MS" panose="030F0702030302020204" pitchFamily="66" charset="0"/>
                <a:cs typeface="Arial" panose="020B0604020202020204" pitchFamily="34" charset="0"/>
              </a:rPr>
              <a:t>I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varía, varía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 el rozamiento, varía T y R varía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961283" y="2514634"/>
            <a:ext cx="1317625" cy="1413280"/>
            <a:chOff x="1302540" y="2490009"/>
            <a:chExt cx="1317625" cy="1413280"/>
          </a:xfrm>
        </p:grpSpPr>
        <p:grpSp>
          <p:nvGrpSpPr>
            <p:cNvPr id="53" name="Group 27"/>
            <p:cNvGrpSpPr>
              <a:grpSpLocks/>
            </p:cNvGrpSpPr>
            <p:nvPr/>
          </p:nvGrpSpPr>
          <p:grpSpPr bwMode="auto">
            <a:xfrm>
              <a:off x="1318130" y="3215901"/>
              <a:ext cx="1290634" cy="687388"/>
              <a:chOff x="2470" y="1347"/>
              <a:chExt cx="813" cy="433"/>
            </a:xfrm>
          </p:grpSpPr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2470" y="1347"/>
                <a:ext cx="813" cy="433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188000" tIns="82800" rIns="90000" bIns="82800"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5" name="Object 29"/>
              <p:cNvGraphicFramePr>
                <a:graphicFrameLocks noChangeAspect="1"/>
              </p:cNvGraphicFramePr>
              <p:nvPr/>
            </p:nvGraphicFramePr>
            <p:xfrm>
              <a:off x="2501" y="1424"/>
              <a:ext cx="73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90" name="Ecuación" r:id="rId4" imgW="520474" imgH="190417" progId="Equation.3">
                      <p:embed/>
                    </p:oleObj>
                  </mc:Choice>
                  <mc:Fallback>
                    <p:oleObj name="Ecuación" r:id="rId4" imgW="520474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1" y="1424"/>
                            <a:ext cx="73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33"/>
            <p:cNvGrpSpPr>
              <a:grpSpLocks/>
            </p:cNvGrpSpPr>
            <p:nvPr/>
          </p:nvGrpSpPr>
          <p:grpSpPr bwMode="auto">
            <a:xfrm>
              <a:off x="1302540" y="2490009"/>
              <a:ext cx="1317625" cy="687388"/>
              <a:chOff x="967" y="1709"/>
              <a:chExt cx="809" cy="433"/>
            </a:xfrm>
          </p:grpSpPr>
          <p:sp>
            <p:nvSpPr>
              <p:cNvPr id="57" name="Rectangle 32"/>
              <p:cNvSpPr>
                <a:spLocks noChangeArrowheads="1"/>
              </p:cNvSpPr>
              <p:nvPr/>
            </p:nvSpPr>
            <p:spPr bwMode="auto">
              <a:xfrm>
                <a:off x="967" y="1712"/>
                <a:ext cx="802" cy="430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8" name="Object 30"/>
              <p:cNvGraphicFramePr>
                <a:graphicFrameLocks noChangeAspect="1"/>
              </p:cNvGraphicFramePr>
              <p:nvPr/>
            </p:nvGraphicFramePr>
            <p:xfrm>
              <a:off x="967" y="1709"/>
              <a:ext cx="809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91" name="Ecuación" r:id="rId6" imgW="495085" imgH="241195" progId="Equation.3">
                      <p:embed/>
                    </p:oleObj>
                  </mc:Choice>
                  <mc:Fallback>
                    <p:oleObj name="Ecuación" r:id="rId6" imgW="495085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" y="1709"/>
                            <a:ext cx="809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" name="Text Box 41"/>
          <p:cNvSpPr txBox="1">
            <a:spLocks noChangeArrowheads="1"/>
          </p:cNvSpPr>
          <p:nvPr/>
        </p:nvSpPr>
        <p:spPr bwMode="auto">
          <a:xfrm>
            <a:off x="1769100" y="4184569"/>
            <a:ext cx="799983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R(V)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R es cte. al variar V, y si V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2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2)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15D6697C-C185-43D4-9B1E-B831278F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616" y="2439461"/>
            <a:ext cx="3146202" cy="5365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la respuesta es NO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507A04F-D531-4467-85F8-1EC070DE338A}"/>
              </a:ext>
            </a:extLst>
          </p:cNvPr>
          <p:cNvGrpSpPr/>
          <p:nvPr/>
        </p:nvGrpSpPr>
        <p:grpSpPr>
          <a:xfrm>
            <a:off x="1346616" y="3114575"/>
            <a:ext cx="3125654" cy="1041807"/>
            <a:chOff x="1346616" y="3114575"/>
            <a:chExt cx="3125654" cy="1041807"/>
          </a:xfrm>
        </p:grpSpPr>
        <p:grpSp>
          <p:nvGrpSpPr>
            <p:cNvPr id="3" name="Grupo 2"/>
            <p:cNvGrpSpPr/>
            <p:nvPr/>
          </p:nvGrpSpPr>
          <p:grpSpPr>
            <a:xfrm>
              <a:off x="1346616" y="3439034"/>
              <a:ext cx="3125654" cy="717348"/>
              <a:chOff x="1094408" y="1525490"/>
              <a:chExt cx="3125654" cy="717348"/>
            </a:xfrm>
          </p:grpSpPr>
          <p:sp>
            <p:nvSpPr>
              <p:cNvPr id="4" name="Rectángulo 3"/>
              <p:cNvSpPr/>
              <p:nvPr/>
            </p:nvSpPr>
            <p:spPr bwMode="auto">
              <a:xfrm>
                <a:off x="1094408" y="1630838"/>
                <a:ext cx="3125654" cy="61200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square" lIns="90000" tIns="82800" rIns="90000" bIns="82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22" name="Text Box 56"/>
              <p:cNvSpPr txBox="1">
                <a:spLocks noChangeArrowheads="1"/>
              </p:cNvSpPr>
              <p:nvPr/>
            </p:nvSpPr>
            <p:spPr bwMode="auto">
              <a:xfrm>
                <a:off x="1149377" y="1525490"/>
                <a:ext cx="3019315" cy="652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 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 R(V)       (</a:t>
                </a:r>
                <a:r>
                  <a:rPr lang="es-ES" sz="2400" b="1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</p:txBody>
          </p:sp>
        </p:grpSp>
        <p:sp>
          <p:nvSpPr>
            <p:cNvPr id="26" name="AutoShape 47">
              <a:extLst>
                <a:ext uri="{FF2B5EF4-FFF2-40B4-BE49-F238E27FC236}">
                  <a16:creationId xmlns:a16="http://schemas.microsoft.com/office/drawing/2014/main" id="{72E6773F-557B-4DCC-ADCA-CFCD22AF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510" y="3114575"/>
              <a:ext cx="701675" cy="350963"/>
            </a:xfrm>
            <a:prstGeom prst="downArrow">
              <a:avLst>
                <a:gd name="adj1" fmla="val 59278"/>
                <a:gd name="adj2" fmla="val 46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8F349D8-C6C1-43C4-AA7E-E0FC513FCA3F}"/>
              </a:ext>
            </a:extLst>
          </p:cNvPr>
          <p:cNvGrpSpPr/>
          <p:nvPr/>
        </p:nvGrpSpPr>
        <p:grpSpPr>
          <a:xfrm>
            <a:off x="6850604" y="3114575"/>
            <a:ext cx="3385354" cy="1056763"/>
            <a:chOff x="6850604" y="3114575"/>
            <a:chExt cx="3385354" cy="1056763"/>
          </a:xfrm>
        </p:grpSpPr>
        <p:grpSp>
          <p:nvGrpSpPr>
            <p:cNvPr id="11" name="Grupo 10"/>
            <p:cNvGrpSpPr/>
            <p:nvPr/>
          </p:nvGrpSpPr>
          <p:grpSpPr>
            <a:xfrm>
              <a:off x="6850604" y="3523338"/>
              <a:ext cx="3385354" cy="648000"/>
              <a:chOff x="1281795" y="4932968"/>
              <a:chExt cx="3385354" cy="648000"/>
            </a:xfrm>
          </p:grpSpPr>
          <p:sp>
            <p:nvSpPr>
              <p:cNvPr id="43" name="Rectángulo 42"/>
              <p:cNvSpPr/>
              <p:nvPr/>
            </p:nvSpPr>
            <p:spPr bwMode="auto">
              <a:xfrm>
                <a:off x="1281795" y="4932968"/>
                <a:ext cx="3385354" cy="64800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square" lIns="90000" tIns="82800" rIns="90000" bIns="82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5860" name="Group 108"/>
              <p:cNvGrpSpPr>
                <a:grpSpLocks/>
              </p:cNvGrpSpPr>
              <p:nvPr/>
            </p:nvGrpSpPr>
            <p:grpSpPr bwMode="auto">
              <a:xfrm>
                <a:off x="1674544" y="4988958"/>
                <a:ext cx="2728914" cy="525463"/>
                <a:chOff x="2650" y="3183"/>
                <a:chExt cx="1719" cy="331"/>
              </a:xfrm>
            </p:grpSpPr>
            <p:graphicFrame>
              <p:nvGraphicFramePr>
                <p:cNvPr id="37912" name="Object 9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2034910"/>
                    </p:ext>
                  </p:extLst>
                </p:nvPr>
              </p:nvGraphicFramePr>
              <p:xfrm>
                <a:off x="2650" y="3183"/>
                <a:ext cx="613" cy="3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92" name="Ecuación" r:id="rId8" imgW="368140" imgH="203112" progId="Equation.3">
                        <p:embed/>
                      </p:oleObj>
                    </mc:Choice>
                    <mc:Fallback>
                      <p:oleObj name="Ecuación" r:id="rId8" imgW="368140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50" y="3183"/>
                              <a:ext cx="613" cy="3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913" name="Object 9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88954162"/>
                    </p:ext>
                  </p:extLst>
                </p:nvPr>
              </p:nvGraphicFramePr>
              <p:xfrm>
                <a:off x="3626" y="3210"/>
                <a:ext cx="743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93" name="Ecuación" r:id="rId10" imgW="393529" imgH="190417" progId="Equation.3">
                        <p:embed/>
                      </p:oleObj>
                    </mc:Choice>
                    <mc:Fallback>
                      <p:oleObj name="Ecuación" r:id="rId10" imgW="393529" imgH="19041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26" y="3210"/>
                              <a:ext cx="743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7" name="AutoShape 47">
              <a:extLst>
                <a:ext uri="{FF2B5EF4-FFF2-40B4-BE49-F238E27FC236}">
                  <a16:creationId xmlns:a16="http://schemas.microsoft.com/office/drawing/2014/main" id="{82CA4C78-84AD-4533-A8CC-E61D340F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225" y="3114575"/>
              <a:ext cx="701675" cy="350963"/>
            </a:xfrm>
            <a:prstGeom prst="downArrow">
              <a:avLst>
                <a:gd name="adj1" fmla="val 59278"/>
                <a:gd name="adj2" fmla="val 46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9981" grpId="0" animBg="1"/>
      <p:bldP spid="37930" grpId="0" animBg="1"/>
      <p:bldP spid="37926" grpId="0" animBg="1"/>
      <p:bldP spid="39963" grpId="0" animBg="1"/>
      <p:bldP spid="8223" grpId="0"/>
      <p:bldP spid="8224" grpId="0" animBg="1"/>
      <p:bldP spid="59" grpId="0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4414418" y="2657319"/>
            <a:ext cx="3064674" cy="17278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1504364" y="2655768"/>
            <a:ext cx="2592158" cy="634698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square" lIns="108000" tIns="108000" rIns="10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(1 +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T)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7971935" y="2686447"/>
            <a:ext cx="2111364" cy="956773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Coeficiente Térmico</a:t>
            </a:r>
            <a:endParaRPr lang="en-US" sz="2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950" name="Text Box 5"/>
          <p:cNvSpPr txBox="1">
            <a:spLocks noChangeArrowheads="1"/>
          </p:cNvSpPr>
          <p:nvPr/>
        </p:nvSpPr>
        <p:spPr bwMode="auto">
          <a:xfrm>
            <a:off x="4628017" y="2657319"/>
            <a:ext cx="2757492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>
                <a:latin typeface="Arial" panose="020B0604020202020204" pitchFamily="34" charset="0"/>
              </a:rPr>
              <a:t> 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baseline="-25000">
                <a:latin typeface="Arial" panose="020B0604020202020204" pitchFamily="34" charset="0"/>
              </a:rPr>
              <a:t>o</a:t>
            </a:r>
            <a:r>
              <a:rPr lang="es-ES" sz="2400">
                <a:latin typeface="Arial" panose="020B0604020202020204" pitchFamily="34" charset="0"/>
              </a:rPr>
              <a:t>  +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</a:t>
            </a:r>
            <a:r>
              <a:rPr lang="es-ES" sz="2400" baseline="-25000">
                <a:latin typeface="Arial" panose="020B0604020202020204" pitchFamily="34" charset="0"/>
              </a:rPr>
              <a:t>o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(T-T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9951" name="Group 22"/>
          <p:cNvGrpSpPr>
            <a:grpSpLocks/>
          </p:cNvGrpSpPr>
          <p:nvPr/>
        </p:nvGrpSpPr>
        <p:grpSpPr bwMode="auto">
          <a:xfrm>
            <a:off x="4618492" y="3459010"/>
            <a:ext cx="2478092" cy="928691"/>
            <a:chOff x="2783" y="2482"/>
            <a:chExt cx="1561" cy="585"/>
          </a:xfrm>
        </p:grpSpPr>
        <p:sp>
          <p:nvSpPr>
            <p:cNvPr id="39952" name="Text Box 6"/>
            <p:cNvSpPr txBox="1">
              <a:spLocks noChangeArrowheads="1"/>
            </p:cNvSpPr>
            <p:nvPr/>
          </p:nvSpPr>
          <p:spPr bwMode="auto">
            <a:xfrm>
              <a:off x="2783" y="2729"/>
              <a:ext cx="156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Y =  a  +   b      X</a:t>
              </a:r>
            </a:p>
          </p:txBody>
        </p:sp>
        <p:sp>
          <p:nvSpPr>
            <p:cNvPr id="39953" name="Line 7"/>
            <p:cNvSpPr>
              <a:spLocks noChangeShapeType="1"/>
            </p:cNvSpPr>
            <p:nvPr/>
          </p:nvSpPr>
          <p:spPr bwMode="auto">
            <a:xfrm>
              <a:off x="4193" y="2483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39954" name="Line 8"/>
            <p:cNvSpPr>
              <a:spLocks noChangeShapeType="1"/>
            </p:cNvSpPr>
            <p:nvPr/>
          </p:nvSpPr>
          <p:spPr bwMode="auto">
            <a:xfrm>
              <a:off x="3754" y="2483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39955" name="Line 9"/>
            <p:cNvSpPr>
              <a:spLocks noChangeShapeType="1"/>
            </p:cNvSpPr>
            <p:nvPr/>
          </p:nvSpPr>
          <p:spPr bwMode="auto">
            <a:xfrm>
              <a:off x="3274" y="2482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39956" name="Line 10"/>
            <p:cNvSpPr>
              <a:spLocks noChangeShapeType="1"/>
            </p:cNvSpPr>
            <p:nvPr/>
          </p:nvSpPr>
          <p:spPr bwMode="auto">
            <a:xfrm>
              <a:off x="2913" y="2482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3243827" y="4521422"/>
            <a:ext cx="6419145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la variación de L y S con T no es relevante (</a:t>
            </a:r>
            <a:r>
              <a:rPr lang="es-ES" sz="2400">
                <a:latin typeface="Arial" panose="020B0604020202020204" pitchFamily="34" charset="0"/>
              </a:rPr>
              <a:t>L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L</a:t>
            </a:r>
            <a:r>
              <a:rPr lang="es-ES" sz="2400" baseline="-25000" dirty="0">
                <a:latin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>
                <a:latin typeface="Arial" panose="020B0604020202020204" pitchFamily="34" charset="0"/>
              </a:rPr>
              <a:t>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 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</a:t>
            </a:r>
            <a:r>
              <a:rPr lang="es-ES" sz="2400" baseline="-25000" dirty="0">
                <a:latin typeface="Arial" panose="020B0604020202020204" pitchFamily="34" charset="0"/>
              </a:rPr>
              <a:t>0</a:t>
            </a:r>
            <a:r>
              <a:rPr lang="es-ES" sz="2400" dirty="0">
                <a:latin typeface="Arial" panose="020B0604020202020204" pitchFamily="34" charset="0"/>
              </a:rPr>
              <a:t>), 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 para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coincide con 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 para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porque la aproximación lineal para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queda dada para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multiplicando por L/S</a:t>
            </a:r>
            <a:endParaRPr lang="es-ES" sz="24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1504364" y="3365661"/>
            <a:ext cx="2788557" cy="956773"/>
          </a:xfrm>
          <a:prstGeom prst="rect">
            <a:avLst/>
          </a:prstGeom>
          <a:noFill/>
          <a:ln>
            <a:noFill/>
          </a:ln>
        </p:spPr>
        <p:txBody>
          <a:bodyPr wrap="none" lIns="108000" tIns="72000" rIns="108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: valor a 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(0 ó 20 ºC)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1348760" y="1076990"/>
            <a:ext cx="3970897" cy="1275213"/>
          </a:xfrm>
          <a:prstGeom prst="rect">
            <a:avLst/>
          </a:prstGeom>
          <a:noFill/>
          <a:ln>
            <a:noFill/>
          </a:ln>
        </p:spPr>
        <p:txBody>
          <a:bodyPr wrap="square" lIns="144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Como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varía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suavemente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con la temperatura,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ocurre lo mismo con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5787610" y="1077583"/>
            <a:ext cx="4507918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Para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T</a:t>
            </a:r>
            <a:r>
              <a:rPr lang="es-ES" sz="2400" dirty="0">
                <a:solidFill>
                  <a:srgbClr val="FF0000"/>
                </a:solidFill>
              </a:rPr>
              <a:t> &lt; 100 </a:t>
            </a:r>
            <a:r>
              <a:rPr lang="es-ES" sz="2400" dirty="0" err="1">
                <a:solidFill>
                  <a:srgbClr val="FF0000"/>
                </a:solidFill>
              </a:rPr>
              <a:t>ºC</a:t>
            </a:r>
            <a:r>
              <a:rPr lang="es-ES" sz="2400" dirty="0">
                <a:solidFill>
                  <a:schemeClr val="tx1"/>
                </a:solidFill>
              </a:rPr>
              <a:t> se puede hacer una </a:t>
            </a:r>
            <a:r>
              <a:rPr lang="es-ES" sz="2400" b="1" dirty="0">
                <a:solidFill>
                  <a:srgbClr val="3333FF"/>
                </a:solidFill>
              </a:rPr>
              <a:t>aproximación lineal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que </a:t>
            </a:r>
            <a:r>
              <a:rPr lang="es-ES" sz="2400">
                <a:solidFill>
                  <a:schemeClr val="tx1"/>
                </a:solidFill>
              </a:rPr>
              <a:t>se establece </a:t>
            </a:r>
            <a:r>
              <a:rPr lang="es-ES" sz="2400" dirty="0">
                <a:solidFill>
                  <a:schemeClr val="tx1"/>
                </a:solidFill>
              </a:rPr>
              <a:t>para </a:t>
            </a:r>
            <a:r>
              <a:rPr lang="es-ES" sz="2400" b="1" dirty="0">
                <a:solidFill>
                  <a:srgbClr val="008000"/>
                </a:solidFill>
                <a:sym typeface="Symbol" panose="05050102010706020507" pitchFamily="18" charset="2"/>
              </a:rPr>
              <a:t>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087443" y="301826"/>
            <a:ext cx="5400339" cy="587441"/>
          </a:xfrm>
          <a:prstGeom prst="rect">
            <a:avLst/>
          </a:prstGeom>
          <a:solidFill>
            <a:srgbClr val="C0C0C0"/>
          </a:solidFill>
        </p:spPr>
        <p:txBody>
          <a:bodyPr wrap="square" lIns="108000" tIns="108000" rIns="108000" bIns="108000" anchor="ctr" anchorCtr="1">
            <a:spAutoFit/>
          </a:bodyPr>
          <a:lstStyle/>
          <a:p>
            <a:pPr algn="ctr">
              <a:defRPr/>
            </a:pPr>
            <a:r>
              <a:rPr lang="es-ES" sz="2400"/>
              <a:t>Dependencia de R con la temperatura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493807" y="3780981"/>
            <a:ext cx="3021794" cy="514738"/>
          </a:xfrm>
          <a:prstGeom prst="rect">
            <a:avLst/>
          </a:prstGeom>
          <a:noFill/>
          <a:ln>
            <a:noFill/>
          </a:ln>
        </p:spPr>
        <p:txBody>
          <a:bodyPr wrap="square" lIns="90000" tIns="72000" rIns="90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(10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-3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ºC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o menor)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1504365" y="6258983"/>
            <a:ext cx="2592157" cy="587441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(1 +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T)</a:t>
            </a:r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1510813" y="4840189"/>
            <a:ext cx="1319212" cy="1017588"/>
            <a:chOff x="5536" y="3280"/>
            <a:chExt cx="831" cy="641"/>
          </a:xfrm>
        </p:grpSpPr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536" y="3280"/>
              <a:ext cx="831" cy="64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" name="Object 26"/>
            <p:cNvGraphicFramePr>
              <a:graphicFrameLocks noChangeAspect="1"/>
            </p:cNvGraphicFramePr>
            <p:nvPr/>
          </p:nvGraphicFramePr>
          <p:xfrm>
            <a:off x="5586" y="3312"/>
            <a:ext cx="756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3" name="Ecuación" r:id="rId4" imgW="533169" imgH="393529" progId="Equation.3">
                    <p:embed/>
                  </p:oleObj>
                </mc:Choice>
                <mc:Fallback>
                  <p:oleObj name="Ecuación" r:id="rId4" imgW="53316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" y="3312"/>
                          <a:ext cx="756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Flecha derecha 2">
            <a:extLst>
              <a:ext uri="{FF2B5EF4-FFF2-40B4-BE49-F238E27FC236}">
                <a16:creationId xmlns:a16="http://schemas.microsoft.com/office/drawing/2014/main" id="{4B17AFBC-657E-418E-8370-35BA7C39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178" y="1545393"/>
            <a:ext cx="321501" cy="400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4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1282" grpId="0" animBg="1"/>
      <p:bldP spid="481283" grpId="0" animBg="1"/>
      <p:bldP spid="39950" grpId="0"/>
      <p:bldP spid="481291" grpId="0"/>
      <p:bldP spid="481292" grpId="0"/>
      <p:bldP spid="481296" grpId="0"/>
      <p:bldP spid="481298" grpId="0"/>
      <p:bldP spid="20" grpId="0" animBg="1"/>
      <p:bldP spid="21" grpId="0"/>
      <p:bldP spid="481299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1428819" y="3201246"/>
            <a:ext cx="9273527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</a:rPr>
              <a:t> Si la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liberación de portadores</a:t>
            </a:r>
            <a:r>
              <a:rPr lang="es-ES" sz="2400" dirty="0">
                <a:latin typeface="Arial" panose="020B0604020202020204" pitchFamily="34" charset="0"/>
              </a:rPr>
              <a:t>, su incremento, a costa de la agitación térmica, es más relevante,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crece</a:t>
            </a:r>
            <a:r>
              <a:rPr lang="es-ES" sz="2400" dirty="0">
                <a:latin typeface="Arial" panose="020B0604020202020204" pitchFamily="34" charset="0"/>
              </a:rPr>
              <a:t>, como pasa en el carbono, se tiene que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 &lt; 0 y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decrece con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para una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dada (ocurre en aislantes y semiconductores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-Tema 9-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). Se habla de: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310" name="Text Box 30"/>
          <p:cNvSpPr txBox="1">
            <a:spLocks noChangeArrowheads="1"/>
          </p:cNvSpPr>
          <p:nvPr/>
        </p:nvSpPr>
        <p:spPr bwMode="auto">
          <a:xfrm>
            <a:off x="1439330" y="1210780"/>
            <a:ext cx="8953923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En conductores, en general,  &gt; 0, crece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al aumentar el rozamiento y disminuir 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latin typeface="Arial" panose="020B0604020202020204" pitchFamily="34" charset="0"/>
              </a:rPr>
              <a:t> para un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dirty="0">
                <a:latin typeface="Arial" panose="020B0604020202020204" pitchFamily="34" charset="0"/>
              </a:rPr>
              <a:t> dada. Se habla de: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72896" y="435399"/>
            <a:ext cx="2592157" cy="587441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(1 +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T)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879829" y="2173928"/>
            <a:ext cx="5780691" cy="5365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b="1">
                <a:latin typeface="Arial" panose="020B0604020202020204" pitchFamily="34" charset="0"/>
              </a:rPr>
              <a:t>PTC</a:t>
            </a:r>
            <a:r>
              <a:rPr lang="es-ES" sz="2400">
                <a:latin typeface="Arial" panose="020B0604020202020204" pitchFamily="34" charset="0"/>
              </a:rPr>
              <a:t>: “Positive Thermal Coefficient”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2890339" y="4882000"/>
            <a:ext cx="5780692" cy="5365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NTC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: “Negative Thermal Coefficient”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890340" y="6033809"/>
            <a:ext cx="5770180" cy="83099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Los PTC y NTC se usan en sensores y medidores de temperatura (termistores)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84764" y="2687657"/>
            <a:ext cx="617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(materiales con coeficiente térmico positivo)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EEAD9A-2603-432B-BEE8-C3217044D8E0}"/>
              </a:ext>
            </a:extLst>
          </p:cNvPr>
          <p:cNvSpPr txBox="1"/>
          <p:nvPr/>
        </p:nvSpPr>
        <p:spPr>
          <a:xfrm>
            <a:off x="2612580" y="5415216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(materiales con coeficiente térmico negativo)</a:t>
            </a:r>
          </a:p>
        </p:txBody>
      </p:sp>
    </p:spTree>
    <p:extLst>
      <p:ext uri="{BB962C8B-B14F-4D97-AF65-F5344CB8AC3E}">
        <p14:creationId xmlns:p14="http://schemas.microsoft.com/office/powerpoint/2010/main" val="18173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3" grpId="0"/>
      <p:bldP spid="481310" grpId="0"/>
      <p:bldP spid="22" grpId="0" animBg="1"/>
      <p:bldP spid="23" grpId="0" animBg="1"/>
      <p:bldP spid="2" grpId="0" animBg="1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7"/>
          <p:cNvSpPr>
            <a:spLocks noChangeArrowheads="1"/>
          </p:cNvSpPr>
          <p:nvPr/>
        </p:nvSpPr>
        <p:spPr bwMode="auto">
          <a:xfrm>
            <a:off x="1294032" y="381354"/>
            <a:ext cx="8520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4.1.1 CORRIENTE ELÉCTRICA</a:t>
            </a: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2102066" y="942489"/>
            <a:ext cx="7325711" cy="134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Movimiento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colectivo</a:t>
            </a:r>
            <a:r>
              <a:rPr lang="es-ES" sz="2400">
                <a:latin typeface="Arial" panose="020B0604020202020204" pitchFamily="34" charset="0"/>
              </a:rPr>
              <a:t> de electrones entre dos puntos de un conductor por la existencia de un campo eléctrico en la región entre dichos puntos</a:t>
            </a:r>
          </a:p>
        </p:txBody>
      </p:sp>
      <p:sp>
        <p:nvSpPr>
          <p:cNvPr id="9261" name="Text Box 31"/>
          <p:cNvSpPr txBox="1">
            <a:spLocks noChangeArrowheads="1"/>
          </p:cNvSpPr>
          <p:nvPr/>
        </p:nvSpPr>
        <p:spPr bwMode="auto">
          <a:xfrm>
            <a:off x="1382776" y="3605595"/>
            <a:ext cx="4623074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Los electrones se mueven     en la dirección del campo,        en sentido contrario al campo</a:t>
            </a:r>
          </a:p>
        </p:txBody>
      </p:sp>
      <p:grpSp>
        <p:nvGrpSpPr>
          <p:cNvPr id="9290" name="Group 74"/>
          <p:cNvGrpSpPr>
            <a:grpSpLocks/>
          </p:cNvGrpSpPr>
          <p:nvPr/>
        </p:nvGrpSpPr>
        <p:grpSpPr bwMode="auto">
          <a:xfrm>
            <a:off x="6320606" y="4000322"/>
            <a:ext cx="1976438" cy="590550"/>
            <a:chOff x="4003" y="2353"/>
            <a:chExt cx="1245" cy="372"/>
          </a:xfrm>
        </p:grpSpPr>
        <p:sp>
          <p:nvSpPr>
            <p:cNvPr id="11311" name="Rectangle 30"/>
            <p:cNvSpPr>
              <a:spLocks noChangeArrowheads="1"/>
            </p:cNvSpPr>
            <p:nvPr/>
          </p:nvSpPr>
          <p:spPr bwMode="auto">
            <a:xfrm>
              <a:off x="4003" y="2353"/>
              <a:ext cx="1245" cy="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3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0915128"/>
                </p:ext>
              </p:extLst>
            </p:nvPr>
          </p:nvGraphicFramePr>
          <p:xfrm>
            <a:off x="4086" y="2388"/>
            <a:ext cx="112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0" name="Ecuación" r:id="rId4" imgW="888614" imgH="241195" progId="Equation.3">
                    <p:embed/>
                  </p:oleObj>
                </mc:Choice>
                <mc:Fallback>
                  <p:oleObj name="Ecuación" r:id="rId4" imgW="888614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388"/>
                          <a:ext cx="1125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1401383" y="2320770"/>
            <a:ext cx="8876368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Los e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que participan son los que pueden desplazarse por todo el conductor: los de las capas más externas de los átomos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(suele ser uno por átomo)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1366456" y="4927087"/>
            <a:ext cx="8823325" cy="20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Por tradición histórica se supone, no obstante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Tema 1: pasa Q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 seda a vidrio al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frotar)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que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se mueven partículas como el e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pero con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carga positiva,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+e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y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por tanto, en el sentido de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. Se hace porque es más cómodo trabajar con Q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no se cae en contradicción al explicar los fenómenos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820277" y="3790636"/>
            <a:ext cx="1080426" cy="663708"/>
            <a:chOff x="8840951" y="3894049"/>
            <a:chExt cx="1080426" cy="663708"/>
          </a:xfrm>
        </p:grpSpPr>
        <p:pic>
          <p:nvPicPr>
            <p:cNvPr id="75" name="Picture 256" descr="Image2"/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214" y="4313395"/>
              <a:ext cx="256627" cy="24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9531527" y="389404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6" name="Conector recto de flecha 5"/>
            <p:cNvCxnSpPr/>
            <p:nvPr/>
          </p:nvCxnSpPr>
          <p:spPr bwMode="auto">
            <a:xfrm>
              <a:off x="9467051" y="4420008"/>
              <a:ext cx="414283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9" name="Conector recto de flecha 78"/>
            <p:cNvCxnSpPr/>
            <p:nvPr/>
          </p:nvCxnSpPr>
          <p:spPr bwMode="auto">
            <a:xfrm flipH="1">
              <a:off x="8840951" y="4435576"/>
              <a:ext cx="414283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80" name="CuadroTexto 79"/>
            <p:cNvSpPr txBox="1"/>
            <p:nvPr/>
          </p:nvSpPr>
          <p:spPr>
            <a:xfrm>
              <a:off x="8840951" y="38940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solidFill>
                    <a:srgbClr val="3333FF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00" grpId="0" animBg="1"/>
      <p:bldP spid="9261" grpId="0"/>
      <p:bldP spid="489505" grpId="0"/>
      <p:bldP spid="4895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7"/>
          <p:cNvSpPr>
            <a:spLocks noChangeArrowheads="1"/>
          </p:cNvSpPr>
          <p:nvPr/>
        </p:nvSpPr>
        <p:spPr bwMode="auto">
          <a:xfrm>
            <a:off x="1294032" y="381354"/>
            <a:ext cx="8520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4.1.1 CORRIENTE ELÉCTRICA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D6C0ADD1-C3C5-4129-86BD-384DDBBA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639" y="5477609"/>
            <a:ext cx="639910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La corriente cesa alcanzado el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equilibrio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433F0C07-F6E9-4D3B-91C2-B805F4F5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65" y="5946493"/>
            <a:ext cx="631517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Cuando el campo se anula en el conductor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0A3395F6-D329-4D1B-89FF-798FB512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639" y="4042505"/>
            <a:ext cx="8682037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Es un movimiento, además de colectivo,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simultáneo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ya que </a:t>
            </a:r>
            <a:r>
              <a:rPr lang="es-ES" sz="2400" dirty="0">
                <a:latin typeface="Arial" panose="020B0604020202020204" pitchFamily="34" charset="0"/>
              </a:rPr>
              <a:t>todos los portadores sienten el campo a la vez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(lo matizaremos en el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Tema 8</a:t>
            </a:r>
            <a:r>
              <a:rPr lang="es-ES" sz="2400" dirty="0">
                <a:latin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3E8C226-404F-4552-81CA-D99F2010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638" y="2598479"/>
            <a:ext cx="9106695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Se habla, entonces, de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portadores de carga negativa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los electrones movilizados,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de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portadores de carga positiva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las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partículas ficticias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que se supone que se mueven</a:t>
            </a:r>
            <a:endParaRPr lang="es-ES" sz="24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AADE1F1-9C25-4DCB-8D51-22FC7B38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066" y="942489"/>
            <a:ext cx="7325711" cy="1347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Movimiento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colectivo</a:t>
            </a:r>
            <a:r>
              <a:rPr lang="es-ES" sz="2400">
                <a:latin typeface="Arial" panose="020B0604020202020204" pitchFamily="34" charset="0"/>
              </a:rPr>
              <a:t> de electrones entre dos puntos de un conductor por la existencia de un campo eléctrico en la región entre dichos puntos</a:t>
            </a:r>
          </a:p>
        </p:txBody>
      </p:sp>
    </p:spTree>
    <p:extLst>
      <p:ext uri="{BB962C8B-B14F-4D97-AF65-F5344CB8AC3E}">
        <p14:creationId xmlns:p14="http://schemas.microsoft.com/office/powerpoint/2010/main" val="32167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3708264" y="1453226"/>
            <a:ext cx="4119563" cy="2228850"/>
          </a:xfrm>
          <a:prstGeom prst="foldedCorner">
            <a:avLst>
              <a:gd name="adj" fmla="val 9134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00606" y="1586386"/>
            <a:ext cx="3633787" cy="1884362"/>
            <a:chOff x="2509" y="2854"/>
            <a:chExt cx="2289" cy="1387"/>
          </a:xfrm>
        </p:grpSpPr>
        <p:sp>
          <p:nvSpPr>
            <p:cNvPr id="17448" name="Freeform 5"/>
            <p:cNvSpPr>
              <a:spLocks/>
            </p:cNvSpPr>
            <p:nvPr/>
          </p:nvSpPr>
          <p:spPr bwMode="auto">
            <a:xfrm>
              <a:off x="2509" y="2863"/>
              <a:ext cx="2289" cy="1378"/>
            </a:xfrm>
            <a:custGeom>
              <a:avLst/>
              <a:gdLst>
                <a:gd name="T0" fmla="*/ 0 w 2289"/>
                <a:gd name="T1" fmla="*/ 0 h 1378"/>
                <a:gd name="T2" fmla="*/ 7 w 2289"/>
                <a:gd name="T3" fmla="*/ 1378 h 1378"/>
                <a:gd name="T4" fmla="*/ 2289 w 2289"/>
                <a:gd name="T5" fmla="*/ 1378 h 1378"/>
                <a:gd name="T6" fmla="*/ 2282 w 2289"/>
                <a:gd name="T7" fmla="*/ 8 h 1378"/>
                <a:gd name="T8" fmla="*/ 1349 w 2289"/>
                <a:gd name="T9" fmla="*/ 8 h 1378"/>
                <a:gd name="T10" fmla="*/ 1349 w 2289"/>
                <a:gd name="T11" fmla="*/ 1327 h 1378"/>
                <a:gd name="T12" fmla="*/ 459 w 2289"/>
                <a:gd name="T13" fmla="*/ 1327 h 1378"/>
                <a:gd name="T14" fmla="*/ 459 w 2289"/>
                <a:gd name="T15" fmla="*/ 8 h 1378"/>
                <a:gd name="T16" fmla="*/ 0 w 2289"/>
                <a:gd name="T17" fmla="*/ 0 h 1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9"/>
                <a:gd name="T28" fmla="*/ 0 h 1378"/>
                <a:gd name="T29" fmla="*/ 2289 w 2289"/>
                <a:gd name="T30" fmla="*/ 1378 h 1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9" h="1378">
                  <a:moveTo>
                    <a:pt x="0" y="0"/>
                  </a:moveTo>
                  <a:lnTo>
                    <a:pt x="7" y="1378"/>
                  </a:lnTo>
                  <a:lnTo>
                    <a:pt x="2289" y="1378"/>
                  </a:lnTo>
                  <a:lnTo>
                    <a:pt x="2282" y="8"/>
                  </a:lnTo>
                  <a:lnTo>
                    <a:pt x="1349" y="8"/>
                  </a:lnTo>
                  <a:lnTo>
                    <a:pt x="1349" y="1327"/>
                  </a:lnTo>
                  <a:lnTo>
                    <a:pt x="459" y="1327"/>
                  </a:lnTo>
                  <a:lnTo>
                    <a:pt x="45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17449" name="Rectangle 6"/>
            <p:cNvSpPr>
              <a:spLocks noChangeArrowheads="1"/>
            </p:cNvSpPr>
            <p:nvPr/>
          </p:nvSpPr>
          <p:spPr bwMode="auto">
            <a:xfrm>
              <a:off x="2522" y="2854"/>
              <a:ext cx="438" cy="328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0" name="Rectangle 7"/>
            <p:cNvSpPr>
              <a:spLocks noChangeArrowheads="1"/>
            </p:cNvSpPr>
            <p:nvPr/>
          </p:nvSpPr>
          <p:spPr bwMode="auto">
            <a:xfrm>
              <a:off x="3874" y="2867"/>
              <a:ext cx="905" cy="89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46" name="Line 9"/>
          <p:cNvSpPr>
            <a:spLocks noChangeShapeType="1"/>
          </p:cNvSpPr>
          <p:nvPr/>
        </p:nvSpPr>
        <p:spPr bwMode="auto">
          <a:xfrm flipV="1">
            <a:off x="3647877" y="2578494"/>
            <a:ext cx="4197354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sp>
        <p:nvSpPr>
          <p:cNvPr id="17447" name="Text Box 10"/>
          <p:cNvSpPr txBox="1">
            <a:spLocks noChangeArrowheads="1"/>
          </p:cNvSpPr>
          <p:nvPr/>
        </p:nvSpPr>
        <p:spPr bwMode="auto">
          <a:xfrm>
            <a:off x="2000572" y="5971556"/>
            <a:ext cx="7536802" cy="514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Cesa al alcanzar el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equilibrio</a:t>
            </a:r>
            <a:r>
              <a:rPr lang="es-ES" sz="2400" dirty="0">
                <a:latin typeface="Arial" panose="020B0604020202020204" pitchFamily="34" charset="0"/>
              </a:rPr>
              <a:t>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p = 0, 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h = 0)</a:t>
            </a:r>
          </a:p>
        </p:txBody>
      </p:sp>
      <p:grpSp>
        <p:nvGrpSpPr>
          <p:cNvPr id="17436" name="Group 29"/>
          <p:cNvGrpSpPr>
            <a:grpSpLocks/>
          </p:cNvGrpSpPr>
          <p:nvPr/>
        </p:nvGrpSpPr>
        <p:grpSpPr bwMode="auto">
          <a:xfrm>
            <a:off x="4603868" y="3139058"/>
            <a:ext cx="1408113" cy="798513"/>
            <a:chOff x="3215" y="1937"/>
            <a:chExt cx="887" cy="503"/>
          </a:xfrm>
        </p:grpSpPr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3215" y="1937"/>
              <a:ext cx="8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54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Corriente</a:t>
              </a:r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431" y="2021"/>
              <a:ext cx="45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sp>
        <p:nvSpPr>
          <p:cNvPr id="17437" name="Text Box 32"/>
          <p:cNvSpPr txBox="1">
            <a:spLocks noChangeArrowheads="1"/>
          </p:cNvSpPr>
          <p:nvPr/>
        </p:nvSpPr>
        <p:spPr bwMode="auto">
          <a:xfrm>
            <a:off x="2005958" y="4084279"/>
            <a:ext cx="7536802" cy="884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Hay corriente: un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movimiento colectivo y simultáneo</a:t>
            </a:r>
            <a:r>
              <a:rPr lang="es-ES" sz="2400">
                <a:latin typeface="Arial" panose="020B0604020202020204" pitchFamily="34" charset="0"/>
              </a:rPr>
              <a:t> de agua por la diferencia de presión (de altura)</a:t>
            </a:r>
          </a:p>
        </p:txBody>
      </p:sp>
      <p:sp>
        <p:nvSpPr>
          <p:cNvPr id="15378" name="Text Box 39"/>
          <p:cNvSpPr txBox="1">
            <a:spLocks noChangeArrowheads="1"/>
          </p:cNvSpPr>
          <p:nvPr/>
        </p:nvSpPr>
        <p:spPr bwMode="auto">
          <a:xfrm>
            <a:off x="3289544" y="368606"/>
            <a:ext cx="496963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TIPOS BÁSICOS DE CORRIENTE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2000572" y="5204569"/>
            <a:ext cx="7536802" cy="514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Disminuye a media que baja la diferencia de presión</a:t>
            </a:r>
            <a:endParaRPr lang="es-E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01515" y="760073"/>
            <a:ext cx="3950418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(usando un símil hidráulico)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nimBg="1"/>
      <p:bldP spid="17446" grpId="0" animBg="1"/>
      <p:bldP spid="17447" grpId="0" animBg="1"/>
      <p:bldP spid="17437" grpId="0" animBg="1"/>
      <p:bldP spid="15378" grpId="0" animBg="1"/>
      <p:bldP spid="4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">
            <a:extLst>
              <a:ext uri="{FF2B5EF4-FFF2-40B4-BE49-F238E27FC236}">
                <a16:creationId xmlns:a16="http://schemas.microsoft.com/office/drawing/2014/main" id="{A3DC21EB-46A0-4546-917F-3897427F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64" y="1453226"/>
            <a:ext cx="4119563" cy="2228850"/>
          </a:xfrm>
          <a:prstGeom prst="foldedCorner">
            <a:avLst>
              <a:gd name="adj" fmla="val 9134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7A2D62B-22D2-465C-83F4-8B2689B9B033}"/>
              </a:ext>
            </a:extLst>
          </p:cNvPr>
          <p:cNvGrpSpPr>
            <a:grpSpLocks/>
          </p:cNvGrpSpPr>
          <p:nvPr/>
        </p:nvGrpSpPr>
        <p:grpSpPr bwMode="auto">
          <a:xfrm>
            <a:off x="3900606" y="1586386"/>
            <a:ext cx="3633787" cy="1884362"/>
            <a:chOff x="2509" y="2854"/>
            <a:chExt cx="2289" cy="138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FD53BF9-BDE6-4C77-BF4F-9D4F0D69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863"/>
              <a:ext cx="2289" cy="1378"/>
            </a:xfrm>
            <a:custGeom>
              <a:avLst/>
              <a:gdLst>
                <a:gd name="T0" fmla="*/ 0 w 2289"/>
                <a:gd name="T1" fmla="*/ 0 h 1378"/>
                <a:gd name="T2" fmla="*/ 7 w 2289"/>
                <a:gd name="T3" fmla="*/ 1378 h 1378"/>
                <a:gd name="T4" fmla="*/ 2289 w 2289"/>
                <a:gd name="T5" fmla="*/ 1378 h 1378"/>
                <a:gd name="T6" fmla="*/ 2282 w 2289"/>
                <a:gd name="T7" fmla="*/ 8 h 1378"/>
                <a:gd name="T8" fmla="*/ 1349 w 2289"/>
                <a:gd name="T9" fmla="*/ 8 h 1378"/>
                <a:gd name="T10" fmla="*/ 1349 w 2289"/>
                <a:gd name="T11" fmla="*/ 1327 h 1378"/>
                <a:gd name="T12" fmla="*/ 459 w 2289"/>
                <a:gd name="T13" fmla="*/ 1327 h 1378"/>
                <a:gd name="T14" fmla="*/ 459 w 2289"/>
                <a:gd name="T15" fmla="*/ 8 h 1378"/>
                <a:gd name="T16" fmla="*/ 0 w 2289"/>
                <a:gd name="T17" fmla="*/ 0 h 1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9"/>
                <a:gd name="T28" fmla="*/ 0 h 1378"/>
                <a:gd name="T29" fmla="*/ 2289 w 2289"/>
                <a:gd name="T30" fmla="*/ 1378 h 1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9" h="1378">
                  <a:moveTo>
                    <a:pt x="0" y="0"/>
                  </a:moveTo>
                  <a:lnTo>
                    <a:pt x="7" y="1378"/>
                  </a:lnTo>
                  <a:lnTo>
                    <a:pt x="2289" y="1378"/>
                  </a:lnTo>
                  <a:lnTo>
                    <a:pt x="2282" y="8"/>
                  </a:lnTo>
                  <a:lnTo>
                    <a:pt x="1349" y="8"/>
                  </a:lnTo>
                  <a:lnTo>
                    <a:pt x="1349" y="1327"/>
                  </a:lnTo>
                  <a:lnTo>
                    <a:pt x="459" y="1327"/>
                  </a:lnTo>
                  <a:lnTo>
                    <a:pt x="45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1BFC2B9F-63BB-4700-BE8A-6EB7AFD9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54"/>
              <a:ext cx="438" cy="328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71DEEE49-20B7-4D33-B9C1-16C952CC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867"/>
              <a:ext cx="905" cy="89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4372933" y="1558001"/>
            <a:ext cx="2293094" cy="1579563"/>
            <a:chOff x="2930" y="1159"/>
            <a:chExt cx="1332" cy="995"/>
          </a:xfrm>
        </p:grpSpPr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372" y="1159"/>
              <a:ext cx="344" cy="384"/>
            </a:xfrm>
            <a:prstGeom prst="ellipse">
              <a:avLst/>
            </a:prstGeom>
            <a:solidFill>
              <a:srgbClr val="969696"/>
            </a:solidFill>
            <a:ln w="12700" algn="ctr">
              <a:solidFill>
                <a:srgbClr val="969696"/>
              </a:solidFill>
              <a:round/>
              <a:headEnd/>
              <a:tailEnd type="none" w="lg" len="lg"/>
            </a:ln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930" y="1354"/>
              <a:ext cx="1332" cy="800"/>
              <a:chOff x="2934" y="1354"/>
              <a:chExt cx="1332" cy="800"/>
            </a:xfrm>
          </p:grpSpPr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2934" y="1354"/>
                <a:ext cx="516" cy="320"/>
              </a:xfrm>
              <a:custGeom>
                <a:avLst/>
                <a:gdLst>
                  <a:gd name="T0" fmla="*/ 312 w 312"/>
                  <a:gd name="T1" fmla="*/ 0 h 320"/>
                  <a:gd name="T2" fmla="*/ 0 w 312"/>
                  <a:gd name="T3" fmla="*/ 0 h 320"/>
                  <a:gd name="T4" fmla="*/ 0 w 312"/>
                  <a:gd name="T5" fmla="*/ 320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 flipH="1">
                <a:off x="3706" y="1354"/>
                <a:ext cx="560" cy="800"/>
              </a:xfrm>
              <a:custGeom>
                <a:avLst/>
                <a:gdLst>
                  <a:gd name="T0" fmla="*/ 1686878 w 312"/>
                  <a:gd name="T1" fmla="*/ 0 h 320"/>
                  <a:gd name="T2" fmla="*/ 0 w 312"/>
                  <a:gd name="T3" fmla="*/ 0 h 320"/>
                  <a:gd name="T4" fmla="*/ 0 w 312"/>
                  <a:gd name="T5" fmla="*/ 2147483646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463040" y="4098299"/>
            <a:ext cx="8622791" cy="905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</a:t>
            </a:r>
            <a:r>
              <a:rPr lang="es-ES" sz="2400">
                <a:latin typeface="Arial" panose="020B0604020202020204" pitchFamily="34" charset="0"/>
              </a:rPr>
              <a:t>puede tener una corriente permanentemente con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mismo sentido, si se crea una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p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>
                <a:latin typeface="Arial" panose="020B0604020202020204" pitchFamily="34" charset="0"/>
              </a:rPr>
              <a:t>h) con </a:t>
            </a:r>
            <a:r>
              <a:rPr lang="es-ES" sz="2400" dirty="0">
                <a:latin typeface="Arial" panose="020B0604020202020204" pitchFamily="34" charset="0"/>
              </a:rPr>
              <a:t>una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bomba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463041" y="5115900"/>
            <a:ext cx="8622790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corriente del sistema tiende a igualar </a:t>
            </a:r>
            <a:r>
              <a:rPr lang="es-ES" sz="2400" dirty="0">
                <a:latin typeface="Arial" panose="020B0604020202020204" pitchFamily="34" charset="0"/>
              </a:rPr>
              <a:t>a la de la bomba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99A4F1FC-04C2-4453-9B11-20966C025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7877" y="2578494"/>
            <a:ext cx="4197354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47EEFA10-03E4-4E6D-BE11-102831F48B47}"/>
              </a:ext>
            </a:extLst>
          </p:cNvPr>
          <p:cNvGrpSpPr>
            <a:grpSpLocks/>
          </p:cNvGrpSpPr>
          <p:nvPr/>
        </p:nvGrpSpPr>
        <p:grpSpPr bwMode="auto">
          <a:xfrm>
            <a:off x="4603868" y="3139058"/>
            <a:ext cx="1408113" cy="798513"/>
            <a:chOff x="3215" y="1937"/>
            <a:chExt cx="887" cy="503"/>
          </a:xfrm>
        </p:grpSpPr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BA0839A7-6999-4225-9439-6C4FA24A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937"/>
              <a:ext cx="8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54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Corriente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0593C1E-3691-4456-AA4F-761A6271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021"/>
              <a:ext cx="45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4658382" y="2251730"/>
            <a:ext cx="1368724" cy="607593"/>
            <a:chOff x="2504851" y="2012304"/>
            <a:chExt cx="1368725" cy="607982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504851" y="2081289"/>
              <a:ext cx="1368725" cy="5389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54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corriente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815426" y="2012304"/>
              <a:ext cx="727075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>
                <a:solidFill>
                  <a:srgbClr val="3333FF"/>
                </a:solidFill>
              </a:endParaRPr>
            </a:p>
          </p:txBody>
        </p:sp>
      </p:grpSp>
      <p:sp>
        <p:nvSpPr>
          <p:cNvPr id="27" name="Text Box 39">
            <a:extLst>
              <a:ext uri="{FF2B5EF4-FFF2-40B4-BE49-F238E27FC236}">
                <a16:creationId xmlns:a16="http://schemas.microsoft.com/office/drawing/2014/main" id="{19B7DC5F-B1F2-4AAA-84C5-566220DF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544" y="368606"/>
            <a:ext cx="496963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TIPOS BÁSICOS DE CORRIENTE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09911382-49C3-412C-AAB2-5A743073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040" y="5835331"/>
            <a:ext cx="8622790" cy="905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la corriente de la bomba es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constante</a:t>
            </a:r>
            <a:r>
              <a:rPr lang="es-ES" sz="2400">
                <a:latin typeface="Arial" panose="020B0604020202020204" pitchFamily="34" charset="0"/>
              </a:rPr>
              <a:t>, se alcanza una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>
                <a:latin typeface="Arial" panose="020B0604020202020204" pitchFamily="34" charset="0"/>
              </a:rPr>
              <a:t>p y corriente constantes en el sistema: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se congela su evolución</a:t>
            </a:r>
            <a:endParaRPr lang="es-ES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D748D309-A736-4055-A1BF-92BD00CA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15" y="760073"/>
            <a:ext cx="3950418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(usando un símil hidráulico)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28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">
            <a:extLst>
              <a:ext uri="{FF2B5EF4-FFF2-40B4-BE49-F238E27FC236}">
                <a16:creationId xmlns:a16="http://schemas.microsoft.com/office/drawing/2014/main" id="{A3DC21EB-46A0-4546-917F-3897427F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64" y="1453226"/>
            <a:ext cx="4119563" cy="2228850"/>
          </a:xfrm>
          <a:prstGeom prst="foldedCorner">
            <a:avLst>
              <a:gd name="adj" fmla="val 9134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7A2D62B-22D2-465C-83F4-8B2689B9B033}"/>
              </a:ext>
            </a:extLst>
          </p:cNvPr>
          <p:cNvGrpSpPr>
            <a:grpSpLocks/>
          </p:cNvGrpSpPr>
          <p:nvPr/>
        </p:nvGrpSpPr>
        <p:grpSpPr bwMode="auto">
          <a:xfrm>
            <a:off x="3900606" y="1586386"/>
            <a:ext cx="3633787" cy="1884362"/>
            <a:chOff x="2509" y="2854"/>
            <a:chExt cx="2289" cy="138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FD53BF9-BDE6-4C77-BF4F-9D4F0D69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863"/>
              <a:ext cx="2289" cy="1378"/>
            </a:xfrm>
            <a:custGeom>
              <a:avLst/>
              <a:gdLst>
                <a:gd name="T0" fmla="*/ 0 w 2289"/>
                <a:gd name="T1" fmla="*/ 0 h 1378"/>
                <a:gd name="T2" fmla="*/ 7 w 2289"/>
                <a:gd name="T3" fmla="*/ 1378 h 1378"/>
                <a:gd name="T4" fmla="*/ 2289 w 2289"/>
                <a:gd name="T5" fmla="*/ 1378 h 1378"/>
                <a:gd name="T6" fmla="*/ 2282 w 2289"/>
                <a:gd name="T7" fmla="*/ 8 h 1378"/>
                <a:gd name="T8" fmla="*/ 1349 w 2289"/>
                <a:gd name="T9" fmla="*/ 8 h 1378"/>
                <a:gd name="T10" fmla="*/ 1349 w 2289"/>
                <a:gd name="T11" fmla="*/ 1327 h 1378"/>
                <a:gd name="T12" fmla="*/ 459 w 2289"/>
                <a:gd name="T13" fmla="*/ 1327 h 1378"/>
                <a:gd name="T14" fmla="*/ 459 w 2289"/>
                <a:gd name="T15" fmla="*/ 8 h 1378"/>
                <a:gd name="T16" fmla="*/ 0 w 2289"/>
                <a:gd name="T17" fmla="*/ 0 h 1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9"/>
                <a:gd name="T28" fmla="*/ 0 h 1378"/>
                <a:gd name="T29" fmla="*/ 2289 w 2289"/>
                <a:gd name="T30" fmla="*/ 1378 h 1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9" h="1378">
                  <a:moveTo>
                    <a:pt x="0" y="0"/>
                  </a:moveTo>
                  <a:lnTo>
                    <a:pt x="7" y="1378"/>
                  </a:lnTo>
                  <a:lnTo>
                    <a:pt x="2289" y="1378"/>
                  </a:lnTo>
                  <a:lnTo>
                    <a:pt x="2282" y="8"/>
                  </a:lnTo>
                  <a:lnTo>
                    <a:pt x="1349" y="8"/>
                  </a:lnTo>
                  <a:lnTo>
                    <a:pt x="1349" y="1327"/>
                  </a:lnTo>
                  <a:lnTo>
                    <a:pt x="459" y="1327"/>
                  </a:lnTo>
                  <a:lnTo>
                    <a:pt x="45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1BFC2B9F-63BB-4700-BE8A-6EB7AFD9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54"/>
              <a:ext cx="438" cy="328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71DEEE49-20B7-4D33-B9C1-16C952CC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867"/>
              <a:ext cx="905" cy="89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4372933" y="1558001"/>
            <a:ext cx="2293094" cy="1579563"/>
            <a:chOff x="2930" y="1159"/>
            <a:chExt cx="1332" cy="995"/>
          </a:xfrm>
        </p:grpSpPr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372" y="1159"/>
              <a:ext cx="344" cy="384"/>
            </a:xfrm>
            <a:prstGeom prst="ellipse">
              <a:avLst/>
            </a:prstGeom>
            <a:solidFill>
              <a:srgbClr val="969696"/>
            </a:solidFill>
            <a:ln w="12700" algn="ctr">
              <a:solidFill>
                <a:srgbClr val="969696"/>
              </a:solidFill>
              <a:round/>
              <a:headEnd/>
              <a:tailEnd type="none" w="lg" len="lg"/>
            </a:ln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930" y="1354"/>
              <a:ext cx="1332" cy="800"/>
              <a:chOff x="2934" y="1354"/>
              <a:chExt cx="1332" cy="800"/>
            </a:xfrm>
          </p:grpSpPr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2934" y="1354"/>
                <a:ext cx="516" cy="320"/>
              </a:xfrm>
              <a:custGeom>
                <a:avLst/>
                <a:gdLst>
                  <a:gd name="T0" fmla="*/ 312 w 312"/>
                  <a:gd name="T1" fmla="*/ 0 h 320"/>
                  <a:gd name="T2" fmla="*/ 0 w 312"/>
                  <a:gd name="T3" fmla="*/ 0 h 320"/>
                  <a:gd name="T4" fmla="*/ 0 w 312"/>
                  <a:gd name="T5" fmla="*/ 320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 flipH="1">
                <a:off x="3706" y="1354"/>
                <a:ext cx="560" cy="800"/>
              </a:xfrm>
              <a:custGeom>
                <a:avLst/>
                <a:gdLst>
                  <a:gd name="T0" fmla="*/ 1686878 w 312"/>
                  <a:gd name="T1" fmla="*/ 0 h 320"/>
                  <a:gd name="T2" fmla="*/ 0 w 312"/>
                  <a:gd name="T3" fmla="*/ 0 h 320"/>
                  <a:gd name="T4" fmla="*/ 0 w 312"/>
                  <a:gd name="T5" fmla="*/ 2147483646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48" name="Line 9">
            <a:extLst>
              <a:ext uri="{FF2B5EF4-FFF2-40B4-BE49-F238E27FC236}">
                <a16:creationId xmlns:a16="http://schemas.microsoft.com/office/drawing/2014/main" id="{99A4F1FC-04C2-4453-9B11-20966C025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7877" y="2578494"/>
            <a:ext cx="4197354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47EEFA10-03E4-4E6D-BE11-102831F48B47}"/>
              </a:ext>
            </a:extLst>
          </p:cNvPr>
          <p:cNvGrpSpPr>
            <a:grpSpLocks/>
          </p:cNvGrpSpPr>
          <p:nvPr/>
        </p:nvGrpSpPr>
        <p:grpSpPr bwMode="auto">
          <a:xfrm>
            <a:off x="4603868" y="3139058"/>
            <a:ext cx="1408113" cy="798513"/>
            <a:chOff x="3215" y="1937"/>
            <a:chExt cx="887" cy="503"/>
          </a:xfrm>
        </p:grpSpPr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BA0839A7-6999-4225-9439-6C4FA24A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937"/>
              <a:ext cx="8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54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Corriente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0593C1E-3691-4456-AA4F-761A6271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021"/>
              <a:ext cx="45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4658382" y="2251730"/>
            <a:ext cx="1368724" cy="607593"/>
            <a:chOff x="2504851" y="2012304"/>
            <a:chExt cx="1368725" cy="607982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504851" y="2081289"/>
              <a:ext cx="1368725" cy="5389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54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corriente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815426" y="2012304"/>
              <a:ext cx="727075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>
                <a:solidFill>
                  <a:srgbClr val="3333FF"/>
                </a:solidFill>
              </a:endParaRPr>
            </a:p>
          </p:txBody>
        </p:sp>
      </p:grpSp>
      <p:sp>
        <p:nvSpPr>
          <p:cNvPr id="27" name="Text Box 39">
            <a:extLst>
              <a:ext uri="{FF2B5EF4-FFF2-40B4-BE49-F238E27FC236}">
                <a16:creationId xmlns:a16="http://schemas.microsoft.com/office/drawing/2014/main" id="{19B7DC5F-B1F2-4AAA-84C5-566220DF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544" y="368606"/>
            <a:ext cx="496963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TIPOS BÁSICOS DE CORRIENTE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D748D309-A736-4055-A1BF-92BD00CA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15" y="760073"/>
            <a:ext cx="3950418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(usando un símil hidráulico)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34BD86B4-2E8B-4D3D-AEFD-FB277AD6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715" y="5326110"/>
            <a:ext cx="4375213" cy="536549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ESTADO ESTACIONARIO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7D9914C3-8398-476B-B4C9-C5C2755F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086" y="4070186"/>
            <a:ext cx="4392847" cy="53654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RÉGIMEN PERMANENTE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4AC10763-B67F-47D3-BB41-BA370B73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715" y="5946601"/>
            <a:ext cx="4375213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sistema se “estaciona” en él</a:t>
            </a: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6456B7E9-4859-40A7-AD60-389DD1A2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794" y="4674500"/>
            <a:ext cx="6836340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 sistema permanece </a:t>
            </a:r>
            <a:r>
              <a:rPr lang="es-ES" sz="2400" dirty="0">
                <a:latin typeface="Arial" panose="020B0604020202020204" pitchFamily="34" charset="0"/>
              </a:rPr>
              <a:t>en él </a:t>
            </a:r>
            <a:r>
              <a:rPr lang="es-ES" sz="2400">
                <a:latin typeface="Arial" panose="020B0604020202020204" pitchFamily="34" charset="0"/>
              </a:rPr>
              <a:t>si la bomba está ON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0" name="Text Box 76">
            <a:extLst>
              <a:ext uri="{FF2B5EF4-FFF2-40B4-BE49-F238E27FC236}">
                <a16:creationId xmlns:a16="http://schemas.microsoft.com/office/drawing/2014/main" id="{8C548EE9-AFD8-42E6-AE17-6E46C657E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210" y="4062414"/>
            <a:ext cx="2503669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2400" dirty="0"/>
              <a:t>Se dice que se tiene un: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98637EA2-0D79-4433-9053-46AADB36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418" y="6411915"/>
            <a:ext cx="676099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No se habla de equilibrio, porque hay corriente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36BC40FF-83ED-4FE2-B9C4-A6CEFD5D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209" y="5329598"/>
            <a:ext cx="2503670" cy="9058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2400" dirty="0">
                <a:solidFill>
                  <a:schemeClr val="tx1"/>
                </a:solidFill>
              </a:rPr>
              <a:t>Y si la corriente</a:t>
            </a:r>
          </a:p>
          <a:p>
            <a:pPr>
              <a:defRPr/>
            </a:pPr>
            <a:r>
              <a:rPr lang="es-ES" sz="2400" dirty="0">
                <a:solidFill>
                  <a:schemeClr val="tx1"/>
                </a:solidFill>
              </a:rPr>
              <a:t>es constante un:</a:t>
            </a:r>
          </a:p>
        </p:txBody>
      </p:sp>
    </p:spTree>
    <p:extLst>
      <p:ext uri="{BB962C8B-B14F-4D97-AF65-F5344CB8AC3E}">
        <p14:creationId xmlns:p14="http://schemas.microsoft.com/office/powerpoint/2010/main" val="30688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7" grpId="0" animBg="1"/>
      <p:bldP spid="39" grpId="0" animBg="1"/>
      <p:bldP spid="40" grpId="0" animBg="1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3">
            <a:extLst>
              <a:ext uri="{FF2B5EF4-FFF2-40B4-BE49-F238E27FC236}">
                <a16:creationId xmlns:a16="http://schemas.microsoft.com/office/drawing/2014/main" id="{A3DC21EB-46A0-4546-917F-3897427F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64" y="1453226"/>
            <a:ext cx="4119563" cy="2228850"/>
          </a:xfrm>
          <a:prstGeom prst="foldedCorner">
            <a:avLst>
              <a:gd name="adj" fmla="val 9134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7A2D62B-22D2-465C-83F4-8B2689B9B033}"/>
              </a:ext>
            </a:extLst>
          </p:cNvPr>
          <p:cNvGrpSpPr>
            <a:grpSpLocks/>
          </p:cNvGrpSpPr>
          <p:nvPr/>
        </p:nvGrpSpPr>
        <p:grpSpPr bwMode="auto">
          <a:xfrm>
            <a:off x="3900606" y="1586386"/>
            <a:ext cx="3633787" cy="1884362"/>
            <a:chOff x="2509" y="2854"/>
            <a:chExt cx="2289" cy="138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FD53BF9-BDE6-4C77-BF4F-9D4F0D69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863"/>
              <a:ext cx="2289" cy="1378"/>
            </a:xfrm>
            <a:custGeom>
              <a:avLst/>
              <a:gdLst>
                <a:gd name="T0" fmla="*/ 0 w 2289"/>
                <a:gd name="T1" fmla="*/ 0 h 1378"/>
                <a:gd name="T2" fmla="*/ 7 w 2289"/>
                <a:gd name="T3" fmla="*/ 1378 h 1378"/>
                <a:gd name="T4" fmla="*/ 2289 w 2289"/>
                <a:gd name="T5" fmla="*/ 1378 h 1378"/>
                <a:gd name="T6" fmla="*/ 2282 w 2289"/>
                <a:gd name="T7" fmla="*/ 8 h 1378"/>
                <a:gd name="T8" fmla="*/ 1349 w 2289"/>
                <a:gd name="T9" fmla="*/ 8 h 1378"/>
                <a:gd name="T10" fmla="*/ 1349 w 2289"/>
                <a:gd name="T11" fmla="*/ 1327 h 1378"/>
                <a:gd name="T12" fmla="*/ 459 w 2289"/>
                <a:gd name="T13" fmla="*/ 1327 h 1378"/>
                <a:gd name="T14" fmla="*/ 459 w 2289"/>
                <a:gd name="T15" fmla="*/ 8 h 1378"/>
                <a:gd name="T16" fmla="*/ 0 w 2289"/>
                <a:gd name="T17" fmla="*/ 0 h 1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9"/>
                <a:gd name="T28" fmla="*/ 0 h 1378"/>
                <a:gd name="T29" fmla="*/ 2289 w 2289"/>
                <a:gd name="T30" fmla="*/ 1378 h 1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9" h="1378">
                  <a:moveTo>
                    <a:pt x="0" y="0"/>
                  </a:moveTo>
                  <a:lnTo>
                    <a:pt x="7" y="1378"/>
                  </a:lnTo>
                  <a:lnTo>
                    <a:pt x="2289" y="1378"/>
                  </a:lnTo>
                  <a:lnTo>
                    <a:pt x="2282" y="8"/>
                  </a:lnTo>
                  <a:lnTo>
                    <a:pt x="1349" y="8"/>
                  </a:lnTo>
                  <a:lnTo>
                    <a:pt x="1349" y="1327"/>
                  </a:lnTo>
                  <a:lnTo>
                    <a:pt x="459" y="1327"/>
                  </a:lnTo>
                  <a:lnTo>
                    <a:pt x="45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/>
            <a:lstStyle/>
            <a:p>
              <a:endParaRPr lang="es-E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1BFC2B9F-63BB-4700-BE8A-6EB7AFD9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54"/>
              <a:ext cx="438" cy="328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71DEEE49-20B7-4D33-B9C1-16C952CC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867"/>
              <a:ext cx="905" cy="897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4372933" y="1558001"/>
            <a:ext cx="2293094" cy="1579563"/>
            <a:chOff x="2930" y="1159"/>
            <a:chExt cx="1332" cy="995"/>
          </a:xfrm>
        </p:grpSpPr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372" y="1159"/>
              <a:ext cx="344" cy="384"/>
            </a:xfrm>
            <a:prstGeom prst="ellipse">
              <a:avLst/>
            </a:prstGeom>
            <a:solidFill>
              <a:srgbClr val="969696"/>
            </a:solidFill>
            <a:ln w="12700" algn="ctr">
              <a:solidFill>
                <a:srgbClr val="969696"/>
              </a:solidFill>
              <a:round/>
              <a:headEnd/>
              <a:tailEnd type="none" w="lg" len="lg"/>
            </a:ln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930" y="1354"/>
              <a:ext cx="1332" cy="800"/>
              <a:chOff x="2934" y="1354"/>
              <a:chExt cx="1332" cy="800"/>
            </a:xfrm>
          </p:grpSpPr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2934" y="1354"/>
                <a:ext cx="516" cy="320"/>
              </a:xfrm>
              <a:custGeom>
                <a:avLst/>
                <a:gdLst>
                  <a:gd name="T0" fmla="*/ 312 w 312"/>
                  <a:gd name="T1" fmla="*/ 0 h 320"/>
                  <a:gd name="T2" fmla="*/ 0 w 312"/>
                  <a:gd name="T3" fmla="*/ 0 h 320"/>
                  <a:gd name="T4" fmla="*/ 0 w 312"/>
                  <a:gd name="T5" fmla="*/ 320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 flipH="1">
                <a:off x="3706" y="1354"/>
                <a:ext cx="560" cy="800"/>
              </a:xfrm>
              <a:custGeom>
                <a:avLst/>
                <a:gdLst>
                  <a:gd name="T0" fmla="*/ 1686878 w 312"/>
                  <a:gd name="T1" fmla="*/ 0 h 320"/>
                  <a:gd name="T2" fmla="*/ 0 w 312"/>
                  <a:gd name="T3" fmla="*/ 0 h 320"/>
                  <a:gd name="T4" fmla="*/ 0 w 312"/>
                  <a:gd name="T5" fmla="*/ 2147483646 h 320"/>
                  <a:gd name="T6" fmla="*/ 0 60000 65536"/>
                  <a:gd name="T7" fmla="*/ 0 60000 65536"/>
                  <a:gd name="T8" fmla="*/ 0 60000 65536"/>
                  <a:gd name="T9" fmla="*/ 0 w 312"/>
                  <a:gd name="T10" fmla="*/ 0 h 320"/>
                  <a:gd name="T11" fmla="*/ 312 w 312"/>
                  <a:gd name="T12" fmla="*/ 320 h 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" h="320">
                    <a:moveTo>
                      <a:pt x="312" y="0"/>
                    </a:moveTo>
                    <a:lnTo>
                      <a:pt x="0" y="0"/>
                    </a:lnTo>
                    <a:lnTo>
                      <a:pt x="0" y="320"/>
                    </a:lnTo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48" name="Line 9">
            <a:extLst>
              <a:ext uri="{FF2B5EF4-FFF2-40B4-BE49-F238E27FC236}">
                <a16:creationId xmlns:a16="http://schemas.microsoft.com/office/drawing/2014/main" id="{99A4F1FC-04C2-4453-9B11-20966C025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7877" y="2578494"/>
            <a:ext cx="4197354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47EEFA10-03E4-4E6D-BE11-102831F48B47}"/>
              </a:ext>
            </a:extLst>
          </p:cNvPr>
          <p:cNvGrpSpPr>
            <a:grpSpLocks/>
          </p:cNvGrpSpPr>
          <p:nvPr/>
        </p:nvGrpSpPr>
        <p:grpSpPr bwMode="auto">
          <a:xfrm>
            <a:off x="4603868" y="3139058"/>
            <a:ext cx="1408113" cy="798513"/>
            <a:chOff x="3215" y="1937"/>
            <a:chExt cx="887" cy="503"/>
          </a:xfrm>
        </p:grpSpPr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BA0839A7-6999-4225-9439-6C4FA24A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937"/>
              <a:ext cx="8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54800" rIns="90000" bIns="118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Corriente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0593C1E-3691-4456-AA4F-761A6271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021"/>
              <a:ext cx="45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4658382" y="2251730"/>
            <a:ext cx="1368724" cy="607593"/>
            <a:chOff x="2504851" y="2012304"/>
            <a:chExt cx="1368725" cy="607982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504851" y="2081289"/>
              <a:ext cx="1368725" cy="5389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154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corriente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815426" y="2012304"/>
              <a:ext cx="727075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>
                <a:solidFill>
                  <a:srgbClr val="3333FF"/>
                </a:solidFill>
              </a:endParaRPr>
            </a:p>
          </p:txBody>
        </p:sp>
      </p:grpSp>
      <p:sp>
        <p:nvSpPr>
          <p:cNvPr id="27" name="Text Box 39">
            <a:extLst>
              <a:ext uri="{FF2B5EF4-FFF2-40B4-BE49-F238E27FC236}">
                <a16:creationId xmlns:a16="http://schemas.microsoft.com/office/drawing/2014/main" id="{19B7DC5F-B1F2-4AAA-84C5-566220DF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544" y="368606"/>
            <a:ext cx="496963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TIPOS BÁSICOS DE CORRIENTE</a:t>
            </a: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D748D309-A736-4055-A1BF-92BD00CA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15" y="760073"/>
            <a:ext cx="3950418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(usando un símil hidráulico)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3AFC4C60-E576-4959-A4E5-F31B26791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144" y="3990671"/>
            <a:ext cx="4416454" cy="536549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CORRIENTE CONTINUA (CC)</a:t>
            </a: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091374C3-9DE7-47C4-8675-AFBF6B8E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965" y="4604922"/>
            <a:ext cx="6979755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Una corriente continuamente en un solo sentido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84567D51-8B06-4354-97EE-AC7DC1DC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720" y="4017083"/>
            <a:ext cx="215679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Direct Current -DC-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72905E38-D7CE-415A-B525-7D372E5F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965" y="5859823"/>
            <a:ext cx="9352722" cy="12752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216000" tIns="82800" rIns="216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las corrientes se cortan, aunque sea por un instante, y se restablecen en un sentido, de manera intermitente y periódica, con un valor usualmente cte., se habla de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corriente pulsada (- - -)</a:t>
            </a:r>
            <a:endParaRPr lang="es-ES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4340E2-A276-4E38-869E-32560F6408A1}"/>
              </a:ext>
            </a:extLst>
          </p:cNvPr>
          <p:cNvGrpSpPr/>
          <p:nvPr/>
        </p:nvGrpSpPr>
        <p:grpSpPr>
          <a:xfrm>
            <a:off x="1311965" y="5230349"/>
            <a:ext cx="8418444" cy="536549"/>
            <a:chOff x="1311965" y="4932170"/>
            <a:chExt cx="9054548" cy="536549"/>
          </a:xfrm>
        </p:grpSpPr>
        <p:sp>
          <p:nvSpPr>
            <p:cNvPr id="53" name="Text Box 23">
              <a:extLst>
                <a:ext uri="{FF2B5EF4-FFF2-40B4-BE49-F238E27FC236}">
                  <a16:creationId xmlns:a16="http://schemas.microsoft.com/office/drawing/2014/main" id="{F72F461E-1321-467D-8305-2FDC059E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965" y="4932170"/>
              <a:ext cx="9054548" cy="536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u="sng">
                  <a:latin typeface="Arial" panose="020B0604020202020204" pitchFamily="34" charset="0"/>
                </a:rPr>
                <a:t>Actualmente</a:t>
              </a:r>
              <a:r>
                <a:rPr lang="es-ES" sz="2400">
                  <a:latin typeface="Arial" panose="020B0604020202020204" pitchFamily="34" charset="0"/>
                </a:rPr>
                <a:t> se suele considerar, además, 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constante (   )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C011EB9-FC3C-4B77-A5E9-7C04AF43856B}"/>
                </a:ext>
              </a:extLst>
            </p:cNvPr>
            <p:cNvCxnSpPr/>
            <p:nvPr/>
          </p:nvCxnSpPr>
          <p:spPr bwMode="auto">
            <a:xfrm>
              <a:off x="9610449" y="5227984"/>
              <a:ext cx="262394" cy="0"/>
            </a:xfrm>
            <a:prstGeom prst="lin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55" name="Text Box 76">
            <a:extLst>
              <a:ext uri="{FF2B5EF4-FFF2-40B4-BE49-F238E27FC236}">
                <a16:creationId xmlns:a16="http://schemas.microsoft.com/office/drawing/2014/main" id="{B2FA809D-EF6B-434C-912D-CDD35D02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027" y="3982902"/>
            <a:ext cx="2503669" cy="536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2400"/>
              <a:t>En concreto una: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1073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4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F09A520-23F6-4A10-B498-AE0F1B23D14E}"/>
              </a:ext>
            </a:extLst>
          </p:cNvPr>
          <p:cNvSpPr/>
          <p:nvPr/>
        </p:nvSpPr>
        <p:spPr bwMode="auto">
          <a:xfrm>
            <a:off x="1408865" y="3603122"/>
            <a:ext cx="3810001" cy="192556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7410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4" y="1765302"/>
            <a:ext cx="190182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85924" y="2051053"/>
            <a:ext cx="2962275" cy="987425"/>
            <a:chOff x="992" y="1334"/>
            <a:chExt cx="1866" cy="622"/>
          </a:xfrm>
        </p:grpSpPr>
        <p:sp>
          <p:nvSpPr>
            <p:cNvPr id="19492" name="Line 10"/>
            <p:cNvSpPr>
              <a:spLocks noChangeShapeType="1"/>
            </p:cNvSpPr>
            <p:nvPr/>
          </p:nvSpPr>
          <p:spPr bwMode="auto">
            <a:xfrm>
              <a:off x="2487" y="1334"/>
              <a:ext cx="3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9493" name="Line 11"/>
            <p:cNvSpPr>
              <a:spLocks noChangeShapeType="1"/>
            </p:cNvSpPr>
            <p:nvPr/>
          </p:nvSpPr>
          <p:spPr bwMode="auto">
            <a:xfrm>
              <a:off x="1009" y="1353"/>
              <a:ext cx="31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9494" name="Line 12"/>
            <p:cNvSpPr>
              <a:spLocks noChangeShapeType="1"/>
            </p:cNvSpPr>
            <p:nvPr/>
          </p:nvSpPr>
          <p:spPr bwMode="auto">
            <a:xfrm>
              <a:off x="992" y="1344"/>
              <a:ext cx="0" cy="6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9495" name="Line 13"/>
            <p:cNvSpPr>
              <a:spLocks noChangeShapeType="1"/>
            </p:cNvSpPr>
            <p:nvPr/>
          </p:nvSpPr>
          <p:spPr bwMode="auto">
            <a:xfrm>
              <a:off x="2856" y="1342"/>
              <a:ext cx="0" cy="6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9496" name="Line 14"/>
            <p:cNvSpPr>
              <a:spLocks noChangeShapeType="1"/>
            </p:cNvSpPr>
            <p:nvPr/>
          </p:nvSpPr>
          <p:spPr bwMode="auto">
            <a:xfrm>
              <a:off x="998" y="1950"/>
              <a:ext cx="18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584931" y="270690"/>
            <a:ext cx="6380297" cy="90588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RÉGIMEN PERMANENTE CONTINUO 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CORRIENTE CONTINUA (CC)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5766209" y="1789003"/>
            <a:ext cx="4579804" cy="1275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pila</a:t>
            </a:r>
            <a:r>
              <a:rPr lang="es-ES" sz="2400" dirty="0">
                <a:latin typeface="Arial" panose="020B0604020202020204" pitchFamily="34" charset="0"/>
              </a:rPr>
              <a:t> restaura excesos, campo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y </a:t>
            </a:r>
            <a:r>
              <a:rPr lang="es-ES" sz="2400" dirty="0" err="1">
                <a:latin typeface="Arial" panose="020B0604020202020204" pitchFamily="34" charset="0"/>
              </a:rPr>
              <a:t>ddp</a:t>
            </a:r>
            <a:r>
              <a:rPr lang="es-ES" sz="2400" dirty="0">
                <a:latin typeface="Arial" panose="020B0604020202020204" pitchFamily="34" charset="0"/>
              </a:rPr>
              <a:t> en pila y en conductor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(</a:t>
            </a:r>
            <a:r>
              <a:rPr lang="es-ES" sz="2400">
                <a:latin typeface="Arial" panose="020B0604020202020204" pitchFamily="34" charset="0"/>
              </a:rPr>
              <a:t>como la </a:t>
            </a:r>
            <a:r>
              <a:rPr lang="es-ES" sz="2400" dirty="0">
                <a:latin typeface="Arial" panose="020B0604020202020204" pitchFamily="34" charset="0"/>
              </a:rPr>
              <a:t>bomba)</a:t>
            </a:r>
          </a:p>
        </p:txBody>
      </p:sp>
      <p:sp>
        <p:nvSpPr>
          <p:cNvPr id="19485" name="Text Box 38"/>
          <p:cNvSpPr txBox="1">
            <a:spLocks noChangeArrowheads="1"/>
          </p:cNvSpPr>
          <p:nvPr/>
        </p:nvSpPr>
        <p:spPr bwMode="auto">
          <a:xfrm>
            <a:off x="2432049" y="3050011"/>
            <a:ext cx="1449388" cy="5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Corriente</a:t>
            </a:r>
          </a:p>
        </p:txBody>
      </p: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6511474" y="2998864"/>
            <a:ext cx="3089275" cy="841377"/>
            <a:chOff x="4106" y="1184"/>
            <a:chExt cx="1946" cy="530"/>
          </a:xfrm>
        </p:grpSpPr>
        <p:sp>
          <p:nvSpPr>
            <p:cNvPr id="19482" name="Text Box 30"/>
            <p:cNvSpPr txBox="1">
              <a:spLocks noChangeArrowheads="1"/>
            </p:cNvSpPr>
            <p:nvPr/>
          </p:nvSpPr>
          <p:spPr bwMode="auto">
            <a:xfrm>
              <a:off x="4106" y="1376"/>
              <a:ext cx="1946" cy="3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Corriente constante</a:t>
              </a:r>
            </a:p>
          </p:txBody>
        </p:sp>
        <p:sp>
          <p:nvSpPr>
            <p:cNvPr id="19483" name="AutoShape 53"/>
            <p:cNvSpPr>
              <a:spLocks noChangeArrowheads="1"/>
            </p:cNvSpPr>
            <p:nvPr/>
          </p:nvSpPr>
          <p:spPr bwMode="auto">
            <a:xfrm>
              <a:off x="4930" y="1184"/>
              <a:ext cx="277" cy="170"/>
            </a:xfrm>
            <a:prstGeom prst="downArrow">
              <a:avLst>
                <a:gd name="adj1" fmla="val 50148"/>
                <a:gd name="adj2" fmla="val 5318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2098674" y="2006607"/>
            <a:ext cx="2235200" cy="944565"/>
            <a:chOff x="1224" y="1307"/>
            <a:chExt cx="1408" cy="595"/>
          </a:xfrm>
        </p:grpSpPr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2350" y="1338"/>
              <a:ext cx="28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dirty="0">
                  <a:solidFill>
                    <a:srgbClr val="3333FF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9480" name="Text Box 27"/>
            <p:cNvSpPr txBox="1">
              <a:spLocks noChangeArrowheads="1"/>
            </p:cNvSpPr>
            <p:nvPr/>
          </p:nvSpPr>
          <p:spPr bwMode="auto">
            <a:xfrm>
              <a:off x="1224" y="1307"/>
              <a:ext cx="21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>
                  <a:solidFill>
                    <a:srgbClr val="3333FF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9481" name="Text Box 33"/>
            <p:cNvSpPr txBox="1">
              <a:spLocks noChangeArrowheads="1"/>
            </p:cNvSpPr>
            <p:nvPr/>
          </p:nvSpPr>
          <p:spPr bwMode="auto">
            <a:xfrm>
              <a:off x="1534" y="1474"/>
              <a:ext cx="743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s-ES" sz="2000" dirty="0">
                  <a:solidFill>
                    <a:srgbClr val="3333FF"/>
                  </a:solidFill>
                  <a:latin typeface="Arial" panose="020B0604020202020204" pitchFamily="34" charset="0"/>
                </a:rPr>
                <a:t>Excesos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s-ES" sz="2000" dirty="0">
                  <a:solidFill>
                    <a:srgbClr val="3333FF"/>
                  </a:solidFill>
                  <a:latin typeface="Arial" panose="020B0604020202020204" pitchFamily="34" charset="0"/>
                </a:rPr>
                <a:t>de carga</a:t>
              </a:r>
            </a:p>
          </p:txBody>
        </p:sp>
      </p:grpSp>
      <p:sp>
        <p:nvSpPr>
          <p:cNvPr id="19477" name="Text Box 41"/>
          <p:cNvSpPr txBox="1">
            <a:spLocks noChangeArrowheads="1"/>
          </p:cNvSpPr>
          <p:nvPr/>
        </p:nvSpPr>
        <p:spPr bwMode="auto">
          <a:xfrm>
            <a:off x="6150733" y="5962954"/>
            <a:ext cx="3810000" cy="53657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ESTADO ESTACIONARIO</a:t>
            </a:r>
          </a:p>
        </p:txBody>
      </p:sp>
      <p:sp>
        <p:nvSpPr>
          <p:cNvPr id="19478" name="Text Box 42"/>
          <p:cNvSpPr txBox="1">
            <a:spLocks noChangeArrowheads="1"/>
          </p:cNvSpPr>
          <p:nvPr/>
        </p:nvSpPr>
        <p:spPr bwMode="auto">
          <a:xfrm>
            <a:off x="6298924" y="6428823"/>
            <a:ext cx="3522663" cy="53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(no depende del tiempo)</a:t>
            </a:r>
          </a:p>
        </p:txBody>
      </p:sp>
      <p:sp>
        <p:nvSpPr>
          <p:cNvPr id="15418" name="AutoShape 53"/>
          <p:cNvSpPr>
            <a:spLocks noChangeArrowheads="1"/>
          </p:cNvSpPr>
          <p:nvPr/>
        </p:nvSpPr>
        <p:spPr bwMode="auto">
          <a:xfrm rot="10800000" flipV="1">
            <a:off x="7841857" y="5634280"/>
            <a:ext cx="439737" cy="279649"/>
          </a:xfrm>
          <a:prstGeom prst="downArrow">
            <a:avLst>
              <a:gd name="adj1" fmla="val 50185"/>
              <a:gd name="adj2" fmla="val 4766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5756269" y="4244132"/>
            <a:ext cx="4579805" cy="1275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Una recta horizontal en una </a:t>
            </a:r>
            <a:r>
              <a:rPr lang="es-ES" sz="2400">
                <a:latin typeface="Arial" panose="020B0604020202020204" pitchFamily="34" charset="0"/>
              </a:rPr>
              <a:t>gráfica frente al tiempo de </a:t>
            </a:r>
            <a:r>
              <a:rPr lang="es-ES" sz="2400" dirty="0">
                <a:latin typeface="Arial" panose="020B0604020202020204" pitchFamily="34" charset="0"/>
              </a:rPr>
              <a:t>la corriente, </a:t>
            </a:r>
            <a:r>
              <a:rPr lang="es-ES" sz="2400">
                <a:latin typeface="Comic Sans MS" panose="030F0702030302020204" pitchFamily="66" charset="0"/>
              </a:rPr>
              <a:t>I</a:t>
            </a:r>
            <a:r>
              <a:rPr lang="es-ES" sz="2400">
                <a:latin typeface="Arial" panose="020B0604020202020204" pitchFamily="34" charset="0"/>
              </a:rPr>
              <a:t>, o </a:t>
            </a:r>
            <a:r>
              <a:rPr lang="es-ES" sz="2400" dirty="0">
                <a:latin typeface="Arial" panose="020B0604020202020204" pitchFamily="34" charset="0"/>
              </a:rPr>
              <a:t>de la </a:t>
            </a:r>
            <a:r>
              <a:rPr lang="es-ES" sz="2400" dirty="0" err="1">
                <a:latin typeface="Arial" panose="020B0604020202020204" pitchFamily="34" charset="0"/>
              </a:rPr>
              <a:t>ddp</a:t>
            </a:r>
            <a:r>
              <a:rPr lang="es-ES" sz="2400" dirty="0">
                <a:latin typeface="Arial" panose="020B0604020202020204" pitchFamily="34" charset="0"/>
              </a:rPr>
              <a:t>, V</a:t>
            </a:r>
            <a:r>
              <a:rPr lang="es-ES" sz="2400">
                <a:latin typeface="Arial" panose="020B0604020202020204" pitchFamily="34" charset="0"/>
              </a:rPr>
              <a:t>, 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87332" y="3757356"/>
            <a:ext cx="3327359" cy="1603865"/>
            <a:chOff x="1991139" y="2600257"/>
            <a:chExt cx="3327359" cy="1603865"/>
          </a:xfrm>
        </p:grpSpPr>
        <p:cxnSp>
          <p:nvCxnSpPr>
            <p:cNvPr id="7" name="Conector recto de flecha 6"/>
            <p:cNvCxnSpPr/>
            <p:nvPr/>
          </p:nvCxnSpPr>
          <p:spPr bwMode="auto">
            <a:xfrm flipV="1">
              <a:off x="1991139" y="2785850"/>
              <a:ext cx="0" cy="11079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9" name="Conector recto de flecha 8"/>
            <p:cNvCxnSpPr/>
            <p:nvPr/>
          </p:nvCxnSpPr>
          <p:spPr bwMode="auto">
            <a:xfrm>
              <a:off x="1991354" y="3902174"/>
              <a:ext cx="305647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1" name="CuadroTexto 10"/>
            <p:cNvSpPr txBox="1"/>
            <p:nvPr/>
          </p:nvSpPr>
          <p:spPr>
            <a:xfrm>
              <a:off x="2008356" y="2600257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latin typeface="Comic Sans MS" panose="030F0702030302020204" pitchFamily="66" charset="0"/>
                </a:rPr>
                <a:t>V o I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048872" y="3742457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/>
                <a:t>t</a:t>
              </a:r>
            </a:p>
          </p:txBody>
        </p:sp>
        <p:cxnSp>
          <p:nvCxnSpPr>
            <p:cNvPr id="14" name="Conector recto 13"/>
            <p:cNvCxnSpPr/>
            <p:nvPr/>
          </p:nvCxnSpPr>
          <p:spPr bwMode="auto">
            <a:xfrm>
              <a:off x="1992906" y="3382509"/>
              <a:ext cx="30492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4265061" y="1154610"/>
            <a:ext cx="303991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(Direct Current -DC-)</a:t>
            </a:r>
          </a:p>
        </p:txBody>
      </p:sp>
      <p:sp>
        <p:nvSpPr>
          <p:cNvPr id="42" name="AutoShape 53"/>
          <p:cNvSpPr>
            <a:spLocks noChangeArrowheads="1"/>
          </p:cNvSpPr>
          <p:nvPr/>
        </p:nvSpPr>
        <p:spPr bwMode="auto">
          <a:xfrm rot="10800000" flipV="1">
            <a:off x="7815987" y="3889836"/>
            <a:ext cx="439737" cy="279649"/>
          </a:xfrm>
          <a:prstGeom prst="downArrow">
            <a:avLst>
              <a:gd name="adj1" fmla="val 50185"/>
              <a:gd name="adj2" fmla="val 4766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FB6F99F-2F01-492E-BF70-B010FB842D22}"/>
              </a:ext>
            </a:extLst>
          </p:cNvPr>
          <p:cNvGrpSpPr/>
          <p:nvPr/>
        </p:nvGrpSpPr>
        <p:grpSpPr>
          <a:xfrm>
            <a:off x="1560455" y="1944689"/>
            <a:ext cx="3217695" cy="1207706"/>
            <a:chOff x="1560455" y="592968"/>
            <a:chExt cx="3217695" cy="120770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72E22321-96B3-425B-A4D3-B7D898E04B26}"/>
                </a:ext>
              </a:extLst>
            </p:cNvPr>
            <p:cNvGrpSpPr/>
            <p:nvPr/>
          </p:nvGrpSpPr>
          <p:grpSpPr>
            <a:xfrm>
              <a:off x="1743074" y="592968"/>
              <a:ext cx="473076" cy="252413"/>
              <a:chOff x="1743074" y="701120"/>
              <a:chExt cx="473076" cy="252413"/>
            </a:xfrm>
          </p:grpSpPr>
          <p:sp>
            <p:nvSpPr>
              <p:cNvPr id="19486" name="Line 20"/>
              <p:cNvSpPr>
                <a:spLocks noChangeShapeType="1"/>
              </p:cNvSpPr>
              <p:nvPr/>
            </p:nvSpPr>
            <p:spPr bwMode="auto">
              <a:xfrm flipV="1">
                <a:off x="1973262" y="836472"/>
                <a:ext cx="242888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s-ES"/>
              </a:p>
            </p:txBody>
          </p:sp>
          <p:pic>
            <p:nvPicPr>
              <p:cNvPr id="19487" name="Picture 21" descr="Image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074" y="701120"/>
                <a:ext cx="252413" cy="252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11FCB3B-1200-478D-B615-EFD67521C688}"/>
                </a:ext>
              </a:extLst>
            </p:cNvPr>
            <p:cNvGrpSpPr/>
            <p:nvPr/>
          </p:nvGrpSpPr>
          <p:grpSpPr>
            <a:xfrm>
              <a:off x="4105274" y="592968"/>
              <a:ext cx="479426" cy="252413"/>
              <a:chOff x="4105274" y="701120"/>
              <a:chExt cx="479426" cy="252413"/>
            </a:xfrm>
          </p:grpSpPr>
          <p:sp>
            <p:nvSpPr>
              <p:cNvPr id="19488" name="Line 23"/>
              <p:cNvSpPr>
                <a:spLocks noChangeShapeType="1"/>
              </p:cNvSpPr>
              <p:nvPr/>
            </p:nvSpPr>
            <p:spPr bwMode="auto">
              <a:xfrm flipV="1">
                <a:off x="4341812" y="805146"/>
                <a:ext cx="242888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s-ES" dirty="0"/>
              </a:p>
            </p:txBody>
          </p:sp>
          <p:pic>
            <p:nvPicPr>
              <p:cNvPr id="19489" name="Picture 24" descr="Image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5274" y="701120"/>
                <a:ext cx="252413" cy="252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84" name="Line 37"/>
            <p:cNvSpPr>
              <a:spLocks noChangeShapeType="1"/>
            </p:cNvSpPr>
            <p:nvPr/>
          </p:nvSpPr>
          <p:spPr bwMode="auto">
            <a:xfrm flipH="1" flipV="1">
              <a:off x="3052762" y="1678854"/>
              <a:ext cx="2428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40" name="Line 23">
              <a:extLst>
                <a:ext uri="{FF2B5EF4-FFF2-40B4-BE49-F238E27FC236}">
                  <a16:creationId xmlns:a16="http://schemas.microsoft.com/office/drawing/2014/main" id="{690216A6-2350-4FA8-8BD9-B8FBF2646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1117" y="1424109"/>
              <a:ext cx="2428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dirty="0"/>
            </a:p>
          </p:txBody>
        </p:sp>
        <p:sp>
          <p:nvSpPr>
            <p:cNvPr id="44" name="Line 23">
              <a:extLst>
                <a:ext uri="{FF2B5EF4-FFF2-40B4-BE49-F238E27FC236}">
                  <a16:creationId xmlns:a16="http://schemas.microsoft.com/office/drawing/2014/main" id="{9FB0558E-DDF6-4930-A8C3-296B1CCD10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560445" y="1247741"/>
              <a:ext cx="242888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dirty="0"/>
            </a:p>
          </p:txBody>
        </p:sp>
        <p:pic>
          <p:nvPicPr>
            <p:cNvPr id="45" name="Picture 24" descr="Image1">
              <a:extLst>
                <a:ext uri="{FF2B5EF4-FFF2-40B4-BE49-F238E27FC236}">
                  <a16:creationId xmlns:a16="http://schemas.microsoft.com/office/drawing/2014/main" id="{C4AAD098-7DD0-4B93-9C2F-27AB622DC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737" y="1097915"/>
              <a:ext cx="2524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24" descr="Image1">
              <a:extLst>
                <a:ext uri="{FF2B5EF4-FFF2-40B4-BE49-F238E27FC236}">
                  <a16:creationId xmlns:a16="http://schemas.microsoft.com/office/drawing/2014/main" id="{8517A638-E31A-4D72-8EA1-BFC8BBB49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455" y="1353890"/>
              <a:ext cx="2524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4" descr="Image1">
              <a:extLst>
                <a:ext uri="{FF2B5EF4-FFF2-40B4-BE49-F238E27FC236}">
                  <a16:creationId xmlns:a16="http://schemas.microsoft.com/office/drawing/2014/main" id="{B03B9EAA-785F-4B0B-9319-B157A0A3A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583" y="1548261"/>
              <a:ext cx="25241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1AD587B-FD5C-4C45-911D-491F83922D1E}"/>
              </a:ext>
            </a:extLst>
          </p:cNvPr>
          <p:cNvGrpSpPr/>
          <p:nvPr/>
        </p:nvGrpSpPr>
        <p:grpSpPr>
          <a:xfrm>
            <a:off x="1418804" y="5635273"/>
            <a:ext cx="3810001" cy="1446707"/>
            <a:chOff x="1349231" y="5645212"/>
            <a:chExt cx="3810001" cy="1446707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949730D8-430A-45F9-9FBF-9D861DF39F22}"/>
                </a:ext>
              </a:extLst>
            </p:cNvPr>
            <p:cNvSpPr/>
            <p:nvPr/>
          </p:nvSpPr>
          <p:spPr bwMode="auto">
            <a:xfrm>
              <a:off x="1349231" y="5645212"/>
              <a:ext cx="3810001" cy="1446707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10E887B2-B8C9-432B-B1AA-2029CA513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270" y="5660760"/>
              <a:ext cx="1991549" cy="1398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Corr. pulsada: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Triangular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Diente de sierra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Cuadrada</a:t>
              </a: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A649A389-87FA-4D0A-9DB4-7F894091C307}"/>
                </a:ext>
              </a:extLst>
            </p:cNvPr>
            <p:cNvGrpSpPr/>
            <p:nvPr/>
          </p:nvGrpSpPr>
          <p:grpSpPr>
            <a:xfrm>
              <a:off x="1618733" y="5664881"/>
              <a:ext cx="1577187" cy="1340561"/>
              <a:chOff x="2140224" y="2570131"/>
              <a:chExt cx="1577187" cy="1340561"/>
            </a:xfrm>
          </p:grpSpPr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6832614C-AD33-430C-8A14-B9D5F9A8EE53}"/>
                  </a:ext>
                </a:extLst>
              </p:cNvPr>
              <p:cNvCxnSpPr/>
              <p:nvPr/>
            </p:nvCxnSpPr>
            <p:spPr bwMode="auto">
              <a:xfrm flipV="1">
                <a:off x="2140224" y="2570131"/>
                <a:ext cx="0" cy="1340561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686735A6-7F3E-445F-B01A-8341E49C7670}"/>
                  </a:ext>
                </a:extLst>
              </p:cNvPr>
              <p:cNvCxnSpPr/>
              <p:nvPr/>
            </p:nvCxnSpPr>
            <p:spPr bwMode="auto">
              <a:xfrm>
                <a:off x="2148955" y="3902174"/>
                <a:ext cx="15684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B5A6938-38C6-41A5-8746-399D12CD2524}"/>
                </a:ext>
              </a:extLst>
            </p:cNvPr>
            <p:cNvGrpSpPr/>
            <p:nvPr/>
          </p:nvGrpSpPr>
          <p:grpSpPr>
            <a:xfrm>
              <a:off x="1646680" y="6036139"/>
              <a:ext cx="945636" cy="206563"/>
              <a:chOff x="1785826" y="5519345"/>
              <a:chExt cx="945636" cy="26615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FA94DFB-3A42-407F-AA60-B528831DE8E6}"/>
                  </a:ext>
                </a:extLst>
              </p:cNvPr>
              <p:cNvGrpSpPr/>
              <p:nvPr/>
            </p:nvGrpSpPr>
            <p:grpSpPr>
              <a:xfrm>
                <a:off x="1785826" y="5519345"/>
                <a:ext cx="312848" cy="249588"/>
                <a:chOff x="1785824" y="5034321"/>
                <a:chExt cx="1447753" cy="734612"/>
              </a:xfrm>
            </p:grpSpPr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A80089C5-226E-4C41-8B05-03C505F1E05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785824" y="505085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58" name="Conector recto 57">
                  <a:extLst>
                    <a:ext uri="{FF2B5EF4-FFF2-40B4-BE49-F238E27FC236}">
                      <a16:creationId xmlns:a16="http://schemas.microsoft.com/office/drawing/2014/main" id="{9A5D4F66-460C-4C9B-8273-0804CFAF2E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2504801" y="503432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C47A135C-595D-4454-8108-0F0EF57B899B}"/>
                  </a:ext>
                </a:extLst>
              </p:cNvPr>
              <p:cNvGrpSpPr/>
              <p:nvPr/>
            </p:nvGrpSpPr>
            <p:grpSpPr>
              <a:xfrm>
                <a:off x="2097250" y="5532599"/>
                <a:ext cx="312848" cy="249588"/>
                <a:chOff x="1785824" y="5034321"/>
                <a:chExt cx="1447753" cy="734612"/>
              </a:xfrm>
            </p:grpSpPr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1BDDEC74-6E0C-44DA-AB21-A2F4373935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785824" y="505085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BDF37568-651B-4F63-9846-8A230B7781D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2504801" y="503432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A8D14E11-F725-458D-A9D2-40080C38AD18}"/>
                  </a:ext>
                </a:extLst>
              </p:cNvPr>
              <p:cNvGrpSpPr/>
              <p:nvPr/>
            </p:nvGrpSpPr>
            <p:grpSpPr>
              <a:xfrm>
                <a:off x="2418614" y="5535913"/>
                <a:ext cx="312848" cy="249588"/>
                <a:chOff x="1785824" y="5034321"/>
                <a:chExt cx="1447753" cy="734612"/>
              </a:xfrm>
            </p:grpSpPr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2521E7C1-7E75-4387-9976-B6A0D703C3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785824" y="505085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9242AF03-7C19-4E51-8483-C140D5E29F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2504801" y="5034321"/>
                  <a:ext cx="728776" cy="7180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C1BAAA-8EC8-49D5-8409-0720E87A2D1E}"/>
                </a:ext>
              </a:extLst>
            </p:cNvPr>
            <p:cNvGrpSpPr/>
            <p:nvPr/>
          </p:nvGrpSpPr>
          <p:grpSpPr>
            <a:xfrm>
              <a:off x="1636923" y="6355635"/>
              <a:ext cx="904455" cy="225050"/>
              <a:chOff x="2752907" y="5253478"/>
              <a:chExt cx="904455" cy="225050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E6A2E9FE-956F-4B33-941D-741DCE215E49}"/>
                  </a:ext>
                </a:extLst>
              </p:cNvPr>
              <p:cNvGrpSpPr/>
              <p:nvPr/>
            </p:nvGrpSpPr>
            <p:grpSpPr>
              <a:xfrm>
                <a:off x="2752907" y="5260102"/>
                <a:ext cx="311424" cy="191918"/>
                <a:chOff x="2752907" y="5260102"/>
                <a:chExt cx="311424" cy="191918"/>
              </a:xfrm>
            </p:grpSpPr>
            <p:cxnSp>
              <p:nvCxnSpPr>
                <p:cNvPr id="74" name="Conector recto 73">
                  <a:extLst>
                    <a:ext uri="{FF2B5EF4-FFF2-40B4-BE49-F238E27FC236}">
                      <a16:creationId xmlns:a16="http://schemas.microsoft.com/office/drawing/2014/main" id="{0459AAD7-6CEC-4CBC-B073-F7437B15562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752907" y="5260102"/>
                  <a:ext cx="311424" cy="1790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5FCF0C1-42BE-42CE-AB12-A58AD3FBFA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057706" y="5262674"/>
                  <a:ext cx="0" cy="18934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ysDot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CFED9C3B-CAC2-421E-ACD2-07F7004FB884}"/>
                  </a:ext>
                </a:extLst>
              </p:cNvPr>
              <p:cNvGrpSpPr/>
              <p:nvPr/>
            </p:nvGrpSpPr>
            <p:grpSpPr>
              <a:xfrm>
                <a:off x="3064331" y="5253478"/>
                <a:ext cx="311424" cy="191918"/>
                <a:chOff x="2752907" y="5260102"/>
                <a:chExt cx="311424" cy="191918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34691659-CC81-466A-BBF2-6BE50CC8E7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752907" y="5260102"/>
                  <a:ext cx="311424" cy="1790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88EAD05B-9DC3-43B8-89CE-0567335C92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057706" y="5262674"/>
                  <a:ext cx="0" cy="18934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ysDot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ADB9B59D-5134-41C3-8434-78A5B536637E}"/>
                  </a:ext>
                </a:extLst>
              </p:cNvPr>
              <p:cNvGrpSpPr/>
              <p:nvPr/>
            </p:nvGrpSpPr>
            <p:grpSpPr>
              <a:xfrm>
                <a:off x="3345938" y="5286610"/>
                <a:ext cx="311424" cy="191918"/>
                <a:chOff x="2752907" y="5260102"/>
                <a:chExt cx="311424" cy="191918"/>
              </a:xfrm>
            </p:grpSpPr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8595F143-4292-4958-8B16-335C368BC2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752907" y="5260102"/>
                  <a:ext cx="311424" cy="1790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83" name="Conector recto 82">
                  <a:extLst>
                    <a:ext uri="{FF2B5EF4-FFF2-40B4-BE49-F238E27FC236}">
                      <a16:creationId xmlns:a16="http://schemas.microsoft.com/office/drawing/2014/main" id="{08EE1DC2-73AD-4EDE-A776-2E47EE038C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057706" y="5262674"/>
                  <a:ext cx="0" cy="18934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ysDot"/>
                  <a:round/>
                  <a:headEnd type="none" w="med" len="med"/>
                  <a:tailEnd type="none" w="lg" len="lg"/>
                </a:ln>
                <a:effectLst/>
              </p:spPr>
            </p:cxnSp>
          </p:grp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188F66-AAF7-4D75-A503-08F0FE2A27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52134" y="6753922"/>
              <a:ext cx="294545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77A0F-69BF-4556-8EA4-B83EF111B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2205" y="6786311"/>
              <a:ext cx="0" cy="18934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5772B4BD-3AF5-45C8-9880-C9A8EC2C84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38891" y="6995773"/>
              <a:ext cx="3240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F9F97657-C181-4029-A1BB-01B4070721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53629" y="6779687"/>
              <a:ext cx="0" cy="18934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5AF81DC5-10DF-49CD-A50C-5810F06F84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51797" y="6757237"/>
              <a:ext cx="294545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AD904F5-1A55-4641-ABE7-B779BF98AE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27464" y="6769747"/>
              <a:ext cx="0" cy="18934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B571CA9-B136-43D0-BE98-01D4648C07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35241" y="6783001"/>
              <a:ext cx="0" cy="18934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84" name="Text Box 30">
            <a:extLst>
              <a:ext uri="{FF2B5EF4-FFF2-40B4-BE49-F238E27FC236}">
                <a16:creationId xmlns:a16="http://schemas.microsoft.com/office/drawing/2014/main" id="{2CFFC16D-B0B4-48B9-85C0-6651EB53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640" y="445416"/>
            <a:ext cx="1637284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Práctica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5644" grpId="0" animBg="1"/>
      <p:bldP spid="19485" grpId="0"/>
      <p:bldP spid="19477" grpId="0" animBg="1"/>
      <p:bldP spid="19478" grpId="0"/>
      <p:bldP spid="15418" grpId="0" animBg="1"/>
      <p:bldP spid="39" grpId="0" animBg="1"/>
      <p:bldP spid="42" grpId="0" animBg="1"/>
      <p:bldP spid="84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10582</TotalTime>
  <Words>3118</Words>
  <Application>Microsoft Office PowerPoint</Application>
  <PresentationFormat>Personalizado</PresentationFormat>
  <Paragraphs>411</Paragraphs>
  <Slides>28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1616</cp:revision>
  <dcterms:created xsi:type="dcterms:W3CDTF">2012-02-20T13:06:36Z</dcterms:created>
  <dcterms:modified xsi:type="dcterms:W3CDTF">2020-11-25T09:52:22Z</dcterms:modified>
</cp:coreProperties>
</file>