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3"/>
  </p:notesMasterIdLst>
  <p:handoutMasterIdLst>
    <p:handoutMasterId r:id="rId34"/>
  </p:handoutMasterIdLst>
  <p:sldIdLst>
    <p:sldId id="442" r:id="rId2"/>
    <p:sldId id="534" r:id="rId3"/>
    <p:sldId id="508" r:id="rId4"/>
    <p:sldId id="535" r:id="rId5"/>
    <p:sldId id="531" r:id="rId6"/>
    <p:sldId id="536" r:id="rId7"/>
    <p:sldId id="543" r:id="rId8"/>
    <p:sldId id="510" r:id="rId9"/>
    <p:sldId id="538" r:id="rId10"/>
    <p:sldId id="511" r:id="rId11"/>
    <p:sldId id="512" r:id="rId12"/>
    <p:sldId id="542" r:id="rId13"/>
    <p:sldId id="482" r:id="rId14"/>
    <p:sldId id="485" r:id="rId15"/>
    <p:sldId id="500" r:id="rId16"/>
    <p:sldId id="502" r:id="rId17"/>
    <p:sldId id="539" r:id="rId18"/>
    <p:sldId id="545" r:id="rId19"/>
    <p:sldId id="544" r:id="rId20"/>
    <p:sldId id="484" r:id="rId21"/>
    <p:sldId id="504" r:id="rId22"/>
    <p:sldId id="541" r:id="rId23"/>
    <p:sldId id="487" r:id="rId24"/>
    <p:sldId id="495" r:id="rId25"/>
    <p:sldId id="489" r:id="rId26"/>
    <p:sldId id="503" r:id="rId27"/>
    <p:sldId id="491" r:id="rId28"/>
    <p:sldId id="496" r:id="rId29"/>
    <p:sldId id="492" r:id="rId30"/>
    <p:sldId id="493" r:id="rId31"/>
    <p:sldId id="327" r:id="rId32"/>
  </p:sldIdLst>
  <p:sldSz cx="10801350" cy="7200900"/>
  <p:notesSz cx="6815138" cy="9942513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CCECFF"/>
    <a:srgbClr val="FFFF99"/>
    <a:srgbClr val="008000"/>
    <a:srgbClr val="3333FF"/>
    <a:srgbClr val="C0C0C0"/>
    <a:srgbClr val="FFFFFF"/>
    <a:srgbClr val="99CCFF"/>
    <a:srgbClr val="DDDDDD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13" autoAdjust="0"/>
    <p:restoredTop sz="96201" autoAdjust="0"/>
  </p:normalViewPr>
  <p:slideViewPr>
    <p:cSldViewPr snapToGrid="0" showGuides="1">
      <p:cViewPr varScale="1">
        <p:scale>
          <a:sx n="101" d="100"/>
          <a:sy n="101" d="100"/>
        </p:scale>
        <p:origin x="1656" y="102"/>
      </p:cViewPr>
      <p:guideLst>
        <p:guide orient="horz" pos="2268"/>
        <p:guide pos="36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t" anchorCtr="0" compatLnSpc="1">
            <a:prstTxWarp prst="textNoShape">
              <a:avLst/>
            </a:prstTxWarp>
          </a:bodyPr>
          <a:lstStyle>
            <a:lvl1pPr defTabSz="915988" eaLnBrk="1" hangingPunct="1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s-ES"/>
              <a:t>TEMA 1: ECUACIONES DE MAXWELL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0800" y="0"/>
            <a:ext cx="29527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t" anchorCtr="0" compatLnSpc="1">
            <a:prstTxWarp prst="textNoShape">
              <a:avLst/>
            </a:prstTxWarp>
          </a:bodyPr>
          <a:lstStyle>
            <a:lvl1pPr algn="r" defTabSz="915988" eaLnBrk="1" hangingPunct="1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b" anchorCtr="0" compatLnSpc="1">
            <a:prstTxWarp prst="textNoShape">
              <a:avLst/>
            </a:prstTxWarp>
          </a:bodyPr>
          <a:lstStyle>
            <a:lvl1pPr defTabSz="915988" eaLnBrk="1" hangingPunct="1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s-ES"/>
              <a:t>FNT - CURSO 2005/2006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b" anchorCtr="0" compatLnSpc="1">
            <a:prstTxWarp prst="textNoShape">
              <a:avLst/>
            </a:prstTxWarp>
          </a:bodyPr>
          <a:lstStyle>
            <a:lvl1pPr algn="r" defTabSz="915988" eaLnBrk="1" hangingPunct="1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61CBFDE-3D0B-4E39-9634-3F2D62E97ED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9777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t" anchorCtr="0" compatLnSpc="1">
            <a:prstTxWarp prst="textNoShape">
              <a:avLst/>
            </a:prstTxWarp>
          </a:bodyPr>
          <a:lstStyle>
            <a:lvl1pPr defTabSz="915988" eaLnBrk="1" hangingPunct="1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s-ES"/>
              <a:t>TEMA 1: ECUACIONES DE MAXWELL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0800" y="0"/>
            <a:ext cx="29527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t" anchorCtr="0" compatLnSpc="1">
            <a:prstTxWarp prst="textNoShape">
              <a:avLst/>
            </a:prstTxWarp>
          </a:bodyPr>
          <a:lstStyle>
            <a:lvl1pPr algn="r" defTabSz="915988" eaLnBrk="1" hangingPunct="1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09600" y="746125"/>
            <a:ext cx="5594350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4400"/>
            <a:ext cx="5453062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b" anchorCtr="0" compatLnSpc="1">
            <a:prstTxWarp prst="textNoShape">
              <a:avLst/>
            </a:prstTxWarp>
          </a:bodyPr>
          <a:lstStyle>
            <a:lvl1pPr defTabSz="915988" eaLnBrk="1" hangingPunct="1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s-ES"/>
              <a:t>FNT - CURSO 2005/2006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b" anchorCtr="0" compatLnSpc="1">
            <a:prstTxWarp prst="textNoShape">
              <a:avLst/>
            </a:prstTxWarp>
          </a:bodyPr>
          <a:lstStyle>
            <a:lvl1pPr algn="r" defTabSz="915988" eaLnBrk="1" hangingPunct="1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FF22A08-81EE-44C4-BE5D-F7799AB6B00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568468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61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61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A23A578-70D3-4EB9-8B49-C4C393B4A72B}" type="slidenum">
              <a:rPr lang="es-ES" smtClean="0"/>
              <a:pPr>
                <a:spcBef>
                  <a:spcPct val="0"/>
                </a:spcBef>
              </a:pPr>
              <a:t>1</a:t>
            </a:fld>
            <a:endParaRPr lang="es-ES"/>
          </a:p>
        </p:txBody>
      </p:sp>
      <p:sp>
        <p:nvSpPr>
          <p:cNvPr id="61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5675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163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0811CE8-A06F-4A4F-A85D-6B1D19E2D3C4}" type="slidenum">
              <a:rPr lang="es-ES" smtClean="0"/>
              <a:pPr>
                <a:spcBef>
                  <a:spcPct val="0"/>
                </a:spcBef>
              </a:pPr>
              <a:t>10</a:t>
            </a:fld>
            <a:endParaRPr lang="es-ES"/>
          </a:p>
        </p:txBody>
      </p:sp>
      <p:sp>
        <p:nvSpPr>
          <p:cNvPr id="16389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16390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16391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71FBCE3-8561-426C-A962-4537B526FE07}" type="slidenum">
              <a:rPr lang="es-ES"/>
              <a:pPr algn="r" eaLnBrk="1" hangingPunct="1">
                <a:spcBef>
                  <a:spcPct val="0"/>
                </a:spcBef>
              </a:pPr>
              <a:t>10</a:t>
            </a:fld>
            <a:endParaRPr lang="es-ES"/>
          </a:p>
        </p:txBody>
      </p:sp>
      <p:sp>
        <p:nvSpPr>
          <p:cNvPr id="163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9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6" rIns="91430" bIns="45716"/>
          <a:lstStyle/>
          <a:p>
            <a:pPr eaLnBrk="1" hangingPunct="1">
              <a:spcBef>
                <a:spcPct val="50000"/>
              </a:spcBef>
            </a:pPr>
            <a:endParaRPr lang="es-E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9784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184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184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9C1FA43-D1F4-4076-8D4F-E5F27CD063B8}" type="slidenum">
              <a:rPr lang="es-ES" smtClean="0"/>
              <a:pPr>
                <a:spcBef>
                  <a:spcPct val="0"/>
                </a:spcBef>
              </a:pPr>
              <a:t>11</a:t>
            </a:fld>
            <a:endParaRPr lang="es-ES"/>
          </a:p>
        </p:txBody>
      </p:sp>
      <p:sp>
        <p:nvSpPr>
          <p:cNvPr id="18437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18438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18439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94D235F-CA1B-4B37-9A7A-94BFB69A58F1}" type="slidenum">
              <a:rPr lang="es-ES"/>
              <a:pPr algn="r" eaLnBrk="1" hangingPunct="1">
                <a:spcBef>
                  <a:spcPct val="0"/>
                </a:spcBef>
              </a:pPr>
              <a:t>11</a:t>
            </a:fld>
            <a:endParaRPr lang="es-ES"/>
          </a:p>
        </p:txBody>
      </p:sp>
      <p:sp>
        <p:nvSpPr>
          <p:cNvPr id="184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4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6" rIns="91430" bIns="45716"/>
          <a:lstStyle/>
          <a:p>
            <a:pPr eaLnBrk="1" hangingPunct="1">
              <a:spcBef>
                <a:spcPct val="50000"/>
              </a:spcBef>
            </a:pPr>
            <a:endParaRPr lang="es-E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3276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102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102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5C0904A-FC4E-4D40-9054-076792491440}" type="slidenum">
              <a:rPr lang="es-ES" smtClean="0"/>
              <a:pPr>
                <a:spcBef>
                  <a:spcPct val="0"/>
                </a:spcBef>
              </a:pPr>
              <a:t>12</a:t>
            </a:fld>
            <a:endParaRPr lang="es-ES"/>
          </a:p>
        </p:txBody>
      </p:sp>
      <p:sp>
        <p:nvSpPr>
          <p:cNvPr id="10245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10246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10247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20DA428-3BE2-407E-8E08-69FC5F2ED35B}" type="slidenum">
              <a:rPr lang="es-ES"/>
              <a:pPr algn="r" eaLnBrk="1" hangingPunct="1">
                <a:spcBef>
                  <a:spcPct val="0"/>
                </a:spcBef>
              </a:pPr>
              <a:t>12</a:t>
            </a:fld>
            <a:endParaRPr lang="es-ES"/>
          </a:p>
        </p:txBody>
      </p:sp>
      <p:sp>
        <p:nvSpPr>
          <p:cNvPr id="102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6" rIns="91430" bIns="45716"/>
          <a:lstStyle/>
          <a:p>
            <a:pPr eaLnBrk="1" hangingPunct="1">
              <a:spcBef>
                <a:spcPct val="50000"/>
              </a:spcBef>
            </a:pPr>
            <a:endParaRPr lang="es-E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9784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20483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20484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5460F6E-E004-4E33-90DD-05F8FA9DC059}" type="slidenum">
              <a:rPr lang="es-ES"/>
              <a:pPr algn="r" eaLnBrk="1" hangingPunct="1">
                <a:spcBef>
                  <a:spcPct val="0"/>
                </a:spcBef>
              </a:pPr>
              <a:t>13</a:t>
            </a:fld>
            <a:endParaRPr lang="es-ES"/>
          </a:p>
        </p:txBody>
      </p:sp>
      <p:sp>
        <p:nvSpPr>
          <p:cNvPr id="204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b="1" i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1827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20483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20484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5460F6E-E004-4E33-90DD-05F8FA9DC059}" type="slidenum">
              <a:rPr lang="es-ES"/>
              <a:pPr algn="r" eaLnBrk="1" hangingPunct="1">
                <a:spcBef>
                  <a:spcPct val="0"/>
                </a:spcBef>
              </a:pPr>
              <a:t>14</a:t>
            </a:fld>
            <a:endParaRPr lang="es-ES"/>
          </a:p>
        </p:txBody>
      </p:sp>
      <p:sp>
        <p:nvSpPr>
          <p:cNvPr id="204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b="1" i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0071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225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241FA86-C3FB-4379-B566-ADC7D99D7941}" type="slidenum">
              <a:rPr lang="es-ES" smtClean="0"/>
              <a:pPr>
                <a:spcBef>
                  <a:spcPct val="0"/>
                </a:spcBef>
              </a:pPr>
              <a:t>15</a:t>
            </a:fld>
            <a:endParaRPr lang="es-ES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6" rIns="91430" bIns="45716"/>
          <a:lstStyle/>
          <a:p>
            <a:pPr eaLnBrk="1" hangingPunct="1">
              <a:spcBef>
                <a:spcPct val="50000"/>
              </a:spcBef>
            </a:pPr>
            <a:endParaRPr lang="es-E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3941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535FB0B-5FB2-4704-8FEB-4F46B6A9D15D}" type="slidenum">
              <a:rPr lang="es-ES" smtClean="0"/>
              <a:pPr>
                <a:spcBef>
                  <a:spcPct val="0"/>
                </a:spcBef>
              </a:pPr>
              <a:t>16</a:t>
            </a:fld>
            <a:endParaRPr lang="es-ES"/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6" rIns="91430" bIns="45716"/>
          <a:lstStyle/>
          <a:p>
            <a:pPr eaLnBrk="1" hangingPunct="1">
              <a:spcBef>
                <a:spcPct val="50000"/>
              </a:spcBef>
            </a:pPr>
            <a:endParaRPr lang="es-E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8977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535FB0B-5FB2-4704-8FEB-4F46B6A9D15D}" type="slidenum">
              <a:rPr lang="es-ES" smtClean="0"/>
              <a:pPr>
                <a:spcBef>
                  <a:spcPct val="0"/>
                </a:spcBef>
              </a:pPr>
              <a:t>17</a:t>
            </a:fld>
            <a:endParaRPr lang="es-ES"/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6" rIns="91430" bIns="45716"/>
          <a:lstStyle/>
          <a:p>
            <a:pPr eaLnBrk="1" hangingPunct="1">
              <a:spcBef>
                <a:spcPct val="50000"/>
              </a:spcBef>
            </a:pPr>
            <a:endParaRPr lang="es-E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4654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245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245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0EDCBE5-2C74-408B-9F24-98ED96416A52}" type="slidenum">
              <a:rPr lang="es-ES" smtClean="0"/>
              <a:pPr>
                <a:spcBef>
                  <a:spcPct val="0"/>
                </a:spcBef>
              </a:pPr>
              <a:t>18</a:t>
            </a:fld>
            <a:endParaRPr lang="es-ES"/>
          </a:p>
        </p:txBody>
      </p:sp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6" rIns="91430" bIns="45716"/>
          <a:lstStyle/>
          <a:p>
            <a:pPr eaLnBrk="1" hangingPunct="1">
              <a:spcBef>
                <a:spcPct val="50000"/>
              </a:spcBef>
            </a:pPr>
            <a:endParaRPr lang="es-E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9749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286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286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71FCA35-83C2-4919-9334-ABB38CE6C10D}" type="slidenum">
              <a:rPr lang="es-ES" smtClean="0"/>
              <a:pPr>
                <a:spcBef>
                  <a:spcPct val="0"/>
                </a:spcBef>
              </a:pPr>
              <a:t>19</a:t>
            </a:fld>
            <a:endParaRPr lang="es-ES"/>
          </a:p>
        </p:txBody>
      </p:sp>
      <p:sp>
        <p:nvSpPr>
          <p:cNvPr id="286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6" rIns="91430" bIns="45716"/>
          <a:lstStyle/>
          <a:p>
            <a:pPr eaLnBrk="1" hangingPunct="1">
              <a:spcBef>
                <a:spcPct val="50000"/>
              </a:spcBef>
            </a:pPr>
            <a:endParaRPr lang="es-E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700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102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102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3CD748B-B17D-43D9-990A-14B0D0CC9FA0}" type="slidenum">
              <a:rPr lang="es-ES" smtClean="0"/>
              <a:pPr>
                <a:spcBef>
                  <a:spcPct val="0"/>
                </a:spcBef>
              </a:pPr>
              <a:t>2</a:t>
            </a:fld>
            <a:endParaRPr lang="es-ES"/>
          </a:p>
        </p:txBody>
      </p:sp>
      <p:sp>
        <p:nvSpPr>
          <p:cNvPr id="102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6" rIns="91430" bIns="45716"/>
          <a:lstStyle/>
          <a:p>
            <a:pPr eaLnBrk="1" hangingPunct="1"/>
            <a:endParaRPr lang="es-E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4181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307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307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C1588D1-61D9-444E-BF34-8B7BB2102488}" type="slidenum">
              <a:rPr lang="es-ES" smtClean="0"/>
              <a:pPr>
                <a:spcBef>
                  <a:spcPct val="0"/>
                </a:spcBef>
              </a:pPr>
              <a:t>20</a:t>
            </a:fld>
            <a:endParaRPr lang="es-ES"/>
          </a:p>
        </p:txBody>
      </p:sp>
      <p:sp>
        <p:nvSpPr>
          <p:cNvPr id="307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6" rIns="91430" bIns="45716"/>
          <a:lstStyle/>
          <a:p>
            <a:pPr eaLnBrk="1" hangingPunct="1">
              <a:spcBef>
                <a:spcPct val="50000"/>
              </a:spcBef>
            </a:pPr>
            <a:endParaRPr lang="es-E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9607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307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307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C1588D1-61D9-444E-BF34-8B7BB2102488}" type="slidenum">
              <a:rPr lang="es-ES" smtClean="0"/>
              <a:pPr>
                <a:spcBef>
                  <a:spcPct val="0"/>
                </a:spcBef>
              </a:pPr>
              <a:t>21</a:t>
            </a:fld>
            <a:endParaRPr lang="es-ES"/>
          </a:p>
        </p:txBody>
      </p:sp>
      <p:sp>
        <p:nvSpPr>
          <p:cNvPr id="307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6" rIns="91430" bIns="45716"/>
          <a:lstStyle/>
          <a:p>
            <a:pPr eaLnBrk="1" hangingPunct="1">
              <a:spcBef>
                <a:spcPct val="50000"/>
              </a:spcBef>
            </a:pPr>
            <a:endParaRPr lang="es-E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0017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307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307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C1588D1-61D9-444E-BF34-8B7BB2102488}" type="slidenum">
              <a:rPr lang="es-ES" smtClean="0"/>
              <a:pPr>
                <a:spcBef>
                  <a:spcPct val="0"/>
                </a:spcBef>
              </a:pPr>
              <a:t>22</a:t>
            </a:fld>
            <a:endParaRPr lang="es-ES"/>
          </a:p>
        </p:txBody>
      </p:sp>
      <p:sp>
        <p:nvSpPr>
          <p:cNvPr id="307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6" rIns="91430" bIns="45716"/>
          <a:lstStyle/>
          <a:p>
            <a:pPr eaLnBrk="1" hangingPunct="1">
              <a:spcBef>
                <a:spcPct val="50000"/>
              </a:spcBef>
            </a:pPr>
            <a:endParaRPr lang="es-E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088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327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327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3E12670-45C3-4380-A784-98CDD7BB15D3}" type="slidenum">
              <a:rPr lang="es-ES" smtClean="0"/>
              <a:pPr>
                <a:spcBef>
                  <a:spcPct val="0"/>
                </a:spcBef>
              </a:pPr>
              <a:t>23</a:t>
            </a:fld>
            <a:endParaRPr lang="es-ES"/>
          </a:p>
        </p:txBody>
      </p:sp>
      <p:sp>
        <p:nvSpPr>
          <p:cNvPr id="327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ES" b="1" i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4626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327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327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3E12670-45C3-4380-A784-98CDD7BB15D3}" type="slidenum">
              <a:rPr lang="es-ES" smtClean="0"/>
              <a:pPr>
                <a:spcBef>
                  <a:spcPct val="0"/>
                </a:spcBef>
              </a:pPr>
              <a:t>24</a:t>
            </a:fld>
            <a:endParaRPr lang="es-ES"/>
          </a:p>
        </p:txBody>
      </p:sp>
      <p:sp>
        <p:nvSpPr>
          <p:cNvPr id="327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ES" b="1" i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2980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348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348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9EF96AF-FA22-412A-A821-A61C736D70A9}" type="slidenum">
              <a:rPr lang="es-ES" smtClean="0"/>
              <a:pPr>
                <a:spcBef>
                  <a:spcPct val="0"/>
                </a:spcBef>
              </a:pPr>
              <a:t>25</a:t>
            </a:fld>
            <a:endParaRPr lang="es-ES"/>
          </a:p>
        </p:txBody>
      </p:sp>
      <p:sp>
        <p:nvSpPr>
          <p:cNvPr id="348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709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257740E-1EC6-4FCC-8A52-26F4059516D2}" type="slidenum">
              <a:rPr lang="es-ES" smtClean="0"/>
              <a:pPr>
                <a:spcBef>
                  <a:spcPct val="0"/>
                </a:spcBef>
              </a:pPr>
              <a:t>26</a:t>
            </a:fld>
            <a:endParaRPr lang="es-ES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6" rIns="91430" bIns="45716"/>
          <a:lstStyle/>
          <a:p>
            <a:pPr eaLnBrk="1" hangingPunct="1">
              <a:spcBef>
                <a:spcPct val="50000"/>
              </a:spcBef>
            </a:pPr>
            <a:endParaRPr lang="es-E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911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389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389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1832F68-A2D9-482B-BCDF-610CEB397EA8}" type="slidenum">
              <a:rPr lang="es-ES" smtClean="0"/>
              <a:pPr>
                <a:spcBef>
                  <a:spcPct val="0"/>
                </a:spcBef>
              </a:pPr>
              <a:t>27</a:t>
            </a:fld>
            <a:endParaRPr lang="es-ES"/>
          </a:p>
        </p:txBody>
      </p:sp>
      <p:sp>
        <p:nvSpPr>
          <p:cNvPr id="389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b="1" i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0176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389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389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1832F68-A2D9-482B-BCDF-610CEB397EA8}" type="slidenum">
              <a:rPr lang="es-ES" smtClean="0"/>
              <a:pPr>
                <a:spcBef>
                  <a:spcPct val="0"/>
                </a:spcBef>
              </a:pPr>
              <a:t>28</a:t>
            </a:fld>
            <a:endParaRPr lang="es-ES"/>
          </a:p>
        </p:txBody>
      </p:sp>
      <p:sp>
        <p:nvSpPr>
          <p:cNvPr id="389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b="1" i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0629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409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409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22C14BA-0855-48CD-8626-48A772ED2687}" type="slidenum">
              <a:rPr lang="es-ES" smtClean="0"/>
              <a:pPr>
                <a:spcBef>
                  <a:spcPct val="0"/>
                </a:spcBef>
              </a:pPr>
              <a:t>29</a:t>
            </a:fld>
            <a:endParaRPr lang="es-ES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944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102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102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5C0904A-FC4E-4D40-9054-076792491440}" type="slidenum">
              <a:rPr lang="es-ES" smtClean="0"/>
              <a:pPr>
                <a:spcBef>
                  <a:spcPct val="0"/>
                </a:spcBef>
              </a:pPr>
              <a:t>3</a:t>
            </a:fld>
            <a:endParaRPr lang="es-ES"/>
          </a:p>
        </p:txBody>
      </p:sp>
      <p:sp>
        <p:nvSpPr>
          <p:cNvPr id="10245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10246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10247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20DA428-3BE2-407E-8E08-69FC5F2ED35B}" type="slidenum">
              <a:rPr lang="es-ES"/>
              <a:pPr algn="r" eaLnBrk="1" hangingPunct="1">
                <a:spcBef>
                  <a:spcPct val="0"/>
                </a:spcBef>
              </a:pPr>
              <a:t>3</a:t>
            </a:fld>
            <a:endParaRPr lang="es-ES"/>
          </a:p>
        </p:txBody>
      </p:sp>
      <p:sp>
        <p:nvSpPr>
          <p:cNvPr id="102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6" rIns="91430" bIns="45716"/>
          <a:lstStyle/>
          <a:p>
            <a:pPr eaLnBrk="1" hangingPunct="1">
              <a:spcBef>
                <a:spcPct val="50000"/>
              </a:spcBef>
            </a:pPr>
            <a:endParaRPr lang="es-E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1300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430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430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7DE88DD-EB0C-47D5-8936-9FD72C751560}" type="slidenum">
              <a:rPr lang="es-ES" smtClean="0"/>
              <a:pPr>
                <a:spcBef>
                  <a:spcPct val="0"/>
                </a:spcBef>
              </a:pPr>
              <a:t>30</a:t>
            </a:fld>
            <a:endParaRPr lang="es-ES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6" rIns="91430" bIns="45716"/>
          <a:lstStyle/>
          <a:p>
            <a:pPr eaLnBrk="1" hangingPunct="1">
              <a:spcBef>
                <a:spcPct val="50000"/>
              </a:spcBef>
            </a:pPr>
            <a:endParaRPr lang="es-E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056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102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102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5C0904A-FC4E-4D40-9054-076792491440}" type="slidenum">
              <a:rPr lang="es-ES" smtClean="0"/>
              <a:pPr>
                <a:spcBef>
                  <a:spcPct val="0"/>
                </a:spcBef>
              </a:pPr>
              <a:t>4</a:t>
            </a:fld>
            <a:endParaRPr lang="es-ES"/>
          </a:p>
        </p:txBody>
      </p:sp>
      <p:sp>
        <p:nvSpPr>
          <p:cNvPr id="10245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10246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10247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20DA428-3BE2-407E-8E08-69FC5F2ED35B}" type="slidenum">
              <a:rPr lang="es-ES"/>
              <a:pPr algn="r" eaLnBrk="1" hangingPunct="1">
                <a:spcBef>
                  <a:spcPct val="0"/>
                </a:spcBef>
              </a:pPr>
              <a:t>4</a:t>
            </a:fld>
            <a:endParaRPr lang="es-ES"/>
          </a:p>
        </p:txBody>
      </p:sp>
      <p:sp>
        <p:nvSpPr>
          <p:cNvPr id="102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6" rIns="91430" bIns="45716"/>
          <a:lstStyle/>
          <a:p>
            <a:pPr eaLnBrk="1" hangingPunct="1">
              <a:spcBef>
                <a:spcPct val="50000"/>
              </a:spcBef>
            </a:pPr>
            <a:endParaRPr lang="es-E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801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122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122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0854E3-E77A-40EC-9B38-1F5C400E018A}" type="slidenum">
              <a:rPr lang="es-ES" smtClean="0"/>
              <a:pPr>
                <a:spcBef>
                  <a:spcPct val="0"/>
                </a:spcBef>
              </a:pPr>
              <a:t>5</a:t>
            </a:fld>
            <a:endParaRPr lang="es-ES"/>
          </a:p>
        </p:txBody>
      </p:sp>
      <p:sp>
        <p:nvSpPr>
          <p:cNvPr id="12293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12294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12295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3612DE5-2D3C-493A-A30F-70DCCEF8D034}" type="slidenum">
              <a:rPr lang="es-ES"/>
              <a:pPr algn="r" eaLnBrk="1" hangingPunct="1">
                <a:spcBef>
                  <a:spcPct val="0"/>
                </a:spcBef>
              </a:pPr>
              <a:t>5</a:t>
            </a:fld>
            <a:endParaRPr lang="es-ES"/>
          </a:p>
        </p:txBody>
      </p:sp>
      <p:sp>
        <p:nvSpPr>
          <p:cNvPr id="122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6" rIns="91430" bIns="45716"/>
          <a:lstStyle/>
          <a:p>
            <a:pPr eaLnBrk="1" hangingPunct="1">
              <a:spcBef>
                <a:spcPct val="50000"/>
              </a:spcBef>
            </a:pPr>
            <a:endParaRPr lang="es-E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086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122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122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0854E3-E77A-40EC-9B38-1F5C400E018A}" type="slidenum">
              <a:rPr lang="es-ES" smtClean="0"/>
              <a:pPr>
                <a:spcBef>
                  <a:spcPct val="0"/>
                </a:spcBef>
              </a:pPr>
              <a:t>6</a:t>
            </a:fld>
            <a:endParaRPr lang="es-ES"/>
          </a:p>
        </p:txBody>
      </p:sp>
      <p:sp>
        <p:nvSpPr>
          <p:cNvPr id="12293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12294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12295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3612DE5-2D3C-493A-A30F-70DCCEF8D034}" type="slidenum">
              <a:rPr lang="es-ES"/>
              <a:pPr algn="r" eaLnBrk="1" hangingPunct="1">
                <a:spcBef>
                  <a:spcPct val="0"/>
                </a:spcBef>
              </a:pPr>
              <a:t>6</a:t>
            </a:fld>
            <a:endParaRPr lang="es-ES"/>
          </a:p>
        </p:txBody>
      </p:sp>
      <p:sp>
        <p:nvSpPr>
          <p:cNvPr id="122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6" rIns="91430" bIns="45716"/>
          <a:lstStyle/>
          <a:p>
            <a:pPr eaLnBrk="1" hangingPunct="1">
              <a:spcBef>
                <a:spcPct val="50000"/>
              </a:spcBef>
            </a:pPr>
            <a:endParaRPr lang="es-E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196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122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122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0854E3-E77A-40EC-9B38-1F5C400E018A}" type="slidenum">
              <a:rPr lang="es-ES" smtClean="0"/>
              <a:pPr>
                <a:spcBef>
                  <a:spcPct val="0"/>
                </a:spcBef>
              </a:pPr>
              <a:t>7</a:t>
            </a:fld>
            <a:endParaRPr lang="es-ES"/>
          </a:p>
        </p:txBody>
      </p:sp>
      <p:sp>
        <p:nvSpPr>
          <p:cNvPr id="12293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12294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12295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3612DE5-2D3C-493A-A30F-70DCCEF8D034}" type="slidenum">
              <a:rPr lang="es-ES"/>
              <a:pPr algn="r" eaLnBrk="1" hangingPunct="1">
                <a:spcBef>
                  <a:spcPct val="0"/>
                </a:spcBef>
              </a:pPr>
              <a:t>7</a:t>
            </a:fld>
            <a:endParaRPr lang="es-ES"/>
          </a:p>
        </p:txBody>
      </p:sp>
      <p:sp>
        <p:nvSpPr>
          <p:cNvPr id="122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6" rIns="91430" bIns="45716"/>
          <a:lstStyle/>
          <a:p>
            <a:pPr eaLnBrk="1" hangingPunct="1">
              <a:spcBef>
                <a:spcPct val="50000"/>
              </a:spcBef>
            </a:pPr>
            <a:endParaRPr lang="es-E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985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143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143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D8561F7-6215-409C-B388-ACDDD8108762}" type="slidenum">
              <a:rPr lang="es-ES" smtClean="0"/>
              <a:pPr>
                <a:spcBef>
                  <a:spcPct val="0"/>
                </a:spcBef>
              </a:pPr>
              <a:t>8</a:t>
            </a:fld>
            <a:endParaRPr lang="es-ES"/>
          </a:p>
        </p:txBody>
      </p:sp>
      <p:sp>
        <p:nvSpPr>
          <p:cNvPr id="14341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14342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14343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C88F72C-D201-484A-AE27-CDA8ECBB5A39}" type="slidenum">
              <a:rPr lang="es-ES"/>
              <a:pPr algn="r" eaLnBrk="1" hangingPunct="1">
                <a:spcBef>
                  <a:spcPct val="0"/>
                </a:spcBef>
              </a:pPr>
              <a:t>8</a:t>
            </a:fld>
            <a:endParaRPr lang="es-ES"/>
          </a:p>
        </p:txBody>
      </p:sp>
      <p:sp>
        <p:nvSpPr>
          <p:cNvPr id="143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6" rIns="91430" bIns="45716"/>
          <a:lstStyle/>
          <a:p>
            <a:pPr eaLnBrk="1" hangingPunct="1">
              <a:spcBef>
                <a:spcPct val="50000"/>
              </a:spcBef>
            </a:pPr>
            <a:endParaRPr lang="es-ES" b="1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743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143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143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D8561F7-6215-409C-B388-ACDDD8108762}" type="slidenum">
              <a:rPr lang="es-ES" smtClean="0"/>
              <a:pPr>
                <a:spcBef>
                  <a:spcPct val="0"/>
                </a:spcBef>
              </a:pPr>
              <a:t>9</a:t>
            </a:fld>
            <a:endParaRPr lang="es-ES"/>
          </a:p>
        </p:txBody>
      </p:sp>
      <p:sp>
        <p:nvSpPr>
          <p:cNvPr id="14341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14342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14343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C88F72C-D201-484A-AE27-CDA8ECBB5A39}" type="slidenum">
              <a:rPr lang="es-ES"/>
              <a:pPr algn="r" eaLnBrk="1" hangingPunct="1">
                <a:spcBef>
                  <a:spcPct val="0"/>
                </a:spcBef>
              </a:pPr>
              <a:t>9</a:t>
            </a:fld>
            <a:endParaRPr lang="es-ES"/>
          </a:p>
        </p:txBody>
      </p:sp>
      <p:sp>
        <p:nvSpPr>
          <p:cNvPr id="143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6" rIns="91430" bIns="45716"/>
          <a:lstStyle/>
          <a:p>
            <a:pPr eaLnBrk="1" hangingPunct="1">
              <a:spcBef>
                <a:spcPct val="50000"/>
              </a:spcBef>
            </a:pPr>
            <a:endParaRPr lang="es-ES" b="1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154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 descr="Canvas"/>
          <p:cNvSpPr>
            <a:spLocks noChangeArrowheads="1"/>
          </p:cNvSpPr>
          <p:nvPr/>
        </p:nvSpPr>
        <p:spPr bwMode="white">
          <a:xfrm>
            <a:off x="623888" y="211138"/>
            <a:ext cx="9920287" cy="67913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70" tIns="51435" rIns="102870" bIns="51435" anchor="ctr"/>
          <a:lstStyle>
            <a:lvl1pPr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defRPr/>
            </a:pPr>
            <a:endParaRPr kumimoji="1" lang="es-ES" sz="27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Picture 1027" descr="minispi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53975"/>
            <a:ext cx="1395413" cy="450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028" descr="Canvas"/>
          <p:cNvSpPr>
            <a:spLocks noChangeArrowheads="1"/>
          </p:cNvSpPr>
          <p:nvPr/>
        </p:nvSpPr>
        <p:spPr bwMode="white">
          <a:xfrm>
            <a:off x="704850" y="4337050"/>
            <a:ext cx="1230313" cy="4794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70" tIns="51435" rIns="102870" bIns="51435" anchor="ctr"/>
          <a:lstStyle>
            <a:lvl1pPr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defRPr/>
            </a:pPr>
            <a:endParaRPr kumimoji="1" lang="es-ES" sz="27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7" name="Picture 1029" descr="minispi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99"/>
          <a:stretch>
            <a:fillRect/>
          </a:stretch>
        </p:blipFill>
        <p:spPr bwMode="ltGray">
          <a:xfrm>
            <a:off x="0" y="4433888"/>
            <a:ext cx="1395413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14" name="Rectangle 1030"/>
          <p:cNvSpPr>
            <a:spLocks noGrp="1" noChangeArrowheads="1"/>
          </p:cNvSpPr>
          <p:nvPr>
            <p:ph type="ctrTitle"/>
          </p:nvPr>
        </p:nvSpPr>
        <p:spPr>
          <a:xfrm>
            <a:off x="1079500" y="2160588"/>
            <a:ext cx="9121775" cy="120015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94215" name="Rectangle 1031"/>
          <p:cNvSpPr>
            <a:spLocks noGrp="1" noChangeArrowheads="1"/>
          </p:cNvSpPr>
          <p:nvPr>
            <p:ph type="subTitle" idx="1"/>
          </p:nvPr>
        </p:nvSpPr>
        <p:spPr>
          <a:xfrm>
            <a:off x="1920875" y="4079875"/>
            <a:ext cx="7559675" cy="18605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8" name="Rectangle 1032"/>
          <p:cNvSpPr>
            <a:spLocks noGrp="1" noChangeArrowheads="1"/>
          </p:cNvSpPr>
          <p:nvPr>
            <p:ph type="dt" sz="quarter" idx="10"/>
          </p:nvPr>
        </p:nvSpPr>
        <p:spPr>
          <a:xfrm>
            <a:off x="1281113" y="6400800"/>
            <a:ext cx="2249487" cy="4794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1033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0838" y="6400800"/>
            <a:ext cx="3421062" cy="4794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" name="Rectangle 103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212138" y="6400800"/>
            <a:ext cx="2249487" cy="4794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8EA3F7-702B-4B0D-81A4-AED70E249B9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0357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EC3A9C-38A7-4E23-8926-569433960A5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1804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012113" y="400050"/>
            <a:ext cx="2249487" cy="57610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260475" y="400050"/>
            <a:ext cx="6599238" cy="57610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3D39A5-663E-4224-A253-92C534CB8BE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8790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1260475" y="400050"/>
            <a:ext cx="9001125" cy="57610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F946D1-682A-4502-A174-FB1CD890CFA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5925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43DC6C-2E76-4296-9062-4BBEC81CDA7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1506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2488" y="4627563"/>
            <a:ext cx="9182100" cy="143033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52488" y="3052763"/>
            <a:ext cx="9182100" cy="15748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5312EB-F15C-4E51-91E5-28775903C59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7683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260475" y="1839913"/>
            <a:ext cx="4424363" cy="4321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837238" y="1839913"/>
            <a:ext cx="4424362" cy="4321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EA33DA-E2FC-468B-9ABD-251275A6022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7923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750" y="288925"/>
            <a:ext cx="9721850" cy="120015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9750" y="1611313"/>
            <a:ext cx="4772025" cy="6731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39750" y="2284413"/>
            <a:ext cx="4772025" cy="41481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486400" y="1611313"/>
            <a:ext cx="4775200" cy="6731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486400" y="2284413"/>
            <a:ext cx="4775200" cy="41481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86242E-BFDD-4AC9-8E9F-B067F239BBB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3554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CBF347-6C7D-4FD9-9883-1B2E0C31C82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9729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969304-CAEB-4DAD-844D-1CBAD9C7F7E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2924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750" y="287338"/>
            <a:ext cx="3554413" cy="12192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22750" y="287338"/>
            <a:ext cx="6038850" cy="61452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39750" y="1506538"/>
            <a:ext cx="3554413" cy="4926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719C96-6DD6-41F2-B63E-E08C388481B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4380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17725" y="5040313"/>
            <a:ext cx="6480175" cy="5953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117725" y="642938"/>
            <a:ext cx="6480175" cy="43211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117725" y="5635625"/>
            <a:ext cx="6480175" cy="8445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680986-8504-4A96-B9F7-275A879252D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5709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906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720725" y="239713"/>
            <a:ext cx="9731375" cy="6710362"/>
          </a:xfrm>
          <a:prstGeom prst="rect">
            <a:avLst/>
          </a:prstGeom>
          <a:solidFill>
            <a:srgbClr val="EDE7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70" tIns="51435" rIns="102870" bIns="51435" anchor="ctr"/>
          <a:lstStyle>
            <a:lvl1pPr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defRPr/>
            </a:pPr>
            <a:endParaRPr kumimoji="1" lang="es-ES" sz="27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ltGray">
          <a:xfrm>
            <a:off x="1200150" y="1679575"/>
            <a:ext cx="9061450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pic>
        <p:nvPicPr>
          <p:cNvPr id="1028" name="Picture 4" descr="minispi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33"/>
          <a:stretch>
            <a:fillRect/>
          </a:stretch>
        </p:blipFill>
        <p:spPr bwMode="ltGray">
          <a:xfrm>
            <a:off x="0" y="53975"/>
            <a:ext cx="1395413" cy="425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minispi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99"/>
          <a:stretch>
            <a:fillRect/>
          </a:stretch>
        </p:blipFill>
        <p:spPr bwMode="ltGray">
          <a:xfrm>
            <a:off x="0" y="4433888"/>
            <a:ext cx="1395413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260475" y="400050"/>
            <a:ext cx="90011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2870" tIns="51435" rIns="102870" bIns="5143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60475" y="1839913"/>
            <a:ext cx="9001125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2870" tIns="51435" rIns="102870" bIns="514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9319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98563" y="6411913"/>
            <a:ext cx="224948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2870" tIns="51435" rIns="102870" bIns="51435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319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78288" y="6411913"/>
            <a:ext cx="3421062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2870" tIns="51435" rIns="102870" bIns="51435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319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29588" y="6411913"/>
            <a:ext cx="224948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2870" tIns="51435" rIns="102870" bIns="51435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D26553B-6385-4A78-9BF0-AB53EBBAA7D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75" r:id="rId2"/>
    <p:sldLayoutId id="2147483976" r:id="rId3"/>
    <p:sldLayoutId id="2147483977" r:id="rId4"/>
    <p:sldLayoutId id="2147483978" r:id="rId5"/>
    <p:sldLayoutId id="2147483979" r:id="rId6"/>
    <p:sldLayoutId id="2147483980" r:id="rId7"/>
    <p:sldLayoutId id="2147483981" r:id="rId8"/>
    <p:sldLayoutId id="2147483982" r:id="rId9"/>
    <p:sldLayoutId id="2147483983" r:id="rId10"/>
    <p:sldLayoutId id="2147483984" r:id="rId11"/>
    <p:sldLayoutId id="2147483985" r:id="rId12"/>
  </p:sldLayoutIdLst>
  <p:txStyles>
    <p:titleStyle>
      <a:lvl1pPr algn="ctr" defTabSz="1028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028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2pPr>
      <a:lvl3pPr algn="ctr" defTabSz="1028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3pPr>
      <a:lvl4pPr algn="ctr" defTabSz="1028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4pPr>
      <a:lvl5pPr algn="ctr" defTabSz="1028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5pPr>
      <a:lvl6pPr marL="457200" algn="ctr" defTabSz="1028700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6pPr>
      <a:lvl7pPr marL="914400" algn="ctr" defTabSz="1028700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7pPr>
      <a:lvl8pPr marL="1371600" algn="ctr" defTabSz="1028700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8pPr>
      <a:lvl9pPr marL="1828800" algn="ctr" defTabSz="1028700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9pPr>
    </p:titleStyle>
    <p:bodyStyle>
      <a:lvl1pPr marL="385763" indent="-385763" algn="l" defTabSz="1028700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836613" indent="-322263" algn="l" defTabSz="1028700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285875" indent="-257175" algn="l" defTabSz="1028700" rtl="0" eaLnBrk="0" fontAlgn="base" hangingPunct="0">
        <a:spcBef>
          <a:spcPct val="20000"/>
        </a:spcBef>
        <a:spcAft>
          <a:spcPct val="0"/>
        </a:spcAft>
        <a:buChar char="•"/>
        <a:defRPr sz="2700">
          <a:solidFill>
            <a:schemeClr val="tx1"/>
          </a:solidFill>
          <a:latin typeface="+mn-lt"/>
        </a:defRPr>
      </a:lvl3pPr>
      <a:lvl4pPr marL="1800225" indent="-257175" algn="l" defTabSz="1028700" rtl="0" eaLnBrk="0" fontAlgn="base" hangingPunct="0">
        <a:spcBef>
          <a:spcPct val="20000"/>
        </a:spcBef>
        <a:spcAft>
          <a:spcPct val="0"/>
        </a:spcAft>
        <a:buChar char="–"/>
        <a:defRPr sz="2300">
          <a:solidFill>
            <a:schemeClr val="tx1"/>
          </a:solidFill>
          <a:latin typeface="+mn-lt"/>
        </a:defRPr>
      </a:lvl4pPr>
      <a:lvl5pPr marL="2314575" indent="-257175" algn="l" defTabSz="1028700" rtl="0" eaLnBrk="0" fontAlgn="base" hangingPunct="0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</a:defRPr>
      </a:lvl5pPr>
      <a:lvl6pPr marL="2771775" indent="-257175" algn="l" defTabSz="1028700" rtl="0" fontAlgn="base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</a:defRPr>
      </a:lvl6pPr>
      <a:lvl7pPr marL="3228975" indent="-257175" algn="l" defTabSz="1028700" rtl="0" fontAlgn="base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</a:defRPr>
      </a:lvl7pPr>
      <a:lvl8pPr marL="3686175" indent="-257175" algn="l" defTabSz="1028700" rtl="0" fontAlgn="base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</a:defRPr>
      </a:lvl8pPr>
      <a:lvl9pPr marL="4143375" indent="-257175" algn="l" defTabSz="1028700" rtl="0" fontAlgn="base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12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1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2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png"/><Relationship Id="rId5" Type="http://schemas.openxmlformats.org/officeDocument/2006/relationships/image" Target="../media/image6.wmf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png"/><Relationship Id="rId5" Type="http://schemas.openxmlformats.org/officeDocument/2006/relationships/image" Target="../media/image6.wmf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7.png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7.png"/><Relationship Id="rId5" Type="http://schemas.openxmlformats.org/officeDocument/2006/relationships/image" Target="../media/image8.wmf"/><Relationship Id="rId4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2582863" y="3119438"/>
            <a:ext cx="6370637" cy="9683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s-ES" sz="2400" b="1">
                <a:latin typeface="Comic Sans MS" panose="030F0702030302020204" pitchFamily="66" charset="0"/>
              </a:rPr>
              <a:t>CORRIENTE ELÉCTRICA</a:t>
            </a: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s-ES" sz="2400" b="1">
                <a:latin typeface="Comic Sans MS" panose="030F0702030302020204" pitchFamily="66" charset="0"/>
              </a:rPr>
              <a:t>CIRCUITOS DE CORRIENTE CONTINUA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5300663" y="4805363"/>
            <a:ext cx="93345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>
                <a:latin typeface="Comic Sans MS" panose="030F0702030302020204" pitchFamily="66" charset="0"/>
              </a:rPr>
              <a:t>(2/3)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5065713" y="2298700"/>
            <a:ext cx="1397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>
                <a:latin typeface="Comic Sans MS" panose="030F0702030302020204" pitchFamily="66" charset="0"/>
              </a:rPr>
              <a:t>TEMA 4</a:t>
            </a:r>
          </a:p>
        </p:txBody>
      </p:sp>
      <p:sp>
        <p:nvSpPr>
          <p:cNvPr id="9" name="Text Box 40"/>
          <p:cNvSpPr txBox="1">
            <a:spLocks noChangeArrowheads="1"/>
          </p:cNvSpPr>
          <p:nvPr/>
        </p:nvSpPr>
        <p:spPr bwMode="auto">
          <a:xfrm>
            <a:off x="2212280" y="5866097"/>
            <a:ext cx="7132399" cy="905881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Nos centramos en continua, pero lo que vemos en este tema es válido para otros tipos de corriente</a:t>
            </a:r>
          </a:p>
        </p:txBody>
      </p:sp>
      <p:grpSp>
        <p:nvGrpSpPr>
          <p:cNvPr id="12" name="Group 23">
            <a:extLst>
              <a:ext uri="{FF2B5EF4-FFF2-40B4-BE49-F238E27FC236}">
                <a16:creationId xmlns:a16="http://schemas.microsoft.com/office/drawing/2014/main" id="{D0D8CB42-CC6A-41B7-8AF1-6EBE7FF1F11D}"/>
              </a:ext>
            </a:extLst>
          </p:cNvPr>
          <p:cNvGrpSpPr>
            <a:grpSpLocks/>
          </p:cNvGrpSpPr>
          <p:nvPr/>
        </p:nvGrpSpPr>
        <p:grpSpPr bwMode="auto">
          <a:xfrm>
            <a:off x="7243738" y="299818"/>
            <a:ext cx="3209926" cy="1846263"/>
            <a:chOff x="4896" y="276"/>
            <a:chExt cx="2022" cy="1163"/>
          </a:xfrm>
        </p:grpSpPr>
        <p:sp>
          <p:nvSpPr>
            <p:cNvPr id="13" name="AutoShape 1067">
              <a:extLst>
                <a:ext uri="{FF2B5EF4-FFF2-40B4-BE49-F238E27FC236}">
                  <a16:creationId xmlns:a16="http://schemas.microsoft.com/office/drawing/2014/main" id="{6097CAD2-DA75-48CB-A47A-CCF57E76C7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276"/>
              <a:ext cx="2022" cy="1163"/>
            </a:xfrm>
            <a:prstGeom prst="foldedCorner">
              <a:avLst>
                <a:gd name="adj" fmla="val 12500"/>
              </a:avLst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" name="Text Box 1068">
              <a:extLst>
                <a:ext uri="{FF2B5EF4-FFF2-40B4-BE49-F238E27FC236}">
                  <a16:creationId xmlns:a16="http://schemas.microsoft.com/office/drawing/2014/main" id="{9722C33E-6D68-4FBB-B039-34E00762D0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6" y="380"/>
              <a:ext cx="1786" cy="340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sz="2400" b="1" dirty="0">
                  <a:latin typeface="Trebuchet MS" panose="020B0603020202020204" pitchFamily="34" charset="0"/>
                </a:rPr>
                <a:t>PRÁCTICA 3</a:t>
              </a:r>
            </a:p>
          </p:txBody>
        </p:sp>
        <p:sp>
          <p:nvSpPr>
            <p:cNvPr id="20" name="Text Box 1069">
              <a:extLst>
                <a:ext uri="{FF2B5EF4-FFF2-40B4-BE49-F238E27FC236}">
                  <a16:creationId xmlns:a16="http://schemas.microsoft.com/office/drawing/2014/main" id="{2941BAE7-5822-4391-8CD7-001BE7D1CB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6" y="817"/>
              <a:ext cx="1786" cy="2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sz="2400" b="1" dirty="0">
                  <a:solidFill>
                    <a:srgbClr val="FFFFFF"/>
                  </a:solidFill>
                  <a:latin typeface="Trebuchet MS" panose="020B0603020202020204" pitchFamily="34" charset="0"/>
                </a:rPr>
                <a:t>30/11 | 01-04/12</a:t>
              </a:r>
            </a:p>
          </p:txBody>
        </p:sp>
        <p:sp>
          <p:nvSpPr>
            <p:cNvPr id="21" name="Text Box 1062">
              <a:extLst>
                <a:ext uri="{FF2B5EF4-FFF2-40B4-BE49-F238E27FC236}">
                  <a16:creationId xmlns:a16="http://schemas.microsoft.com/office/drawing/2014/main" id="{0A26CB61-566C-4726-A001-30B3DAF691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9" y="1101"/>
              <a:ext cx="87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FF0000"/>
                  </a:solidFill>
                  <a:latin typeface="Trebuchet MS" panose="020B0603020202020204" pitchFamily="34" charset="0"/>
                </a:rPr>
                <a:t>Boletín en Moodle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3960365" y="2499438"/>
            <a:ext cx="3921125" cy="1112838"/>
            <a:chOff x="3747" y="1921"/>
            <a:chExt cx="2470" cy="701"/>
          </a:xfrm>
        </p:grpSpPr>
        <p:sp>
          <p:nvSpPr>
            <p:cNvPr id="15374" name="Rectangle 13"/>
            <p:cNvSpPr>
              <a:spLocks noChangeArrowheads="1"/>
            </p:cNvSpPr>
            <p:nvPr/>
          </p:nvSpPr>
          <p:spPr bwMode="auto">
            <a:xfrm>
              <a:off x="3747" y="1921"/>
              <a:ext cx="2470" cy="701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15375" name="Object 14"/>
            <p:cNvGraphicFramePr>
              <a:graphicFrameLocks noChangeAspect="1"/>
            </p:cNvGraphicFramePr>
            <p:nvPr/>
          </p:nvGraphicFramePr>
          <p:xfrm>
            <a:off x="3862" y="1996"/>
            <a:ext cx="2321" cy="5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196" name="Ecuación" r:id="rId4" imgW="1358310" imgH="342751" progId="Equation.3">
                    <p:embed/>
                  </p:oleObj>
                </mc:Choice>
                <mc:Fallback>
                  <p:oleObj name="Ecuación" r:id="rId4" imgW="1358310" imgH="342751" progId="Equation.3">
                    <p:embed/>
                    <p:pic>
                      <p:nvPicPr>
                        <p:cNvPr id="15375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2" y="1996"/>
                          <a:ext cx="2321" cy="5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27027" name="Text Box 19"/>
          <p:cNvSpPr txBox="1">
            <a:spLocks noChangeArrowheads="1"/>
          </p:cNvSpPr>
          <p:nvPr/>
        </p:nvSpPr>
        <p:spPr bwMode="auto">
          <a:xfrm>
            <a:off x="1448969" y="2425364"/>
            <a:ext cx="2011990" cy="127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  <a:sym typeface="Wingdings" panose="05000000000000000000" pitchFamily="2" charset="2"/>
              </a:rPr>
              <a:t> 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Para un </a:t>
            </a:r>
            <a:r>
              <a:rPr lang="es-ES" sz="2400">
                <a:solidFill>
                  <a:srgbClr val="3333FF"/>
                </a:solidFill>
                <a:latin typeface="Arial" panose="020B0604020202020204" pitchFamily="34" charset="0"/>
              </a:rPr>
              <a:t>conjunto de resistencias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</a:p>
        </p:txBody>
      </p:sp>
      <p:sp>
        <p:nvSpPr>
          <p:cNvPr id="427030" name="Text Box 22"/>
          <p:cNvSpPr txBox="1">
            <a:spLocks noChangeArrowheads="1"/>
          </p:cNvSpPr>
          <p:nvPr/>
        </p:nvSpPr>
        <p:spPr bwMode="auto">
          <a:xfrm>
            <a:off x="1439132" y="438576"/>
            <a:ext cx="7823215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Como la 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potencia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 se suele 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tomar </a:t>
            </a: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</a:rPr>
              <a:t>positiva</a:t>
            </a:r>
            <a:r>
              <a:rPr lang="es-ES" sz="2400">
                <a:latin typeface="Arial" panose="020B0604020202020204" pitchFamily="34" charset="0"/>
              </a:rPr>
              <a:t>, se tiene que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endParaRPr lang="es-ES" sz="2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3956349" y="1037341"/>
            <a:ext cx="6469063" cy="1289050"/>
            <a:chOff x="2504" y="1021"/>
            <a:chExt cx="4075" cy="812"/>
          </a:xfrm>
        </p:grpSpPr>
        <p:sp>
          <p:nvSpPr>
            <p:cNvPr id="15372" name="Rectangle 24"/>
            <p:cNvSpPr>
              <a:spLocks noChangeArrowheads="1"/>
            </p:cNvSpPr>
            <p:nvPr/>
          </p:nvSpPr>
          <p:spPr bwMode="auto">
            <a:xfrm>
              <a:off x="2504" y="1021"/>
              <a:ext cx="4075" cy="812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15373" name="Object 25"/>
            <p:cNvGraphicFramePr>
              <a:graphicFrameLocks noChangeAspect="1"/>
            </p:cNvGraphicFramePr>
            <p:nvPr/>
          </p:nvGraphicFramePr>
          <p:xfrm>
            <a:off x="2561" y="1128"/>
            <a:ext cx="3959" cy="6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197" name="Ecuación" r:id="rId6" imgW="2133600" imgH="342900" progId="Equation.3">
                    <p:embed/>
                  </p:oleObj>
                </mc:Choice>
                <mc:Fallback>
                  <p:oleObj name="Ecuación" r:id="rId6" imgW="2133600" imgH="342900" progId="Equation.3">
                    <p:embed/>
                    <p:pic>
                      <p:nvPicPr>
                        <p:cNvPr id="15373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1" y="1128"/>
                          <a:ext cx="3959" cy="6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5070171" y="3923339"/>
            <a:ext cx="1498600" cy="1047750"/>
            <a:chOff x="4635" y="1834"/>
            <a:chExt cx="944" cy="660"/>
          </a:xfrm>
          <a:solidFill>
            <a:srgbClr val="99CCFF"/>
          </a:solidFill>
        </p:grpSpPr>
        <p:sp>
          <p:nvSpPr>
            <p:cNvPr id="15370" name="Rectangle 29"/>
            <p:cNvSpPr>
              <a:spLocks noChangeArrowheads="1"/>
            </p:cNvSpPr>
            <p:nvPr/>
          </p:nvSpPr>
          <p:spPr bwMode="auto">
            <a:xfrm>
              <a:off x="4635" y="1834"/>
              <a:ext cx="944" cy="66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15371" name="Object 30"/>
            <p:cNvGraphicFramePr>
              <a:graphicFrameLocks noChangeAspect="1"/>
            </p:cNvGraphicFramePr>
            <p:nvPr/>
          </p:nvGraphicFramePr>
          <p:xfrm>
            <a:off x="4719" y="1983"/>
            <a:ext cx="803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198" name="Ecuación" r:id="rId8" imgW="469900" imgH="228600" progId="Equation.3">
                    <p:embed/>
                  </p:oleObj>
                </mc:Choice>
                <mc:Fallback>
                  <p:oleObj name="Ecuación" r:id="rId8" imgW="469900" imgH="228600" progId="Equation.3">
                    <p:embed/>
                    <p:pic>
                      <p:nvPicPr>
                        <p:cNvPr id="15371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9" y="1983"/>
                          <a:ext cx="803" cy="3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27039" name="Text Box 31"/>
          <p:cNvSpPr txBox="1">
            <a:spLocks noChangeArrowheads="1"/>
          </p:cNvSpPr>
          <p:nvPr/>
        </p:nvSpPr>
        <p:spPr bwMode="auto">
          <a:xfrm>
            <a:off x="1389972" y="3688615"/>
            <a:ext cx="2601925" cy="1347916"/>
          </a:xfrm>
          <a:prstGeom prst="rect">
            <a:avLst/>
          </a:prstGeom>
          <a:noFill/>
          <a:ln>
            <a:noFill/>
          </a:ln>
        </p:spPr>
        <p:txBody>
          <a:bodyPr wrap="square" lIns="126000" tIns="118800" rIns="126000" bIns="118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s-ES" sz="2400">
                <a:latin typeface="Arial" panose="020B0604020202020204" pitchFamily="34" charset="0"/>
                <a:sym typeface="Wingdings" panose="05000000000000000000" pitchFamily="2" charset="2"/>
              </a:rPr>
              <a:t> 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Para un </a:t>
            </a:r>
            <a:r>
              <a:rPr lang="es-ES" sz="2400">
                <a:solidFill>
                  <a:srgbClr val="3333FF"/>
                </a:solidFill>
                <a:latin typeface="Arial" panose="020B0604020202020204" pitchFamily="34" charset="0"/>
              </a:rPr>
              <a:t>circuito con resistencias y generadores</a:t>
            </a:r>
            <a:r>
              <a:rPr lang="es-ES" sz="2400">
                <a:latin typeface="Arial" panose="020B0604020202020204" pitchFamily="34" charset="0"/>
              </a:rPr>
              <a:t>:</a:t>
            </a:r>
          </a:p>
        </p:txBody>
      </p:sp>
      <p:sp>
        <p:nvSpPr>
          <p:cNvPr id="5" name="CuadroTexto 4"/>
          <p:cNvSpPr txBox="1">
            <a:spLocks noChangeArrowheads="1"/>
          </p:cNvSpPr>
          <p:nvPr/>
        </p:nvSpPr>
        <p:spPr bwMode="auto">
          <a:xfrm>
            <a:off x="1465009" y="5161701"/>
            <a:ext cx="8677263" cy="88407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lIns="108000" tIns="72000" rIns="108000" bIns="72000" anchor="ctr" anchorCtr="1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ES" sz="2400">
                <a:solidFill>
                  <a:schemeClr val="tx1"/>
                </a:solidFill>
              </a:rPr>
              <a:t>En cada instante, la E</a:t>
            </a:r>
            <a:r>
              <a:rPr lang="es-ES" sz="2400" baseline="-25000">
                <a:solidFill>
                  <a:schemeClr val="tx1"/>
                </a:solidFill>
              </a:rPr>
              <a:t>Peléctrica</a:t>
            </a:r>
            <a:r>
              <a:rPr lang="es-ES" sz="2400">
                <a:solidFill>
                  <a:schemeClr val="tx1"/>
                </a:solidFill>
              </a:rPr>
              <a:t> que aportan los generadores, netamente, es la misma que se consume en las resistencias</a:t>
            </a:r>
          </a:p>
        </p:txBody>
      </p:sp>
      <p:sp>
        <p:nvSpPr>
          <p:cNvPr id="15" name="Text Box 22">
            <a:extLst>
              <a:ext uri="{FF2B5EF4-FFF2-40B4-BE49-F238E27FC236}">
                <a16:creationId xmlns:a16="http://schemas.microsoft.com/office/drawing/2014/main" id="{D381B38C-D787-4ED8-8392-37D2E42384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9133" y="1021621"/>
            <a:ext cx="2011990" cy="127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  <a:sym typeface="Wingdings" panose="05000000000000000000" pitchFamily="2" charset="2"/>
              </a:rPr>
              <a:t> </a:t>
            </a:r>
            <a:r>
              <a:rPr lang="es-ES" sz="2400">
                <a:latin typeface="Arial" panose="020B0604020202020204" pitchFamily="34" charset="0"/>
              </a:rPr>
              <a:t>Para </a:t>
            </a:r>
            <a:r>
              <a:rPr lang="es-ES" sz="2400" dirty="0">
                <a:latin typeface="Arial" panose="020B0604020202020204" pitchFamily="34" charset="0"/>
              </a:rPr>
              <a:t>un </a:t>
            </a:r>
            <a:r>
              <a:rPr lang="es-ES" sz="2400" dirty="0">
                <a:solidFill>
                  <a:srgbClr val="3333FF"/>
                </a:solidFill>
                <a:latin typeface="Arial" panose="020B0604020202020204" pitchFamily="34" charset="0"/>
              </a:rPr>
              <a:t>conjunto </a:t>
            </a:r>
            <a:r>
              <a:rPr lang="es-ES" sz="2400">
                <a:solidFill>
                  <a:srgbClr val="3333FF"/>
                </a:solidFill>
                <a:latin typeface="Arial" panose="020B0604020202020204" pitchFamily="34" charset="0"/>
              </a:rPr>
              <a:t>de generadores</a:t>
            </a:r>
            <a:r>
              <a:rPr lang="es-ES" sz="2400">
                <a:latin typeface="Arial" panose="020B0604020202020204" pitchFamily="34" charset="0"/>
              </a:rPr>
              <a:t>:</a:t>
            </a:r>
            <a:endParaRPr lang="es-ES" sz="2400" dirty="0">
              <a:latin typeface="Arial" panose="020B0604020202020204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81B043C-ECC4-47A5-86A3-1D05C5F96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9662" y="6053872"/>
            <a:ext cx="6469063" cy="884070"/>
          </a:xfrm>
          <a:prstGeom prst="rect">
            <a:avLst/>
          </a:prstGeom>
          <a:noFill/>
          <a:ln>
            <a:noFill/>
          </a:ln>
        </p:spPr>
        <p:txBody>
          <a:bodyPr wrap="square" lIns="108000" tIns="72000" rIns="108000" bIns="72000" anchor="ctr" anchorCtr="1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ES" sz="2400" dirty="0">
                <a:solidFill>
                  <a:srgbClr val="FF0000"/>
                </a:solidFill>
              </a:rPr>
              <a:t>Se verifica si se tiene también más tipos de componentes consumidores de energía</a:t>
            </a:r>
          </a:p>
        </p:txBody>
      </p:sp>
    </p:spTree>
    <p:extLst>
      <p:ext uri="{BB962C8B-B14F-4D97-AF65-F5344CB8AC3E}">
        <p14:creationId xmlns:p14="http://schemas.microsoft.com/office/powerpoint/2010/main" val="935288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7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7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27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27" grpId="0"/>
      <p:bldP spid="427030" grpId="0"/>
      <p:bldP spid="427039" grpId="0"/>
      <p:bldP spid="5" grpId="0" animBg="1"/>
      <p:bldP spid="15" grpId="0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113" name="Text Box 25"/>
          <p:cNvSpPr txBox="1">
            <a:spLocks noChangeArrowheads="1"/>
          </p:cNvSpPr>
          <p:nvPr/>
        </p:nvSpPr>
        <p:spPr bwMode="auto">
          <a:xfrm>
            <a:off x="1416590" y="241430"/>
            <a:ext cx="4052226" cy="978584"/>
          </a:xfrm>
          <a:prstGeom prst="rect">
            <a:avLst/>
          </a:prstGeom>
          <a:noFill/>
          <a:ln>
            <a:noFill/>
          </a:ln>
        </p:spPr>
        <p:txBody>
          <a:bodyPr wrap="square" lIns="126000" tIns="118800" rIns="126000" bIns="1188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Para una </a:t>
            </a:r>
            <a:r>
              <a:rPr lang="es-ES" sz="2400">
                <a:solidFill>
                  <a:srgbClr val="3333FF"/>
                </a:solidFill>
                <a:latin typeface="Arial" panose="020B0604020202020204" pitchFamily="34" charset="0"/>
              </a:rPr>
              <a:t>porción de circuito con dos terminales</a:t>
            </a:r>
            <a:r>
              <a:rPr lang="es-ES" sz="2400">
                <a:latin typeface="Arial" panose="020B0604020202020204" pitchFamily="34" charset="0"/>
              </a:rPr>
              <a:t>:</a:t>
            </a:r>
          </a:p>
        </p:txBody>
      </p:sp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2714090" y="1449363"/>
            <a:ext cx="2538413" cy="1404937"/>
            <a:chOff x="2040" y="3168"/>
            <a:chExt cx="1599" cy="885"/>
          </a:xfrm>
        </p:grpSpPr>
        <p:sp>
          <p:nvSpPr>
            <p:cNvPr id="17441" name="Rectangle 26"/>
            <p:cNvSpPr>
              <a:spLocks noChangeArrowheads="1"/>
            </p:cNvSpPr>
            <p:nvPr/>
          </p:nvSpPr>
          <p:spPr bwMode="auto">
            <a:xfrm>
              <a:off x="2369" y="3168"/>
              <a:ext cx="915" cy="885"/>
            </a:xfrm>
            <a:prstGeom prst="rect">
              <a:avLst/>
            </a:prstGeom>
            <a:solidFill>
              <a:srgbClr val="FFFF99"/>
            </a:solidFill>
            <a:ln w="25400" algn="ctr">
              <a:solidFill>
                <a:srgbClr val="0000FF"/>
              </a:solidFill>
              <a:prstDash val="dash"/>
              <a:miter lim="800000"/>
              <a:headEnd/>
              <a:tailEnd type="none" w="lg" len="lg"/>
            </a:ln>
          </p:spPr>
          <p:txBody>
            <a:bodyPr lIns="90000" tIns="82800" rIns="90000" bIns="82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442" name="Line 27"/>
            <p:cNvSpPr>
              <a:spLocks noChangeShapeType="1"/>
            </p:cNvSpPr>
            <p:nvPr/>
          </p:nvSpPr>
          <p:spPr bwMode="auto">
            <a:xfrm flipH="1">
              <a:off x="2159" y="3610"/>
              <a:ext cx="216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s-ES"/>
            </a:p>
          </p:txBody>
        </p:sp>
        <p:sp>
          <p:nvSpPr>
            <p:cNvPr id="17443" name="Line 28"/>
            <p:cNvSpPr>
              <a:spLocks noChangeShapeType="1"/>
            </p:cNvSpPr>
            <p:nvPr/>
          </p:nvSpPr>
          <p:spPr bwMode="auto">
            <a:xfrm flipH="1">
              <a:off x="3304" y="3623"/>
              <a:ext cx="216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s-ES"/>
            </a:p>
          </p:txBody>
        </p:sp>
        <p:sp>
          <p:nvSpPr>
            <p:cNvPr id="17444" name="Text Box 29"/>
            <p:cNvSpPr txBox="1">
              <a:spLocks noChangeArrowheads="1"/>
            </p:cNvSpPr>
            <p:nvPr/>
          </p:nvSpPr>
          <p:spPr bwMode="auto">
            <a:xfrm>
              <a:off x="2040" y="3243"/>
              <a:ext cx="255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1">
                  <a:solidFill>
                    <a:srgbClr val="008000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17445" name="Oval 30"/>
            <p:cNvSpPr>
              <a:spLocks noChangeArrowheads="1"/>
            </p:cNvSpPr>
            <p:nvPr/>
          </p:nvSpPr>
          <p:spPr bwMode="auto">
            <a:xfrm>
              <a:off x="2091" y="3546"/>
              <a:ext cx="136" cy="13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446" name="Text Box 31"/>
            <p:cNvSpPr txBox="1">
              <a:spLocks noChangeArrowheads="1"/>
            </p:cNvSpPr>
            <p:nvPr/>
          </p:nvSpPr>
          <p:spPr bwMode="auto">
            <a:xfrm>
              <a:off x="3384" y="3238"/>
              <a:ext cx="255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1">
                  <a:solidFill>
                    <a:srgbClr val="008000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17447" name="Oval 32"/>
            <p:cNvSpPr>
              <a:spLocks noChangeArrowheads="1"/>
            </p:cNvSpPr>
            <p:nvPr/>
          </p:nvSpPr>
          <p:spPr bwMode="auto">
            <a:xfrm>
              <a:off x="3435" y="3559"/>
              <a:ext cx="136" cy="13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3264951" y="1792263"/>
            <a:ext cx="1395413" cy="719137"/>
            <a:chOff x="2705" y="3384"/>
            <a:chExt cx="879" cy="453"/>
          </a:xfrm>
        </p:grpSpPr>
        <p:sp>
          <p:nvSpPr>
            <p:cNvPr id="17437" name="Line 33"/>
            <p:cNvSpPr>
              <a:spLocks noChangeShapeType="1"/>
            </p:cNvSpPr>
            <p:nvPr/>
          </p:nvSpPr>
          <p:spPr bwMode="auto">
            <a:xfrm>
              <a:off x="3115" y="3384"/>
              <a:ext cx="0" cy="453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s-ES"/>
            </a:p>
          </p:txBody>
        </p:sp>
        <p:sp>
          <p:nvSpPr>
            <p:cNvPr id="17438" name="Line 34"/>
            <p:cNvSpPr>
              <a:spLocks noChangeShapeType="1"/>
            </p:cNvSpPr>
            <p:nvPr/>
          </p:nvSpPr>
          <p:spPr bwMode="auto">
            <a:xfrm>
              <a:off x="3179" y="3480"/>
              <a:ext cx="0" cy="278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s-ES"/>
            </a:p>
          </p:txBody>
        </p:sp>
        <p:sp>
          <p:nvSpPr>
            <p:cNvPr id="17439" name="Line 35"/>
            <p:cNvSpPr>
              <a:spLocks noChangeShapeType="1"/>
            </p:cNvSpPr>
            <p:nvPr/>
          </p:nvSpPr>
          <p:spPr bwMode="auto">
            <a:xfrm>
              <a:off x="2705" y="3610"/>
              <a:ext cx="391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s-ES"/>
            </a:p>
          </p:txBody>
        </p:sp>
        <p:sp>
          <p:nvSpPr>
            <p:cNvPr id="17440" name="Line 36"/>
            <p:cNvSpPr>
              <a:spLocks noChangeShapeType="1"/>
            </p:cNvSpPr>
            <p:nvPr/>
          </p:nvSpPr>
          <p:spPr bwMode="auto">
            <a:xfrm>
              <a:off x="3193" y="3619"/>
              <a:ext cx="391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s-ES"/>
            </a:p>
          </p:txBody>
        </p:sp>
      </p:grpSp>
      <p:grpSp>
        <p:nvGrpSpPr>
          <p:cNvPr id="4" name="Group 67"/>
          <p:cNvGrpSpPr>
            <a:grpSpLocks/>
          </p:cNvGrpSpPr>
          <p:nvPr/>
        </p:nvGrpSpPr>
        <p:grpSpPr bwMode="auto">
          <a:xfrm>
            <a:off x="1503864" y="5011120"/>
            <a:ext cx="5302255" cy="549276"/>
            <a:chOff x="924" y="3152"/>
            <a:chExt cx="3340" cy="346"/>
          </a:xfrm>
        </p:grpSpPr>
        <p:sp>
          <p:nvSpPr>
            <p:cNvPr id="17434" name="Text Box 40"/>
            <p:cNvSpPr txBox="1">
              <a:spLocks noChangeArrowheads="1"/>
            </p:cNvSpPr>
            <p:nvPr/>
          </p:nvSpPr>
          <p:spPr bwMode="auto">
            <a:xfrm>
              <a:off x="924" y="3152"/>
              <a:ext cx="3340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>
                  <a:latin typeface="Arial" panose="020B0604020202020204" pitchFamily="34" charset="0"/>
                  <a:cs typeface="Arial" panose="020B0604020202020204" pitchFamily="34" charset="0"/>
                </a:rPr>
                <a:t>Si</a:t>
              </a:r>
              <a:r>
                <a:rPr lang="es-E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ES" sz="2400" b="1" dirty="0">
                  <a:solidFill>
                    <a:srgbClr val="3333FF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I</a:t>
              </a:r>
              <a:r>
                <a:rPr lang="es-ES" sz="2400" dirty="0">
                  <a:latin typeface="Arial" panose="020B0604020202020204" pitchFamily="34" charset="0"/>
                  <a:cs typeface="Arial" panose="020B0604020202020204" pitchFamily="34" charset="0"/>
                </a:rPr>
                <a:t> en sentido </a:t>
              </a:r>
              <a:r>
                <a:rPr lang="es-ES" sz="2400">
                  <a:latin typeface="Arial" panose="020B0604020202020204" pitchFamily="34" charset="0"/>
                  <a:cs typeface="Arial" panose="020B0604020202020204" pitchFamily="34" charset="0"/>
                </a:rPr>
                <a:t>de caída (                 ):</a:t>
              </a:r>
              <a:endParaRPr lang="es-E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433" name="Line 39"/>
            <p:cNvSpPr>
              <a:spLocks noChangeShapeType="1"/>
            </p:cNvSpPr>
            <p:nvPr/>
          </p:nvSpPr>
          <p:spPr bwMode="auto">
            <a:xfrm>
              <a:off x="3385" y="3326"/>
              <a:ext cx="435" cy="0"/>
            </a:xfrm>
            <a:prstGeom prst="line">
              <a:avLst/>
            </a:prstGeom>
            <a:noFill/>
            <a:ln w="76200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s-ES" sz="2400"/>
            </a:p>
          </p:txBody>
        </p:sp>
        <p:sp>
          <p:nvSpPr>
            <p:cNvPr id="17435" name="Text Box 42"/>
            <p:cNvSpPr txBox="1">
              <a:spLocks noChangeArrowheads="1"/>
            </p:cNvSpPr>
            <p:nvPr/>
          </p:nvSpPr>
          <p:spPr bwMode="auto">
            <a:xfrm>
              <a:off x="3119" y="3160"/>
              <a:ext cx="255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1" dirty="0">
                  <a:solidFill>
                    <a:srgbClr val="008000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17436" name="Text Box 43"/>
            <p:cNvSpPr txBox="1">
              <a:spLocks noChangeArrowheads="1"/>
            </p:cNvSpPr>
            <p:nvPr/>
          </p:nvSpPr>
          <p:spPr bwMode="auto">
            <a:xfrm>
              <a:off x="3841" y="3160"/>
              <a:ext cx="255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1">
                  <a:solidFill>
                    <a:srgbClr val="008000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</p:grpSp>
      <p:sp>
        <p:nvSpPr>
          <p:cNvPr id="473132" name="Text Box 44"/>
          <p:cNvSpPr txBox="1">
            <a:spLocks noChangeArrowheads="1"/>
          </p:cNvSpPr>
          <p:nvPr/>
        </p:nvSpPr>
        <p:spPr bwMode="auto">
          <a:xfrm>
            <a:off x="6856359" y="4837000"/>
            <a:ext cx="3477532" cy="90588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La porción del circuito</a:t>
            </a:r>
          </a:p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consume energía</a:t>
            </a:r>
          </a:p>
        </p:txBody>
      </p:sp>
      <p:sp>
        <p:nvSpPr>
          <p:cNvPr id="473134" name="Text Box 46"/>
          <p:cNvSpPr txBox="1">
            <a:spLocks noChangeArrowheads="1"/>
          </p:cNvSpPr>
          <p:nvPr/>
        </p:nvSpPr>
        <p:spPr bwMode="auto">
          <a:xfrm>
            <a:off x="7145934" y="1767107"/>
            <a:ext cx="1577671" cy="737889"/>
          </a:xfrm>
          <a:prstGeom prst="rect">
            <a:avLst/>
          </a:prstGeom>
          <a:solidFill>
            <a:srgbClr val="FF99CC"/>
          </a:solidFill>
          <a:ln>
            <a:noFill/>
          </a:ln>
        </p:spPr>
        <p:txBody>
          <a:bodyPr wrap="none" lIns="90000" tIns="118800" rIns="90000" bIns="1188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s-ES" sz="2800">
                <a:solidFill>
                  <a:srgbClr val="000000"/>
                </a:solidFill>
                <a:latin typeface="Comic Sans MS" panose="030F0702030302020204" pitchFamily="66" charset="0"/>
              </a:rPr>
              <a:t>P = V I</a:t>
            </a:r>
          </a:p>
        </p:txBody>
      </p:sp>
      <p:sp>
        <p:nvSpPr>
          <p:cNvPr id="506906" name="Text Box 45"/>
          <p:cNvSpPr txBox="1">
            <a:spLocks noChangeArrowheads="1"/>
          </p:cNvSpPr>
          <p:nvPr/>
        </p:nvSpPr>
        <p:spPr bwMode="auto">
          <a:xfrm>
            <a:off x="6853184" y="5886419"/>
            <a:ext cx="3477532" cy="90588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La porción del circuito</a:t>
            </a:r>
          </a:p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suministra energía</a:t>
            </a:r>
          </a:p>
        </p:txBody>
      </p:sp>
      <p:grpSp>
        <p:nvGrpSpPr>
          <p:cNvPr id="5" name="Group 68"/>
          <p:cNvGrpSpPr>
            <a:grpSpLocks/>
          </p:cNvGrpSpPr>
          <p:nvPr/>
        </p:nvGrpSpPr>
        <p:grpSpPr bwMode="auto">
          <a:xfrm>
            <a:off x="1503864" y="6059558"/>
            <a:ext cx="5489578" cy="558801"/>
            <a:chOff x="924" y="3669"/>
            <a:chExt cx="3458" cy="352"/>
          </a:xfrm>
        </p:grpSpPr>
        <p:sp>
          <p:nvSpPr>
            <p:cNvPr id="17432" name="Text Box 66"/>
            <p:cNvSpPr txBox="1">
              <a:spLocks noChangeArrowheads="1"/>
            </p:cNvSpPr>
            <p:nvPr/>
          </p:nvSpPr>
          <p:spPr bwMode="auto">
            <a:xfrm>
              <a:off x="924" y="3669"/>
              <a:ext cx="345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>
                  <a:latin typeface="Arial" panose="020B0604020202020204" pitchFamily="34" charset="0"/>
                  <a:cs typeface="Arial" panose="020B0604020202020204" pitchFamily="34" charset="0"/>
                </a:rPr>
                <a:t>Si </a:t>
              </a:r>
              <a:r>
                <a:rPr lang="es-ES" sz="2400" b="1" dirty="0">
                  <a:solidFill>
                    <a:srgbClr val="3333FF"/>
                  </a:solidFill>
                  <a:latin typeface="Comic Sans MS" panose="030F0702030302020204" pitchFamily="66" charset="0"/>
                </a:rPr>
                <a:t>I</a:t>
              </a:r>
              <a:r>
                <a:rPr lang="es-ES" sz="2400" dirty="0">
                  <a:latin typeface="Arial" panose="020B0604020202020204" pitchFamily="34" charset="0"/>
                  <a:cs typeface="Arial" panose="020B0604020202020204" pitchFamily="34" charset="0"/>
                </a:rPr>
                <a:t> en </a:t>
              </a:r>
              <a:r>
                <a:rPr lang="es-ES" sz="2400">
                  <a:latin typeface="Arial" panose="020B0604020202020204" pitchFamily="34" charset="0"/>
                  <a:cs typeface="Arial" panose="020B0604020202020204" pitchFamily="34" charset="0"/>
                </a:rPr>
                <a:t>sentido contrario (                 ):</a:t>
              </a:r>
              <a:endParaRPr lang="es-E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429" name="Line 41"/>
            <p:cNvSpPr>
              <a:spLocks noChangeShapeType="1"/>
            </p:cNvSpPr>
            <p:nvPr/>
          </p:nvSpPr>
          <p:spPr bwMode="auto">
            <a:xfrm flipH="1">
              <a:off x="3383" y="3850"/>
              <a:ext cx="435" cy="0"/>
            </a:xfrm>
            <a:prstGeom prst="line">
              <a:avLst/>
            </a:prstGeom>
            <a:noFill/>
            <a:ln w="76200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s-ES" sz="2400"/>
            </a:p>
          </p:txBody>
        </p:sp>
        <p:sp>
          <p:nvSpPr>
            <p:cNvPr id="17430" name="Text Box 58"/>
            <p:cNvSpPr txBox="1">
              <a:spLocks noChangeArrowheads="1"/>
            </p:cNvSpPr>
            <p:nvPr/>
          </p:nvSpPr>
          <p:spPr bwMode="auto">
            <a:xfrm>
              <a:off x="3133" y="3670"/>
              <a:ext cx="255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1" dirty="0">
                  <a:solidFill>
                    <a:srgbClr val="008000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17431" name="Text Box 59"/>
            <p:cNvSpPr txBox="1">
              <a:spLocks noChangeArrowheads="1"/>
            </p:cNvSpPr>
            <p:nvPr/>
          </p:nvSpPr>
          <p:spPr bwMode="auto">
            <a:xfrm>
              <a:off x="3841" y="3683"/>
              <a:ext cx="255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1" dirty="0">
                  <a:solidFill>
                    <a:srgbClr val="008000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</p:grpSp>
      <p:grpSp>
        <p:nvGrpSpPr>
          <p:cNvPr id="8" name="45 Grupo"/>
          <p:cNvGrpSpPr>
            <a:grpSpLocks/>
          </p:cNvGrpSpPr>
          <p:nvPr/>
        </p:nvGrpSpPr>
        <p:grpSpPr bwMode="auto">
          <a:xfrm>
            <a:off x="6862611" y="717517"/>
            <a:ext cx="2726807" cy="1133139"/>
            <a:chOff x="7504866" y="1483066"/>
            <a:chExt cx="2726365" cy="1132369"/>
          </a:xfrm>
        </p:grpSpPr>
        <p:sp>
          <p:nvSpPr>
            <p:cNvPr id="17427" name="Text Box 45"/>
            <p:cNvSpPr txBox="1">
              <a:spLocks noChangeArrowheads="1"/>
            </p:cNvSpPr>
            <p:nvPr/>
          </p:nvSpPr>
          <p:spPr bwMode="auto">
            <a:xfrm>
              <a:off x="7504866" y="1483066"/>
              <a:ext cx="2726365" cy="905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squar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FF0000"/>
                  </a:solidFill>
                  <a:latin typeface="Arial" panose="020B0604020202020204" pitchFamily="34" charset="0"/>
                </a:rPr>
                <a:t>Caída de potencial entre terminales</a:t>
              </a:r>
            </a:p>
          </p:txBody>
        </p:sp>
        <p:cxnSp>
          <p:nvCxnSpPr>
            <p:cNvPr id="17428" name="42 Conector recto de flecha"/>
            <p:cNvCxnSpPr>
              <a:cxnSpLocks noChangeShapeType="1"/>
            </p:cNvCxnSpPr>
            <p:nvPr/>
          </p:nvCxnSpPr>
          <p:spPr bwMode="auto">
            <a:xfrm rot="16200000" flipH="1">
              <a:off x="8580473" y="2466579"/>
              <a:ext cx="297712" cy="0"/>
            </a:xfrm>
            <a:prstGeom prst="straightConnector1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9" name="46 Grupo"/>
          <p:cNvGrpSpPr>
            <a:grpSpLocks/>
          </p:cNvGrpSpPr>
          <p:nvPr/>
        </p:nvGrpSpPr>
        <p:grpSpPr bwMode="auto">
          <a:xfrm>
            <a:off x="6848949" y="2421268"/>
            <a:ext cx="2678275" cy="1071405"/>
            <a:chOff x="7480790" y="3149703"/>
            <a:chExt cx="2677841" cy="1071464"/>
          </a:xfrm>
        </p:grpSpPr>
        <p:cxnSp>
          <p:nvCxnSpPr>
            <p:cNvPr id="17425" name="43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8871096" y="3298559"/>
              <a:ext cx="297712" cy="0"/>
            </a:xfrm>
            <a:prstGeom prst="straightConnector1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26" name="Text Box 45"/>
            <p:cNvSpPr txBox="1">
              <a:spLocks noChangeArrowheads="1"/>
            </p:cNvSpPr>
            <p:nvPr/>
          </p:nvSpPr>
          <p:spPr bwMode="auto">
            <a:xfrm>
              <a:off x="7480790" y="3315233"/>
              <a:ext cx="2677841" cy="9059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squar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FF0000"/>
                  </a:solidFill>
                  <a:latin typeface="Arial" panose="020B0604020202020204" pitchFamily="34" charset="0"/>
                </a:rPr>
                <a:t>Corriente a través de terminales</a:t>
              </a:r>
            </a:p>
          </p:txBody>
        </p:sp>
      </p:grpSp>
      <p:sp>
        <p:nvSpPr>
          <p:cNvPr id="6" name="CuadroTexto 5"/>
          <p:cNvSpPr txBox="1">
            <a:spLocks noChangeArrowheads="1"/>
          </p:cNvSpPr>
          <p:nvPr/>
        </p:nvSpPr>
        <p:spPr bwMode="auto">
          <a:xfrm>
            <a:off x="2177355" y="3005136"/>
            <a:ext cx="35766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2400">
                <a:solidFill>
                  <a:srgbClr val="008000"/>
                </a:solidFill>
              </a:rPr>
              <a:t>Por ejemplo con una pila</a:t>
            </a:r>
          </a:p>
        </p:txBody>
      </p:sp>
      <p:grpSp>
        <p:nvGrpSpPr>
          <p:cNvPr id="7" name="Grupo 6"/>
          <p:cNvGrpSpPr>
            <a:grpSpLocks/>
          </p:cNvGrpSpPr>
          <p:nvPr/>
        </p:nvGrpSpPr>
        <p:grpSpPr bwMode="auto">
          <a:xfrm>
            <a:off x="1399059" y="4014067"/>
            <a:ext cx="6045543" cy="536549"/>
            <a:chOff x="1536020" y="4084260"/>
            <a:chExt cx="6045517" cy="536523"/>
          </a:xfrm>
        </p:grpSpPr>
        <p:sp>
          <p:nvSpPr>
            <p:cNvPr id="17423" name="Text Box 38"/>
            <p:cNvSpPr txBox="1">
              <a:spLocks noChangeArrowheads="1"/>
            </p:cNvSpPr>
            <p:nvPr/>
          </p:nvSpPr>
          <p:spPr bwMode="auto">
            <a:xfrm>
              <a:off x="1536020" y="4084260"/>
              <a:ext cx="6045517" cy="536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>
                  <a:latin typeface="Arial" panose="020B0604020202020204" pitchFamily="34" charset="0"/>
                </a:rPr>
                <a:t>Si la caída ocurre en el  sentido </a:t>
              </a:r>
              <a:r>
                <a:rPr lang="es-ES" sz="2400" b="1" dirty="0">
                  <a:solidFill>
                    <a:srgbClr val="008000"/>
                  </a:solidFill>
                  <a:latin typeface="Arial" panose="020B0604020202020204" pitchFamily="34" charset="0"/>
                </a:rPr>
                <a:t>A</a:t>
              </a:r>
              <a:r>
                <a:rPr lang="es-ES" sz="2400" dirty="0">
                  <a:latin typeface="Arial" panose="020B0604020202020204" pitchFamily="34" charset="0"/>
                </a:rPr>
                <a:t>          </a:t>
              </a:r>
              <a:r>
                <a:rPr lang="es-ES" sz="2400" b="1" dirty="0">
                  <a:solidFill>
                    <a:srgbClr val="008000"/>
                  </a:solidFill>
                  <a:latin typeface="Arial" panose="020B0604020202020204" pitchFamily="34" charset="0"/>
                </a:rPr>
                <a:t>B</a:t>
              </a:r>
              <a:r>
                <a:rPr lang="es-ES" sz="2400" dirty="0">
                  <a:latin typeface="Arial" panose="020B0604020202020204" pitchFamily="34" charset="0"/>
                </a:rPr>
                <a:t>:</a:t>
              </a:r>
              <a:endParaRPr lang="es-ES" sz="2800" dirty="0">
                <a:solidFill>
                  <a:srgbClr val="3333FF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7424" name="Line 39"/>
            <p:cNvSpPr>
              <a:spLocks noChangeShapeType="1"/>
            </p:cNvSpPr>
            <p:nvPr/>
          </p:nvSpPr>
          <p:spPr bwMode="auto">
            <a:xfrm>
              <a:off x="6313749" y="4417838"/>
              <a:ext cx="627900" cy="0"/>
            </a:xfrm>
            <a:prstGeom prst="line">
              <a:avLst/>
            </a:prstGeom>
            <a:noFill/>
            <a:ln w="76200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s-ES" sz="2400"/>
            </a:p>
          </p:txBody>
        </p:sp>
      </p:grpSp>
      <p:sp>
        <p:nvSpPr>
          <p:cNvPr id="40" name="Text Box 38">
            <a:extLst>
              <a:ext uri="{FF2B5EF4-FFF2-40B4-BE49-F238E27FC236}">
                <a16:creationId xmlns:a16="http://schemas.microsoft.com/office/drawing/2014/main" id="{371A2DDA-F8DF-44F1-9EA4-642A2AEA8E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1045" y="4008075"/>
            <a:ext cx="1980326" cy="598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800" dirty="0">
                <a:solidFill>
                  <a:srgbClr val="3333FF"/>
                </a:solidFill>
                <a:latin typeface="Comic Sans MS" panose="030F0702030302020204" pitchFamily="66" charset="0"/>
              </a:rPr>
              <a:t>V = V</a:t>
            </a:r>
            <a:r>
              <a:rPr lang="es-ES" sz="2800" baseline="-25000" dirty="0">
                <a:solidFill>
                  <a:srgbClr val="3333FF"/>
                </a:solidFill>
                <a:latin typeface="Comic Sans MS" panose="030F0702030302020204" pitchFamily="66" charset="0"/>
              </a:rPr>
              <a:t>A</a:t>
            </a:r>
            <a:r>
              <a:rPr lang="es-ES" sz="2800" dirty="0">
                <a:solidFill>
                  <a:srgbClr val="3333FF"/>
                </a:solidFill>
                <a:latin typeface="Comic Sans MS" panose="030F0702030302020204" pitchFamily="66" charset="0"/>
              </a:rPr>
              <a:t> – V</a:t>
            </a:r>
            <a:r>
              <a:rPr lang="es-ES" sz="2800" baseline="-25000" dirty="0">
                <a:solidFill>
                  <a:srgbClr val="3333FF"/>
                </a:solidFill>
                <a:latin typeface="Comic Sans MS" panose="030F0702030302020204" pitchFamily="66" charset="0"/>
              </a:rPr>
              <a:t>B</a:t>
            </a:r>
            <a:endParaRPr lang="es-ES" sz="2800" dirty="0">
              <a:solidFill>
                <a:srgbClr val="3333FF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95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73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73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73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73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506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3113" grpId="0"/>
      <p:bldP spid="473132" grpId="0" animBg="1"/>
      <p:bldP spid="473134" grpId="0" animBg="1"/>
      <p:bldP spid="506906" grpId="0" animBg="1"/>
      <p:bldP spid="6" grpId="0"/>
      <p:bldP spid="4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70" name="Text Box 6"/>
          <p:cNvSpPr txBox="1">
            <a:spLocks noChangeArrowheads="1"/>
          </p:cNvSpPr>
          <p:nvPr/>
        </p:nvSpPr>
        <p:spPr bwMode="auto">
          <a:xfrm>
            <a:off x="4326194" y="437008"/>
            <a:ext cx="2890684" cy="514738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txBody>
          <a:bodyPr wrap="square" lIns="180000" tIns="72000" rIns="180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Corriente Alterna</a:t>
            </a:r>
          </a:p>
        </p:txBody>
      </p:sp>
      <p:sp>
        <p:nvSpPr>
          <p:cNvPr id="18" name="Text Box 6">
            <a:extLst>
              <a:ext uri="{FF2B5EF4-FFF2-40B4-BE49-F238E27FC236}">
                <a16:creationId xmlns:a16="http://schemas.microsoft.com/office/drawing/2014/main" id="{91D9D03B-4BBD-4AD7-9F3E-1A8B92A15A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1115" y="1013003"/>
            <a:ext cx="9329847" cy="884070"/>
          </a:xfrm>
          <a:prstGeom prst="rect">
            <a:avLst/>
          </a:prstGeom>
          <a:noFill/>
          <a:ln>
            <a:noFill/>
          </a:ln>
        </p:spPr>
        <p:txBody>
          <a:bodyPr wrap="square" lIns="180000" tIns="72000" rIns="180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  <a:sym typeface="Wingdings" panose="05000000000000000000" pitchFamily="2" charset="2"/>
              </a:rPr>
              <a:t> </a:t>
            </a:r>
            <a:r>
              <a:rPr lang="es-ES" sz="2400" dirty="0">
                <a:latin typeface="Arial" panose="020B0604020202020204" pitchFamily="34" charset="0"/>
              </a:rPr>
              <a:t>La potencia de un circuito y de cada elemento varía en el tiempo y repite valores, como pasa con su V e </a:t>
            </a:r>
            <a:r>
              <a:rPr lang="es-ES" sz="2400" dirty="0">
                <a:latin typeface="Comic Sans MS" panose="030F0702030302020204" pitchFamily="66" charset="0"/>
              </a:rPr>
              <a:t>I </a:t>
            </a:r>
            <a:r>
              <a:rPr lang="es-ES" sz="2400" dirty="0">
                <a:latin typeface="Arial" panose="020B0604020202020204" pitchFamily="34" charset="0"/>
              </a:rPr>
              <a:t>(es su producto P=V</a:t>
            </a:r>
            <a:r>
              <a:rPr lang="es-ES" sz="2400" dirty="0">
                <a:latin typeface="Comic Sans MS" panose="030F0702030302020204" pitchFamily="66" charset="0"/>
              </a:rPr>
              <a:t>I</a:t>
            </a:r>
            <a:r>
              <a:rPr lang="es-ES" sz="2400" dirty="0">
                <a:latin typeface="Arial" panose="020B0604020202020204" pitchFamily="34" charset="0"/>
              </a:rPr>
              <a:t>).</a:t>
            </a:r>
          </a:p>
        </p:txBody>
      </p:sp>
      <p:sp>
        <p:nvSpPr>
          <p:cNvPr id="19" name="Text Box 6">
            <a:extLst>
              <a:ext uri="{FF2B5EF4-FFF2-40B4-BE49-F238E27FC236}">
                <a16:creationId xmlns:a16="http://schemas.microsoft.com/office/drawing/2014/main" id="{5DD178B6-B84B-49F6-A522-9913B7466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1114" y="1955662"/>
            <a:ext cx="9180741" cy="1253402"/>
          </a:xfrm>
          <a:prstGeom prst="rect">
            <a:avLst/>
          </a:prstGeom>
          <a:noFill/>
          <a:ln>
            <a:noFill/>
          </a:ln>
        </p:spPr>
        <p:txBody>
          <a:bodyPr wrap="square" lIns="180000" tIns="72000" rIns="180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  <a:sym typeface="Wingdings" panose="05000000000000000000" pitchFamily="2" charset="2"/>
              </a:rPr>
              <a:t> </a:t>
            </a:r>
            <a:r>
              <a:rPr lang="es-ES" sz="2400" dirty="0">
                <a:latin typeface="Arial" panose="020B0604020202020204" pitchFamily="34" charset="0"/>
              </a:rPr>
              <a:t>Las </a:t>
            </a:r>
            <a:r>
              <a:rPr lang="es-ES" sz="2400" dirty="0">
                <a:solidFill>
                  <a:srgbClr val="008000"/>
                </a:solidFill>
                <a:latin typeface="Arial" panose="020B0604020202020204" pitchFamily="34" charset="0"/>
              </a:rPr>
              <a:t>resistencias</a:t>
            </a:r>
            <a:r>
              <a:rPr lang="es-ES" sz="2400" dirty="0">
                <a:latin typeface="Arial" panose="020B0604020202020204" pitchFamily="34" charset="0"/>
              </a:rPr>
              <a:t> consumen energía. La potencia asociada a ellas se denomina </a:t>
            </a:r>
            <a:r>
              <a:rPr lang="es-ES" sz="2400" dirty="0">
                <a:solidFill>
                  <a:srgbClr val="3333FF"/>
                </a:solidFill>
                <a:latin typeface="Arial" panose="020B0604020202020204" pitchFamily="34" charset="0"/>
              </a:rPr>
              <a:t>activa</a:t>
            </a:r>
            <a:r>
              <a:rPr lang="es-ES" sz="2400" dirty="0">
                <a:latin typeface="Arial" panose="020B0604020202020204" pitchFamily="34" charset="0"/>
              </a:rPr>
              <a:t> y se da en </a:t>
            </a:r>
            <a:r>
              <a:rPr lang="es-ES" sz="2400" dirty="0">
                <a:solidFill>
                  <a:srgbClr val="3333FF"/>
                </a:solidFill>
                <a:latin typeface="Arial" panose="020B0604020202020204" pitchFamily="34" charset="0"/>
              </a:rPr>
              <a:t>vatios</a:t>
            </a:r>
            <a:r>
              <a:rPr lang="es-ES" sz="2400" dirty="0">
                <a:latin typeface="Arial" panose="020B0604020202020204" pitchFamily="34" charset="0"/>
              </a:rPr>
              <a:t> </a:t>
            </a:r>
            <a:r>
              <a:rPr lang="es-ES" sz="2400" dirty="0">
                <a:solidFill>
                  <a:srgbClr val="3333FF"/>
                </a:solidFill>
                <a:latin typeface="Arial" panose="020B0604020202020204" pitchFamily="34" charset="0"/>
              </a:rPr>
              <a:t>(W)</a:t>
            </a:r>
            <a:r>
              <a:rPr lang="es-ES" sz="2400" dirty="0">
                <a:latin typeface="Arial" panose="020B0604020202020204" pitchFamily="34" charset="0"/>
              </a:rPr>
              <a:t>. En promedio es:  V</a:t>
            </a:r>
            <a:r>
              <a:rPr lang="es-ES" sz="2400" baseline="-25000" dirty="0">
                <a:latin typeface="Arial" panose="020B0604020202020204" pitchFamily="34" charset="0"/>
              </a:rPr>
              <a:t>EFICAZ DEL CIRCUITO</a:t>
            </a:r>
            <a:r>
              <a:rPr lang="es-ES" sz="2400" dirty="0">
                <a:latin typeface="Comic Sans MS" panose="030F0702030302020204" pitchFamily="66" charset="0"/>
              </a:rPr>
              <a:t> I</a:t>
            </a:r>
            <a:r>
              <a:rPr lang="es-ES" sz="2400" baseline="-25000" dirty="0">
                <a:latin typeface="Arial" panose="020B0604020202020204" pitchFamily="34" charset="0"/>
              </a:rPr>
              <a:t>EF. CIRC.</a:t>
            </a:r>
            <a:r>
              <a:rPr lang="es-ES" sz="2400" dirty="0">
                <a:latin typeface="Comic Sans MS" panose="030F0702030302020204" pitchFamily="66" charset="0"/>
              </a:rPr>
              <a:t> </a:t>
            </a:r>
            <a:r>
              <a:rPr lang="es-ES" sz="2400" dirty="0">
                <a:latin typeface="Arial" panose="020B0604020202020204" pitchFamily="34" charset="0"/>
              </a:rPr>
              <a:t>cos</a:t>
            </a:r>
            <a:r>
              <a:rPr lang="es-ES" sz="2400" dirty="0">
                <a:latin typeface="Comic Sans MS" panose="030F0702030302020204" pitchFamily="66" charset="0"/>
                <a:sym typeface="Symbol" panose="05050102010706020507" pitchFamily="18" charset="2"/>
              </a:rPr>
              <a:t> </a:t>
            </a:r>
            <a:r>
              <a:rPr lang="es-ES" sz="2400" dirty="0">
                <a:latin typeface="Arial" panose="020B0604020202020204" pitchFamily="34" charset="0"/>
              </a:rPr>
              <a:t>(factor de potencia) 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-Práctica 3-</a:t>
            </a:r>
          </a:p>
        </p:txBody>
      </p:sp>
      <p:sp>
        <p:nvSpPr>
          <p:cNvPr id="20" name="Text Box 6">
            <a:extLst>
              <a:ext uri="{FF2B5EF4-FFF2-40B4-BE49-F238E27FC236}">
                <a16:creationId xmlns:a16="http://schemas.microsoft.com/office/drawing/2014/main" id="{BF6A7D14-99AB-4080-BC3C-A058999160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1116" y="3267653"/>
            <a:ext cx="9180742" cy="1992066"/>
          </a:xfrm>
          <a:prstGeom prst="rect">
            <a:avLst/>
          </a:prstGeom>
          <a:noFill/>
          <a:ln>
            <a:noFill/>
          </a:ln>
        </p:spPr>
        <p:txBody>
          <a:bodyPr wrap="square" lIns="180000" tIns="72000" rIns="180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  <a:sym typeface="Wingdings" panose="05000000000000000000" pitchFamily="2" charset="2"/>
              </a:rPr>
              <a:t> </a:t>
            </a:r>
            <a:r>
              <a:rPr lang="es-ES" sz="2400" dirty="0">
                <a:solidFill>
                  <a:srgbClr val="008000"/>
                </a:solidFill>
                <a:latin typeface="Arial" panose="020B0604020202020204" pitchFamily="34" charset="0"/>
              </a:rPr>
              <a:t>Condensadores</a:t>
            </a:r>
            <a:r>
              <a:rPr lang="es-ES" sz="2400" dirty="0">
                <a:latin typeface="Arial" panose="020B0604020202020204" pitchFamily="34" charset="0"/>
              </a:rPr>
              <a:t> y </a:t>
            </a:r>
            <a:r>
              <a:rPr lang="es-ES" sz="2400" dirty="0">
                <a:solidFill>
                  <a:srgbClr val="008000"/>
                </a:solidFill>
                <a:latin typeface="Arial" panose="020B0604020202020204" pitchFamily="34" charset="0"/>
              </a:rPr>
              <a:t>bobinas</a:t>
            </a:r>
            <a:r>
              <a:rPr lang="es-ES" sz="2400" dirty="0">
                <a:latin typeface="Arial" panose="020B0604020202020204" pitchFamily="34" charset="0"/>
              </a:rPr>
              <a:t> almacenan la mitad del tiempo, en la otra devuelven. En promedio no consumen. Y cuando unos almacenan otras devuelven, y viceversa. La potencia asociada se llama </a:t>
            </a:r>
            <a:r>
              <a:rPr lang="es-ES" sz="2400" dirty="0">
                <a:solidFill>
                  <a:srgbClr val="3333FF"/>
                </a:solidFill>
                <a:latin typeface="Arial" panose="020B0604020202020204" pitchFamily="34" charset="0"/>
              </a:rPr>
              <a:t>reactiva</a:t>
            </a:r>
            <a:r>
              <a:rPr lang="es-ES" sz="2400" dirty="0">
                <a:latin typeface="Arial" panose="020B0604020202020204" pitchFamily="34" charset="0"/>
              </a:rPr>
              <a:t> y se da en </a:t>
            </a:r>
            <a:r>
              <a:rPr lang="es-ES" sz="2400" dirty="0" err="1">
                <a:solidFill>
                  <a:srgbClr val="3333FF"/>
                </a:solidFill>
                <a:latin typeface="Arial" panose="020B0604020202020204" pitchFamily="34" charset="0"/>
              </a:rPr>
              <a:t>voltioamperios</a:t>
            </a:r>
            <a:r>
              <a:rPr lang="es-ES" sz="2400" dirty="0">
                <a:solidFill>
                  <a:srgbClr val="3333FF"/>
                </a:solidFill>
                <a:latin typeface="Arial" panose="020B0604020202020204" pitchFamily="34" charset="0"/>
              </a:rPr>
              <a:t>-reactivos (</a:t>
            </a:r>
            <a:r>
              <a:rPr lang="es-ES" sz="2400" dirty="0" err="1">
                <a:solidFill>
                  <a:srgbClr val="3333FF"/>
                </a:solidFill>
                <a:latin typeface="Arial" panose="020B0604020202020204" pitchFamily="34" charset="0"/>
              </a:rPr>
              <a:t>VAr</a:t>
            </a:r>
            <a:r>
              <a:rPr lang="es-ES" sz="2400" dirty="0">
                <a:solidFill>
                  <a:srgbClr val="3333FF"/>
                </a:solidFill>
                <a:latin typeface="Arial" panose="020B0604020202020204" pitchFamily="34" charset="0"/>
              </a:rPr>
              <a:t>)</a:t>
            </a:r>
            <a:r>
              <a:rPr lang="es-ES" sz="2400" dirty="0">
                <a:latin typeface="Arial" panose="020B0604020202020204" pitchFamily="34" charset="0"/>
              </a:rPr>
              <a:t>.      Su valor máximo es: V</a:t>
            </a:r>
            <a:r>
              <a:rPr lang="es-ES" sz="2400" baseline="-25000" dirty="0">
                <a:latin typeface="Arial" panose="020B0604020202020204" pitchFamily="34" charset="0"/>
              </a:rPr>
              <a:t>EF. CIRC.</a:t>
            </a:r>
            <a:r>
              <a:rPr lang="es-ES" sz="2400" dirty="0">
                <a:latin typeface="Comic Sans MS" panose="030F0702030302020204" pitchFamily="66" charset="0"/>
              </a:rPr>
              <a:t> I</a:t>
            </a:r>
            <a:r>
              <a:rPr lang="es-ES" sz="2400" baseline="-25000" dirty="0">
                <a:latin typeface="Arial" panose="020B0604020202020204" pitchFamily="34" charset="0"/>
              </a:rPr>
              <a:t>EF. CIRC.</a:t>
            </a:r>
            <a:r>
              <a:rPr lang="es-ES" sz="2400" dirty="0">
                <a:latin typeface="Comic Sans MS" panose="030F0702030302020204" pitchFamily="66" charset="0"/>
              </a:rPr>
              <a:t> </a:t>
            </a:r>
            <a:r>
              <a:rPr lang="es-ES" sz="2400" dirty="0">
                <a:latin typeface="Arial" panose="020B0604020202020204" pitchFamily="34" charset="0"/>
              </a:rPr>
              <a:t>sen</a:t>
            </a:r>
            <a:r>
              <a:rPr lang="es-ES" sz="2400" dirty="0">
                <a:latin typeface="Comic Sans MS" panose="030F0702030302020204" pitchFamily="66" charset="0"/>
                <a:sym typeface="Symbol" panose="05050102010706020507" pitchFamily="18" charset="2"/>
              </a:rPr>
              <a:t></a:t>
            </a:r>
            <a:endParaRPr lang="es-ES" sz="2400" dirty="0">
              <a:latin typeface="Arial" panose="020B0604020202020204" pitchFamily="34" charset="0"/>
            </a:endParaRPr>
          </a:p>
        </p:txBody>
      </p:sp>
      <p:sp>
        <p:nvSpPr>
          <p:cNvPr id="22" name="Text Box 6">
            <a:extLst>
              <a:ext uri="{FF2B5EF4-FFF2-40B4-BE49-F238E27FC236}">
                <a16:creationId xmlns:a16="http://schemas.microsoft.com/office/drawing/2014/main" id="{ACBFB2B8-D283-4236-ACD8-6F6B44D33F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1115" y="5318309"/>
            <a:ext cx="9180739" cy="1622734"/>
          </a:xfrm>
          <a:prstGeom prst="rect">
            <a:avLst/>
          </a:prstGeom>
          <a:noFill/>
          <a:ln>
            <a:noFill/>
          </a:ln>
        </p:spPr>
        <p:txBody>
          <a:bodyPr wrap="square" lIns="180000" tIns="72000" rIns="180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  <a:sym typeface="Wingdings" panose="05000000000000000000" pitchFamily="2" charset="2"/>
              </a:rPr>
              <a:t> </a:t>
            </a:r>
            <a:r>
              <a:rPr lang="es-ES" sz="2400">
                <a:latin typeface="Arial" panose="020B0604020202020204" pitchFamily="34" charset="0"/>
              </a:rPr>
              <a:t>La </a:t>
            </a:r>
            <a:r>
              <a:rPr lang="es-ES" sz="2400">
                <a:solidFill>
                  <a:srgbClr val="008000"/>
                </a:solidFill>
                <a:latin typeface="Arial" panose="020B0604020202020204" pitchFamily="34" charset="0"/>
              </a:rPr>
              <a:t>hipotenusa del triángulo </a:t>
            </a:r>
            <a:r>
              <a:rPr lang="es-ES" sz="2400">
                <a:latin typeface="Arial" panose="020B0604020202020204" pitchFamily="34" charset="0"/>
              </a:rPr>
              <a:t>que se puede crear</a:t>
            </a:r>
            <a:r>
              <a:rPr lang="es-ES" sz="2400">
                <a:solidFill>
                  <a:srgbClr val="008000"/>
                </a:solidFill>
                <a:latin typeface="Arial" panose="020B0604020202020204" pitchFamily="34" charset="0"/>
              </a:rPr>
              <a:t> </a:t>
            </a:r>
            <a:r>
              <a:rPr lang="es-ES" sz="2400">
                <a:latin typeface="Arial" panose="020B0604020202020204" pitchFamily="34" charset="0"/>
              </a:rPr>
              <a:t>(V</a:t>
            </a:r>
            <a:r>
              <a:rPr lang="es-ES" sz="2400" baseline="-25000">
                <a:latin typeface="Arial" panose="020B0604020202020204" pitchFamily="34" charset="0"/>
              </a:rPr>
              <a:t>EFICAZ</a:t>
            </a:r>
            <a:r>
              <a:rPr lang="es-ES" sz="2400">
                <a:latin typeface="Comic Sans MS" panose="030F0702030302020204" pitchFamily="66" charset="0"/>
              </a:rPr>
              <a:t> I</a:t>
            </a:r>
            <a:r>
              <a:rPr lang="es-ES" sz="2400" baseline="-25000">
                <a:latin typeface="Arial" panose="020B0604020202020204" pitchFamily="34" charset="0"/>
              </a:rPr>
              <a:t>EFICAZ</a:t>
            </a:r>
            <a:r>
              <a:rPr lang="es-ES" sz="2400">
                <a:latin typeface="Arial" panose="020B0604020202020204" pitchFamily="34" charset="0"/>
              </a:rPr>
              <a:t>)</a:t>
            </a:r>
            <a:r>
              <a:rPr lang="es-ES" sz="2400">
                <a:solidFill>
                  <a:srgbClr val="008000"/>
                </a:solidFill>
                <a:latin typeface="Arial" panose="020B0604020202020204" pitchFamily="34" charset="0"/>
              </a:rPr>
              <a:t> </a:t>
            </a:r>
            <a:r>
              <a:rPr lang="es-ES" sz="2400">
                <a:latin typeface="Arial" panose="020B0604020202020204" pitchFamily="34" charset="0"/>
              </a:rPr>
              <a:t>se llama potencia </a:t>
            </a:r>
            <a:r>
              <a:rPr lang="es-ES" sz="2400">
                <a:solidFill>
                  <a:srgbClr val="3333FF"/>
                </a:solidFill>
                <a:latin typeface="Arial" panose="020B0604020202020204" pitchFamily="34" charset="0"/>
              </a:rPr>
              <a:t>aparente</a:t>
            </a:r>
            <a:r>
              <a:rPr lang="es-ES" sz="2400">
                <a:latin typeface="Arial" panose="020B0604020202020204" pitchFamily="34" charset="0"/>
              </a:rPr>
              <a:t> y se da en </a:t>
            </a:r>
            <a:r>
              <a:rPr lang="es-ES" sz="2400">
                <a:solidFill>
                  <a:srgbClr val="3333FF"/>
                </a:solidFill>
                <a:latin typeface="Arial" panose="020B0604020202020204" pitchFamily="34" charset="0"/>
              </a:rPr>
              <a:t>voltioamperios (VA)</a:t>
            </a:r>
            <a:r>
              <a:rPr lang="es-ES" sz="2400">
                <a:latin typeface="Arial" panose="020B0604020202020204" pitchFamily="34" charset="0"/>
              </a:rPr>
              <a:t>. Si condensadores y bobinas están compensados, </a:t>
            </a:r>
            <a:r>
              <a:rPr lang="es-ES" sz="2400">
                <a:latin typeface="Comic Sans MS" panose="030F0702030302020204" pitchFamily="66" charset="0"/>
                <a:sym typeface="Symbol" panose="05050102010706020507" pitchFamily="18" charset="2"/>
              </a:rPr>
              <a:t> </a:t>
            </a:r>
            <a:r>
              <a:rPr lang="es-ES" sz="2400">
                <a:latin typeface="Arial" panose="020B0604020202020204" pitchFamily="34" charset="0"/>
              </a:rPr>
              <a:t>= 0 y es igual a la promedio activa (es lo deseado eléctricamente: dar solo a R)</a:t>
            </a:r>
          </a:p>
        </p:txBody>
      </p:sp>
    </p:spTree>
    <p:extLst>
      <p:ext uri="{BB962C8B-B14F-4D97-AF65-F5344CB8AC3E}">
        <p14:creationId xmlns:p14="http://schemas.microsoft.com/office/powerpoint/2010/main" val="3974267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20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70" grpId="0" animBg="1"/>
      <p:bldP spid="18" grpId="0"/>
      <p:bldP spid="19" grpId="0"/>
      <p:bldP spid="20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7" name="Text Box 69"/>
          <p:cNvSpPr txBox="1">
            <a:spLocks noChangeArrowheads="1"/>
          </p:cNvSpPr>
          <p:nvPr/>
        </p:nvSpPr>
        <p:spPr bwMode="auto">
          <a:xfrm>
            <a:off x="2551176" y="1853740"/>
            <a:ext cx="6464808" cy="58744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ffectLst/>
        </p:spPr>
        <p:txBody>
          <a:bodyPr wrap="square" lIns="108000" tIns="108000" rIns="108000" bIns="108000" anchor="ctr" anchorCtr="1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s-ES" sz="2400" b="1">
                <a:solidFill>
                  <a:schemeClr val="tx1"/>
                </a:solidFill>
              </a:rPr>
              <a:t>CIRCUITOS DE CORRIENTE CONTINUA</a:t>
            </a:r>
            <a:endParaRPr lang="es-ES" sz="2400">
              <a:solidFill>
                <a:schemeClr val="tx1"/>
              </a:solidFill>
            </a:endParaRPr>
          </a:p>
        </p:txBody>
      </p:sp>
      <p:sp>
        <p:nvSpPr>
          <p:cNvPr id="17478" name="Text Box 70"/>
          <p:cNvSpPr txBox="1">
            <a:spLocks noChangeArrowheads="1"/>
          </p:cNvSpPr>
          <p:nvPr/>
        </p:nvSpPr>
        <p:spPr bwMode="auto">
          <a:xfrm>
            <a:off x="1810513" y="4333154"/>
            <a:ext cx="7909560" cy="238320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26000" tIns="82800" rIns="126000" bIns="82800" anchor="ctr" anchorCtr="1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s-ES" sz="2400" b="1" dirty="0">
                <a:solidFill>
                  <a:srgbClr val="3333FF"/>
                </a:solidFill>
              </a:rPr>
              <a:t>Resolver un circuito</a:t>
            </a:r>
            <a:r>
              <a:rPr lang="es-ES" sz="2400" dirty="0"/>
              <a:t> de corriente continua formado por </a:t>
            </a:r>
            <a:r>
              <a:rPr lang="es-ES" sz="2400" b="1" dirty="0">
                <a:solidFill>
                  <a:srgbClr val="008000"/>
                </a:solidFill>
              </a:rPr>
              <a:t>generadores</a:t>
            </a:r>
            <a:r>
              <a:rPr lang="es-ES" sz="2400" dirty="0"/>
              <a:t> y </a:t>
            </a:r>
            <a:r>
              <a:rPr lang="es-ES" sz="2400" b="1" dirty="0">
                <a:solidFill>
                  <a:srgbClr val="008000"/>
                </a:solidFill>
              </a:rPr>
              <a:t>resistencias</a:t>
            </a:r>
            <a:r>
              <a:rPr lang="es-ES" sz="2400" dirty="0"/>
              <a:t> consiste en obtener la información que se desconozca de cada resistencia: su valor, la corriente que la atraviesa y la caída de potencial en ella; y de cada generador: su voltaje y la corriente que circula por él</a:t>
            </a:r>
          </a:p>
        </p:txBody>
      </p:sp>
      <p:sp>
        <p:nvSpPr>
          <p:cNvPr id="19462" name="Rectangle 2"/>
          <p:cNvSpPr>
            <a:spLocks noChangeArrowheads="1"/>
          </p:cNvSpPr>
          <p:nvPr/>
        </p:nvSpPr>
        <p:spPr bwMode="auto">
          <a:xfrm>
            <a:off x="1301369" y="282057"/>
            <a:ext cx="8520112" cy="1393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569" tIns="49785" rIns="99569" bIns="49785" anchor="ctr">
            <a:spAutoFit/>
          </a:bodyPr>
          <a:lstStyle>
            <a:lvl1pPr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800" b="1" dirty="0">
                <a:solidFill>
                  <a:srgbClr val="CC0000"/>
                </a:solidFill>
                <a:latin typeface="Arial" panose="020B0604020202020204" pitchFamily="34" charset="0"/>
              </a:rPr>
              <a:t>4.4.1 CIRCUITOS DE CORRIENTE CONTINUA: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800" b="1" dirty="0">
                <a:solidFill>
                  <a:srgbClr val="CC0000"/>
                </a:solidFill>
                <a:latin typeface="Arial" panose="020B0604020202020204" pitchFamily="34" charset="0"/>
              </a:rPr>
              <a:t>         LEYES DE KIRCHHOFF. ASOCIACIÓN DE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800" b="1" dirty="0">
                <a:solidFill>
                  <a:srgbClr val="CC0000"/>
                </a:solidFill>
                <a:latin typeface="Arial" panose="020B0604020202020204" pitchFamily="34" charset="0"/>
              </a:rPr>
              <a:t>         RESISTENCIAS O CONDUCTANCIAS</a:t>
            </a:r>
          </a:p>
        </p:txBody>
      </p:sp>
      <p:sp>
        <p:nvSpPr>
          <p:cNvPr id="7" name="Text Box 69"/>
          <p:cNvSpPr txBox="1">
            <a:spLocks noChangeArrowheads="1"/>
          </p:cNvSpPr>
          <p:nvPr/>
        </p:nvSpPr>
        <p:spPr bwMode="auto">
          <a:xfrm>
            <a:off x="1769871" y="2704963"/>
            <a:ext cx="801096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s-ES" sz="2400" dirty="0"/>
              <a:t>Los componentes relevantes son los </a:t>
            </a:r>
            <a:r>
              <a:rPr lang="es-ES" sz="2400" b="1" dirty="0">
                <a:solidFill>
                  <a:srgbClr val="008000"/>
                </a:solidFill>
              </a:rPr>
              <a:t>generadores</a:t>
            </a:r>
            <a:r>
              <a:rPr lang="es-ES" sz="2400" dirty="0"/>
              <a:t>, las </a:t>
            </a:r>
            <a:r>
              <a:rPr lang="es-ES" sz="2400" b="1" dirty="0">
                <a:solidFill>
                  <a:srgbClr val="008000"/>
                </a:solidFill>
              </a:rPr>
              <a:t>resistencias</a:t>
            </a:r>
            <a:r>
              <a:rPr lang="es-ES" sz="2400" dirty="0"/>
              <a:t> y otros </a:t>
            </a:r>
            <a:r>
              <a:rPr lang="es-ES" sz="2400" dirty="0">
                <a:solidFill>
                  <a:schemeClr val="tx1"/>
                </a:solidFill>
              </a:rPr>
              <a:t>(diodos, transistores... </a:t>
            </a:r>
            <a:r>
              <a:rPr lang="es-ES" sz="2400" dirty="0">
                <a:solidFill>
                  <a:srgbClr val="FF0000"/>
                </a:solidFill>
              </a:rPr>
              <a:t>-Tema 9-</a:t>
            </a:r>
            <a:r>
              <a:rPr lang="es-ES" sz="2400" dirty="0">
                <a:solidFill>
                  <a:schemeClr val="tx1"/>
                </a:solidFill>
              </a:rPr>
              <a:t>), los condensadores y las bobinas no</a:t>
            </a:r>
            <a:r>
              <a:rPr lang="es-ES" sz="2400">
                <a:solidFill>
                  <a:schemeClr val="tx1"/>
                </a:solidFill>
              </a:rPr>
              <a:t>, con </a:t>
            </a:r>
            <a:r>
              <a:rPr lang="es-ES" sz="2400" dirty="0">
                <a:solidFill>
                  <a:schemeClr val="tx1"/>
                </a:solidFill>
              </a:rPr>
              <a:t>matices </a:t>
            </a:r>
            <a:r>
              <a:rPr lang="es-ES" sz="2400" dirty="0">
                <a:solidFill>
                  <a:srgbClr val="FF0000"/>
                </a:solidFill>
              </a:rPr>
              <a:t>(Tema 6)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77" grpId="0" animBg="1"/>
      <p:bldP spid="17478" grpId="0" animBg="1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9" name="Text Box 71"/>
          <p:cNvSpPr txBox="1">
            <a:spLocks noChangeArrowheads="1"/>
          </p:cNvSpPr>
          <p:nvPr/>
        </p:nvSpPr>
        <p:spPr bwMode="auto">
          <a:xfrm>
            <a:off x="1444625" y="334156"/>
            <a:ext cx="86487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s-ES" sz="2400" dirty="0"/>
              <a:t>Vamos a ver varios conceptos generales referidos a circuitos, y después, las </a:t>
            </a:r>
            <a:r>
              <a:rPr lang="es-ES" sz="2400" dirty="0">
                <a:solidFill>
                  <a:schemeClr val="tx1"/>
                </a:solidFill>
              </a:rPr>
              <a:t>dos ecuaciones</a:t>
            </a:r>
            <a:r>
              <a:rPr lang="es-ES" sz="2400" b="1" dirty="0">
                <a:solidFill>
                  <a:srgbClr val="3333FF"/>
                </a:solidFill>
              </a:rPr>
              <a:t> (Leyes de Kirchhoff)</a:t>
            </a:r>
            <a:r>
              <a:rPr lang="es-ES" sz="2400" dirty="0"/>
              <a:t> que junto a la relación entre caída de potencial y corriente en una resistencia </a:t>
            </a:r>
            <a:r>
              <a:rPr lang="es-ES" sz="2400" b="1" dirty="0">
                <a:solidFill>
                  <a:srgbClr val="3333FF"/>
                </a:solidFill>
              </a:rPr>
              <a:t>(</a:t>
            </a:r>
            <a:r>
              <a:rPr lang="es-ES" sz="2400" b="1" dirty="0">
                <a:solidFill>
                  <a:srgbClr val="3333FF"/>
                </a:solidFill>
                <a:latin typeface="Comic Sans MS" panose="030F0702030302020204" pitchFamily="66" charset="0"/>
              </a:rPr>
              <a:t>V=RI</a:t>
            </a:r>
            <a:r>
              <a:rPr lang="es-ES" sz="2400" b="1" dirty="0">
                <a:solidFill>
                  <a:srgbClr val="3333FF"/>
                </a:solidFill>
              </a:rPr>
              <a:t> -Ley de Ohm-)</a:t>
            </a:r>
            <a:r>
              <a:rPr lang="es-ES" sz="2400" dirty="0"/>
              <a:t>, sirven para resolver este tipo de circuitos con generadores y resistencias.</a:t>
            </a:r>
          </a:p>
        </p:txBody>
      </p:sp>
      <p:sp>
        <p:nvSpPr>
          <p:cNvPr id="17480" name="Text Box 72"/>
          <p:cNvSpPr txBox="1">
            <a:spLocks noChangeArrowheads="1"/>
          </p:cNvSpPr>
          <p:nvPr/>
        </p:nvSpPr>
        <p:spPr bwMode="auto">
          <a:xfrm>
            <a:off x="1444625" y="2407116"/>
            <a:ext cx="86264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s-ES" sz="2400" dirty="0"/>
              <a:t>Vamos a ver también cual es la </a:t>
            </a:r>
            <a:r>
              <a:rPr lang="es-ES" sz="2400" b="1" dirty="0">
                <a:solidFill>
                  <a:srgbClr val="008000"/>
                </a:solidFill>
              </a:rPr>
              <a:t>resistencia equivalente</a:t>
            </a:r>
            <a:r>
              <a:rPr lang="es-ES" sz="2400" dirty="0"/>
              <a:t> de una </a:t>
            </a:r>
            <a:r>
              <a:rPr lang="es-ES" sz="2400" b="1" dirty="0">
                <a:solidFill>
                  <a:srgbClr val="008000"/>
                </a:solidFill>
              </a:rPr>
              <a:t>asociación de resistencias</a:t>
            </a:r>
            <a:r>
              <a:rPr lang="es-ES" sz="2400" dirty="0"/>
              <a:t>, lo que, como se comentó en el </a:t>
            </a:r>
            <a:r>
              <a:rPr lang="es-ES" sz="2400" dirty="0">
                <a:solidFill>
                  <a:srgbClr val="FF0000"/>
                </a:solidFill>
              </a:rPr>
              <a:t>Tema 3</a:t>
            </a:r>
            <a:r>
              <a:rPr lang="es-ES" sz="2400" dirty="0"/>
              <a:t>, es útil en el diseño y resolución de circuitos.</a:t>
            </a:r>
          </a:p>
        </p:txBody>
      </p:sp>
      <p:sp>
        <p:nvSpPr>
          <p:cNvPr id="7" name="Text Box 71"/>
          <p:cNvSpPr txBox="1">
            <a:spLocks noChangeArrowheads="1"/>
          </p:cNvSpPr>
          <p:nvPr/>
        </p:nvSpPr>
        <p:spPr bwMode="auto">
          <a:xfrm>
            <a:off x="1444625" y="3741413"/>
            <a:ext cx="86487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s-ES" sz="2400" dirty="0"/>
              <a:t>En el </a:t>
            </a:r>
            <a:r>
              <a:rPr lang="es-ES" sz="2400" dirty="0">
                <a:solidFill>
                  <a:srgbClr val="FF0000"/>
                </a:solidFill>
              </a:rPr>
              <a:t>Tema 8</a:t>
            </a:r>
            <a:r>
              <a:rPr lang="es-ES" sz="2400" dirty="0"/>
              <a:t> veremos una </a:t>
            </a:r>
            <a:r>
              <a:rPr lang="es-ES" sz="2400" dirty="0">
                <a:solidFill>
                  <a:schemeClr val="tx1"/>
                </a:solidFill>
              </a:rPr>
              <a:t>forma sistematizada</a:t>
            </a:r>
            <a:r>
              <a:rPr lang="es-ES" sz="2400" dirty="0"/>
              <a:t> de resolución y cómo obtener la </a:t>
            </a:r>
            <a:r>
              <a:rPr lang="es-ES" sz="2400" b="1" dirty="0" err="1">
                <a:solidFill>
                  <a:srgbClr val="008000"/>
                </a:solidFill>
              </a:rPr>
              <a:t>R</a:t>
            </a:r>
            <a:r>
              <a:rPr lang="es-ES" sz="2400" b="1" cap="small" baseline="-25000" dirty="0" err="1">
                <a:solidFill>
                  <a:srgbClr val="008000"/>
                </a:solidFill>
              </a:rPr>
              <a:t>equivalente</a:t>
            </a:r>
            <a:r>
              <a:rPr lang="es-ES" sz="2400" dirty="0"/>
              <a:t> de una forma sistematizada.</a:t>
            </a: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1B196F40-E13F-41A6-9885-FC703B7E1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8913" y="5508290"/>
            <a:ext cx="8580437" cy="1347916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126000" tIns="118800" rIns="126000" bIns="118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Un conjunto de resistencias conectadas entre sí, mediante cables, o directamente, con </a:t>
            </a:r>
            <a:r>
              <a:rPr lang="es-ES" sz="2400" b="1">
                <a:solidFill>
                  <a:srgbClr val="FF0000"/>
                </a:solidFill>
                <a:latin typeface="Arial" panose="020B0604020202020204" pitchFamily="34" charset="0"/>
              </a:rPr>
              <a:t>2 terminales</a:t>
            </a:r>
            <a:r>
              <a:rPr lang="es-ES" sz="2400">
                <a:latin typeface="Arial" panose="020B0604020202020204" pitchFamily="34" charset="0"/>
              </a:rPr>
              <a:t> de conexión al exterior, a través de los que recibe energía eléctrica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B2AA899-8332-48F8-A036-D90E77629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6897" y="4922663"/>
            <a:ext cx="5024132" cy="46166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2400" b="1" dirty="0"/>
              <a:t>ASOCIACIÓN DE RESISTENCIAS</a:t>
            </a:r>
          </a:p>
        </p:txBody>
      </p:sp>
    </p:spTree>
    <p:extLst>
      <p:ext uri="{BB962C8B-B14F-4D97-AF65-F5344CB8AC3E}">
        <p14:creationId xmlns:p14="http://schemas.microsoft.com/office/powerpoint/2010/main" val="1634648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79" grpId="0"/>
      <p:bldP spid="17480" grpId="0"/>
      <p:bldP spid="7" grpId="0"/>
      <p:bldP spid="6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21" name="Text Box 5"/>
          <p:cNvSpPr txBox="1">
            <a:spLocks noChangeArrowheads="1"/>
          </p:cNvSpPr>
          <p:nvPr/>
        </p:nvSpPr>
        <p:spPr bwMode="auto">
          <a:xfrm>
            <a:off x="1469945" y="460668"/>
            <a:ext cx="2287587" cy="51473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wrap="non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CABLE IDEAL</a:t>
            </a:r>
          </a:p>
        </p:txBody>
      </p:sp>
      <p:sp>
        <p:nvSpPr>
          <p:cNvPr id="470022" name="Text Box 6"/>
          <p:cNvSpPr txBox="1">
            <a:spLocks noChangeArrowheads="1"/>
          </p:cNvSpPr>
          <p:nvPr/>
        </p:nvSpPr>
        <p:spPr bwMode="auto">
          <a:xfrm>
            <a:off x="1340414" y="1151819"/>
            <a:ext cx="4176808" cy="51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 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Además de </a:t>
            </a:r>
            <a:r>
              <a:rPr lang="es-ES" sz="2400" b="1" dirty="0">
                <a:solidFill>
                  <a:srgbClr val="3333FF"/>
                </a:solidFill>
                <a:latin typeface="Arial" panose="020B0604020202020204" pitchFamily="34" charset="0"/>
              </a:rPr>
              <a:t>C = 0</a:t>
            </a:r>
            <a:r>
              <a:rPr lang="es-ES" sz="2400" dirty="0">
                <a:solidFill>
                  <a:srgbClr val="D60093"/>
                </a:solidFill>
                <a:latin typeface="Arial" panose="020B0604020202020204" pitchFamily="34" charset="0"/>
              </a:rPr>
              <a:t> 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(Tema 3)</a:t>
            </a:r>
            <a:endParaRPr lang="es-ES" sz="2400" dirty="0">
              <a:latin typeface="Arial" panose="020B0604020202020204" pitchFamily="34" charset="0"/>
            </a:endParaRPr>
          </a:p>
        </p:txBody>
      </p:sp>
      <p:sp>
        <p:nvSpPr>
          <p:cNvPr id="470023" name="Text Box 7"/>
          <p:cNvSpPr txBox="1">
            <a:spLocks noChangeArrowheads="1"/>
          </p:cNvSpPr>
          <p:nvPr/>
        </p:nvSpPr>
        <p:spPr bwMode="auto">
          <a:xfrm>
            <a:off x="4664927" y="1905331"/>
            <a:ext cx="1399523" cy="51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V = R I</a:t>
            </a:r>
            <a:endParaRPr lang="es-ES" sz="2400" dirty="0">
              <a:solidFill>
                <a:srgbClr val="FF000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grpSp>
        <p:nvGrpSpPr>
          <p:cNvPr id="2" name="Group 80"/>
          <p:cNvGrpSpPr>
            <a:grpSpLocks/>
          </p:cNvGrpSpPr>
          <p:nvPr/>
        </p:nvGrpSpPr>
        <p:grpSpPr bwMode="auto">
          <a:xfrm>
            <a:off x="5395691" y="1861432"/>
            <a:ext cx="388939" cy="1033463"/>
            <a:chOff x="1369" y="2948"/>
            <a:chExt cx="245" cy="651"/>
          </a:xfrm>
        </p:grpSpPr>
        <p:sp>
          <p:nvSpPr>
            <p:cNvPr id="21536" name="Line 8"/>
            <p:cNvSpPr>
              <a:spLocks noChangeShapeType="1"/>
            </p:cNvSpPr>
            <p:nvPr/>
          </p:nvSpPr>
          <p:spPr bwMode="auto">
            <a:xfrm>
              <a:off x="1491" y="2948"/>
              <a:ext cx="0" cy="35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 tIns="72000" rIns="108000" bIns="72000" anchor="ctr" anchorCtr="1">
              <a:spAutoFit/>
            </a:bodyPr>
            <a:lstStyle/>
            <a:p>
              <a:pPr>
                <a:spcBef>
                  <a:spcPts val="0"/>
                </a:spcBef>
              </a:pPr>
              <a:endParaRPr lang="es-ES" sz="2400"/>
            </a:p>
          </p:txBody>
        </p:sp>
        <p:sp>
          <p:nvSpPr>
            <p:cNvPr id="21537" name="Text Box 9"/>
            <p:cNvSpPr txBox="1">
              <a:spLocks noChangeArrowheads="1"/>
            </p:cNvSpPr>
            <p:nvPr/>
          </p:nvSpPr>
          <p:spPr bwMode="auto">
            <a:xfrm>
              <a:off x="1369" y="3275"/>
              <a:ext cx="245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108000" tIns="72000" rIns="108000" bIns="7200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>
                  <a:solidFill>
                    <a:srgbClr val="FF0000"/>
                  </a:solidFill>
                  <a:latin typeface="Arial" panose="020B0604020202020204" pitchFamily="34" charset="0"/>
                </a:rPr>
                <a:t>0</a:t>
              </a:r>
            </a:p>
          </p:txBody>
        </p:sp>
      </p:grpSp>
      <p:sp>
        <p:nvSpPr>
          <p:cNvPr id="21534" name="Text Box 21"/>
          <p:cNvSpPr txBox="1">
            <a:spLocks noChangeArrowheads="1"/>
          </p:cNvSpPr>
          <p:nvPr/>
        </p:nvSpPr>
        <p:spPr bwMode="auto">
          <a:xfrm>
            <a:off x="2526889" y="4834622"/>
            <a:ext cx="7084527" cy="5147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  <a:defRPr/>
            </a:pPr>
            <a:r>
              <a:rPr lang="es-ES" sz="2400">
                <a:latin typeface="Arial" panose="020B0604020202020204" pitchFamily="34" charset="0"/>
              </a:rPr>
              <a:t>La E</a:t>
            </a:r>
            <a:r>
              <a:rPr lang="es-ES" sz="2400" baseline="-25000">
                <a:latin typeface="Arial" panose="020B0604020202020204" pitchFamily="34" charset="0"/>
              </a:rPr>
              <a:t>Peléctrica</a:t>
            </a:r>
            <a:r>
              <a:rPr lang="es-ES" sz="2400">
                <a:latin typeface="Arial" panose="020B0604020202020204" pitchFamily="34" charset="0"/>
              </a:rPr>
              <a:t> </a:t>
            </a:r>
            <a:r>
              <a:rPr lang="es-ES" sz="2400" dirty="0">
                <a:latin typeface="Arial" panose="020B0604020202020204" pitchFamily="34" charset="0"/>
              </a:rPr>
              <a:t>se gana o consume en componentes</a:t>
            </a:r>
          </a:p>
        </p:txBody>
      </p:sp>
      <p:sp>
        <p:nvSpPr>
          <p:cNvPr id="21535" name="Text Box 23"/>
          <p:cNvSpPr txBox="1">
            <a:spLocks noChangeArrowheads="1"/>
          </p:cNvSpPr>
          <p:nvPr/>
        </p:nvSpPr>
        <p:spPr bwMode="auto">
          <a:xfrm>
            <a:off x="4279795" y="5309883"/>
            <a:ext cx="5071445" cy="51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(como subir o bajar de una azotea) </a:t>
            </a:r>
          </a:p>
        </p:txBody>
      </p:sp>
      <p:sp>
        <p:nvSpPr>
          <p:cNvPr id="21532" name="Text Box 10"/>
          <p:cNvSpPr txBox="1">
            <a:spLocks noChangeArrowheads="1"/>
          </p:cNvSpPr>
          <p:nvPr/>
        </p:nvSpPr>
        <p:spPr bwMode="auto">
          <a:xfrm>
            <a:off x="8016171" y="1879766"/>
            <a:ext cx="1103633" cy="56578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V cte.</a:t>
            </a:r>
            <a:endParaRPr lang="es-ES" sz="2400" baseline="-25000" dirty="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grpSp>
        <p:nvGrpSpPr>
          <p:cNvPr id="5" name="Group 81"/>
          <p:cNvGrpSpPr>
            <a:grpSpLocks/>
          </p:cNvGrpSpPr>
          <p:nvPr/>
        </p:nvGrpSpPr>
        <p:grpSpPr bwMode="auto">
          <a:xfrm>
            <a:off x="5696691" y="1884326"/>
            <a:ext cx="557211" cy="1000125"/>
            <a:chOff x="1535" y="2956"/>
            <a:chExt cx="351" cy="630"/>
          </a:xfrm>
        </p:grpSpPr>
        <p:sp>
          <p:nvSpPr>
            <p:cNvPr id="21530" name="Line 75"/>
            <p:cNvSpPr>
              <a:spLocks noChangeShapeType="1"/>
            </p:cNvSpPr>
            <p:nvPr/>
          </p:nvSpPr>
          <p:spPr bwMode="auto">
            <a:xfrm>
              <a:off x="1635" y="2956"/>
              <a:ext cx="0" cy="35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 tIns="72000" rIns="108000" bIns="72000" anchor="ctr" anchorCtr="1">
              <a:spAutoFit/>
            </a:bodyPr>
            <a:lstStyle/>
            <a:p>
              <a:pPr>
                <a:spcBef>
                  <a:spcPts val="0"/>
                </a:spcBef>
              </a:pPr>
              <a:endParaRPr lang="es-ES" sz="2400"/>
            </a:p>
          </p:txBody>
        </p:sp>
        <p:sp>
          <p:nvSpPr>
            <p:cNvPr id="21531" name="Text Box 76"/>
            <p:cNvSpPr txBox="1">
              <a:spLocks noChangeArrowheads="1"/>
            </p:cNvSpPr>
            <p:nvPr/>
          </p:nvSpPr>
          <p:spPr bwMode="auto">
            <a:xfrm>
              <a:off x="1535" y="3262"/>
              <a:ext cx="351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108000" tIns="72000" rIns="108000" bIns="7200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>
                  <a:solidFill>
                    <a:srgbClr val="FF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0</a:t>
              </a:r>
            </a:p>
          </p:txBody>
        </p:sp>
      </p:grpSp>
      <p:sp>
        <p:nvSpPr>
          <p:cNvPr id="470093" name="Text Box 77"/>
          <p:cNvSpPr txBox="1">
            <a:spLocks noChangeArrowheads="1"/>
          </p:cNvSpPr>
          <p:nvPr/>
        </p:nvSpPr>
        <p:spPr bwMode="auto">
          <a:xfrm>
            <a:off x="5939176" y="1904769"/>
            <a:ext cx="654126" cy="51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= 0</a:t>
            </a:r>
          </a:p>
        </p:txBody>
      </p:sp>
      <p:sp>
        <p:nvSpPr>
          <p:cNvPr id="21528" name="Text Box 11"/>
          <p:cNvSpPr txBox="1">
            <a:spLocks noChangeArrowheads="1"/>
          </p:cNvSpPr>
          <p:nvPr/>
        </p:nvSpPr>
        <p:spPr bwMode="auto">
          <a:xfrm>
            <a:off x="8071751" y="3892209"/>
            <a:ext cx="2405753" cy="884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(como moverse por una azotea) </a:t>
            </a:r>
          </a:p>
        </p:txBody>
      </p:sp>
      <p:sp>
        <p:nvSpPr>
          <p:cNvPr id="21529" name="Text Box 73"/>
          <p:cNvSpPr txBox="1">
            <a:spLocks noChangeArrowheads="1"/>
          </p:cNvSpPr>
          <p:nvPr/>
        </p:nvSpPr>
        <p:spPr bwMode="auto">
          <a:xfrm>
            <a:off x="4851740" y="3909073"/>
            <a:ext cx="3228974" cy="5143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No consume E</a:t>
            </a:r>
            <a:r>
              <a:rPr lang="es-ES" sz="2400" baseline="-25000">
                <a:latin typeface="Arial" panose="020B0604020202020204" pitchFamily="34" charset="0"/>
                <a:sym typeface="Symbol" panose="05050102010706020507" pitchFamily="18" charset="2"/>
              </a:rPr>
              <a:t>Peléctrica</a:t>
            </a:r>
            <a:endParaRPr lang="es-ES" sz="24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470104" name="Text Box 88"/>
          <p:cNvSpPr txBox="1">
            <a:spLocks noChangeArrowheads="1"/>
          </p:cNvSpPr>
          <p:nvPr/>
        </p:nvSpPr>
        <p:spPr bwMode="auto">
          <a:xfrm>
            <a:off x="2520629" y="5976900"/>
            <a:ext cx="4529099" cy="88407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wrap="squar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Lo relevante es lo que conecta: Todo estará al mismo potencial</a:t>
            </a:r>
          </a:p>
        </p:txBody>
      </p:sp>
      <p:sp>
        <p:nvSpPr>
          <p:cNvPr id="21523" name="Text Box 91"/>
          <p:cNvSpPr txBox="1">
            <a:spLocks noChangeArrowheads="1"/>
          </p:cNvSpPr>
          <p:nvPr/>
        </p:nvSpPr>
        <p:spPr bwMode="auto">
          <a:xfrm>
            <a:off x="2510797" y="3322256"/>
            <a:ext cx="2203284" cy="51473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lIns="108000" tIns="72000" rIns="108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Q  = C V = 0</a:t>
            </a:r>
            <a:endParaRPr lang="es-E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 Box 12"/>
          <p:cNvSpPr txBox="1">
            <a:spLocks noChangeArrowheads="1"/>
          </p:cNvSpPr>
          <p:nvPr/>
        </p:nvSpPr>
        <p:spPr bwMode="auto">
          <a:xfrm>
            <a:off x="6990736" y="6011090"/>
            <a:ext cx="3456619" cy="884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(eléctricamente serán el mismo punto)</a:t>
            </a:r>
          </a:p>
        </p:txBody>
      </p:sp>
      <p:sp>
        <p:nvSpPr>
          <p:cNvPr id="21527" name="Text Box 83"/>
          <p:cNvSpPr txBox="1">
            <a:spLocks noChangeArrowheads="1"/>
          </p:cNvSpPr>
          <p:nvPr/>
        </p:nvSpPr>
        <p:spPr bwMode="auto">
          <a:xfrm>
            <a:off x="2510797" y="3909729"/>
            <a:ext cx="2203284" cy="51473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 err="1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E</a:t>
            </a:r>
            <a:r>
              <a:rPr lang="es-ES" sz="2400" baseline="-25000" dirty="0" err="1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p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= q V = cte.</a:t>
            </a:r>
            <a:endParaRPr lang="es-ES" sz="2400" b="1" baseline="-25000" dirty="0">
              <a:solidFill>
                <a:srgbClr val="0099FF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470028" name="Text Box 12"/>
          <p:cNvSpPr txBox="1">
            <a:spLocks noChangeArrowheads="1"/>
          </p:cNvSpPr>
          <p:nvPr/>
        </p:nvSpPr>
        <p:spPr bwMode="auto">
          <a:xfrm>
            <a:off x="7507780" y="2368507"/>
            <a:ext cx="2135301" cy="884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(potencial cte.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sin equilibrio)</a:t>
            </a:r>
          </a:p>
        </p:txBody>
      </p:sp>
      <p:sp>
        <p:nvSpPr>
          <p:cNvPr id="37" name="Text Box 91"/>
          <p:cNvSpPr txBox="1">
            <a:spLocks noChangeArrowheads="1"/>
          </p:cNvSpPr>
          <p:nvPr/>
        </p:nvSpPr>
        <p:spPr bwMode="auto">
          <a:xfrm>
            <a:off x="4851740" y="3315545"/>
            <a:ext cx="5491796" cy="5147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ts val="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  <a:cs typeface="Arial" panose="020B0604020202020204" pitchFamily="34" charset="0"/>
              </a:rPr>
              <a:t>No acumula carga, 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como en equilibrio</a:t>
            </a:r>
          </a:p>
        </p:txBody>
      </p:sp>
      <p:sp>
        <p:nvSpPr>
          <p:cNvPr id="31" name="Text Box 7">
            <a:extLst>
              <a:ext uri="{FF2B5EF4-FFF2-40B4-BE49-F238E27FC236}">
                <a16:creationId xmlns:a16="http://schemas.microsoft.com/office/drawing/2014/main" id="{9D07AA10-F7D6-49D1-9882-A39DD4B81D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059" y="1881616"/>
            <a:ext cx="1333168" cy="566212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V = R I</a:t>
            </a:r>
            <a:endParaRPr lang="es-ES" sz="2400" dirty="0">
              <a:solidFill>
                <a:srgbClr val="FF000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35" name="AutoShape 74">
            <a:extLst>
              <a:ext uri="{FF2B5EF4-FFF2-40B4-BE49-F238E27FC236}">
                <a16:creationId xmlns:a16="http://schemas.microsoft.com/office/drawing/2014/main" id="{D9A16DE5-F6F9-4C19-A12E-792FBCDE2D4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553225" y="1992684"/>
            <a:ext cx="798436" cy="358775"/>
          </a:xfrm>
          <a:prstGeom prst="rightArrow">
            <a:avLst>
              <a:gd name="adj1" fmla="val 50000"/>
              <a:gd name="adj2" fmla="val 116908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endParaRPr lang="es-ES" sz="2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6" name="AutoShape 74">
            <a:extLst>
              <a:ext uri="{FF2B5EF4-FFF2-40B4-BE49-F238E27FC236}">
                <a16:creationId xmlns:a16="http://schemas.microsoft.com/office/drawing/2014/main" id="{8A33A59E-A9C7-4B90-8F32-E7D6C35FA41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861774" y="1982750"/>
            <a:ext cx="798436" cy="358775"/>
          </a:xfrm>
          <a:prstGeom prst="rightArrow">
            <a:avLst>
              <a:gd name="adj1" fmla="val 50000"/>
              <a:gd name="adj2" fmla="val 116908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endParaRPr lang="es-ES" sz="2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8" name="AutoShape 74">
            <a:extLst>
              <a:ext uri="{FF2B5EF4-FFF2-40B4-BE49-F238E27FC236}">
                <a16:creationId xmlns:a16="http://schemas.microsoft.com/office/drawing/2014/main" id="{776CD4AE-DB34-423B-AB73-64C73B52BF2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795059" y="3642136"/>
            <a:ext cx="550440" cy="358775"/>
          </a:xfrm>
          <a:prstGeom prst="rightArrow">
            <a:avLst>
              <a:gd name="adj1" fmla="val 50000"/>
              <a:gd name="adj2" fmla="val 116908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endParaRPr lang="es-ES" sz="2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9" name="Text Box 12">
            <a:extLst>
              <a:ext uri="{FF2B5EF4-FFF2-40B4-BE49-F238E27FC236}">
                <a16:creationId xmlns:a16="http://schemas.microsoft.com/office/drawing/2014/main" id="{C91BE17B-2E15-4352-949A-CDC87222A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2332" y="2418100"/>
            <a:ext cx="1638370" cy="51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(V es </a:t>
            </a:r>
            <a:r>
              <a:rPr lang="es-ES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ddp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)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F90B19B-1DC7-40D9-96D8-FC5F2B7BAE71}"/>
              </a:ext>
            </a:extLst>
          </p:cNvPr>
          <p:cNvCxnSpPr/>
          <p:nvPr/>
        </p:nvCxnSpPr>
        <p:spPr bwMode="auto">
          <a:xfrm>
            <a:off x="2394659" y="3296622"/>
            <a:ext cx="0" cy="1165909"/>
          </a:xfrm>
          <a:prstGeom prst="line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29" name="Text Box 6">
            <a:extLst>
              <a:ext uri="{FF2B5EF4-FFF2-40B4-BE49-F238E27FC236}">
                <a16:creationId xmlns:a16="http://schemas.microsoft.com/office/drawing/2014/main" id="{4908C062-920A-4DCA-AF38-E438239EF5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459" y="1149528"/>
            <a:ext cx="2224116" cy="51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, ahora </a:t>
            </a:r>
            <a:r>
              <a:rPr lang="es-ES" sz="2400" b="1" dirty="0">
                <a:solidFill>
                  <a:srgbClr val="3333FF"/>
                </a:solidFill>
                <a:latin typeface="Arial" panose="020B0604020202020204" pitchFamily="34" charset="0"/>
              </a:rPr>
              <a:t>R = 0</a:t>
            </a:r>
            <a:endParaRPr lang="es-ES" sz="2400" dirty="0">
              <a:latin typeface="Arial" panose="020B0604020202020204" pitchFamily="34" charset="0"/>
            </a:endParaRPr>
          </a:p>
        </p:txBody>
      </p:sp>
      <p:sp>
        <p:nvSpPr>
          <p:cNvPr id="30" name="AutoShape 74">
            <a:extLst>
              <a:ext uri="{FF2B5EF4-FFF2-40B4-BE49-F238E27FC236}">
                <a16:creationId xmlns:a16="http://schemas.microsoft.com/office/drawing/2014/main" id="{9B5D0B58-C679-4BF4-B95C-C9EFE30AD96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9541067" y="1987670"/>
            <a:ext cx="798436" cy="358775"/>
          </a:xfrm>
          <a:prstGeom prst="rightArrow">
            <a:avLst>
              <a:gd name="adj1" fmla="val 50000"/>
              <a:gd name="adj2" fmla="val 116908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endParaRPr lang="es-ES" sz="2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2461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70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70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70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70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70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15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15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470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470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21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2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21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21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21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470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0021" grpId="0" animBg="1"/>
      <p:bldP spid="470022" grpId="0"/>
      <p:bldP spid="470023" grpId="0"/>
      <p:bldP spid="21534" grpId="0" animBg="1"/>
      <p:bldP spid="21535" grpId="0"/>
      <p:bldP spid="21532" grpId="0" animBg="1"/>
      <p:bldP spid="470093" grpId="0"/>
      <p:bldP spid="21528" grpId="0"/>
      <p:bldP spid="21529" grpId="0" animBg="1"/>
      <p:bldP spid="470104" grpId="0" animBg="1"/>
      <p:bldP spid="21523" grpId="0" animBg="1"/>
      <p:bldP spid="33" grpId="0"/>
      <p:bldP spid="21527" grpId="0" animBg="1"/>
      <p:bldP spid="470028" grpId="0"/>
      <p:bldP spid="37" grpId="0" animBg="1"/>
      <p:bldP spid="31" grpId="0" animBg="1"/>
      <p:bldP spid="35" grpId="0" animBg="1"/>
      <p:bldP spid="36" grpId="0" animBg="1"/>
      <p:bldP spid="38" grpId="0" animBg="1"/>
      <p:bldP spid="39" grpId="0"/>
      <p:bldP spid="29" grpId="0"/>
      <p:bldP spid="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23AD06EF-4163-4C7C-8381-18DD90CFE6BE}"/>
              </a:ext>
            </a:extLst>
          </p:cNvPr>
          <p:cNvGrpSpPr/>
          <p:nvPr/>
        </p:nvGrpSpPr>
        <p:grpSpPr>
          <a:xfrm>
            <a:off x="6831959" y="3643474"/>
            <a:ext cx="2205037" cy="1329159"/>
            <a:chOff x="6831959" y="3643474"/>
            <a:chExt cx="2205037" cy="1329159"/>
          </a:xfrm>
        </p:grpSpPr>
        <p:sp>
          <p:nvSpPr>
            <p:cNvPr id="25617" name="Line 20"/>
            <p:cNvSpPr>
              <a:spLocks noChangeShapeType="1"/>
            </p:cNvSpPr>
            <p:nvPr/>
          </p:nvSpPr>
          <p:spPr bwMode="auto">
            <a:xfrm>
              <a:off x="6841484" y="4178525"/>
              <a:ext cx="2171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>
              <a:spAutoFit/>
            </a:bodyPr>
            <a:lstStyle/>
            <a:p>
              <a:endParaRPr lang="es-ES"/>
            </a:p>
          </p:txBody>
        </p:sp>
        <p:sp>
          <p:nvSpPr>
            <p:cNvPr id="25618" name="Rectangle 26"/>
            <p:cNvSpPr>
              <a:spLocks noChangeArrowheads="1"/>
            </p:cNvSpPr>
            <p:nvPr/>
          </p:nvSpPr>
          <p:spPr bwMode="auto">
            <a:xfrm>
              <a:off x="6849421" y="4170583"/>
              <a:ext cx="2187575" cy="32718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619" name="Text Box 27"/>
            <p:cNvSpPr txBox="1">
              <a:spLocks noChangeArrowheads="1"/>
            </p:cNvSpPr>
            <p:nvPr/>
          </p:nvSpPr>
          <p:spPr bwMode="auto">
            <a:xfrm>
              <a:off x="7576234" y="3643474"/>
              <a:ext cx="774869" cy="536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FF0000"/>
                  </a:solidFill>
                  <a:latin typeface="Arial" panose="020B0604020202020204" pitchFamily="34" charset="0"/>
                </a:rPr>
                <a:t>E</a:t>
              </a:r>
              <a:r>
                <a:rPr lang="es-ES" sz="2400" baseline="-25000">
                  <a:solidFill>
                    <a:srgbClr val="FF0000"/>
                  </a:solidFill>
                  <a:latin typeface="Arial" panose="020B0604020202020204" pitchFamily="34" charset="0"/>
                </a:rPr>
                <a:t>total</a:t>
              </a:r>
            </a:p>
          </p:txBody>
        </p:sp>
        <p:sp>
          <p:nvSpPr>
            <p:cNvPr id="25620" name="Line 28"/>
            <p:cNvSpPr>
              <a:spLocks noChangeShapeType="1"/>
            </p:cNvSpPr>
            <p:nvPr/>
          </p:nvSpPr>
          <p:spPr bwMode="auto">
            <a:xfrm>
              <a:off x="7666722" y="3726065"/>
              <a:ext cx="21590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s-ES"/>
            </a:p>
          </p:txBody>
        </p:sp>
        <p:sp>
          <p:nvSpPr>
            <p:cNvPr id="25621" name="Line 30"/>
            <p:cNvSpPr>
              <a:spLocks noChangeShapeType="1"/>
            </p:cNvSpPr>
            <p:nvPr/>
          </p:nvSpPr>
          <p:spPr bwMode="auto">
            <a:xfrm>
              <a:off x="6831959" y="4151524"/>
              <a:ext cx="2171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>
              <a:spAutoFit/>
            </a:bodyPr>
            <a:lstStyle/>
            <a:p>
              <a:endParaRPr lang="es-ES"/>
            </a:p>
          </p:txBody>
        </p:sp>
        <p:sp>
          <p:nvSpPr>
            <p:cNvPr id="25622" name="Line 32"/>
            <p:cNvSpPr>
              <a:spLocks noChangeShapeType="1"/>
            </p:cNvSpPr>
            <p:nvPr/>
          </p:nvSpPr>
          <p:spPr bwMode="auto">
            <a:xfrm>
              <a:off x="7602278" y="4328816"/>
              <a:ext cx="737425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s-ES"/>
            </a:p>
          </p:txBody>
        </p:sp>
        <p:sp>
          <p:nvSpPr>
            <p:cNvPr id="25623" name="Line 55"/>
            <p:cNvSpPr>
              <a:spLocks noChangeShapeType="1"/>
            </p:cNvSpPr>
            <p:nvPr/>
          </p:nvSpPr>
          <p:spPr bwMode="auto">
            <a:xfrm>
              <a:off x="6841484" y="4542242"/>
              <a:ext cx="2171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>
              <a:spAutoFit/>
            </a:bodyPr>
            <a:lstStyle/>
            <a:p>
              <a:endParaRPr lang="es-ES"/>
            </a:p>
          </p:txBody>
        </p:sp>
        <p:sp>
          <p:nvSpPr>
            <p:cNvPr id="25616" name="CuadroTexto 49"/>
            <p:cNvSpPr txBox="1">
              <a:spLocks noChangeArrowheads="1"/>
            </p:cNvSpPr>
            <p:nvPr/>
          </p:nvSpPr>
          <p:spPr bwMode="auto">
            <a:xfrm>
              <a:off x="7535170" y="4510969"/>
              <a:ext cx="922047" cy="461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s-ES" sz="2400">
                  <a:solidFill>
                    <a:srgbClr val="008000"/>
                  </a:solidFill>
                </a:rPr>
                <a:t>cable</a:t>
              </a:r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1EC5E4DD-6874-4943-A3E1-B92FD96B64A0}"/>
              </a:ext>
            </a:extLst>
          </p:cNvPr>
          <p:cNvGrpSpPr/>
          <p:nvPr/>
        </p:nvGrpSpPr>
        <p:grpSpPr>
          <a:xfrm>
            <a:off x="2491634" y="3531626"/>
            <a:ext cx="2203450" cy="1413716"/>
            <a:chOff x="2491634" y="3531626"/>
            <a:chExt cx="2203450" cy="1413716"/>
          </a:xfrm>
        </p:grpSpPr>
        <p:sp>
          <p:nvSpPr>
            <p:cNvPr id="25628" name="Line 19"/>
            <p:cNvSpPr>
              <a:spLocks noChangeShapeType="1"/>
            </p:cNvSpPr>
            <p:nvPr/>
          </p:nvSpPr>
          <p:spPr bwMode="auto">
            <a:xfrm>
              <a:off x="2501159" y="4154543"/>
              <a:ext cx="2171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>
              <a:spAutoFit/>
            </a:bodyPr>
            <a:lstStyle/>
            <a:p>
              <a:endParaRPr lang="es-ES"/>
            </a:p>
          </p:txBody>
        </p:sp>
        <p:sp>
          <p:nvSpPr>
            <p:cNvPr id="25629" name="Rectangle 22"/>
            <p:cNvSpPr>
              <a:spLocks noChangeArrowheads="1"/>
            </p:cNvSpPr>
            <p:nvPr/>
          </p:nvSpPr>
          <p:spPr bwMode="auto">
            <a:xfrm>
              <a:off x="2507509" y="4145008"/>
              <a:ext cx="2187575" cy="327372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" name="Line 23"/>
            <p:cNvSpPr>
              <a:spLocks noChangeShapeType="1"/>
            </p:cNvSpPr>
            <p:nvPr/>
          </p:nvSpPr>
          <p:spPr bwMode="auto">
            <a:xfrm flipV="1">
              <a:off x="3307609" y="3769960"/>
              <a:ext cx="522288" cy="556215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s-ES"/>
            </a:p>
          </p:txBody>
        </p:sp>
        <p:sp>
          <p:nvSpPr>
            <p:cNvPr id="25631" name="Text Box 24"/>
            <p:cNvSpPr txBox="1">
              <a:spLocks noChangeArrowheads="1"/>
            </p:cNvSpPr>
            <p:nvPr/>
          </p:nvSpPr>
          <p:spPr bwMode="auto">
            <a:xfrm>
              <a:off x="3310784" y="3531626"/>
              <a:ext cx="386942" cy="536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25632" name="Line 25"/>
            <p:cNvSpPr>
              <a:spLocks noChangeShapeType="1"/>
            </p:cNvSpPr>
            <p:nvPr/>
          </p:nvSpPr>
          <p:spPr bwMode="auto">
            <a:xfrm>
              <a:off x="3401272" y="3614264"/>
              <a:ext cx="21590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s-ES"/>
            </a:p>
          </p:txBody>
        </p:sp>
        <p:sp>
          <p:nvSpPr>
            <p:cNvPr id="25633" name="Line 29"/>
            <p:cNvSpPr>
              <a:spLocks noChangeShapeType="1"/>
            </p:cNvSpPr>
            <p:nvPr/>
          </p:nvSpPr>
          <p:spPr bwMode="auto">
            <a:xfrm>
              <a:off x="2491634" y="4160900"/>
              <a:ext cx="2171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>
              <a:spAutoFit/>
            </a:bodyPr>
            <a:lstStyle/>
            <a:p>
              <a:endParaRPr lang="es-ES"/>
            </a:p>
          </p:txBody>
        </p:sp>
        <p:sp>
          <p:nvSpPr>
            <p:cNvPr id="25636" name="Line 54"/>
            <p:cNvSpPr>
              <a:spLocks noChangeShapeType="1"/>
            </p:cNvSpPr>
            <p:nvPr/>
          </p:nvSpPr>
          <p:spPr bwMode="auto">
            <a:xfrm>
              <a:off x="2501159" y="4504164"/>
              <a:ext cx="2171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>
              <a:spAutoFit/>
            </a:bodyPr>
            <a:lstStyle/>
            <a:p>
              <a:endParaRPr lang="es-ES"/>
            </a:p>
          </p:txBody>
        </p:sp>
        <p:sp>
          <p:nvSpPr>
            <p:cNvPr id="25627" name="CuadroTexto 1"/>
            <p:cNvSpPr txBox="1">
              <a:spLocks noChangeArrowheads="1"/>
            </p:cNvSpPr>
            <p:nvPr/>
          </p:nvSpPr>
          <p:spPr bwMode="auto">
            <a:xfrm>
              <a:off x="3076741" y="4483677"/>
              <a:ext cx="92204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s-ES" sz="2400">
                  <a:solidFill>
                    <a:srgbClr val="008000"/>
                  </a:solidFill>
                </a:rPr>
                <a:t>cable</a:t>
              </a:r>
            </a:p>
          </p:txBody>
        </p:sp>
      </p:grpSp>
      <p:sp>
        <p:nvSpPr>
          <p:cNvPr id="27678" name="Text Box 4"/>
          <p:cNvSpPr txBox="1">
            <a:spLocks noChangeArrowheads="1"/>
          </p:cNvSpPr>
          <p:nvPr/>
        </p:nvSpPr>
        <p:spPr bwMode="auto">
          <a:xfrm>
            <a:off x="1700980" y="1103848"/>
            <a:ext cx="8186455" cy="2064769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180000" tIns="108000" rIns="180000" bIns="108000" anchor="ctr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En los cables ocurren </a:t>
            </a:r>
            <a:r>
              <a:rPr lang="es-ES" sz="2400" dirty="0">
                <a:solidFill>
                  <a:srgbClr val="3333FF"/>
                </a:solidFill>
                <a:latin typeface="Arial" panose="020B0604020202020204" pitchFamily="34" charset="0"/>
              </a:rPr>
              <a:t>redistribuciones automáticas de carga</a:t>
            </a:r>
            <a:r>
              <a:rPr lang="es-ES" sz="2400" dirty="0">
                <a:latin typeface="Arial" panose="020B0604020202020204" pitchFamily="34" charset="0"/>
              </a:rPr>
              <a:t> que cesan cuando el campo es nulo en direcciones 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perpendiculares</a:t>
            </a:r>
            <a:r>
              <a:rPr lang="es-ES" sz="2400" dirty="0">
                <a:latin typeface="Arial" panose="020B0604020202020204" pitchFamily="34" charset="0"/>
              </a:rPr>
              <a:t> al cable, y </a:t>
            </a:r>
            <a:r>
              <a:rPr lang="es-ES" sz="2400">
                <a:latin typeface="Arial" panose="020B0604020202020204" pitchFamily="34" charset="0"/>
              </a:rPr>
              <a:t>cuando alcanza </a:t>
            </a:r>
            <a:r>
              <a:rPr lang="es-ES" sz="2400" dirty="0">
                <a:latin typeface="Arial" panose="020B0604020202020204" pitchFamily="34" charset="0"/>
              </a:rPr>
              <a:t>en cada porción del conductor el valor adecuado para </a:t>
            </a:r>
            <a:r>
              <a:rPr lang="es-ES" sz="2400">
                <a:latin typeface="Arial" panose="020B0604020202020204" pitchFamily="34" charset="0"/>
              </a:rPr>
              <a:t>que la corriente (la v</a:t>
            </a:r>
            <a:r>
              <a:rPr lang="es-ES" sz="2400" baseline="-25000">
                <a:latin typeface="Arial" panose="020B0604020202020204" pitchFamily="34" charset="0"/>
              </a:rPr>
              <a:t>arrastre</a:t>
            </a:r>
            <a:r>
              <a:rPr lang="es-ES" sz="2400">
                <a:latin typeface="Arial" panose="020B0604020202020204" pitchFamily="34" charset="0"/>
              </a:rPr>
              <a:t>) </a:t>
            </a:r>
            <a:r>
              <a:rPr lang="es-ES" sz="2400" dirty="0">
                <a:latin typeface="Arial" panose="020B0604020202020204" pitchFamily="34" charset="0"/>
              </a:rPr>
              <a:t>sea constante en todo el cable</a:t>
            </a:r>
          </a:p>
        </p:txBody>
      </p:sp>
      <p:sp>
        <p:nvSpPr>
          <p:cNvPr id="25630" name="Text Box 34"/>
          <p:cNvSpPr txBox="1">
            <a:spLocks noChangeArrowheads="1"/>
          </p:cNvSpPr>
          <p:nvPr/>
        </p:nvSpPr>
        <p:spPr bwMode="auto">
          <a:xfrm>
            <a:off x="2468181" y="5140470"/>
            <a:ext cx="2270122" cy="1644545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Se polariza    el cable en     la dirección     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 al cable</a:t>
            </a:r>
          </a:p>
        </p:txBody>
      </p:sp>
      <p:sp>
        <p:nvSpPr>
          <p:cNvPr id="25637" name="Text Box 35"/>
          <p:cNvSpPr txBox="1">
            <a:spLocks noChangeArrowheads="1"/>
          </p:cNvSpPr>
          <p:nvPr/>
        </p:nvSpPr>
        <p:spPr bwMode="auto">
          <a:xfrm>
            <a:off x="6793435" y="5181988"/>
            <a:ext cx="2270123" cy="16445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La polarización crea un campo que anula el aplicado en 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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EAA35126-6141-4787-AACB-FF7A43C4105E}"/>
              </a:ext>
            </a:extLst>
          </p:cNvPr>
          <p:cNvGrpSpPr/>
          <p:nvPr/>
        </p:nvGrpSpPr>
        <p:grpSpPr>
          <a:xfrm>
            <a:off x="3291734" y="3785852"/>
            <a:ext cx="554038" cy="538733"/>
            <a:chOff x="3291734" y="3785852"/>
            <a:chExt cx="554038" cy="538733"/>
          </a:xfrm>
        </p:grpSpPr>
        <p:sp>
          <p:nvSpPr>
            <p:cNvPr id="25634" name="Line 31"/>
            <p:cNvSpPr>
              <a:spLocks noChangeShapeType="1"/>
            </p:cNvSpPr>
            <p:nvPr/>
          </p:nvSpPr>
          <p:spPr bwMode="auto">
            <a:xfrm>
              <a:off x="3291734" y="4324585"/>
              <a:ext cx="554038" cy="0"/>
            </a:xfrm>
            <a:prstGeom prst="line">
              <a:avLst/>
            </a:prstGeom>
            <a:noFill/>
            <a:ln w="25400">
              <a:solidFill>
                <a:srgbClr val="3333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s-ES"/>
            </a:p>
          </p:txBody>
        </p:sp>
        <p:sp>
          <p:nvSpPr>
            <p:cNvPr id="25635" name="Line 33"/>
            <p:cNvSpPr>
              <a:spLocks noChangeShapeType="1"/>
            </p:cNvSpPr>
            <p:nvPr/>
          </p:nvSpPr>
          <p:spPr bwMode="auto">
            <a:xfrm flipV="1">
              <a:off x="3291734" y="3785852"/>
              <a:ext cx="0" cy="522843"/>
            </a:xfrm>
            <a:prstGeom prst="line">
              <a:avLst/>
            </a:prstGeom>
            <a:noFill/>
            <a:ln w="25400">
              <a:solidFill>
                <a:srgbClr val="3333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s-ES"/>
            </a:p>
          </p:txBody>
        </p: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634AB8CB-12CB-482B-A0F7-C97F7DC4F69D}"/>
              </a:ext>
            </a:extLst>
          </p:cNvPr>
          <p:cNvGrpSpPr/>
          <p:nvPr/>
        </p:nvGrpSpPr>
        <p:grpSpPr>
          <a:xfrm>
            <a:off x="8528996" y="3678215"/>
            <a:ext cx="424687" cy="648020"/>
            <a:chOff x="8528996" y="3678215"/>
            <a:chExt cx="424687" cy="648020"/>
          </a:xfrm>
        </p:grpSpPr>
        <p:sp>
          <p:nvSpPr>
            <p:cNvPr id="25624" name="Line 61"/>
            <p:cNvSpPr>
              <a:spLocks noChangeShapeType="1"/>
            </p:cNvSpPr>
            <p:nvPr/>
          </p:nvSpPr>
          <p:spPr bwMode="auto">
            <a:xfrm>
              <a:off x="8528996" y="4326235"/>
              <a:ext cx="4191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>
              <a:spAutoFit/>
            </a:bodyPr>
            <a:lstStyle/>
            <a:p>
              <a:endParaRPr lang="es-ES"/>
            </a:p>
          </p:txBody>
        </p:sp>
        <p:sp>
          <p:nvSpPr>
            <p:cNvPr id="25625" name="Text Box 62"/>
            <p:cNvSpPr txBox="1">
              <a:spLocks noChangeArrowheads="1"/>
            </p:cNvSpPr>
            <p:nvPr/>
          </p:nvSpPr>
          <p:spPr bwMode="auto">
            <a:xfrm>
              <a:off x="8603609" y="3678215"/>
              <a:ext cx="350074" cy="536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Comic Sans MS" panose="030F0702030302020204" pitchFamily="66" charset="0"/>
                </a:rPr>
                <a:t>I</a:t>
              </a:r>
            </a:p>
          </p:txBody>
        </p:sp>
      </p:grpSp>
      <p:sp>
        <p:nvSpPr>
          <p:cNvPr id="55" name="Text Box 5"/>
          <p:cNvSpPr txBox="1">
            <a:spLocks noChangeArrowheads="1"/>
          </p:cNvSpPr>
          <p:nvPr/>
        </p:nvSpPr>
        <p:spPr bwMode="auto">
          <a:xfrm>
            <a:off x="1499276" y="473623"/>
            <a:ext cx="1484482" cy="51473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wrap="non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CABLES</a:t>
            </a:r>
          </a:p>
        </p:txBody>
      </p:sp>
      <p:sp>
        <p:nvSpPr>
          <p:cNvPr id="56" name="AutoShape 74">
            <a:extLst>
              <a:ext uri="{FF2B5EF4-FFF2-40B4-BE49-F238E27FC236}">
                <a16:creationId xmlns:a16="http://schemas.microsoft.com/office/drawing/2014/main" id="{DACA2665-8B3D-4B6A-8D89-E2ED69AE603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388182" y="5895028"/>
            <a:ext cx="798436" cy="358775"/>
          </a:xfrm>
          <a:prstGeom prst="rightArrow">
            <a:avLst>
              <a:gd name="adj1" fmla="val 50000"/>
              <a:gd name="adj2" fmla="val 116908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endParaRPr lang="es-ES" sz="2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7048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7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5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5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78" grpId="0" animBg="1"/>
      <p:bldP spid="25630" grpId="0" animBg="1"/>
      <p:bldP spid="25637" grpId="0" animBg="1"/>
      <p:bldP spid="55" grpId="0" animBg="1"/>
      <p:bldP spid="5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/>
          <p:cNvGrpSpPr>
            <a:grpSpLocks/>
          </p:cNvGrpSpPr>
          <p:nvPr/>
        </p:nvGrpSpPr>
        <p:grpSpPr bwMode="auto">
          <a:xfrm>
            <a:off x="3002656" y="3212013"/>
            <a:ext cx="5543772" cy="556678"/>
            <a:chOff x="2914062" y="5017049"/>
            <a:chExt cx="5544059" cy="558289"/>
          </a:xfrm>
        </p:grpSpPr>
        <p:sp>
          <p:nvSpPr>
            <p:cNvPr id="2" name="Text Box 42"/>
            <p:cNvSpPr txBox="1">
              <a:spLocks noChangeArrowheads="1"/>
            </p:cNvSpPr>
            <p:nvPr/>
          </p:nvSpPr>
          <p:spPr bwMode="auto">
            <a:xfrm>
              <a:off x="4888452" y="5037236"/>
              <a:ext cx="1408129" cy="538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8000"/>
                  </a:solidFill>
                  <a:latin typeface="Arial" panose="020B0604020202020204" pitchFamily="34" charset="0"/>
                </a:rPr>
                <a:t>v</a:t>
              </a:r>
              <a:r>
                <a:rPr lang="es-ES" sz="2400" baseline="-25000">
                  <a:solidFill>
                    <a:srgbClr val="008000"/>
                  </a:solidFill>
                  <a:latin typeface="Arial" panose="020B0604020202020204" pitchFamily="34" charset="0"/>
                </a:rPr>
                <a:t>a</a:t>
              </a:r>
              <a:r>
                <a:rPr lang="es-ES" sz="2400">
                  <a:solidFill>
                    <a:srgbClr val="008000"/>
                  </a:solidFill>
                  <a:latin typeface="Arial" panose="020B0604020202020204" pitchFamily="34" charset="0"/>
                </a:rPr>
                <a:t> menor</a:t>
              </a:r>
            </a:p>
          </p:txBody>
        </p:sp>
        <p:sp>
          <p:nvSpPr>
            <p:cNvPr id="25647" name="Text Box 43"/>
            <p:cNvSpPr txBox="1">
              <a:spLocks noChangeArrowheads="1"/>
            </p:cNvSpPr>
            <p:nvPr/>
          </p:nvSpPr>
          <p:spPr bwMode="auto">
            <a:xfrm>
              <a:off x="2914062" y="5017049"/>
              <a:ext cx="1390494" cy="538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8000"/>
                  </a:solidFill>
                  <a:latin typeface="Arial" panose="020B0604020202020204" pitchFamily="34" charset="0"/>
                </a:rPr>
                <a:t>v</a:t>
              </a:r>
              <a:r>
                <a:rPr lang="es-ES" sz="2400" baseline="-25000">
                  <a:solidFill>
                    <a:srgbClr val="008000"/>
                  </a:solidFill>
                  <a:latin typeface="Arial" panose="020B0604020202020204" pitchFamily="34" charset="0"/>
                </a:rPr>
                <a:t>a</a:t>
              </a:r>
              <a:r>
                <a:rPr lang="es-ES" sz="2400">
                  <a:solidFill>
                    <a:srgbClr val="008000"/>
                  </a:solidFill>
                  <a:latin typeface="Arial" panose="020B0604020202020204" pitchFamily="34" charset="0"/>
                </a:rPr>
                <a:t> mayor</a:t>
              </a:r>
            </a:p>
          </p:txBody>
        </p:sp>
        <p:sp>
          <p:nvSpPr>
            <p:cNvPr id="25648" name="Text Box 44"/>
            <p:cNvSpPr txBox="1">
              <a:spLocks noChangeArrowheads="1"/>
            </p:cNvSpPr>
            <p:nvPr/>
          </p:nvSpPr>
          <p:spPr bwMode="auto">
            <a:xfrm>
              <a:off x="7067627" y="5036112"/>
              <a:ext cx="1390494" cy="538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8000"/>
                  </a:solidFill>
                  <a:latin typeface="Arial" panose="020B0604020202020204" pitchFamily="34" charset="0"/>
                </a:rPr>
                <a:t>v</a:t>
              </a:r>
              <a:r>
                <a:rPr lang="es-ES" sz="2400" baseline="-25000">
                  <a:solidFill>
                    <a:srgbClr val="008000"/>
                  </a:solidFill>
                  <a:latin typeface="Arial" panose="020B0604020202020204" pitchFamily="34" charset="0"/>
                </a:rPr>
                <a:t>a</a:t>
              </a:r>
              <a:r>
                <a:rPr lang="es-ES" sz="2400">
                  <a:solidFill>
                    <a:srgbClr val="008000"/>
                  </a:solidFill>
                  <a:latin typeface="Arial" panose="020B0604020202020204" pitchFamily="34" charset="0"/>
                </a:rPr>
                <a:t> mayor</a:t>
              </a: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2082919" y="3690162"/>
            <a:ext cx="6848475" cy="536549"/>
            <a:chOff x="3421488" y="5113600"/>
            <a:chExt cx="6848475" cy="536549"/>
          </a:xfrm>
        </p:grpSpPr>
        <p:sp>
          <p:nvSpPr>
            <p:cNvPr id="25649" name="Rectangle 37"/>
            <p:cNvSpPr>
              <a:spLocks noChangeArrowheads="1"/>
            </p:cNvSpPr>
            <p:nvPr/>
          </p:nvSpPr>
          <p:spPr bwMode="auto">
            <a:xfrm>
              <a:off x="3794519" y="5236054"/>
              <a:ext cx="6450044" cy="312293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82800" rIns="90000" bIns="82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650" name="Line 38"/>
            <p:cNvSpPr>
              <a:spLocks noChangeShapeType="1"/>
            </p:cNvSpPr>
            <p:nvPr/>
          </p:nvSpPr>
          <p:spPr bwMode="auto">
            <a:xfrm flipV="1">
              <a:off x="3753244" y="5236054"/>
              <a:ext cx="651671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s-ES"/>
            </a:p>
          </p:txBody>
        </p:sp>
        <p:sp>
          <p:nvSpPr>
            <p:cNvPr id="25651" name="Line 39"/>
            <p:cNvSpPr>
              <a:spLocks noChangeShapeType="1"/>
            </p:cNvSpPr>
            <p:nvPr/>
          </p:nvSpPr>
          <p:spPr bwMode="auto">
            <a:xfrm>
              <a:off x="3804044" y="5530909"/>
              <a:ext cx="646591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s-ES"/>
            </a:p>
          </p:txBody>
        </p:sp>
        <p:sp>
          <p:nvSpPr>
            <p:cNvPr id="25653" name="Text Box 62"/>
            <p:cNvSpPr txBox="1">
              <a:spLocks noChangeArrowheads="1"/>
            </p:cNvSpPr>
            <p:nvPr/>
          </p:nvSpPr>
          <p:spPr bwMode="auto">
            <a:xfrm>
              <a:off x="3421488" y="5113600"/>
              <a:ext cx="350074" cy="536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Comic Sans MS" panose="030F0702030302020204" pitchFamily="66" charset="0"/>
                </a:rPr>
                <a:t>I</a:t>
              </a:r>
            </a:p>
          </p:txBody>
        </p:sp>
        <p:sp>
          <p:nvSpPr>
            <p:cNvPr id="25654" name="Line 61"/>
            <p:cNvSpPr>
              <a:spLocks noChangeShapeType="1"/>
            </p:cNvSpPr>
            <p:nvPr/>
          </p:nvSpPr>
          <p:spPr bwMode="auto">
            <a:xfrm>
              <a:off x="3899968" y="5392201"/>
              <a:ext cx="41910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>
              <a:spAutoFit/>
            </a:bodyPr>
            <a:lstStyle/>
            <a:p>
              <a:endParaRPr lang="es-ES"/>
            </a:p>
          </p:txBody>
        </p:sp>
      </p:grpSp>
      <p:sp>
        <p:nvSpPr>
          <p:cNvPr id="25652" name="Rectangle 41"/>
          <p:cNvSpPr>
            <a:spLocks noChangeArrowheads="1"/>
          </p:cNvSpPr>
          <p:nvPr/>
        </p:nvSpPr>
        <p:spPr bwMode="auto">
          <a:xfrm>
            <a:off x="4631817" y="3837350"/>
            <a:ext cx="2154249" cy="259979"/>
          </a:xfrm>
          <a:prstGeom prst="rect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 anchor="ctr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13" name="Grupo 12"/>
          <p:cNvGrpSpPr>
            <a:grpSpLocks/>
          </p:cNvGrpSpPr>
          <p:nvPr/>
        </p:nvGrpSpPr>
        <p:grpSpPr bwMode="auto">
          <a:xfrm>
            <a:off x="3476744" y="3951866"/>
            <a:ext cx="4975225" cy="9525"/>
            <a:chOff x="3388067" y="5757987"/>
            <a:chExt cx="4974371" cy="9114"/>
          </a:xfrm>
        </p:grpSpPr>
        <p:sp>
          <p:nvSpPr>
            <p:cNvPr id="25643" name="Line 47"/>
            <p:cNvSpPr>
              <a:spLocks noChangeShapeType="1"/>
            </p:cNvSpPr>
            <p:nvPr/>
          </p:nvSpPr>
          <p:spPr bwMode="auto">
            <a:xfrm>
              <a:off x="5314480" y="5765920"/>
              <a:ext cx="553943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s-ES"/>
            </a:p>
          </p:txBody>
        </p:sp>
        <p:sp>
          <p:nvSpPr>
            <p:cNvPr id="25644" name="Line 51"/>
            <p:cNvSpPr>
              <a:spLocks noChangeShapeType="1"/>
            </p:cNvSpPr>
            <p:nvPr/>
          </p:nvSpPr>
          <p:spPr bwMode="auto">
            <a:xfrm>
              <a:off x="7808495" y="5767101"/>
              <a:ext cx="553943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s-ES"/>
            </a:p>
          </p:txBody>
        </p:sp>
        <p:sp>
          <p:nvSpPr>
            <p:cNvPr id="25645" name="Line 52"/>
            <p:cNvSpPr>
              <a:spLocks noChangeShapeType="1"/>
            </p:cNvSpPr>
            <p:nvPr/>
          </p:nvSpPr>
          <p:spPr bwMode="auto">
            <a:xfrm>
              <a:off x="3388067" y="5757987"/>
              <a:ext cx="553943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s-ES"/>
            </a:p>
          </p:txBody>
        </p:sp>
      </p:grpSp>
      <p:sp>
        <p:nvSpPr>
          <p:cNvPr id="25646" name="Text Box 40"/>
          <p:cNvSpPr txBox="1">
            <a:spLocks noChangeArrowheads="1"/>
          </p:cNvSpPr>
          <p:nvPr/>
        </p:nvSpPr>
        <p:spPr bwMode="auto">
          <a:xfrm>
            <a:off x="1683508" y="4553154"/>
            <a:ext cx="8214202" cy="905881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Si la </a:t>
            </a:r>
            <a:r>
              <a:rPr lang="es-ES" sz="2400" dirty="0">
                <a:latin typeface="Comic Sans MS" panose="030F0702030302020204" pitchFamily="66" charset="0"/>
              </a:rPr>
              <a:t>I </a:t>
            </a:r>
            <a:r>
              <a:rPr lang="es-ES" sz="2400" dirty="0">
                <a:latin typeface="Arial" panose="020B0604020202020204" pitchFamily="34" charset="0"/>
              </a:rPr>
              <a:t>(la </a:t>
            </a:r>
            <a:r>
              <a:rPr lang="es-ES" sz="2400" dirty="0" err="1">
                <a:latin typeface="Arial" panose="020B0604020202020204" pitchFamily="34" charset="0"/>
              </a:rPr>
              <a:t>v</a:t>
            </a:r>
            <a:r>
              <a:rPr lang="es-ES" sz="2400" baseline="-25000" dirty="0" err="1">
                <a:latin typeface="Arial" panose="020B0604020202020204" pitchFamily="34" charset="0"/>
              </a:rPr>
              <a:t>arrastre</a:t>
            </a:r>
            <a:r>
              <a:rPr lang="es-ES" sz="2400" dirty="0">
                <a:latin typeface="Arial" panose="020B0604020202020204" pitchFamily="34" charset="0"/>
              </a:rPr>
              <a:t>) es diferente inicialmente a lo largo del cable, se producen acumulaciones o déficits de carga</a:t>
            </a:r>
          </a:p>
        </p:txBody>
      </p:sp>
      <p:sp>
        <p:nvSpPr>
          <p:cNvPr id="27688" name="Text Box 45"/>
          <p:cNvSpPr txBox="1">
            <a:spLocks noChangeArrowheads="1"/>
          </p:cNvSpPr>
          <p:nvPr/>
        </p:nvSpPr>
        <p:spPr bwMode="auto">
          <a:xfrm>
            <a:off x="6593007" y="3604203"/>
            <a:ext cx="318014" cy="65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3200" b="1">
                <a:solidFill>
                  <a:srgbClr val="008000"/>
                </a:solidFill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27685" name="Text Box 53"/>
          <p:cNvSpPr txBox="1">
            <a:spLocks noChangeArrowheads="1"/>
          </p:cNvSpPr>
          <p:nvPr/>
        </p:nvSpPr>
        <p:spPr bwMode="auto">
          <a:xfrm>
            <a:off x="4431414" y="3635953"/>
            <a:ext cx="422208" cy="65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3200" b="1">
                <a:solidFill>
                  <a:srgbClr val="008000"/>
                </a:solidFill>
                <a:latin typeface="Arial" panose="020B0604020202020204" pitchFamily="34" charset="0"/>
              </a:rPr>
              <a:t>+</a:t>
            </a:r>
          </a:p>
        </p:txBody>
      </p:sp>
      <p:sp>
        <p:nvSpPr>
          <p:cNvPr id="25641" name="Line 50"/>
          <p:cNvSpPr>
            <a:spLocks noChangeShapeType="1"/>
          </p:cNvSpPr>
          <p:nvPr/>
        </p:nvSpPr>
        <p:spPr bwMode="auto">
          <a:xfrm flipH="1" flipV="1">
            <a:off x="3158255" y="3952850"/>
            <a:ext cx="339759" cy="0"/>
          </a:xfrm>
          <a:prstGeom prst="line">
            <a:avLst/>
          </a:prstGeom>
          <a:noFill/>
          <a:ln w="25400">
            <a:solidFill>
              <a:srgbClr val="3333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82800" rIns="90000" bIns="82800">
            <a:spAutoFit/>
          </a:bodyPr>
          <a:lstStyle/>
          <a:p>
            <a:endParaRPr lang="es-ES" sz="2400"/>
          </a:p>
        </p:txBody>
      </p:sp>
      <p:sp>
        <p:nvSpPr>
          <p:cNvPr id="25642" name="Text Box 46"/>
          <p:cNvSpPr txBox="1">
            <a:spLocks noChangeArrowheads="1"/>
          </p:cNvSpPr>
          <p:nvPr/>
        </p:nvSpPr>
        <p:spPr bwMode="auto">
          <a:xfrm>
            <a:off x="1700979" y="5599099"/>
            <a:ext cx="8186457" cy="12752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Esos excesos de carga añaden campo </a:t>
            </a:r>
            <a:r>
              <a:rPr lang="es-ES" sz="2400" dirty="0">
                <a:solidFill>
                  <a:srgbClr val="3333FF"/>
                </a:solidFill>
                <a:latin typeface="Arial" panose="020B0604020202020204" pitchFamily="34" charset="0"/>
              </a:rPr>
              <a:t>(</a:t>
            </a:r>
            <a:r>
              <a:rPr lang="es-ES" sz="2400" dirty="0">
                <a:solidFill>
                  <a:srgbClr val="3333FF"/>
                </a:solidFill>
                <a:latin typeface="Arial" panose="020B0604020202020204" pitchFamily="34" charset="0"/>
                <a:sym typeface="Wingdings 3" panose="05040102010807070707" pitchFamily="18" charset="2"/>
              </a:rPr>
              <a:t></a:t>
            </a:r>
            <a:r>
              <a:rPr lang="es-ES" sz="2400" dirty="0">
                <a:solidFill>
                  <a:srgbClr val="3333FF"/>
                </a:solidFill>
                <a:latin typeface="Arial" panose="020B0604020202020204" pitchFamily="34" charset="0"/>
              </a:rPr>
              <a:t>)</a:t>
            </a:r>
            <a:r>
              <a:rPr lang="es-ES" sz="2400" dirty="0">
                <a:latin typeface="Arial" panose="020B0604020202020204" pitchFamily="34" charset="0"/>
              </a:rPr>
              <a:t>, que aumenta  o disminuye el aplicado inicialmente 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(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  <a:sym typeface="Wingdings 3" panose="05040102010807070707" pitchFamily="18" charset="2"/>
              </a:rPr>
              <a:t>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)</a:t>
            </a:r>
            <a:r>
              <a:rPr lang="es-ES" sz="2400" dirty="0">
                <a:latin typeface="Arial" panose="020B0604020202020204" pitchFamily="34" charset="0"/>
              </a:rPr>
              <a:t>, y se producen hasta que se iguala la corriente (la velocidad de arrastre)</a:t>
            </a:r>
          </a:p>
        </p:txBody>
      </p:sp>
      <p:sp>
        <p:nvSpPr>
          <p:cNvPr id="25639" name="Line 48"/>
          <p:cNvSpPr>
            <a:spLocks noChangeShapeType="1"/>
          </p:cNvSpPr>
          <p:nvPr/>
        </p:nvSpPr>
        <p:spPr bwMode="auto">
          <a:xfrm flipV="1">
            <a:off x="5969290" y="3970120"/>
            <a:ext cx="368647" cy="0"/>
          </a:xfrm>
          <a:prstGeom prst="line">
            <a:avLst/>
          </a:prstGeom>
          <a:noFill/>
          <a:ln w="25400">
            <a:solidFill>
              <a:srgbClr val="3333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82800" rIns="90000" bIns="82800">
            <a:spAutoFit/>
          </a:bodyPr>
          <a:lstStyle/>
          <a:p>
            <a:endParaRPr lang="es-ES" sz="2400"/>
          </a:p>
        </p:txBody>
      </p:sp>
      <p:sp>
        <p:nvSpPr>
          <p:cNvPr id="25640" name="Line 49"/>
          <p:cNvSpPr>
            <a:spLocks noChangeShapeType="1"/>
          </p:cNvSpPr>
          <p:nvPr/>
        </p:nvSpPr>
        <p:spPr bwMode="auto">
          <a:xfrm flipH="1" flipV="1">
            <a:off x="7562409" y="3966914"/>
            <a:ext cx="346276" cy="0"/>
          </a:xfrm>
          <a:prstGeom prst="line">
            <a:avLst/>
          </a:prstGeom>
          <a:noFill/>
          <a:ln w="25400">
            <a:solidFill>
              <a:srgbClr val="3333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82800" rIns="90000" bIns="82800">
            <a:spAutoFit/>
          </a:bodyPr>
          <a:lstStyle/>
          <a:p>
            <a:endParaRPr lang="es-ES" sz="240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A2DFAEFE-7DDE-4E73-8312-51CA550064C4}"/>
              </a:ext>
            </a:extLst>
          </p:cNvPr>
          <p:cNvGrpSpPr/>
          <p:nvPr/>
        </p:nvGrpSpPr>
        <p:grpSpPr>
          <a:xfrm>
            <a:off x="3536814" y="3971705"/>
            <a:ext cx="4760304" cy="545111"/>
            <a:chOff x="3536814" y="3971705"/>
            <a:chExt cx="4760304" cy="545111"/>
          </a:xfrm>
        </p:grpSpPr>
        <p:sp>
          <p:nvSpPr>
            <p:cNvPr id="26" name="Text Box 24">
              <a:extLst>
                <a:ext uri="{FF2B5EF4-FFF2-40B4-BE49-F238E27FC236}">
                  <a16:creationId xmlns:a16="http://schemas.microsoft.com/office/drawing/2014/main" id="{480C3996-F2DE-449C-BF1D-FD1E64D610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6814" y="3973415"/>
              <a:ext cx="386942" cy="536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27" name="Line 25">
              <a:extLst>
                <a:ext uri="{FF2B5EF4-FFF2-40B4-BE49-F238E27FC236}">
                  <a16:creationId xmlns:a16="http://schemas.microsoft.com/office/drawing/2014/main" id="{B5398727-EDEF-4111-9EAD-460C66F1F2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7302" y="4056053"/>
              <a:ext cx="21590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s-ES"/>
            </a:p>
          </p:txBody>
        </p:sp>
        <p:sp>
          <p:nvSpPr>
            <p:cNvPr id="28" name="Text Box 24">
              <a:extLst>
                <a:ext uri="{FF2B5EF4-FFF2-40B4-BE49-F238E27FC236}">
                  <a16:creationId xmlns:a16="http://schemas.microsoft.com/office/drawing/2014/main" id="{700D22FE-99B8-4F86-B6F3-3A924F1549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5816" y="3971705"/>
              <a:ext cx="386942" cy="536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29" name="Line 25">
              <a:extLst>
                <a:ext uri="{FF2B5EF4-FFF2-40B4-BE49-F238E27FC236}">
                  <a16:creationId xmlns:a16="http://schemas.microsoft.com/office/drawing/2014/main" id="{C4E6E02D-BFF6-415C-BCEA-32DFD675F4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26304" y="4054343"/>
              <a:ext cx="21590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s-ES"/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F2F70B00-2A56-4992-8ACB-38D19CCAB8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10176" y="3980267"/>
              <a:ext cx="386942" cy="536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31" name="Line 25">
              <a:extLst>
                <a:ext uri="{FF2B5EF4-FFF2-40B4-BE49-F238E27FC236}">
                  <a16:creationId xmlns:a16="http://schemas.microsoft.com/office/drawing/2014/main" id="{AAC6DBA9-CD80-4778-8453-143B9E0F6F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00664" y="4062905"/>
              <a:ext cx="21590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s-ES"/>
            </a:p>
          </p:txBody>
        </p:sp>
      </p:grpSp>
      <p:sp>
        <p:nvSpPr>
          <p:cNvPr id="33" name="Text Box 4">
            <a:extLst>
              <a:ext uri="{FF2B5EF4-FFF2-40B4-BE49-F238E27FC236}">
                <a16:creationId xmlns:a16="http://schemas.microsoft.com/office/drawing/2014/main" id="{281021A2-8667-45A4-B60E-EADAF8EF8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0980" y="1103848"/>
            <a:ext cx="8186455" cy="2064769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180000" tIns="108000" rIns="180000" bIns="108000" anchor="ctr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En los cables ocurren </a:t>
            </a:r>
            <a:r>
              <a:rPr lang="es-ES" sz="2400" dirty="0">
                <a:solidFill>
                  <a:srgbClr val="3333FF"/>
                </a:solidFill>
                <a:latin typeface="Arial" panose="020B0604020202020204" pitchFamily="34" charset="0"/>
              </a:rPr>
              <a:t>redistribuciones automáticas de carga</a:t>
            </a:r>
            <a:r>
              <a:rPr lang="es-ES" sz="2400" dirty="0">
                <a:latin typeface="Arial" panose="020B0604020202020204" pitchFamily="34" charset="0"/>
              </a:rPr>
              <a:t> que cesan cuando el campo es nulo en direcciones 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perpendiculares</a:t>
            </a:r>
            <a:r>
              <a:rPr lang="es-ES" sz="2400" dirty="0">
                <a:latin typeface="Arial" panose="020B0604020202020204" pitchFamily="34" charset="0"/>
              </a:rPr>
              <a:t> al cable, y </a:t>
            </a:r>
            <a:r>
              <a:rPr lang="es-ES" sz="2400">
                <a:latin typeface="Arial" panose="020B0604020202020204" pitchFamily="34" charset="0"/>
              </a:rPr>
              <a:t>cuando alcanza </a:t>
            </a:r>
            <a:r>
              <a:rPr lang="es-ES" sz="2400" dirty="0">
                <a:latin typeface="Arial" panose="020B0604020202020204" pitchFamily="34" charset="0"/>
              </a:rPr>
              <a:t>en cada porción del conductor el valor adecuado para </a:t>
            </a:r>
            <a:r>
              <a:rPr lang="es-ES" sz="2400">
                <a:latin typeface="Arial" panose="020B0604020202020204" pitchFamily="34" charset="0"/>
              </a:rPr>
              <a:t>que la corriente (la v</a:t>
            </a:r>
            <a:r>
              <a:rPr lang="es-ES" sz="2400" baseline="-25000">
                <a:latin typeface="Arial" panose="020B0604020202020204" pitchFamily="34" charset="0"/>
              </a:rPr>
              <a:t>arrastre</a:t>
            </a:r>
            <a:r>
              <a:rPr lang="es-ES" sz="2400">
                <a:latin typeface="Arial" panose="020B0604020202020204" pitchFamily="34" charset="0"/>
              </a:rPr>
              <a:t>) </a:t>
            </a:r>
            <a:r>
              <a:rPr lang="es-ES" sz="2400" dirty="0">
                <a:latin typeface="Arial" panose="020B0604020202020204" pitchFamily="34" charset="0"/>
              </a:rPr>
              <a:t>sea constante en todo el cable</a:t>
            </a:r>
          </a:p>
        </p:txBody>
      </p:sp>
      <p:sp>
        <p:nvSpPr>
          <p:cNvPr id="34" name="Text Box 5">
            <a:extLst>
              <a:ext uri="{FF2B5EF4-FFF2-40B4-BE49-F238E27FC236}">
                <a16:creationId xmlns:a16="http://schemas.microsoft.com/office/drawing/2014/main" id="{3305CDE5-0F4D-47FF-8F02-D4735DCAC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9276" y="473623"/>
            <a:ext cx="1484482" cy="51473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wrap="non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CABLES</a:t>
            </a:r>
          </a:p>
        </p:txBody>
      </p:sp>
    </p:spTree>
    <p:extLst>
      <p:ext uri="{BB962C8B-B14F-4D97-AF65-F5344CB8AC3E}">
        <p14:creationId xmlns:p14="http://schemas.microsoft.com/office/powerpoint/2010/main" val="1938184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5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5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76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76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76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76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5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56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56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56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56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56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56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52" grpId="0" animBg="1"/>
      <p:bldP spid="25646" grpId="0" animBg="1"/>
      <p:bldP spid="27688" grpId="0"/>
      <p:bldP spid="27685" grpId="0"/>
      <p:bldP spid="25641" grpId="0" animBg="1"/>
      <p:bldP spid="25642" grpId="0" animBg="1"/>
      <p:bldP spid="25639" grpId="0" animBg="1"/>
      <p:bldP spid="2564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75" name="Text Box 11"/>
          <p:cNvSpPr txBox="1">
            <a:spLocks noChangeArrowheads="1"/>
          </p:cNvSpPr>
          <p:nvPr/>
        </p:nvSpPr>
        <p:spPr bwMode="auto">
          <a:xfrm>
            <a:off x="1474954" y="5002318"/>
            <a:ext cx="8630815" cy="1347916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118800" rIns="90000" bIns="118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Symbol" panose="05050102010706020507" pitchFamily="18" charset="2"/>
              <a:buNone/>
            </a:pP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Cualquier material es conductor (al tener e</a:t>
            </a:r>
            <a:r>
              <a:rPr lang="es-ES" sz="2400" baseline="30000">
                <a:latin typeface="Arial" panose="020B0604020202020204" pitchFamily="34" charset="0"/>
                <a:sym typeface="Symbol" panose="05050102010706020507" pitchFamily="18" charset="2"/>
              </a:rPr>
              <a:t>-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 deslocalizados, con mayor o menor facilidad) y también aislante (al tener e</a:t>
            </a:r>
            <a:r>
              <a:rPr lang="es-ES" sz="2400" baseline="30000">
                <a:latin typeface="Arial" panose="020B0604020202020204" pitchFamily="34" charset="0"/>
                <a:sym typeface="Symbol" panose="05050102010706020507" pitchFamily="18" charset="2"/>
              </a:rPr>
              <a:t>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 localizados), preponderando uno de los comportamientos</a:t>
            </a:r>
          </a:p>
        </p:txBody>
      </p:sp>
      <p:sp>
        <p:nvSpPr>
          <p:cNvPr id="472091" name="Text Box 27"/>
          <p:cNvSpPr txBox="1">
            <a:spLocks noChangeArrowheads="1"/>
          </p:cNvSpPr>
          <p:nvPr/>
        </p:nvSpPr>
        <p:spPr bwMode="auto">
          <a:xfrm>
            <a:off x="6355604" y="1989309"/>
            <a:ext cx="1124324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1" dirty="0">
                <a:solidFill>
                  <a:srgbClr val="008000"/>
                </a:solidFill>
                <a:latin typeface="Arial" panose="020B0604020202020204" pitchFamily="34" charset="0"/>
              </a:rPr>
              <a:t>C </a:t>
            </a:r>
            <a:r>
              <a:rPr lang="es-ES" sz="2400" dirty="0">
                <a:solidFill>
                  <a:srgbClr val="D60093"/>
                </a:solidFill>
                <a:latin typeface="Arial" panose="020B0604020202020204" pitchFamily="34" charset="0"/>
              </a:rPr>
              <a:t>Real</a:t>
            </a:r>
          </a:p>
        </p:txBody>
      </p:sp>
      <p:sp>
        <p:nvSpPr>
          <p:cNvPr id="472092" name="Text Box 28"/>
          <p:cNvSpPr txBox="1">
            <a:spLocks noChangeArrowheads="1"/>
          </p:cNvSpPr>
          <p:nvPr/>
        </p:nvSpPr>
        <p:spPr bwMode="auto">
          <a:xfrm>
            <a:off x="5753703" y="4016219"/>
            <a:ext cx="1867871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b="1" dirty="0">
                <a:solidFill>
                  <a:srgbClr val="008000"/>
                </a:solidFill>
                <a:latin typeface="Arial" panose="020B0604020202020204" pitchFamily="34" charset="0"/>
              </a:rPr>
              <a:t>Cable </a:t>
            </a:r>
            <a:r>
              <a:rPr lang="es-ES" sz="2400" dirty="0">
                <a:solidFill>
                  <a:srgbClr val="D60093"/>
                </a:solidFill>
                <a:latin typeface="Arial" panose="020B0604020202020204" pitchFamily="34" charset="0"/>
              </a:rPr>
              <a:t>Real</a:t>
            </a:r>
            <a:endParaRPr lang="es-ES" sz="24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472097" name="Text Box 33"/>
          <p:cNvSpPr txBox="1">
            <a:spLocks noChangeArrowheads="1"/>
          </p:cNvSpPr>
          <p:nvPr/>
        </p:nvSpPr>
        <p:spPr bwMode="auto">
          <a:xfrm>
            <a:off x="8548466" y="3125619"/>
            <a:ext cx="1448130" cy="474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000" dirty="0">
                <a:solidFill>
                  <a:srgbClr val="FF0000"/>
                </a:solidFill>
                <a:latin typeface="Arial" panose="020B0604020202020204" pitchFamily="34" charset="0"/>
              </a:rPr>
              <a:t>(por ahora)</a:t>
            </a:r>
          </a:p>
        </p:txBody>
      </p:sp>
      <p:sp>
        <p:nvSpPr>
          <p:cNvPr id="23590" name="Text Box 44"/>
          <p:cNvSpPr txBox="1">
            <a:spLocks noChangeArrowheads="1"/>
          </p:cNvSpPr>
          <p:nvPr/>
        </p:nvSpPr>
        <p:spPr bwMode="auto">
          <a:xfrm>
            <a:off x="1207331" y="4029953"/>
            <a:ext cx="1773241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1" dirty="0">
                <a:solidFill>
                  <a:srgbClr val="008000"/>
                </a:solidFill>
                <a:latin typeface="Arial" panose="020B0604020202020204" pitchFamily="34" charset="0"/>
              </a:rPr>
              <a:t>Cable</a:t>
            </a:r>
            <a:r>
              <a:rPr lang="es-ES" sz="2400" dirty="0">
                <a:solidFill>
                  <a:srgbClr val="0099FF"/>
                </a:solidFill>
                <a:latin typeface="Arial" panose="020B0604020202020204" pitchFamily="34" charset="0"/>
              </a:rPr>
              <a:t> Ideal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D17E5CA9-F695-4DD1-8339-73101D870EBB}"/>
              </a:ext>
            </a:extLst>
          </p:cNvPr>
          <p:cNvGrpSpPr/>
          <p:nvPr/>
        </p:nvGrpSpPr>
        <p:grpSpPr>
          <a:xfrm>
            <a:off x="3075822" y="4304591"/>
            <a:ext cx="2474917" cy="585788"/>
            <a:chOff x="3075822" y="4304591"/>
            <a:chExt cx="2474917" cy="585788"/>
          </a:xfrm>
        </p:grpSpPr>
        <p:sp>
          <p:nvSpPr>
            <p:cNvPr id="23589" name="Line 34"/>
            <p:cNvSpPr>
              <a:spLocks noChangeShapeType="1"/>
            </p:cNvSpPr>
            <p:nvPr/>
          </p:nvSpPr>
          <p:spPr bwMode="auto">
            <a:xfrm>
              <a:off x="3571123" y="4304591"/>
              <a:ext cx="1397003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>
              <a:spAutoFit/>
            </a:bodyPr>
            <a:lstStyle/>
            <a:p>
              <a:endParaRPr lang="es-ES" sz="2400"/>
            </a:p>
          </p:txBody>
        </p:sp>
        <p:sp>
          <p:nvSpPr>
            <p:cNvPr id="23591" name="Text Box 45"/>
            <p:cNvSpPr txBox="1">
              <a:spLocks noChangeArrowheads="1"/>
            </p:cNvSpPr>
            <p:nvPr/>
          </p:nvSpPr>
          <p:spPr bwMode="auto">
            <a:xfrm>
              <a:off x="3075822" y="4415716"/>
              <a:ext cx="2474917" cy="474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dirty="0">
                  <a:solidFill>
                    <a:srgbClr val="FF0000"/>
                  </a:solidFill>
                  <a:latin typeface="Arial" panose="020B0604020202020204" pitchFamily="34" charset="0"/>
                </a:rPr>
                <a:t>(diseño más simple)</a:t>
              </a:r>
            </a:p>
          </p:txBody>
        </p:sp>
      </p:grpSp>
      <p:grpSp>
        <p:nvGrpSpPr>
          <p:cNvPr id="6" name="Grupo 5"/>
          <p:cNvGrpSpPr/>
          <p:nvPr/>
        </p:nvGrpSpPr>
        <p:grpSpPr>
          <a:xfrm>
            <a:off x="3468065" y="1068011"/>
            <a:ext cx="2166275" cy="2954657"/>
            <a:chOff x="1380163" y="428706"/>
            <a:chExt cx="2166275" cy="2954657"/>
          </a:xfrm>
        </p:grpSpPr>
        <p:sp>
          <p:nvSpPr>
            <p:cNvPr id="23581" name="Freeform 3"/>
            <p:cNvSpPr>
              <a:spLocks/>
            </p:cNvSpPr>
            <p:nvPr/>
          </p:nvSpPr>
          <p:spPr bwMode="auto">
            <a:xfrm>
              <a:off x="1491288" y="965217"/>
              <a:ext cx="1404938" cy="536511"/>
            </a:xfrm>
            <a:custGeom>
              <a:avLst/>
              <a:gdLst>
                <a:gd name="T0" fmla="*/ 0 w 2736"/>
                <a:gd name="T1" fmla="*/ 0 h 906"/>
                <a:gd name="T2" fmla="*/ 0 w 2736"/>
                <a:gd name="T3" fmla="*/ 0 h 906"/>
                <a:gd name="T4" fmla="*/ 0 w 2736"/>
                <a:gd name="T5" fmla="*/ 0 h 906"/>
                <a:gd name="T6" fmla="*/ 0 w 2736"/>
                <a:gd name="T7" fmla="*/ 0 h 906"/>
                <a:gd name="T8" fmla="*/ 0 w 2736"/>
                <a:gd name="T9" fmla="*/ 0 h 906"/>
                <a:gd name="T10" fmla="*/ 0 w 2736"/>
                <a:gd name="T11" fmla="*/ 0 h 906"/>
                <a:gd name="T12" fmla="*/ 0 w 2736"/>
                <a:gd name="T13" fmla="*/ 0 h 906"/>
                <a:gd name="T14" fmla="*/ 0 w 2736"/>
                <a:gd name="T15" fmla="*/ 0 h 906"/>
                <a:gd name="T16" fmla="*/ 0 w 2736"/>
                <a:gd name="T17" fmla="*/ 0 h 906"/>
                <a:gd name="T18" fmla="*/ 0 w 2736"/>
                <a:gd name="T19" fmla="*/ 0 h 90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736"/>
                <a:gd name="T31" fmla="*/ 0 h 906"/>
                <a:gd name="T32" fmla="*/ 2736 w 2736"/>
                <a:gd name="T33" fmla="*/ 906 h 90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736" h="906">
                  <a:moveTo>
                    <a:pt x="0" y="453"/>
                  </a:moveTo>
                  <a:lnTo>
                    <a:pt x="483" y="453"/>
                  </a:lnTo>
                  <a:lnTo>
                    <a:pt x="915" y="11"/>
                  </a:lnTo>
                  <a:lnTo>
                    <a:pt x="915" y="885"/>
                  </a:lnTo>
                  <a:lnTo>
                    <a:pt x="1378" y="11"/>
                  </a:lnTo>
                  <a:lnTo>
                    <a:pt x="1378" y="895"/>
                  </a:lnTo>
                  <a:lnTo>
                    <a:pt x="1831" y="0"/>
                  </a:lnTo>
                  <a:lnTo>
                    <a:pt x="1831" y="906"/>
                  </a:lnTo>
                  <a:lnTo>
                    <a:pt x="2273" y="463"/>
                  </a:lnTo>
                  <a:lnTo>
                    <a:pt x="2736" y="463"/>
                  </a:lnTo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s-ES" sz="2400"/>
            </a:p>
          </p:txBody>
        </p:sp>
        <p:sp>
          <p:nvSpPr>
            <p:cNvPr id="23584" name="Line 6"/>
            <p:cNvSpPr>
              <a:spLocks noChangeShapeType="1"/>
            </p:cNvSpPr>
            <p:nvPr/>
          </p:nvSpPr>
          <p:spPr bwMode="auto">
            <a:xfrm>
              <a:off x="1443663" y="2665227"/>
              <a:ext cx="1470025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s-ES" sz="2400"/>
            </a:p>
          </p:txBody>
        </p:sp>
        <p:sp>
          <p:nvSpPr>
            <p:cNvPr id="23585" name="Rectangle 7"/>
            <p:cNvSpPr>
              <a:spLocks noChangeArrowheads="1"/>
            </p:cNvSpPr>
            <p:nvPr/>
          </p:nvSpPr>
          <p:spPr bwMode="auto">
            <a:xfrm>
              <a:off x="1735763" y="2481099"/>
              <a:ext cx="900113" cy="360320"/>
            </a:xfrm>
            <a:prstGeom prst="rect">
              <a:avLst/>
            </a:prstGeom>
            <a:solidFill>
              <a:srgbClr val="EDE7E3"/>
            </a:solidFill>
            <a:ln w="25400" algn="ctr">
              <a:solidFill>
                <a:srgbClr val="0000FF"/>
              </a:solidFill>
              <a:miter lim="800000"/>
              <a:headEnd/>
              <a:tailEnd type="none" w="lg" len="lg"/>
            </a:ln>
          </p:spPr>
          <p:txBody>
            <a:bodyPr wrap="none" lIns="90000" tIns="82800" rIns="90000" bIns="82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586" name="Text Box 8"/>
            <p:cNvSpPr txBox="1">
              <a:spLocks noChangeArrowheads="1"/>
            </p:cNvSpPr>
            <p:nvPr/>
          </p:nvSpPr>
          <p:spPr bwMode="auto">
            <a:xfrm>
              <a:off x="1597651" y="1438236"/>
              <a:ext cx="1412875" cy="536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8000"/>
                  </a:solidFill>
                  <a:latin typeface="Arial" panose="020B0604020202020204" pitchFamily="34" charset="0"/>
                </a:rPr>
                <a:t>ÓHMICA</a:t>
              </a:r>
            </a:p>
          </p:txBody>
        </p:sp>
        <p:sp>
          <p:nvSpPr>
            <p:cNvPr id="23587" name="Text Box 9"/>
            <p:cNvSpPr txBox="1">
              <a:spLocks noChangeArrowheads="1"/>
            </p:cNvSpPr>
            <p:nvPr/>
          </p:nvSpPr>
          <p:spPr bwMode="auto">
            <a:xfrm>
              <a:off x="1735763" y="428706"/>
              <a:ext cx="984250" cy="536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R o G</a:t>
              </a:r>
            </a:p>
          </p:txBody>
        </p:sp>
        <p:sp>
          <p:nvSpPr>
            <p:cNvPr id="23588" name="Text Box 10"/>
            <p:cNvSpPr txBox="1">
              <a:spLocks noChangeArrowheads="1"/>
            </p:cNvSpPr>
            <p:nvPr/>
          </p:nvSpPr>
          <p:spPr bwMode="auto">
            <a:xfrm>
              <a:off x="1724651" y="1968398"/>
              <a:ext cx="984250" cy="536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R o G</a:t>
              </a:r>
            </a:p>
          </p:txBody>
        </p:sp>
        <p:sp>
          <p:nvSpPr>
            <p:cNvPr id="23580" name="Text Box 8"/>
            <p:cNvSpPr txBox="1">
              <a:spLocks noChangeArrowheads="1"/>
            </p:cNvSpPr>
            <p:nvPr/>
          </p:nvSpPr>
          <p:spPr bwMode="auto">
            <a:xfrm>
              <a:off x="1380163" y="2846814"/>
              <a:ext cx="2166275" cy="536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8000"/>
                  </a:solidFill>
                  <a:latin typeface="Arial" panose="020B0604020202020204" pitchFamily="34" charset="0"/>
                </a:rPr>
                <a:t>EN GENERAL</a:t>
              </a:r>
            </a:p>
          </p:txBody>
        </p:sp>
      </p:grpSp>
      <p:sp>
        <p:nvSpPr>
          <p:cNvPr id="23582" name="Text Box 4"/>
          <p:cNvSpPr txBox="1">
            <a:spLocks noChangeArrowheads="1"/>
          </p:cNvSpPr>
          <p:nvPr/>
        </p:nvSpPr>
        <p:spPr bwMode="auto">
          <a:xfrm>
            <a:off x="1808201" y="1093379"/>
            <a:ext cx="1157288" cy="536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1" dirty="0">
                <a:solidFill>
                  <a:srgbClr val="008000"/>
                </a:solidFill>
                <a:latin typeface="Arial" panose="020B0604020202020204" pitchFamily="34" charset="0"/>
              </a:rPr>
              <a:t>R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s-ES" sz="2400" dirty="0">
                <a:solidFill>
                  <a:srgbClr val="0099FF"/>
                </a:solidFill>
                <a:latin typeface="Arial" panose="020B0604020202020204" pitchFamily="34" charset="0"/>
              </a:rPr>
              <a:t>Ideal</a:t>
            </a:r>
          </a:p>
        </p:txBody>
      </p:sp>
      <p:sp>
        <p:nvSpPr>
          <p:cNvPr id="23583" name="Text Box 5"/>
          <p:cNvSpPr txBox="1">
            <a:spLocks noChangeArrowheads="1"/>
          </p:cNvSpPr>
          <p:nvPr/>
        </p:nvSpPr>
        <p:spPr bwMode="auto">
          <a:xfrm>
            <a:off x="1792326" y="1526715"/>
            <a:ext cx="1174750" cy="536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1">
                <a:solidFill>
                  <a:srgbClr val="008000"/>
                </a:solidFill>
                <a:latin typeface="Arial" panose="020B0604020202020204" pitchFamily="34" charset="0"/>
              </a:rPr>
              <a:t>G</a:t>
            </a:r>
            <a:r>
              <a:rPr lang="es-ES" sz="2400">
                <a:solidFill>
                  <a:srgbClr val="00B0F0"/>
                </a:solidFill>
                <a:latin typeface="Arial" panose="020B0604020202020204" pitchFamily="34" charset="0"/>
              </a:rPr>
              <a:t> </a:t>
            </a:r>
            <a:r>
              <a:rPr lang="es-ES" sz="2400">
                <a:solidFill>
                  <a:srgbClr val="0099FF"/>
                </a:solidFill>
                <a:latin typeface="Arial" panose="020B0604020202020204" pitchFamily="34" charset="0"/>
              </a:rPr>
              <a:t>Ideal</a:t>
            </a:r>
          </a:p>
        </p:txBody>
      </p:sp>
      <p:sp>
        <p:nvSpPr>
          <p:cNvPr id="23578" name="Cerrar llave 8"/>
          <p:cNvSpPr>
            <a:spLocks/>
          </p:cNvSpPr>
          <p:nvPr/>
        </p:nvSpPr>
        <p:spPr bwMode="auto">
          <a:xfrm flipH="1">
            <a:off x="3125625" y="1206884"/>
            <a:ext cx="326755" cy="2769802"/>
          </a:xfrm>
          <a:prstGeom prst="rightBrace">
            <a:avLst>
              <a:gd name="adj1" fmla="val 8336"/>
              <a:gd name="adj2" fmla="val 22205"/>
            </a:avLst>
          </a:prstGeom>
          <a:noFill/>
          <a:ln w="38100" algn="ctr">
            <a:solidFill>
              <a:srgbClr val="008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82800" rIns="90000" bIns="82800"/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s-ES" sz="2400" dirty="0"/>
          </a:p>
        </p:txBody>
      </p:sp>
      <p:sp>
        <p:nvSpPr>
          <p:cNvPr id="2" name="CuadroTexto 1"/>
          <p:cNvSpPr txBox="1">
            <a:spLocks noChangeArrowheads="1"/>
          </p:cNvSpPr>
          <p:nvPr/>
        </p:nvSpPr>
        <p:spPr bwMode="auto">
          <a:xfrm>
            <a:off x="1501336" y="6424648"/>
            <a:ext cx="8604433" cy="461665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wrap="square" anchor="ctr" anchorCtr="1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2400" dirty="0">
                <a:solidFill>
                  <a:schemeClr val="tx1"/>
                </a:solidFill>
              </a:rPr>
              <a:t>Lo añadido al pasar de ideal a real suele ser despreciable</a:t>
            </a:r>
          </a:p>
        </p:txBody>
      </p:sp>
      <p:grpSp>
        <p:nvGrpSpPr>
          <p:cNvPr id="8" name="Grupo 7"/>
          <p:cNvGrpSpPr/>
          <p:nvPr/>
        </p:nvGrpSpPr>
        <p:grpSpPr>
          <a:xfrm>
            <a:off x="8204530" y="1024025"/>
            <a:ext cx="2089153" cy="1993442"/>
            <a:chOff x="5848490" y="765767"/>
            <a:chExt cx="2089153" cy="1993442"/>
          </a:xfrm>
        </p:grpSpPr>
        <p:sp>
          <p:nvSpPr>
            <p:cNvPr id="23565" name="Line 18"/>
            <p:cNvSpPr>
              <a:spLocks noChangeShapeType="1"/>
            </p:cNvSpPr>
            <p:nvPr/>
          </p:nvSpPr>
          <p:spPr bwMode="auto">
            <a:xfrm>
              <a:off x="6165990" y="1543463"/>
              <a:ext cx="1470027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s-ES" sz="2400"/>
            </a:p>
          </p:txBody>
        </p:sp>
        <p:sp>
          <p:nvSpPr>
            <p:cNvPr id="23566" name="Rectangle 19"/>
            <p:cNvSpPr>
              <a:spLocks noChangeArrowheads="1"/>
            </p:cNvSpPr>
            <p:nvPr/>
          </p:nvSpPr>
          <p:spPr bwMode="auto">
            <a:xfrm>
              <a:off x="6458091" y="1359356"/>
              <a:ext cx="900114" cy="360280"/>
            </a:xfrm>
            <a:prstGeom prst="rect">
              <a:avLst/>
            </a:prstGeom>
            <a:solidFill>
              <a:srgbClr val="EDE7E3"/>
            </a:solidFill>
            <a:ln w="25400" algn="ctr">
              <a:solidFill>
                <a:srgbClr val="0000FF"/>
              </a:solidFill>
              <a:miter lim="800000"/>
              <a:headEnd/>
              <a:tailEnd type="none" w="lg" len="lg"/>
            </a:ln>
          </p:spPr>
          <p:txBody>
            <a:bodyPr wrap="none" lIns="90000" tIns="82800" rIns="90000" bIns="82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567" name="Text Box 20"/>
            <p:cNvSpPr txBox="1">
              <a:spLocks noChangeArrowheads="1"/>
            </p:cNvSpPr>
            <p:nvPr/>
          </p:nvSpPr>
          <p:spPr bwMode="auto">
            <a:xfrm>
              <a:off x="6458091" y="765767"/>
              <a:ext cx="984251" cy="536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R o G</a:t>
              </a:r>
            </a:p>
          </p:txBody>
        </p:sp>
        <p:sp>
          <p:nvSpPr>
            <p:cNvPr id="23568" name="Line 21"/>
            <p:cNvSpPr>
              <a:spLocks noChangeShapeType="1"/>
            </p:cNvSpPr>
            <p:nvPr/>
          </p:nvSpPr>
          <p:spPr bwMode="auto">
            <a:xfrm>
              <a:off x="6167578" y="2583037"/>
              <a:ext cx="1470027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s-ES" sz="2400"/>
            </a:p>
          </p:txBody>
        </p:sp>
        <p:sp>
          <p:nvSpPr>
            <p:cNvPr id="23569" name="Rectangle 22"/>
            <p:cNvSpPr>
              <a:spLocks noChangeArrowheads="1"/>
            </p:cNvSpPr>
            <p:nvPr/>
          </p:nvSpPr>
          <p:spPr bwMode="auto">
            <a:xfrm>
              <a:off x="6459678" y="2398929"/>
              <a:ext cx="900114" cy="360280"/>
            </a:xfrm>
            <a:prstGeom prst="rect">
              <a:avLst/>
            </a:prstGeom>
            <a:solidFill>
              <a:srgbClr val="EDE7E3"/>
            </a:solidFill>
            <a:ln w="25400" algn="ctr">
              <a:solidFill>
                <a:srgbClr val="0000FF"/>
              </a:solidFill>
              <a:miter lim="800000"/>
              <a:headEnd/>
              <a:tailEnd type="none" w="lg" len="lg"/>
            </a:ln>
          </p:spPr>
          <p:txBody>
            <a:bodyPr wrap="none" lIns="90000" tIns="82800" rIns="90000" bIns="82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570" name="Text Box 23"/>
            <p:cNvSpPr txBox="1">
              <a:spLocks noChangeArrowheads="1"/>
            </p:cNvSpPr>
            <p:nvPr/>
          </p:nvSpPr>
          <p:spPr bwMode="auto">
            <a:xfrm>
              <a:off x="6731141" y="1908504"/>
              <a:ext cx="404813" cy="536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23571" name="Line 24"/>
            <p:cNvSpPr>
              <a:spLocks noChangeShapeType="1"/>
            </p:cNvSpPr>
            <p:nvPr/>
          </p:nvSpPr>
          <p:spPr bwMode="auto">
            <a:xfrm rot="5400000">
              <a:off x="5662872" y="2048172"/>
              <a:ext cx="1036399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s-ES" sz="2400"/>
            </a:p>
          </p:txBody>
        </p:sp>
        <p:sp>
          <p:nvSpPr>
            <p:cNvPr id="23574" name="Line 29"/>
            <p:cNvSpPr>
              <a:spLocks noChangeShapeType="1"/>
            </p:cNvSpPr>
            <p:nvPr/>
          </p:nvSpPr>
          <p:spPr bwMode="auto">
            <a:xfrm rot="5400000">
              <a:off x="7102737" y="2051347"/>
              <a:ext cx="1036399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s-ES" sz="2400"/>
            </a:p>
          </p:txBody>
        </p:sp>
        <p:sp>
          <p:nvSpPr>
            <p:cNvPr id="23575" name="Line 30"/>
            <p:cNvSpPr>
              <a:spLocks noChangeShapeType="1"/>
            </p:cNvSpPr>
            <p:nvPr/>
          </p:nvSpPr>
          <p:spPr bwMode="auto">
            <a:xfrm flipH="1">
              <a:off x="5848490" y="2059282"/>
              <a:ext cx="338138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>
              <a:spAutoFit/>
            </a:bodyPr>
            <a:lstStyle/>
            <a:p>
              <a:endParaRPr lang="es-ES" sz="2400"/>
            </a:p>
          </p:txBody>
        </p:sp>
        <p:sp>
          <p:nvSpPr>
            <p:cNvPr id="23576" name="Line 31"/>
            <p:cNvSpPr>
              <a:spLocks noChangeShapeType="1"/>
            </p:cNvSpPr>
            <p:nvPr/>
          </p:nvSpPr>
          <p:spPr bwMode="auto">
            <a:xfrm flipH="1">
              <a:off x="7599505" y="2046585"/>
              <a:ext cx="338138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>
              <a:spAutoFit/>
            </a:bodyPr>
            <a:lstStyle/>
            <a:p>
              <a:endParaRPr lang="es-ES" sz="2400"/>
            </a:p>
          </p:txBody>
        </p:sp>
      </p:grpSp>
      <p:sp>
        <p:nvSpPr>
          <p:cNvPr id="23572" name="Text Box 25"/>
          <p:cNvSpPr txBox="1">
            <a:spLocks noChangeArrowheads="1"/>
          </p:cNvSpPr>
          <p:nvPr/>
        </p:nvSpPr>
        <p:spPr bwMode="auto">
          <a:xfrm>
            <a:off x="6353760" y="1081570"/>
            <a:ext cx="1123952" cy="536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1" dirty="0">
                <a:solidFill>
                  <a:srgbClr val="008000"/>
                </a:solidFill>
                <a:latin typeface="Arial" panose="020B0604020202020204" pitchFamily="34" charset="0"/>
              </a:rPr>
              <a:t>R </a:t>
            </a:r>
            <a:r>
              <a:rPr lang="es-ES" sz="2400" dirty="0">
                <a:solidFill>
                  <a:srgbClr val="D60093"/>
                </a:solidFill>
                <a:latin typeface="Arial" panose="020B0604020202020204" pitchFamily="34" charset="0"/>
              </a:rPr>
              <a:t>Real</a:t>
            </a:r>
          </a:p>
        </p:txBody>
      </p:sp>
      <p:sp>
        <p:nvSpPr>
          <p:cNvPr id="23573" name="Text Box 26"/>
          <p:cNvSpPr txBox="1">
            <a:spLocks noChangeArrowheads="1"/>
          </p:cNvSpPr>
          <p:nvPr/>
        </p:nvSpPr>
        <p:spPr bwMode="auto">
          <a:xfrm>
            <a:off x="6342647" y="1533892"/>
            <a:ext cx="1139827" cy="536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1" dirty="0">
                <a:solidFill>
                  <a:srgbClr val="008000"/>
                </a:solidFill>
                <a:latin typeface="Arial" panose="020B0604020202020204" pitchFamily="34" charset="0"/>
              </a:rPr>
              <a:t>G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s-ES" sz="2400" dirty="0">
                <a:solidFill>
                  <a:srgbClr val="D60093"/>
                </a:solidFill>
                <a:latin typeface="Arial" panose="020B0604020202020204" pitchFamily="34" charset="0"/>
              </a:rPr>
              <a:t>Real</a:t>
            </a:r>
          </a:p>
        </p:txBody>
      </p:sp>
      <p:sp>
        <p:nvSpPr>
          <p:cNvPr id="23564" name="Cerrar llave 8"/>
          <p:cNvSpPr>
            <a:spLocks/>
          </p:cNvSpPr>
          <p:nvPr/>
        </p:nvSpPr>
        <p:spPr bwMode="auto">
          <a:xfrm flipH="1">
            <a:off x="7581317" y="1206885"/>
            <a:ext cx="326755" cy="2522058"/>
          </a:xfrm>
          <a:prstGeom prst="rightBrace">
            <a:avLst>
              <a:gd name="adj1" fmla="val 8335"/>
              <a:gd name="adj2" fmla="val 24471"/>
            </a:avLst>
          </a:prstGeom>
          <a:noFill/>
          <a:ln w="38100" algn="ctr">
            <a:solidFill>
              <a:srgbClr val="008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82800" rIns="90000" bIns="82800"/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s-ES" sz="2400"/>
          </a:p>
        </p:txBody>
      </p:sp>
      <p:sp>
        <p:nvSpPr>
          <p:cNvPr id="38" name="Text Box 5"/>
          <p:cNvSpPr txBox="1">
            <a:spLocks noChangeArrowheads="1"/>
          </p:cNvSpPr>
          <p:nvPr/>
        </p:nvSpPr>
        <p:spPr bwMode="auto">
          <a:xfrm>
            <a:off x="2681598" y="350096"/>
            <a:ext cx="6194554" cy="51473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wrap="non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REPRESENTACIÓN DE UN CONDUCTOR</a:t>
            </a:r>
          </a:p>
        </p:txBody>
      </p:sp>
      <p:sp>
        <p:nvSpPr>
          <p:cNvPr id="39" name="Text Box 28">
            <a:extLst>
              <a:ext uri="{FF2B5EF4-FFF2-40B4-BE49-F238E27FC236}">
                <a16:creationId xmlns:a16="http://schemas.microsoft.com/office/drawing/2014/main" id="{74F10979-F680-4180-AC97-BA0D299E4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2477" y="4059348"/>
            <a:ext cx="2166275" cy="782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000">
                <a:solidFill>
                  <a:srgbClr val="3333FF"/>
                </a:solidFill>
                <a:latin typeface="Arial" panose="020B0604020202020204" pitchFamily="34" charset="0"/>
              </a:rPr>
              <a:t>Esto </a:t>
            </a:r>
            <a:r>
              <a:rPr lang="es-ES" sz="2000" dirty="0">
                <a:solidFill>
                  <a:srgbClr val="3333FF"/>
                </a:solidFill>
                <a:latin typeface="Arial" panose="020B0604020202020204" pitchFamily="34" charset="0"/>
              </a:rPr>
              <a:t>y un cable ideal </a:t>
            </a:r>
            <a:r>
              <a:rPr lang="es-ES" sz="2000">
                <a:solidFill>
                  <a:srgbClr val="3333FF"/>
                </a:solidFill>
                <a:latin typeface="Arial" panose="020B0604020202020204" pitchFamily="34" charset="0"/>
              </a:rPr>
              <a:t>en serie</a:t>
            </a:r>
            <a:endParaRPr lang="es-ES" sz="20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40" name="Text Box 33">
            <a:extLst>
              <a:ext uri="{FF2B5EF4-FFF2-40B4-BE49-F238E27FC236}">
                <a16:creationId xmlns:a16="http://schemas.microsoft.com/office/drawing/2014/main" id="{EA12EA88-8169-41DF-BBC5-3D4D8FD16C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3269" y="2382153"/>
            <a:ext cx="1778435" cy="170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000">
                <a:solidFill>
                  <a:srgbClr val="3333FF"/>
                </a:solidFill>
                <a:latin typeface="Arial" panose="020B0604020202020204" pitchFamily="34" charset="0"/>
              </a:rPr>
              <a:t>Esto 2 veces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000">
                <a:solidFill>
                  <a:srgbClr val="3333FF"/>
                </a:solidFill>
                <a:latin typeface="Arial" panose="020B0604020202020204" pitchFamily="34" charset="0"/>
              </a:rPr>
              <a:t>en serie, una por el aislante y otra por las placas</a:t>
            </a:r>
            <a:endParaRPr lang="es-ES" sz="20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93B48AE4-930D-4497-BAFA-B6F345194E99}"/>
              </a:ext>
            </a:extLst>
          </p:cNvPr>
          <p:cNvGrpSpPr/>
          <p:nvPr/>
        </p:nvGrpSpPr>
        <p:grpSpPr>
          <a:xfrm>
            <a:off x="1488125" y="2123268"/>
            <a:ext cx="2218061" cy="1090547"/>
            <a:chOff x="1488125" y="2123268"/>
            <a:chExt cx="2218061" cy="1090547"/>
          </a:xfrm>
        </p:grpSpPr>
        <p:sp>
          <p:nvSpPr>
            <p:cNvPr id="41" name="Text Box 45">
              <a:extLst>
                <a:ext uri="{FF2B5EF4-FFF2-40B4-BE49-F238E27FC236}">
                  <a16:creationId xmlns:a16="http://schemas.microsoft.com/office/drawing/2014/main" id="{8BD58488-F67D-4584-B218-19A32F4DD6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125" y="2123268"/>
              <a:ext cx="1564475" cy="10905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squar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dirty="0">
                  <a:solidFill>
                    <a:srgbClr val="FF0000"/>
                  </a:solidFill>
                  <a:latin typeface="Arial" panose="020B0604020202020204" pitchFamily="34" charset="0"/>
                </a:rPr>
                <a:t>(elemento consumidor de energía)</a:t>
              </a:r>
            </a:p>
          </p:txBody>
        </p:sp>
        <p:cxnSp>
          <p:nvCxnSpPr>
            <p:cNvPr id="5" name="Conector recto de flecha 4">
              <a:extLst>
                <a:ext uri="{FF2B5EF4-FFF2-40B4-BE49-F238E27FC236}">
                  <a16:creationId xmlns:a16="http://schemas.microsoft.com/office/drawing/2014/main" id="{F625A804-8735-494A-B48A-ECAEA09D2F00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2965489" y="2778348"/>
              <a:ext cx="740697" cy="294107"/>
            </a:xfrm>
            <a:prstGeom prst="straightConnector1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0255937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3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3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3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472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472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72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472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472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472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2075" grpId="0" animBg="1"/>
      <p:bldP spid="472091" grpId="0"/>
      <p:bldP spid="472092" grpId="0"/>
      <p:bldP spid="472097" grpId="0"/>
      <p:bldP spid="23590" grpId="0"/>
      <p:bldP spid="23582" grpId="0"/>
      <p:bldP spid="23583" grpId="0"/>
      <p:bldP spid="23578" grpId="0" animBg="1"/>
      <p:bldP spid="2" grpId="0" animBg="1"/>
      <p:bldP spid="23572" grpId="0"/>
      <p:bldP spid="23573" grpId="0"/>
      <p:bldP spid="23564" grpId="0" animBg="1"/>
      <p:bldP spid="38" grpId="0" animBg="1"/>
      <p:bldP spid="39" grpId="0"/>
      <p:bldP spid="4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81" name="Text Box 4"/>
          <p:cNvSpPr txBox="1">
            <a:spLocks noChangeArrowheads="1"/>
          </p:cNvSpPr>
          <p:nvPr/>
        </p:nvSpPr>
        <p:spPr bwMode="auto">
          <a:xfrm>
            <a:off x="1290052" y="1093900"/>
            <a:ext cx="3019426" cy="58737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108000" tIns="108000" rIns="108000" bIns="108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b="1">
                <a:solidFill>
                  <a:srgbClr val="000000"/>
                </a:solidFill>
                <a:latin typeface="Arial" panose="020B0604020202020204" pitchFamily="34" charset="0"/>
              </a:rPr>
              <a:t>Regla de las nudos</a:t>
            </a:r>
          </a:p>
        </p:txBody>
      </p:sp>
      <p:sp>
        <p:nvSpPr>
          <p:cNvPr id="27682" name="Text Box 5"/>
          <p:cNvSpPr txBox="1">
            <a:spLocks noChangeArrowheads="1"/>
          </p:cNvSpPr>
          <p:nvPr/>
        </p:nvSpPr>
        <p:spPr bwMode="auto">
          <a:xfrm>
            <a:off x="1290052" y="405496"/>
            <a:ext cx="3019426" cy="587375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108000" tIns="108000" rIns="108000" bIns="108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>
                <a:solidFill>
                  <a:srgbClr val="FFFFFF"/>
                </a:solidFill>
                <a:latin typeface="Arial" panose="020B0604020202020204" pitchFamily="34" charset="0"/>
              </a:rPr>
              <a:t>1ª Ley de Kirchhoff</a:t>
            </a:r>
          </a:p>
        </p:txBody>
      </p:sp>
      <p:sp>
        <p:nvSpPr>
          <p:cNvPr id="465926" name="Text Box 6"/>
          <p:cNvSpPr txBox="1">
            <a:spLocks noChangeArrowheads="1"/>
          </p:cNvSpPr>
          <p:nvPr/>
        </p:nvSpPr>
        <p:spPr bwMode="auto">
          <a:xfrm>
            <a:off x="4688248" y="950539"/>
            <a:ext cx="5588991" cy="9567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lIns="108000" tIns="108000" rIns="108000" bIns="108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La suma algebraica de las intensidades en un nudo es nula</a:t>
            </a:r>
          </a:p>
        </p:txBody>
      </p:sp>
      <p:sp>
        <p:nvSpPr>
          <p:cNvPr id="465927" name="Text Box 7"/>
          <p:cNvSpPr txBox="1">
            <a:spLocks noChangeArrowheads="1"/>
          </p:cNvSpPr>
          <p:nvPr/>
        </p:nvSpPr>
        <p:spPr bwMode="auto">
          <a:xfrm>
            <a:off x="6882444" y="1973551"/>
            <a:ext cx="3396126" cy="956773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wrap="square" lIns="108000" tIns="72000" rIns="108000" bIns="144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Comic Sans MS" panose="030F0702030302020204" pitchFamily="66" charset="0"/>
              </a:rPr>
              <a:t>I</a:t>
            </a:r>
            <a:r>
              <a:rPr lang="es-ES" sz="2400" baseline="-25000">
                <a:solidFill>
                  <a:srgbClr val="000000"/>
                </a:solidFill>
                <a:latin typeface="Arial" panose="020B0604020202020204" pitchFamily="34" charset="0"/>
              </a:rPr>
              <a:t>SALIENTES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 signo contrario </a:t>
            </a:r>
            <a:r>
              <a:rPr lang="es-ES" sz="2400">
                <a:solidFill>
                  <a:srgbClr val="000000"/>
                </a:solidFill>
                <a:latin typeface="Comic Sans MS" panose="030F0702030302020204" pitchFamily="66" charset="0"/>
              </a:rPr>
              <a:t>I</a:t>
            </a:r>
            <a:r>
              <a:rPr lang="es-ES" sz="2400" baseline="-25000">
                <a:solidFill>
                  <a:srgbClr val="000000"/>
                </a:solidFill>
                <a:latin typeface="Arial" panose="020B0604020202020204" pitchFamily="34" charset="0"/>
              </a:rPr>
              <a:t>ENTRANTES</a:t>
            </a:r>
            <a:endParaRPr lang="es-E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485265" y="1895437"/>
            <a:ext cx="2563813" cy="2563813"/>
            <a:chOff x="1004" y="2417"/>
            <a:chExt cx="1615" cy="1615"/>
          </a:xfrm>
        </p:grpSpPr>
        <p:sp>
          <p:nvSpPr>
            <p:cNvPr id="27670" name="Line 9"/>
            <p:cNvSpPr>
              <a:spLocks noChangeShapeType="1"/>
            </p:cNvSpPr>
            <p:nvPr/>
          </p:nvSpPr>
          <p:spPr bwMode="auto">
            <a:xfrm rot="16200000" flipH="1">
              <a:off x="1812" y="2363"/>
              <a:ext cx="0" cy="1615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8000" tIns="108000" rIns="108000" bIns="108000" anchor="ctr" anchorCtr="1">
              <a:spAutoFit/>
            </a:bodyPr>
            <a:lstStyle/>
            <a:p>
              <a:pPr>
                <a:spcBef>
                  <a:spcPts val="0"/>
                </a:spcBef>
              </a:pPr>
              <a:endParaRPr lang="es-ES"/>
            </a:p>
          </p:txBody>
        </p:sp>
        <p:sp>
          <p:nvSpPr>
            <p:cNvPr id="27671" name="Line 10"/>
            <p:cNvSpPr>
              <a:spLocks noChangeShapeType="1"/>
            </p:cNvSpPr>
            <p:nvPr/>
          </p:nvSpPr>
          <p:spPr bwMode="auto">
            <a:xfrm flipH="1">
              <a:off x="1806" y="2417"/>
              <a:ext cx="0" cy="1615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8000" tIns="108000" rIns="108000" bIns="108000" anchor="ctr" anchorCtr="1">
              <a:spAutoFit/>
            </a:bodyPr>
            <a:lstStyle/>
            <a:p>
              <a:pPr>
                <a:spcBef>
                  <a:spcPts val="0"/>
                </a:spcBef>
              </a:pPr>
              <a:endParaRPr lang="es-ES"/>
            </a:p>
          </p:txBody>
        </p:sp>
        <p:sp>
          <p:nvSpPr>
            <p:cNvPr id="27672" name="Oval 11"/>
            <p:cNvSpPr>
              <a:spLocks noChangeArrowheads="1"/>
            </p:cNvSpPr>
            <p:nvPr/>
          </p:nvSpPr>
          <p:spPr bwMode="auto">
            <a:xfrm>
              <a:off x="1695" y="3069"/>
              <a:ext cx="227" cy="22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lIns="108000" tIns="108000" rIns="108000" bIns="10800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7673" name="Line 12"/>
            <p:cNvSpPr>
              <a:spLocks noChangeShapeType="1"/>
            </p:cNvSpPr>
            <p:nvPr/>
          </p:nvSpPr>
          <p:spPr bwMode="auto">
            <a:xfrm>
              <a:off x="1803" y="2696"/>
              <a:ext cx="0" cy="185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8000" tIns="108000" rIns="108000" bIns="108000" anchor="ctr" anchorCtr="1">
              <a:spAutoFit/>
            </a:bodyPr>
            <a:lstStyle/>
            <a:p>
              <a:pPr>
                <a:spcBef>
                  <a:spcPts val="0"/>
                </a:spcBef>
              </a:pPr>
              <a:endParaRPr lang="es-ES"/>
            </a:p>
          </p:txBody>
        </p:sp>
        <p:sp>
          <p:nvSpPr>
            <p:cNvPr id="27674" name="Line 13"/>
            <p:cNvSpPr>
              <a:spLocks noChangeShapeType="1"/>
            </p:cNvSpPr>
            <p:nvPr/>
          </p:nvSpPr>
          <p:spPr bwMode="auto">
            <a:xfrm>
              <a:off x="1809" y="3472"/>
              <a:ext cx="0" cy="185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8000" tIns="108000" rIns="108000" bIns="108000" anchor="ctr" anchorCtr="1">
              <a:spAutoFit/>
            </a:bodyPr>
            <a:lstStyle/>
            <a:p>
              <a:pPr>
                <a:spcBef>
                  <a:spcPts val="0"/>
                </a:spcBef>
              </a:pPr>
              <a:endParaRPr lang="es-ES"/>
            </a:p>
          </p:txBody>
        </p:sp>
        <p:sp>
          <p:nvSpPr>
            <p:cNvPr id="27675" name="Line 14"/>
            <p:cNvSpPr>
              <a:spLocks noChangeShapeType="1"/>
            </p:cNvSpPr>
            <p:nvPr/>
          </p:nvSpPr>
          <p:spPr bwMode="auto">
            <a:xfrm rot="5400000">
              <a:off x="1335" y="3074"/>
              <a:ext cx="0" cy="185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8000" tIns="108000" rIns="108000" bIns="108000" anchor="ctr" anchorCtr="1">
              <a:spAutoFit/>
            </a:bodyPr>
            <a:lstStyle/>
            <a:p>
              <a:pPr>
                <a:spcBef>
                  <a:spcPts val="0"/>
                </a:spcBef>
              </a:pPr>
              <a:endParaRPr lang="es-ES"/>
            </a:p>
          </p:txBody>
        </p:sp>
        <p:sp>
          <p:nvSpPr>
            <p:cNvPr id="27676" name="Line 15"/>
            <p:cNvSpPr>
              <a:spLocks noChangeShapeType="1"/>
            </p:cNvSpPr>
            <p:nvPr/>
          </p:nvSpPr>
          <p:spPr bwMode="auto">
            <a:xfrm rot="16200000" flipH="1">
              <a:off x="2268" y="3077"/>
              <a:ext cx="0" cy="185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8000" tIns="108000" rIns="108000" bIns="108000" anchor="ctr" anchorCtr="1">
              <a:spAutoFit/>
            </a:bodyPr>
            <a:lstStyle/>
            <a:p>
              <a:pPr>
                <a:spcBef>
                  <a:spcPts val="0"/>
                </a:spcBef>
              </a:pPr>
              <a:endParaRPr lang="es-ES"/>
            </a:p>
          </p:txBody>
        </p:sp>
        <p:sp>
          <p:nvSpPr>
            <p:cNvPr id="27677" name="Text Box 16"/>
            <p:cNvSpPr txBox="1">
              <a:spLocks noChangeArrowheads="1"/>
            </p:cNvSpPr>
            <p:nvPr/>
          </p:nvSpPr>
          <p:spPr bwMode="auto">
            <a:xfrm>
              <a:off x="1507" y="2493"/>
              <a:ext cx="302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108000" tIns="108000" rIns="108000" bIns="10800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>
                  <a:solidFill>
                    <a:srgbClr val="008000"/>
                  </a:solidFill>
                  <a:latin typeface="Comic Sans MS" panose="030F0702030302020204" pitchFamily="66" charset="0"/>
                </a:rPr>
                <a:t>I</a:t>
              </a:r>
              <a:r>
                <a:rPr lang="es-ES" sz="2400" baseline="-25000">
                  <a:solidFill>
                    <a:srgbClr val="008000"/>
                  </a:solidFill>
                  <a:latin typeface="Comic Sans MS" panose="030F0702030302020204" pitchFamily="66" charset="0"/>
                </a:rPr>
                <a:t>1</a:t>
              </a:r>
              <a:endParaRPr lang="es-ES" sz="2400">
                <a:solidFill>
                  <a:srgbClr val="008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7678" name="Text Box 17"/>
            <p:cNvSpPr txBox="1">
              <a:spLocks noChangeArrowheads="1"/>
            </p:cNvSpPr>
            <p:nvPr/>
          </p:nvSpPr>
          <p:spPr bwMode="auto">
            <a:xfrm>
              <a:off x="2154" y="2759"/>
              <a:ext cx="322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108000" tIns="108000" rIns="108000" bIns="10800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>
                  <a:solidFill>
                    <a:srgbClr val="008000"/>
                  </a:solidFill>
                  <a:latin typeface="Comic Sans MS" panose="030F0702030302020204" pitchFamily="66" charset="0"/>
                </a:rPr>
                <a:t>I</a:t>
              </a:r>
              <a:r>
                <a:rPr lang="es-ES" sz="2400" baseline="-25000">
                  <a:solidFill>
                    <a:srgbClr val="008000"/>
                  </a:solidFill>
                  <a:latin typeface="Comic Sans MS" panose="030F0702030302020204" pitchFamily="66" charset="0"/>
                </a:rPr>
                <a:t>2</a:t>
              </a:r>
              <a:endParaRPr lang="es-ES" sz="2400">
                <a:solidFill>
                  <a:srgbClr val="008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7679" name="Text Box 18"/>
            <p:cNvSpPr txBox="1">
              <a:spLocks noChangeArrowheads="1"/>
            </p:cNvSpPr>
            <p:nvPr/>
          </p:nvSpPr>
          <p:spPr bwMode="auto">
            <a:xfrm>
              <a:off x="1833" y="3395"/>
              <a:ext cx="322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108000" tIns="108000" rIns="108000" bIns="10800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>
                  <a:solidFill>
                    <a:srgbClr val="008000"/>
                  </a:solidFill>
                  <a:latin typeface="Comic Sans MS" panose="030F0702030302020204" pitchFamily="66" charset="0"/>
                </a:rPr>
                <a:t>I</a:t>
              </a:r>
              <a:r>
                <a:rPr lang="es-ES" sz="2400" baseline="-25000">
                  <a:solidFill>
                    <a:srgbClr val="008000"/>
                  </a:solidFill>
                  <a:latin typeface="Comic Sans MS" panose="030F0702030302020204" pitchFamily="66" charset="0"/>
                </a:rPr>
                <a:t>3</a:t>
              </a:r>
              <a:endParaRPr lang="es-ES" sz="2400">
                <a:solidFill>
                  <a:srgbClr val="008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7680" name="Text Box 19"/>
            <p:cNvSpPr txBox="1">
              <a:spLocks noChangeArrowheads="1"/>
            </p:cNvSpPr>
            <p:nvPr/>
          </p:nvSpPr>
          <p:spPr bwMode="auto">
            <a:xfrm>
              <a:off x="1204" y="3167"/>
              <a:ext cx="322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108000" tIns="108000" rIns="108000" bIns="10800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>
                  <a:solidFill>
                    <a:srgbClr val="008000"/>
                  </a:solidFill>
                  <a:latin typeface="Comic Sans MS" panose="030F0702030302020204" pitchFamily="66" charset="0"/>
                </a:rPr>
                <a:t>I</a:t>
              </a:r>
              <a:r>
                <a:rPr lang="es-ES" sz="2400" baseline="-25000">
                  <a:solidFill>
                    <a:srgbClr val="008000"/>
                  </a:solidFill>
                  <a:latin typeface="Comic Sans MS" panose="030F0702030302020204" pitchFamily="66" charset="0"/>
                </a:rPr>
                <a:t>4</a:t>
              </a:r>
              <a:endParaRPr lang="es-ES" sz="2400">
                <a:solidFill>
                  <a:srgbClr val="008000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465940" name="Text Box 20"/>
          <p:cNvSpPr txBox="1">
            <a:spLocks noChangeArrowheads="1"/>
          </p:cNvSpPr>
          <p:nvPr/>
        </p:nvSpPr>
        <p:spPr bwMode="auto">
          <a:xfrm>
            <a:off x="4651672" y="2953431"/>
            <a:ext cx="2940008" cy="587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108000" tIns="108000" rIns="108000" bIns="108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I</a:t>
            </a:r>
            <a:r>
              <a:rPr lang="es-ES" sz="2400" baseline="-25000" dirty="0">
                <a:solidFill>
                  <a:srgbClr val="000000"/>
                </a:solidFill>
                <a:latin typeface="Comic Sans MS" panose="030F0702030302020204" pitchFamily="66" charset="0"/>
              </a:rPr>
              <a:t>1</a:t>
            </a:r>
            <a:r>
              <a:rPr lang="es-E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s-ES" sz="240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 </a:t>
            </a:r>
            <a:r>
              <a:rPr lang="es-E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I</a:t>
            </a:r>
            <a:r>
              <a:rPr lang="es-ES" sz="2400" baseline="-25000" dirty="0">
                <a:solidFill>
                  <a:srgbClr val="000000"/>
                </a:solidFill>
                <a:latin typeface="Comic Sans MS" panose="030F0702030302020204" pitchFamily="66" charset="0"/>
              </a:rPr>
              <a:t>2</a:t>
            </a:r>
            <a:r>
              <a:rPr lang="es-E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s-ES" sz="240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 I</a:t>
            </a:r>
            <a:r>
              <a:rPr lang="es-ES" sz="2400" baseline="-2500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3</a:t>
            </a:r>
            <a:r>
              <a:rPr lang="es-ES" sz="240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 I</a:t>
            </a:r>
            <a:r>
              <a:rPr lang="es-ES" sz="2400" baseline="-2500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4</a:t>
            </a:r>
            <a:r>
              <a:rPr lang="es-ES" sz="240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= 0</a:t>
            </a:r>
          </a:p>
        </p:txBody>
      </p:sp>
      <p:sp>
        <p:nvSpPr>
          <p:cNvPr id="465941" name="Text Box 21"/>
          <p:cNvSpPr txBox="1">
            <a:spLocks noChangeArrowheads="1"/>
          </p:cNvSpPr>
          <p:nvPr/>
        </p:nvSpPr>
        <p:spPr bwMode="auto">
          <a:xfrm>
            <a:off x="7507221" y="2937101"/>
            <a:ext cx="2845432" cy="587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108000" tIns="108000" rIns="108000" bIns="108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  </a:t>
            </a:r>
            <a:r>
              <a:rPr lang="es-E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I</a:t>
            </a:r>
            <a:r>
              <a:rPr lang="es-ES" sz="2400" baseline="-25000" dirty="0">
                <a:solidFill>
                  <a:srgbClr val="000000"/>
                </a:solidFill>
                <a:latin typeface="Comic Sans MS" panose="030F0702030302020204" pitchFamily="66" charset="0"/>
              </a:rPr>
              <a:t>1</a:t>
            </a:r>
            <a:r>
              <a:rPr lang="es-E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s-ES" sz="240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= </a:t>
            </a:r>
            <a:r>
              <a:rPr lang="es-E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I</a:t>
            </a:r>
            <a:r>
              <a:rPr lang="es-ES" sz="2400" baseline="-25000" dirty="0">
                <a:solidFill>
                  <a:srgbClr val="000000"/>
                </a:solidFill>
                <a:latin typeface="Comic Sans MS" panose="030F0702030302020204" pitchFamily="66" charset="0"/>
              </a:rPr>
              <a:t>2</a:t>
            </a:r>
            <a:r>
              <a:rPr lang="es-E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s-ES" sz="240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+ I</a:t>
            </a:r>
            <a:r>
              <a:rPr lang="es-ES" sz="2400" baseline="-2500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3</a:t>
            </a:r>
            <a:r>
              <a:rPr lang="es-ES" sz="240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+ I</a:t>
            </a:r>
            <a:r>
              <a:rPr lang="es-ES" sz="2400" baseline="-2500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4</a:t>
            </a:r>
            <a:endParaRPr lang="es-ES" sz="2400" dirty="0">
              <a:solidFill>
                <a:srgbClr val="000000"/>
              </a:solidFill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sp>
        <p:nvSpPr>
          <p:cNvPr id="27669" name="Text Box 22"/>
          <p:cNvSpPr txBox="1">
            <a:spLocks noChangeArrowheads="1"/>
          </p:cNvSpPr>
          <p:nvPr/>
        </p:nvSpPr>
        <p:spPr bwMode="auto">
          <a:xfrm>
            <a:off x="4438904" y="3593992"/>
            <a:ext cx="2210220" cy="956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108000" tIns="108000" rIns="108000" bIns="108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ts val="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Es lo mismo 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que:</a:t>
            </a:r>
            <a:endParaRPr lang="es-ES" sz="2400" baseline="-25000" dirty="0"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sp>
        <p:nvSpPr>
          <p:cNvPr id="465943" name="Text Box 23"/>
          <p:cNvSpPr txBox="1">
            <a:spLocks noChangeArrowheads="1"/>
          </p:cNvSpPr>
          <p:nvPr/>
        </p:nvSpPr>
        <p:spPr bwMode="auto">
          <a:xfrm>
            <a:off x="1336131" y="5650157"/>
            <a:ext cx="9064933" cy="1326105"/>
          </a:xfrm>
          <a:prstGeom prst="rect">
            <a:avLst/>
          </a:prstGeom>
          <a:noFill/>
          <a:ln>
            <a:noFill/>
          </a:ln>
        </p:spPr>
        <p:txBody>
          <a:bodyPr wrap="square" lIns="108000" tIns="108000" rIns="108000" bIns="108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 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En corriente continua, al ser todo cte., se debe verificar. Si no, se acumularía carga, se dependería del tiempo y nada sería cte.. En general, se verifica, porque no se acumula carga en un nudo</a:t>
            </a:r>
          </a:p>
        </p:txBody>
      </p: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6079801" y="1453944"/>
            <a:ext cx="1838157" cy="531546"/>
            <a:chOff x="2168" y="2005"/>
            <a:chExt cx="1071" cy="492"/>
          </a:xfrm>
        </p:grpSpPr>
        <p:sp>
          <p:nvSpPr>
            <p:cNvPr id="27666" name="Line 28"/>
            <p:cNvSpPr>
              <a:spLocks noChangeShapeType="1"/>
            </p:cNvSpPr>
            <p:nvPr/>
          </p:nvSpPr>
          <p:spPr bwMode="auto">
            <a:xfrm flipV="1">
              <a:off x="2168" y="2005"/>
              <a:ext cx="797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108000" tIns="108000" rIns="108000" bIns="108000" anchor="ctr" anchorCtr="1">
              <a:spAutoFit/>
            </a:bodyPr>
            <a:lstStyle/>
            <a:p>
              <a:pPr>
                <a:spcBef>
                  <a:spcPts val="0"/>
                </a:spcBef>
              </a:pPr>
              <a:endParaRPr lang="es-ES"/>
            </a:p>
          </p:txBody>
        </p:sp>
        <p:sp>
          <p:nvSpPr>
            <p:cNvPr id="27667" name="Freeform 29"/>
            <p:cNvSpPr>
              <a:spLocks/>
            </p:cNvSpPr>
            <p:nvPr/>
          </p:nvSpPr>
          <p:spPr bwMode="auto">
            <a:xfrm rot="16557299" flipH="1">
              <a:off x="2855" y="2114"/>
              <a:ext cx="473" cy="294"/>
            </a:xfrm>
            <a:custGeom>
              <a:avLst/>
              <a:gdLst>
                <a:gd name="T0" fmla="*/ 0 w 760"/>
                <a:gd name="T1" fmla="*/ 0 h 504"/>
                <a:gd name="T2" fmla="*/ 19 w 760"/>
                <a:gd name="T3" fmla="*/ 368 h 504"/>
                <a:gd name="T4" fmla="*/ 77 w 760"/>
                <a:gd name="T5" fmla="*/ 504 h 504"/>
                <a:gd name="T6" fmla="*/ 0 60000 65536"/>
                <a:gd name="T7" fmla="*/ 0 60000 65536"/>
                <a:gd name="T8" fmla="*/ 0 60000 65536"/>
                <a:gd name="T9" fmla="*/ 0 w 760"/>
                <a:gd name="T10" fmla="*/ 0 h 504"/>
                <a:gd name="T11" fmla="*/ 760 w 760"/>
                <a:gd name="T12" fmla="*/ 504 h 5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0" h="504">
                  <a:moveTo>
                    <a:pt x="0" y="0"/>
                  </a:moveTo>
                  <a:cubicBezTo>
                    <a:pt x="32" y="142"/>
                    <a:pt x="65" y="284"/>
                    <a:pt x="192" y="368"/>
                  </a:cubicBezTo>
                  <a:cubicBezTo>
                    <a:pt x="319" y="452"/>
                    <a:pt x="539" y="478"/>
                    <a:pt x="760" y="504"/>
                  </a:cubicBezTo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108000" tIns="108000" rIns="108000" bIns="108000" anchor="ctr" anchorCtr="1">
              <a:spAutoFit/>
            </a:bodyPr>
            <a:lstStyle/>
            <a:p>
              <a:pPr>
                <a:spcBef>
                  <a:spcPts val="0"/>
                </a:spcBef>
              </a:pPr>
              <a:endParaRPr lang="es-ES"/>
            </a:p>
          </p:txBody>
        </p:sp>
      </p:grpSp>
      <p:sp>
        <p:nvSpPr>
          <p:cNvPr id="2" name="Text Box 23"/>
          <p:cNvSpPr txBox="1">
            <a:spLocks noChangeArrowheads="1"/>
          </p:cNvSpPr>
          <p:nvPr/>
        </p:nvSpPr>
        <p:spPr bwMode="auto">
          <a:xfrm>
            <a:off x="1366252" y="5212895"/>
            <a:ext cx="9048829" cy="587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108000" tIns="108000" rIns="108000" bIns="108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 Se corresponde con una de las ecuaciones en equilibrio</a:t>
            </a:r>
          </a:p>
        </p:txBody>
      </p:sp>
      <p:grpSp>
        <p:nvGrpSpPr>
          <p:cNvPr id="29736" name="Group 40"/>
          <p:cNvGrpSpPr>
            <a:grpSpLocks/>
          </p:cNvGrpSpPr>
          <p:nvPr/>
        </p:nvGrpSpPr>
        <p:grpSpPr bwMode="auto">
          <a:xfrm>
            <a:off x="4679566" y="1988189"/>
            <a:ext cx="1766892" cy="935038"/>
            <a:chOff x="5703" y="1400"/>
            <a:chExt cx="1113" cy="589"/>
          </a:xfrm>
        </p:grpSpPr>
        <p:sp>
          <p:nvSpPr>
            <p:cNvPr id="27662" name="Rectangle 17"/>
            <p:cNvSpPr>
              <a:spLocks noChangeArrowheads="1"/>
            </p:cNvSpPr>
            <p:nvPr/>
          </p:nvSpPr>
          <p:spPr bwMode="auto">
            <a:xfrm>
              <a:off x="5703" y="1400"/>
              <a:ext cx="1113" cy="585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108000" tIns="108000" rIns="108000" bIns="10800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endParaRPr lang="es-ES" sz="2000">
                <a:latin typeface="Arial" panose="020B0604020202020204" pitchFamily="34" charset="0"/>
              </a:endParaRPr>
            </a:p>
          </p:txBody>
        </p:sp>
        <p:sp>
          <p:nvSpPr>
            <p:cNvPr id="27663" name="Text Box 18"/>
            <p:cNvSpPr txBox="1">
              <a:spLocks noChangeArrowheads="1"/>
            </p:cNvSpPr>
            <p:nvPr/>
          </p:nvSpPr>
          <p:spPr bwMode="auto">
            <a:xfrm>
              <a:off x="5886" y="1423"/>
              <a:ext cx="902" cy="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108000" tIns="108000" rIns="108000" bIns="10800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800" dirty="0">
                  <a:latin typeface="Arial" panose="020B0604020202020204" pitchFamily="34" charset="0"/>
                  <a:sym typeface="Symbol" panose="05050102010706020507" pitchFamily="18" charset="2"/>
                </a:rPr>
                <a:t> </a:t>
              </a:r>
              <a:r>
                <a:rPr lang="es-ES" sz="2800" dirty="0" err="1">
                  <a:latin typeface="Comic Sans MS" panose="030F0702030302020204" pitchFamily="66" charset="0"/>
                  <a:sym typeface="Symbol" panose="05050102010706020507" pitchFamily="18" charset="2"/>
                </a:rPr>
                <a:t>I</a:t>
              </a:r>
              <a:r>
                <a:rPr lang="es-ES" sz="2800" baseline="-25000" dirty="0" err="1">
                  <a:latin typeface="Arial" panose="020B0604020202020204" pitchFamily="34" charset="0"/>
                  <a:sym typeface="Symbol" panose="05050102010706020507" pitchFamily="18" charset="2"/>
                </a:rPr>
                <a:t>i</a:t>
              </a:r>
              <a:r>
                <a:rPr lang="es-ES" sz="2800" dirty="0">
                  <a:latin typeface="Arial" panose="020B0604020202020204" pitchFamily="34" charset="0"/>
                  <a:sym typeface="Symbol" panose="05050102010706020507" pitchFamily="18" charset="2"/>
                </a:rPr>
                <a:t> = 0</a:t>
              </a:r>
            </a:p>
          </p:txBody>
        </p:sp>
        <p:sp>
          <p:nvSpPr>
            <p:cNvPr id="27664" name="Text Box 19"/>
            <p:cNvSpPr txBox="1">
              <a:spLocks noChangeArrowheads="1"/>
            </p:cNvSpPr>
            <p:nvPr/>
          </p:nvSpPr>
          <p:spPr bwMode="auto">
            <a:xfrm>
              <a:off x="5781" y="1697"/>
              <a:ext cx="517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108000" tIns="108000" rIns="108000" bIns="10800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1600" dirty="0">
                  <a:latin typeface="Arial" panose="020B0604020202020204" pitchFamily="34" charset="0"/>
                </a:rPr>
                <a:t>NUDO</a:t>
              </a:r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05336330-84EF-487F-A784-C54A32118381}"/>
              </a:ext>
            </a:extLst>
          </p:cNvPr>
          <p:cNvGrpSpPr/>
          <p:nvPr/>
        </p:nvGrpSpPr>
        <p:grpSpPr>
          <a:xfrm>
            <a:off x="6646867" y="3700037"/>
            <a:ext cx="3965438" cy="844877"/>
            <a:chOff x="6373444" y="4339840"/>
            <a:chExt cx="3965438" cy="844877"/>
          </a:xfrm>
        </p:grpSpPr>
        <p:grpSp>
          <p:nvGrpSpPr>
            <p:cNvPr id="5" name="Grupo 4"/>
            <p:cNvGrpSpPr/>
            <p:nvPr/>
          </p:nvGrpSpPr>
          <p:grpSpPr>
            <a:xfrm>
              <a:off x="6373444" y="4339840"/>
              <a:ext cx="3965438" cy="781796"/>
              <a:chOff x="6721436" y="4705398"/>
              <a:chExt cx="3965438" cy="781796"/>
            </a:xfrm>
          </p:grpSpPr>
          <p:sp>
            <p:nvSpPr>
              <p:cNvPr id="27668" name="Rectangle 31"/>
              <p:cNvSpPr>
                <a:spLocks noChangeArrowheads="1"/>
              </p:cNvSpPr>
              <p:nvPr/>
            </p:nvSpPr>
            <p:spPr bwMode="auto">
              <a:xfrm>
                <a:off x="6721436" y="4705398"/>
                <a:ext cx="3955247" cy="781796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square" lIns="108000" tIns="108000" rIns="108000" bIns="108000" anchor="ctr" anchorCtr="1">
                <a:spAutoFit/>
              </a:bodyPr>
              <a:lstStyle>
                <a:lvl1pPr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ts val="0"/>
                  </a:spcBef>
                </a:pPr>
                <a:endParaRPr lang="es-ES" sz="2400"/>
              </a:p>
            </p:txBody>
          </p:sp>
          <p:sp>
            <p:nvSpPr>
              <p:cNvPr id="33" name="Text Box 22"/>
              <p:cNvSpPr txBox="1">
                <a:spLocks noChangeArrowheads="1"/>
              </p:cNvSpPr>
              <p:nvPr/>
            </p:nvSpPr>
            <p:spPr bwMode="auto">
              <a:xfrm>
                <a:off x="6957012" y="4711179"/>
                <a:ext cx="3729862" cy="587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square" lIns="108000" tIns="108000" rIns="108000" bIns="10800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ts val="0"/>
                  </a:spcBef>
                  <a:buFontTx/>
                  <a:buNone/>
                </a:pPr>
                <a:r>
                  <a:rPr lang="es-ES" sz="2400" dirty="0">
                    <a:latin typeface="Arial" panose="020B0604020202020204" pitchFamily="34" charset="0"/>
                    <a:sym typeface="Symbol" panose="05050102010706020507" pitchFamily="18" charset="2"/>
                  </a:rPr>
                  <a:t> </a:t>
                </a:r>
                <a:r>
                  <a:rPr lang="es-ES" sz="2400" dirty="0">
                    <a:latin typeface="Comic Sans MS" panose="030F0702030302020204" pitchFamily="66" charset="0"/>
                    <a:sym typeface="Symbol" panose="05050102010706020507" pitchFamily="18" charset="2"/>
                  </a:rPr>
                  <a:t>I</a:t>
                </a:r>
                <a:r>
                  <a:rPr lang="es-ES" sz="2400" baseline="-25000" dirty="0">
                    <a:latin typeface="Comic Sans MS" panose="030F0702030302020204" pitchFamily="66" charset="0"/>
                    <a:sym typeface="Symbol" panose="05050102010706020507" pitchFamily="18" charset="2"/>
                  </a:rPr>
                  <a:t>ENTRANTE</a:t>
                </a:r>
                <a:r>
                  <a:rPr lang="es-ES" sz="2400" dirty="0">
                    <a:latin typeface="Comic Sans MS" panose="030F0702030302020204" pitchFamily="66" charset="0"/>
                    <a:sym typeface="Symbol" panose="05050102010706020507" pitchFamily="18" charset="2"/>
                  </a:rPr>
                  <a:t> = </a:t>
                </a:r>
                <a:r>
                  <a:rPr lang="es-ES" sz="2400" dirty="0">
                    <a:latin typeface="Arial" panose="020B0604020202020204" pitchFamily="34" charset="0"/>
                    <a:sym typeface="Symbol" panose="05050102010706020507" pitchFamily="18" charset="2"/>
                  </a:rPr>
                  <a:t> </a:t>
                </a:r>
                <a:r>
                  <a:rPr lang="es-ES" sz="2400" dirty="0">
                    <a:latin typeface="Comic Sans MS" panose="030F0702030302020204" pitchFamily="66" charset="0"/>
                    <a:sym typeface="Symbol" panose="05050102010706020507" pitchFamily="18" charset="2"/>
                  </a:rPr>
                  <a:t>I</a:t>
                </a:r>
                <a:r>
                  <a:rPr lang="es-ES" sz="2400" baseline="-25000" dirty="0">
                    <a:latin typeface="Comic Sans MS" panose="030F0702030302020204" pitchFamily="66" charset="0"/>
                    <a:sym typeface="Symbol" panose="05050102010706020507" pitchFamily="18" charset="2"/>
                  </a:rPr>
                  <a:t>SALIENTE</a:t>
                </a:r>
              </a:p>
            </p:txBody>
          </p:sp>
        </p:grpSp>
        <p:sp>
          <p:nvSpPr>
            <p:cNvPr id="34" name="Text Box 19">
              <a:extLst>
                <a:ext uri="{FF2B5EF4-FFF2-40B4-BE49-F238E27FC236}">
                  <a16:creationId xmlns:a16="http://schemas.microsoft.com/office/drawing/2014/main" id="{61231ED5-9377-4FCC-849C-6B1FCBBF4A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1968" y="4721167"/>
              <a:ext cx="820740" cy="463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108000" tIns="108000" rIns="108000" bIns="10800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1600" dirty="0">
                  <a:latin typeface="Arial" panose="020B0604020202020204" pitchFamily="34" charset="0"/>
                </a:rPr>
                <a:t>NUDO</a:t>
              </a:r>
            </a:p>
          </p:txBody>
        </p:sp>
        <p:sp>
          <p:nvSpPr>
            <p:cNvPr id="35" name="Text Box 19">
              <a:extLst>
                <a:ext uri="{FF2B5EF4-FFF2-40B4-BE49-F238E27FC236}">
                  <a16:creationId xmlns:a16="http://schemas.microsoft.com/office/drawing/2014/main" id="{B8170A40-B558-4B22-8259-4A6F32A225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01975" y="4710332"/>
              <a:ext cx="820740" cy="463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108000" tIns="108000" rIns="108000" bIns="10800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1600" dirty="0">
                  <a:latin typeface="Arial" panose="020B0604020202020204" pitchFamily="34" charset="0"/>
                </a:rPr>
                <a:t>NUDO</a:t>
              </a:r>
            </a:p>
          </p:txBody>
        </p:sp>
      </p:grpSp>
      <p:sp>
        <p:nvSpPr>
          <p:cNvPr id="36" name="Text Box 6">
            <a:extLst>
              <a:ext uri="{FF2B5EF4-FFF2-40B4-BE49-F238E27FC236}">
                <a16:creationId xmlns:a16="http://schemas.microsoft.com/office/drawing/2014/main" id="{54005D95-1402-4486-9C24-D83E41C2D3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9044" y="4620516"/>
            <a:ext cx="9241413" cy="5874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none" lIns="108000" tIns="108000" rIns="108000" bIns="108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La suma en un nudo de las entrantes es igual a la de las salientes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7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7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7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7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65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9" dur="500"/>
                                        <p:tgtEl>
                                          <p:spTgt spid="29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65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65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65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7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465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65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81" grpId="0" animBg="1"/>
      <p:bldP spid="27682" grpId="0" animBg="1"/>
      <p:bldP spid="465926" grpId="0" animBg="1"/>
      <p:bldP spid="465927" grpId="0" animBg="1"/>
      <p:bldP spid="465940" grpId="0"/>
      <p:bldP spid="465941" grpId="0"/>
      <p:bldP spid="27669" grpId="0"/>
      <p:bldP spid="465943" grpId="0"/>
      <p:bldP spid="2" grpId="0"/>
      <p:bldP spid="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>
            <a:extLst>
              <a:ext uri="{FF2B5EF4-FFF2-40B4-BE49-F238E27FC236}">
                <a16:creationId xmlns:a16="http://schemas.microsoft.com/office/drawing/2014/main" id="{1748590B-2C86-4E05-8125-441FEFB20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8232" y="5214340"/>
            <a:ext cx="627062" cy="4175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33105897-6000-4AC6-8060-FBC602F67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6505" y="4097302"/>
            <a:ext cx="627062" cy="4175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25">
            <a:extLst>
              <a:ext uri="{FF2B5EF4-FFF2-40B4-BE49-F238E27FC236}">
                <a16:creationId xmlns:a16="http://schemas.microsoft.com/office/drawing/2014/main" id="{2AC22B58-3136-4293-9AF8-DBD7432FD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5686" y="5164795"/>
            <a:ext cx="7956000" cy="111172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224" name="Rectangle 25"/>
          <p:cNvSpPr>
            <a:spLocks noChangeArrowheads="1"/>
          </p:cNvSpPr>
          <p:nvPr/>
        </p:nvSpPr>
        <p:spPr bwMode="auto">
          <a:xfrm>
            <a:off x="2238223" y="4100187"/>
            <a:ext cx="5580000" cy="761391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8690580" y="1691294"/>
            <a:ext cx="2059960" cy="1253402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lIns="108000" tIns="72000" rIns="108000" bIns="72000" anchor="ctr" anchorCtr="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s-ES" sz="2400" dirty="0">
                <a:solidFill>
                  <a:srgbClr val="FFFFFF"/>
                </a:solidFill>
                <a:latin typeface="Trebuchet MS" panose="020B0603020202020204" pitchFamily="34" charset="0"/>
              </a:rPr>
              <a:t>T1: 30/11/20</a:t>
            </a:r>
          </a:p>
          <a:p>
            <a:pPr eaLnBrk="1" hangingPunct="1">
              <a:spcBef>
                <a:spcPts val="0"/>
              </a:spcBef>
            </a:pPr>
            <a:r>
              <a:rPr lang="es-ES" sz="2400" dirty="0">
                <a:solidFill>
                  <a:srgbClr val="FFFFFF"/>
                </a:solidFill>
                <a:latin typeface="Trebuchet MS" panose="020B0603020202020204" pitchFamily="34" charset="0"/>
              </a:rPr>
              <a:t>T2: 30/11/20</a:t>
            </a:r>
          </a:p>
          <a:p>
            <a:pPr eaLnBrk="1" hangingPunct="1">
              <a:spcBef>
                <a:spcPts val="0"/>
              </a:spcBef>
            </a:pPr>
            <a:r>
              <a:rPr lang="es-ES" sz="2400" dirty="0">
                <a:solidFill>
                  <a:srgbClr val="FFFFFF"/>
                </a:solidFill>
                <a:latin typeface="Trebuchet MS" panose="020B0603020202020204" pitchFamily="34" charset="0"/>
              </a:rPr>
              <a:t>T3: 30/11/20</a:t>
            </a:r>
          </a:p>
        </p:txBody>
      </p:sp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1504830" y="3372145"/>
            <a:ext cx="627062" cy="4175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1504830" y="2287039"/>
            <a:ext cx="627062" cy="4175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1509713" y="588963"/>
            <a:ext cx="8520112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569" tIns="49785" rIns="99569" bIns="49785" anchor="ctr">
            <a:spAutoFit/>
          </a:bodyPr>
          <a:lstStyle>
            <a:lvl1pPr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800" b="1" dirty="0">
                <a:solidFill>
                  <a:srgbClr val="CC0000"/>
                </a:solidFill>
                <a:latin typeface="Arial" panose="020B0604020202020204" pitchFamily="34" charset="0"/>
              </a:rPr>
              <a:t>TEMA 4: CORRIENTE ELÉCTRICA.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800" b="1" dirty="0">
                <a:solidFill>
                  <a:srgbClr val="CC0000"/>
                </a:solidFill>
                <a:latin typeface="Arial" panose="020B0604020202020204" pitchFamily="34" charset="0"/>
              </a:rPr>
              <a:t>               CIRCUITOS DE CORRIENTE CONTINUA</a:t>
            </a: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1482605" y="2229889"/>
            <a:ext cx="708025" cy="3424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569" tIns="49785" rIns="99569" bIns="49785">
            <a:spAutoFit/>
          </a:bodyPr>
          <a:lstStyle>
            <a:lvl1pPr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4.1.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sz="2400" b="1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sz="2400" b="1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4.2.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sz="2400" b="1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4.3.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sz="2400" b="1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sz="2400" b="1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4.4.</a:t>
            </a: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2231905" y="2229889"/>
            <a:ext cx="7957124" cy="453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569" tIns="49785" rIns="99569" bIns="49785">
            <a:spAutoFit/>
          </a:bodyPr>
          <a:lstStyle>
            <a:lvl1pPr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Corriente Eléctrica.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Intensidad y Densidad de Corriente.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sz="2400" b="1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Ley de Ohm: Conductividad y Resistencia Eléctricas.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sz="2400" b="1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Potencia en Corriente Continua: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FEM, FCEM y Ley de Joule.</a:t>
            </a:r>
            <a:endParaRPr lang="es-ES" sz="2800" b="1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sz="2400" b="1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Circuitos de Corriente Continua: Leyes de Kirchhoff. Asociación de Resistencias o Conductancias. Asociación en Serie. Asociación en Paralelo. Transformaciones Estrella</a:t>
            </a:r>
            <a:r>
              <a:rPr lang="es-ES" sz="2400" b="1" dirty="0">
                <a:latin typeface="Arial" panose="020B0604020202020204" pitchFamily="34" charset="0"/>
                <a:sym typeface="Symbol" panose="05050102010706020507" pitchFamily="18" charset="2"/>
              </a:rPr>
              <a:t>-</a:t>
            </a:r>
            <a:r>
              <a:rPr lang="es-ES" sz="2400" b="1" dirty="0">
                <a:latin typeface="Arial" panose="020B0604020202020204" pitchFamily="34" charset="0"/>
              </a:rPr>
              <a:t>Triángulo.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9224" grpId="0" animBg="1"/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4" name="Text Box 6"/>
          <p:cNvSpPr txBox="1">
            <a:spLocks noChangeArrowheads="1"/>
          </p:cNvSpPr>
          <p:nvPr/>
        </p:nvSpPr>
        <p:spPr bwMode="auto">
          <a:xfrm>
            <a:off x="4502683" y="925915"/>
            <a:ext cx="5579987" cy="9567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lIns="108000" tIns="108000" rIns="108000" bIns="108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  <a:defRPr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La suma de las diferencias de potencial en una malla es cero</a:t>
            </a:r>
          </a:p>
        </p:txBody>
      </p:sp>
      <p:sp>
        <p:nvSpPr>
          <p:cNvPr id="467975" name="Text Box 7"/>
          <p:cNvSpPr txBox="1">
            <a:spLocks noChangeArrowheads="1"/>
          </p:cNvSpPr>
          <p:nvPr/>
        </p:nvSpPr>
        <p:spPr bwMode="auto">
          <a:xfrm>
            <a:off x="1479217" y="4292933"/>
            <a:ext cx="8596683" cy="132610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wrap="square" lIns="108000" tIns="108000" rIns="108000" bIns="108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 typeface="Symbol" panose="05050102010706020507" pitchFamily="18" charset="2"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Para aplicarla hay que elegir un sentido de recorrido (horario o antihorario), y calcular como </a:t>
            </a:r>
            <a:r>
              <a:rPr lang="es-ES" sz="2400" dirty="0" err="1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ddp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, caídas o subidas</a:t>
            </a:r>
          </a:p>
          <a:p>
            <a:pPr algn="ctr" eaLnBrk="1" hangingPunct="1">
              <a:spcBef>
                <a:spcPts val="0"/>
              </a:spcBef>
              <a:buFont typeface="Symbol" panose="05050102010706020507" pitchFamily="18" charset="2"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de potencial, que serán positivas o negativas</a:t>
            </a:r>
          </a:p>
        </p:txBody>
      </p:sp>
      <p:sp>
        <p:nvSpPr>
          <p:cNvPr id="467983" name="Text Box 15"/>
          <p:cNvSpPr txBox="1">
            <a:spLocks noChangeArrowheads="1"/>
          </p:cNvSpPr>
          <p:nvPr/>
        </p:nvSpPr>
        <p:spPr bwMode="auto">
          <a:xfrm>
            <a:off x="1479217" y="2925666"/>
            <a:ext cx="8603454" cy="1275213"/>
          </a:xfrm>
          <a:prstGeom prst="rect">
            <a:avLst/>
          </a:prstGeom>
          <a:noFill/>
          <a:ln>
            <a:noFill/>
          </a:ln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 </a:t>
            </a:r>
            <a:r>
              <a:rPr lang="es-ES" sz="2400">
                <a:latin typeface="Arial" panose="020B0604020202020204" pitchFamily="34" charset="0"/>
              </a:rPr>
              <a:t>En </a:t>
            </a:r>
            <a:r>
              <a:rPr lang="es-ES" sz="2400" dirty="0">
                <a:latin typeface="Arial" panose="020B0604020202020204" pitchFamily="34" charset="0"/>
              </a:rPr>
              <a:t>continua se </a:t>
            </a:r>
            <a:r>
              <a:rPr lang="es-ES" sz="2400">
                <a:latin typeface="Arial" panose="020B0604020202020204" pitchFamily="34" charset="0"/>
              </a:rPr>
              <a:t>deduce igual </a:t>
            </a:r>
            <a:r>
              <a:rPr lang="es-ES" sz="2400" dirty="0">
                <a:latin typeface="Arial" panose="020B0604020202020204" pitchFamily="34" charset="0"/>
              </a:rPr>
              <a:t>que en equilibrio, porque aquí también el campo eléctrico es conservativo al ser generado por cargas eléctricas que están fijas</a:t>
            </a:r>
          </a:p>
        </p:txBody>
      </p:sp>
      <p:grpSp>
        <p:nvGrpSpPr>
          <p:cNvPr id="31772" name="Group 28"/>
          <p:cNvGrpSpPr>
            <a:grpSpLocks/>
          </p:cNvGrpSpPr>
          <p:nvPr/>
        </p:nvGrpSpPr>
        <p:grpSpPr bwMode="auto">
          <a:xfrm>
            <a:off x="2036779" y="1831313"/>
            <a:ext cx="1573213" cy="987426"/>
            <a:chOff x="5777" y="2247"/>
            <a:chExt cx="991" cy="622"/>
          </a:xfrm>
          <a:solidFill>
            <a:srgbClr val="99CCFF"/>
          </a:solidFill>
        </p:grpSpPr>
        <p:sp>
          <p:nvSpPr>
            <p:cNvPr id="29743" name="Rectangle 17"/>
            <p:cNvSpPr>
              <a:spLocks noChangeArrowheads="1"/>
            </p:cNvSpPr>
            <p:nvPr/>
          </p:nvSpPr>
          <p:spPr bwMode="auto">
            <a:xfrm>
              <a:off x="5777" y="2247"/>
              <a:ext cx="991" cy="60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latin typeface="Arial" panose="020B0604020202020204" pitchFamily="34" charset="0"/>
              </a:endParaRPr>
            </a:p>
          </p:txBody>
        </p:sp>
        <p:sp>
          <p:nvSpPr>
            <p:cNvPr id="29744" name="Text Box 18"/>
            <p:cNvSpPr txBox="1">
              <a:spLocks noChangeArrowheads="1"/>
            </p:cNvSpPr>
            <p:nvPr/>
          </p:nvSpPr>
          <p:spPr bwMode="auto">
            <a:xfrm>
              <a:off x="5896" y="2339"/>
              <a:ext cx="785" cy="33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800">
                  <a:latin typeface="Arial" panose="020B0604020202020204" pitchFamily="34" charset="0"/>
                  <a:sym typeface="Symbol" panose="05050102010706020507" pitchFamily="18" charset="2"/>
                </a:rPr>
                <a:t> V</a:t>
              </a:r>
              <a:r>
                <a:rPr lang="es-ES" sz="2800" baseline="-25000">
                  <a:latin typeface="Arial" panose="020B0604020202020204" pitchFamily="34" charset="0"/>
                  <a:sym typeface="Symbol" panose="05050102010706020507" pitchFamily="18" charset="2"/>
                </a:rPr>
                <a:t>i</a:t>
              </a:r>
              <a:r>
                <a:rPr lang="es-ES" sz="2800">
                  <a:latin typeface="Arial" panose="020B0604020202020204" pitchFamily="34" charset="0"/>
                  <a:sym typeface="Symbol" panose="05050102010706020507" pitchFamily="18" charset="2"/>
                </a:rPr>
                <a:t> = 0</a:t>
              </a:r>
            </a:p>
          </p:txBody>
        </p:sp>
        <p:sp>
          <p:nvSpPr>
            <p:cNvPr id="29745" name="Text Box 19"/>
            <p:cNvSpPr txBox="1">
              <a:spLocks noChangeArrowheads="1"/>
            </p:cNvSpPr>
            <p:nvPr/>
          </p:nvSpPr>
          <p:spPr bwMode="auto">
            <a:xfrm>
              <a:off x="5793" y="2611"/>
              <a:ext cx="533" cy="25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1600">
                  <a:latin typeface="Arial" panose="020B0604020202020204" pitchFamily="34" charset="0"/>
                </a:rPr>
                <a:t>MALLA</a:t>
              </a:r>
            </a:p>
          </p:txBody>
        </p:sp>
      </p:grpSp>
      <p:sp>
        <p:nvSpPr>
          <p:cNvPr id="53" name="Text Box 4"/>
          <p:cNvSpPr txBox="1">
            <a:spLocks noChangeArrowheads="1"/>
          </p:cNvSpPr>
          <p:nvPr/>
        </p:nvSpPr>
        <p:spPr bwMode="auto">
          <a:xfrm>
            <a:off x="1295480" y="1084971"/>
            <a:ext cx="3057526" cy="58737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108000" tIns="108000" rIns="108000" bIns="108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b="1">
                <a:solidFill>
                  <a:srgbClr val="000000"/>
                </a:solidFill>
                <a:latin typeface="Arial" panose="020B0604020202020204" pitchFamily="34" charset="0"/>
              </a:rPr>
              <a:t>Regla de las mallas</a:t>
            </a:r>
          </a:p>
        </p:txBody>
      </p:sp>
      <p:sp>
        <p:nvSpPr>
          <p:cNvPr id="55" name="Text Box 5"/>
          <p:cNvSpPr txBox="1">
            <a:spLocks noChangeArrowheads="1"/>
          </p:cNvSpPr>
          <p:nvPr/>
        </p:nvSpPr>
        <p:spPr bwMode="auto">
          <a:xfrm>
            <a:off x="1295480" y="414519"/>
            <a:ext cx="3057526" cy="587375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108000" tIns="108000" rIns="108000" bIns="108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>
                <a:solidFill>
                  <a:srgbClr val="FFFFFF"/>
                </a:solidFill>
                <a:latin typeface="Arial" panose="020B0604020202020204" pitchFamily="34" charset="0"/>
              </a:rPr>
              <a:t>2ª Ley de Kirchhoff</a:t>
            </a:r>
          </a:p>
        </p:txBody>
      </p:sp>
      <p:sp>
        <p:nvSpPr>
          <p:cNvPr id="56" name="Text Box 23"/>
          <p:cNvSpPr txBox="1">
            <a:spLocks noChangeArrowheads="1"/>
          </p:cNvSpPr>
          <p:nvPr/>
        </p:nvSpPr>
        <p:spPr bwMode="auto">
          <a:xfrm>
            <a:off x="4520972" y="1927337"/>
            <a:ext cx="4621651" cy="956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108000" tIns="108000" rIns="108000" bIns="108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 Se corresponde con la misma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ecuación 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en equilibrio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1478767" y="5674515"/>
            <a:ext cx="8596683" cy="1200329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Cada caída o subida se calcula en el sentido de recorrido, y es igual, o igual salvo el signo, a la caída o subida que se tiene en el componente correspondiente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67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4" dur="500"/>
                                        <p:tgtEl>
                                          <p:spTgt spid="31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67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67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7974" grpId="0" animBg="1"/>
      <p:bldP spid="467975" grpId="0" animBg="1"/>
      <p:bldP spid="467983" grpId="0" animBg="1"/>
      <p:bldP spid="53" grpId="0" animBg="1"/>
      <p:bldP spid="55" grpId="0" animBg="1"/>
      <p:bldP spid="56" grpId="0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7" name="Text Box 9"/>
          <p:cNvSpPr txBox="1">
            <a:spLocks noChangeArrowheads="1"/>
          </p:cNvSpPr>
          <p:nvPr/>
        </p:nvSpPr>
        <p:spPr bwMode="auto">
          <a:xfrm>
            <a:off x="1333657" y="2593173"/>
            <a:ext cx="7053251" cy="90588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Al aplicarla en una malla se verifica, jugando con</a:t>
            </a:r>
          </a:p>
          <a:p>
            <a:pPr algn="ctr" eaLnBrk="1" hangingPunct="1">
              <a:spcBef>
                <a:spcPts val="0"/>
              </a:spcBef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la ecuación, y es </a:t>
            </a:r>
            <a:r>
              <a:rPr lang="es-ES" sz="2400" dirty="0">
                <a:solidFill>
                  <a:srgbClr val="3333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otra forma de aplicarla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, que:</a:t>
            </a:r>
          </a:p>
        </p:txBody>
      </p:sp>
      <p:grpSp>
        <p:nvGrpSpPr>
          <p:cNvPr id="29710" name="Group 11"/>
          <p:cNvGrpSpPr>
            <a:grpSpLocks/>
          </p:cNvGrpSpPr>
          <p:nvPr/>
        </p:nvGrpSpPr>
        <p:grpSpPr bwMode="auto">
          <a:xfrm>
            <a:off x="3030889" y="1811017"/>
            <a:ext cx="58738" cy="482689"/>
            <a:chOff x="5153" y="6274"/>
            <a:chExt cx="63" cy="360"/>
          </a:xfrm>
        </p:grpSpPr>
        <p:sp>
          <p:nvSpPr>
            <p:cNvPr id="29741" name="Line 12"/>
            <p:cNvSpPr>
              <a:spLocks noChangeShapeType="1"/>
            </p:cNvSpPr>
            <p:nvPr/>
          </p:nvSpPr>
          <p:spPr bwMode="auto">
            <a:xfrm>
              <a:off x="5216" y="6357"/>
              <a:ext cx="0" cy="193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9742" name="Line 13"/>
            <p:cNvSpPr>
              <a:spLocks noChangeShapeType="1"/>
            </p:cNvSpPr>
            <p:nvPr/>
          </p:nvSpPr>
          <p:spPr bwMode="auto">
            <a:xfrm>
              <a:off x="5153" y="6274"/>
              <a:ext cx="0" cy="36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9711" name="Line 14"/>
          <p:cNvSpPr>
            <a:spLocks noChangeShapeType="1"/>
          </p:cNvSpPr>
          <p:nvPr/>
        </p:nvSpPr>
        <p:spPr bwMode="auto">
          <a:xfrm flipH="1">
            <a:off x="3148364" y="2017430"/>
            <a:ext cx="70485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ES"/>
          </a:p>
        </p:txBody>
      </p:sp>
      <p:sp>
        <p:nvSpPr>
          <p:cNvPr id="29712" name="Text Box 15"/>
          <p:cNvSpPr txBox="1">
            <a:spLocks noChangeArrowheads="1"/>
          </p:cNvSpPr>
          <p:nvPr/>
        </p:nvSpPr>
        <p:spPr bwMode="auto">
          <a:xfrm>
            <a:off x="2672186" y="1968803"/>
            <a:ext cx="334963" cy="366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800" b="1">
                <a:solidFill>
                  <a:srgbClr val="008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29713" name="Line 22"/>
          <p:cNvSpPr>
            <a:spLocks noChangeShapeType="1"/>
          </p:cNvSpPr>
          <p:nvPr/>
        </p:nvSpPr>
        <p:spPr bwMode="auto">
          <a:xfrm flipH="1" flipV="1">
            <a:off x="2294289" y="2031721"/>
            <a:ext cx="739775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ES"/>
          </a:p>
        </p:txBody>
      </p:sp>
      <p:sp>
        <p:nvSpPr>
          <p:cNvPr id="29714" name="Line 62"/>
          <p:cNvSpPr>
            <a:spLocks noChangeAspect="1" noChangeShapeType="1"/>
          </p:cNvSpPr>
          <p:nvPr/>
        </p:nvSpPr>
        <p:spPr bwMode="auto">
          <a:xfrm rot="16200000" flipH="1">
            <a:off x="1785396" y="1484726"/>
            <a:ext cx="1079700" cy="1587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ES"/>
          </a:p>
        </p:txBody>
      </p:sp>
      <p:sp>
        <p:nvSpPr>
          <p:cNvPr id="29715" name="Line 63"/>
          <p:cNvSpPr>
            <a:spLocks noChangeAspect="1" noChangeShapeType="1"/>
          </p:cNvSpPr>
          <p:nvPr/>
        </p:nvSpPr>
        <p:spPr bwMode="auto">
          <a:xfrm rot="16200000" flipH="1">
            <a:off x="3315746" y="1473611"/>
            <a:ext cx="1079700" cy="1587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ES"/>
          </a:p>
        </p:txBody>
      </p:sp>
      <p:sp>
        <p:nvSpPr>
          <p:cNvPr id="29716" name="Line 19"/>
          <p:cNvSpPr>
            <a:spLocks noChangeShapeType="1"/>
          </p:cNvSpPr>
          <p:nvPr/>
        </p:nvSpPr>
        <p:spPr bwMode="auto">
          <a:xfrm flipH="1">
            <a:off x="2329214" y="948845"/>
            <a:ext cx="53975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ES"/>
          </a:p>
        </p:txBody>
      </p:sp>
      <p:sp>
        <p:nvSpPr>
          <p:cNvPr id="29717" name="Text Box 20"/>
          <p:cNvSpPr txBox="1">
            <a:spLocks noChangeArrowheads="1"/>
          </p:cNvSpPr>
          <p:nvPr/>
        </p:nvSpPr>
        <p:spPr bwMode="auto">
          <a:xfrm>
            <a:off x="2510189" y="529668"/>
            <a:ext cx="503238" cy="517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000" b="1">
                <a:solidFill>
                  <a:srgbClr val="008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</a:t>
            </a:r>
          </a:p>
        </p:txBody>
      </p:sp>
      <p:sp>
        <p:nvSpPr>
          <p:cNvPr id="29718" name="Line 21"/>
          <p:cNvSpPr>
            <a:spLocks noChangeShapeType="1"/>
          </p:cNvSpPr>
          <p:nvPr/>
        </p:nvSpPr>
        <p:spPr bwMode="auto">
          <a:xfrm flipH="1">
            <a:off x="3311877" y="945670"/>
            <a:ext cx="53975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ES"/>
          </a:p>
        </p:txBody>
      </p:sp>
      <p:grpSp>
        <p:nvGrpSpPr>
          <p:cNvPr id="29719" name="Group 95"/>
          <p:cNvGrpSpPr>
            <a:grpSpLocks/>
          </p:cNvGrpSpPr>
          <p:nvPr/>
        </p:nvGrpSpPr>
        <p:grpSpPr bwMode="auto">
          <a:xfrm>
            <a:off x="3016602" y="721790"/>
            <a:ext cx="139700" cy="427117"/>
            <a:chOff x="2214" y="9158"/>
            <a:chExt cx="360" cy="360"/>
          </a:xfrm>
        </p:grpSpPr>
        <p:sp>
          <p:nvSpPr>
            <p:cNvPr id="29738" name="Line 96"/>
            <p:cNvSpPr>
              <a:spLocks noChangeShapeType="1"/>
            </p:cNvSpPr>
            <p:nvPr/>
          </p:nvSpPr>
          <p:spPr bwMode="auto">
            <a:xfrm>
              <a:off x="2394" y="9158"/>
              <a:ext cx="0" cy="36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s-ES"/>
            </a:p>
          </p:txBody>
        </p:sp>
        <p:sp>
          <p:nvSpPr>
            <p:cNvPr id="29739" name="Line 97"/>
            <p:cNvSpPr>
              <a:spLocks noChangeShapeType="1"/>
            </p:cNvSpPr>
            <p:nvPr/>
          </p:nvSpPr>
          <p:spPr bwMode="auto">
            <a:xfrm>
              <a:off x="2394" y="9158"/>
              <a:ext cx="180" cy="18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s-ES"/>
            </a:p>
          </p:txBody>
        </p:sp>
        <p:sp>
          <p:nvSpPr>
            <p:cNvPr id="29740" name="Line 98"/>
            <p:cNvSpPr>
              <a:spLocks noChangeShapeType="1"/>
            </p:cNvSpPr>
            <p:nvPr/>
          </p:nvSpPr>
          <p:spPr bwMode="auto">
            <a:xfrm>
              <a:off x="2214" y="9338"/>
              <a:ext cx="180" cy="18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s-ES"/>
            </a:p>
          </p:txBody>
        </p:sp>
      </p:grpSp>
      <p:grpSp>
        <p:nvGrpSpPr>
          <p:cNvPr id="29720" name="Group 99"/>
          <p:cNvGrpSpPr>
            <a:grpSpLocks/>
          </p:cNvGrpSpPr>
          <p:nvPr/>
        </p:nvGrpSpPr>
        <p:grpSpPr bwMode="auto">
          <a:xfrm>
            <a:off x="3156302" y="721790"/>
            <a:ext cx="139700" cy="427117"/>
            <a:chOff x="2214" y="9158"/>
            <a:chExt cx="360" cy="360"/>
          </a:xfrm>
        </p:grpSpPr>
        <p:sp>
          <p:nvSpPr>
            <p:cNvPr id="29735" name="Line 100"/>
            <p:cNvSpPr>
              <a:spLocks noChangeShapeType="1"/>
            </p:cNvSpPr>
            <p:nvPr/>
          </p:nvSpPr>
          <p:spPr bwMode="auto">
            <a:xfrm>
              <a:off x="2394" y="9158"/>
              <a:ext cx="0" cy="36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s-ES"/>
            </a:p>
          </p:txBody>
        </p:sp>
        <p:sp>
          <p:nvSpPr>
            <p:cNvPr id="29736" name="Line 101"/>
            <p:cNvSpPr>
              <a:spLocks noChangeShapeType="1"/>
            </p:cNvSpPr>
            <p:nvPr/>
          </p:nvSpPr>
          <p:spPr bwMode="auto">
            <a:xfrm>
              <a:off x="2394" y="9158"/>
              <a:ext cx="180" cy="18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s-ES"/>
            </a:p>
          </p:txBody>
        </p:sp>
        <p:sp>
          <p:nvSpPr>
            <p:cNvPr id="29737" name="Line 102"/>
            <p:cNvSpPr>
              <a:spLocks noChangeShapeType="1"/>
            </p:cNvSpPr>
            <p:nvPr/>
          </p:nvSpPr>
          <p:spPr bwMode="auto">
            <a:xfrm>
              <a:off x="2214" y="9338"/>
              <a:ext cx="180" cy="18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s-ES"/>
            </a:p>
          </p:txBody>
        </p:sp>
      </p:grpSp>
      <p:grpSp>
        <p:nvGrpSpPr>
          <p:cNvPr id="29721" name="Group 103"/>
          <p:cNvGrpSpPr>
            <a:grpSpLocks/>
          </p:cNvGrpSpPr>
          <p:nvPr/>
        </p:nvGrpSpPr>
        <p:grpSpPr bwMode="auto">
          <a:xfrm>
            <a:off x="2876902" y="721790"/>
            <a:ext cx="139700" cy="427117"/>
            <a:chOff x="2214" y="9158"/>
            <a:chExt cx="360" cy="360"/>
          </a:xfrm>
        </p:grpSpPr>
        <p:sp>
          <p:nvSpPr>
            <p:cNvPr id="29732" name="Line 104"/>
            <p:cNvSpPr>
              <a:spLocks noChangeShapeType="1"/>
            </p:cNvSpPr>
            <p:nvPr/>
          </p:nvSpPr>
          <p:spPr bwMode="auto">
            <a:xfrm>
              <a:off x="2394" y="9158"/>
              <a:ext cx="0" cy="36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s-ES"/>
            </a:p>
          </p:txBody>
        </p:sp>
        <p:sp>
          <p:nvSpPr>
            <p:cNvPr id="29733" name="Line 105"/>
            <p:cNvSpPr>
              <a:spLocks noChangeShapeType="1"/>
            </p:cNvSpPr>
            <p:nvPr/>
          </p:nvSpPr>
          <p:spPr bwMode="auto">
            <a:xfrm>
              <a:off x="2394" y="9158"/>
              <a:ext cx="180" cy="18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s-ES"/>
            </a:p>
          </p:txBody>
        </p:sp>
        <p:sp>
          <p:nvSpPr>
            <p:cNvPr id="29734" name="Line 106"/>
            <p:cNvSpPr>
              <a:spLocks noChangeShapeType="1"/>
            </p:cNvSpPr>
            <p:nvPr/>
          </p:nvSpPr>
          <p:spPr bwMode="auto">
            <a:xfrm>
              <a:off x="2214" y="9338"/>
              <a:ext cx="180" cy="18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s-ES"/>
            </a:p>
          </p:txBody>
        </p:sp>
      </p:grpSp>
      <p:sp>
        <p:nvSpPr>
          <p:cNvPr id="29722" name="Line 89"/>
          <p:cNvSpPr>
            <a:spLocks noChangeShapeType="1"/>
          </p:cNvSpPr>
          <p:nvPr/>
        </p:nvSpPr>
        <p:spPr bwMode="auto">
          <a:xfrm flipV="1">
            <a:off x="3864327" y="1350557"/>
            <a:ext cx="0" cy="333437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82800" rIns="90000" bIns="82800"/>
          <a:lstStyle/>
          <a:p>
            <a:endParaRPr lang="es-ES"/>
          </a:p>
        </p:txBody>
      </p:sp>
      <p:sp>
        <p:nvSpPr>
          <p:cNvPr id="29723" name="Line 91"/>
          <p:cNvSpPr>
            <a:spLocks noChangeShapeType="1"/>
          </p:cNvSpPr>
          <p:nvPr/>
        </p:nvSpPr>
        <p:spPr bwMode="auto">
          <a:xfrm>
            <a:off x="2324452" y="1342618"/>
            <a:ext cx="0" cy="333437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82800" rIns="90000" bIns="82800"/>
          <a:lstStyle/>
          <a:p>
            <a:endParaRPr lang="es-ES"/>
          </a:p>
        </p:txBody>
      </p:sp>
      <p:sp>
        <p:nvSpPr>
          <p:cNvPr id="29724" name="Text Box 136"/>
          <p:cNvSpPr txBox="1">
            <a:spLocks noChangeArrowheads="1"/>
          </p:cNvSpPr>
          <p:nvPr/>
        </p:nvSpPr>
        <p:spPr bwMode="auto">
          <a:xfrm>
            <a:off x="1933927" y="1293396"/>
            <a:ext cx="300037" cy="530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1">
                <a:solidFill>
                  <a:srgbClr val="3333FF"/>
                </a:solidFill>
                <a:latin typeface="Comic Sans MS" panose="030F0702030302020204" pitchFamily="66" charset="0"/>
              </a:rPr>
              <a:t>I</a:t>
            </a:r>
            <a:endParaRPr lang="es-ES" sz="2000" b="1">
              <a:solidFill>
                <a:srgbClr val="3333FF"/>
              </a:solidFill>
              <a:latin typeface="Comic Sans MS" panose="030F0702030302020204" pitchFamily="66" charset="0"/>
            </a:endParaRPr>
          </a:p>
        </p:txBody>
      </p:sp>
      <p:sp>
        <p:nvSpPr>
          <p:cNvPr id="29725" name="Text Box 140"/>
          <p:cNvSpPr txBox="1">
            <a:spLocks noChangeArrowheads="1"/>
          </p:cNvSpPr>
          <p:nvPr/>
        </p:nvSpPr>
        <p:spPr bwMode="auto">
          <a:xfrm>
            <a:off x="3946877" y="1185426"/>
            <a:ext cx="300037" cy="530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1">
                <a:solidFill>
                  <a:srgbClr val="3333FF"/>
                </a:solidFill>
                <a:latin typeface="Comic Sans MS" panose="030F0702030302020204" pitchFamily="66" charset="0"/>
              </a:rPr>
              <a:t>I</a:t>
            </a:r>
            <a:endParaRPr lang="es-ES" sz="2000" b="1">
              <a:solidFill>
                <a:srgbClr val="3333FF"/>
              </a:solidFill>
              <a:latin typeface="Comic Sans MS" panose="030F0702030302020204" pitchFamily="66" charset="0"/>
            </a:endParaRPr>
          </a:p>
        </p:txBody>
      </p:sp>
      <p:sp>
        <p:nvSpPr>
          <p:cNvPr id="29726" name="AutoShape 167"/>
          <p:cNvSpPr>
            <a:spLocks noChangeArrowheads="1"/>
          </p:cNvSpPr>
          <p:nvPr/>
        </p:nvSpPr>
        <p:spPr bwMode="auto">
          <a:xfrm flipH="1">
            <a:off x="2850247" y="1229579"/>
            <a:ext cx="469900" cy="495392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0362" y="15230"/>
                </a:moveTo>
                <a:cubicBezTo>
                  <a:pt x="10507" y="15244"/>
                  <a:pt x="10653" y="15252"/>
                  <a:pt x="10800" y="15252"/>
                </a:cubicBezTo>
                <a:cubicBezTo>
                  <a:pt x="13258" y="15252"/>
                  <a:pt x="15252" y="13258"/>
                  <a:pt x="15252" y="10800"/>
                </a:cubicBezTo>
                <a:cubicBezTo>
                  <a:pt x="15252" y="8341"/>
                  <a:pt x="13258" y="6348"/>
                  <a:pt x="10800" y="6348"/>
                </a:cubicBezTo>
                <a:cubicBezTo>
                  <a:pt x="8341" y="6348"/>
                  <a:pt x="6348" y="8341"/>
                  <a:pt x="6348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6764"/>
                  <a:pt x="16764" y="21600"/>
                  <a:pt x="10800" y="21600"/>
                </a:cubicBezTo>
                <a:cubicBezTo>
                  <a:pt x="10445" y="21600"/>
                  <a:pt x="10090" y="21582"/>
                  <a:pt x="9737" y="21547"/>
                </a:cubicBezTo>
                <a:lnTo>
                  <a:pt x="9472" y="24234"/>
                </a:lnTo>
                <a:lnTo>
                  <a:pt x="4203" y="17811"/>
                </a:lnTo>
                <a:lnTo>
                  <a:pt x="10627" y="12543"/>
                </a:lnTo>
                <a:lnTo>
                  <a:pt x="10362" y="1523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wrap="none" lIns="90000" tIns="82800" rIns="90000" bIns="82800" anchor="ctr"/>
          <a:lstStyle/>
          <a:p>
            <a:endParaRPr lang="es-ES"/>
          </a:p>
        </p:txBody>
      </p:sp>
      <p:sp>
        <p:nvSpPr>
          <p:cNvPr id="29727" name="Text Box 105"/>
          <p:cNvSpPr txBox="1">
            <a:spLocks noChangeArrowheads="1"/>
          </p:cNvSpPr>
          <p:nvPr/>
        </p:nvSpPr>
        <p:spPr bwMode="auto">
          <a:xfrm>
            <a:off x="5278078" y="1213603"/>
            <a:ext cx="2676812" cy="550847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lIns="90000" tIns="36000" rIns="90000" bIns="72000" anchor="ctr" anchorCtr="1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ES" sz="2400" dirty="0"/>
              <a:t>(-V) + (+ </a:t>
            </a:r>
            <a:r>
              <a:rPr lang="es-ES" sz="2800" dirty="0">
                <a:sym typeface="Symbol" panose="05050102010706020507" pitchFamily="18" charset="2"/>
              </a:rPr>
              <a:t></a:t>
            </a:r>
            <a:r>
              <a:rPr lang="es-ES" sz="2400" dirty="0">
                <a:sym typeface="Symbol" panose="05050102010706020507" pitchFamily="18" charset="2"/>
              </a:rPr>
              <a:t>) = 0</a:t>
            </a:r>
          </a:p>
        </p:txBody>
      </p:sp>
      <p:sp>
        <p:nvSpPr>
          <p:cNvPr id="29728" name="Text Box 106"/>
          <p:cNvSpPr txBox="1">
            <a:spLocks noChangeArrowheads="1"/>
          </p:cNvSpPr>
          <p:nvPr/>
        </p:nvSpPr>
        <p:spPr bwMode="auto">
          <a:xfrm>
            <a:off x="1720625" y="6295402"/>
            <a:ext cx="2661804" cy="598104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ES" sz="2400"/>
              <a:t>-V =</a:t>
            </a:r>
            <a:r>
              <a:rPr lang="es-ES" sz="2800">
                <a:sym typeface="Symbol" panose="05050102010706020507" pitchFamily="18" charset="2"/>
              </a:rPr>
              <a:t> -</a:t>
            </a:r>
            <a:endParaRPr lang="es-ES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19615335-7431-4F43-AAF5-23D6C0220723}"/>
              </a:ext>
            </a:extLst>
          </p:cNvPr>
          <p:cNvGrpSpPr/>
          <p:nvPr/>
        </p:nvGrpSpPr>
        <p:grpSpPr>
          <a:xfrm>
            <a:off x="1323356" y="3586297"/>
            <a:ext cx="7057568" cy="1829957"/>
            <a:chOff x="1323356" y="3586297"/>
            <a:chExt cx="7057568" cy="1829957"/>
          </a:xfrm>
        </p:grpSpPr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50135129-D4C6-46AA-A288-46A3B4D8B36C}"/>
                </a:ext>
              </a:extLst>
            </p:cNvPr>
            <p:cNvSpPr/>
            <p:nvPr/>
          </p:nvSpPr>
          <p:spPr bwMode="auto">
            <a:xfrm>
              <a:off x="1343020" y="3607254"/>
              <a:ext cx="7037904" cy="1809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vert="horz" wrap="square" lIns="90000" tIns="82800" rIns="90000" bIns="82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grpSp>
          <p:nvGrpSpPr>
            <p:cNvPr id="4" name="Grupo 3"/>
            <p:cNvGrpSpPr>
              <a:grpSpLocks/>
            </p:cNvGrpSpPr>
            <p:nvPr/>
          </p:nvGrpSpPr>
          <p:grpSpPr bwMode="auto">
            <a:xfrm>
              <a:off x="1323356" y="3586297"/>
              <a:ext cx="7057568" cy="1718234"/>
              <a:chOff x="1168087" y="4563039"/>
              <a:chExt cx="7057568" cy="1718234"/>
            </a:xfrm>
          </p:grpSpPr>
          <p:sp>
            <p:nvSpPr>
              <p:cNvPr id="468000" name="Text Box 32"/>
              <p:cNvSpPr txBox="1">
                <a:spLocks noChangeArrowheads="1"/>
              </p:cNvSpPr>
              <p:nvPr/>
            </p:nvSpPr>
            <p:spPr bwMode="auto">
              <a:xfrm>
                <a:off x="1168087" y="4636728"/>
                <a:ext cx="3363814" cy="16445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0000" tIns="82800" rIns="90000" bIns="82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ts val="0"/>
                  </a:spcBef>
                  <a:buFont typeface="Symbol" panose="05050102010706020507" pitchFamily="18" charset="2"/>
                  <a:buNone/>
                  <a:defRPr/>
                </a:pPr>
                <a:r>
                  <a:rPr lang="es-ES" sz="2400" dirty="0">
                    <a:latin typeface="Arial" panose="020B0604020202020204" pitchFamily="34" charset="0"/>
                    <a:sym typeface="Symbol" panose="05050102010706020507" pitchFamily="18" charset="2"/>
                  </a:rPr>
                  <a:t>La suma de </a:t>
                </a:r>
                <a:r>
                  <a:rPr lang="es-ES" sz="2400" dirty="0">
                    <a:solidFill>
                      <a:srgbClr val="008000"/>
                    </a:solidFill>
                    <a:latin typeface="Arial" panose="020B0604020202020204" pitchFamily="34" charset="0"/>
                    <a:sym typeface="Symbol" panose="05050102010706020507" pitchFamily="18" charset="2"/>
                  </a:rPr>
                  <a:t>CAÍDAS </a:t>
                </a:r>
                <a:r>
                  <a:rPr lang="es-ES" sz="2400" dirty="0">
                    <a:latin typeface="Arial" panose="020B0604020202020204" pitchFamily="34" charset="0"/>
                    <a:sym typeface="Symbol" panose="05050102010706020507" pitchFamily="18" charset="2"/>
                  </a:rPr>
                  <a:t>en los elementos consumidores</a:t>
                </a:r>
              </a:p>
              <a:p>
                <a:pPr algn="ctr" eaLnBrk="1" hangingPunct="1">
                  <a:spcBef>
                    <a:spcPts val="0"/>
                  </a:spcBef>
                  <a:buFont typeface="Symbol" panose="05050102010706020507" pitchFamily="18" charset="2"/>
                  <a:buNone/>
                  <a:defRPr/>
                </a:pPr>
                <a:r>
                  <a:rPr lang="es-ES" sz="2400" dirty="0">
                    <a:latin typeface="Arial" panose="020B0604020202020204" pitchFamily="34" charset="0"/>
                    <a:sym typeface="Symbol" panose="05050102010706020507" pitchFamily="18" charset="2"/>
                  </a:rPr>
                  <a:t>de energía</a:t>
                </a:r>
              </a:p>
            </p:txBody>
          </p:sp>
          <p:sp>
            <p:nvSpPr>
              <p:cNvPr id="54" name="Text Box 32"/>
              <p:cNvSpPr txBox="1">
                <a:spLocks noChangeArrowheads="1"/>
              </p:cNvSpPr>
              <p:nvPr/>
            </p:nvSpPr>
            <p:spPr bwMode="auto">
              <a:xfrm>
                <a:off x="4725118" y="4636728"/>
                <a:ext cx="3500537" cy="16445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0000" tIns="82800" rIns="90000" bIns="82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ts val="0"/>
                  </a:spcBef>
                  <a:buFont typeface="Symbol" panose="05050102010706020507" pitchFamily="18" charset="2"/>
                  <a:buNone/>
                  <a:defRPr/>
                </a:pPr>
                <a:r>
                  <a:rPr lang="es-ES" sz="2400" dirty="0">
                    <a:latin typeface="Arial" panose="020B0604020202020204" pitchFamily="34" charset="0"/>
                    <a:sym typeface="Symbol" panose="05050102010706020507" pitchFamily="18" charset="2"/>
                  </a:rPr>
                  <a:t>La suma de </a:t>
                </a:r>
                <a:r>
                  <a:rPr lang="es-ES" sz="2400" dirty="0">
                    <a:solidFill>
                      <a:srgbClr val="008000"/>
                    </a:solidFill>
                    <a:latin typeface="Arial" panose="020B0604020202020204" pitchFamily="34" charset="0"/>
                    <a:sym typeface="Symbol" panose="05050102010706020507" pitchFamily="18" charset="2"/>
                  </a:rPr>
                  <a:t>SUBIDAS </a:t>
                </a:r>
                <a:r>
                  <a:rPr lang="es-ES" sz="2400" dirty="0">
                    <a:latin typeface="Arial" panose="020B0604020202020204" pitchFamily="34" charset="0"/>
                    <a:sym typeface="Symbol" panose="05050102010706020507" pitchFamily="18" charset="2"/>
                  </a:rPr>
                  <a:t>en los elementos suministradores</a:t>
                </a:r>
              </a:p>
              <a:p>
                <a:pPr algn="ctr" eaLnBrk="1" hangingPunct="1">
                  <a:spcBef>
                    <a:spcPts val="0"/>
                  </a:spcBef>
                  <a:buFont typeface="Symbol" panose="05050102010706020507" pitchFamily="18" charset="2"/>
                  <a:buNone/>
                  <a:defRPr/>
                </a:pPr>
                <a:r>
                  <a:rPr lang="es-ES" sz="2400" dirty="0">
                    <a:latin typeface="Arial" panose="020B0604020202020204" pitchFamily="34" charset="0"/>
                    <a:sym typeface="Symbol" panose="05050102010706020507" pitchFamily="18" charset="2"/>
                  </a:rPr>
                  <a:t>de energía</a:t>
                </a:r>
              </a:p>
            </p:txBody>
          </p:sp>
          <p:sp>
            <p:nvSpPr>
              <p:cNvPr id="29709" name="CuadroTexto 3"/>
              <p:cNvSpPr txBox="1">
                <a:spLocks noChangeArrowheads="1"/>
              </p:cNvSpPr>
              <p:nvPr/>
            </p:nvSpPr>
            <p:spPr bwMode="auto">
              <a:xfrm>
                <a:off x="4361117" y="4563039"/>
                <a:ext cx="484428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ts val="0"/>
                  </a:spcBef>
                </a:pPr>
                <a:r>
                  <a:rPr lang="es-ES" sz="4000" dirty="0"/>
                  <a:t>=</a:t>
                </a:r>
              </a:p>
            </p:txBody>
          </p:sp>
        </p:grpSp>
      </p:grpSp>
      <p:sp>
        <p:nvSpPr>
          <p:cNvPr id="3" name="Elipse 2"/>
          <p:cNvSpPr/>
          <p:nvPr/>
        </p:nvSpPr>
        <p:spPr bwMode="auto">
          <a:xfrm>
            <a:off x="2206324" y="1945722"/>
            <a:ext cx="199937" cy="198033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90000" tIns="82800" rIns="90000" bIns="82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59" name="Elipse 58"/>
          <p:cNvSpPr/>
          <p:nvPr/>
        </p:nvSpPr>
        <p:spPr bwMode="auto">
          <a:xfrm>
            <a:off x="3739657" y="1911507"/>
            <a:ext cx="199937" cy="198033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90000" tIns="82800" rIns="90000" bIns="82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60" name="Text Box 106"/>
          <p:cNvSpPr txBox="1">
            <a:spLocks noChangeArrowheads="1"/>
          </p:cNvSpPr>
          <p:nvPr/>
        </p:nvSpPr>
        <p:spPr bwMode="auto">
          <a:xfrm>
            <a:off x="5293086" y="1839942"/>
            <a:ext cx="2661804" cy="598104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ES" sz="2400" dirty="0"/>
              <a:t>  </a:t>
            </a:r>
            <a:r>
              <a:rPr lang="es-ES" sz="2400"/>
              <a:t>V  = </a:t>
            </a:r>
            <a:r>
              <a:rPr lang="es-ES" sz="2800">
                <a:sym typeface="Symbol" panose="05050102010706020507" pitchFamily="18" charset="2"/>
              </a:rPr>
              <a:t> </a:t>
            </a:r>
            <a:r>
              <a:rPr lang="es-ES" sz="2800" dirty="0">
                <a:sym typeface="Symbol" panose="05050102010706020507" pitchFamily="18" charset="2"/>
              </a:rPr>
              <a:t></a:t>
            </a:r>
            <a:endParaRPr lang="es-ES" dirty="0"/>
          </a:p>
        </p:txBody>
      </p:sp>
      <p:grpSp>
        <p:nvGrpSpPr>
          <p:cNvPr id="2" name="Grupo 1"/>
          <p:cNvGrpSpPr/>
          <p:nvPr/>
        </p:nvGrpSpPr>
        <p:grpSpPr>
          <a:xfrm>
            <a:off x="8611003" y="325035"/>
            <a:ext cx="1755775" cy="3952031"/>
            <a:chOff x="957273" y="2923276"/>
            <a:chExt cx="1755775" cy="3952031"/>
          </a:xfrm>
        </p:grpSpPr>
        <p:sp>
          <p:nvSpPr>
            <p:cNvPr id="63" name="AutoShape 28"/>
            <p:cNvSpPr>
              <a:spLocks noChangeArrowheads="1"/>
            </p:cNvSpPr>
            <p:nvPr/>
          </p:nvSpPr>
          <p:spPr bwMode="auto">
            <a:xfrm flipV="1">
              <a:off x="957273" y="2923276"/>
              <a:ext cx="1755775" cy="3952031"/>
            </a:xfrm>
            <a:prstGeom prst="foldedCorner">
              <a:avLst>
                <a:gd name="adj" fmla="val 12500"/>
              </a:avLst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rot="10800000" wrap="none" lIns="90000" tIns="82800" rIns="90000" bIns="82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64" name="Group 29"/>
            <p:cNvGrpSpPr>
              <a:grpSpLocks/>
            </p:cNvGrpSpPr>
            <p:nvPr/>
          </p:nvGrpSpPr>
          <p:grpSpPr bwMode="auto">
            <a:xfrm>
              <a:off x="1776423" y="4105805"/>
              <a:ext cx="58738" cy="482600"/>
              <a:chOff x="5153" y="6274"/>
              <a:chExt cx="63" cy="360"/>
            </a:xfrm>
          </p:grpSpPr>
          <p:sp>
            <p:nvSpPr>
              <p:cNvPr id="96" name="Line 30"/>
              <p:cNvSpPr>
                <a:spLocks noChangeShapeType="1"/>
              </p:cNvSpPr>
              <p:nvPr/>
            </p:nvSpPr>
            <p:spPr bwMode="auto">
              <a:xfrm>
                <a:off x="5216" y="6357"/>
                <a:ext cx="0" cy="193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s-ES"/>
              </a:p>
            </p:txBody>
          </p:sp>
          <p:sp>
            <p:nvSpPr>
              <p:cNvPr id="97" name="Line 31"/>
              <p:cNvSpPr>
                <a:spLocks noChangeShapeType="1"/>
              </p:cNvSpPr>
              <p:nvPr/>
            </p:nvSpPr>
            <p:spPr bwMode="auto">
              <a:xfrm>
                <a:off x="5153" y="6274"/>
                <a:ext cx="0" cy="36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s-ES"/>
              </a:p>
            </p:txBody>
          </p:sp>
        </p:grpSp>
        <p:sp>
          <p:nvSpPr>
            <p:cNvPr id="65" name="Text Box 32"/>
            <p:cNvSpPr txBox="1">
              <a:spLocks noChangeArrowheads="1"/>
            </p:cNvSpPr>
            <p:nvPr/>
          </p:nvSpPr>
          <p:spPr bwMode="auto">
            <a:xfrm>
              <a:off x="1849448" y="3864505"/>
              <a:ext cx="334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800" b="1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66" name="Line 38"/>
            <p:cNvSpPr>
              <a:spLocks noChangeShapeType="1"/>
            </p:cNvSpPr>
            <p:nvPr/>
          </p:nvSpPr>
          <p:spPr bwMode="auto">
            <a:xfrm flipH="1">
              <a:off x="1193811" y="4343930"/>
              <a:ext cx="554038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s-ES"/>
            </a:p>
          </p:txBody>
        </p:sp>
        <p:sp>
          <p:nvSpPr>
            <p:cNvPr id="67" name="Line 39"/>
            <p:cNvSpPr>
              <a:spLocks noChangeShapeType="1"/>
            </p:cNvSpPr>
            <p:nvPr/>
          </p:nvSpPr>
          <p:spPr bwMode="auto">
            <a:xfrm flipH="1">
              <a:off x="1865323" y="4337580"/>
              <a:ext cx="554038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s-ES"/>
            </a:p>
          </p:txBody>
        </p:sp>
        <p:sp>
          <p:nvSpPr>
            <p:cNvPr id="68" name="Line 40"/>
            <p:cNvSpPr>
              <a:spLocks noChangeShapeType="1"/>
            </p:cNvSpPr>
            <p:nvPr/>
          </p:nvSpPr>
          <p:spPr bwMode="auto">
            <a:xfrm flipH="1">
              <a:off x="1292234" y="5610777"/>
              <a:ext cx="288925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s-ES"/>
            </a:p>
          </p:txBody>
        </p:sp>
        <p:sp>
          <p:nvSpPr>
            <p:cNvPr id="69" name="Line 41"/>
            <p:cNvSpPr>
              <a:spLocks noChangeShapeType="1"/>
            </p:cNvSpPr>
            <p:nvPr/>
          </p:nvSpPr>
          <p:spPr bwMode="auto">
            <a:xfrm flipH="1">
              <a:off x="2227272" y="5593315"/>
              <a:ext cx="276225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s-ES"/>
            </a:p>
          </p:txBody>
        </p:sp>
        <p:sp>
          <p:nvSpPr>
            <p:cNvPr id="70" name="Line 42"/>
            <p:cNvSpPr>
              <a:spLocks noChangeShapeType="1"/>
            </p:cNvSpPr>
            <p:nvPr/>
          </p:nvSpPr>
          <p:spPr bwMode="auto">
            <a:xfrm flipV="1">
              <a:off x="1524011" y="3789893"/>
              <a:ext cx="555625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s-ES"/>
            </a:p>
          </p:txBody>
        </p:sp>
        <p:sp>
          <p:nvSpPr>
            <p:cNvPr id="71" name="Line 43"/>
            <p:cNvSpPr>
              <a:spLocks noChangeShapeType="1"/>
            </p:cNvSpPr>
            <p:nvPr/>
          </p:nvSpPr>
          <p:spPr bwMode="auto">
            <a:xfrm flipV="1">
              <a:off x="1579572" y="5040865"/>
              <a:ext cx="555625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s-ES"/>
            </a:p>
          </p:txBody>
        </p:sp>
        <p:sp>
          <p:nvSpPr>
            <p:cNvPr id="72" name="Line 44"/>
            <p:cNvSpPr>
              <a:spLocks noChangeShapeType="1"/>
            </p:cNvSpPr>
            <p:nvPr/>
          </p:nvSpPr>
          <p:spPr bwMode="auto">
            <a:xfrm flipH="1" flipV="1">
              <a:off x="1531948" y="4681250"/>
              <a:ext cx="555625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s-ES"/>
            </a:p>
          </p:txBody>
        </p:sp>
        <p:sp>
          <p:nvSpPr>
            <p:cNvPr id="73" name="Line 45"/>
            <p:cNvSpPr>
              <a:spLocks noChangeShapeType="1"/>
            </p:cNvSpPr>
            <p:nvPr/>
          </p:nvSpPr>
          <p:spPr bwMode="auto">
            <a:xfrm flipH="1" flipV="1">
              <a:off x="1587510" y="5980347"/>
              <a:ext cx="555625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s-ES"/>
            </a:p>
          </p:txBody>
        </p:sp>
        <p:sp>
          <p:nvSpPr>
            <p:cNvPr id="74" name="Text Box 46"/>
            <p:cNvSpPr txBox="1">
              <a:spLocks noChangeArrowheads="1"/>
            </p:cNvSpPr>
            <p:nvPr/>
          </p:nvSpPr>
          <p:spPr bwMode="auto">
            <a:xfrm>
              <a:off x="974736" y="3475568"/>
              <a:ext cx="531813" cy="530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>
                  <a:solidFill>
                    <a:srgbClr val="FF0000"/>
                  </a:solidFill>
                  <a:latin typeface="Arial" panose="020B0604020202020204" pitchFamily="34" charset="0"/>
                </a:rPr>
                <a:t>+ </a:t>
              </a:r>
              <a:r>
                <a:rPr lang="es-ES" sz="2400">
                  <a:solidFill>
                    <a:srgbClr val="FF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75" name="Text Box 47"/>
            <p:cNvSpPr txBox="1">
              <a:spLocks noChangeArrowheads="1"/>
            </p:cNvSpPr>
            <p:nvPr/>
          </p:nvSpPr>
          <p:spPr bwMode="auto">
            <a:xfrm>
              <a:off x="2081223" y="4374863"/>
              <a:ext cx="523875" cy="530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>
                  <a:solidFill>
                    <a:srgbClr val="FF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</a:t>
              </a:r>
              <a:r>
                <a:rPr lang="es-ES" sz="2000">
                  <a:solidFill>
                    <a:srgbClr val="FF0000"/>
                  </a:solidFill>
                  <a:latin typeface="Arial" panose="020B0604020202020204" pitchFamily="34" charset="0"/>
                </a:rPr>
                <a:t> </a:t>
              </a:r>
              <a:r>
                <a:rPr lang="es-ES" sz="2400">
                  <a:solidFill>
                    <a:srgbClr val="FF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76" name="Text Box 48"/>
            <p:cNvSpPr txBox="1">
              <a:spLocks noChangeArrowheads="1"/>
            </p:cNvSpPr>
            <p:nvPr/>
          </p:nvSpPr>
          <p:spPr bwMode="auto">
            <a:xfrm>
              <a:off x="977909" y="4797977"/>
              <a:ext cx="568325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>
                  <a:solidFill>
                    <a:srgbClr val="FF0000"/>
                  </a:solidFill>
                  <a:latin typeface="Arial" panose="020B0604020202020204" pitchFamily="34" charset="0"/>
                </a:rPr>
                <a:t>+ V</a:t>
              </a:r>
            </a:p>
          </p:txBody>
        </p:sp>
        <p:sp>
          <p:nvSpPr>
            <p:cNvPr id="77" name="Text Box 49"/>
            <p:cNvSpPr txBox="1">
              <a:spLocks noChangeArrowheads="1"/>
            </p:cNvSpPr>
            <p:nvPr/>
          </p:nvSpPr>
          <p:spPr bwMode="auto">
            <a:xfrm>
              <a:off x="2152660" y="5734285"/>
              <a:ext cx="560388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>
                  <a:solidFill>
                    <a:srgbClr val="FF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</a:t>
              </a:r>
              <a:r>
                <a:rPr lang="es-ES" sz="2000">
                  <a:solidFill>
                    <a:srgbClr val="FF0000"/>
                  </a:solidFill>
                  <a:latin typeface="Arial" panose="020B0604020202020204" pitchFamily="34" charset="0"/>
                </a:rPr>
                <a:t> V</a:t>
              </a:r>
            </a:p>
          </p:txBody>
        </p:sp>
        <p:sp>
          <p:nvSpPr>
            <p:cNvPr id="78" name="Line 50"/>
            <p:cNvSpPr>
              <a:spLocks noChangeShapeType="1"/>
            </p:cNvSpPr>
            <p:nvPr/>
          </p:nvSpPr>
          <p:spPr bwMode="auto">
            <a:xfrm flipH="1">
              <a:off x="1221592" y="6670458"/>
              <a:ext cx="1052513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s-ES"/>
            </a:p>
          </p:txBody>
        </p:sp>
        <p:sp>
          <p:nvSpPr>
            <p:cNvPr id="79" name="Text Box 51"/>
            <p:cNvSpPr txBox="1">
              <a:spLocks noChangeArrowheads="1"/>
            </p:cNvSpPr>
            <p:nvPr/>
          </p:nvSpPr>
          <p:spPr bwMode="auto">
            <a:xfrm>
              <a:off x="1370817" y="6212115"/>
              <a:ext cx="779463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>
                  <a:solidFill>
                    <a:srgbClr val="FF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</a:t>
              </a:r>
              <a:r>
                <a:rPr lang="es-ES" sz="2000">
                  <a:solidFill>
                    <a:srgbClr val="FF0000"/>
                  </a:solidFill>
                  <a:latin typeface="Arial" panose="020B0604020202020204" pitchFamily="34" charset="0"/>
                </a:rPr>
                <a:t>V = 0</a:t>
              </a:r>
            </a:p>
          </p:txBody>
        </p:sp>
        <p:grpSp>
          <p:nvGrpSpPr>
            <p:cNvPr id="80" name="Group 163"/>
            <p:cNvGrpSpPr>
              <a:grpSpLocks/>
            </p:cNvGrpSpPr>
            <p:nvPr/>
          </p:nvGrpSpPr>
          <p:grpSpPr bwMode="auto">
            <a:xfrm>
              <a:off x="1582747" y="5379002"/>
              <a:ext cx="627063" cy="427038"/>
              <a:chOff x="2214" y="9158"/>
              <a:chExt cx="1080" cy="360"/>
            </a:xfrm>
          </p:grpSpPr>
          <p:grpSp>
            <p:nvGrpSpPr>
              <p:cNvPr id="84" name="Group 164"/>
              <p:cNvGrpSpPr>
                <a:grpSpLocks/>
              </p:cNvGrpSpPr>
              <p:nvPr/>
            </p:nvGrpSpPr>
            <p:grpSpPr bwMode="auto">
              <a:xfrm>
                <a:off x="2574" y="9158"/>
                <a:ext cx="360" cy="360"/>
                <a:chOff x="2214" y="9158"/>
                <a:chExt cx="360" cy="360"/>
              </a:xfrm>
            </p:grpSpPr>
            <p:sp>
              <p:nvSpPr>
                <p:cNvPr id="93" name="Line 165"/>
                <p:cNvSpPr>
                  <a:spLocks noChangeShapeType="1"/>
                </p:cNvSpPr>
                <p:nvPr/>
              </p:nvSpPr>
              <p:spPr bwMode="auto">
                <a:xfrm>
                  <a:off x="2394" y="9158"/>
                  <a:ext cx="0" cy="360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s-ES"/>
                </a:p>
              </p:txBody>
            </p:sp>
            <p:sp>
              <p:nvSpPr>
                <p:cNvPr id="94" name="Line 166"/>
                <p:cNvSpPr>
                  <a:spLocks noChangeShapeType="1"/>
                </p:cNvSpPr>
                <p:nvPr/>
              </p:nvSpPr>
              <p:spPr bwMode="auto">
                <a:xfrm>
                  <a:off x="2394" y="9158"/>
                  <a:ext cx="180" cy="180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s-ES"/>
                </a:p>
              </p:txBody>
            </p:sp>
            <p:sp>
              <p:nvSpPr>
                <p:cNvPr id="95" name="Line 167"/>
                <p:cNvSpPr>
                  <a:spLocks noChangeShapeType="1"/>
                </p:cNvSpPr>
                <p:nvPr/>
              </p:nvSpPr>
              <p:spPr bwMode="auto">
                <a:xfrm>
                  <a:off x="2214" y="9338"/>
                  <a:ext cx="180" cy="180"/>
                </a:xfrm>
                <a:prstGeom prst="line">
                  <a:avLst/>
                </a:prstGeom>
                <a:noFill/>
                <a:ln w="254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s-ES"/>
                </a:p>
              </p:txBody>
            </p:sp>
          </p:grpSp>
          <p:grpSp>
            <p:nvGrpSpPr>
              <p:cNvPr id="85" name="Group 168"/>
              <p:cNvGrpSpPr>
                <a:grpSpLocks/>
              </p:cNvGrpSpPr>
              <p:nvPr/>
            </p:nvGrpSpPr>
            <p:grpSpPr bwMode="auto">
              <a:xfrm>
                <a:off x="2934" y="9158"/>
                <a:ext cx="360" cy="360"/>
                <a:chOff x="2214" y="9158"/>
                <a:chExt cx="360" cy="360"/>
              </a:xfrm>
            </p:grpSpPr>
            <p:sp>
              <p:nvSpPr>
                <p:cNvPr id="90" name="Line 169"/>
                <p:cNvSpPr>
                  <a:spLocks noChangeShapeType="1"/>
                </p:cNvSpPr>
                <p:nvPr/>
              </p:nvSpPr>
              <p:spPr bwMode="auto">
                <a:xfrm>
                  <a:off x="2394" y="9158"/>
                  <a:ext cx="0" cy="360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s-ES"/>
                </a:p>
              </p:txBody>
            </p:sp>
            <p:sp>
              <p:nvSpPr>
                <p:cNvPr id="91" name="Line 170"/>
                <p:cNvSpPr>
                  <a:spLocks noChangeShapeType="1"/>
                </p:cNvSpPr>
                <p:nvPr/>
              </p:nvSpPr>
              <p:spPr bwMode="auto">
                <a:xfrm>
                  <a:off x="2394" y="9158"/>
                  <a:ext cx="180" cy="180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s-ES"/>
                </a:p>
              </p:txBody>
            </p:sp>
            <p:sp>
              <p:nvSpPr>
                <p:cNvPr id="92" name="Line 171"/>
                <p:cNvSpPr>
                  <a:spLocks noChangeShapeType="1"/>
                </p:cNvSpPr>
                <p:nvPr/>
              </p:nvSpPr>
              <p:spPr bwMode="auto">
                <a:xfrm>
                  <a:off x="2214" y="9338"/>
                  <a:ext cx="180" cy="180"/>
                </a:xfrm>
                <a:prstGeom prst="line">
                  <a:avLst/>
                </a:prstGeom>
                <a:noFill/>
                <a:ln w="254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s-ES"/>
                </a:p>
              </p:txBody>
            </p:sp>
          </p:grpSp>
          <p:grpSp>
            <p:nvGrpSpPr>
              <p:cNvPr id="86" name="Group 172"/>
              <p:cNvGrpSpPr>
                <a:grpSpLocks/>
              </p:cNvGrpSpPr>
              <p:nvPr/>
            </p:nvGrpSpPr>
            <p:grpSpPr bwMode="auto">
              <a:xfrm>
                <a:off x="2214" y="9158"/>
                <a:ext cx="360" cy="360"/>
                <a:chOff x="2214" y="9158"/>
                <a:chExt cx="360" cy="360"/>
              </a:xfrm>
            </p:grpSpPr>
            <p:sp>
              <p:nvSpPr>
                <p:cNvPr id="87" name="Line 173"/>
                <p:cNvSpPr>
                  <a:spLocks noChangeShapeType="1"/>
                </p:cNvSpPr>
                <p:nvPr/>
              </p:nvSpPr>
              <p:spPr bwMode="auto">
                <a:xfrm>
                  <a:off x="2394" y="9158"/>
                  <a:ext cx="0" cy="360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s-ES"/>
                </a:p>
              </p:txBody>
            </p:sp>
            <p:sp>
              <p:nvSpPr>
                <p:cNvPr id="88" name="Line 174"/>
                <p:cNvSpPr>
                  <a:spLocks noChangeShapeType="1"/>
                </p:cNvSpPr>
                <p:nvPr/>
              </p:nvSpPr>
              <p:spPr bwMode="auto">
                <a:xfrm>
                  <a:off x="2394" y="9158"/>
                  <a:ext cx="180" cy="180"/>
                </a:xfrm>
                <a:prstGeom prst="line">
                  <a:avLst/>
                </a:prstGeom>
                <a:noFill/>
                <a:ln w="254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s-ES"/>
                </a:p>
              </p:txBody>
            </p:sp>
            <p:sp>
              <p:nvSpPr>
                <p:cNvPr id="89" name="Line 175"/>
                <p:cNvSpPr>
                  <a:spLocks noChangeShapeType="1"/>
                </p:cNvSpPr>
                <p:nvPr/>
              </p:nvSpPr>
              <p:spPr bwMode="auto">
                <a:xfrm>
                  <a:off x="2214" y="9338"/>
                  <a:ext cx="180" cy="180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s-ES"/>
                </a:p>
              </p:txBody>
            </p:sp>
          </p:grpSp>
        </p:grpSp>
        <p:sp>
          <p:nvSpPr>
            <p:cNvPr id="81" name="Text Box 176"/>
            <p:cNvSpPr txBox="1">
              <a:spLocks noChangeArrowheads="1"/>
            </p:cNvSpPr>
            <p:nvPr/>
          </p:nvSpPr>
          <p:spPr bwMode="auto">
            <a:xfrm>
              <a:off x="1093797" y="5104365"/>
              <a:ext cx="300038" cy="530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1">
                  <a:solidFill>
                    <a:srgbClr val="3333FF"/>
                  </a:solidFill>
                  <a:latin typeface="Comic Sans MS" panose="030F0702030302020204" pitchFamily="66" charset="0"/>
                </a:rPr>
                <a:t>I</a:t>
              </a:r>
            </a:p>
          </p:txBody>
        </p:sp>
        <p:sp>
          <p:nvSpPr>
            <p:cNvPr id="82" name="Line 177"/>
            <p:cNvSpPr>
              <a:spLocks noChangeShapeType="1"/>
            </p:cNvSpPr>
            <p:nvPr/>
          </p:nvSpPr>
          <p:spPr bwMode="auto">
            <a:xfrm flipV="1">
              <a:off x="1296997" y="5609190"/>
              <a:ext cx="21590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s-ES"/>
            </a:p>
          </p:txBody>
        </p:sp>
        <p:sp>
          <p:nvSpPr>
            <p:cNvPr id="83" name="Text Box 192"/>
            <p:cNvSpPr txBox="1">
              <a:spLocks noChangeArrowheads="1"/>
            </p:cNvSpPr>
            <p:nvPr/>
          </p:nvSpPr>
          <p:spPr bwMode="auto">
            <a:xfrm>
              <a:off x="1267470" y="3029884"/>
              <a:ext cx="1125538" cy="427182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 anchor="ctr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s-ES" sz="2000" dirty="0">
                  <a:solidFill>
                    <a:srgbClr val="000000"/>
                  </a:solidFill>
                  <a:latin typeface="Arial" panose="020B0604020202020204" pitchFamily="34" charset="0"/>
                </a:rPr>
                <a:t>CAÍDAS</a:t>
              </a:r>
            </a:p>
          </p:txBody>
        </p:sp>
      </p:grpSp>
      <p:sp>
        <p:nvSpPr>
          <p:cNvPr id="102" name="Text Box 106"/>
          <p:cNvSpPr txBox="1">
            <a:spLocks noChangeArrowheads="1"/>
          </p:cNvSpPr>
          <p:nvPr/>
        </p:nvSpPr>
        <p:spPr bwMode="auto">
          <a:xfrm>
            <a:off x="5293086" y="6275738"/>
            <a:ext cx="2661804" cy="598104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ES" sz="2400"/>
              <a:t>V =</a:t>
            </a:r>
            <a:r>
              <a:rPr lang="es-ES" sz="2800">
                <a:sym typeface="Symbol" panose="05050102010706020507" pitchFamily="18" charset="2"/>
              </a:rPr>
              <a:t> </a:t>
            </a:r>
            <a:endParaRPr lang="es-ES" dirty="0"/>
          </a:p>
        </p:txBody>
      </p:sp>
      <p:grpSp>
        <p:nvGrpSpPr>
          <p:cNvPr id="5" name="Grupo 4"/>
          <p:cNvGrpSpPr/>
          <p:nvPr/>
        </p:nvGrpSpPr>
        <p:grpSpPr>
          <a:xfrm>
            <a:off x="8585602" y="4592977"/>
            <a:ext cx="1755775" cy="2111121"/>
            <a:chOff x="-1580422" y="2248227"/>
            <a:chExt cx="1755775" cy="2111121"/>
          </a:xfrm>
        </p:grpSpPr>
        <p:sp>
          <p:nvSpPr>
            <p:cNvPr id="105" name="AutoShape 28"/>
            <p:cNvSpPr>
              <a:spLocks noChangeArrowheads="1"/>
            </p:cNvSpPr>
            <p:nvPr/>
          </p:nvSpPr>
          <p:spPr bwMode="auto">
            <a:xfrm flipV="1">
              <a:off x="-1580422" y="2248227"/>
              <a:ext cx="1755775" cy="2111121"/>
            </a:xfrm>
            <a:prstGeom prst="foldedCorner">
              <a:avLst>
                <a:gd name="adj" fmla="val 12500"/>
              </a:avLst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rot="10800000" wrap="none" lIns="90000" tIns="82800" rIns="90000" bIns="82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106" name="Group 29"/>
            <p:cNvGrpSpPr>
              <a:grpSpLocks/>
            </p:cNvGrpSpPr>
            <p:nvPr/>
          </p:nvGrpSpPr>
          <p:grpSpPr bwMode="auto">
            <a:xfrm>
              <a:off x="-761272" y="3430757"/>
              <a:ext cx="58738" cy="482600"/>
              <a:chOff x="5153" y="6274"/>
              <a:chExt cx="63" cy="360"/>
            </a:xfrm>
          </p:grpSpPr>
          <p:sp>
            <p:nvSpPr>
              <p:cNvPr id="138" name="Line 30"/>
              <p:cNvSpPr>
                <a:spLocks noChangeShapeType="1"/>
              </p:cNvSpPr>
              <p:nvPr/>
            </p:nvSpPr>
            <p:spPr bwMode="auto">
              <a:xfrm>
                <a:off x="5216" y="6357"/>
                <a:ext cx="0" cy="193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s-ES"/>
              </a:p>
            </p:txBody>
          </p:sp>
          <p:sp>
            <p:nvSpPr>
              <p:cNvPr id="139" name="Line 31"/>
              <p:cNvSpPr>
                <a:spLocks noChangeShapeType="1"/>
              </p:cNvSpPr>
              <p:nvPr/>
            </p:nvSpPr>
            <p:spPr bwMode="auto">
              <a:xfrm>
                <a:off x="5153" y="6274"/>
                <a:ext cx="0" cy="36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s-ES"/>
              </a:p>
            </p:txBody>
          </p:sp>
        </p:grpSp>
        <p:sp>
          <p:nvSpPr>
            <p:cNvPr id="107" name="Text Box 32"/>
            <p:cNvSpPr txBox="1">
              <a:spLocks noChangeArrowheads="1"/>
            </p:cNvSpPr>
            <p:nvPr/>
          </p:nvSpPr>
          <p:spPr bwMode="auto">
            <a:xfrm>
              <a:off x="-688247" y="3189457"/>
              <a:ext cx="334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800" b="1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108" name="Line 38"/>
            <p:cNvSpPr>
              <a:spLocks noChangeShapeType="1"/>
            </p:cNvSpPr>
            <p:nvPr/>
          </p:nvSpPr>
          <p:spPr bwMode="auto">
            <a:xfrm flipH="1">
              <a:off x="-1343884" y="3668882"/>
              <a:ext cx="554038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s-ES"/>
            </a:p>
          </p:txBody>
        </p:sp>
        <p:sp>
          <p:nvSpPr>
            <p:cNvPr id="109" name="Line 39"/>
            <p:cNvSpPr>
              <a:spLocks noChangeShapeType="1"/>
            </p:cNvSpPr>
            <p:nvPr/>
          </p:nvSpPr>
          <p:spPr bwMode="auto">
            <a:xfrm flipH="1">
              <a:off x="-672372" y="3662532"/>
              <a:ext cx="554038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s-ES"/>
            </a:p>
          </p:txBody>
        </p:sp>
        <p:sp>
          <p:nvSpPr>
            <p:cNvPr id="112" name="Line 42"/>
            <p:cNvSpPr>
              <a:spLocks noChangeShapeType="1"/>
            </p:cNvSpPr>
            <p:nvPr/>
          </p:nvSpPr>
          <p:spPr bwMode="auto">
            <a:xfrm flipV="1">
              <a:off x="-1013684" y="3114845"/>
              <a:ext cx="555625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s-ES"/>
            </a:p>
          </p:txBody>
        </p:sp>
        <p:sp>
          <p:nvSpPr>
            <p:cNvPr id="114" name="Line 44"/>
            <p:cNvSpPr>
              <a:spLocks noChangeShapeType="1"/>
            </p:cNvSpPr>
            <p:nvPr/>
          </p:nvSpPr>
          <p:spPr bwMode="auto">
            <a:xfrm flipH="1" flipV="1">
              <a:off x="-1005747" y="4006202"/>
              <a:ext cx="555625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s-ES"/>
            </a:p>
          </p:txBody>
        </p:sp>
        <p:sp>
          <p:nvSpPr>
            <p:cNvPr id="116" name="Text Box 46"/>
            <p:cNvSpPr txBox="1">
              <a:spLocks noChangeArrowheads="1"/>
            </p:cNvSpPr>
            <p:nvPr/>
          </p:nvSpPr>
          <p:spPr bwMode="auto">
            <a:xfrm>
              <a:off x="-1562959" y="2800520"/>
              <a:ext cx="531813" cy="530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>
                  <a:solidFill>
                    <a:srgbClr val="FF0000"/>
                  </a:solidFill>
                  <a:latin typeface="Arial" panose="020B0604020202020204" pitchFamily="34" charset="0"/>
                </a:rPr>
                <a:t>- </a:t>
              </a:r>
              <a:r>
                <a:rPr lang="es-ES" sz="2400">
                  <a:solidFill>
                    <a:srgbClr val="FF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117" name="Text Box 47"/>
            <p:cNvSpPr txBox="1">
              <a:spLocks noChangeArrowheads="1"/>
            </p:cNvSpPr>
            <p:nvPr/>
          </p:nvSpPr>
          <p:spPr bwMode="auto">
            <a:xfrm>
              <a:off x="-456472" y="3699815"/>
              <a:ext cx="523875" cy="530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>
                  <a:solidFill>
                    <a:srgbClr val="FF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+</a:t>
              </a:r>
              <a:r>
                <a:rPr lang="es-ES" sz="2000">
                  <a:solidFill>
                    <a:srgbClr val="FF0000"/>
                  </a:solidFill>
                  <a:latin typeface="Arial" panose="020B0604020202020204" pitchFamily="34" charset="0"/>
                </a:rPr>
                <a:t> </a:t>
              </a:r>
              <a:r>
                <a:rPr lang="es-ES" sz="2400">
                  <a:solidFill>
                    <a:srgbClr val="FF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125" name="Text Box 192"/>
            <p:cNvSpPr txBox="1">
              <a:spLocks noChangeArrowheads="1"/>
            </p:cNvSpPr>
            <p:nvPr/>
          </p:nvSpPr>
          <p:spPr bwMode="auto">
            <a:xfrm>
              <a:off x="-1270225" y="2354836"/>
              <a:ext cx="1125538" cy="427182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 anchor="ctr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s-ES" sz="2000">
                  <a:solidFill>
                    <a:srgbClr val="000000"/>
                  </a:solidFill>
                  <a:latin typeface="Arial" panose="020B0604020202020204" pitchFamily="34" charset="0"/>
                </a:rPr>
                <a:t>SUBIDA</a:t>
              </a:r>
              <a:endParaRPr lang="es-ES" sz="20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99" name="Text Box 164"/>
          <p:cNvSpPr txBox="1">
            <a:spLocks noChangeArrowheads="1"/>
          </p:cNvSpPr>
          <p:nvPr/>
        </p:nvSpPr>
        <p:spPr bwMode="auto">
          <a:xfrm>
            <a:off x="1181873" y="5377098"/>
            <a:ext cx="7362569" cy="905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</a:rPr>
              <a:t>(refleja que la </a:t>
            </a:r>
            <a:r>
              <a:rPr lang="es-ES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ddp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 en </a:t>
            </a: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</a:rPr>
              <a:t>la malla es cero: 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lo </a:t>
            </a: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</a:rPr>
              <a:t>que baja 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el potencial al recorrerla debe ser igual a lo </a:t>
            </a: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</a:rPr>
              <a:t>que sube)</a:t>
            </a:r>
            <a:endParaRPr lang="es-ES" sz="24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70B7C2EA-4702-45ED-9C9F-6048FB484F98}"/>
              </a:ext>
            </a:extLst>
          </p:cNvPr>
          <p:cNvGrpSpPr/>
          <p:nvPr/>
        </p:nvGrpSpPr>
        <p:grpSpPr>
          <a:xfrm>
            <a:off x="5278078" y="383390"/>
            <a:ext cx="2676813" cy="727134"/>
            <a:chOff x="5278078" y="383390"/>
            <a:chExt cx="2676813" cy="727134"/>
          </a:xfrm>
        </p:grpSpPr>
        <p:sp>
          <p:nvSpPr>
            <p:cNvPr id="29731" name="Text Box 109"/>
            <p:cNvSpPr txBox="1">
              <a:spLocks noChangeArrowheads="1"/>
            </p:cNvSpPr>
            <p:nvPr/>
          </p:nvSpPr>
          <p:spPr bwMode="auto">
            <a:xfrm>
              <a:off x="5278078" y="383390"/>
              <a:ext cx="2097766" cy="72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lIns="90000" tIns="72000" rIns="90000" bIns="36000" anchor="ctr" anchorCtr="1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ts val="2400"/>
                </a:lnSpc>
              </a:pPr>
              <a:r>
                <a:rPr lang="es-ES" sz="2400" dirty="0">
                  <a:solidFill>
                    <a:schemeClr val="tx1"/>
                  </a:solidFill>
                </a:rPr>
                <a:t> Suma caídas</a:t>
              </a:r>
            </a:p>
            <a:p>
              <a:pPr>
                <a:lnSpc>
                  <a:spcPts val="2400"/>
                </a:lnSpc>
              </a:pPr>
              <a:r>
                <a:rPr lang="es-ES" sz="2400" dirty="0">
                  <a:solidFill>
                    <a:schemeClr val="tx1"/>
                  </a:solidFill>
                </a:rPr>
                <a:t>  en malla</a:t>
              </a:r>
            </a:p>
          </p:txBody>
        </p:sp>
        <p:sp>
          <p:nvSpPr>
            <p:cNvPr id="100" name="Text Box 109">
              <a:extLst>
                <a:ext uri="{FF2B5EF4-FFF2-40B4-BE49-F238E27FC236}">
                  <a16:creationId xmlns:a16="http://schemas.microsoft.com/office/drawing/2014/main" id="{5B1C1978-5F8C-4C78-A3BC-BC4FCE4AA3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7583" y="390524"/>
              <a:ext cx="647308" cy="72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lIns="90000" tIns="72000" rIns="90000" bIns="36000" anchor="ctr" anchorCtr="1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ts val="2400"/>
                </a:lnSpc>
              </a:pPr>
              <a:r>
                <a:rPr lang="es-ES" sz="2400" dirty="0">
                  <a:solidFill>
                    <a:schemeClr val="tx1"/>
                  </a:solidFill>
                </a:rPr>
                <a:t>= 0</a:t>
              </a:r>
            </a:p>
          </p:txBody>
        </p:sp>
      </p:grp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58F0FE87-A926-4502-8F8C-8852DB94A7F6}"/>
              </a:ext>
            </a:extLst>
          </p:cNvPr>
          <p:cNvSpPr/>
          <p:nvPr/>
        </p:nvSpPr>
        <p:spPr bwMode="auto">
          <a:xfrm>
            <a:off x="4588850" y="6371305"/>
            <a:ext cx="498886" cy="450986"/>
          </a:xfrm>
          <a:prstGeom prst="rightArrow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90000" tIns="82800" rIns="90000" bIns="82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50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7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7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9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67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9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7977" grpId="0" animBg="1"/>
      <p:bldP spid="29726" grpId="0" animBg="1"/>
      <p:bldP spid="29727" grpId="0" animBg="1"/>
      <p:bldP spid="29728" grpId="0" animBg="1"/>
      <p:bldP spid="60" grpId="0" animBg="1"/>
      <p:bldP spid="102" grpId="0" animBg="1"/>
      <p:bldP spid="99" grpId="0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7" name="Text Box 9"/>
          <p:cNvSpPr txBox="1">
            <a:spLocks noChangeArrowheads="1"/>
          </p:cNvSpPr>
          <p:nvPr/>
        </p:nvSpPr>
        <p:spPr bwMode="auto">
          <a:xfrm>
            <a:off x="1333657" y="3032085"/>
            <a:ext cx="7053251" cy="90588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Al aplicarla en una malla se verifica, jugando con</a:t>
            </a:r>
          </a:p>
          <a:p>
            <a:pPr algn="ctr" eaLnBrk="1" hangingPunct="1">
              <a:spcBef>
                <a:spcPts val="0"/>
              </a:spcBef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la ecuación, y es </a:t>
            </a:r>
            <a:r>
              <a:rPr lang="es-ES" sz="2400" dirty="0">
                <a:solidFill>
                  <a:srgbClr val="3333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otra forma de aplicarla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, que:</a:t>
            </a:r>
          </a:p>
        </p:txBody>
      </p:sp>
      <p:grpSp>
        <p:nvGrpSpPr>
          <p:cNvPr id="29710" name="Group 11"/>
          <p:cNvGrpSpPr>
            <a:grpSpLocks/>
          </p:cNvGrpSpPr>
          <p:nvPr/>
        </p:nvGrpSpPr>
        <p:grpSpPr bwMode="auto">
          <a:xfrm>
            <a:off x="3030889" y="1811017"/>
            <a:ext cx="58738" cy="482689"/>
            <a:chOff x="5153" y="6274"/>
            <a:chExt cx="63" cy="360"/>
          </a:xfrm>
        </p:grpSpPr>
        <p:sp>
          <p:nvSpPr>
            <p:cNvPr id="29741" name="Line 12"/>
            <p:cNvSpPr>
              <a:spLocks noChangeShapeType="1"/>
            </p:cNvSpPr>
            <p:nvPr/>
          </p:nvSpPr>
          <p:spPr bwMode="auto">
            <a:xfrm>
              <a:off x="5216" y="6357"/>
              <a:ext cx="0" cy="193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9742" name="Line 13"/>
            <p:cNvSpPr>
              <a:spLocks noChangeShapeType="1"/>
            </p:cNvSpPr>
            <p:nvPr/>
          </p:nvSpPr>
          <p:spPr bwMode="auto">
            <a:xfrm>
              <a:off x="5153" y="6274"/>
              <a:ext cx="0" cy="36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9711" name="Line 14"/>
          <p:cNvSpPr>
            <a:spLocks noChangeShapeType="1"/>
          </p:cNvSpPr>
          <p:nvPr/>
        </p:nvSpPr>
        <p:spPr bwMode="auto">
          <a:xfrm flipH="1">
            <a:off x="3148364" y="2017430"/>
            <a:ext cx="70485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ES"/>
          </a:p>
        </p:txBody>
      </p:sp>
      <p:sp>
        <p:nvSpPr>
          <p:cNvPr id="29712" name="Text Box 15"/>
          <p:cNvSpPr txBox="1">
            <a:spLocks noChangeArrowheads="1"/>
          </p:cNvSpPr>
          <p:nvPr/>
        </p:nvSpPr>
        <p:spPr bwMode="auto">
          <a:xfrm>
            <a:off x="2672186" y="1968803"/>
            <a:ext cx="334963" cy="366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800" b="1">
                <a:solidFill>
                  <a:srgbClr val="008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29713" name="Line 22"/>
          <p:cNvSpPr>
            <a:spLocks noChangeShapeType="1"/>
          </p:cNvSpPr>
          <p:nvPr/>
        </p:nvSpPr>
        <p:spPr bwMode="auto">
          <a:xfrm flipH="1" flipV="1">
            <a:off x="2294289" y="2031721"/>
            <a:ext cx="739775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ES"/>
          </a:p>
        </p:txBody>
      </p:sp>
      <p:sp>
        <p:nvSpPr>
          <p:cNvPr id="29714" name="Line 62"/>
          <p:cNvSpPr>
            <a:spLocks noChangeAspect="1" noChangeShapeType="1"/>
          </p:cNvSpPr>
          <p:nvPr/>
        </p:nvSpPr>
        <p:spPr bwMode="auto">
          <a:xfrm rot="16200000" flipH="1">
            <a:off x="1785396" y="1484726"/>
            <a:ext cx="1079700" cy="1587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ES"/>
          </a:p>
        </p:txBody>
      </p:sp>
      <p:sp>
        <p:nvSpPr>
          <p:cNvPr id="29715" name="Line 63"/>
          <p:cNvSpPr>
            <a:spLocks noChangeAspect="1" noChangeShapeType="1"/>
          </p:cNvSpPr>
          <p:nvPr/>
        </p:nvSpPr>
        <p:spPr bwMode="auto">
          <a:xfrm rot="16200000" flipH="1">
            <a:off x="3315746" y="1473611"/>
            <a:ext cx="1079700" cy="1587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ES"/>
          </a:p>
        </p:txBody>
      </p:sp>
      <p:sp>
        <p:nvSpPr>
          <p:cNvPr id="29716" name="Line 19"/>
          <p:cNvSpPr>
            <a:spLocks noChangeShapeType="1"/>
          </p:cNvSpPr>
          <p:nvPr/>
        </p:nvSpPr>
        <p:spPr bwMode="auto">
          <a:xfrm flipH="1">
            <a:off x="2329214" y="948845"/>
            <a:ext cx="53975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ES"/>
          </a:p>
        </p:txBody>
      </p:sp>
      <p:sp>
        <p:nvSpPr>
          <p:cNvPr id="29717" name="Text Box 20"/>
          <p:cNvSpPr txBox="1">
            <a:spLocks noChangeArrowheads="1"/>
          </p:cNvSpPr>
          <p:nvPr/>
        </p:nvSpPr>
        <p:spPr bwMode="auto">
          <a:xfrm>
            <a:off x="2510189" y="529668"/>
            <a:ext cx="503238" cy="517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000" b="1">
                <a:solidFill>
                  <a:srgbClr val="008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</a:t>
            </a:r>
          </a:p>
        </p:txBody>
      </p:sp>
      <p:sp>
        <p:nvSpPr>
          <p:cNvPr id="29718" name="Line 21"/>
          <p:cNvSpPr>
            <a:spLocks noChangeShapeType="1"/>
          </p:cNvSpPr>
          <p:nvPr/>
        </p:nvSpPr>
        <p:spPr bwMode="auto">
          <a:xfrm flipH="1">
            <a:off x="3311877" y="945670"/>
            <a:ext cx="53975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ES"/>
          </a:p>
        </p:txBody>
      </p:sp>
      <p:grpSp>
        <p:nvGrpSpPr>
          <p:cNvPr id="29719" name="Group 95"/>
          <p:cNvGrpSpPr>
            <a:grpSpLocks/>
          </p:cNvGrpSpPr>
          <p:nvPr/>
        </p:nvGrpSpPr>
        <p:grpSpPr bwMode="auto">
          <a:xfrm>
            <a:off x="3016602" y="721790"/>
            <a:ext cx="139700" cy="427117"/>
            <a:chOff x="2214" y="9158"/>
            <a:chExt cx="360" cy="360"/>
          </a:xfrm>
        </p:grpSpPr>
        <p:sp>
          <p:nvSpPr>
            <p:cNvPr id="29738" name="Line 96"/>
            <p:cNvSpPr>
              <a:spLocks noChangeShapeType="1"/>
            </p:cNvSpPr>
            <p:nvPr/>
          </p:nvSpPr>
          <p:spPr bwMode="auto">
            <a:xfrm>
              <a:off x="2394" y="9158"/>
              <a:ext cx="0" cy="36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s-ES"/>
            </a:p>
          </p:txBody>
        </p:sp>
        <p:sp>
          <p:nvSpPr>
            <p:cNvPr id="29739" name="Line 97"/>
            <p:cNvSpPr>
              <a:spLocks noChangeShapeType="1"/>
            </p:cNvSpPr>
            <p:nvPr/>
          </p:nvSpPr>
          <p:spPr bwMode="auto">
            <a:xfrm>
              <a:off x="2394" y="9158"/>
              <a:ext cx="180" cy="18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s-ES"/>
            </a:p>
          </p:txBody>
        </p:sp>
        <p:sp>
          <p:nvSpPr>
            <p:cNvPr id="29740" name="Line 98"/>
            <p:cNvSpPr>
              <a:spLocks noChangeShapeType="1"/>
            </p:cNvSpPr>
            <p:nvPr/>
          </p:nvSpPr>
          <p:spPr bwMode="auto">
            <a:xfrm>
              <a:off x="2214" y="9338"/>
              <a:ext cx="180" cy="18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s-ES"/>
            </a:p>
          </p:txBody>
        </p:sp>
      </p:grpSp>
      <p:grpSp>
        <p:nvGrpSpPr>
          <p:cNvPr id="29720" name="Group 99"/>
          <p:cNvGrpSpPr>
            <a:grpSpLocks/>
          </p:cNvGrpSpPr>
          <p:nvPr/>
        </p:nvGrpSpPr>
        <p:grpSpPr bwMode="auto">
          <a:xfrm>
            <a:off x="3156302" y="721790"/>
            <a:ext cx="139700" cy="427117"/>
            <a:chOff x="2214" y="9158"/>
            <a:chExt cx="360" cy="360"/>
          </a:xfrm>
        </p:grpSpPr>
        <p:sp>
          <p:nvSpPr>
            <p:cNvPr id="29735" name="Line 100"/>
            <p:cNvSpPr>
              <a:spLocks noChangeShapeType="1"/>
            </p:cNvSpPr>
            <p:nvPr/>
          </p:nvSpPr>
          <p:spPr bwMode="auto">
            <a:xfrm>
              <a:off x="2394" y="9158"/>
              <a:ext cx="0" cy="36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s-ES"/>
            </a:p>
          </p:txBody>
        </p:sp>
        <p:sp>
          <p:nvSpPr>
            <p:cNvPr id="29736" name="Line 101"/>
            <p:cNvSpPr>
              <a:spLocks noChangeShapeType="1"/>
            </p:cNvSpPr>
            <p:nvPr/>
          </p:nvSpPr>
          <p:spPr bwMode="auto">
            <a:xfrm>
              <a:off x="2394" y="9158"/>
              <a:ext cx="180" cy="18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s-ES"/>
            </a:p>
          </p:txBody>
        </p:sp>
        <p:sp>
          <p:nvSpPr>
            <p:cNvPr id="29737" name="Line 102"/>
            <p:cNvSpPr>
              <a:spLocks noChangeShapeType="1"/>
            </p:cNvSpPr>
            <p:nvPr/>
          </p:nvSpPr>
          <p:spPr bwMode="auto">
            <a:xfrm>
              <a:off x="2214" y="9338"/>
              <a:ext cx="180" cy="18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s-ES"/>
            </a:p>
          </p:txBody>
        </p:sp>
      </p:grpSp>
      <p:grpSp>
        <p:nvGrpSpPr>
          <p:cNvPr id="29721" name="Group 103"/>
          <p:cNvGrpSpPr>
            <a:grpSpLocks/>
          </p:cNvGrpSpPr>
          <p:nvPr/>
        </p:nvGrpSpPr>
        <p:grpSpPr bwMode="auto">
          <a:xfrm>
            <a:off x="2876902" y="721790"/>
            <a:ext cx="139700" cy="427117"/>
            <a:chOff x="2214" y="9158"/>
            <a:chExt cx="360" cy="360"/>
          </a:xfrm>
        </p:grpSpPr>
        <p:sp>
          <p:nvSpPr>
            <p:cNvPr id="29732" name="Line 104"/>
            <p:cNvSpPr>
              <a:spLocks noChangeShapeType="1"/>
            </p:cNvSpPr>
            <p:nvPr/>
          </p:nvSpPr>
          <p:spPr bwMode="auto">
            <a:xfrm>
              <a:off x="2394" y="9158"/>
              <a:ext cx="0" cy="36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s-ES"/>
            </a:p>
          </p:txBody>
        </p:sp>
        <p:sp>
          <p:nvSpPr>
            <p:cNvPr id="29733" name="Line 105"/>
            <p:cNvSpPr>
              <a:spLocks noChangeShapeType="1"/>
            </p:cNvSpPr>
            <p:nvPr/>
          </p:nvSpPr>
          <p:spPr bwMode="auto">
            <a:xfrm>
              <a:off x="2394" y="9158"/>
              <a:ext cx="180" cy="18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s-ES"/>
            </a:p>
          </p:txBody>
        </p:sp>
        <p:sp>
          <p:nvSpPr>
            <p:cNvPr id="29734" name="Line 106"/>
            <p:cNvSpPr>
              <a:spLocks noChangeShapeType="1"/>
            </p:cNvSpPr>
            <p:nvPr/>
          </p:nvSpPr>
          <p:spPr bwMode="auto">
            <a:xfrm>
              <a:off x="2214" y="9338"/>
              <a:ext cx="180" cy="18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s-ES"/>
            </a:p>
          </p:txBody>
        </p:sp>
      </p:grpSp>
      <p:sp>
        <p:nvSpPr>
          <p:cNvPr id="29722" name="Line 89"/>
          <p:cNvSpPr>
            <a:spLocks noChangeShapeType="1"/>
          </p:cNvSpPr>
          <p:nvPr/>
        </p:nvSpPr>
        <p:spPr bwMode="auto">
          <a:xfrm flipV="1">
            <a:off x="3864327" y="1350557"/>
            <a:ext cx="0" cy="333437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82800" rIns="90000" bIns="82800"/>
          <a:lstStyle/>
          <a:p>
            <a:endParaRPr lang="es-ES"/>
          </a:p>
        </p:txBody>
      </p:sp>
      <p:sp>
        <p:nvSpPr>
          <p:cNvPr id="29723" name="Line 91"/>
          <p:cNvSpPr>
            <a:spLocks noChangeShapeType="1"/>
          </p:cNvSpPr>
          <p:nvPr/>
        </p:nvSpPr>
        <p:spPr bwMode="auto">
          <a:xfrm>
            <a:off x="2324452" y="1342618"/>
            <a:ext cx="0" cy="333437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82800" rIns="90000" bIns="82800"/>
          <a:lstStyle/>
          <a:p>
            <a:endParaRPr lang="es-ES"/>
          </a:p>
        </p:txBody>
      </p:sp>
      <p:sp>
        <p:nvSpPr>
          <p:cNvPr id="29724" name="Text Box 136"/>
          <p:cNvSpPr txBox="1">
            <a:spLocks noChangeArrowheads="1"/>
          </p:cNvSpPr>
          <p:nvPr/>
        </p:nvSpPr>
        <p:spPr bwMode="auto">
          <a:xfrm>
            <a:off x="1933927" y="1293396"/>
            <a:ext cx="300037" cy="530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1">
                <a:solidFill>
                  <a:srgbClr val="3333FF"/>
                </a:solidFill>
                <a:latin typeface="Comic Sans MS" panose="030F0702030302020204" pitchFamily="66" charset="0"/>
              </a:rPr>
              <a:t>I</a:t>
            </a:r>
            <a:endParaRPr lang="es-ES" sz="2000" b="1">
              <a:solidFill>
                <a:srgbClr val="3333FF"/>
              </a:solidFill>
              <a:latin typeface="Comic Sans MS" panose="030F0702030302020204" pitchFamily="66" charset="0"/>
            </a:endParaRPr>
          </a:p>
        </p:txBody>
      </p:sp>
      <p:sp>
        <p:nvSpPr>
          <p:cNvPr id="29725" name="Text Box 140"/>
          <p:cNvSpPr txBox="1">
            <a:spLocks noChangeArrowheads="1"/>
          </p:cNvSpPr>
          <p:nvPr/>
        </p:nvSpPr>
        <p:spPr bwMode="auto">
          <a:xfrm>
            <a:off x="3946877" y="1185426"/>
            <a:ext cx="300037" cy="530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1">
                <a:solidFill>
                  <a:srgbClr val="3333FF"/>
                </a:solidFill>
                <a:latin typeface="Comic Sans MS" panose="030F0702030302020204" pitchFamily="66" charset="0"/>
              </a:rPr>
              <a:t>I</a:t>
            </a:r>
            <a:endParaRPr lang="es-ES" sz="2000" b="1">
              <a:solidFill>
                <a:srgbClr val="3333FF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Elipse 2"/>
          <p:cNvSpPr/>
          <p:nvPr/>
        </p:nvSpPr>
        <p:spPr bwMode="auto">
          <a:xfrm>
            <a:off x="2206324" y="1945722"/>
            <a:ext cx="199937" cy="198033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90000" tIns="82800" rIns="90000" bIns="82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59" name="Elipse 58"/>
          <p:cNvSpPr/>
          <p:nvPr/>
        </p:nvSpPr>
        <p:spPr bwMode="auto">
          <a:xfrm>
            <a:off x="3739657" y="1911507"/>
            <a:ext cx="199937" cy="198033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90000" tIns="82800" rIns="90000" bIns="82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8611003" y="325035"/>
            <a:ext cx="1755775" cy="3952031"/>
            <a:chOff x="957273" y="2923276"/>
            <a:chExt cx="1755775" cy="3952031"/>
          </a:xfrm>
        </p:grpSpPr>
        <p:sp>
          <p:nvSpPr>
            <p:cNvPr id="63" name="AutoShape 28"/>
            <p:cNvSpPr>
              <a:spLocks noChangeArrowheads="1"/>
            </p:cNvSpPr>
            <p:nvPr/>
          </p:nvSpPr>
          <p:spPr bwMode="auto">
            <a:xfrm flipV="1">
              <a:off x="957273" y="2923276"/>
              <a:ext cx="1755775" cy="3952031"/>
            </a:xfrm>
            <a:prstGeom prst="foldedCorner">
              <a:avLst>
                <a:gd name="adj" fmla="val 12500"/>
              </a:avLst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rot="10800000" wrap="none" lIns="90000" tIns="82800" rIns="90000" bIns="82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64" name="Group 29"/>
            <p:cNvGrpSpPr>
              <a:grpSpLocks/>
            </p:cNvGrpSpPr>
            <p:nvPr/>
          </p:nvGrpSpPr>
          <p:grpSpPr bwMode="auto">
            <a:xfrm>
              <a:off x="1776423" y="4105805"/>
              <a:ext cx="58738" cy="482600"/>
              <a:chOff x="5153" y="6274"/>
              <a:chExt cx="63" cy="360"/>
            </a:xfrm>
          </p:grpSpPr>
          <p:sp>
            <p:nvSpPr>
              <p:cNvPr id="96" name="Line 30"/>
              <p:cNvSpPr>
                <a:spLocks noChangeShapeType="1"/>
              </p:cNvSpPr>
              <p:nvPr/>
            </p:nvSpPr>
            <p:spPr bwMode="auto">
              <a:xfrm>
                <a:off x="5216" y="6357"/>
                <a:ext cx="0" cy="193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s-ES"/>
              </a:p>
            </p:txBody>
          </p:sp>
          <p:sp>
            <p:nvSpPr>
              <p:cNvPr id="97" name="Line 31"/>
              <p:cNvSpPr>
                <a:spLocks noChangeShapeType="1"/>
              </p:cNvSpPr>
              <p:nvPr/>
            </p:nvSpPr>
            <p:spPr bwMode="auto">
              <a:xfrm>
                <a:off x="5153" y="6274"/>
                <a:ext cx="0" cy="36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s-ES"/>
              </a:p>
            </p:txBody>
          </p:sp>
        </p:grpSp>
        <p:sp>
          <p:nvSpPr>
            <p:cNvPr id="65" name="Text Box 32"/>
            <p:cNvSpPr txBox="1">
              <a:spLocks noChangeArrowheads="1"/>
            </p:cNvSpPr>
            <p:nvPr/>
          </p:nvSpPr>
          <p:spPr bwMode="auto">
            <a:xfrm>
              <a:off x="1849448" y="3864505"/>
              <a:ext cx="334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800" b="1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66" name="Line 38"/>
            <p:cNvSpPr>
              <a:spLocks noChangeShapeType="1"/>
            </p:cNvSpPr>
            <p:nvPr/>
          </p:nvSpPr>
          <p:spPr bwMode="auto">
            <a:xfrm flipH="1">
              <a:off x="1193811" y="4343930"/>
              <a:ext cx="554038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s-ES"/>
            </a:p>
          </p:txBody>
        </p:sp>
        <p:sp>
          <p:nvSpPr>
            <p:cNvPr id="67" name="Line 39"/>
            <p:cNvSpPr>
              <a:spLocks noChangeShapeType="1"/>
            </p:cNvSpPr>
            <p:nvPr/>
          </p:nvSpPr>
          <p:spPr bwMode="auto">
            <a:xfrm flipH="1">
              <a:off x="1865323" y="4337580"/>
              <a:ext cx="554038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s-ES"/>
            </a:p>
          </p:txBody>
        </p:sp>
        <p:sp>
          <p:nvSpPr>
            <p:cNvPr id="68" name="Line 40"/>
            <p:cNvSpPr>
              <a:spLocks noChangeShapeType="1"/>
            </p:cNvSpPr>
            <p:nvPr/>
          </p:nvSpPr>
          <p:spPr bwMode="auto">
            <a:xfrm flipH="1">
              <a:off x="1292234" y="5610777"/>
              <a:ext cx="288925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s-ES"/>
            </a:p>
          </p:txBody>
        </p:sp>
        <p:sp>
          <p:nvSpPr>
            <p:cNvPr id="69" name="Line 41"/>
            <p:cNvSpPr>
              <a:spLocks noChangeShapeType="1"/>
            </p:cNvSpPr>
            <p:nvPr/>
          </p:nvSpPr>
          <p:spPr bwMode="auto">
            <a:xfrm flipH="1">
              <a:off x="2227272" y="5593315"/>
              <a:ext cx="276225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s-ES"/>
            </a:p>
          </p:txBody>
        </p:sp>
        <p:sp>
          <p:nvSpPr>
            <p:cNvPr id="70" name="Line 42"/>
            <p:cNvSpPr>
              <a:spLocks noChangeShapeType="1"/>
            </p:cNvSpPr>
            <p:nvPr/>
          </p:nvSpPr>
          <p:spPr bwMode="auto">
            <a:xfrm flipV="1">
              <a:off x="1524011" y="3789893"/>
              <a:ext cx="555625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s-ES"/>
            </a:p>
          </p:txBody>
        </p:sp>
        <p:sp>
          <p:nvSpPr>
            <p:cNvPr id="71" name="Line 43"/>
            <p:cNvSpPr>
              <a:spLocks noChangeShapeType="1"/>
            </p:cNvSpPr>
            <p:nvPr/>
          </p:nvSpPr>
          <p:spPr bwMode="auto">
            <a:xfrm flipV="1">
              <a:off x="1579572" y="5040865"/>
              <a:ext cx="555625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s-ES"/>
            </a:p>
          </p:txBody>
        </p:sp>
        <p:sp>
          <p:nvSpPr>
            <p:cNvPr id="72" name="Line 44"/>
            <p:cNvSpPr>
              <a:spLocks noChangeShapeType="1"/>
            </p:cNvSpPr>
            <p:nvPr/>
          </p:nvSpPr>
          <p:spPr bwMode="auto">
            <a:xfrm flipH="1" flipV="1">
              <a:off x="1531948" y="4681250"/>
              <a:ext cx="555625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s-ES"/>
            </a:p>
          </p:txBody>
        </p:sp>
        <p:sp>
          <p:nvSpPr>
            <p:cNvPr id="73" name="Line 45"/>
            <p:cNvSpPr>
              <a:spLocks noChangeShapeType="1"/>
            </p:cNvSpPr>
            <p:nvPr/>
          </p:nvSpPr>
          <p:spPr bwMode="auto">
            <a:xfrm flipH="1" flipV="1">
              <a:off x="1587510" y="5980347"/>
              <a:ext cx="555625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s-ES"/>
            </a:p>
          </p:txBody>
        </p:sp>
        <p:sp>
          <p:nvSpPr>
            <p:cNvPr id="74" name="Text Box 46"/>
            <p:cNvSpPr txBox="1">
              <a:spLocks noChangeArrowheads="1"/>
            </p:cNvSpPr>
            <p:nvPr/>
          </p:nvSpPr>
          <p:spPr bwMode="auto">
            <a:xfrm>
              <a:off x="974736" y="3475568"/>
              <a:ext cx="531813" cy="530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>
                  <a:solidFill>
                    <a:srgbClr val="FF0000"/>
                  </a:solidFill>
                  <a:latin typeface="Arial" panose="020B0604020202020204" pitchFamily="34" charset="0"/>
                </a:rPr>
                <a:t>+ </a:t>
              </a:r>
              <a:r>
                <a:rPr lang="es-ES" sz="2400">
                  <a:solidFill>
                    <a:srgbClr val="FF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75" name="Text Box 47"/>
            <p:cNvSpPr txBox="1">
              <a:spLocks noChangeArrowheads="1"/>
            </p:cNvSpPr>
            <p:nvPr/>
          </p:nvSpPr>
          <p:spPr bwMode="auto">
            <a:xfrm>
              <a:off x="2081223" y="4374863"/>
              <a:ext cx="523875" cy="530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>
                  <a:solidFill>
                    <a:srgbClr val="FF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</a:t>
              </a:r>
              <a:r>
                <a:rPr lang="es-ES" sz="2000">
                  <a:solidFill>
                    <a:srgbClr val="FF0000"/>
                  </a:solidFill>
                  <a:latin typeface="Arial" panose="020B0604020202020204" pitchFamily="34" charset="0"/>
                </a:rPr>
                <a:t> </a:t>
              </a:r>
              <a:r>
                <a:rPr lang="es-ES" sz="2400">
                  <a:solidFill>
                    <a:srgbClr val="FF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76" name="Text Box 48"/>
            <p:cNvSpPr txBox="1">
              <a:spLocks noChangeArrowheads="1"/>
            </p:cNvSpPr>
            <p:nvPr/>
          </p:nvSpPr>
          <p:spPr bwMode="auto">
            <a:xfrm>
              <a:off x="977909" y="4797977"/>
              <a:ext cx="568325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>
                  <a:solidFill>
                    <a:srgbClr val="FF0000"/>
                  </a:solidFill>
                  <a:latin typeface="Arial" panose="020B0604020202020204" pitchFamily="34" charset="0"/>
                </a:rPr>
                <a:t>+ V</a:t>
              </a:r>
            </a:p>
          </p:txBody>
        </p:sp>
        <p:sp>
          <p:nvSpPr>
            <p:cNvPr id="77" name="Text Box 49"/>
            <p:cNvSpPr txBox="1">
              <a:spLocks noChangeArrowheads="1"/>
            </p:cNvSpPr>
            <p:nvPr/>
          </p:nvSpPr>
          <p:spPr bwMode="auto">
            <a:xfrm>
              <a:off x="2152660" y="5734285"/>
              <a:ext cx="560388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>
                  <a:solidFill>
                    <a:srgbClr val="FF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</a:t>
              </a:r>
              <a:r>
                <a:rPr lang="es-ES" sz="2000">
                  <a:solidFill>
                    <a:srgbClr val="FF0000"/>
                  </a:solidFill>
                  <a:latin typeface="Arial" panose="020B0604020202020204" pitchFamily="34" charset="0"/>
                </a:rPr>
                <a:t> V</a:t>
              </a:r>
            </a:p>
          </p:txBody>
        </p:sp>
        <p:sp>
          <p:nvSpPr>
            <p:cNvPr id="78" name="Line 50"/>
            <p:cNvSpPr>
              <a:spLocks noChangeShapeType="1"/>
            </p:cNvSpPr>
            <p:nvPr/>
          </p:nvSpPr>
          <p:spPr bwMode="auto">
            <a:xfrm flipH="1">
              <a:off x="1221592" y="6670458"/>
              <a:ext cx="1052513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s-ES"/>
            </a:p>
          </p:txBody>
        </p:sp>
        <p:sp>
          <p:nvSpPr>
            <p:cNvPr id="79" name="Text Box 51"/>
            <p:cNvSpPr txBox="1">
              <a:spLocks noChangeArrowheads="1"/>
            </p:cNvSpPr>
            <p:nvPr/>
          </p:nvSpPr>
          <p:spPr bwMode="auto">
            <a:xfrm>
              <a:off x="1370817" y="6212115"/>
              <a:ext cx="779463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>
                  <a:solidFill>
                    <a:srgbClr val="FF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</a:t>
              </a:r>
              <a:r>
                <a:rPr lang="es-ES" sz="2000">
                  <a:solidFill>
                    <a:srgbClr val="FF0000"/>
                  </a:solidFill>
                  <a:latin typeface="Arial" panose="020B0604020202020204" pitchFamily="34" charset="0"/>
                </a:rPr>
                <a:t>V = 0</a:t>
              </a:r>
            </a:p>
          </p:txBody>
        </p:sp>
        <p:grpSp>
          <p:nvGrpSpPr>
            <p:cNvPr id="80" name="Group 163"/>
            <p:cNvGrpSpPr>
              <a:grpSpLocks/>
            </p:cNvGrpSpPr>
            <p:nvPr/>
          </p:nvGrpSpPr>
          <p:grpSpPr bwMode="auto">
            <a:xfrm>
              <a:off x="1582747" y="5379002"/>
              <a:ext cx="627063" cy="427038"/>
              <a:chOff x="2214" y="9158"/>
              <a:chExt cx="1080" cy="360"/>
            </a:xfrm>
          </p:grpSpPr>
          <p:grpSp>
            <p:nvGrpSpPr>
              <p:cNvPr id="84" name="Group 164"/>
              <p:cNvGrpSpPr>
                <a:grpSpLocks/>
              </p:cNvGrpSpPr>
              <p:nvPr/>
            </p:nvGrpSpPr>
            <p:grpSpPr bwMode="auto">
              <a:xfrm>
                <a:off x="2574" y="9158"/>
                <a:ext cx="360" cy="360"/>
                <a:chOff x="2214" y="9158"/>
                <a:chExt cx="360" cy="360"/>
              </a:xfrm>
            </p:grpSpPr>
            <p:sp>
              <p:nvSpPr>
                <p:cNvPr id="93" name="Line 165"/>
                <p:cNvSpPr>
                  <a:spLocks noChangeShapeType="1"/>
                </p:cNvSpPr>
                <p:nvPr/>
              </p:nvSpPr>
              <p:spPr bwMode="auto">
                <a:xfrm>
                  <a:off x="2394" y="9158"/>
                  <a:ext cx="0" cy="360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s-ES"/>
                </a:p>
              </p:txBody>
            </p:sp>
            <p:sp>
              <p:nvSpPr>
                <p:cNvPr id="94" name="Line 166"/>
                <p:cNvSpPr>
                  <a:spLocks noChangeShapeType="1"/>
                </p:cNvSpPr>
                <p:nvPr/>
              </p:nvSpPr>
              <p:spPr bwMode="auto">
                <a:xfrm>
                  <a:off x="2394" y="9158"/>
                  <a:ext cx="180" cy="180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s-ES"/>
                </a:p>
              </p:txBody>
            </p:sp>
            <p:sp>
              <p:nvSpPr>
                <p:cNvPr id="95" name="Line 167"/>
                <p:cNvSpPr>
                  <a:spLocks noChangeShapeType="1"/>
                </p:cNvSpPr>
                <p:nvPr/>
              </p:nvSpPr>
              <p:spPr bwMode="auto">
                <a:xfrm>
                  <a:off x="2214" y="9338"/>
                  <a:ext cx="180" cy="180"/>
                </a:xfrm>
                <a:prstGeom prst="line">
                  <a:avLst/>
                </a:prstGeom>
                <a:noFill/>
                <a:ln w="254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s-ES"/>
                </a:p>
              </p:txBody>
            </p:sp>
          </p:grpSp>
          <p:grpSp>
            <p:nvGrpSpPr>
              <p:cNvPr id="85" name="Group 168"/>
              <p:cNvGrpSpPr>
                <a:grpSpLocks/>
              </p:cNvGrpSpPr>
              <p:nvPr/>
            </p:nvGrpSpPr>
            <p:grpSpPr bwMode="auto">
              <a:xfrm>
                <a:off x="2934" y="9158"/>
                <a:ext cx="360" cy="360"/>
                <a:chOff x="2214" y="9158"/>
                <a:chExt cx="360" cy="360"/>
              </a:xfrm>
            </p:grpSpPr>
            <p:sp>
              <p:nvSpPr>
                <p:cNvPr id="90" name="Line 169"/>
                <p:cNvSpPr>
                  <a:spLocks noChangeShapeType="1"/>
                </p:cNvSpPr>
                <p:nvPr/>
              </p:nvSpPr>
              <p:spPr bwMode="auto">
                <a:xfrm>
                  <a:off x="2394" y="9158"/>
                  <a:ext cx="0" cy="360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s-ES"/>
                </a:p>
              </p:txBody>
            </p:sp>
            <p:sp>
              <p:nvSpPr>
                <p:cNvPr id="91" name="Line 170"/>
                <p:cNvSpPr>
                  <a:spLocks noChangeShapeType="1"/>
                </p:cNvSpPr>
                <p:nvPr/>
              </p:nvSpPr>
              <p:spPr bwMode="auto">
                <a:xfrm>
                  <a:off x="2394" y="9158"/>
                  <a:ext cx="180" cy="180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s-ES"/>
                </a:p>
              </p:txBody>
            </p:sp>
            <p:sp>
              <p:nvSpPr>
                <p:cNvPr id="92" name="Line 171"/>
                <p:cNvSpPr>
                  <a:spLocks noChangeShapeType="1"/>
                </p:cNvSpPr>
                <p:nvPr/>
              </p:nvSpPr>
              <p:spPr bwMode="auto">
                <a:xfrm>
                  <a:off x="2214" y="9338"/>
                  <a:ext cx="180" cy="180"/>
                </a:xfrm>
                <a:prstGeom prst="line">
                  <a:avLst/>
                </a:prstGeom>
                <a:noFill/>
                <a:ln w="254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s-ES"/>
                </a:p>
              </p:txBody>
            </p:sp>
          </p:grpSp>
          <p:grpSp>
            <p:nvGrpSpPr>
              <p:cNvPr id="86" name="Group 172"/>
              <p:cNvGrpSpPr>
                <a:grpSpLocks/>
              </p:cNvGrpSpPr>
              <p:nvPr/>
            </p:nvGrpSpPr>
            <p:grpSpPr bwMode="auto">
              <a:xfrm>
                <a:off x="2214" y="9158"/>
                <a:ext cx="360" cy="360"/>
                <a:chOff x="2214" y="9158"/>
                <a:chExt cx="360" cy="360"/>
              </a:xfrm>
            </p:grpSpPr>
            <p:sp>
              <p:nvSpPr>
                <p:cNvPr id="87" name="Line 173"/>
                <p:cNvSpPr>
                  <a:spLocks noChangeShapeType="1"/>
                </p:cNvSpPr>
                <p:nvPr/>
              </p:nvSpPr>
              <p:spPr bwMode="auto">
                <a:xfrm>
                  <a:off x="2394" y="9158"/>
                  <a:ext cx="0" cy="360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s-ES"/>
                </a:p>
              </p:txBody>
            </p:sp>
            <p:sp>
              <p:nvSpPr>
                <p:cNvPr id="88" name="Line 174"/>
                <p:cNvSpPr>
                  <a:spLocks noChangeShapeType="1"/>
                </p:cNvSpPr>
                <p:nvPr/>
              </p:nvSpPr>
              <p:spPr bwMode="auto">
                <a:xfrm>
                  <a:off x="2394" y="9158"/>
                  <a:ext cx="180" cy="180"/>
                </a:xfrm>
                <a:prstGeom prst="line">
                  <a:avLst/>
                </a:prstGeom>
                <a:noFill/>
                <a:ln w="254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s-ES"/>
                </a:p>
              </p:txBody>
            </p:sp>
            <p:sp>
              <p:nvSpPr>
                <p:cNvPr id="89" name="Line 175"/>
                <p:cNvSpPr>
                  <a:spLocks noChangeShapeType="1"/>
                </p:cNvSpPr>
                <p:nvPr/>
              </p:nvSpPr>
              <p:spPr bwMode="auto">
                <a:xfrm>
                  <a:off x="2214" y="9338"/>
                  <a:ext cx="180" cy="180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s-ES"/>
                </a:p>
              </p:txBody>
            </p:sp>
          </p:grpSp>
        </p:grpSp>
        <p:sp>
          <p:nvSpPr>
            <p:cNvPr id="81" name="Text Box 176"/>
            <p:cNvSpPr txBox="1">
              <a:spLocks noChangeArrowheads="1"/>
            </p:cNvSpPr>
            <p:nvPr/>
          </p:nvSpPr>
          <p:spPr bwMode="auto">
            <a:xfrm>
              <a:off x="1093797" y="5104365"/>
              <a:ext cx="300038" cy="530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1">
                  <a:solidFill>
                    <a:srgbClr val="3333FF"/>
                  </a:solidFill>
                  <a:latin typeface="Comic Sans MS" panose="030F0702030302020204" pitchFamily="66" charset="0"/>
                </a:rPr>
                <a:t>I</a:t>
              </a:r>
            </a:p>
          </p:txBody>
        </p:sp>
        <p:sp>
          <p:nvSpPr>
            <p:cNvPr id="82" name="Line 177"/>
            <p:cNvSpPr>
              <a:spLocks noChangeShapeType="1"/>
            </p:cNvSpPr>
            <p:nvPr/>
          </p:nvSpPr>
          <p:spPr bwMode="auto">
            <a:xfrm flipV="1">
              <a:off x="1296997" y="5609190"/>
              <a:ext cx="21590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s-ES"/>
            </a:p>
          </p:txBody>
        </p:sp>
        <p:sp>
          <p:nvSpPr>
            <p:cNvPr id="83" name="Text Box 192"/>
            <p:cNvSpPr txBox="1">
              <a:spLocks noChangeArrowheads="1"/>
            </p:cNvSpPr>
            <p:nvPr/>
          </p:nvSpPr>
          <p:spPr bwMode="auto">
            <a:xfrm>
              <a:off x="1267470" y="3029884"/>
              <a:ext cx="1125538" cy="427182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 anchor="ctr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s-ES" sz="2000" dirty="0">
                  <a:solidFill>
                    <a:srgbClr val="000000"/>
                  </a:solidFill>
                  <a:latin typeface="Arial" panose="020B0604020202020204" pitchFamily="34" charset="0"/>
                </a:rPr>
                <a:t>CAÍDAS</a:t>
              </a:r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8585602" y="4592977"/>
            <a:ext cx="1755775" cy="2111121"/>
            <a:chOff x="-1580422" y="2248227"/>
            <a:chExt cx="1755775" cy="2111121"/>
          </a:xfrm>
        </p:grpSpPr>
        <p:sp>
          <p:nvSpPr>
            <p:cNvPr id="105" name="AutoShape 28"/>
            <p:cNvSpPr>
              <a:spLocks noChangeArrowheads="1"/>
            </p:cNvSpPr>
            <p:nvPr/>
          </p:nvSpPr>
          <p:spPr bwMode="auto">
            <a:xfrm flipV="1">
              <a:off x="-1580422" y="2248227"/>
              <a:ext cx="1755775" cy="2111121"/>
            </a:xfrm>
            <a:prstGeom prst="foldedCorner">
              <a:avLst>
                <a:gd name="adj" fmla="val 12500"/>
              </a:avLst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rot="10800000" wrap="none" lIns="90000" tIns="82800" rIns="90000" bIns="82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106" name="Group 29"/>
            <p:cNvGrpSpPr>
              <a:grpSpLocks/>
            </p:cNvGrpSpPr>
            <p:nvPr/>
          </p:nvGrpSpPr>
          <p:grpSpPr bwMode="auto">
            <a:xfrm>
              <a:off x="-761272" y="3430757"/>
              <a:ext cx="58738" cy="482600"/>
              <a:chOff x="5153" y="6274"/>
              <a:chExt cx="63" cy="360"/>
            </a:xfrm>
          </p:grpSpPr>
          <p:sp>
            <p:nvSpPr>
              <p:cNvPr id="138" name="Line 30"/>
              <p:cNvSpPr>
                <a:spLocks noChangeShapeType="1"/>
              </p:cNvSpPr>
              <p:nvPr/>
            </p:nvSpPr>
            <p:spPr bwMode="auto">
              <a:xfrm>
                <a:off x="5216" y="6357"/>
                <a:ext cx="0" cy="193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s-ES"/>
              </a:p>
            </p:txBody>
          </p:sp>
          <p:sp>
            <p:nvSpPr>
              <p:cNvPr id="139" name="Line 31"/>
              <p:cNvSpPr>
                <a:spLocks noChangeShapeType="1"/>
              </p:cNvSpPr>
              <p:nvPr/>
            </p:nvSpPr>
            <p:spPr bwMode="auto">
              <a:xfrm>
                <a:off x="5153" y="6274"/>
                <a:ext cx="0" cy="36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s-ES"/>
              </a:p>
            </p:txBody>
          </p:sp>
        </p:grpSp>
        <p:sp>
          <p:nvSpPr>
            <p:cNvPr id="107" name="Text Box 32"/>
            <p:cNvSpPr txBox="1">
              <a:spLocks noChangeArrowheads="1"/>
            </p:cNvSpPr>
            <p:nvPr/>
          </p:nvSpPr>
          <p:spPr bwMode="auto">
            <a:xfrm>
              <a:off x="-688247" y="3189457"/>
              <a:ext cx="334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800" b="1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108" name="Line 38"/>
            <p:cNvSpPr>
              <a:spLocks noChangeShapeType="1"/>
            </p:cNvSpPr>
            <p:nvPr/>
          </p:nvSpPr>
          <p:spPr bwMode="auto">
            <a:xfrm flipH="1">
              <a:off x="-1343884" y="3668882"/>
              <a:ext cx="554038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s-ES"/>
            </a:p>
          </p:txBody>
        </p:sp>
        <p:sp>
          <p:nvSpPr>
            <p:cNvPr id="109" name="Line 39"/>
            <p:cNvSpPr>
              <a:spLocks noChangeShapeType="1"/>
            </p:cNvSpPr>
            <p:nvPr/>
          </p:nvSpPr>
          <p:spPr bwMode="auto">
            <a:xfrm flipH="1">
              <a:off x="-672372" y="3662532"/>
              <a:ext cx="554038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s-ES"/>
            </a:p>
          </p:txBody>
        </p:sp>
        <p:sp>
          <p:nvSpPr>
            <p:cNvPr id="112" name="Line 42"/>
            <p:cNvSpPr>
              <a:spLocks noChangeShapeType="1"/>
            </p:cNvSpPr>
            <p:nvPr/>
          </p:nvSpPr>
          <p:spPr bwMode="auto">
            <a:xfrm flipV="1">
              <a:off x="-1013684" y="3114845"/>
              <a:ext cx="555625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s-ES"/>
            </a:p>
          </p:txBody>
        </p:sp>
        <p:sp>
          <p:nvSpPr>
            <p:cNvPr id="114" name="Line 44"/>
            <p:cNvSpPr>
              <a:spLocks noChangeShapeType="1"/>
            </p:cNvSpPr>
            <p:nvPr/>
          </p:nvSpPr>
          <p:spPr bwMode="auto">
            <a:xfrm flipH="1" flipV="1">
              <a:off x="-1005747" y="4006202"/>
              <a:ext cx="555625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s-ES"/>
            </a:p>
          </p:txBody>
        </p:sp>
        <p:sp>
          <p:nvSpPr>
            <p:cNvPr id="116" name="Text Box 46"/>
            <p:cNvSpPr txBox="1">
              <a:spLocks noChangeArrowheads="1"/>
            </p:cNvSpPr>
            <p:nvPr/>
          </p:nvSpPr>
          <p:spPr bwMode="auto">
            <a:xfrm>
              <a:off x="-1562959" y="2800520"/>
              <a:ext cx="531813" cy="530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>
                  <a:solidFill>
                    <a:srgbClr val="FF0000"/>
                  </a:solidFill>
                  <a:latin typeface="Arial" panose="020B0604020202020204" pitchFamily="34" charset="0"/>
                </a:rPr>
                <a:t>- </a:t>
              </a:r>
              <a:r>
                <a:rPr lang="es-ES" sz="2400">
                  <a:solidFill>
                    <a:srgbClr val="FF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117" name="Text Box 47"/>
            <p:cNvSpPr txBox="1">
              <a:spLocks noChangeArrowheads="1"/>
            </p:cNvSpPr>
            <p:nvPr/>
          </p:nvSpPr>
          <p:spPr bwMode="auto">
            <a:xfrm>
              <a:off x="-456472" y="3699815"/>
              <a:ext cx="523875" cy="530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>
                  <a:solidFill>
                    <a:srgbClr val="FF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+</a:t>
              </a:r>
              <a:r>
                <a:rPr lang="es-ES" sz="2000">
                  <a:solidFill>
                    <a:srgbClr val="FF0000"/>
                  </a:solidFill>
                  <a:latin typeface="Arial" panose="020B0604020202020204" pitchFamily="34" charset="0"/>
                </a:rPr>
                <a:t> </a:t>
              </a:r>
              <a:r>
                <a:rPr lang="es-ES" sz="2400">
                  <a:solidFill>
                    <a:srgbClr val="FF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125" name="Text Box 192"/>
            <p:cNvSpPr txBox="1">
              <a:spLocks noChangeArrowheads="1"/>
            </p:cNvSpPr>
            <p:nvPr/>
          </p:nvSpPr>
          <p:spPr bwMode="auto">
            <a:xfrm>
              <a:off x="-1270225" y="2354836"/>
              <a:ext cx="1125538" cy="427182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 anchor="ctr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s-ES" sz="2000">
                  <a:solidFill>
                    <a:srgbClr val="000000"/>
                  </a:solidFill>
                  <a:latin typeface="Arial" panose="020B0604020202020204" pitchFamily="34" charset="0"/>
                </a:rPr>
                <a:t>SUBIDA</a:t>
              </a:r>
              <a:endParaRPr lang="es-ES" sz="20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10" name="Text Box 164">
            <a:extLst>
              <a:ext uri="{FF2B5EF4-FFF2-40B4-BE49-F238E27FC236}">
                <a16:creationId xmlns:a16="http://schemas.microsoft.com/office/drawing/2014/main" id="{A24F1BC4-C111-4ADB-B287-CC4E26D0E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3441" y="5725730"/>
            <a:ext cx="7407175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(refleja que la </a:t>
            </a:r>
            <a:r>
              <a:rPr lang="es-ES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ddp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 no depende del camino)</a:t>
            </a:r>
          </a:p>
        </p:txBody>
      </p:sp>
      <p:sp>
        <p:nvSpPr>
          <p:cNvPr id="118" name="Text Box 106">
            <a:extLst>
              <a:ext uri="{FF2B5EF4-FFF2-40B4-BE49-F238E27FC236}">
                <a16:creationId xmlns:a16="http://schemas.microsoft.com/office/drawing/2014/main" id="{49875918-D2F2-4A1B-8D4F-557925C3B0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0625" y="6295402"/>
            <a:ext cx="2661804" cy="598104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ES" sz="2400" dirty="0"/>
              <a:t>+V =</a:t>
            </a:r>
            <a:r>
              <a:rPr lang="es-ES" sz="2800" dirty="0">
                <a:sym typeface="Symbol" panose="05050102010706020507" pitchFamily="18" charset="2"/>
              </a:rPr>
              <a:t> +</a:t>
            </a:r>
            <a:endParaRPr lang="es-ES" dirty="0"/>
          </a:p>
        </p:txBody>
      </p:sp>
      <p:sp>
        <p:nvSpPr>
          <p:cNvPr id="119" name="Text Box 106">
            <a:extLst>
              <a:ext uri="{FF2B5EF4-FFF2-40B4-BE49-F238E27FC236}">
                <a16:creationId xmlns:a16="http://schemas.microsoft.com/office/drawing/2014/main" id="{04251B3A-0E20-4C23-8D55-192750419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3086" y="6275738"/>
            <a:ext cx="2661804" cy="598104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ES" sz="2400"/>
              <a:t>V =</a:t>
            </a:r>
            <a:r>
              <a:rPr lang="es-ES" sz="2800">
                <a:sym typeface="Symbol" panose="05050102010706020507" pitchFamily="18" charset="2"/>
              </a:rPr>
              <a:t> </a:t>
            </a:r>
            <a:endParaRPr lang="es-ES" dirty="0"/>
          </a:p>
        </p:txBody>
      </p:sp>
      <p:sp>
        <p:nvSpPr>
          <p:cNvPr id="120" name="Flecha: a la derecha 119">
            <a:extLst>
              <a:ext uri="{FF2B5EF4-FFF2-40B4-BE49-F238E27FC236}">
                <a16:creationId xmlns:a16="http://schemas.microsoft.com/office/drawing/2014/main" id="{4822F12B-F8D6-4B53-BCF5-C5EEC727303D}"/>
              </a:ext>
            </a:extLst>
          </p:cNvPr>
          <p:cNvSpPr/>
          <p:nvPr/>
        </p:nvSpPr>
        <p:spPr bwMode="auto">
          <a:xfrm>
            <a:off x="4588850" y="6371305"/>
            <a:ext cx="498886" cy="450986"/>
          </a:xfrm>
          <a:prstGeom prst="rightArrow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90000" tIns="82800" rIns="90000" bIns="82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1" name="Forma libre 109">
            <a:extLst>
              <a:ext uri="{FF2B5EF4-FFF2-40B4-BE49-F238E27FC236}">
                <a16:creationId xmlns:a16="http://schemas.microsoft.com/office/drawing/2014/main" id="{8BEAE795-F8B0-4527-8745-CC2A6E87EE33}"/>
              </a:ext>
            </a:extLst>
          </p:cNvPr>
          <p:cNvSpPr/>
          <p:nvPr/>
        </p:nvSpPr>
        <p:spPr bwMode="auto">
          <a:xfrm>
            <a:off x="1849139" y="431643"/>
            <a:ext cx="2435290" cy="1632857"/>
          </a:xfrm>
          <a:custGeom>
            <a:avLst/>
            <a:gdLst>
              <a:gd name="connsiteX0" fmla="*/ 0 w 2435290"/>
              <a:gd name="connsiteY0" fmla="*/ 1632857 h 1632857"/>
              <a:gd name="connsiteX1" fmla="*/ 0 w 2435290"/>
              <a:gd name="connsiteY1" fmla="*/ 0 h 1632857"/>
              <a:gd name="connsiteX2" fmla="*/ 2435290 w 2435290"/>
              <a:gd name="connsiteY2" fmla="*/ 27992 h 1632857"/>
              <a:gd name="connsiteX3" fmla="*/ 2435290 w 2435290"/>
              <a:gd name="connsiteY3" fmla="*/ 1595535 h 163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5290" h="1632857">
                <a:moveTo>
                  <a:pt x="0" y="1632857"/>
                </a:moveTo>
                <a:lnTo>
                  <a:pt x="0" y="0"/>
                </a:lnTo>
                <a:lnTo>
                  <a:pt x="2435290" y="27992"/>
                </a:lnTo>
                <a:lnTo>
                  <a:pt x="2435290" y="1595535"/>
                </a:ln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  <a:effectLst/>
        </p:spPr>
        <p:txBody>
          <a:bodyPr vert="horz" wrap="none" lIns="90000" tIns="82800" rIns="90000" bIns="82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cxnSp>
        <p:nvCxnSpPr>
          <p:cNvPr id="122" name="Conector recto de flecha 121">
            <a:extLst>
              <a:ext uri="{FF2B5EF4-FFF2-40B4-BE49-F238E27FC236}">
                <a16:creationId xmlns:a16="http://schemas.microsoft.com/office/drawing/2014/main" id="{7F95A1DD-A107-4B65-9A01-129DF79CB544}"/>
              </a:ext>
            </a:extLst>
          </p:cNvPr>
          <p:cNvCxnSpPr/>
          <p:nvPr/>
        </p:nvCxnSpPr>
        <p:spPr bwMode="auto">
          <a:xfrm flipV="1">
            <a:off x="2280437" y="2530285"/>
            <a:ext cx="162000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  <a:effectLst/>
        </p:spPr>
      </p:cxnSp>
      <p:sp>
        <p:nvSpPr>
          <p:cNvPr id="123" name="Text Box 109">
            <a:extLst>
              <a:ext uri="{FF2B5EF4-FFF2-40B4-BE49-F238E27FC236}">
                <a16:creationId xmlns:a16="http://schemas.microsoft.com/office/drawing/2014/main" id="{6B3E0621-9CA5-476C-A30B-D5E03D96E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0703" y="1070908"/>
            <a:ext cx="475687" cy="536549"/>
          </a:xfrm>
          <a:prstGeom prst="rect">
            <a:avLst/>
          </a:prstGeom>
          <a:noFill/>
          <a:ln>
            <a:noFill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ES" sz="2400">
                <a:solidFill>
                  <a:schemeClr val="tx1"/>
                </a:solidFill>
                <a:sym typeface="Wingdings" panose="05000000000000000000" pitchFamily="2" charset="2"/>
              </a:rPr>
              <a:t></a:t>
            </a:r>
            <a:endParaRPr lang="es-ES" sz="2400">
              <a:solidFill>
                <a:schemeClr val="tx1"/>
              </a:solidFill>
            </a:endParaRPr>
          </a:p>
        </p:txBody>
      </p:sp>
      <p:sp>
        <p:nvSpPr>
          <p:cNvPr id="124" name="Text Box 109">
            <a:extLst>
              <a:ext uri="{FF2B5EF4-FFF2-40B4-BE49-F238E27FC236}">
                <a16:creationId xmlns:a16="http://schemas.microsoft.com/office/drawing/2014/main" id="{CBAA2DEE-B107-4724-AC77-77F811286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7660" y="2426232"/>
            <a:ext cx="475687" cy="536549"/>
          </a:xfrm>
          <a:prstGeom prst="rect">
            <a:avLst/>
          </a:prstGeom>
          <a:noFill/>
          <a:ln>
            <a:noFill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ES" sz="2400">
                <a:solidFill>
                  <a:schemeClr val="tx1"/>
                </a:solidFill>
                <a:sym typeface="Wingdings" panose="05000000000000000000" pitchFamily="2" charset="2"/>
              </a:rPr>
              <a:t></a:t>
            </a:r>
            <a:endParaRPr lang="es-ES" sz="2400">
              <a:solidFill>
                <a:schemeClr val="tx1"/>
              </a:solidFill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7751FD77-DD19-47BA-8F15-7800F6E88FEB}"/>
              </a:ext>
            </a:extLst>
          </p:cNvPr>
          <p:cNvGrpSpPr/>
          <p:nvPr/>
        </p:nvGrpSpPr>
        <p:grpSpPr>
          <a:xfrm>
            <a:off x="1336338" y="4089217"/>
            <a:ext cx="7044586" cy="1738840"/>
            <a:chOff x="1336338" y="4089217"/>
            <a:chExt cx="7044586" cy="1738840"/>
          </a:xfrm>
        </p:grpSpPr>
        <p:sp>
          <p:nvSpPr>
            <p:cNvPr id="127" name="Rectángulo 126">
              <a:extLst>
                <a:ext uri="{FF2B5EF4-FFF2-40B4-BE49-F238E27FC236}">
                  <a16:creationId xmlns:a16="http://schemas.microsoft.com/office/drawing/2014/main" id="{75622529-6BFC-46B4-BBBC-5374804606BA}"/>
                </a:ext>
              </a:extLst>
            </p:cNvPr>
            <p:cNvSpPr/>
            <p:nvPr/>
          </p:nvSpPr>
          <p:spPr bwMode="auto">
            <a:xfrm>
              <a:off x="1343020" y="4110174"/>
              <a:ext cx="7037904" cy="1692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vert="horz" wrap="square" lIns="90000" tIns="82800" rIns="90000" bIns="82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grpSp>
          <p:nvGrpSpPr>
            <p:cNvPr id="98" name="Grupo 97">
              <a:extLst>
                <a:ext uri="{FF2B5EF4-FFF2-40B4-BE49-F238E27FC236}">
                  <a16:creationId xmlns:a16="http://schemas.microsoft.com/office/drawing/2014/main" id="{48DC0E63-1550-4293-9598-8068223FCD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6338" y="4158541"/>
              <a:ext cx="6941248" cy="1652941"/>
              <a:chOff x="1213340" y="4524248"/>
              <a:chExt cx="6941248" cy="1652941"/>
            </a:xfrm>
          </p:grpSpPr>
          <p:sp>
            <p:nvSpPr>
              <p:cNvPr id="101" name="Text Box 32">
                <a:extLst>
                  <a:ext uri="{FF2B5EF4-FFF2-40B4-BE49-F238E27FC236}">
                    <a16:creationId xmlns:a16="http://schemas.microsoft.com/office/drawing/2014/main" id="{98FD2745-29E8-4F75-A657-E68268EA24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13340" y="4532644"/>
                <a:ext cx="3340959" cy="16445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0000" tIns="82800" rIns="90000" bIns="82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ts val="0"/>
                  </a:spcBef>
                  <a:buFont typeface="Symbol" panose="05050102010706020507" pitchFamily="18" charset="2"/>
                  <a:buNone/>
                  <a:defRPr/>
                </a:pPr>
                <a:r>
                  <a:rPr lang="es-ES" sz="2400" dirty="0">
                    <a:latin typeface="Arial" panose="020B0604020202020204" pitchFamily="34" charset="0"/>
                    <a:sym typeface="Symbol" panose="05050102010706020507" pitchFamily="18" charset="2"/>
                  </a:rPr>
                  <a:t>La suma de </a:t>
                </a:r>
                <a:r>
                  <a:rPr lang="es-ES" sz="2400" dirty="0">
                    <a:solidFill>
                      <a:srgbClr val="008000"/>
                    </a:solidFill>
                    <a:latin typeface="Arial" panose="020B0604020202020204" pitchFamily="34" charset="0"/>
                    <a:sym typeface="Symbol" panose="05050102010706020507" pitchFamily="18" charset="2"/>
                  </a:rPr>
                  <a:t>CAÍDAS</a:t>
                </a:r>
                <a:r>
                  <a:rPr lang="es-ES" sz="2400" dirty="0">
                    <a:latin typeface="Arial" panose="020B0604020202020204" pitchFamily="34" charset="0"/>
                    <a:sym typeface="Symbol" panose="05050102010706020507" pitchFamily="18" charset="2"/>
                  </a:rPr>
                  <a:t> en una porción</a:t>
                </a:r>
              </a:p>
              <a:p>
                <a:pPr algn="ctr" eaLnBrk="1" hangingPunct="1">
                  <a:spcBef>
                    <a:spcPts val="0"/>
                  </a:spcBef>
                  <a:buFont typeface="Symbol" panose="05050102010706020507" pitchFamily="18" charset="2"/>
                  <a:buNone/>
                  <a:defRPr/>
                </a:pPr>
                <a:r>
                  <a:rPr lang="es-ES" sz="2400" dirty="0">
                    <a:latin typeface="Arial" panose="020B0604020202020204" pitchFamily="34" charset="0"/>
                    <a:sym typeface="Symbol" panose="05050102010706020507" pitchFamily="18" charset="2"/>
                  </a:rPr>
                  <a:t>de una malla entre     dos puntos</a:t>
                </a:r>
              </a:p>
            </p:txBody>
          </p:sp>
          <p:sp>
            <p:nvSpPr>
              <p:cNvPr id="103" name="Text Box 32">
                <a:extLst>
                  <a:ext uri="{FF2B5EF4-FFF2-40B4-BE49-F238E27FC236}">
                    <a16:creationId xmlns:a16="http://schemas.microsoft.com/office/drawing/2014/main" id="{EC6F59A5-8FC9-44DA-920A-9B139B2A28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60564" y="4524248"/>
                <a:ext cx="3494024" cy="16445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0000" tIns="82800" rIns="90000" bIns="82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ts val="0"/>
                  </a:spcBef>
                  <a:buFont typeface="Symbol" panose="05050102010706020507" pitchFamily="18" charset="2"/>
                  <a:buNone/>
                  <a:defRPr/>
                </a:pPr>
                <a:r>
                  <a:rPr lang="es-ES" sz="2400" dirty="0">
                    <a:latin typeface="Arial" panose="020B0604020202020204" pitchFamily="34" charset="0"/>
                    <a:sym typeface="Symbol" panose="05050102010706020507" pitchFamily="18" charset="2"/>
                  </a:rPr>
                  <a:t>La suma de </a:t>
                </a:r>
                <a:r>
                  <a:rPr lang="es-ES" sz="2400" dirty="0">
                    <a:solidFill>
                      <a:srgbClr val="008000"/>
                    </a:solidFill>
                    <a:latin typeface="Arial" panose="020B0604020202020204" pitchFamily="34" charset="0"/>
                    <a:sym typeface="Symbol" panose="05050102010706020507" pitchFamily="18" charset="2"/>
                  </a:rPr>
                  <a:t>CAÍDAS</a:t>
                </a:r>
              </a:p>
              <a:p>
                <a:pPr algn="ctr" eaLnBrk="1" hangingPunct="1">
                  <a:spcBef>
                    <a:spcPts val="0"/>
                  </a:spcBef>
                  <a:buFont typeface="Symbol" panose="05050102010706020507" pitchFamily="18" charset="2"/>
                  <a:buNone/>
                  <a:defRPr/>
                </a:pPr>
                <a:r>
                  <a:rPr lang="es-ES" sz="2400" dirty="0">
                    <a:latin typeface="Arial" panose="020B0604020202020204" pitchFamily="34" charset="0"/>
                    <a:sym typeface="Symbol" panose="05050102010706020507" pitchFamily="18" charset="2"/>
                  </a:rPr>
                  <a:t>en la otra porción</a:t>
                </a:r>
              </a:p>
              <a:p>
                <a:pPr algn="ctr" eaLnBrk="1" hangingPunct="1">
                  <a:spcBef>
                    <a:spcPts val="0"/>
                  </a:spcBef>
                  <a:buFont typeface="Symbol" panose="05050102010706020507" pitchFamily="18" charset="2"/>
                  <a:buNone/>
                  <a:defRPr/>
                </a:pPr>
                <a:r>
                  <a:rPr lang="es-ES" sz="2400" dirty="0">
                    <a:latin typeface="Arial" panose="020B0604020202020204" pitchFamily="34" charset="0"/>
                    <a:sym typeface="Symbol" panose="05050102010706020507" pitchFamily="18" charset="2"/>
                  </a:rPr>
                  <a:t>de la malla entre        los dos puntos</a:t>
                </a:r>
              </a:p>
            </p:txBody>
          </p:sp>
        </p:grpSp>
        <p:sp>
          <p:nvSpPr>
            <p:cNvPr id="113" name="Text Box 109">
              <a:extLst>
                <a:ext uri="{FF2B5EF4-FFF2-40B4-BE49-F238E27FC236}">
                  <a16:creationId xmlns:a16="http://schemas.microsoft.com/office/drawing/2014/main" id="{B6A76E3D-BB8E-4094-8EE5-5540973C59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9033" y="5286524"/>
              <a:ext cx="475687" cy="5365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lIns="90000" tIns="82800" rIns="90000" bIns="82800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s-ES" sz="2400" dirty="0">
                  <a:solidFill>
                    <a:schemeClr val="tx1"/>
                  </a:solidFill>
                  <a:sym typeface="Wingdings" panose="05000000000000000000" pitchFamily="2" charset="2"/>
                </a:rPr>
                <a:t></a:t>
              </a:r>
              <a:endParaRPr lang="es-ES" sz="2400" dirty="0">
                <a:solidFill>
                  <a:schemeClr val="tx1"/>
                </a:solidFill>
              </a:endParaRPr>
            </a:p>
          </p:txBody>
        </p:sp>
        <p:sp>
          <p:nvSpPr>
            <p:cNvPr id="115" name="Text Box 109">
              <a:extLst>
                <a:ext uri="{FF2B5EF4-FFF2-40B4-BE49-F238E27FC236}">
                  <a16:creationId xmlns:a16="http://schemas.microsoft.com/office/drawing/2014/main" id="{BE167686-3390-4AE1-BDEC-31C4B2E952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20962" y="5291508"/>
              <a:ext cx="475687" cy="5365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lIns="90000" tIns="82800" rIns="90000" bIns="82800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s-ES" sz="2400" dirty="0">
                  <a:solidFill>
                    <a:schemeClr val="tx1"/>
                  </a:solidFill>
                  <a:sym typeface="Wingdings" panose="05000000000000000000" pitchFamily="2" charset="2"/>
                </a:rPr>
                <a:t></a:t>
              </a:r>
              <a:endParaRPr lang="es-ES" sz="2400" dirty="0">
                <a:solidFill>
                  <a:schemeClr val="tx1"/>
                </a:solidFill>
              </a:endParaRPr>
            </a:p>
          </p:txBody>
        </p:sp>
        <p:sp>
          <p:nvSpPr>
            <p:cNvPr id="128" name="CuadroTexto 3">
              <a:extLst>
                <a:ext uri="{FF2B5EF4-FFF2-40B4-BE49-F238E27FC236}">
                  <a16:creationId xmlns:a16="http://schemas.microsoft.com/office/drawing/2014/main" id="{767641C3-A685-476F-8F05-655111D22B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6386" y="4089217"/>
              <a:ext cx="48442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s-ES" sz="4000" dirty="0"/>
                <a:t>=</a:t>
              </a:r>
            </a:p>
          </p:txBody>
        </p:sp>
      </p:grpSp>
      <p:sp>
        <p:nvSpPr>
          <p:cNvPr id="102" name="Text Box 105">
            <a:extLst>
              <a:ext uri="{FF2B5EF4-FFF2-40B4-BE49-F238E27FC236}">
                <a16:creationId xmlns:a16="http://schemas.microsoft.com/office/drawing/2014/main" id="{64C8FEB9-0230-47D8-8C39-3EE49C471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8078" y="1213603"/>
            <a:ext cx="2676812" cy="550847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lIns="90000" tIns="36000" rIns="90000" bIns="72000" anchor="ctr" anchorCtr="1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ES" sz="2400" dirty="0"/>
              <a:t>(-V) + (+ </a:t>
            </a:r>
            <a:r>
              <a:rPr lang="es-ES" sz="2800" dirty="0">
                <a:sym typeface="Symbol" panose="05050102010706020507" pitchFamily="18" charset="2"/>
              </a:rPr>
              <a:t></a:t>
            </a:r>
            <a:r>
              <a:rPr lang="es-ES" sz="2400" dirty="0">
                <a:sym typeface="Symbol" panose="05050102010706020507" pitchFamily="18" charset="2"/>
              </a:rPr>
              <a:t>) = 0</a:t>
            </a:r>
          </a:p>
        </p:txBody>
      </p:sp>
      <p:sp>
        <p:nvSpPr>
          <p:cNvPr id="104" name="Text Box 106">
            <a:extLst>
              <a:ext uri="{FF2B5EF4-FFF2-40B4-BE49-F238E27FC236}">
                <a16:creationId xmlns:a16="http://schemas.microsoft.com/office/drawing/2014/main" id="{27B4805F-BAD9-4BFB-97CB-CC1A4C2E45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3086" y="1839942"/>
            <a:ext cx="2661804" cy="598104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ES" sz="2400" dirty="0"/>
              <a:t>  </a:t>
            </a:r>
            <a:r>
              <a:rPr lang="es-ES" sz="2400"/>
              <a:t>V  = </a:t>
            </a:r>
            <a:r>
              <a:rPr lang="es-ES" sz="2800">
                <a:sym typeface="Symbol" panose="05050102010706020507" pitchFamily="18" charset="2"/>
              </a:rPr>
              <a:t> </a:t>
            </a:r>
            <a:r>
              <a:rPr lang="es-ES" sz="2800" dirty="0">
                <a:sym typeface="Symbol" panose="05050102010706020507" pitchFamily="18" charset="2"/>
              </a:rPr>
              <a:t></a:t>
            </a:r>
            <a:endParaRPr lang="es-ES" dirty="0"/>
          </a:p>
        </p:txBody>
      </p:sp>
      <p:grpSp>
        <p:nvGrpSpPr>
          <p:cNvPr id="111" name="Grupo 110">
            <a:extLst>
              <a:ext uri="{FF2B5EF4-FFF2-40B4-BE49-F238E27FC236}">
                <a16:creationId xmlns:a16="http://schemas.microsoft.com/office/drawing/2014/main" id="{0E836941-874C-4BD4-9FD2-B210704EAC29}"/>
              </a:ext>
            </a:extLst>
          </p:cNvPr>
          <p:cNvGrpSpPr/>
          <p:nvPr/>
        </p:nvGrpSpPr>
        <p:grpSpPr>
          <a:xfrm>
            <a:off x="5278078" y="383390"/>
            <a:ext cx="2676813" cy="727134"/>
            <a:chOff x="5278078" y="383390"/>
            <a:chExt cx="2676813" cy="727134"/>
          </a:xfrm>
        </p:grpSpPr>
        <p:sp>
          <p:nvSpPr>
            <p:cNvPr id="126" name="Text Box 109">
              <a:extLst>
                <a:ext uri="{FF2B5EF4-FFF2-40B4-BE49-F238E27FC236}">
                  <a16:creationId xmlns:a16="http://schemas.microsoft.com/office/drawing/2014/main" id="{B70C489E-846C-4880-850A-906C1C119C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8078" y="383390"/>
              <a:ext cx="2097766" cy="72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lIns="90000" tIns="72000" rIns="90000" bIns="36000" anchor="ctr" anchorCtr="1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ts val="2400"/>
                </a:lnSpc>
              </a:pPr>
              <a:r>
                <a:rPr lang="es-ES" sz="2400" dirty="0">
                  <a:solidFill>
                    <a:schemeClr val="tx1"/>
                  </a:solidFill>
                </a:rPr>
                <a:t> Suma caídas</a:t>
              </a:r>
            </a:p>
            <a:p>
              <a:pPr>
                <a:lnSpc>
                  <a:spcPts val="2400"/>
                </a:lnSpc>
              </a:pPr>
              <a:r>
                <a:rPr lang="es-ES" sz="2400" dirty="0">
                  <a:solidFill>
                    <a:schemeClr val="tx1"/>
                  </a:solidFill>
                </a:rPr>
                <a:t>  en malla</a:t>
              </a:r>
            </a:p>
          </p:txBody>
        </p:sp>
        <p:sp>
          <p:nvSpPr>
            <p:cNvPr id="129" name="Text Box 109">
              <a:extLst>
                <a:ext uri="{FF2B5EF4-FFF2-40B4-BE49-F238E27FC236}">
                  <a16:creationId xmlns:a16="http://schemas.microsoft.com/office/drawing/2014/main" id="{87F3F36F-BC2D-48C5-99EF-0CC8F06C05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7583" y="390524"/>
              <a:ext cx="647308" cy="72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lIns="90000" tIns="72000" rIns="90000" bIns="36000" anchor="ctr" anchorCtr="1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ts val="2400"/>
                </a:lnSpc>
              </a:pPr>
              <a:r>
                <a:rPr lang="es-ES" sz="2400" dirty="0">
                  <a:solidFill>
                    <a:schemeClr val="tx1"/>
                  </a:solidFill>
                </a:rPr>
                <a:t>=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3073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67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7977" grpId="0" animBg="1"/>
      <p:bldP spid="110" grpId="0"/>
      <p:bldP spid="118" grpId="0" animBg="1"/>
      <p:bldP spid="119" grpId="0" animBg="1"/>
      <p:bldP spid="120" grpId="0" animBg="1"/>
      <p:bldP spid="121" grpId="0" animBg="1"/>
      <p:bldP spid="123" grpId="0"/>
      <p:bldP spid="12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14" name="Group 118"/>
          <p:cNvGrpSpPr>
            <a:grpSpLocks/>
          </p:cNvGrpSpPr>
          <p:nvPr/>
        </p:nvGrpSpPr>
        <p:grpSpPr bwMode="auto">
          <a:xfrm>
            <a:off x="1780223" y="1658835"/>
            <a:ext cx="3441700" cy="1358900"/>
            <a:chOff x="1179" y="1210"/>
            <a:chExt cx="2168" cy="856"/>
          </a:xfrm>
        </p:grpSpPr>
        <p:grpSp>
          <p:nvGrpSpPr>
            <p:cNvPr id="31855" name="Group 11"/>
            <p:cNvGrpSpPr>
              <a:grpSpLocks/>
            </p:cNvGrpSpPr>
            <p:nvPr/>
          </p:nvGrpSpPr>
          <p:grpSpPr bwMode="auto">
            <a:xfrm>
              <a:off x="2234" y="1762"/>
              <a:ext cx="37" cy="304"/>
              <a:chOff x="5153" y="6274"/>
              <a:chExt cx="63" cy="360"/>
            </a:xfrm>
          </p:grpSpPr>
          <p:sp>
            <p:nvSpPr>
              <p:cNvPr id="31861" name="Line 12"/>
              <p:cNvSpPr>
                <a:spLocks noChangeShapeType="1"/>
              </p:cNvSpPr>
              <p:nvPr/>
            </p:nvSpPr>
            <p:spPr bwMode="auto">
              <a:xfrm>
                <a:off x="5216" y="6357"/>
                <a:ext cx="0" cy="193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1862" name="Line 13"/>
              <p:cNvSpPr>
                <a:spLocks noChangeShapeType="1"/>
              </p:cNvSpPr>
              <p:nvPr/>
            </p:nvSpPr>
            <p:spPr bwMode="auto">
              <a:xfrm>
                <a:off x="5153" y="6274"/>
                <a:ext cx="0" cy="36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31856" name="Line 14"/>
            <p:cNvSpPr>
              <a:spLocks noChangeShapeType="1"/>
            </p:cNvSpPr>
            <p:nvPr/>
          </p:nvSpPr>
          <p:spPr bwMode="auto">
            <a:xfrm flipH="1">
              <a:off x="2287" y="1892"/>
              <a:ext cx="106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s-ES"/>
            </a:p>
          </p:txBody>
        </p:sp>
        <p:sp>
          <p:nvSpPr>
            <p:cNvPr id="31857" name="Text Box 15"/>
            <p:cNvSpPr txBox="1">
              <a:spLocks noChangeArrowheads="1"/>
            </p:cNvSpPr>
            <p:nvPr/>
          </p:nvSpPr>
          <p:spPr bwMode="auto">
            <a:xfrm>
              <a:off x="2005" y="1542"/>
              <a:ext cx="21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800" b="1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31858" name="Line 22"/>
            <p:cNvSpPr>
              <a:spLocks noChangeShapeType="1"/>
            </p:cNvSpPr>
            <p:nvPr/>
          </p:nvSpPr>
          <p:spPr bwMode="auto">
            <a:xfrm flipH="1" flipV="1">
              <a:off x="1184" y="1901"/>
              <a:ext cx="1032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s-ES"/>
            </a:p>
          </p:txBody>
        </p:sp>
        <p:sp>
          <p:nvSpPr>
            <p:cNvPr id="31859" name="Line 62"/>
            <p:cNvSpPr>
              <a:spLocks noChangeAspect="1" noChangeShapeType="1"/>
            </p:cNvSpPr>
            <p:nvPr/>
          </p:nvSpPr>
          <p:spPr bwMode="auto">
            <a:xfrm rot="16200000" flipH="1">
              <a:off x="840" y="1556"/>
              <a:ext cx="680" cy="1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s-ES"/>
            </a:p>
          </p:txBody>
        </p:sp>
        <p:sp>
          <p:nvSpPr>
            <p:cNvPr id="31860" name="Line 63"/>
            <p:cNvSpPr>
              <a:spLocks noChangeAspect="1" noChangeShapeType="1"/>
            </p:cNvSpPr>
            <p:nvPr/>
          </p:nvSpPr>
          <p:spPr bwMode="auto">
            <a:xfrm rot="16200000" flipH="1">
              <a:off x="3006" y="1549"/>
              <a:ext cx="680" cy="1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s-ES"/>
            </a:p>
          </p:txBody>
        </p:sp>
      </p:grpSp>
      <p:grpSp>
        <p:nvGrpSpPr>
          <p:cNvPr id="4" name="Group 178"/>
          <p:cNvGrpSpPr>
            <a:grpSpLocks/>
          </p:cNvGrpSpPr>
          <p:nvPr/>
        </p:nvGrpSpPr>
        <p:grpSpPr bwMode="auto">
          <a:xfrm>
            <a:off x="8075931" y="5500687"/>
            <a:ext cx="1851025" cy="1219200"/>
            <a:chOff x="5084" y="2948"/>
            <a:chExt cx="1166" cy="768"/>
          </a:xfrm>
        </p:grpSpPr>
        <p:sp>
          <p:nvSpPr>
            <p:cNvPr id="31851" name="Text Box 28"/>
            <p:cNvSpPr txBox="1">
              <a:spLocks noChangeArrowheads="1"/>
            </p:cNvSpPr>
            <p:nvPr/>
          </p:nvSpPr>
          <p:spPr bwMode="auto">
            <a:xfrm>
              <a:off x="5084" y="3382"/>
              <a:ext cx="1166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</a:rPr>
                <a:t>R</a:t>
              </a:r>
              <a:r>
                <a:rPr lang="es-ES" sz="2400" baseline="-25000" dirty="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</a:t>
              </a: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</a:rPr>
                <a:t> R</a:t>
              </a:r>
              <a:r>
                <a:rPr lang="es-ES" sz="2400" baseline="-25000" dirty="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</a:t>
              </a: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</a:rPr>
                <a:t> R</a:t>
              </a:r>
              <a:r>
                <a:rPr lang="es-ES" sz="2400" baseline="-25000" dirty="0">
                  <a:solidFill>
                    <a:srgbClr val="000000"/>
                  </a:solidFill>
                  <a:latin typeface="Arial" panose="020B0604020202020204" pitchFamily="34" charset="0"/>
                </a:rPr>
                <a:t>3</a:t>
              </a:r>
              <a:endParaRPr lang="es-ES" sz="28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31852" name="Text Box 30"/>
            <p:cNvSpPr txBox="1">
              <a:spLocks noChangeArrowheads="1"/>
            </p:cNvSpPr>
            <p:nvPr/>
          </p:nvSpPr>
          <p:spPr bwMode="auto">
            <a:xfrm>
              <a:off x="5267" y="2948"/>
              <a:ext cx="764" cy="372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V = R </a:t>
              </a:r>
              <a:r>
                <a:rPr lang="es-ES" sz="2400">
                  <a:solidFill>
                    <a:srgbClr val="000000"/>
                  </a:solidFill>
                  <a:latin typeface="Comic Sans MS" panose="030F0702030302020204" pitchFamily="66" charset="0"/>
                </a:rPr>
                <a:t>I</a:t>
              </a:r>
            </a:p>
          </p:txBody>
        </p:sp>
      </p:grpSp>
      <p:grpSp>
        <p:nvGrpSpPr>
          <p:cNvPr id="5" name="Group 184"/>
          <p:cNvGrpSpPr>
            <a:grpSpLocks/>
          </p:cNvGrpSpPr>
          <p:nvPr/>
        </p:nvGrpSpPr>
        <p:grpSpPr bwMode="auto">
          <a:xfrm>
            <a:off x="3306768" y="4002022"/>
            <a:ext cx="3994161" cy="2792413"/>
            <a:chOff x="2083" y="2112"/>
            <a:chExt cx="2516" cy="1759"/>
          </a:xfrm>
        </p:grpSpPr>
        <p:sp>
          <p:nvSpPr>
            <p:cNvPr id="31848" name="Text Box 26"/>
            <p:cNvSpPr txBox="1">
              <a:spLocks noChangeArrowheads="1"/>
            </p:cNvSpPr>
            <p:nvPr/>
          </p:nvSpPr>
          <p:spPr bwMode="auto">
            <a:xfrm>
              <a:off x="2083" y="3483"/>
              <a:ext cx="1133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</a:rPr>
                <a:t>V</a:t>
              </a:r>
              <a:r>
                <a:rPr lang="es-ES" sz="2400" baseline="-25000" dirty="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</a:t>
              </a: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</a:rPr>
                <a:t> V</a:t>
              </a:r>
              <a:r>
                <a:rPr lang="es-ES" sz="2400" baseline="-25000" dirty="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</a:t>
              </a: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</a:rPr>
                <a:t> V</a:t>
              </a:r>
              <a:r>
                <a:rPr lang="es-ES" sz="2400" baseline="-25000" dirty="0">
                  <a:solidFill>
                    <a:srgbClr val="000000"/>
                  </a:solidFill>
                  <a:latin typeface="Arial" panose="020B0604020202020204" pitchFamily="34" charset="0"/>
                </a:rPr>
                <a:t>3</a:t>
              </a:r>
              <a:endParaRPr lang="es-ES" sz="28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31849" name="AutoShape 29"/>
            <p:cNvSpPr>
              <a:spLocks noChangeArrowheads="1"/>
            </p:cNvSpPr>
            <p:nvPr/>
          </p:nvSpPr>
          <p:spPr bwMode="auto">
            <a:xfrm flipH="1">
              <a:off x="3402" y="3530"/>
              <a:ext cx="923" cy="277"/>
            </a:xfrm>
            <a:prstGeom prst="rightArrow">
              <a:avLst>
                <a:gd name="adj1" fmla="val 39352"/>
                <a:gd name="adj2" fmla="val 49458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square" lIns="90000" tIns="82800" rIns="90000" bIns="82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1850" name="AutoShape 31"/>
            <p:cNvSpPr>
              <a:spLocks/>
            </p:cNvSpPr>
            <p:nvPr/>
          </p:nvSpPr>
          <p:spPr bwMode="auto">
            <a:xfrm flipH="1">
              <a:off x="4446" y="2112"/>
              <a:ext cx="153" cy="1759"/>
            </a:xfrm>
            <a:prstGeom prst="rightBrace">
              <a:avLst>
                <a:gd name="adj1" fmla="val 37604"/>
                <a:gd name="adj2" fmla="val 89331"/>
              </a:avLst>
            </a:prstGeom>
            <a:noFill/>
            <a:ln w="38100">
              <a:solidFill>
                <a:srgbClr val="008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0000" tIns="82800" rIns="90000" bIns="82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31846" name="Text Box 24"/>
          <p:cNvSpPr txBox="1">
            <a:spLocks noChangeArrowheads="1"/>
          </p:cNvSpPr>
          <p:nvPr/>
        </p:nvSpPr>
        <p:spPr bwMode="auto">
          <a:xfrm>
            <a:off x="7813199" y="4075685"/>
            <a:ext cx="2273301" cy="592138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800">
                <a:solidFill>
                  <a:srgbClr val="FFFFFF"/>
                </a:solidFill>
                <a:latin typeface="Comic Sans MS" panose="030F0702030302020204" pitchFamily="66" charset="0"/>
              </a:rPr>
              <a:t>I</a:t>
            </a:r>
            <a:r>
              <a:rPr lang="es-ES" sz="2400">
                <a:solidFill>
                  <a:srgbClr val="FFFFFF"/>
                </a:solidFill>
                <a:latin typeface="Comic Sans MS" panose="030F0702030302020204" pitchFamily="66" charset="0"/>
              </a:rPr>
              <a:t> = </a:t>
            </a:r>
            <a:r>
              <a:rPr lang="es-ES" sz="2800">
                <a:solidFill>
                  <a:srgbClr val="FFFFFF"/>
                </a:solidFill>
                <a:latin typeface="Comic Sans MS" panose="030F0702030302020204" pitchFamily="66" charset="0"/>
              </a:rPr>
              <a:t>I</a:t>
            </a:r>
            <a:r>
              <a:rPr lang="es-ES" sz="2400" baseline="-25000">
                <a:solidFill>
                  <a:srgbClr val="FFFFFF"/>
                </a:solidFill>
                <a:latin typeface="Comic Sans MS" panose="030F0702030302020204" pitchFamily="66" charset="0"/>
              </a:rPr>
              <a:t>1</a:t>
            </a:r>
            <a:r>
              <a:rPr lang="es-ES" sz="2400">
                <a:solidFill>
                  <a:srgbClr val="FFFFFF"/>
                </a:solidFill>
                <a:latin typeface="Comic Sans MS" panose="030F0702030302020204" pitchFamily="66" charset="0"/>
              </a:rPr>
              <a:t> = </a:t>
            </a:r>
            <a:r>
              <a:rPr lang="es-ES" sz="2800">
                <a:solidFill>
                  <a:srgbClr val="FFFFFF"/>
                </a:solidFill>
                <a:latin typeface="Comic Sans MS" panose="030F0702030302020204" pitchFamily="66" charset="0"/>
              </a:rPr>
              <a:t>I</a:t>
            </a:r>
            <a:r>
              <a:rPr lang="es-ES" sz="2400" baseline="-25000">
                <a:solidFill>
                  <a:srgbClr val="FFFFFF"/>
                </a:solidFill>
                <a:latin typeface="Comic Sans MS" panose="030F0702030302020204" pitchFamily="66" charset="0"/>
              </a:rPr>
              <a:t>2</a:t>
            </a:r>
            <a:r>
              <a:rPr lang="es-ES" sz="2400">
                <a:solidFill>
                  <a:srgbClr val="FFFFFF"/>
                </a:solidFill>
                <a:latin typeface="Comic Sans MS" panose="030F0702030302020204" pitchFamily="66" charset="0"/>
              </a:rPr>
              <a:t> = </a:t>
            </a:r>
            <a:r>
              <a:rPr lang="es-ES" sz="2800">
                <a:solidFill>
                  <a:srgbClr val="FFFFFF"/>
                </a:solidFill>
                <a:latin typeface="Comic Sans MS" panose="030F0702030302020204" pitchFamily="66" charset="0"/>
              </a:rPr>
              <a:t>I</a:t>
            </a:r>
            <a:r>
              <a:rPr lang="es-ES" sz="2400" baseline="-25000">
                <a:solidFill>
                  <a:srgbClr val="FFFFFF"/>
                </a:solidFill>
                <a:latin typeface="Comic Sans MS" panose="030F0702030302020204" pitchFamily="66" charset="0"/>
              </a:rPr>
              <a:t>3</a:t>
            </a:r>
            <a:endParaRPr lang="es-ES" sz="2400">
              <a:solidFill>
                <a:srgbClr val="FFFFFF"/>
              </a:solidFill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sp>
        <p:nvSpPr>
          <p:cNvPr id="31847" name="AutoShape 25"/>
          <p:cNvSpPr>
            <a:spLocks noChangeArrowheads="1"/>
          </p:cNvSpPr>
          <p:nvPr/>
        </p:nvSpPr>
        <p:spPr bwMode="auto">
          <a:xfrm rot="5400000">
            <a:off x="8837137" y="3618659"/>
            <a:ext cx="225425" cy="483712"/>
          </a:xfrm>
          <a:prstGeom prst="rightArrow">
            <a:avLst>
              <a:gd name="adj1" fmla="val 39352"/>
              <a:gd name="adj2" fmla="val 48069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rot="10800000" vert="eaVert" wrap="none" lIns="90000" tIns="82800" rIns="90000" bIns="82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9801" name="Text Box 32"/>
          <p:cNvSpPr txBox="1">
            <a:spLocks noChangeArrowheads="1"/>
          </p:cNvSpPr>
          <p:nvPr/>
        </p:nvSpPr>
        <p:spPr bwMode="auto">
          <a:xfrm>
            <a:off x="7757969" y="1731084"/>
            <a:ext cx="2382172" cy="905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</a:rPr>
              <a:t>No se depende del tiempo</a:t>
            </a:r>
          </a:p>
        </p:txBody>
      </p:sp>
      <p:sp>
        <p:nvSpPr>
          <p:cNvPr id="31761" name="Rectangle 93"/>
          <p:cNvSpPr>
            <a:spLocks noChangeArrowheads="1"/>
          </p:cNvSpPr>
          <p:nvPr/>
        </p:nvSpPr>
        <p:spPr bwMode="auto">
          <a:xfrm>
            <a:off x="1290638" y="315967"/>
            <a:ext cx="8520112" cy="531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569" tIns="49785" rIns="99569" bIns="49785" anchor="ctr">
            <a:spAutoFit/>
          </a:bodyPr>
          <a:lstStyle>
            <a:lvl1pPr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800" b="1" dirty="0">
                <a:solidFill>
                  <a:srgbClr val="CC0000"/>
                </a:solidFill>
                <a:latin typeface="Arial" panose="020B0604020202020204" pitchFamily="34" charset="0"/>
              </a:rPr>
              <a:t>4.4.2 ASOCIACIÓN EN SERIE</a:t>
            </a:r>
          </a:p>
        </p:txBody>
      </p:sp>
      <p:grpSp>
        <p:nvGrpSpPr>
          <p:cNvPr id="19" name="Group 177"/>
          <p:cNvGrpSpPr>
            <a:grpSpLocks/>
          </p:cNvGrpSpPr>
          <p:nvPr/>
        </p:nvGrpSpPr>
        <p:grpSpPr bwMode="auto">
          <a:xfrm>
            <a:off x="1389698" y="1090510"/>
            <a:ext cx="4173537" cy="1457325"/>
            <a:chOff x="933" y="1134"/>
            <a:chExt cx="2629" cy="918"/>
          </a:xfrm>
        </p:grpSpPr>
        <p:sp>
          <p:nvSpPr>
            <p:cNvPr id="31799" name="Line 134"/>
            <p:cNvSpPr>
              <a:spLocks noChangeShapeType="1"/>
            </p:cNvSpPr>
            <p:nvPr/>
          </p:nvSpPr>
          <p:spPr bwMode="auto">
            <a:xfrm rot="5400000">
              <a:off x="1954" y="1398"/>
              <a:ext cx="0" cy="21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triangl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s-ES"/>
            </a:p>
          </p:txBody>
        </p:sp>
        <p:grpSp>
          <p:nvGrpSpPr>
            <p:cNvPr id="31800" name="Group 169"/>
            <p:cNvGrpSpPr>
              <a:grpSpLocks/>
            </p:cNvGrpSpPr>
            <p:nvPr/>
          </p:nvGrpSpPr>
          <p:grpSpPr bwMode="auto">
            <a:xfrm>
              <a:off x="933" y="1134"/>
              <a:ext cx="2629" cy="918"/>
              <a:chOff x="933" y="1134"/>
              <a:chExt cx="2629" cy="918"/>
            </a:xfrm>
          </p:grpSpPr>
          <p:sp>
            <p:nvSpPr>
              <p:cNvPr id="31801" name="Line 89"/>
              <p:cNvSpPr>
                <a:spLocks noChangeShapeType="1"/>
              </p:cNvSpPr>
              <p:nvPr/>
            </p:nvSpPr>
            <p:spPr bwMode="auto">
              <a:xfrm flipV="1">
                <a:off x="3351" y="1764"/>
                <a:ext cx="0" cy="21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triangl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82800" rIns="90000" bIns="82800"/>
              <a:lstStyle/>
              <a:p>
                <a:endParaRPr lang="es-ES"/>
              </a:p>
            </p:txBody>
          </p:sp>
          <p:sp>
            <p:nvSpPr>
              <p:cNvPr id="31802" name="Line 91"/>
              <p:cNvSpPr>
                <a:spLocks noChangeShapeType="1"/>
              </p:cNvSpPr>
              <p:nvPr/>
            </p:nvSpPr>
            <p:spPr bwMode="auto">
              <a:xfrm>
                <a:off x="1179" y="1749"/>
                <a:ext cx="0" cy="21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triangl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82800" rIns="90000" bIns="82800"/>
              <a:lstStyle/>
              <a:p>
                <a:endParaRPr lang="es-ES"/>
              </a:p>
            </p:txBody>
          </p:sp>
          <p:sp>
            <p:nvSpPr>
              <p:cNvPr id="31803" name="Text Box 136"/>
              <p:cNvSpPr txBox="1">
                <a:spLocks noChangeArrowheads="1"/>
              </p:cNvSpPr>
              <p:nvPr/>
            </p:nvSpPr>
            <p:spPr bwMode="auto">
              <a:xfrm>
                <a:off x="933" y="1718"/>
                <a:ext cx="189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 b="1">
                    <a:solidFill>
                      <a:srgbClr val="3333FF"/>
                    </a:solidFill>
                    <a:latin typeface="Comic Sans MS" panose="030F0702030302020204" pitchFamily="66" charset="0"/>
                  </a:rPr>
                  <a:t>I</a:t>
                </a:r>
                <a:endParaRPr lang="es-ES" sz="2000" b="1">
                  <a:solidFill>
                    <a:srgbClr val="3333FF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31804" name="Line 133"/>
              <p:cNvSpPr>
                <a:spLocks noChangeShapeType="1"/>
              </p:cNvSpPr>
              <p:nvPr/>
            </p:nvSpPr>
            <p:spPr bwMode="auto">
              <a:xfrm rot="5400000">
                <a:off x="1363" y="1397"/>
                <a:ext cx="0" cy="21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triangl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82800" rIns="90000" bIns="82800"/>
              <a:lstStyle/>
              <a:p>
                <a:endParaRPr lang="es-ES"/>
              </a:p>
            </p:txBody>
          </p:sp>
          <p:sp>
            <p:nvSpPr>
              <p:cNvPr id="31805" name="Line 135"/>
              <p:cNvSpPr>
                <a:spLocks noChangeShapeType="1"/>
              </p:cNvSpPr>
              <p:nvPr/>
            </p:nvSpPr>
            <p:spPr bwMode="auto">
              <a:xfrm rot="5400000">
                <a:off x="2561" y="1399"/>
                <a:ext cx="0" cy="21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triangl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82800" rIns="90000" bIns="82800"/>
              <a:lstStyle/>
              <a:p>
                <a:endParaRPr lang="es-ES"/>
              </a:p>
            </p:txBody>
          </p:sp>
          <p:sp>
            <p:nvSpPr>
              <p:cNvPr id="31806" name="Text Box 137"/>
              <p:cNvSpPr txBox="1">
                <a:spLocks noChangeArrowheads="1"/>
              </p:cNvSpPr>
              <p:nvPr/>
            </p:nvSpPr>
            <p:spPr bwMode="auto">
              <a:xfrm>
                <a:off x="2469" y="1134"/>
                <a:ext cx="247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 b="1">
                    <a:solidFill>
                      <a:srgbClr val="3333FF"/>
                    </a:solidFill>
                    <a:latin typeface="Comic Sans MS" panose="030F0702030302020204" pitchFamily="66" charset="0"/>
                  </a:rPr>
                  <a:t>I</a:t>
                </a:r>
                <a:r>
                  <a:rPr lang="es-ES" sz="2000" b="1" baseline="-25000">
                    <a:solidFill>
                      <a:srgbClr val="3333FF"/>
                    </a:solidFill>
                    <a:latin typeface="Comic Sans MS" panose="030F0702030302020204" pitchFamily="66" charset="0"/>
                  </a:rPr>
                  <a:t>3</a:t>
                </a:r>
                <a:endParaRPr lang="es-ES" sz="2000" b="1">
                  <a:solidFill>
                    <a:srgbClr val="3333FF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31807" name="Text Box 138"/>
              <p:cNvSpPr txBox="1">
                <a:spLocks noChangeArrowheads="1"/>
              </p:cNvSpPr>
              <p:nvPr/>
            </p:nvSpPr>
            <p:spPr bwMode="auto">
              <a:xfrm>
                <a:off x="1261" y="1134"/>
                <a:ext cx="247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 b="1">
                    <a:solidFill>
                      <a:srgbClr val="3333FF"/>
                    </a:solidFill>
                    <a:latin typeface="Comic Sans MS" panose="030F0702030302020204" pitchFamily="66" charset="0"/>
                  </a:rPr>
                  <a:t>I</a:t>
                </a:r>
                <a:r>
                  <a:rPr lang="es-ES" sz="2000" b="1" baseline="-25000">
                    <a:solidFill>
                      <a:srgbClr val="3333FF"/>
                    </a:solidFill>
                    <a:latin typeface="Comic Sans MS" panose="030F0702030302020204" pitchFamily="66" charset="0"/>
                  </a:rPr>
                  <a:t>1</a:t>
                </a:r>
                <a:endParaRPr lang="es-ES" sz="2000" b="1">
                  <a:solidFill>
                    <a:srgbClr val="3333FF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31808" name="Text Box 139"/>
              <p:cNvSpPr txBox="1">
                <a:spLocks noChangeArrowheads="1"/>
              </p:cNvSpPr>
              <p:nvPr/>
            </p:nvSpPr>
            <p:spPr bwMode="auto">
              <a:xfrm>
                <a:off x="1861" y="1134"/>
                <a:ext cx="247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 b="1">
                    <a:solidFill>
                      <a:srgbClr val="3333FF"/>
                    </a:solidFill>
                    <a:latin typeface="Comic Sans MS" panose="030F0702030302020204" pitchFamily="66" charset="0"/>
                  </a:rPr>
                  <a:t>I</a:t>
                </a:r>
                <a:r>
                  <a:rPr lang="es-ES" sz="2000" b="1" baseline="-25000">
                    <a:solidFill>
                      <a:srgbClr val="3333FF"/>
                    </a:solidFill>
                    <a:latin typeface="Comic Sans MS" panose="030F0702030302020204" pitchFamily="66" charset="0"/>
                  </a:rPr>
                  <a:t>2</a:t>
                </a:r>
                <a:endParaRPr lang="es-ES" sz="2000" b="1">
                  <a:solidFill>
                    <a:srgbClr val="3333FF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31809" name="Text Box 140"/>
              <p:cNvSpPr txBox="1">
                <a:spLocks noChangeArrowheads="1"/>
              </p:cNvSpPr>
              <p:nvPr/>
            </p:nvSpPr>
            <p:spPr bwMode="auto">
              <a:xfrm>
                <a:off x="3373" y="1670"/>
                <a:ext cx="189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 b="1">
                    <a:solidFill>
                      <a:srgbClr val="3333FF"/>
                    </a:solidFill>
                    <a:latin typeface="Comic Sans MS" panose="030F0702030302020204" pitchFamily="66" charset="0"/>
                  </a:rPr>
                  <a:t>I</a:t>
                </a:r>
                <a:endParaRPr lang="es-ES" sz="2000" b="1">
                  <a:solidFill>
                    <a:srgbClr val="3333FF"/>
                  </a:solidFill>
                  <a:latin typeface="Comic Sans MS" panose="030F0702030302020204" pitchFamily="66" charset="0"/>
                </a:endParaRPr>
              </a:p>
            </p:txBody>
          </p:sp>
        </p:grpSp>
      </p:grpSp>
      <p:sp>
        <p:nvSpPr>
          <p:cNvPr id="488589" name="Text Box 141"/>
          <p:cNvSpPr txBox="1">
            <a:spLocks noChangeArrowheads="1"/>
          </p:cNvSpPr>
          <p:nvPr/>
        </p:nvSpPr>
        <p:spPr bwMode="auto">
          <a:xfrm>
            <a:off x="5770150" y="1690225"/>
            <a:ext cx="1553480" cy="95677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wrap="square" lIns="72000" tIns="108000" rIns="72000" bIns="108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Corriente continua</a:t>
            </a:r>
          </a:p>
        </p:txBody>
      </p:sp>
      <p:sp>
        <p:nvSpPr>
          <p:cNvPr id="31785" name="Text Box 165"/>
          <p:cNvSpPr txBox="1">
            <a:spLocks noChangeArrowheads="1"/>
          </p:cNvSpPr>
          <p:nvPr/>
        </p:nvSpPr>
        <p:spPr bwMode="auto">
          <a:xfrm>
            <a:off x="1816799" y="3332075"/>
            <a:ext cx="2343151" cy="53657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2ª Ley Kirchhoff</a:t>
            </a:r>
          </a:p>
        </p:txBody>
      </p:sp>
      <p:sp>
        <p:nvSpPr>
          <p:cNvPr id="31782" name="Text Box 84"/>
          <p:cNvSpPr txBox="1">
            <a:spLocks noChangeArrowheads="1"/>
          </p:cNvSpPr>
          <p:nvPr/>
        </p:nvSpPr>
        <p:spPr bwMode="auto">
          <a:xfrm>
            <a:off x="2675753" y="4001664"/>
            <a:ext cx="2452687" cy="649288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144000" tIns="72000" rIns="144000" bIns="144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800">
                <a:solidFill>
                  <a:srgbClr val="FFFF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</a:t>
            </a:r>
            <a:r>
              <a:rPr lang="es-ES" sz="2400">
                <a:solidFill>
                  <a:srgbClr val="FFFFFF"/>
                </a:solidFill>
                <a:latin typeface="Arial" panose="020B0604020202020204" pitchFamily="34" charset="0"/>
              </a:rPr>
              <a:t> = V</a:t>
            </a:r>
            <a:r>
              <a:rPr lang="es-ES" sz="2400" baseline="-25000">
                <a:solidFill>
                  <a:srgbClr val="FFFFFF"/>
                </a:solidFill>
                <a:latin typeface="Arial" panose="020B0604020202020204" pitchFamily="34" charset="0"/>
              </a:rPr>
              <a:t>1</a:t>
            </a:r>
            <a:r>
              <a:rPr lang="es-ES" sz="240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s-ES" sz="2400">
                <a:solidFill>
                  <a:srgbClr val="FFFF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+</a:t>
            </a:r>
            <a:r>
              <a:rPr lang="es-ES" sz="2400">
                <a:solidFill>
                  <a:srgbClr val="FFFFFF"/>
                </a:solidFill>
                <a:latin typeface="Arial" panose="020B0604020202020204" pitchFamily="34" charset="0"/>
              </a:rPr>
              <a:t> V</a:t>
            </a:r>
            <a:r>
              <a:rPr lang="es-ES" sz="2400" baseline="-25000">
                <a:solidFill>
                  <a:srgbClr val="FFFFFF"/>
                </a:solidFill>
                <a:latin typeface="Arial" panose="020B0604020202020204" pitchFamily="34" charset="0"/>
              </a:rPr>
              <a:t>2</a:t>
            </a:r>
            <a:r>
              <a:rPr lang="es-ES" sz="240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s-ES" sz="2400">
                <a:solidFill>
                  <a:srgbClr val="FFFF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+</a:t>
            </a:r>
            <a:r>
              <a:rPr lang="es-ES" sz="2400">
                <a:solidFill>
                  <a:srgbClr val="FFFFFF"/>
                </a:solidFill>
                <a:latin typeface="Arial" panose="020B0604020202020204" pitchFamily="34" charset="0"/>
              </a:rPr>
              <a:t> V</a:t>
            </a:r>
            <a:r>
              <a:rPr lang="es-ES" sz="2400" baseline="-25000">
                <a:solidFill>
                  <a:srgbClr val="FFFFFF"/>
                </a:solidFill>
                <a:latin typeface="Arial" panose="020B0604020202020204" pitchFamily="34" charset="0"/>
              </a:rPr>
              <a:t>3</a:t>
            </a:r>
            <a:endParaRPr lang="es-ES" sz="2400">
              <a:solidFill>
                <a:srgbClr val="FFFFFF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grpSp>
        <p:nvGrpSpPr>
          <p:cNvPr id="29815" name="Group 119"/>
          <p:cNvGrpSpPr>
            <a:grpSpLocks/>
          </p:cNvGrpSpPr>
          <p:nvPr/>
        </p:nvGrpSpPr>
        <p:grpSpPr bwMode="auto">
          <a:xfrm>
            <a:off x="7839395" y="2621094"/>
            <a:ext cx="2233613" cy="1077915"/>
            <a:chOff x="4967" y="1254"/>
            <a:chExt cx="1407" cy="679"/>
          </a:xfrm>
        </p:grpSpPr>
        <p:sp>
          <p:nvSpPr>
            <p:cNvPr id="31780" name="AutoShape 25"/>
            <p:cNvSpPr>
              <a:spLocks noChangeArrowheads="1"/>
            </p:cNvSpPr>
            <p:nvPr/>
          </p:nvSpPr>
          <p:spPr bwMode="auto">
            <a:xfrm rot="5400000">
              <a:off x="5591" y="1193"/>
              <a:ext cx="156" cy="277"/>
            </a:xfrm>
            <a:prstGeom prst="rightArrow">
              <a:avLst>
                <a:gd name="adj1" fmla="val 39352"/>
                <a:gd name="adj2" fmla="val 48069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rot="10800000" vert="eaVert" wrap="none" lIns="90000" tIns="82800" rIns="90000" bIns="82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endParaRPr lang="es-E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1781" name="Text Box 32"/>
            <p:cNvSpPr txBox="1">
              <a:spLocks noChangeArrowheads="1"/>
            </p:cNvSpPr>
            <p:nvPr/>
          </p:nvSpPr>
          <p:spPr bwMode="auto">
            <a:xfrm>
              <a:off x="4967" y="1362"/>
              <a:ext cx="1407" cy="5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squar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0"/>
                </a:spcBef>
                <a:buFontTx/>
                <a:buNone/>
              </a:pPr>
              <a:r>
                <a:rPr lang="es-E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No se </a:t>
              </a:r>
              <a:r>
                <a:rPr lang="es-ES" sz="2400">
                  <a:solidFill>
                    <a:srgbClr val="FF0000"/>
                  </a:solidFill>
                  <a:latin typeface="Arial" panose="020B0604020202020204" pitchFamily="34" charset="0"/>
                </a:rPr>
                <a:t>acumula carga</a:t>
              </a:r>
              <a:endParaRPr lang="es-ES" sz="2400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19" name="AutoShape 25"/>
          <p:cNvSpPr>
            <a:spLocks noChangeArrowheads="1"/>
          </p:cNvSpPr>
          <p:nvPr/>
        </p:nvSpPr>
        <p:spPr bwMode="auto">
          <a:xfrm>
            <a:off x="7483536" y="1957223"/>
            <a:ext cx="399356" cy="439738"/>
          </a:xfrm>
          <a:prstGeom prst="rightArrow">
            <a:avLst>
              <a:gd name="adj1" fmla="val 39352"/>
              <a:gd name="adj2" fmla="val 48069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rot="10800000" vert="eaVert" wrap="none" lIns="90000" tIns="82800" rIns="90000" bIns="82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endParaRPr lang="es-E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1" name="Text Box 174"/>
          <p:cNvSpPr txBox="1">
            <a:spLocks noChangeArrowheads="1"/>
          </p:cNvSpPr>
          <p:nvPr/>
        </p:nvSpPr>
        <p:spPr bwMode="auto">
          <a:xfrm>
            <a:off x="1816799" y="4842445"/>
            <a:ext cx="3941826" cy="905881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 Caída 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  </a:t>
            </a:r>
            <a:r>
              <a:rPr lang="es-ES" sz="2400" dirty="0">
                <a:latin typeface="Arial" panose="020B0604020202020204" pitchFamily="34" charset="0"/>
              </a:rPr>
              <a:t>=  Suma de caídas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 en pila      en resistencias</a:t>
            </a:r>
          </a:p>
        </p:txBody>
      </p:sp>
      <p:grpSp>
        <p:nvGrpSpPr>
          <p:cNvPr id="7" name="Grupo 6"/>
          <p:cNvGrpSpPr/>
          <p:nvPr/>
        </p:nvGrpSpPr>
        <p:grpSpPr>
          <a:xfrm>
            <a:off x="1723073" y="904773"/>
            <a:ext cx="3573462" cy="968375"/>
            <a:chOff x="1723073" y="873951"/>
            <a:chExt cx="3573462" cy="968375"/>
          </a:xfrm>
        </p:grpSpPr>
        <p:sp>
          <p:nvSpPr>
            <p:cNvPr id="31748" name="Line 19"/>
            <p:cNvSpPr>
              <a:spLocks noChangeShapeType="1"/>
            </p:cNvSpPr>
            <p:nvPr/>
          </p:nvSpPr>
          <p:spPr bwMode="auto">
            <a:xfrm flipH="1">
              <a:off x="1784985" y="1642301"/>
              <a:ext cx="53975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s-ES"/>
            </a:p>
          </p:txBody>
        </p:sp>
        <p:sp>
          <p:nvSpPr>
            <p:cNvPr id="31749" name="Text Box 20"/>
            <p:cNvSpPr txBox="1">
              <a:spLocks noChangeArrowheads="1"/>
            </p:cNvSpPr>
            <p:nvPr/>
          </p:nvSpPr>
          <p:spPr bwMode="auto">
            <a:xfrm>
              <a:off x="2296160" y="873951"/>
              <a:ext cx="503238" cy="517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000" b="1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R</a:t>
              </a:r>
              <a:r>
                <a:rPr lang="es-ES" sz="2000" b="1" baseline="-30000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1</a:t>
              </a:r>
              <a:endParaRPr lang="es-ES" sz="2000" b="1">
                <a:solidFill>
                  <a:srgbClr val="008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1750" name="Line 21"/>
            <p:cNvSpPr>
              <a:spLocks noChangeShapeType="1"/>
            </p:cNvSpPr>
            <p:nvPr/>
          </p:nvSpPr>
          <p:spPr bwMode="auto">
            <a:xfrm flipH="1">
              <a:off x="2767648" y="1639126"/>
              <a:ext cx="53975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s-ES"/>
            </a:p>
          </p:txBody>
        </p:sp>
        <p:sp>
          <p:nvSpPr>
            <p:cNvPr id="31755" name="Text Box 47"/>
            <p:cNvSpPr txBox="1">
              <a:spLocks noChangeArrowheads="1"/>
            </p:cNvSpPr>
            <p:nvPr/>
          </p:nvSpPr>
          <p:spPr bwMode="auto">
            <a:xfrm>
              <a:off x="3235960" y="873951"/>
              <a:ext cx="503238" cy="517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000" b="1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R</a:t>
              </a:r>
              <a:r>
                <a:rPr lang="es-ES" sz="2000" b="1" baseline="-30000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2</a:t>
              </a:r>
              <a:endParaRPr lang="es-ES" sz="2000" b="1">
                <a:solidFill>
                  <a:srgbClr val="008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1756" name="Line 48"/>
            <p:cNvSpPr>
              <a:spLocks noChangeShapeType="1"/>
            </p:cNvSpPr>
            <p:nvPr/>
          </p:nvSpPr>
          <p:spPr bwMode="auto">
            <a:xfrm flipH="1">
              <a:off x="3729673" y="1643888"/>
              <a:ext cx="53975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s-ES"/>
            </a:p>
          </p:txBody>
        </p:sp>
        <p:sp>
          <p:nvSpPr>
            <p:cNvPr id="31757" name="Line 60"/>
            <p:cNvSpPr>
              <a:spLocks noChangeShapeType="1"/>
            </p:cNvSpPr>
            <p:nvPr/>
          </p:nvSpPr>
          <p:spPr bwMode="auto">
            <a:xfrm flipH="1">
              <a:off x="4693285" y="1635951"/>
              <a:ext cx="53975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s-ES"/>
            </a:p>
          </p:txBody>
        </p:sp>
        <p:sp>
          <p:nvSpPr>
            <p:cNvPr id="31758" name="Text Box 61"/>
            <p:cNvSpPr txBox="1">
              <a:spLocks noChangeArrowheads="1"/>
            </p:cNvSpPr>
            <p:nvPr/>
          </p:nvSpPr>
          <p:spPr bwMode="auto">
            <a:xfrm>
              <a:off x="4218623" y="873951"/>
              <a:ext cx="503237" cy="517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000" b="1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R</a:t>
              </a:r>
              <a:r>
                <a:rPr lang="es-ES" sz="2000" b="1" baseline="-30000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3</a:t>
              </a:r>
              <a:endParaRPr lang="es-ES" sz="2000" b="1">
                <a:solidFill>
                  <a:srgbClr val="008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1759" name="Oval 86"/>
            <p:cNvSpPr>
              <a:spLocks noChangeArrowheads="1"/>
            </p:cNvSpPr>
            <p:nvPr/>
          </p:nvSpPr>
          <p:spPr bwMode="auto">
            <a:xfrm>
              <a:off x="5152073" y="1562926"/>
              <a:ext cx="144462" cy="144462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1760" name="Oval 87"/>
            <p:cNvSpPr>
              <a:spLocks noChangeArrowheads="1"/>
            </p:cNvSpPr>
            <p:nvPr/>
          </p:nvSpPr>
          <p:spPr bwMode="auto">
            <a:xfrm>
              <a:off x="1723073" y="1569276"/>
              <a:ext cx="144462" cy="144462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31762" name="Group 94"/>
            <p:cNvGrpSpPr>
              <a:grpSpLocks/>
            </p:cNvGrpSpPr>
            <p:nvPr/>
          </p:nvGrpSpPr>
          <p:grpSpPr bwMode="auto">
            <a:xfrm>
              <a:off x="2332673" y="1415288"/>
              <a:ext cx="419100" cy="427038"/>
              <a:chOff x="2214" y="9158"/>
              <a:chExt cx="1080" cy="360"/>
            </a:xfrm>
          </p:grpSpPr>
          <p:grpSp>
            <p:nvGrpSpPr>
              <p:cNvPr id="31834" name="Group 95"/>
              <p:cNvGrpSpPr>
                <a:grpSpLocks/>
              </p:cNvGrpSpPr>
              <p:nvPr/>
            </p:nvGrpSpPr>
            <p:grpSpPr bwMode="auto">
              <a:xfrm>
                <a:off x="2574" y="9158"/>
                <a:ext cx="360" cy="360"/>
                <a:chOff x="2214" y="9158"/>
                <a:chExt cx="360" cy="360"/>
              </a:xfrm>
            </p:grpSpPr>
            <p:sp>
              <p:nvSpPr>
                <p:cNvPr id="31843" name="Line 96"/>
                <p:cNvSpPr>
                  <a:spLocks noChangeShapeType="1"/>
                </p:cNvSpPr>
                <p:nvPr/>
              </p:nvSpPr>
              <p:spPr bwMode="auto">
                <a:xfrm>
                  <a:off x="2394" y="9158"/>
                  <a:ext cx="0" cy="360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s-ES"/>
                </a:p>
              </p:txBody>
            </p:sp>
            <p:sp>
              <p:nvSpPr>
                <p:cNvPr id="31844" name="Line 97"/>
                <p:cNvSpPr>
                  <a:spLocks noChangeShapeType="1"/>
                </p:cNvSpPr>
                <p:nvPr/>
              </p:nvSpPr>
              <p:spPr bwMode="auto">
                <a:xfrm>
                  <a:off x="2394" y="9158"/>
                  <a:ext cx="180" cy="180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s-ES"/>
                </a:p>
              </p:txBody>
            </p:sp>
            <p:sp>
              <p:nvSpPr>
                <p:cNvPr id="31845" name="Line 98"/>
                <p:cNvSpPr>
                  <a:spLocks noChangeShapeType="1"/>
                </p:cNvSpPr>
                <p:nvPr/>
              </p:nvSpPr>
              <p:spPr bwMode="auto">
                <a:xfrm>
                  <a:off x="2214" y="9338"/>
                  <a:ext cx="180" cy="180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s-ES"/>
                </a:p>
              </p:txBody>
            </p:sp>
          </p:grpSp>
          <p:grpSp>
            <p:nvGrpSpPr>
              <p:cNvPr id="31835" name="Group 99"/>
              <p:cNvGrpSpPr>
                <a:grpSpLocks/>
              </p:cNvGrpSpPr>
              <p:nvPr/>
            </p:nvGrpSpPr>
            <p:grpSpPr bwMode="auto">
              <a:xfrm>
                <a:off x="2934" y="9158"/>
                <a:ext cx="360" cy="360"/>
                <a:chOff x="2214" y="9158"/>
                <a:chExt cx="360" cy="360"/>
              </a:xfrm>
            </p:grpSpPr>
            <p:sp>
              <p:nvSpPr>
                <p:cNvPr id="31840" name="Line 100"/>
                <p:cNvSpPr>
                  <a:spLocks noChangeShapeType="1"/>
                </p:cNvSpPr>
                <p:nvPr/>
              </p:nvSpPr>
              <p:spPr bwMode="auto">
                <a:xfrm>
                  <a:off x="2394" y="9158"/>
                  <a:ext cx="0" cy="360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s-ES"/>
                </a:p>
              </p:txBody>
            </p:sp>
            <p:sp>
              <p:nvSpPr>
                <p:cNvPr id="31841" name="Line 101"/>
                <p:cNvSpPr>
                  <a:spLocks noChangeShapeType="1"/>
                </p:cNvSpPr>
                <p:nvPr/>
              </p:nvSpPr>
              <p:spPr bwMode="auto">
                <a:xfrm>
                  <a:off x="2394" y="9158"/>
                  <a:ext cx="180" cy="180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s-ES"/>
                </a:p>
              </p:txBody>
            </p:sp>
            <p:sp>
              <p:nvSpPr>
                <p:cNvPr id="31842" name="Line 102"/>
                <p:cNvSpPr>
                  <a:spLocks noChangeShapeType="1"/>
                </p:cNvSpPr>
                <p:nvPr/>
              </p:nvSpPr>
              <p:spPr bwMode="auto">
                <a:xfrm>
                  <a:off x="2214" y="9338"/>
                  <a:ext cx="180" cy="180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s-ES"/>
                </a:p>
              </p:txBody>
            </p:sp>
          </p:grpSp>
          <p:grpSp>
            <p:nvGrpSpPr>
              <p:cNvPr id="31836" name="Group 103"/>
              <p:cNvGrpSpPr>
                <a:grpSpLocks/>
              </p:cNvGrpSpPr>
              <p:nvPr/>
            </p:nvGrpSpPr>
            <p:grpSpPr bwMode="auto">
              <a:xfrm>
                <a:off x="2214" y="9158"/>
                <a:ext cx="360" cy="360"/>
                <a:chOff x="2214" y="9158"/>
                <a:chExt cx="360" cy="360"/>
              </a:xfrm>
            </p:grpSpPr>
            <p:sp>
              <p:nvSpPr>
                <p:cNvPr id="31837" name="Line 104"/>
                <p:cNvSpPr>
                  <a:spLocks noChangeShapeType="1"/>
                </p:cNvSpPr>
                <p:nvPr/>
              </p:nvSpPr>
              <p:spPr bwMode="auto">
                <a:xfrm>
                  <a:off x="2394" y="9158"/>
                  <a:ext cx="0" cy="360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s-ES"/>
                </a:p>
              </p:txBody>
            </p:sp>
            <p:sp>
              <p:nvSpPr>
                <p:cNvPr id="31838" name="Line 105"/>
                <p:cNvSpPr>
                  <a:spLocks noChangeShapeType="1"/>
                </p:cNvSpPr>
                <p:nvPr/>
              </p:nvSpPr>
              <p:spPr bwMode="auto">
                <a:xfrm>
                  <a:off x="2394" y="9158"/>
                  <a:ext cx="180" cy="180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s-ES"/>
                </a:p>
              </p:txBody>
            </p:sp>
            <p:sp>
              <p:nvSpPr>
                <p:cNvPr id="31839" name="Line 106"/>
                <p:cNvSpPr>
                  <a:spLocks noChangeShapeType="1"/>
                </p:cNvSpPr>
                <p:nvPr/>
              </p:nvSpPr>
              <p:spPr bwMode="auto">
                <a:xfrm>
                  <a:off x="2214" y="9338"/>
                  <a:ext cx="180" cy="180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s-ES"/>
                </a:p>
              </p:txBody>
            </p:sp>
          </p:grpSp>
        </p:grpSp>
        <p:grpSp>
          <p:nvGrpSpPr>
            <p:cNvPr id="31763" name="Group 107"/>
            <p:cNvGrpSpPr>
              <a:grpSpLocks/>
            </p:cNvGrpSpPr>
            <p:nvPr/>
          </p:nvGrpSpPr>
          <p:grpSpPr bwMode="auto">
            <a:xfrm>
              <a:off x="3297873" y="1415288"/>
              <a:ext cx="419100" cy="427038"/>
              <a:chOff x="2214" y="9158"/>
              <a:chExt cx="1080" cy="360"/>
            </a:xfrm>
          </p:grpSpPr>
          <p:grpSp>
            <p:nvGrpSpPr>
              <p:cNvPr id="31822" name="Group 108"/>
              <p:cNvGrpSpPr>
                <a:grpSpLocks/>
              </p:cNvGrpSpPr>
              <p:nvPr/>
            </p:nvGrpSpPr>
            <p:grpSpPr bwMode="auto">
              <a:xfrm>
                <a:off x="2574" y="9158"/>
                <a:ext cx="360" cy="360"/>
                <a:chOff x="2214" y="9158"/>
                <a:chExt cx="360" cy="360"/>
              </a:xfrm>
            </p:grpSpPr>
            <p:sp>
              <p:nvSpPr>
                <p:cNvPr id="31831" name="Line 109"/>
                <p:cNvSpPr>
                  <a:spLocks noChangeShapeType="1"/>
                </p:cNvSpPr>
                <p:nvPr/>
              </p:nvSpPr>
              <p:spPr bwMode="auto">
                <a:xfrm>
                  <a:off x="2394" y="9158"/>
                  <a:ext cx="0" cy="360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s-ES"/>
                </a:p>
              </p:txBody>
            </p:sp>
            <p:sp>
              <p:nvSpPr>
                <p:cNvPr id="31832" name="Line 110"/>
                <p:cNvSpPr>
                  <a:spLocks noChangeShapeType="1"/>
                </p:cNvSpPr>
                <p:nvPr/>
              </p:nvSpPr>
              <p:spPr bwMode="auto">
                <a:xfrm>
                  <a:off x="2394" y="9158"/>
                  <a:ext cx="180" cy="180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s-ES"/>
                </a:p>
              </p:txBody>
            </p:sp>
            <p:sp>
              <p:nvSpPr>
                <p:cNvPr id="31833" name="Line 111"/>
                <p:cNvSpPr>
                  <a:spLocks noChangeShapeType="1"/>
                </p:cNvSpPr>
                <p:nvPr/>
              </p:nvSpPr>
              <p:spPr bwMode="auto">
                <a:xfrm>
                  <a:off x="2214" y="9338"/>
                  <a:ext cx="180" cy="180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s-ES"/>
                </a:p>
              </p:txBody>
            </p:sp>
          </p:grpSp>
          <p:grpSp>
            <p:nvGrpSpPr>
              <p:cNvPr id="31823" name="Group 112"/>
              <p:cNvGrpSpPr>
                <a:grpSpLocks/>
              </p:cNvGrpSpPr>
              <p:nvPr/>
            </p:nvGrpSpPr>
            <p:grpSpPr bwMode="auto">
              <a:xfrm>
                <a:off x="2934" y="9158"/>
                <a:ext cx="360" cy="360"/>
                <a:chOff x="2214" y="9158"/>
                <a:chExt cx="360" cy="360"/>
              </a:xfrm>
            </p:grpSpPr>
            <p:sp>
              <p:nvSpPr>
                <p:cNvPr id="31828" name="Line 113"/>
                <p:cNvSpPr>
                  <a:spLocks noChangeShapeType="1"/>
                </p:cNvSpPr>
                <p:nvPr/>
              </p:nvSpPr>
              <p:spPr bwMode="auto">
                <a:xfrm>
                  <a:off x="2394" y="9158"/>
                  <a:ext cx="0" cy="360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s-ES"/>
                </a:p>
              </p:txBody>
            </p:sp>
            <p:sp>
              <p:nvSpPr>
                <p:cNvPr id="31829" name="Line 114"/>
                <p:cNvSpPr>
                  <a:spLocks noChangeShapeType="1"/>
                </p:cNvSpPr>
                <p:nvPr/>
              </p:nvSpPr>
              <p:spPr bwMode="auto">
                <a:xfrm>
                  <a:off x="2394" y="9158"/>
                  <a:ext cx="180" cy="180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s-ES"/>
                </a:p>
              </p:txBody>
            </p:sp>
            <p:sp>
              <p:nvSpPr>
                <p:cNvPr id="31830" name="Line 115"/>
                <p:cNvSpPr>
                  <a:spLocks noChangeShapeType="1"/>
                </p:cNvSpPr>
                <p:nvPr/>
              </p:nvSpPr>
              <p:spPr bwMode="auto">
                <a:xfrm>
                  <a:off x="2214" y="9338"/>
                  <a:ext cx="180" cy="180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s-ES"/>
                </a:p>
              </p:txBody>
            </p:sp>
          </p:grpSp>
          <p:grpSp>
            <p:nvGrpSpPr>
              <p:cNvPr id="31824" name="Group 116"/>
              <p:cNvGrpSpPr>
                <a:grpSpLocks/>
              </p:cNvGrpSpPr>
              <p:nvPr/>
            </p:nvGrpSpPr>
            <p:grpSpPr bwMode="auto">
              <a:xfrm>
                <a:off x="2214" y="9158"/>
                <a:ext cx="360" cy="360"/>
                <a:chOff x="2214" y="9158"/>
                <a:chExt cx="360" cy="360"/>
              </a:xfrm>
            </p:grpSpPr>
            <p:sp>
              <p:nvSpPr>
                <p:cNvPr id="31825" name="Line 117"/>
                <p:cNvSpPr>
                  <a:spLocks noChangeShapeType="1"/>
                </p:cNvSpPr>
                <p:nvPr/>
              </p:nvSpPr>
              <p:spPr bwMode="auto">
                <a:xfrm>
                  <a:off x="2394" y="9158"/>
                  <a:ext cx="0" cy="360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s-ES"/>
                </a:p>
              </p:txBody>
            </p:sp>
            <p:sp>
              <p:nvSpPr>
                <p:cNvPr id="31826" name="Line 118"/>
                <p:cNvSpPr>
                  <a:spLocks noChangeShapeType="1"/>
                </p:cNvSpPr>
                <p:nvPr/>
              </p:nvSpPr>
              <p:spPr bwMode="auto">
                <a:xfrm>
                  <a:off x="2394" y="9158"/>
                  <a:ext cx="180" cy="180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s-ES"/>
                </a:p>
              </p:txBody>
            </p:sp>
            <p:sp>
              <p:nvSpPr>
                <p:cNvPr id="31827" name="Line 119"/>
                <p:cNvSpPr>
                  <a:spLocks noChangeShapeType="1"/>
                </p:cNvSpPr>
                <p:nvPr/>
              </p:nvSpPr>
              <p:spPr bwMode="auto">
                <a:xfrm>
                  <a:off x="2214" y="9338"/>
                  <a:ext cx="180" cy="180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s-ES"/>
                </a:p>
              </p:txBody>
            </p:sp>
          </p:grpSp>
        </p:grpSp>
        <p:grpSp>
          <p:nvGrpSpPr>
            <p:cNvPr id="31764" name="Group 120"/>
            <p:cNvGrpSpPr>
              <a:grpSpLocks/>
            </p:cNvGrpSpPr>
            <p:nvPr/>
          </p:nvGrpSpPr>
          <p:grpSpPr bwMode="auto">
            <a:xfrm>
              <a:off x="4263073" y="1415288"/>
              <a:ext cx="419100" cy="427038"/>
              <a:chOff x="2214" y="9158"/>
              <a:chExt cx="1080" cy="360"/>
            </a:xfrm>
          </p:grpSpPr>
          <p:grpSp>
            <p:nvGrpSpPr>
              <p:cNvPr id="31810" name="Group 121"/>
              <p:cNvGrpSpPr>
                <a:grpSpLocks/>
              </p:cNvGrpSpPr>
              <p:nvPr/>
            </p:nvGrpSpPr>
            <p:grpSpPr bwMode="auto">
              <a:xfrm>
                <a:off x="2574" y="9158"/>
                <a:ext cx="360" cy="360"/>
                <a:chOff x="2214" y="9158"/>
                <a:chExt cx="360" cy="360"/>
              </a:xfrm>
            </p:grpSpPr>
            <p:sp>
              <p:nvSpPr>
                <p:cNvPr id="31819" name="Line 122"/>
                <p:cNvSpPr>
                  <a:spLocks noChangeShapeType="1"/>
                </p:cNvSpPr>
                <p:nvPr/>
              </p:nvSpPr>
              <p:spPr bwMode="auto">
                <a:xfrm>
                  <a:off x="2394" y="9158"/>
                  <a:ext cx="0" cy="360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s-ES"/>
                </a:p>
              </p:txBody>
            </p:sp>
            <p:sp>
              <p:nvSpPr>
                <p:cNvPr id="31820" name="Line 123"/>
                <p:cNvSpPr>
                  <a:spLocks noChangeShapeType="1"/>
                </p:cNvSpPr>
                <p:nvPr/>
              </p:nvSpPr>
              <p:spPr bwMode="auto">
                <a:xfrm>
                  <a:off x="2394" y="9158"/>
                  <a:ext cx="180" cy="180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s-ES"/>
                </a:p>
              </p:txBody>
            </p:sp>
            <p:sp>
              <p:nvSpPr>
                <p:cNvPr id="31821" name="Line 124"/>
                <p:cNvSpPr>
                  <a:spLocks noChangeShapeType="1"/>
                </p:cNvSpPr>
                <p:nvPr/>
              </p:nvSpPr>
              <p:spPr bwMode="auto">
                <a:xfrm>
                  <a:off x="2214" y="9338"/>
                  <a:ext cx="180" cy="180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s-ES"/>
                </a:p>
              </p:txBody>
            </p:sp>
          </p:grpSp>
          <p:grpSp>
            <p:nvGrpSpPr>
              <p:cNvPr id="31811" name="Group 125"/>
              <p:cNvGrpSpPr>
                <a:grpSpLocks/>
              </p:cNvGrpSpPr>
              <p:nvPr/>
            </p:nvGrpSpPr>
            <p:grpSpPr bwMode="auto">
              <a:xfrm>
                <a:off x="2934" y="9158"/>
                <a:ext cx="360" cy="360"/>
                <a:chOff x="2214" y="9158"/>
                <a:chExt cx="360" cy="360"/>
              </a:xfrm>
            </p:grpSpPr>
            <p:sp>
              <p:nvSpPr>
                <p:cNvPr id="31816" name="Line 126"/>
                <p:cNvSpPr>
                  <a:spLocks noChangeShapeType="1"/>
                </p:cNvSpPr>
                <p:nvPr/>
              </p:nvSpPr>
              <p:spPr bwMode="auto">
                <a:xfrm>
                  <a:off x="2394" y="9158"/>
                  <a:ext cx="0" cy="360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s-ES"/>
                </a:p>
              </p:txBody>
            </p:sp>
            <p:sp>
              <p:nvSpPr>
                <p:cNvPr id="31817" name="Line 127"/>
                <p:cNvSpPr>
                  <a:spLocks noChangeShapeType="1"/>
                </p:cNvSpPr>
                <p:nvPr/>
              </p:nvSpPr>
              <p:spPr bwMode="auto">
                <a:xfrm>
                  <a:off x="2394" y="9158"/>
                  <a:ext cx="180" cy="180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s-ES"/>
                </a:p>
              </p:txBody>
            </p:sp>
            <p:sp>
              <p:nvSpPr>
                <p:cNvPr id="31818" name="Line 128"/>
                <p:cNvSpPr>
                  <a:spLocks noChangeShapeType="1"/>
                </p:cNvSpPr>
                <p:nvPr/>
              </p:nvSpPr>
              <p:spPr bwMode="auto">
                <a:xfrm>
                  <a:off x="2214" y="9338"/>
                  <a:ext cx="180" cy="180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s-ES"/>
                </a:p>
              </p:txBody>
            </p:sp>
          </p:grpSp>
          <p:grpSp>
            <p:nvGrpSpPr>
              <p:cNvPr id="31812" name="Group 129"/>
              <p:cNvGrpSpPr>
                <a:grpSpLocks/>
              </p:cNvGrpSpPr>
              <p:nvPr/>
            </p:nvGrpSpPr>
            <p:grpSpPr bwMode="auto">
              <a:xfrm>
                <a:off x="2214" y="9158"/>
                <a:ext cx="360" cy="360"/>
                <a:chOff x="2214" y="9158"/>
                <a:chExt cx="360" cy="360"/>
              </a:xfrm>
            </p:grpSpPr>
            <p:sp>
              <p:nvSpPr>
                <p:cNvPr id="31813" name="Line 130"/>
                <p:cNvSpPr>
                  <a:spLocks noChangeShapeType="1"/>
                </p:cNvSpPr>
                <p:nvPr/>
              </p:nvSpPr>
              <p:spPr bwMode="auto">
                <a:xfrm>
                  <a:off x="2394" y="9158"/>
                  <a:ext cx="0" cy="360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s-ES"/>
                </a:p>
              </p:txBody>
            </p:sp>
            <p:sp>
              <p:nvSpPr>
                <p:cNvPr id="31814" name="Line 131"/>
                <p:cNvSpPr>
                  <a:spLocks noChangeShapeType="1"/>
                </p:cNvSpPr>
                <p:nvPr/>
              </p:nvSpPr>
              <p:spPr bwMode="auto">
                <a:xfrm>
                  <a:off x="2394" y="9158"/>
                  <a:ext cx="180" cy="180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s-ES"/>
                </a:p>
              </p:txBody>
            </p:sp>
            <p:sp>
              <p:nvSpPr>
                <p:cNvPr id="31815" name="Line 132"/>
                <p:cNvSpPr>
                  <a:spLocks noChangeShapeType="1"/>
                </p:cNvSpPr>
                <p:nvPr/>
              </p:nvSpPr>
              <p:spPr bwMode="auto">
                <a:xfrm>
                  <a:off x="2214" y="9338"/>
                  <a:ext cx="180" cy="180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s-ES"/>
                </a:p>
              </p:txBody>
            </p:sp>
          </p:grpSp>
        </p:grpSp>
      </p:grpSp>
      <p:sp>
        <p:nvSpPr>
          <p:cNvPr id="3" name="Forma libre 2"/>
          <p:cNvSpPr/>
          <p:nvPr/>
        </p:nvSpPr>
        <p:spPr bwMode="auto">
          <a:xfrm>
            <a:off x="1996751" y="1963189"/>
            <a:ext cx="3060441" cy="0"/>
          </a:xfrm>
          <a:custGeom>
            <a:avLst/>
            <a:gdLst>
              <a:gd name="connsiteX0" fmla="*/ 0 w 3060441"/>
              <a:gd name="connsiteY0" fmla="*/ 27992 h 27992"/>
              <a:gd name="connsiteX1" fmla="*/ 3060441 w 3060441"/>
              <a:gd name="connsiteY1" fmla="*/ 0 h 2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60441" h="27992">
                <a:moveTo>
                  <a:pt x="0" y="27992"/>
                </a:moveTo>
                <a:lnTo>
                  <a:pt x="3060441" y="0"/>
                </a:ln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  <a:effectLst/>
        </p:spPr>
        <p:txBody>
          <a:bodyPr vert="horz" wrap="none" lIns="90000" tIns="82800" rIns="90000" bIns="82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6" name="Forma libre 5"/>
          <p:cNvSpPr/>
          <p:nvPr/>
        </p:nvSpPr>
        <p:spPr bwMode="auto">
          <a:xfrm>
            <a:off x="1978090" y="2010405"/>
            <a:ext cx="3069771" cy="643812"/>
          </a:xfrm>
          <a:custGeom>
            <a:avLst/>
            <a:gdLst>
              <a:gd name="connsiteX0" fmla="*/ 0 w 3069771"/>
              <a:gd name="connsiteY0" fmla="*/ 0 h 643812"/>
              <a:gd name="connsiteX1" fmla="*/ 0 w 3069771"/>
              <a:gd name="connsiteY1" fmla="*/ 643812 h 643812"/>
              <a:gd name="connsiteX2" fmla="*/ 3069771 w 3069771"/>
              <a:gd name="connsiteY2" fmla="*/ 634481 h 643812"/>
              <a:gd name="connsiteX3" fmla="*/ 3069771 w 3069771"/>
              <a:gd name="connsiteY3" fmla="*/ 9330 h 643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69771" h="643812">
                <a:moveTo>
                  <a:pt x="0" y="0"/>
                </a:moveTo>
                <a:lnTo>
                  <a:pt x="0" y="643812"/>
                </a:lnTo>
                <a:lnTo>
                  <a:pt x="3069771" y="634481"/>
                </a:lnTo>
                <a:lnTo>
                  <a:pt x="3069771" y="9330"/>
                </a:ln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  <a:effectLst/>
        </p:spPr>
        <p:txBody>
          <a:bodyPr vert="horz" wrap="none" lIns="90000" tIns="82800" rIns="90000" bIns="82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03" name="Text Box 32"/>
          <p:cNvSpPr txBox="1">
            <a:spLocks noChangeArrowheads="1"/>
          </p:cNvSpPr>
          <p:nvPr/>
        </p:nvSpPr>
        <p:spPr bwMode="auto">
          <a:xfrm>
            <a:off x="7332917" y="4586415"/>
            <a:ext cx="3206750" cy="905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(ocurre así en general no solo en </a:t>
            </a:r>
            <a:r>
              <a:rPr lang="es-ES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cc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106" name="Oval 87"/>
          <p:cNvSpPr>
            <a:spLocks noChangeArrowheads="1"/>
          </p:cNvSpPr>
          <p:nvPr/>
        </p:nvSpPr>
        <p:spPr bwMode="auto">
          <a:xfrm>
            <a:off x="1912615" y="1889868"/>
            <a:ext cx="144462" cy="14446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5" name="Text Box 109"/>
          <p:cNvSpPr txBox="1">
            <a:spLocks noChangeArrowheads="1"/>
          </p:cNvSpPr>
          <p:nvPr/>
        </p:nvSpPr>
        <p:spPr bwMode="auto">
          <a:xfrm>
            <a:off x="1955296" y="2188575"/>
            <a:ext cx="475687" cy="536549"/>
          </a:xfrm>
          <a:prstGeom prst="rect">
            <a:avLst/>
          </a:prstGeom>
          <a:noFill/>
          <a:ln>
            <a:noFill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ES" sz="2400">
                <a:solidFill>
                  <a:schemeClr val="tx1"/>
                </a:solidFill>
                <a:sym typeface="Wingdings" panose="05000000000000000000" pitchFamily="2" charset="2"/>
              </a:rPr>
              <a:t></a:t>
            </a:r>
            <a:endParaRPr lang="es-ES" sz="2400">
              <a:solidFill>
                <a:schemeClr val="tx1"/>
              </a:solidFill>
            </a:endParaRPr>
          </a:p>
        </p:txBody>
      </p:sp>
      <p:sp>
        <p:nvSpPr>
          <p:cNvPr id="107" name="Text Box 109"/>
          <p:cNvSpPr txBox="1">
            <a:spLocks noChangeArrowheads="1"/>
          </p:cNvSpPr>
          <p:nvPr/>
        </p:nvSpPr>
        <p:spPr bwMode="auto">
          <a:xfrm>
            <a:off x="2286102" y="1877495"/>
            <a:ext cx="475687" cy="536549"/>
          </a:xfrm>
          <a:prstGeom prst="rect">
            <a:avLst/>
          </a:prstGeom>
          <a:noFill/>
          <a:ln>
            <a:noFill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ES" sz="2400">
                <a:solidFill>
                  <a:schemeClr val="tx1"/>
                </a:solidFill>
                <a:sym typeface="Wingdings" panose="05000000000000000000" pitchFamily="2" charset="2"/>
              </a:rPr>
              <a:t></a:t>
            </a:r>
            <a:endParaRPr lang="es-E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151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8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8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1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3" dur="500"/>
                                        <p:tgtEl>
                                          <p:spTgt spid="3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488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9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9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1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6" dur="500"/>
                                        <p:tgtEl>
                                          <p:spTgt spid="31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" grpId="0" animBg="1"/>
      <p:bldP spid="31847" grpId="0" animBg="1"/>
      <p:bldP spid="29801" grpId="0"/>
      <p:bldP spid="488589" grpId="0" animBg="1"/>
      <p:bldP spid="31785" grpId="0" animBg="1"/>
      <p:bldP spid="31782" grpId="0" animBg="1"/>
      <p:bldP spid="119" grpId="0" animBg="1"/>
      <p:bldP spid="121" grpId="0" animBg="1"/>
      <p:bldP spid="3" grpId="0" animBg="1"/>
      <p:bldP spid="6" grpId="0" animBg="1"/>
      <p:bldP spid="103" grpId="0"/>
      <p:bldP spid="106" grpId="0" animBg="1"/>
      <p:bldP spid="105" grpId="0"/>
      <p:bldP spid="10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14" name="Group 118"/>
          <p:cNvGrpSpPr>
            <a:grpSpLocks/>
          </p:cNvGrpSpPr>
          <p:nvPr/>
        </p:nvGrpSpPr>
        <p:grpSpPr bwMode="auto">
          <a:xfrm>
            <a:off x="1780223" y="1658835"/>
            <a:ext cx="3441700" cy="1358900"/>
            <a:chOff x="1179" y="1210"/>
            <a:chExt cx="2168" cy="856"/>
          </a:xfrm>
        </p:grpSpPr>
        <p:grpSp>
          <p:nvGrpSpPr>
            <p:cNvPr id="31855" name="Group 11"/>
            <p:cNvGrpSpPr>
              <a:grpSpLocks/>
            </p:cNvGrpSpPr>
            <p:nvPr/>
          </p:nvGrpSpPr>
          <p:grpSpPr bwMode="auto">
            <a:xfrm>
              <a:off x="2234" y="1762"/>
              <a:ext cx="37" cy="304"/>
              <a:chOff x="5153" y="6274"/>
              <a:chExt cx="63" cy="360"/>
            </a:xfrm>
          </p:grpSpPr>
          <p:sp>
            <p:nvSpPr>
              <p:cNvPr id="31861" name="Line 12"/>
              <p:cNvSpPr>
                <a:spLocks noChangeShapeType="1"/>
              </p:cNvSpPr>
              <p:nvPr/>
            </p:nvSpPr>
            <p:spPr bwMode="auto">
              <a:xfrm>
                <a:off x="5216" y="6357"/>
                <a:ext cx="0" cy="193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1862" name="Line 13"/>
              <p:cNvSpPr>
                <a:spLocks noChangeShapeType="1"/>
              </p:cNvSpPr>
              <p:nvPr/>
            </p:nvSpPr>
            <p:spPr bwMode="auto">
              <a:xfrm>
                <a:off x="5153" y="6274"/>
                <a:ext cx="0" cy="36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31856" name="Line 14"/>
            <p:cNvSpPr>
              <a:spLocks noChangeShapeType="1"/>
            </p:cNvSpPr>
            <p:nvPr/>
          </p:nvSpPr>
          <p:spPr bwMode="auto">
            <a:xfrm flipH="1">
              <a:off x="2287" y="1892"/>
              <a:ext cx="106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s-ES"/>
            </a:p>
          </p:txBody>
        </p:sp>
        <p:sp>
          <p:nvSpPr>
            <p:cNvPr id="31857" name="Text Box 15"/>
            <p:cNvSpPr txBox="1">
              <a:spLocks noChangeArrowheads="1"/>
            </p:cNvSpPr>
            <p:nvPr/>
          </p:nvSpPr>
          <p:spPr bwMode="auto">
            <a:xfrm>
              <a:off x="2005" y="1542"/>
              <a:ext cx="21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800" b="1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31858" name="Line 22"/>
            <p:cNvSpPr>
              <a:spLocks noChangeShapeType="1"/>
            </p:cNvSpPr>
            <p:nvPr/>
          </p:nvSpPr>
          <p:spPr bwMode="auto">
            <a:xfrm flipH="1" flipV="1">
              <a:off x="1184" y="1901"/>
              <a:ext cx="1032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s-ES"/>
            </a:p>
          </p:txBody>
        </p:sp>
        <p:sp>
          <p:nvSpPr>
            <p:cNvPr id="31859" name="Line 62"/>
            <p:cNvSpPr>
              <a:spLocks noChangeAspect="1" noChangeShapeType="1"/>
            </p:cNvSpPr>
            <p:nvPr/>
          </p:nvSpPr>
          <p:spPr bwMode="auto">
            <a:xfrm rot="16200000" flipH="1">
              <a:off x="840" y="1556"/>
              <a:ext cx="680" cy="1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s-ES"/>
            </a:p>
          </p:txBody>
        </p:sp>
        <p:sp>
          <p:nvSpPr>
            <p:cNvPr id="31860" name="Line 63"/>
            <p:cNvSpPr>
              <a:spLocks noChangeAspect="1" noChangeShapeType="1"/>
            </p:cNvSpPr>
            <p:nvPr/>
          </p:nvSpPr>
          <p:spPr bwMode="auto">
            <a:xfrm rot="16200000" flipH="1">
              <a:off x="3006" y="1549"/>
              <a:ext cx="680" cy="1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s-ES"/>
            </a:p>
          </p:txBody>
        </p:sp>
      </p:grpSp>
      <p:sp>
        <p:nvSpPr>
          <p:cNvPr id="31748" name="Line 19"/>
          <p:cNvSpPr>
            <a:spLocks noChangeShapeType="1"/>
          </p:cNvSpPr>
          <p:nvPr/>
        </p:nvSpPr>
        <p:spPr bwMode="auto">
          <a:xfrm flipH="1">
            <a:off x="1784985" y="1673123"/>
            <a:ext cx="53975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ES"/>
          </a:p>
        </p:txBody>
      </p:sp>
      <p:sp>
        <p:nvSpPr>
          <p:cNvPr id="31749" name="Text Box 20"/>
          <p:cNvSpPr txBox="1">
            <a:spLocks noChangeArrowheads="1"/>
          </p:cNvSpPr>
          <p:nvPr/>
        </p:nvSpPr>
        <p:spPr bwMode="auto">
          <a:xfrm>
            <a:off x="2296160" y="904773"/>
            <a:ext cx="50323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000" b="1">
                <a:solidFill>
                  <a:srgbClr val="008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</a:t>
            </a:r>
            <a:r>
              <a:rPr lang="es-ES" sz="2000" b="1" baseline="-30000">
                <a:solidFill>
                  <a:srgbClr val="008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s-ES" sz="2000" b="1">
              <a:solidFill>
                <a:srgbClr val="008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1750" name="Line 21"/>
          <p:cNvSpPr>
            <a:spLocks noChangeShapeType="1"/>
          </p:cNvSpPr>
          <p:nvPr/>
        </p:nvSpPr>
        <p:spPr bwMode="auto">
          <a:xfrm flipH="1">
            <a:off x="2767648" y="1669948"/>
            <a:ext cx="53975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ES"/>
          </a:p>
        </p:txBody>
      </p:sp>
      <p:sp>
        <p:nvSpPr>
          <p:cNvPr id="31852" name="Text Box 30"/>
          <p:cNvSpPr txBox="1">
            <a:spLocks noChangeArrowheads="1"/>
          </p:cNvSpPr>
          <p:nvPr/>
        </p:nvSpPr>
        <p:spPr bwMode="auto">
          <a:xfrm>
            <a:off x="6863397" y="1892363"/>
            <a:ext cx="1212850" cy="59055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V = R </a:t>
            </a:r>
            <a:r>
              <a:rPr lang="es-ES" sz="2400">
                <a:solidFill>
                  <a:srgbClr val="000000"/>
                </a:solidFill>
                <a:latin typeface="Comic Sans MS" panose="030F0702030302020204" pitchFamily="66" charset="0"/>
              </a:rPr>
              <a:t>I</a:t>
            </a:r>
          </a:p>
        </p:txBody>
      </p:sp>
      <p:sp>
        <p:nvSpPr>
          <p:cNvPr id="31846" name="Text Box 24"/>
          <p:cNvSpPr txBox="1">
            <a:spLocks noChangeArrowheads="1"/>
          </p:cNvSpPr>
          <p:nvPr/>
        </p:nvSpPr>
        <p:spPr bwMode="auto">
          <a:xfrm>
            <a:off x="6868953" y="1095360"/>
            <a:ext cx="2273301" cy="592138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800">
                <a:solidFill>
                  <a:srgbClr val="FFFFFF"/>
                </a:solidFill>
                <a:latin typeface="Comic Sans MS" panose="030F0702030302020204" pitchFamily="66" charset="0"/>
              </a:rPr>
              <a:t>I</a:t>
            </a:r>
            <a:r>
              <a:rPr lang="es-ES" sz="2400">
                <a:solidFill>
                  <a:srgbClr val="FFFFFF"/>
                </a:solidFill>
                <a:latin typeface="Comic Sans MS" panose="030F0702030302020204" pitchFamily="66" charset="0"/>
              </a:rPr>
              <a:t> = </a:t>
            </a:r>
            <a:r>
              <a:rPr lang="es-ES" sz="2800">
                <a:solidFill>
                  <a:srgbClr val="FFFFFF"/>
                </a:solidFill>
                <a:latin typeface="Comic Sans MS" panose="030F0702030302020204" pitchFamily="66" charset="0"/>
              </a:rPr>
              <a:t>I</a:t>
            </a:r>
            <a:r>
              <a:rPr lang="es-ES" sz="2400" baseline="-25000">
                <a:solidFill>
                  <a:srgbClr val="FFFFFF"/>
                </a:solidFill>
                <a:latin typeface="Comic Sans MS" panose="030F0702030302020204" pitchFamily="66" charset="0"/>
              </a:rPr>
              <a:t>1</a:t>
            </a:r>
            <a:r>
              <a:rPr lang="es-ES" sz="2400">
                <a:solidFill>
                  <a:srgbClr val="FFFFFF"/>
                </a:solidFill>
                <a:latin typeface="Comic Sans MS" panose="030F0702030302020204" pitchFamily="66" charset="0"/>
              </a:rPr>
              <a:t> = </a:t>
            </a:r>
            <a:r>
              <a:rPr lang="es-ES" sz="2800">
                <a:solidFill>
                  <a:srgbClr val="FFFFFF"/>
                </a:solidFill>
                <a:latin typeface="Comic Sans MS" panose="030F0702030302020204" pitchFamily="66" charset="0"/>
              </a:rPr>
              <a:t>I</a:t>
            </a:r>
            <a:r>
              <a:rPr lang="es-ES" sz="2400" baseline="-25000">
                <a:solidFill>
                  <a:srgbClr val="FFFFFF"/>
                </a:solidFill>
                <a:latin typeface="Comic Sans MS" panose="030F0702030302020204" pitchFamily="66" charset="0"/>
              </a:rPr>
              <a:t>2</a:t>
            </a:r>
            <a:r>
              <a:rPr lang="es-ES" sz="2400">
                <a:solidFill>
                  <a:srgbClr val="FFFFFF"/>
                </a:solidFill>
                <a:latin typeface="Comic Sans MS" panose="030F0702030302020204" pitchFamily="66" charset="0"/>
              </a:rPr>
              <a:t> = </a:t>
            </a:r>
            <a:r>
              <a:rPr lang="es-ES" sz="2800">
                <a:solidFill>
                  <a:srgbClr val="FFFFFF"/>
                </a:solidFill>
                <a:latin typeface="Comic Sans MS" panose="030F0702030302020204" pitchFamily="66" charset="0"/>
              </a:rPr>
              <a:t>I</a:t>
            </a:r>
            <a:r>
              <a:rPr lang="es-ES" sz="2400" baseline="-25000">
                <a:solidFill>
                  <a:srgbClr val="FFFFFF"/>
                </a:solidFill>
                <a:latin typeface="Comic Sans MS" panose="030F0702030302020204" pitchFamily="66" charset="0"/>
              </a:rPr>
              <a:t>3</a:t>
            </a:r>
            <a:endParaRPr lang="es-ES" sz="2400">
              <a:solidFill>
                <a:srgbClr val="FFFFFF"/>
              </a:solidFill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sp>
        <p:nvSpPr>
          <p:cNvPr id="31755" name="Text Box 47"/>
          <p:cNvSpPr txBox="1">
            <a:spLocks noChangeArrowheads="1"/>
          </p:cNvSpPr>
          <p:nvPr/>
        </p:nvSpPr>
        <p:spPr bwMode="auto">
          <a:xfrm>
            <a:off x="3235960" y="904773"/>
            <a:ext cx="50323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000" b="1">
                <a:solidFill>
                  <a:srgbClr val="008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</a:t>
            </a:r>
            <a:r>
              <a:rPr lang="es-ES" sz="2000" b="1" baseline="-30000">
                <a:solidFill>
                  <a:srgbClr val="008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es-ES" sz="2000" b="1">
              <a:solidFill>
                <a:srgbClr val="008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1756" name="Line 48"/>
          <p:cNvSpPr>
            <a:spLocks noChangeShapeType="1"/>
          </p:cNvSpPr>
          <p:nvPr/>
        </p:nvSpPr>
        <p:spPr bwMode="auto">
          <a:xfrm flipH="1">
            <a:off x="3729673" y="1674710"/>
            <a:ext cx="53975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ES"/>
          </a:p>
        </p:txBody>
      </p:sp>
      <p:sp>
        <p:nvSpPr>
          <p:cNvPr id="31757" name="Line 60"/>
          <p:cNvSpPr>
            <a:spLocks noChangeShapeType="1"/>
          </p:cNvSpPr>
          <p:nvPr/>
        </p:nvSpPr>
        <p:spPr bwMode="auto">
          <a:xfrm flipH="1">
            <a:off x="4693285" y="1666773"/>
            <a:ext cx="53975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ES"/>
          </a:p>
        </p:txBody>
      </p:sp>
      <p:sp>
        <p:nvSpPr>
          <p:cNvPr id="31758" name="Text Box 61"/>
          <p:cNvSpPr txBox="1">
            <a:spLocks noChangeArrowheads="1"/>
          </p:cNvSpPr>
          <p:nvPr/>
        </p:nvSpPr>
        <p:spPr bwMode="auto">
          <a:xfrm>
            <a:off x="4218623" y="904773"/>
            <a:ext cx="50323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000" b="1">
                <a:solidFill>
                  <a:srgbClr val="008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</a:t>
            </a:r>
            <a:r>
              <a:rPr lang="es-ES" sz="2000" b="1" baseline="-30000">
                <a:solidFill>
                  <a:srgbClr val="008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</a:t>
            </a:r>
            <a:endParaRPr lang="es-ES" sz="2000" b="1">
              <a:solidFill>
                <a:srgbClr val="008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1759" name="Oval 86"/>
          <p:cNvSpPr>
            <a:spLocks noChangeArrowheads="1"/>
          </p:cNvSpPr>
          <p:nvPr/>
        </p:nvSpPr>
        <p:spPr bwMode="auto">
          <a:xfrm>
            <a:off x="5152073" y="1593748"/>
            <a:ext cx="144462" cy="144462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1760" name="Oval 87"/>
          <p:cNvSpPr>
            <a:spLocks noChangeArrowheads="1"/>
          </p:cNvSpPr>
          <p:nvPr/>
        </p:nvSpPr>
        <p:spPr bwMode="auto">
          <a:xfrm>
            <a:off x="1723073" y="1600098"/>
            <a:ext cx="144462" cy="144462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1761" name="Rectangle 93"/>
          <p:cNvSpPr>
            <a:spLocks noChangeArrowheads="1"/>
          </p:cNvSpPr>
          <p:nvPr/>
        </p:nvSpPr>
        <p:spPr bwMode="auto">
          <a:xfrm>
            <a:off x="1290638" y="315967"/>
            <a:ext cx="8520112" cy="531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569" tIns="49785" rIns="99569" bIns="49785" anchor="ctr">
            <a:spAutoFit/>
          </a:bodyPr>
          <a:lstStyle>
            <a:lvl1pPr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800" b="1" dirty="0">
                <a:solidFill>
                  <a:srgbClr val="CC0000"/>
                </a:solidFill>
                <a:latin typeface="Arial" panose="020B0604020202020204" pitchFamily="34" charset="0"/>
              </a:rPr>
              <a:t>4.4.2 ASOCIACIÓN EN SERIE</a:t>
            </a:r>
          </a:p>
        </p:txBody>
      </p:sp>
      <p:grpSp>
        <p:nvGrpSpPr>
          <p:cNvPr id="31762" name="Group 94"/>
          <p:cNvGrpSpPr>
            <a:grpSpLocks/>
          </p:cNvGrpSpPr>
          <p:nvPr/>
        </p:nvGrpSpPr>
        <p:grpSpPr bwMode="auto">
          <a:xfrm>
            <a:off x="2332673" y="1446110"/>
            <a:ext cx="419100" cy="427038"/>
            <a:chOff x="2214" y="9158"/>
            <a:chExt cx="1080" cy="360"/>
          </a:xfrm>
        </p:grpSpPr>
        <p:grpSp>
          <p:nvGrpSpPr>
            <p:cNvPr id="31834" name="Group 95"/>
            <p:cNvGrpSpPr>
              <a:grpSpLocks/>
            </p:cNvGrpSpPr>
            <p:nvPr/>
          </p:nvGrpSpPr>
          <p:grpSpPr bwMode="auto">
            <a:xfrm>
              <a:off x="2574" y="9158"/>
              <a:ext cx="360" cy="360"/>
              <a:chOff x="2214" y="9158"/>
              <a:chExt cx="360" cy="360"/>
            </a:xfrm>
          </p:grpSpPr>
          <p:sp>
            <p:nvSpPr>
              <p:cNvPr id="31843" name="Line 96"/>
              <p:cNvSpPr>
                <a:spLocks noChangeShapeType="1"/>
              </p:cNvSpPr>
              <p:nvPr/>
            </p:nvSpPr>
            <p:spPr bwMode="auto">
              <a:xfrm>
                <a:off x="2394" y="9158"/>
                <a:ext cx="0" cy="36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s-ES"/>
              </a:p>
            </p:txBody>
          </p:sp>
          <p:sp>
            <p:nvSpPr>
              <p:cNvPr id="31844" name="Line 97"/>
              <p:cNvSpPr>
                <a:spLocks noChangeShapeType="1"/>
              </p:cNvSpPr>
              <p:nvPr/>
            </p:nvSpPr>
            <p:spPr bwMode="auto">
              <a:xfrm>
                <a:off x="2394" y="9158"/>
                <a:ext cx="180" cy="18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s-ES"/>
              </a:p>
            </p:txBody>
          </p:sp>
          <p:sp>
            <p:nvSpPr>
              <p:cNvPr id="31845" name="Line 98"/>
              <p:cNvSpPr>
                <a:spLocks noChangeShapeType="1"/>
              </p:cNvSpPr>
              <p:nvPr/>
            </p:nvSpPr>
            <p:spPr bwMode="auto">
              <a:xfrm>
                <a:off x="2214" y="9338"/>
                <a:ext cx="180" cy="18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s-ES"/>
              </a:p>
            </p:txBody>
          </p:sp>
        </p:grpSp>
        <p:grpSp>
          <p:nvGrpSpPr>
            <p:cNvPr id="31835" name="Group 99"/>
            <p:cNvGrpSpPr>
              <a:grpSpLocks/>
            </p:cNvGrpSpPr>
            <p:nvPr/>
          </p:nvGrpSpPr>
          <p:grpSpPr bwMode="auto">
            <a:xfrm>
              <a:off x="2934" y="9158"/>
              <a:ext cx="360" cy="360"/>
              <a:chOff x="2214" y="9158"/>
              <a:chExt cx="360" cy="360"/>
            </a:xfrm>
          </p:grpSpPr>
          <p:sp>
            <p:nvSpPr>
              <p:cNvPr id="31840" name="Line 100"/>
              <p:cNvSpPr>
                <a:spLocks noChangeShapeType="1"/>
              </p:cNvSpPr>
              <p:nvPr/>
            </p:nvSpPr>
            <p:spPr bwMode="auto">
              <a:xfrm>
                <a:off x="2394" y="9158"/>
                <a:ext cx="0" cy="36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s-ES"/>
              </a:p>
            </p:txBody>
          </p:sp>
          <p:sp>
            <p:nvSpPr>
              <p:cNvPr id="31841" name="Line 101"/>
              <p:cNvSpPr>
                <a:spLocks noChangeShapeType="1"/>
              </p:cNvSpPr>
              <p:nvPr/>
            </p:nvSpPr>
            <p:spPr bwMode="auto">
              <a:xfrm>
                <a:off x="2394" y="9158"/>
                <a:ext cx="180" cy="18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s-ES"/>
              </a:p>
            </p:txBody>
          </p:sp>
          <p:sp>
            <p:nvSpPr>
              <p:cNvPr id="31842" name="Line 102"/>
              <p:cNvSpPr>
                <a:spLocks noChangeShapeType="1"/>
              </p:cNvSpPr>
              <p:nvPr/>
            </p:nvSpPr>
            <p:spPr bwMode="auto">
              <a:xfrm>
                <a:off x="2214" y="9338"/>
                <a:ext cx="180" cy="18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s-ES"/>
              </a:p>
            </p:txBody>
          </p:sp>
        </p:grpSp>
        <p:grpSp>
          <p:nvGrpSpPr>
            <p:cNvPr id="31836" name="Group 103"/>
            <p:cNvGrpSpPr>
              <a:grpSpLocks/>
            </p:cNvGrpSpPr>
            <p:nvPr/>
          </p:nvGrpSpPr>
          <p:grpSpPr bwMode="auto">
            <a:xfrm>
              <a:off x="2214" y="9158"/>
              <a:ext cx="360" cy="360"/>
              <a:chOff x="2214" y="9158"/>
              <a:chExt cx="360" cy="360"/>
            </a:xfrm>
          </p:grpSpPr>
          <p:sp>
            <p:nvSpPr>
              <p:cNvPr id="31837" name="Line 104"/>
              <p:cNvSpPr>
                <a:spLocks noChangeShapeType="1"/>
              </p:cNvSpPr>
              <p:nvPr/>
            </p:nvSpPr>
            <p:spPr bwMode="auto">
              <a:xfrm>
                <a:off x="2394" y="9158"/>
                <a:ext cx="0" cy="36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s-ES"/>
              </a:p>
            </p:txBody>
          </p:sp>
          <p:sp>
            <p:nvSpPr>
              <p:cNvPr id="31838" name="Line 105"/>
              <p:cNvSpPr>
                <a:spLocks noChangeShapeType="1"/>
              </p:cNvSpPr>
              <p:nvPr/>
            </p:nvSpPr>
            <p:spPr bwMode="auto">
              <a:xfrm>
                <a:off x="2394" y="9158"/>
                <a:ext cx="180" cy="18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s-ES"/>
              </a:p>
            </p:txBody>
          </p:sp>
          <p:sp>
            <p:nvSpPr>
              <p:cNvPr id="31839" name="Line 106"/>
              <p:cNvSpPr>
                <a:spLocks noChangeShapeType="1"/>
              </p:cNvSpPr>
              <p:nvPr/>
            </p:nvSpPr>
            <p:spPr bwMode="auto">
              <a:xfrm>
                <a:off x="2214" y="9338"/>
                <a:ext cx="180" cy="18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s-ES"/>
              </a:p>
            </p:txBody>
          </p:sp>
        </p:grpSp>
      </p:grpSp>
      <p:grpSp>
        <p:nvGrpSpPr>
          <p:cNvPr id="31763" name="Group 107"/>
          <p:cNvGrpSpPr>
            <a:grpSpLocks/>
          </p:cNvGrpSpPr>
          <p:nvPr/>
        </p:nvGrpSpPr>
        <p:grpSpPr bwMode="auto">
          <a:xfrm>
            <a:off x="3297873" y="1446110"/>
            <a:ext cx="419100" cy="427038"/>
            <a:chOff x="2214" y="9158"/>
            <a:chExt cx="1080" cy="360"/>
          </a:xfrm>
        </p:grpSpPr>
        <p:grpSp>
          <p:nvGrpSpPr>
            <p:cNvPr id="31822" name="Group 108"/>
            <p:cNvGrpSpPr>
              <a:grpSpLocks/>
            </p:cNvGrpSpPr>
            <p:nvPr/>
          </p:nvGrpSpPr>
          <p:grpSpPr bwMode="auto">
            <a:xfrm>
              <a:off x="2574" y="9158"/>
              <a:ext cx="360" cy="360"/>
              <a:chOff x="2214" y="9158"/>
              <a:chExt cx="360" cy="360"/>
            </a:xfrm>
          </p:grpSpPr>
          <p:sp>
            <p:nvSpPr>
              <p:cNvPr id="31831" name="Line 109"/>
              <p:cNvSpPr>
                <a:spLocks noChangeShapeType="1"/>
              </p:cNvSpPr>
              <p:nvPr/>
            </p:nvSpPr>
            <p:spPr bwMode="auto">
              <a:xfrm>
                <a:off x="2394" y="9158"/>
                <a:ext cx="0" cy="36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s-ES"/>
              </a:p>
            </p:txBody>
          </p:sp>
          <p:sp>
            <p:nvSpPr>
              <p:cNvPr id="31832" name="Line 110"/>
              <p:cNvSpPr>
                <a:spLocks noChangeShapeType="1"/>
              </p:cNvSpPr>
              <p:nvPr/>
            </p:nvSpPr>
            <p:spPr bwMode="auto">
              <a:xfrm>
                <a:off x="2394" y="9158"/>
                <a:ext cx="180" cy="18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s-ES"/>
              </a:p>
            </p:txBody>
          </p:sp>
          <p:sp>
            <p:nvSpPr>
              <p:cNvPr id="31833" name="Line 111"/>
              <p:cNvSpPr>
                <a:spLocks noChangeShapeType="1"/>
              </p:cNvSpPr>
              <p:nvPr/>
            </p:nvSpPr>
            <p:spPr bwMode="auto">
              <a:xfrm>
                <a:off x="2214" y="9338"/>
                <a:ext cx="180" cy="18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s-ES"/>
              </a:p>
            </p:txBody>
          </p:sp>
        </p:grpSp>
        <p:grpSp>
          <p:nvGrpSpPr>
            <p:cNvPr id="31823" name="Group 112"/>
            <p:cNvGrpSpPr>
              <a:grpSpLocks/>
            </p:cNvGrpSpPr>
            <p:nvPr/>
          </p:nvGrpSpPr>
          <p:grpSpPr bwMode="auto">
            <a:xfrm>
              <a:off x="2934" y="9158"/>
              <a:ext cx="360" cy="360"/>
              <a:chOff x="2214" y="9158"/>
              <a:chExt cx="360" cy="360"/>
            </a:xfrm>
          </p:grpSpPr>
          <p:sp>
            <p:nvSpPr>
              <p:cNvPr id="31828" name="Line 113"/>
              <p:cNvSpPr>
                <a:spLocks noChangeShapeType="1"/>
              </p:cNvSpPr>
              <p:nvPr/>
            </p:nvSpPr>
            <p:spPr bwMode="auto">
              <a:xfrm>
                <a:off x="2394" y="9158"/>
                <a:ext cx="0" cy="36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s-ES"/>
              </a:p>
            </p:txBody>
          </p:sp>
          <p:sp>
            <p:nvSpPr>
              <p:cNvPr id="31829" name="Line 114"/>
              <p:cNvSpPr>
                <a:spLocks noChangeShapeType="1"/>
              </p:cNvSpPr>
              <p:nvPr/>
            </p:nvSpPr>
            <p:spPr bwMode="auto">
              <a:xfrm>
                <a:off x="2394" y="9158"/>
                <a:ext cx="180" cy="18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s-ES"/>
              </a:p>
            </p:txBody>
          </p:sp>
          <p:sp>
            <p:nvSpPr>
              <p:cNvPr id="31830" name="Line 115"/>
              <p:cNvSpPr>
                <a:spLocks noChangeShapeType="1"/>
              </p:cNvSpPr>
              <p:nvPr/>
            </p:nvSpPr>
            <p:spPr bwMode="auto">
              <a:xfrm>
                <a:off x="2214" y="9338"/>
                <a:ext cx="180" cy="18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s-ES"/>
              </a:p>
            </p:txBody>
          </p:sp>
        </p:grpSp>
        <p:grpSp>
          <p:nvGrpSpPr>
            <p:cNvPr id="31824" name="Group 116"/>
            <p:cNvGrpSpPr>
              <a:grpSpLocks/>
            </p:cNvGrpSpPr>
            <p:nvPr/>
          </p:nvGrpSpPr>
          <p:grpSpPr bwMode="auto">
            <a:xfrm>
              <a:off x="2214" y="9158"/>
              <a:ext cx="360" cy="360"/>
              <a:chOff x="2214" y="9158"/>
              <a:chExt cx="360" cy="360"/>
            </a:xfrm>
          </p:grpSpPr>
          <p:sp>
            <p:nvSpPr>
              <p:cNvPr id="31825" name="Line 117"/>
              <p:cNvSpPr>
                <a:spLocks noChangeShapeType="1"/>
              </p:cNvSpPr>
              <p:nvPr/>
            </p:nvSpPr>
            <p:spPr bwMode="auto">
              <a:xfrm>
                <a:off x="2394" y="9158"/>
                <a:ext cx="0" cy="36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s-ES"/>
              </a:p>
            </p:txBody>
          </p:sp>
          <p:sp>
            <p:nvSpPr>
              <p:cNvPr id="31826" name="Line 118"/>
              <p:cNvSpPr>
                <a:spLocks noChangeShapeType="1"/>
              </p:cNvSpPr>
              <p:nvPr/>
            </p:nvSpPr>
            <p:spPr bwMode="auto">
              <a:xfrm>
                <a:off x="2394" y="9158"/>
                <a:ext cx="180" cy="18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s-ES"/>
              </a:p>
            </p:txBody>
          </p:sp>
          <p:sp>
            <p:nvSpPr>
              <p:cNvPr id="31827" name="Line 119"/>
              <p:cNvSpPr>
                <a:spLocks noChangeShapeType="1"/>
              </p:cNvSpPr>
              <p:nvPr/>
            </p:nvSpPr>
            <p:spPr bwMode="auto">
              <a:xfrm>
                <a:off x="2214" y="9338"/>
                <a:ext cx="180" cy="18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s-ES"/>
              </a:p>
            </p:txBody>
          </p:sp>
        </p:grpSp>
      </p:grpSp>
      <p:grpSp>
        <p:nvGrpSpPr>
          <p:cNvPr id="31764" name="Group 120"/>
          <p:cNvGrpSpPr>
            <a:grpSpLocks/>
          </p:cNvGrpSpPr>
          <p:nvPr/>
        </p:nvGrpSpPr>
        <p:grpSpPr bwMode="auto">
          <a:xfrm>
            <a:off x="4263073" y="1446110"/>
            <a:ext cx="419100" cy="427038"/>
            <a:chOff x="2214" y="9158"/>
            <a:chExt cx="1080" cy="360"/>
          </a:xfrm>
        </p:grpSpPr>
        <p:grpSp>
          <p:nvGrpSpPr>
            <p:cNvPr id="31810" name="Group 121"/>
            <p:cNvGrpSpPr>
              <a:grpSpLocks/>
            </p:cNvGrpSpPr>
            <p:nvPr/>
          </p:nvGrpSpPr>
          <p:grpSpPr bwMode="auto">
            <a:xfrm>
              <a:off x="2574" y="9158"/>
              <a:ext cx="360" cy="360"/>
              <a:chOff x="2214" y="9158"/>
              <a:chExt cx="360" cy="360"/>
            </a:xfrm>
          </p:grpSpPr>
          <p:sp>
            <p:nvSpPr>
              <p:cNvPr id="31819" name="Line 122"/>
              <p:cNvSpPr>
                <a:spLocks noChangeShapeType="1"/>
              </p:cNvSpPr>
              <p:nvPr/>
            </p:nvSpPr>
            <p:spPr bwMode="auto">
              <a:xfrm>
                <a:off x="2394" y="9158"/>
                <a:ext cx="0" cy="36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s-ES"/>
              </a:p>
            </p:txBody>
          </p:sp>
          <p:sp>
            <p:nvSpPr>
              <p:cNvPr id="31820" name="Line 123"/>
              <p:cNvSpPr>
                <a:spLocks noChangeShapeType="1"/>
              </p:cNvSpPr>
              <p:nvPr/>
            </p:nvSpPr>
            <p:spPr bwMode="auto">
              <a:xfrm>
                <a:off x="2394" y="9158"/>
                <a:ext cx="180" cy="18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s-ES"/>
              </a:p>
            </p:txBody>
          </p:sp>
          <p:sp>
            <p:nvSpPr>
              <p:cNvPr id="31821" name="Line 124"/>
              <p:cNvSpPr>
                <a:spLocks noChangeShapeType="1"/>
              </p:cNvSpPr>
              <p:nvPr/>
            </p:nvSpPr>
            <p:spPr bwMode="auto">
              <a:xfrm>
                <a:off x="2214" y="9338"/>
                <a:ext cx="180" cy="18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s-ES"/>
              </a:p>
            </p:txBody>
          </p:sp>
        </p:grpSp>
        <p:grpSp>
          <p:nvGrpSpPr>
            <p:cNvPr id="31811" name="Group 125"/>
            <p:cNvGrpSpPr>
              <a:grpSpLocks/>
            </p:cNvGrpSpPr>
            <p:nvPr/>
          </p:nvGrpSpPr>
          <p:grpSpPr bwMode="auto">
            <a:xfrm>
              <a:off x="2934" y="9158"/>
              <a:ext cx="360" cy="360"/>
              <a:chOff x="2214" y="9158"/>
              <a:chExt cx="360" cy="360"/>
            </a:xfrm>
          </p:grpSpPr>
          <p:sp>
            <p:nvSpPr>
              <p:cNvPr id="31816" name="Line 126"/>
              <p:cNvSpPr>
                <a:spLocks noChangeShapeType="1"/>
              </p:cNvSpPr>
              <p:nvPr/>
            </p:nvSpPr>
            <p:spPr bwMode="auto">
              <a:xfrm>
                <a:off x="2394" y="9158"/>
                <a:ext cx="0" cy="36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s-ES"/>
              </a:p>
            </p:txBody>
          </p:sp>
          <p:sp>
            <p:nvSpPr>
              <p:cNvPr id="31817" name="Line 127"/>
              <p:cNvSpPr>
                <a:spLocks noChangeShapeType="1"/>
              </p:cNvSpPr>
              <p:nvPr/>
            </p:nvSpPr>
            <p:spPr bwMode="auto">
              <a:xfrm>
                <a:off x="2394" y="9158"/>
                <a:ext cx="180" cy="18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s-ES"/>
              </a:p>
            </p:txBody>
          </p:sp>
          <p:sp>
            <p:nvSpPr>
              <p:cNvPr id="31818" name="Line 128"/>
              <p:cNvSpPr>
                <a:spLocks noChangeShapeType="1"/>
              </p:cNvSpPr>
              <p:nvPr/>
            </p:nvSpPr>
            <p:spPr bwMode="auto">
              <a:xfrm>
                <a:off x="2214" y="9338"/>
                <a:ext cx="180" cy="18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s-ES"/>
              </a:p>
            </p:txBody>
          </p:sp>
        </p:grpSp>
        <p:grpSp>
          <p:nvGrpSpPr>
            <p:cNvPr id="31812" name="Group 129"/>
            <p:cNvGrpSpPr>
              <a:grpSpLocks/>
            </p:cNvGrpSpPr>
            <p:nvPr/>
          </p:nvGrpSpPr>
          <p:grpSpPr bwMode="auto">
            <a:xfrm>
              <a:off x="2214" y="9158"/>
              <a:ext cx="360" cy="360"/>
              <a:chOff x="2214" y="9158"/>
              <a:chExt cx="360" cy="360"/>
            </a:xfrm>
          </p:grpSpPr>
          <p:sp>
            <p:nvSpPr>
              <p:cNvPr id="31813" name="Line 130"/>
              <p:cNvSpPr>
                <a:spLocks noChangeShapeType="1"/>
              </p:cNvSpPr>
              <p:nvPr/>
            </p:nvSpPr>
            <p:spPr bwMode="auto">
              <a:xfrm>
                <a:off x="2394" y="9158"/>
                <a:ext cx="0" cy="36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s-ES"/>
              </a:p>
            </p:txBody>
          </p:sp>
          <p:sp>
            <p:nvSpPr>
              <p:cNvPr id="31814" name="Line 131"/>
              <p:cNvSpPr>
                <a:spLocks noChangeShapeType="1"/>
              </p:cNvSpPr>
              <p:nvPr/>
            </p:nvSpPr>
            <p:spPr bwMode="auto">
              <a:xfrm>
                <a:off x="2394" y="9158"/>
                <a:ext cx="180" cy="18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s-ES"/>
              </a:p>
            </p:txBody>
          </p:sp>
          <p:sp>
            <p:nvSpPr>
              <p:cNvPr id="31815" name="Line 132"/>
              <p:cNvSpPr>
                <a:spLocks noChangeShapeType="1"/>
              </p:cNvSpPr>
              <p:nvPr/>
            </p:nvSpPr>
            <p:spPr bwMode="auto">
              <a:xfrm>
                <a:off x="2214" y="9338"/>
                <a:ext cx="180" cy="18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s-ES"/>
              </a:p>
            </p:txBody>
          </p:sp>
        </p:grpSp>
      </p:grpSp>
      <p:grpSp>
        <p:nvGrpSpPr>
          <p:cNvPr id="19" name="Group 177"/>
          <p:cNvGrpSpPr>
            <a:grpSpLocks/>
          </p:cNvGrpSpPr>
          <p:nvPr/>
        </p:nvGrpSpPr>
        <p:grpSpPr bwMode="auto">
          <a:xfrm>
            <a:off x="1389698" y="1090510"/>
            <a:ext cx="4173537" cy="1457325"/>
            <a:chOff x="933" y="1134"/>
            <a:chExt cx="2629" cy="918"/>
          </a:xfrm>
        </p:grpSpPr>
        <p:sp>
          <p:nvSpPr>
            <p:cNvPr id="31799" name="Line 134"/>
            <p:cNvSpPr>
              <a:spLocks noChangeShapeType="1"/>
            </p:cNvSpPr>
            <p:nvPr/>
          </p:nvSpPr>
          <p:spPr bwMode="auto">
            <a:xfrm rot="5400000">
              <a:off x="1954" y="1398"/>
              <a:ext cx="0" cy="21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triangl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s-ES"/>
            </a:p>
          </p:txBody>
        </p:sp>
        <p:grpSp>
          <p:nvGrpSpPr>
            <p:cNvPr id="31800" name="Group 169"/>
            <p:cNvGrpSpPr>
              <a:grpSpLocks/>
            </p:cNvGrpSpPr>
            <p:nvPr/>
          </p:nvGrpSpPr>
          <p:grpSpPr bwMode="auto">
            <a:xfrm>
              <a:off x="933" y="1134"/>
              <a:ext cx="2629" cy="918"/>
              <a:chOff x="933" y="1134"/>
              <a:chExt cx="2629" cy="918"/>
            </a:xfrm>
          </p:grpSpPr>
          <p:sp>
            <p:nvSpPr>
              <p:cNvPr id="31801" name="Line 89"/>
              <p:cNvSpPr>
                <a:spLocks noChangeShapeType="1"/>
              </p:cNvSpPr>
              <p:nvPr/>
            </p:nvSpPr>
            <p:spPr bwMode="auto">
              <a:xfrm flipV="1">
                <a:off x="3351" y="1764"/>
                <a:ext cx="0" cy="21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triangl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82800" rIns="90000" bIns="82800"/>
              <a:lstStyle/>
              <a:p>
                <a:endParaRPr lang="es-ES"/>
              </a:p>
            </p:txBody>
          </p:sp>
          <p:sp>
            <p:nvSpPr>
              <p:cNvPr id="31802" name="Line 91"/>
              <p:cNvSpPr>
                <a:spLocks noChangeShapeType="1"/>
              </p:cNvSpPr>
              <p:nvPr/>
            </p:nvSpPr>
            <p:spPr bwMode="auto">
              <a:xfrm>
                <a:off x="1179" y="1749"/>
                <a:ext cx="0" cy="21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triangl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82800" rIns="90000" bIns="82800"/>
              <a:lstStyle/>
              <a:p>
                <a:endParaRPr lang="es-ES"/>
              </a:p>
            </p:txBody>
          </p:sp>
          <p:sp>
            <p:nvSpPr>
              <p:cNvPr id="31803" name="Text Box 136"/>
              <p:cNvSpPr txBox="1">
                <a:spLocks noChangeArrowheads="1"/>
              </p:cNvSpPr>
              <p:nvPr/>
            </p:nvSpPr>
            <p:spPr bwMode="auto">
              <a:xfrm>
                <a:off x="933" y="1718"/>
                <a:ext cx="189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 b="1">
                    <a:solidFill>
                      <a:srgbClr val="3333FF"/>
                    </a:solidFill>
                    <a:latin typeface="Comic Sans MS" panose="030F0702030302020204" pitchFamily="66" charset="0"/>
                  </a:rPr>
                  <a:t>I</a:t>
                </a:r>
                <a:endParaRPr lang="es-ES" sz="2000" b="1">
                  <a:solidFill>
                    <a:srgbClr val="3333FF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31804" name="Line 133"/>
              <p:cNvSpPr>
                <a:spLocks noChangeShapeType="1"/>
              </p:cNvSpPr>
              <p:nvPr/>
            </p:nvSpPr>
            <p:spPr bwMode="auto">
              <a:xfrm rot="5400000">
                <a:off x="1363" y="1397"/>
                <a:ext cx="0" cy="21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triangl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82800" rIns="90000" bIns="82800"/>
              <a:lstStyle/>
              <a:p>
                <a:endParaRPr lang="es-ES"/>
              </a:p>
            </p:txBody>
          </p:sp>
          <p:sp>
            <p:nvSpPr>
              <p:cNvPr id="31805" name="Line 135"/>
              <p:cNvSpPr>
                <a:spLocks noChangeShapeType="1"/>
              </p:cNvSpPr>
              <p:nvPr/>
            </p:nvSpPr>
            <p:spPr bwMode="auto">
              <a:xfrm rot="5400000">
                <a:off x="2561" y="1399"/>
                <a:ext cx="0" cy="21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triangl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82800" rIns="90000" bIns="82800"/>
              <a:lstStyle/>
              <a:p>
                <a:endParaRPr lang="es-ES"/>
              </a:p>
            </p:txBody>
          </p:sp>
          <p:sp>
            <p:nvSpPr>
              <p:cNvPr id="31806" name="Text Box 137"/>
              <p:cNvSpPr txBox="1">
                <a:spLocks noChangeArrowheads="1"/>
              </p:cNvSpPr>
              <p:nvPr/>
            </p:nvSpPr>
            <p:spPr bwMode="auto">
              <a:xfrm>
                <a:off x="2469" y="1134"/>
                <a:ext cx="247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 b="1">
                    <a:solidFill>
                      <a:srgbClr val="3333FF"/>
                    </a:solidFill>
                    <a:latin typeface="Comic Sans MS" panose="030F0702030302020204" pitchFamily="66" charset="0"/>
                  </a:rPr>
                  <a:t>I</a:t>
                </a:r>
                <a:r>
                  <a:rPr lang="es-ES" sz="2000" b="1" baseline="-25000">
                    <a:solidFill>
                      <a:srgbClr val="3333FF"/>
                    </a:solidFill>
                    <a:latin typeface="Comic Sans MS" panose="030F0702030302020204" pitchFamily="66" charset="0"/>
                  </a:rPr>
                  <a:t>3</a:t>
                </a:r>
                <a:endParaRPr lang="es-ES" sz="2000" b="1">
                  <a:solidFill>
                    <a:srgbClr val="3333FF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31807" name="Text Box 138"/>
              <p:cNvSpPr txBox="1">
                <a:spLocks noChangeArrowheads="1"/>
              </p:cNvSpPr>
              <p:nvPr/>
            </p:nvSpPr>
            <p:spPr bwMode="auto">
              <a:xfrm>
                <a:off x="1261" y="1134"/>
                <a:ext cx="247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 b="1">
                    <a:solidFill>
                      <a:srgbClr val="3333FF"/>
                    </a:solidFill>
                    <a:latin typeface="Comic Sans MS" panose="030F0702030302020204" pitchFamily="66" charset="0"/>
                  </a:rPr>
                  <a:t>I</a:t>
                </a:r>
                <a:r>
                  <a:rPr lang="es-ES" sz="2000" b="1" baseline="-25000">
                    <a:solidFill>
                      <a:srgbClr val="3333FF"/>
                    </a:solidFill>
                    <a:latin typeface="Comic Sans MS" panose="030F0702030302020204" pitchFamily="66" charset="0"/>
                  </a:rPr>
                  <a:t>1</a:t>
                </a:r>
                <a:endParaRPr lang="es-ES" sz="2000" b="1">
                  <a:solidFill>
                    <a:srgbClr val="3333FF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31808" name="Text Box 139"/>
              <p:cNvSpPr txBox="1">
                <a:spLocks noChangeArrowheads="1"/>
              </p:cNvSpPr>
              <p:nvPr/>
            </p:nvSpPr>
            <p:spPr bwMode="auto">
              <a:xfrm>
                <a:off x="1861" y="1134"/>
                <a:ext cx="247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 b="1">
                    <a:solidFill>
                      <a:srgbClr val="3333FF"/>
                    </a:solidFill>
                    <a:latin typeface="Comic Sans MS" panose="030F0702030302020204" pitchFamily="66" charset="0"/>
                  </a:rPr>
                  <a:t>I</a:t>
                </a:r>
                <a:r>
                  <a:rPr lang="es-ES" sz="2000" b="1" baseline="-25000">
                    <a:solidFill>
                      <a:srgbClr val="3333FF"/>
                    </a:solidFill>
                    <a:latin typeface="Comic Sans MS" panose="030F0702030302020204" pitchFamily="66" charset="0"/>
                  </a:rPr>
                  <a:t>2</a:t>
                </a:r>
                <a:endParaRPr lang="es-ES" sz="2000" b="1">
                  <a:solidFill>
                    <a:srgbClr val="3333FF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31809" name="Text Box 140"/>
              <p:cNvSpPr txBox="1">
                <a:spLocks noChangeArrowheads="1"/>
              </p:cNvSpPr>
              <p:nvPr/>
            </p:nvSpPr>
            <p:spPr bwMode="auto">
              <a:xfrm>
                <a:off x="3373" y="1670"/>
                <a:ext cx="189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 b="1">
                    <a:solidFill>
                      <a:srgbClr val="3333FF"/>
                    </a:solidFill>
                    <a:latin typeface="Comic Sans MS" panose="030F0702030302020204" pitchFamily="66" charset="0"/>
                  </a:rPr>
                  <a:t>I</a:t>
                </a:r>
                <a:endParaRPr lang="es-ES" sz="2000" b="1">
                  <a:solidFill>
                    <a:srgbClr val="3333FF"/>
                  </a:solidFill>
                  <a:latin typeface="Comic Sans MS" panose="030F0702030302020204" pitchFamily="66" charset="0"/>
                </a:endParaRPr>
              </a:p>
            </p:txBody>
          </p:sp>
        </p:grpSp>
      </p:grpSp>
      <p:sp>
        <p:nvSpPr>
          <p:cNvPr id="31782" name="Text Box 84"/>
          <p:cNvSpPr txBox="1">
            <a:spLocks noChangeArrowheads="1"/>
          </p:cNvSpPr>
          <p:nvPr/>
        </p:nvSpPr>
        <p:spPr bwMode="auto">
          <a:xfrm>
            <a:off x="6855016" y="2699169"/>
            <a:ext cx="2452687" cy="649288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144000" tIns="72000" rIns="144000" bIns="144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800">
                <a:solidFill>
                  <a:srgbClr val="FFFF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</a:t>
            </a:r>
            <a:r>
              <a:rPr lang="es-ES" sz="2400">
                <a:solidFill>
                  <a:srgbClr val="FFFFFF"/>
                </a:solidFill>
                <a:latin typeface="Arial" panose="020B0604020202020204" pitchFamily="34" charset="0"/>
              </a:rPr>
              <a:t> = V</a:t>
            </a:r>
            <a:r>
              <a:rPr lang="es-ES" sz="2400" baseline="-25000">
                <a:solidFill>
                  <a:srgbClr val="FFFFFF"/>
                </a:solidFill>
                <a:latin typeface="Arial" panose="020B0604020202020204" pitchFamily="34" charset="0"/>
              </a:rPr>
              <a:t>1</a:t>
            </a:r>
            <a:r>
              <a:rPr lang="es-ES" sz="240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s-ES" sz="2400">
                <a:solidFill>
                  <a:srgbClr val="FFFF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+</a:t>
            </a:r>
            <a:r>
              <a:rPr lang="es-ES" sz="2400">
                <a:solidFill>
                  <a:srgbClr val="FFFFFF"/>
                </a:solidFill>
                <a:latin typeface="Arial" panose="020B0604020202020204" pitchFamily="34" charset="0"/>
              </a:rPr>
              <a:t> V</a:t>
            </a:r>
            <a:r>
              <a:rPr lang="es-ES" sz="2400" baseline="-25000">
                <a:solidFill>
                  <a:srgbClr val="FFFFFF"/>
                </a:solidFill>
                <a:latin typeface="Arial" panose="020B0604020202020204" pitchFamily="34" charset="0"/>
              </a:rPr>
              <a:t>2</a:t>
            </a:r>
            <a:r>
              <a:rPr lang="es-ES" sz="240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s-ES" sz="2400">
                <a:solidFill>
                  <a:srgbClr val="FFFF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+</a:t>
            </a:r>
            <a:r>
              <a:rPr lang="es-ES" sz="2400">
                <a:solidFill>
                  <a:srgbClr val="FFFFFF"/>
                </a:solidFill>
                <a:latin typeface="Arial" panose="020B0604020202020204" pitchFamily="34" charset="0"/>
              </a:rPr>
              <a:t> V</a:t>
            </a:r>
            <a:r>
              <a:rPr lang="es-ES" sz="2400" baseline="-25000">
                <a:solidFill>
                  <a:srgbClr val="FFFFFF"/>
                </a:solidFill>
                <a:latin typeface="Arial" panose="020B0604020202020204" pitchFamily="34" charset="0"/>
              </a:rPr>
              <a:t>3</a:t>
            </a:r>
            <a:endParaRPr lang="es-ES" sz="2400">
              <a:solidFill>
                <a:srgbClr val="FFFFFF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grpSp>
        <p:nvGrpSpPr>
          <p:cNvPr id="104" name="Group 176"/>
          <p:cNvGrpSpPr>
            <a:grpSpLocks/>
          </p:cNvGrpSpPr>
          <p:nvPr/>
        </p:nvGrpSpPr>
        <p:grpSpPr bwMode="auto">
          <a:xfrm>
            <a:off x="1257936" y="3851820"/>
            <a:ext cx="9096376" cy="857251"/>
            <a:chOff x="789" y="4222"/>
            <a:chExt cx="5730" cy="540"/>
          </a:xfrm>
        </p:grpSpPr>
        <p:sp>
          <p:nvSpPr>
            <p:cNvPr id="105" name="Rectangle 143"/>
            <p:cNvSpPr>
              <a:spLocks noChangeArrowheads="1"/>
            </p:cNvSpPr>
            <p:nvPr/>
          </p:nvSpPr>
          <p:spPr bwMode="auto">
            <a:xfrm>
              <a:off x="5278" y="4222"/>
              <a:ext cx="1241" cy="540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82800" rIns="90000" bIns="82800" anchor="ctr">
              <a:no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7" name="Rectangle 146"/>
            <p:cNvSpPr>
              <a:spLocks noChangeArrowheads="1"/>
            </p:cNvSpPr>
            <p:nvPr/>
          </p:nvSpPr>
          <p:spPr bwMode="auto">
            <a:xfrm>
              <a:off x="789" y="4224"/>
              <a:ext cx="1032" cy="538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82800" rIns="90000" bIns="82800" anchor="ctr">
              <a:no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08" name="Text Box 144"/>
          <p:cNvSpPr txBox="1">
            <a:spLocks noChangeArrowheads="1"/>
          </p:cNvSpPr>
          <p:nvPr/>
        </p:nvSpPr>
        <p:spPr bwMode="auto">
          <a:xfrm>
            <a:off x="8464119" y="3998440"/>
            <a:ext cx="1890559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1">
                <a:solidFill>
                  <a:srgbClr val="000000"/>
                </a:solidFill>
                <a:latin typeface="Arial" panose="020B0604020202020204" pitchFamily="34" charset="0"/>
              </a:rPr>
              <a:t>R</a:t>
            </a:r>
            <a:r>
              <a:rPr lang="es-ES" sz="2400" b="1" baseline="-250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es-ES" sz="2400" b="1">
                <a:solidFill>
                  <a:srgbClr val="000000"/>
                </a:solidFill>
                <a:latin typeface="Arial" panose="020B0604020202020204" pitchFamily="34" charset="0"/>
              </a:rPr>
              <a:t> + R</a:t>
            </a:r>
            <a:r>
              <a:rPr lang="es-ES" sz="2400" b="1" baseline="-250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s-ES" sz="2400" b="1">
                <a:solidFill>
                  <a:srgbClr val="000000"/>
                </a:solidFill>
                <a:latin typeface="Arial" panose="020B0604020202020204" pitchFamily="34" charset="0"/>
              </a:rPr>
              <a:t> + R</a:t>
            </a:r>
            <a:r>
              <a:rPr lang="es-ES" sz="2400" b="1" baseline="-250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endParaRPr lang="es-ES" sz="2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9" name="Text Box 147"/>
          <p:cNvSpPr txBox="1">
            <a:spLocks noChangeArrowheads="1"/>
          </p:cNvSpPr>
          <p:nvPr/>
        </p:nvSpPr>
        <p:spPr bwMode="auto">
          <a:xfrm>
            <a:off x="1298693" y="4000921"/>
            <a:ext cx="1797585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1">
                <a:solidFill>
                  <a:srgbClr val="000000"/>
                </a:solidFill>
                <a:latin typeface="Arial" panose="020B0604020202020204" pitchFamily="34" charset="0"/>
              </a:rPr>
              <a:t>R</a:t>
            </a:r>
            <a:r>
              <a:rPr lang="es-ES" sz="2400" b="1" baseline="-25000">
                <a:solidFill>
                  <a:srgbClr val="000000"/>
                </a:solidFill>
                <a:latin typeface="Arial" panose="020B0604020202020204" pitchFamily="34" charset="0"/>
              </a:rPr>
              <a:t>equivalente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s-ES" sz="2400" b="1">
                <a:solidFill>
                  <a:srgbClr val="000000"/>
                </a:solidFill>
                <a:latin typeface="Arial" panose="020B0604020202020204" pitchFamily="34" charset="0"/>
              </a:rPr>
              <a:t>=</a:t>
            </a:r>
          </a:p>
        </p:txBody>
      </p:sp>
      <p:grpSp>
        <p:nvGrpSpPr>
          <p:cNvPr id="110" name="Group 148"/>
          <p:cNvGrpSpPr>
            <a:grpSpLocks/>
          </p:cNvGrpSpPr>
          <p:nvPr/>
        </p:nvGrpSpPr>
        <p:grpSpPr bwMode="auto">
          <a:xfrm>
            <a:off x="3099453" y="3763510"/>
            <a:ext cx="785813" cy="981075"/>
            <a:chOff x="1946" y="3591"/>
            <a:chExt cx="495" cy="618"/>
          </a:xfrm>
        </p:grpSpPr>
        <p:sp>
          <p:nvSpPr>
            <p:cNvPr id="111" name="Line 149"/>
            <p:cNvSpPr>
              <a:spLocks noChangeShapeType="1"/>
            </p:cNvSpPr>
            <p:nvPr/>
          </p:nvSpPr>
          <p:spPr bwMode="auto">
            <a:xfrm>
              <a:off x="1946" y="3916"/>
              <a:ext cx="2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s-ES" sz="2400"/>
            </a:p>
          </p:txBody>
        </p:sp>
        <p:sp>
          <p:nvSpPr>
            <p:cNvPr id="112" name="Text Box 150"/>
            <p:cNvSpPr txBox="1">
              <a:spLocks noChangeArrowheads="1"/>
            </p:cNvSpPr>
            <p:nvPr/>
          </p:nvSpPr>
          <p:spPr bwMode="auto">
            <a:xfrm>
              <a:off x="1962" y="3591"/>
              <a:ext cx="213" cy="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8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113" name="Text Box 151"/>
            <p:cNvSpPr txBox="1">
              <a:spLocks noChangeArrowheads="1"/>
            </p:cNvSpPr>
            <p:nvPr/>
          </p:nvSpPr>
          <p:spPr bwMode="auto">
            <a:xfrm>
              <a:off x="1954" y="3871"/>
              <a:ext cx="221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I</a:t>
              </a:r>
            </a:p>
          </p:txBody>
        </p:sp>
        <p:sp>
          <p:nvSpPr>
            <p:cNvPr id="114" name="Text Box 152"/>
            <p:cNvSpPr txBox="1">
              <a:spLocks noChangeArrowheads="1"/>
            </p:cNvSpPr>
            <p:nvPr/>
          </p:nvSpPr>
          <p:spPr bwMode="auto">
            <a:xfrm>
              <a:off x="2213" y="3758"/>
              <a:ext cx="22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=</a:t>
              </a:r>
            </a:p>
          </p:txBody>
        </p:sp>
      </p:grpSp>
      <p:grpSp>
        <p:nvGrpSpPr>
          <p:cNvPr id="115" name="Group 153"/>
          <p:cNvGrpSpPr>
            <a:grpSpLocks/>
          </p:cNvGrpSpPr>
          <p:nvPr/>
        </p:nvGrpSpPr>
        <p:grpSpPr bwMode="auto">
          <a:xfrm>
            <a:off x="3868755" y="3784115"/>
            <a:ext cx="2192338" cy="1019176"/>
            <a:chOff x="2596" y="3599"/>
            <a:chExt cx="1381" cy="642"/>
          </a:xfrm>
        </p:grpSpPr>
        <p:sp>
          <p:nvSpPr>
            <p:cNvPr id="116" name="Line 154"/>
            <p:cNvSpPr>
              <a:spLocks noChangeShapeType="1"/>
            </p:cNvSpPr>
            <p:nvPr/>
          </p:nvSpPr>
          <p:spPr bwMode="auto">
            <a:xfrm>
              <a:off x="2596" y="3924"/>
              <a:ext cx="11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s-ES" sz="2400"/>
            </a:p>
          </p:txBody>
        </p:sp>
        <p:sp>
          <p:nvSpPr>
            <p:cNvPr id="117" name="Text Box 155"/>
            <p:cNvSpPr txBox="1">
              <a:spLocks noChangeArrowheads="1"/>
            </p:cNvSpPr>
            <p:nvPr/>
          </p:nvSpPr>
          <p:spPr bwMode="auto">
            <a:xfrm>
              <a:off x="2612" y="3599"/>
              <a:ext cx="115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V</a:t>
              </a:r>
              <a:r>
                <a:rPr lang="es-ES" sz="240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 + V</a:t>
              </a:r>
              <a:r>
                <a:rPr lang="es-ES" sz="240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 + V</a:t>
              </a:r>
              <a:r>
                <a:rPr lang="es-ES" sz="240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118" name="Text Box 156"/>
            <p:cNvSpPr txBox="1">
              <a:spLocks noChangeArrowheads="1"/>
            </p:cNvSpPr>
            <p:nvPr/>
          </p:nvSpPr>
          <p:spPr bwMode="auto">
            <a:xfrm>
              <a:off x="3029" y="3903"/>
              <a:ext cx="221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I</a:t>
              </a:r>
            </a:p>
          </p:txBody>
        </p:sp>
        <p:sp>
          <p:nvSpPr>
            <p:cNvPr id="123" name="Text Box 157"/>
            <p:cNvSpPr txBox="1">
              <a:spLocks noChangeArrowheads="1"/>
            </p:cNvSpPr>
            <p:nvPr/>
          </p:nvSpPr>
          <p:spPr bwMode="auto">
            <a:xfrm>
              <a:off x="3749" y="3766"/>
              <a:ext cx="22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=</a:t>
              </a:r>
            </a:p>
          </p:txBody>
        </p:sp>
      </p:grpSp>
      <p:grpSp>
        <p:nvGrpSpPr>
          <p:cNvPr id="124" name="Group 158"/>
          <p:cNvGrpSpPr>
            <a:grpSpLocks/>
          </p:cNvGrpSpPr>
          <p:nvPr/>
        </p:nvGrpSpPr>
        <p:grpSpPr bwMode="auto">
          <a:xfrm>
            <a:off x="5968973" y="3797605"/>
            <a:ext cx="2603500" cy="965201"/>
            <a:chOff x="3906" y="3604"/>
            <a:chExt cx="1640" cy="608"/>
          </a:xfrm>
        </p:grpSpPr>
        <p:sp>
          <p:nvSpPr>
            <p:cNvPr id="125" name="Line 159"/>
            <p:cNvSpPr>
              <a:spLocks noChangeShapeType="1"/>
            </p:cNvSpPr>
            <p:nvPr/>
          </p:nvSpPr>
          <p:spPr bwMode="auto">
            <a:xfrm>
              <a:off x="4015" y="3933"/>
              <a:ext cx="12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s-ES" sz="2400"/>
            </a:p>
          </p:txBody>
        </p:sp>
        <p:sp>
          <p:nvSpPr>
            <p:cNvPr id="126" name="Text Box 160"/>
            <p:cNvSpPr txBox="1">
              <a:spLocks noChangeArrowheads="1"/>
            </p:cNvSpPr>
            <p:nvPr/>
          </p:nvSpPr>
          <p:spPr bwMode="auto">
            <a:xfrm>
              <a:off x="3906" y="3604"/>
              <a:ext cx="1320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(R</a:t>
              </a:r>
              <a:r>
                <a:rPr lang="es-ES" sz="240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 + R</a:t>
              </a:r>
              <a:r>
                <a:rPr lang="es-ES" sz="240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 + R</a:t>
              </a:r>
              <a:r>
                <a:rPr lang="es-ES" sz="240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3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)</a:t>
              </a:r>
            </a:p>
          </p:txBody>
        </p:sp>
        <p:sp>
          <p:nvSpPr>
            <p:cNvPr id="127" name="Text Box 161"/>
            <p:cNvSpPr txBox="1">
              <a:spLocks noChangeArrowheads="1"/>
            </p:cNvSpPr>
            <p:nvPr/>
          </p:nvSpPr>
          <p:spPr bwMode="auto">
            <a:xfrm>
              <a:off x="4409" y="3874"/>
              <a:ext cx="221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I</a:t>
              </a:r>
            </a:p>
          </p:txBody>
        </p:sp>
        <p:sp>
          <p:nvSpPr>
            <p:cNvPr id="128" name="Text Box 162"/>
            <p:cNvSpPr txBox="1">
              <a:spLocks noChangeArrowheads="1"/>
            </p:cNvSpPr>
            <p:nvPr/>
          </p:nvSpPr>
          <p:spPr bwMode="auto">
            <a:xfrm>
              <a:off x="5318" y="3747"/>
              <a:ext cx="22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1">
                  <a:solidFill>
                    <a:srgbClr val="000000"/>
                  </a:solidFill>
                  <a:latin typeface="Arial" panose="020B0604020202020204" pitchFamily="34" charset="0"/>
                </a:rPr>
                <a:t>=</a:t>
              </a:r>
            </a:p>
          </p:txBody>
        </p:sp>
        <p:sp>
          <p:nvSpPr>
            <p:cNvPr id="129" name="Text Box 163"/>
            <p:cNvSpPr txBox="1">
              <a:spLocks noChangeArrowheads="1"/>
            </p:cNvSpPr>
            <p:nvPr/>
          </p:nvSpPr>
          <p:spPr bwMode="auto">
            <a:xfrm>
              <a:off x="5120" y="3615"/>
              <a:ext cx="221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I</a:t>
              </a:r>
            </a:p>
          </p:txBody>
        </p:sp>
      </p:grpSp>
      <p:sp>
        <p:nvSpPr>
          <p:cNvPr id="130" name="Text Box 181"/>
          <p:cNvSpPr txBox="1">
            <a:spLocks noChangeArrowheads="1"/>
          </p:cNvSpPr>
          <p:nvPr/>
        </p:nvSpPr>
        <p:spPr bwMode="auto">
          <a:xfrm>
            <a:off x="1088586" y="4705956"/>
            <a:ext cx="5325703" cy="612645"/>
          </a:xfrm>
          <a:prstGeom prst="rect">
            <a:avLst/>
          </a:prstGeom>
          <a:noFill/>
          <a:ln>
            <a:noFill/>
          </a:ln>
        </p:spPr>
        <p:txBody>
          <a:bodyPr wrap="square" lIns="108000" tIns="72000" rIns="108000" bIns="108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(R tal que misma </a:t>
            </a:r>
            <a:r>
              <a:rPr lang="es-E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I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 para la misma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s-ES" sz="28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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)</a:t>
            </a:r>
            <a:endParaRPr lang="es-ES" sz="2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131" name="Grupo 130"/>
          <p:cNvGrpSpPr/>
          <p:nvPr/>
        </p:nvGrpSpPr>
        <p:grpSpPr>
          <a:xfrm>
            <a:off x="5514854" y="5594761"/>
            <a:ext cx="4845988" cy="1260475"/>
            <a:chOff x="4815537" y="489077"/>
            <a:chExt cx="4845988" cy="1260475"/>
          </a:xfrm>
        </p:grpSpPr>
        <p:sp>
          <p:nvSpPr>
            <p:cNvPr id="132" name="Rectangle 28"/>
            <p:cNvSpPr>
              <a:spLocks noChangeArrowheads="1"/>
            </p:cNvSpPr>
            <p:nvPr/>
          </p:nvSpPr>
          <p:spPr bwMode="auto">
            <a:xfrm>
              <a:off x="5768975" y="489077"/>
              <a:ext cx="3892550" cy="1260475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3" name="Text Box 5"/>
            <p:cNvSpPr txBox="1">
              <a:spLocks noChangeArrowheads="1"/>
            </p:cNvSpPr>
            <p:nvPr/>
          </p:nvSpPr>
          <p:spPr bwMode="auto">
            <a:xfrm>
              <a:off x="7602538" y="1001840"/>
              <a:ext cx="1985962" cy="530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1">
                  <a:solidFill>
                    <a:srgbClr val="000000"/>
                  </a:solidFill>
                  <a:latin typeface="Arial" panose="020B0604020202020204" pitchFamily="34" charset="0"/>
                </a:rPr>
                <a:t>G</a:t>
              </a:r>
              <a:r>
                <a:rPr lang="es-ES" sz="2400" b="1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r>
                <a:rPr lang="es-ES" sz="2400" b="1">
                  <a:solidFill>
                    <a:srgbClr val="000000"/>
                  </a:solidFill>
                  <a:latin typeface="Arial" panose="020B0604020202020204" pitchFamily="34" charset="0"/>
                </a:rPr>
                <a:t>     G</a:t>
              </a:r>
              <a:r>
                <a:rPr lang="es-ES" sz="2400" b="1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  <a:r>
                <a:rPr lang="es-ES" sz="2400" b="1">
                  <a:solidFill>
                    <a:srgbClr val="000000"/>
                  </a:solidFill>
                  <a:latin typeface="Arial" panose="020B0604020202020204" pitchFamily="34" charset="0"/>
                </a:rPr>
                <a:t>    G</a:t>
              </a:r>
              <a:r>
                <a:rPr lang="es-ES" sz="2400" b="1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3</a:t>
              </a:r>
              <a:endParaRPr lang="es-ES" sz="2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4" name="Text Box 6"/>
            <p:cNvSpPr txBox="1">
              <a:spLocks noChangeArrowheads="1"/>
            </p:cNvSpPr>
            <p:nvPr/>
          </p:nvSpPr>
          <p:spPr bwMode="auto">
            <a:xfrm>
              <a:off x="8021638" y="812927"/>
              <a:ext cx="1209675" cy="530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1">
                  <a:solidFill>
                    <a:srgbClr val="000000"/>
                  </a:solidFill>
                  <a:latin typeface="Arial" panose="020B0604020202020204" pitchFamily="34" charset="0"/>
                </a:rPr>
                <a:t>+       + </a:t>
              </a:r>
            </a:p>
          </p:txBody>
        </p:sp>
        <p:sp>
          <p:nvSpPr>
            <p:cNvPr id="135" name="Line 7"/>
            <p:cNvSpPr>
              <a:spLocks noChangeShapeType="1"/>
            </p:cNvSpPr>
            <p:nvPr/>
          </p:nvSpPr>
          <p:spPr bwMode="auto">
            <a:xfrm flipV="1">
              <a:off x="7661275" y="1057402"/>
              <a:ext cx="3603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s-ES"/>
            </a:p>
          </p:txBody>
        </p:sp>
        <p:sp>
          <p:nvSpPr>
            <p:cNvPr id="136" name="Line 8"/>
            <p:cNvSpPr>
              <a:spLocks noChangeShapeType="1"/>
            </p:cNvSpPr>
            <p:nvPr/>
          </p:nvSpPr>
          <p:spPr bwMode="auto">
            <a:xfrm flipV="1">
              <a:off x="8401050" y="1068515"/>
              <a:ext cx="3603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s-ES"/>
            </a:p>
          </p:txBody>
        </p:sp>
        <p:sp>
          <p:nvSpPr>
            <p:cNvPr id="137" name="Line 9"/>
            <p:cNvSpPr>
              <a:spLocks noChangeShapeType="1"/>
            </p:cNvSpPr>
            <p:nvPr/>
          </p:nvSpPr>
          <p:spPr bwMode="auto">
            <a:xfrm flipV="1">
              <a:off x="9117013" y="1062165"/>
              <a:ext cx="3603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s-ES"/>
            </a:p>
          </p:txBody>
        </p:sp>
        <p:sp>
          <p:nvSpPr>
            <p:cNvPr id="138" name="Text Box 10"/>
            <p:cNvSpPr txBox="1">
              <a:spLocks noChangeArrowheads="1"/>
            </p:cNvSpPr>
            <p:nvPr/>
          </p:nvSpPr>
          <p:spPr bwMode="auto">
            <a:xfrm>
              <a:off x="7635875" y="550990"/>
              <a:ext cx="1784350" cy="530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1">
                  <a:solidFill>
                    <a:srgbClr val="000000"/>
                  </a:solidFill>
                  <a:latin typeface="Arial" panose="020B0604020202020204" pitchFamily="34" charset="0"/>
                </a:rPr>
                <a:t>1       1      1</a:t>
              </a:r>
            </a:p>
          </p:txBody>
        </p:sp>
        <p:sp>
          <p:nvSpPr>
            <p:cNvPr id="139" name="Text Box 29"/>
            <p:cNvSpPr txBox="1">
              <a:spLocks noChangeArrowheads="1"/>
            </p:cNvSpPr>
            <p:nvPr/>
          </p:nvSpPr>
          <p:spPr bwMode="auto">
            <a:xfrm>
              <a:off x="5822950" y="1062165"/>
              <a:ext cx="1535112" cy="530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1">
                  <a:solidFill>
                    <a:srgbClr val="000000"/>
                  </a:solidFill>
                  <a:latin typeface="Arial" panose="020B0604020202020204" pitchFamily="34" charset="0"/>
                </a:rPr>
                <a:t>G</a:t>
              </a:r>
              <a:r>
                <a:rPr lang="es-ES" sz="2400" b="1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equivalente</a:t>
              </a:r>
              <a:endParaRPr lang="es-ES" sz="2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0" name="Text Box 30"/>
            <p:cNvSpPr txBox="1">
              <a:spLocks noChangeArrowheads="1"/>
            </p:cNvSpPr>
            <p:nvPr/>
          </p:nvSpPr>
          <p:spPr bwMode="auto">
            <a:xfrm>
              <a:off x="7259638" y="817690"/>
              <a:ext cx="358775" cy="530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1">
                  <a:solidFill>
                    <a:srgbClr val="000000"/>
                  </a:solidFill>
                  <a:latin typeface="Arial" panose="020B0604020202020204" pitchFamily="34" charset="0"/>
                </a:rPr>
                <a:t>=</a:t>
              </a:r>
            </a:p>
          </p:txBody>
        </p:sp>
        <p:sp>
          <p:nvSpPr>
            <p:cNvPr id="141" name="Line 31"/>
            <p:cNvSpPr>
              <a:spLocks noChangeShapeType="1"/>
            </p:cNvSpPr>
            <p:nvPr/>
          </p:nvSpPr>
          <p:spPr bwMode="auto">
            <a:xfrm flipV="1">
              <a:off x="5880100" y="1089152"/>
              <a:ext cx="13874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s-ES"/>
            </a:p>
          </p:txBody>
        </p:sp>
        <p:sp>
          <p:nvSpPr>
            <p:cNvPr id="142" name="Text Box 32"/>
            <p:cNvSpPr txBox="1">
              <a:spLocks noChangeArrowheads="1"/>
            </p:cNvSpPr>
            <p:nvPr/>
          </p:nvSpPr>
          <p:spPr bwMode="auto">
            <a:xfrm>
              <a:off x="6408738" y="544640"/>
              <a:ext cx="350837" cy="530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1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43" name="AutoShape 33"/>
            <p:cNvSpPr>
              <a:spLocks noChangeArrowheads="1"/>
            </p:cNvSpPr>
            <p:nvPr/>
          </p:nvSpPr>
          <p:spPr bwMode="auto">
            <a:xfrm>
              <a:off x="4815537" y="793877"/>
              <a:ext cx="668337" cy="554038"/>
            </a:xfrm>
            <a:prstGeom prst="rightArrow">
              <a:avLst>
                <a:gd name="adj1" fmla="val 39352"/>
                <a:gd name="adj2" fmla="val 57986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44" name="Grupo 143"/>
          <p:cNvGrpSpPr/>
          <p:nvPr/>
        </p:nvGrpSpPr>
        <p:grpSpPr>
          <a:xfrm>
            <a:off x="1622975" y="5877122"/>
            <a:ext cx="3493117" cy="550288"/>
            <a:chOff x="616920" y="681740"/>
            <a:chExt cx="3493117" cy="550288"/>
          </a:xfrm>
        </p:grpSpPr>
        <p:sp>
          <p:nvSpPr>
            <p:cNvPr id="145" name="Rectangle 35"/>
            <p:cNvSpPr>
              <a:spLocks noChangeArrowheads="1"/>
            </p:cNvSpPr>
            <p:nvPr/>
          </p:nvSpPr>
          <p:spPr bwMode="auto">
            <a:xfrm>
              <a:off x="2790825" y="687515"/>
              <a:ext cx="1319212" cy="544513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6" name="Text Box 39"/>
            <p:cNvSpPr txBox="1">
              <a:spLocks noChangeArrowheads="1"/>
            </p:cNvSpPr>
            <p:nvPr/>
          </p:nvSpPr>
          <p:spPr bwMode="auto">
            <a:xfrm>
              <a:off x="616920" y="681740"/>
              <a:ext cx="1735137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3333FF"/>
                  </a:solidFill>
                  <a:latin typeface="Arial" panose="020B0604020202020204" pitchFamily="34" charset="0"/>
                </a:rPr>
                <a:t>Conductancia</a:t>
              </a:r>
            </a:p>
          </p:txBody>
        </p:sp>
        <p:graphicFrame>
          <p:nvGraphicFramePr>
            <p:cNvPr id="147" name="Object 40"/>
            <p:cNvGraphicFramePr>
              <a:graphicFrameLocks noChangeAspect="1"/>
            </p:cNvGraphicFramePr>
            <p:nvPr/>
          </p:nvGraphicFramePr>
          <p:xfrm>
            <a:off x="2898775" y="735140"/>
            <a:ext cx="1143000" cy="428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17" name="Ecuación" r:id="rId4" imgW="508000" imgH="190500" progId="Equation.3">
                    <p:embed/>
                  </p:oleObj>
                </mc:Choice>
                <mc:Fallback>
                  <p:oleObj name="Ecuación" r:id="rId4" imgW="508000" imgH="1905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8775" y="735140"/>
                          <a:ext cx="1143000" cy="4286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902028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109" grpId="0"/>
      <p:bldP spid="13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rma libre 2"/>
          <p:cNvSpPr/>
          <p:nvPr/>
        </p:nvSpPr>
        <p:spPr bwMode="auto">
          <a:xfrm>
            <a:off x="6113171" y="5047488"/>
            <a:ext cx="3742095" cy="720000"/>
          </a:xfrm>
          <a:custGeom>
            <a:avLst/>
            <a:gdLst>
              <a:gd name="connsiteX0" fmla="*/ 1335024 w 1690459"/>
              <a:gd name="connsiteY0" fmla="*/ 0 h 877824"/>
              <a:gd name="connsiteX1" fmla="*/ 1682496 w 1690459"/>
              <a:gd name="connsiteY1" fmla="*/ 566928 h 877824"/>
              <a:gd name="connsiteX2" fmla="*/ 1435608 w 1690459"/>
              <a:gd name="connsiteY2" fmla="*/ 822960 h 877824"/>
              <a:gd name="connsiteX3" fmla="*/ 0 w 1690459"/>
              <a:gd name="connsiteY3" fmla="*/ 877824 h 877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0459" h="877824">
                <a:moveTo>
                  <a:pt x="1335024" y="0"/>
                </a:moveTo>
                <a:cubicBezTo>
                  <a:pt x="1500378" y="214884"/>
                  <a:pt x="1665732" y="429768"/>
                  <a:pt x="1682496" y="566928"/>
                </a:cubicBezTo>
                <a:cubicBezTo>
                  <a:pt x="1699260" y="704088"/>
                  <a:pt x="1716024" y="771144"/>
                  <a:pt x="1435608" y="822960"/>
                </a:cubicBezTo>
                <a:cubicBezTo>
                  <a:pt x="1155192" y="874776"/>
                  <a:pt x="577596" y="876300"/>
                  <a:pt x="0" y="877824"/>
                </a:cubicBezTo>
              </a:path>
            </a:pathLst>
          </a:custGeom>
          <a:noFill/>
          <a:ln w="76200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0000" tIns="82800" rIns="90000" bIns="82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grpSp>
        <p:nvGrpSpPr>
          <p:cNvPr id="7" name="Grupo 6"/>
          <p:cNvGrpSpPr>
            <a:grpSpLocks/>
          </p:cNvGrpSpPr>
          <p:nvPr/>
        </p:nvGrpSpPr>
        <p:grpSpPr bwMode="auto">
          <a:xfrm>
            <a:off x="1554367" y="1672590"/>
            <a:ext cx="7548047" cy="1368814"/>
            <a:chOff x="1885950" y="2276068"/>
            <a:chExt cx="7548047" cy="1368913"/>
          </a:xfrm>
        </p:grpSpPr>
        <p:sp>
          <p:nvSpPr>
            <p:cNvPr id="33821" name="Rectangle 4"/>
            <p:cNvSpPr>
              <a:spLocks noChangeArrowheads="1"/>
            </p:cNvSpPr>
            <p:nvPr/>
          </p:nvSpPr>
          <p:spPr bwMode="auto">
            <a:xfrm>
              <a:off x="6567756" y="2963943"/>
              <a:ext cx="2866241" cy="68103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3822" name="Rectangle 5"/>
            <p:cNvSpPr>
              <a:spLocks noChangeArrowheads="1"/>
            </p:cNvSpPr>
            <p:nvPr/>
          </p:nvSpPr>
          <p:spPr bwMode="auto">
            <a:xfrm>
              <a:off x="1885950" y="2276068"/>
              <a:ext cx="1569519" cy="68103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4" name="Grupo 3"/>
          <p:cNvGrpSpPr>
            <a:grpSpLocks/>
          </p:cNvGrpSpPr>
          <p:nvPr/>
        </p:nvGrpSpPr>
        <p:grpSpPr bwMode="auto">
          <a:xfrm>
            <a:off x="1319417" y="1729932"/>
            <a:ext cx="7148513" cy="1252538"/>
            <a:chOff x="1651000" y="2333411"/>
            <a:chExt cx="7148513" cy="1252538"/>
          </a:xfrm>
        </p:grpSpPr>
        <p:sp>
          <p:nvSpPr>
            <p:cNvPr id="33819" name="Text Box 6"/>
            <p:cNvSpPr txBox="1">
              <a:spLocks noChangeArrowheads="1"/>
            </p:cNvSpPr>
            <p:nvPr/>
          </p:nvSpPr>
          <p:spPr bwMode="auto">
            <a:xfrm>
              <a:off x="1651000" y="2333411"/>
              <a:ext cx="5668963" cy="530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</a:t>
              </a:r>
              <a:r>
                <a:rPr lang="es-ES" sz="2400" b="1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 P</a:t>
              </a:r>
              <a:r>
                <a:rPr lang="es-ES" sz="2400" b="1" baseline="-250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equivalente</a:t>
              </a:r>
              <a:r>
                <a:rPr lang="es-ES" sz="2400" b="1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 =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 R</a:t>
              </a:r>
              <a:r>
                <a:rPr lang="es-ES" sz="2400" baseline="-250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equivalente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 </a:t>
              </a:r>
              <a:r>
                <a:rPr lang="es-ES" sz="2400">
                  <a:solidFill>
                    <a:srgbClr val="00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I</a:t>
              </a:r>
              <a:r>
                <a:rPr lang="es-ES" sz="2400" baseline="300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2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 = (R</a:t>
              </a:r>
              <a:r>
                <a:rPr lang="es-ES" sz="2400" baseline="-250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1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 + R</a:t>
              </a:r>
              <a:r>
                <a:rPr lang="es-ES" sz="2400" baseline="-250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2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 + R</a:t>
              </a:r>
              <a:r>
                <a:rPr lang="es-ES" sz="2400" baseline="-250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3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) </a:t>
              </a:r>
              <a:r>
                <a:rPr lang="es-ES" sz="2400">
                  <a:solidFill>
                    <a:srgbClr val="00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I</a:t>
              </a:r>
              <a:r>
                <a:rPr lang="es-ES" sz="2400" baseline="300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2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 =</a:t>
              </a:r>
            </a:p>
          </p:txBody>
        </p:sp>
        <p:sp>
          <p:nvSpPr>
            <p:cNvPr id="33820" name="Text Box 7"/>
            <p:cNvSpPr txBox="1">
              <a:spLocks noChangeArrowheads="1"/>
            </p:cNvSpPr>
            <p:nvPr/>
          </p:nvSpPr>
          <p:spPr bwMode="auto">
            <a:xfrm>
              <a:off x="3255963" y="3055724"/>
              <a:ext cx="5543550" cy="530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= R</a:t>
              </a:r>
              <a:r>
                <a:rPr lang="es-ES" sz="2400" baseline="-250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1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 </a:t>
              </a:r>
              <a:r>
                <a:rPr lang="es-ES" sz="2400">
                  <a:solidFill>
                    <a:srgbClr val="00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I</a:t>
              </a:r>
              <a:r>
                <a:rPr lang="es-ES" sz="2400" baseline="300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2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 + R</a:t>
              </a:r>
              <a:r>
                <a:rPr lang="es-ES" sz="2400" baseline="-250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2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 </a:t>
              </a:r>
              <a:r>
                <a:rPr lang="es-ES" sz="2400">
                  <a:solidFill>
                    <a:srgbClr val="00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I</a:t>
              </a:r>
              <a:r>
                <a:rPr lang="es-ES" sz="2400" baseline="300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2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 + R</a:t>
              </a:r>
              <a:r>
                <a:rPr lang="es-ES" sz="2400" baseline="-250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3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 </a:t>
              </a:r>
              <a:r>
                <a:rPr lang="es-ES" sz="2400">
                  <a:solidFill>
                    <a:srgbClr val="00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I</a:t>
              </a:r>
              <a:r>
                <a:rPr lang="es-ES" sz="2400" baseline="300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2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 </a:t>
              </a:r>
              <a:r>
                <a:rPr lang="es-ES" sz="2400" b="1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= P</a:t>
              </a:r>
              <a:r>
                <a:rPr lang="es-ES" sz="2400" b="1" baseline="-250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1</a:t>
              </a:r>
              <a:r>
                <a:rPr lang="es-ES" sz="2400" b="1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 + P</a:t>
              </a:r>
              <a:r>
                <a:rPr lang="es-ES" sz="2400" b="1" baseline="-250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2</a:t>
              </a:r>
              <a:r>
                <a:rPr lang="es-ES" sz="2400" b="1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 + P</a:t>
              </a:r>
              <a:r>
                <a:rPr lang="es-ES" sz="2400" b="1" baseline="-250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3</a:t>
              </a:r>
              <a:r>
                <a:rPr lang="es-ES" sz="2400" b="1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 = P</a:t>
              </a:r>
              <a:r>
                <a:rPr lang="es-ES" sz="2400" b="1" baseline="-250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total</a:t>
              </a: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1297859" y="316778"/>
            <a:ext cx="8091487" cy="681038"/>
            <a:chOff x="1295043" y="380091"/>
            <a:chExt cx="8091487" cy="681038"/>
          </a:xfrm>
        </p:grpSpPr>
        <p:sp>
          <p:nvSpPr>
            <p:cNvPr id="33816" name="Rectangle 16"/>
            <p:cNvSpPr>
              <a:spLocks noChangeArrowheads="1"/>
            </p:cNvSpPr>
            <p:nvPr/>
          </p:nvSpPr>
          <p:spPr bwMode="auto">
            <a:xfrm>
              <a:off x="7025917" y="380091"/>
              <a:ext cx="1641475" cy="681038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3817" name="Text Box 17"/>
            <p:cNvSpPr txBox="1">
              <a:spLocks noChangeArrowheads="1"/>
            </p:cNvSpPr>
            <p:nvPr/>
          </p:nvSpPr>
          <p:spPr bwMode="auto">
            <a:xfrm>
              <a:off x="1295043" y="429304"/>
              <a:ext cx="8091487" cy="536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 </a:t>
              </a:r>
              <a:r>
                <a:rPr lang="es-ES" sz="2400" dirty="0">
                  <a:latin typeface="Arial" panose="020B0604020202020204" pitchFamily="34" charset="0"/>
                  <a:sym typeface="Symbol" panose="05050102010706020507" pitchFamily="18" charset="2"/>
                </a:rPr>
                <a:t>N resistencias iguales de resistencia R:</a:t>
              </a:r>
              <a:r>
                <a:rPr lang="es-ES" sz="2400" dirty="0">
                  <a:solidFill>
                    <a:srgbClr val="008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 </a:t>
              </a: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  </a:t>
              </a:r>
              <a:r>
                <a:rPr lang="es-ES" sz="2400" dirty="0" err="1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R</a:t>
              </a:r>
              <a:r>
                <a:rPr lang="es-ES" sz="2400" baseline="-25000" dirty="0" err="1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eq</a:t>
              </a: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 = N R  </a:t>
              </a:r>
              <a:endParaRPr lang="es-ES" sz="2400" baseline="-250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</p:grpSp>
      <p:sp>
        <p:nvSpPr>
          <p:cNvPr id="33818" name="Text Box 18"/>
          <p:cNvSpPr txBox="1">
            <a:spLocks noChangeArrowheads="1"/>
          </p:cNvSpPr>
          <p:nvPr/>
        </p:nvSpPr>
        <p:spPr bwMode="auto">
          <a:xfrm>
            <a:off x="3933758" y="961640"/>
            <a:ext cx="6373794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None/>
            </a:pP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s-ES" sz="2400" dirty="0" err="1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R</a:t>
            </a:r>
            <a:r>
              <a:rPr lang="es-ES" sz="2400" baseline="-25000" dirty="0" err="1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eq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&gt; </a:t>
            </a:r>
            <a:r>
              <a:rPr lang="es-ES" sz="2400" dirty="0" err="1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R</a:t>
            </a:r>
            <a:r>
              <a:rPr lang="es-ES" sz="2400" baseline="-25000" dirty="0" err="1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 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siempre, sean iguales o no)</a:t>
            </a:r>
            <a:endParaRPr lang="es-ES" sz="2400" dirty="0">
              <a:solidFill>
                <a:srgbClr val="FF000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33812" name="Text Box 25"/>
          <p:cNvSpPr txBox="1">
            <a:spLocks noChangeArrowheads="1"/>
          </p:cNvSpPr>
          <p:nvPr/>
        </p:nvSpPr>
        <p:spPr bwMode="auto">
          <a:xfrm>
            <a:off x="5315364" y="4086199"/>
            <a:ext cx="462357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82800" rIns="90000" bIns="82800" anchor="ctr" anchorCtr="1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3333FF"/>
                </a:solidFill>
                <a:latin typeface="Arial" panose="020B0604020202020204" pitchFamily="34" charset="0"/>
              </a:rPr>
              <a:t>Pueden ser las 2 partes </a:t>
            </a:r>
            <a:r>
              <a:rPr lang="es-ES" sz="2400" u="sng">
                <a:solidFill>
                  <a:srgbClr val="3333FF"/>
                </a:solidFill>
                <a:latin typeface="Arial" panose="020B0604020202020204" pitchFamily="34" charset="0"/>
              </a:rPr>
              <a:t>en serie</a:t>
            </a:r>
            <a:r>
              <a:rPr lang="es-ES" sz="2400">
                <a:solidFill>
                  <a:srgbClr val="3333FF"/>
                </a:solidFill>
                <a:latin typeface="Arial" panose="020B0604020202020204" pitchFamily="34" charset="0"/>
              </a:rPr>
              <a:t> en que se divida una asociación</a:t>
            </a:r>
          </a:p>
        </p:txBody>
      </p:sp>
      <p:sp>
        <p:nvSpPr>
          <p:cNvPr id="2" name="Text Box 14"/>
          <p:cNvSpPr txBox="1">
            <a:spLocks noChangeArrowheads="1"/>
          </p:cNvSpPr>
          <p:nvPr/>
        </p:nvSpPr>
        <p:spPr bwMode="auto">
          <a:xfrm>
            <a:off x="1319417" y="3367315"/>
            <a:ext cx="3498850" cy="59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 Como:  V</a:t>
            </a:r>
            <a:r>
              <a:rPr lang="es-ES" sz="2400" baseline="-250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/ R</a:t>
            </a:r>
            <a:r>
              <a:rPr lang="es-ES" sz="2400" baseline="-250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= </a:t>
            </a:r>
            <a:r>
              <a:rPr lang="es-ES" sz="240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= </a:t>
            </a:r>
            <a:r>
              <a:rPr lang="es-ES" sz="28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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/ R</a:t>
            </a:r>
            <a:r>
              <a:rPr lang="es-ES" sz="2400" baseline="-250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eq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endParaRPr lang="es-ES" sz="2400" b="1">
              <a:solidFill>
                <a:srgbClr val="FF000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6724631" y="5284603"/>
            <a:ext cx="2630488" cy="957263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108000" tIns="108000" rIns="108000" bIns="108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lang="es-ES" sz="2400" b="1">
                <a:solidFill>
                  <a:srgbClr val="FFFFFF"/>
                </a:solidFill>
                <a:latin typeface="Arial" panose="020B0604020202020204" pitchFamily="34" charset="0"/>
              </a:rPr>
              <a:t>Circuito Divisor de Tensiones</a:t>
            </a:r>
          </a:p>
        </p:txBody>
      </p:sp>
      <p:sp>
        <p:nvSpPr>
          <p:cNvPr id="33815" name="Text Box 33"/>
          <p:cNvSpPr txBox="1">
            <a:spLocks noChangeArrowheads="1"/>
          </p:cNvSpPr>
          <p:nvPr/>
        </p:nvSpPr>
        <p:spPr bwMode="auto">
          <a:xfrm>
            <a:off x="6351361" y="6296095"/>
            <a:ext cx="3539887" cy="474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(misma </a:t>
            </a:r>
            <a:r>
              <a:rPr lang="es-E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I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 y se reparte V)</a:t>
            </a:r>
            <a:endParaRPr lang="es-ES" sz="2400" dirty="0">
              <a:solidFill>
                <a:srgbClr val="FF000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grpSp>
        <p:nvGrpSpPr>
          <p:cNvPr id="19486" name="Group 30"/>
          <p:cNvGrpSpPr>
            <a:grpSpLocks/>
          </p:cNvGrpSpPr>
          <p:nvPr/>
        </p:nvGrpSpPr>
        <p:grpSpPr bwMode="auto">
          <a:xfrm>
            <a:off x="1637582" y="5118020"/>
            <a:ext cx="4465638" cy="1308100"/>
            <a:chOff x="3674" y="3482"/>
            <a:chExt cx="2813" cy="824"/>
          </a:xfrm>
        </p:grpSpPr>
        <p:sp>
          <p:nvSpPr>
            <p:cNvPr id="33809" name="Rectangle 22"/>
            <p:cNvSpPr>
              <a:spLocks noChangeArrowheads="1"/>
            </p:cNvSpPr>
            <p:nvPr/>
          </p:nvSpPr>
          <p:spPr bwMode="auto">
            <a:xfrm>
              <a:off x="3674" y="3482"/>
              <a:ext cx="2813" cy="824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3810" name="Text Box 23"/>
            <p:cNvSpPr txBox="1">
              <a:spLocks noChangeArrowheads="1"/>
            </p:cNvSpPr>
            <p:nvPr/>
          </p:nvSpPr>
          <p:spPr bwMode="auto">
            <a:xfrm>
              <a:off x="3730" y="3694"/>
              <a:ext cx="1172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V</a:t>
              </a:r>
              <a:r>
                <a:rPr lang="es-ES" sz="2400" baseline="-250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parte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 = V</a:t>
              </a:r>
              <a:r>
                <a:rPr lang="es-ES" sz="2400" baseline="-250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total</a:t>
              </a:r>
              <a:endParaRPr lang="es-ES" sz="240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5" name="Text Box 35"/>
            <p:cNvSpPr txBox="1">
              <a:spLocks noChangeArrowheads="1"/>
            </p:cNvSpPr>
            <p:nvPr/>
          </p:nvSpPr>
          <p:spPr bwMode="auto">
            <a:xfrm>
              <a:off x="4894" y="3894"/>
              <a:ext cx="1549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R</a:t>
              </a:r>
              <a:r>
                <a:rPr lang="es-ES" sz="2400" baseline="-250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parte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 + R</a:t>
              </a:r>
              <a:r>
                <a:rPr lang="es-ES" sz="2400" baseline="-250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otra_parte</a:t>
              </a:r>
              <a:endParaRPr lang="es-ES" sz="240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8" name="Text Box 36"/>
            <p:cNvSpPr txBox="1">
              <a:spLocks noChangeArrowheads="1"/>
            </p:cNvSpPr>
            <p:nvPr/>
          </p:nvSpPr>
          <p:spPr bwMode="auto">
            <a:xfrm>
              <a:off x="5214" y="3526"/>
              <a:ext cx="566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R</a:t>
              </a:r>
              <a:r>
                <a:rPr lang="es-ES" sz="2400" baseline="-250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parte</a:t>
              </a:r>
              <a:endParaRPr lang="es-ES" sz="240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33813" name="Line 37"/>
            <p:cNvSpPr>
              <a:spLocks noChangeShapeType="1"/>
            </p:cNvSpPr>
            <p:nvPr/>
          </p:nvSpPr>
          <p:spPr bwMode="auto">
            <a:xfrm>
              <a:off x="4892" y="3896"/>
              <a:ext cx="14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s-ES" sz="2400"/>
            </a:p>
          </p:txBody>
        </p:sp>
      </p:grpSp>
      <p:grpSp>
        <p:nvGrpSpPr>
          <p:cNvPr id="10" name="Grupo 9"/>
          <p:cNvGrpSpPr>
            <a:grpSpLocks/>
          </p:cNvGrpSpPr>
          <p:nvPr/>
        </p:nvGrpSpPr>
        <p:grpSpPr bwMode="auto">
          <a:xfrm>
            <a:off x="5279677" y="3379707"/>
            <a:ext cx="4373563" cy="681349"/>
            <a:chOff x="5495302" y="4455664"/>
            <a:chExt cx="4372589" cy="681349"/>
          </a:xfrm>
        </p:grpSpPr>
        <p:sp>
          <p:nvSpPr>
            <p:cNvPr id="33806" name="Rectangle 13"/>
            <p:cNvSpPr>
              <a:spLocks noChangeArrowheads="1"/>
            </p:cNvSpPr>
            <p:nvPr/>
          </p:nvSpPr>
          <p:spPr bwMode="auto">
            <a:xfrm>
              <a:off x="6008698" y="4455975"/>
              <a:ext cx="2319338" cy="681038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3807" name="Text Box 14"/>
            <p:cNvSpPr txBox="1">
              <a:spLocks noChangeArrowheads="1"/>
            </p:cNvSpPr>
            <p:nvPr/>
          </p:nvSpPr>
          <p:spPr bwMode="auto">
            <a:xfrm>
              <a:off x="5495302" y="4455664"/>
              <a:ext cx="2320926" cy="592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   V</a:t>
              </a:r>
              <a:r>
                <a:rPr lang="es-ES" sz="2400" baseline="-250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i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 = </a:t>
              </a:r>
              <a:r>
                <a:rPr lang="es-ES" sz="28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 (R</a:t>
              </a:r>
              <a:r>
                <a:rPr lang="es-ES" sz="2400" baseline="-250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i 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/ R</a:t>
              </a:r>
              <a:r>
                <a:rPr lang="es-ES" sz="2400" baseline="-250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eq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)</a:t>
              </a:r>
              <a:endParaRPr lang="es-ES" sz="240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33808" name="Text Box 31"/>
            <p:cNvSpPr txBox="1">
              <a:spLocks noChangeArrowheads="1"/>
            </p:cNvSpPr>
            <p:nvPr/>
          </p:nvSpPr>
          <p:spPr bwMode="auto">
            <a:xfrm>
              <a:off x="8429616" y="4578213"/>
              <a:ext cx="1438275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3333FF"/>
                  </a:solidFill>
                  <a:latin typeface="Arial" panose="020B0604020202020204" pitchFamily="34" charset="0"/>
                </a:rPr>
                <a:t>i = 1, 2, 3...</a:t>
              </a:r>
            </a:p>
          </p:txBody>
        </p:sp>
      </p:grpSp>
      <p:sp>
        <p:nvSpPr>
          <p:cNvPr id="33" name="CuadroTexto 32"/>
          <p:cNvSpPr txBox="1">
            <a:spLocks noChangeArrowheads="1"/>
          </p:cNvSpPr>
          <p:nvPr/>
        </p:nvSpPr>
        <p:spPr bwMode="auto">
          <a:xfrm>
            <a:off x="1644661" y="4339636"/>
            <a:ext cx="3287860" cy="5662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000" tIns="72000" rIns="108000" bIns="72000" anchor="ctr" anchorCtr="1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2400"/>
              <a:t>Para 2:   R</a:t>
            </a:r>
            <a:r>
              <a:rPr lang="es-ES" sz="2400" baseline="-25000"/>
              <a:t>eq</a:t>
            </a:r>
            <a:r>
              <a:rPr lang="es-ES" sz="2400"/>
              <a:t> = R</a:t>
            </a:r>
            <a:r>
              <a:rPr lang="es-ES" sz="2400" baseline="-25000"/>
              <a:t>1</a:t>
            </a:r>
            <a:r>
              <a:rPr lang="es-ES" sz="2400"/>
              <a:t> + R</a:t>
            </a:r>
            <a:r>
              <a:rPr lang="es-ES" sz="2400" baseline="-25000"/>
              <a:t>2</a:t>
            </a:r>
            <a:endParaRPr lang="es-ES" sz="2400"/>
          </a:p>
        </p:txBody>
      </p:sp>
      <p:sp>
        <p:nvSpPr>
          <p:cNvPr id="30" name="Text Box 33"/>
          <p:cNvSpPr txBox="1">
            <a:spLocks noChangeArrowheads="1"/>
          </p:cNvSpPr>
          <p:nvPr/>
        </p:nvSpPr>
        <p:spPr bwMode="auto">
          <a:xfrm>
            <a:off x="1627631" y="6418034"/>
            <a:ext cx="4475325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</a:rPr>
              <a:t>(le toca la parte proporcional</a:t>
            </a: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3894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3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3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3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33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3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9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3818" grpId="0"/>
      <p:bldP spid="33812" grpId="0"/>
      <p:bldP spid="2" grpId="0"/>
      <p:bldP spid="9" grpId="0" animBg="1"/>
      <p:bldP spid="33815" grpId="0"/>
      <p:bldP spid="33" grpId="0" animBg="1"/>
      <p:bldP spid="3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/>
          <p:cNvSpPr/>
          <p:nvPr/>
        </p:nvSpPr>
        <p:spPr bwMode="auto">
          <a:xfrm>
            <a:off x="4665626" y="1755648"/>
            <a:ext cx="5715830" cy="5138927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0000" tIns="82800" rIns="90000" bIns="82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3895" name="Text Box 83"/>
          <p:cNvSpPr txBox="1">
            <a:spLocks noChangeArrowheads="1"/>
          </p:cNvSpPr>
          <p:nvPr/>
        </p:nvSpPr>
        <p:spPr bwMode="auto">
          <a:xfrm>
            <a:off x="8639282" y="2874518"/>
            <a:ext cx="1619652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En vertical</a:t>
            </a:r>
          </a:p>
          <a:p>
            <a:pPr algn="ctr" eaLnBrk="1" hangingPunct="1"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después</a:t>
            </a:r>
          </a:p>
        </p:txBody>
      </p:sp>
      <p:grpSp>
        <p:nvGrpSpPr>
          <p:cNvPr id="8" name="Grupo 7"/>
          <p:cNvGrpSpPr/>
          <p:nvPr/>
        </p:nvGrpSpPr>
        <p:grpSpPr>
          <a:xfrm>
            <a:off x="1647503" y="2187880"/>
            <a:ext cx="2705101" cy="2782888"/>
            <a:chOff x="10701871" y="1708521"/>
            <a:chExt cx="2705101" cy="2782888"/>
          </a:xfrm>
        </p:grpSpPr>
        <p:sp>
          <p:nvSpPr>
            <p:cNvPr id="35886" name="Line 47"/>
            <p:cNvSpPr>
              <a:spLocks noChangeShapeType="1"/>
            </p:cNvSpPr>
            <p:nvPr/>
          </p:nvSpPr>
          <p:spPr bwMode="auto">
            <a:xfrm rot="16200000" flipH="1">
              <a:off x="12044896" y="1812502"/>
              <a:ext cx="0" cy="2138363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s-ES"/>
            </a:p>
          </p:txBody>
        </p:sp>
        <p:sp>
          <p:nvSpPr>
            <p:cNvPr id="35887" name="Line 43"/>
            <p:cNvSpPr>
              <a:spLocks noChangeShapeType="1"/>
            </p:cNvSpPr>
            <p:nvPr/>
          </p:nvSpPr>
          <p:spPr bwMode="auto">
            <a:xfrm flipH="1">
              <a:off x="12313184" y="2058565"/>
              <a:ext cx="0" cy="2147888"/>
            </a:xfrm>
            <a:prstGeom prst="line">
              <a:avLst/>
            </a:prstGeom>
            <a:noFill/>
            <a:ln w="76200">
              <a:solidFill>
                <a:srgbClr val="008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s-ES"/>
            </a:p>
          </p:txBody>
        </p:sp>
        <p:sp>
          <p:nvSpPr>
            <p:cNvPr id="35888" name="Text Box 96"/>
            <p:cNvSpPr txBox="1">
              <a:spLocks noChangeArrowheads="1"/>
            </p:cNvSpPr>
            <p:nvPr/>
          </p:nvSpPr>
          <p:spPr bwMode="auto">
            <a:xfrm>
              <a:off x="12221109" y="2504652"/>
              <a:ext cx="179388" cy="246063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08000"/>
              </a:solidFill>
              <a:miter lim="800000"/>
              <a:headEnd/>
              <a:tailEnd type="none" w="lg" len="lg"/>
            </a:ln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1600">
                  <a:solidFill>
                    <a:srgbClr val="008000"/>
                  </a:solidFill>
                  <a:latin typeface="Arial" panose="020B0604020202020204" pitchFamily="34" charset="0"/>
                </a:rPr>
                <a:t>R</a:t>
              </a:r>
            </a:p>
          </p:txBody>
        </p:sp>
        <p:sp>
          <p:nvSpPr>
            <p:cNvPr id="35889" name="Text Box 106"/>
            <p:cNvSpPr txBox="1">
              <a:spLocks noChangeArrowheads="1"/>
            </p:cNvSpPr>
            <p:nvPr/>
          </p:nvSpPr>
          <p:spPr bwMode="auto">
            <a:xfrm>
              <a:off x="11963934" y="2742777"/>
              <a:ext cx="179388" cy="246063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3333FF"/>
              </a:solidFill>
              <a:miter lim="800000"/>
              <a:headEnd/>
              <a:tailEnd type="none" w="lg" len="lg"/>
            </a:ln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1600">
                  <a:solidFill>
                    <a:srgbClr val="3333FF"/>
                  </a:solidFill>
                  <a:latin typeface="Arial" panose="020B0604020202020204" pitchFamily="34" charset="0"/>
                </a:rPr>
                <a:t>R</a:t>
              </a:r>
            </a:p>
          </p:txBody>
        </p:sp>
        <p:sp>
          <p:nvSpPr>
            <p:cNvPr id="35892" name="Line 41"/>
            <p:cNvSpPr>
              <a:spLocks noChangeShapeType="1"/>
            </p:cNvSpPr>
            <p:nvPr/>
          </p:nvSpPr>
          <p:spPr bwMode="auto">
            <a:xfrm flipH="1">
              <a:off x="11290834" y="2058565"/>
              <a:ext cx="9525" cy="2168525"/>
            </a:xfrm>
            <a:prstGeom prst="line">
              <a:avLst/>
            </a:prstGeom>
            <a:noFill/>
            <a:ln w="76200">
              <a:solidFill>
                <a:srgbClr val="008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s-ES"/>
            </a:p>
          </p:txBody>
        </p:sp>
        <p:sp>
          <p:nvSpPr>
            <p:cNvPr id="35893" name="Line 42"/>
            <p:cNvSpPr>
              <a:spLocks noChangeShapeType="1"/>
            </p:cNvSpPr>
            <p:nvPr/>
          </p:nvSpPr>
          <p:spPr bwMode="auto">
            <a:xfrm flipH="1">
              <a:off x="11806771" y="2069677"/>
              <a:ext cx="0" cy="2095500"/>
            </a:xfrm>
            <a:prstGeom prst="line">
              <a:avLst/>
            </a:prstGeom>
            <a:noFill/>
            <a:ln w="76200">
              <a:solidFill>
                <a:srgbClr val="008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s-ES"/>
            </a:p>
          </p:txBody>
        </p:sp>
        <p:sp>
          <p:nvSpPr>
            <p:cNvPr id="35894" name="Line 44"/>
            <p:cNvSpPr>
              <a:spLocks noChangeShapeType="1"/>
            </p:cNvSpPr>
            <p:nvPr/>
          </p:nvSpPr>
          <p:spPr bwMode="auto">
            <a:xfrm>
              <a:off x="12818009" y="2049040"/>
              <a:ext cx="11113" cy="2116138"/>
            </a:xfrm>
            <a:prstGeom prst="line">
              <a:avLst/>
            </a:prstGeom>
            <a:noFill/>
            <a:ln w="76200">
              <a:solidFill>
                <a:srgbClr val="008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s-ES"/>
            </a:p>
          </p:txBody>
        </p:sp>
        <p:sp>
          <p:nvSpPr>
            <p:cNvPr id="35895" name="Line 45"/>
            <p:cNvSpPr>
              <a:spLocks noChangeShapeType="1"/>
            </p:cNvSpPr>
            <p:nvPr/>
          </p:nvSpPr>
          <p:spPr bwMode="auto">
            <a:xfrm rot="5400000" flipH="1" flipV="1">
              <a:off x="12038546" y="2807865"/>
              <a:ext cx="30163" cy="2159000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s-ES"/>
            </a:p>
          </p:txBody>
        </p:sp>
        <p:sp>
          <p:nvSpPr>
            <p:cNvPr id="35896" name="Line 46"/>
            <p:cNvSpPr>
              <a:spLocks noChangeShapeType="1"/>
            </p:cNvSpPr>
            <p:nvPr/>
          </p:nvSpPr>
          <p:spPr bwMode="auto">
            <a:xfrm rot="5400000" flipH="1" flipV="1">
              <a:off x="12049658" y="2318915"/>
              <a:ext cx="9525" cy="2136775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s-ES"/>
            </a:p>
          </p:txBody>
        </p:sp>
        <p:sp>
          <p:nvSpPr>
            <p:cNvPr id="35897" name="Line 48"/>
            <p:cNvSpPr>
              <a:spLocks noChangeShapeType="1"/>
            </p:cNvSpPr>
            <p:nvPr/>
          </p:nvSpPr>
          <p:spPr bwMode="auto">
            <a:xfrm rot="5400000" flipH="1" flipV="1">
              <a:off x="12043308" y="1285452"/>
              <a:ext cx="11113" cy="2168525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s-ES"/>
            </a:p>
          </p:txBody>
        </p:sp>
        <p:sp>
          <p:nvSpPr>
            <p:cNvPr id="35898" name="Line 50"/>
            <p:cNvSpPr>
              <a:spLocks noChangeShapeType="1"/>
            </p:cNvSpPr>
            <p:nvPr/>
          </p:nvSpPr>
          <p:spPr bwMode="auto">
            <a:xfrm>
              <a:off x="10981271" y="2379240"/>
              <a:ext cx="0" cy="1527175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s-ES"/>
            </a:p>
          </p:txBody>
        </p:sp>
        <p:sp>
          <p:nvSpPr>
            <p:cNvPr id="35899" name="Line 51"/>
            <p:cNvSpPr>
              <a:spLocks noChangeShapeType="1"/>
            </p:cNvSpPr>
            <p:nvPr/>
          </p:nvSpPr>
          <p:spPr bwMode="auto">
            <a:xfrm rot="16200000" flipH="1">
              <a:off x="12049659" y="1267990"/>
              <a:ext cx="0" cy="1528763"/>
            </a:xfrm>
            <a:prstGeom prst="line">
              <a:avLst/>
            </a:prstGeom>
            <a:noFill/>
            <a:ln w="76200">
              <a:solidFill>
                <a:srgbClr val="008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s-ES"/>
            </a:p>
          </p:txBody>
        </p:sp>
        <p:sp>
          <p:nvSpPr>
            <p:cNvPr id="35900" name="Oval 52"/>
            <p:cNvSpPr>
              <a:spLocks noChangeArrowheads="1"/>
            </p:cNvSpPr>
            <p:nvPr/>
          </p:nvSpPr>
          <p:spPr bwMode="auto">
            <a:xfrm>
              <a:off x="11217809" y="2296690"/>
              <a:ext cx="176213" cy="1746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5901" name="Oval 54"/>
            <p:cNvSpPr>
              <a:spLocks noChangeArrowheads="1"/>
            </p:cNvSpPr>
            <p:nvPr/>
          </p:nvSpPr>
          <p:spPr bwMode="auto">
            <a:xfrm>
              <a:off x="11208284" y="2801515"/>
              <a:ext cx="174625" cy="17621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5902" name="Oval 55"/>
            <p:cNvSpPr>
              <a:spLocks noChangeArrowheads="1"/>
            </p:cNvSpPr>
            <p:nvPr/>
          </p:nvSpPr>
          <p:spPr bwMode="auto">
            <a:xfrm>
              <a:off x="11217809" y="3298402"/>
              <a:ext cx="176213" cy="1746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5903" name="Oval 56"/>
            <p:cNvSpPr>
              <a:spLocks noChangeArrowheads="1"/>
            </p:cNvSpPr>
            <p:nvPr/>
          </p:nvSpPr>
          <p:spPr bwMode="auto">
            <a:xfrm>
              <a:off x="11217809" y="3814340"/>
              <a:ext cx="176213" cy="17621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5904" name="Oval 57"/>
            <p:cNvSpPr>
              <a:spLocks noChangeArrowheads="1"/>
            </p:cNvSpPr>
            <p:nvPr/>
          </p:nvSpPr>
          <p:spPr bwMode="auto">
            <a:xfrm>
              <a:off x="11713109" y="2296690"/>
              <a:ext cx="176213" cy="1746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5905" name="Oval 58"/>
            <p:cNvSpPr>
              <a:spLocks noChangeArrowheads="1"/>
            </p:cNvSpPr>
            <p:nvPr/>
          </p:nvSpPr>
          <p:spPr bwMode="auto">
            <a:xfrm>
              <a:off x="11703584" y="2801515"/>
              <a:ext cx="174625" cy="17621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5906" name="Oval 59"/>
            <p:cNvSpPr>
              <a:spLocks noChangeArrowheads="1"/>
            </p:cNvSpPr>
            <p:nvPr/>
          </p:nvSpPr>
          <p:spPr bwMode="auto">
            <a:xfrm>
              <a:off x="11713109" y="3298402"/>
              <a:ext cx="176213" cy="1746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5907" name="Oval 60"/>
            <p:cNvSpPr>
              <a:spLocks noChangeArrowheads="1"/>
            </p:cNvSpPr>
            <p:nvPr/>
          </p:nvSpPr>
          <p:spPr bwMode="auto">
            <a:xfrm>
              <a:off x="11713109" y="3814340"/>
              <a:ext cx="176213" cy="17621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5908" name="Oval 61"/>
            <p:cNvSpPr>
              <a:spLocks noChangeArrowheads="1"/>
            </p:cNvSpPr>
            <p:nvPr/>
          </p:nvSpPr>
          <p:spPr bwMode="auto">
            <a:xfrm>
              <a:off x="12219521" y="2285577"/>
              <a:ext cx="176213" cy="17621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5909" name="Oval 62"/>
            <p:cNvSpPr>
              <a:spLocks noChangeArrowheads="1"/>
            </p:cNvSpPr>
            <p:nvPr/>
          </p:nvSpPr>
          <p:spPr bwMode="auto">
            <a:xfrm>
              <a:off x="12209996" y="2791990"/>
              <a:ext cx="174625" cy="17621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5910" name="Oval 63"/>
            <p:cNvSpPr>
              <a:spLocks noChangeArrowheads="1"/>
            </p:cNvSpPr>
            <p:nvPr/>
          </p:nvSpPr>
          <p:spPr bwMode="auto">
            <a:xfrm>
              <a:off x="12219521" y="3287290"/>
              <a:ext cx="176213" cy="17621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5911" name="Oval 64"/>
            <p:cNvSpPr>
              <a:spLocks noChangeArrowheads="1"/>
            </p:cNvSpPr>
            <p:nvPr/>
          </p:nvSpPr>
          <p:spPr bwMode="auto">
            <a:xfrm>
              <a:off x="12219521" y="3803227"/>
              <a:ext cx="176213" cy="17621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5912" name="Oval 65"/>
            <p:cNvSpPr>
              <a:spLocks noChangeArrowheads="1"/>
            </p:cNvSpPr>
            <p:nvPr/>
          </p:nvSpPr>
          <p:spPr bwMode="auto">
            <a:xfrm>
              <a:off x="12725934" y="2285577"/>
              <a:ext cx="174625" cy="17621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5913" name="Oval 66"/>
            <p:cNvSpPr>
              <a:spLocks noChangeArrowheads="1"/>
            </p:cNvSpPr>
            <p:nvPr/>
          </p:nvSpPr>
          <p:spPr bwMode="auto">
            <a:xfrm>
              <a:off x="12714821" y="2791990"/>
              <a:ext cx="176213" cy="17621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5914" name="Oval 67"/>
            <p:cNvSpPr>
              <a:spLocks noChangeArrowheads="1"/>
            </p:cNvSpPr>
            <p:nvPr/>
          </p:nvSpPr>
          <p:spPr bwMode="auto">
            <a:xfrm>
              <a:off x="12725934" y="3287290"/>
              <a:ext cx="174625" cy="17621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5915" name="Oval 68"/>
            <p:cNvSpPr>
              <a:spLocks noChangeArrowheads="1"/>
            </p:cNvSpPr>
            <p:nvPr/>
          </p:nvSpPr>
          <p:spPr bwMode="auto">
            <a:xfrm>
              <a:off x="12725934" y="3803227"/>
              <a:ext cx="174625" cy="17621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5916" name="Line 69"/>
            <p:cNvSpPr>
              <a:spLocks noChangeShapeType="1"/>
            </p:cNvSpPr>
            <p:nvPr/>
          </p:nvSpPr>
          <p:spPr bwMode="auto">
            <a:xfrm>
              <a:off x="13138684" y="2337965"/>
              <a:ext cx="0" cy="1527175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s-ES"/>
            </a:p>
          </p:txBody>
        </p:sp>
        <p:sp>
          <p:nvSpPr>
            <p:cNvPr id="35917" name="Line 70"/>
            <p:cNvSpPr>
              <a:spLocks noChangeShapeType="1"/>
            </p:cNvSpPr>
            <p:nvPr/>
          </p:nvSpPr>
          <p:spPr bwMode="auto">
            <a:xfrm flipH="1">
              <a:off x="10701871" y="3142827"/>
              <a:ext cx="300038" cy="0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s-ES"/>
            </a:p>
          </p:txBody>
        </p:sp>
        <p:sp>
          <p:nvSpPr>
            <p:cNvPr id="35918" name="Line 71"/>
            <p:cNvSpPr>
              <a:spLocks noChangeShapeType="1"/>
            </p:cNvSpPr>
            <p:nvPr/>
          </p:nvSpPr>
          <p:spPr bwMode="auto">
            <a:xfrm flipH="1">
              <a:off x="13106934" y="3122190"/>
              <a:ext cx="300038" cy="0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s-ES"/>
            </a:p>
          </p:txBody>
        </p:sp>
        <p:sp>
          <p:nvSpPr>
            <p:cNvPr id="35919" name="Line 72"/>
            <p:cNvSpPr>
              <a:spLocks noChangeShapeType="1"/>
            </p:cNvSpPr>
            <p:nvPr/>
          </p:nvSpPr>
          <p:spPr bwMode="auto">
            <a:xfrm rot="16200000" flipH="1">
              <a:off x="12070296" y="3446040"/>
              <a:ext cx="0" cy="1528763"/>
            </a:xfrm>
            <a:prstGeom prst="line">
              <a:avLst/>
            </a:prstGeom>
            <a:noFill/>
            <a:ln w="76200">
              <a:solidFill>
                <a:srgbClr val="008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s-ES"/>
            </a:p>
          </p:txBody>
        </p:sp>
        <p:sp>
          <p:nvSpPr>
            <p:cNvPr id="35920" name="Line 73"/>
            <p:cNvSpPr>
              <a:spLocks noChangeShapeType="1"/>
            </p:cNvSpPr>
            <p:nvPr/>
          </p:nvSpPr>
          <p:spPr bwMode="auto">
            <a:xfrm rot="5400000" flipH="1">
              <a:off x="11898846" y="4341390"/>
              <a:ext cx="300038" cy="0"/>
            </a:xfrm>
            <a:prstGeom prst="line">
              <a:avLst/>
            </a:prstGeom>
            <a:noFill/>
            <a:ln w="76200">
              <a:solidFill>
                <a:srgbClr val="008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s-ES"/>
            </a:p>
          </p:txBody>
        </p:sp>
        <p:sp>
          <p:nvSpPr>
            <p:cNvPr id="35921" name="Line 74"/>
            <p:cNvSpPr>
              <a:spLocks noChangeShapeType="1"/>
            </p:cNvSpPr>
            <p:nvPr/>
          </p:nvSpPr>
          <p:spPr bwMode="auto">
            <a:xfrm rot="5400000" flipH="1">
              <a:off x="11871858" y="1858540"/>
              <a:ext cx="300038" cy="0"/>
            </a:xfrm>
            <a:prstGeom prst="line">
              <a:avLst/>
            </a:prstGeom>
            <a:noFill/>
            <a:ln w="76200">
              <a:solidFill>
                <a:srgbClr val="008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s-ES"/>
            </a:p>
          </p:txBody>
        </p:sp>
        <p:sp>
          <p:nvSpPr>
            <p:cNvPr id="35922" name="Text Box 90"/>
            <p:cNvSpPr txBox="1">
              <a:spLocks noChangeArrowheads="1"/>
            </p:cNvSpPr>
            <p:nvPr/>
          </p:nvSpPr>
          <p:spPr bwMode="auto">
            <a:xfrm>
              <a:off x="11205109" y="2506240"/>
              <a:ext cx="179388" cy="246063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08000"/>
              </a:solidFill>
              <a:miter lim="800000"/>
              <a:headEnd/>
              <a:tailEnd type="none" w="lg" len="lg"/>
            </a:ln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1600">
                  <a:solidFill>
                    <a:srgbClr val="008000"/>
                  </a:solidFill>
                  <a:latin typeface="Arial" panose="020B0604020202020204" pitchFamily="34" charset="0"/>
                </a:rPr>
                <a:t>R</a:t>
              </a:r>
            </a:p>
          </p:txBody>
        </p:sp>
        <p:sp>
          <p:nvSpPr>
            <p:cNvPr id="35923" name="Text Box 91"/>
            <p:cNvSpPr txBox="1">
              <a:spLocks noChangeArrowheads="1"/>
            </p:cNvSpPr>
            <p:nvPr/>
          </p:nvSpPr>
          <p:spPr bwMode="auto">
            <a:xfrm>
              <a:off x="11205109" y="3014240"/>
              <a:ext cx="179388" cy="246063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08000"/>
              </a:solidFill>
              <a:miter lim="800000"/>
              <a:headEnd/>
              <a:tailEnd type="none" w="lg" len="lg"/>
            </a:ln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1600">
                  <a:solidFill>
                    <a:srgbClr val="008000"/>
                  </a:solidFill>
                  <a:latin typeface="Arial" panose="020B0604020202020204" pitchFamily="34" charset="0"/>
                </a:rPr>
                <a:t>R</a:t>
              </a:r>
            </a:p>
          </p:txBody>
        </p:sp>
        <p:sp>
          <p:nvSpPr>
            <p:cNvPr id="35924" name="Text Box 92"/>
            <p:cNvSpPr txBox="1">
              <a:spLocks noChangeArrowheads="1"/>
            </p:cNvSpPr>
            <p:nvPr/>
          </p:nvSpPr>
          <p:spPr bwMode="auto">
            <a:xfrm>
              <a:off x="11205109" y="3522240"/>
              <a:ext cx="179388" cy="246063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08000"/>
              </a:solidFill>
              <a:miter lim="800000"/>
              <a:headEnd/>
              <a:tailEnd type="none" w="lg" len="lg"/>
            </a:ln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1600">
                  <a:solidFill>
                    <a:srgbClr val="008000"/>
                  </a:solidFill>
                  <a:latin typeface="Arial" panose="020B0604020202020204" pitchFamily="34" charset="0"/>
                </a:rPr>
                <a:t>R</a:t>
              </a:r>
            </a:p>
          </p:txBody>
        </p:sp>
        <p:sp>
          <p:nvSpPr>
            <p:cNvPr id="35925" name="Text Box 93"/>
            <p:cNvSpPr txBox="1">
              <a:spLocks noChangeArrowheads="1"/>
            </p:cNvSpPr>
            <p:nvPr/>
          </p:nvSpPr>
          <p:spPr bwMode="auto">
            <a:xfrm>
              <a:off x="11700409" y="2504652"/>
              <a:ext cx="179388" cy="246063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08000"/>
              </a:solidFill>
              <a:miter lim="800000"/>
              <a:headEnd/>
              <a:tailEnd type="none" w="lg" len="lg"/>
            </a:ln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1600">
                  <a:solidFill>
                    <a:srgbClr val="008000"/>
                  </a:solidFill>
                  <a:latin typeface="Arial" panose="020B0604020202020204" pitchFamily="34" charset="0"/>
                </a:rPr>
                <a:t>R</a:t>
              </a:r>
            </a:p>
          </p:txBody>
        </p:sp>
        <p:sp>
          <p:nvSpPr>
            <p:cNvPr id="35926" name="Text Box 94"/>
            <p:cNvSpPr txBox="1">
              <a:spLocks noChangeArrowheads="1"/>
            </p:cNvSpPr>
            <p:nvPr/>
          </p:nvSpPr>
          <p:spPr bwMode="auto">
            <a:xfrm>
              <a:off x="11700409" y="3012652"/>
              <a:ext cx="179388" cy="246063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08000"/>
              </a:solidFill>
              <a:miter lim="800000"/>
              <a:headEnd/>
              <a:tailEnd type="none" w="lg" len="lg"/>
            </a:ln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1600">
                  <a:solidFill>
                    <a:srgbClr val="008000"/>
                  </a:solidFill>
                  <a:latin typeface="Arial" panose="020B0604020202020204" pitchFamily="34" charset="0"/>
                </a:rPr>
                <a:t>R</a:t>
              </a:r>
            </a:p>
          </p:txBody>
        </p:sp>
        <p:sp>
          <p:nvSpPr>
            <p:cNvPr id="35927" name="Text Box 95"/>
            <p:cNvSpPr txBox="1">
              <a:spLocks noChangeArrowheads="1"/>
            </p:cNvSpPr>
            <p:nvPr/>
          </p:nvSpPr>
          <p:spPr bwMode="auto">
            <a:xfrm>
              <a:off x="11700409" y="3520652"/>
              <a:ext cx="179388" cy="246063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08000"/>
              </a:solidFill>
              <a:miter lim="800000"/>
              <a:headEnd/>
              <a:tailEnd type="none" w="lg" len="lg"/>
            </a:ln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1600">
                  <a:solidFill>
                    <a:srgbClr val="008000"/>
                  </a:solidFill>
                  <a:latin typeface="Arial" panose="020B0604020202020204" pitchFamily="34" charset="0"/>
                </a:rPr>
                <a:t>R</a:t>
              </a:r>
            </a:p>
          </p:txBody>
        </p:sp>
        <p:sp>
          <p:nvSpPr>
            <p:cNvPr id="35928" name="Text Box 97"/>
            <p:cNvSpPr txBox="1">
              <a:spLocks noChangeArrowheads="1"/>
            </p:cNvSpPr>
            <p:nvPr/>
          </p:nvSpPr>
          <p:spPr bwMode="auto">
            <a:xfrm>
              <a:off x="12470346" y="3260302"/>
              <a:ext cx="179388" cy="246063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3333FF"/>
              </a:solidFill>
              <a:miter lim="800000"/>
              <a:headEnd/>
              <a:tailEnd type="none" w="lg" len="lg"/>
            </a:ln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1600">
                  <a:solidFill>
                    <a:srgbClr val="3333FF"/>
                  </a:solidFill>
                  <a:latin typeface="Arial" panose="020B0604020202020204" pitchFamily="34" charset="0"/>
                </a:rPr>
                <a:t>R</a:t>
              </a:r>
            </a:p>
          </p:txBody>
        </p:sp>
        <p:sp>
          <p:nvSpPr>
            <p:cNvPr id="35929" name="Text Box 98"/>
            <p:cNvSpPr txBox="1">
              <a:spLocks noChangeArrowheads="1"/>
            </p:cNvSpPr>
            <p:nvPr/>
          </p:nvSpPr>
          <p:spPr bwMode="auto">
            <a:xfrm>
              <a:off x="12221109" y="3520652"/>
              <a:ext cx="179388" cy="246063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08000"/>
              </a:solidFill>
              <a:miter lim="800000"/>
              <a:headEnd/>
              <a:tailEnd type="none" w="lg" len="lg"/>
            </a:ln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1600">
                  <a:solidFill>
                    <a:srgbClr val="008000"/>
                  </a:solidFill>
                  <a:latin typeface="Arial" panose="020B0604020202020204" pitchFamily="34" charset="0"/>
                </a:rPr>
                <a:t>R</a:t>
              </a:r>
            </a:p>
          </p:txBody>
        </p:sp>
        <p:sp>
          <p:nvSpPr>
            <p:cNvPr id="35930" name="Text Box 99"/>
            <p:cNvSpPr txBox="1">
              <a:spLocks noChangeArrowheads="1"/>
            </p:cNvSpPr>
            <p:nvPr/>
          </p:nvSpPr>
          <p:spPr bwMode="auto">
            <a:xfrm>
              <a:off x="12733871" y="2506240"/>
              <a:ext cx="179388" cy="246063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0B050"/>
              </a:solidFill>
              <a:miter lim="800000"/>
              <a:headEnd/>
              <a:tailEnd type="none" w="lg" len="lg"/>
            </a:ln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1600">
                  <a:solidFill>
                    <a:srgbClr val="008000"/>
                  </a:solidFill>
                  <a:latin typeface="Arial" panose="020B0604020202020204" pitchFamily="34" charset="0"/>
                </a:rPr>
                <a:t>R</a:t>
              </a:r>
            </a:p>
          </p:txBody>
        </p:sp>
        <p:sp>
          <p:nvSpPr>
            <p:cNvPr id="35931" name="Text Box 100"/>
            <p:cNvSpPr txBox="1">
              <a:spLocks noChangeArrowheads="1"/>
            </p:cNvSpPr>
            <p:nvPr/>
          </p:nvSpPr>
          <p:spPr bwMode="auto">
            <a:xfrm>
              <a:off x="12722759" y="3014240"/>
              <a:ext cx="179388" cy="246063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08000"/>
              </a:solidFill>
              <a:miter lim="800000"/>
              <a:headEnd/>
              <a:tailEnd type="none" w="lg" len="lg"/>
            </a:ln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1600">
                  <a:solidFill>
                    <a:srgbClr val="008000"/>
                  </a:solidFill>
                  <a:latin typeface="Arial" panose="020B0604020202020204" pitchFamily="34" charset="0"/>
                </a:rPr>
                <a:t>R</a:t>
              </a:r>
            </a:p>
          </p:txBody>
        </p:sp>
        <p:sp>
          <p:nvSpPr>
            <p:cNvPr id="35932" name="Text Box 101"/>
            <p:cNvSpPr txBox="1">
              <a:spLocks noChangeArrowheads="1"/>
            </p:cNvSpPr>
            <p:nvPr/>
          </p:nvSpPr>
          <p:spPr bwMode="auto">
            <a:xfrm>
              <a:off x="12722759" y="3522240"/>
              <a:ext cx="179388" cy="246063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08000"/>
              </a:solidFill>
              <a:miter lim="800000"/>
              <a:headEnd/>
              <a:tailEnd type="none" w="lg" len="lg"/>
            </a:ln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1600">
                  <a:solidFill>
                    <a:srgbClr val="008000"/>
                  </a:solidFill>
                  <a:latin typeface="Arial" panose="020B0604020202020204" pitchFamily="34" charset="0"/>
                </a:rPr>
                <a:t>R</a:t>
              </a:r>
            </a:p>
          </p:txBody>
        </p:sp>
        <p:sp>
          <p:nvSpPr>
            <p:cNvPr id="35933" name="Text Box 102"/>
            <p:cNvSpPr txBox="1">
              <a:spLocks noChangeArrowheads="1"/>
            </p:cNvSpPr>
            <p:nvPr/>
          </p:nvSpPr>
          <p:spPr bwMode="auto">
            <a:xfrm>
              <a:off x="11468634" y="2247477"/>
              <a:ext cx="179388" cy="246063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3333FF"/>
              </a:solidFill>
              <a:miter lim="800000"/>
              <a:headEnd/>
              <a:tailEnd type="none" w="lg" len="lg"/>
            </a:ln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1600">
                  <a:solidFill>
                    <a:srgbClr val="3333FF"/>
                  </a:solidFill>
                  <a:latin typeface="Arial" panose="020B0604020202020204" pitchFamily="34" charset="0"/>
                </a:rPr>
                <a:t>R</a:t>
              </a:r>
            </a:p>
          </p:txBody>
        </p:sp>
        <p:sp>
          <p:nvSpPr>
            <p:cNvPr id="35934" name="Text Box 103"/>
            <p:cNvSpPr txBox="1">
              <a:spLocks noChangeArrowheads="1"/>
            </p:cNvSpPr>
            <p:nvPr/>
          </p:nvSpPr>
          <p:spPr bwMode="auto">
            <a:xfrm>
              <a:off x="11976634" y="2234777"/>
              <a:ext cx="179388" cy="246063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3333FF"/>
              </a:solidFill>
              <a:miter lim="800000"/>
              <a:headEnd/>
              <a:tailEnd type="none" w="lg" len="lg"/>
            </a:ln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1600">
                  <a:solidFill>
                    <a:srgbClr val="3333FF"/>
                  </a:solidFill>
                  <a:latin typeface="Arial" panose="020B0604020202020204" pitchFamily="34" charset="0"/>
                </a:rPr>
                <a:t>R</a:t>
              </a:r>
            </a:p>
          </p:txBody>
        </p:sp>
        <p:sp>
          <p:nvSpPr>
            <p:cNvPr id="35935" name="Text Box 104"/>
            <p:cNvSpPr txBox="1">
              <a:spLocks noChangeArrowheads="1"/>
            </p:cNvSpPr>
            <p:nvPr/>
          </p:nvSpPr>
          <p:spPr bwMode="auto">
            <a:xfrm>
              <a:off x="12459234" y="2234777"/>
              <a:ext cx="179388" cy="246063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3333FF"/>
              </a:solidFill>
              <a:miter lim="800000"/>
              <a:headEnd/>
              <a:tailEnd type="none" w="lg" len="lg"/>
            </a:ln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1600">
                  <a:solidFill>
                    <a:srgbClr val="3333FF"/>
                  </a:solidFill>
                  <a:latin typeface="Arial" panose="020B0604020202020204" pitchFamily="34" charset="0"/>
                </a:rPr>
                <a:t>R</a:t>
              </a:r>
            </a:p>
          </p:txBody>
        </p:sp>
        <p:sp>
          <p:nvSpPr>
            <p:cNvPr id="35936" name="Text Box 105"/>
            <p:cNvSpPr txBox="1">
              <a:spLocks noChangeArrowheads="1"/>
            </p:cNvSpPr>
            <p:nvPr/>
          </p:nvSpPr>
          <p:spPr bwMode="auto">
            <a:xfrm>
              <a:off x="11455934" y="2755477"/>
              <a:ext cx="179388" cy="246063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3333FF"/>
              </a:solidFill>
              <a:miter lim="800000"/>
              <a:headEnd/>
              <a:tailEnd type="none" w="lg" len="lg"/>
            </a:ln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1600">
                  <a:solidFill>
                    <a:srgbClr val="3333FF"/>
                  </a:solidFill>
                  <a:latin typeface="Arial" panose="020B0604020202020204" pitchFamily="34" charset="0"/>
                </a:rPr>
                <a:t>R</a:t>
              </a:r>
            </a:p>
          </p:txBody>
        </p:sp>
        <p:sp>
          <p:nvSpPr>
            <p:cNvPr id="35937" name="Text Box 107"/>
            <p:cNvSpPr txBox="1">
              <a:spLocks noChangeArrowheads="1"/>
            </p:cNvSpPr>
            <p:nvPr/>
          </p:nvSpPr>
          <p:spPr bwMode="auto">
            <a:xfrm>
              <a:off x="12448121" y="2745952"/>
              <a:ext cx="179388" cy="246063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3333FF"/>
              </a:solidFill>
              <a:miter lim="800000"/>
              <a:headEnd/>
              <a:tailEnd type="none" w="lg" len="lg"/>
            </a:ln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1600">
                  <a:solidFill>
                    <a:srgbClr val="3333FF"/>
                  </a:solidFill>
                  <a:latin typeface="Arial" panose="020B0604020202020204" pitchFamily="34" charset="0"/>
                </a:rPr>
                <a:t>R</a:t>
              </a:r>
            </a:p>
          </p:txBody>
        </p:sp>
        <p:sp>
          <p:nvSpPr>
            <p:cNvPr id="35938" name="Text Box 108"/>
            <p:cNvSpPr txBox="1">
              <a:spLocks noChangeArrowheads="1"/>
            </p:cNvSpPr>
            <p:nvPr/>
          </p:nvSpPr>
          <p:spPr bwMode="auto">
            <a:xfrm>
              <a:off x="11455934" y="3228552"/>
              <a:ext cx="179388" cy="246063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3333FF"/>
              </a:solidFill>
              <a:miter lim="800000"/>
              <a:headEnd/>
              <a:tailEnd type="none" w="lg" len="lg"/>
            </a:ln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1600">
                  <a:solidFill>
                    <a:srgbClr val="3333FF"/>
                  </a:solidFill>
                  <a:latin typeface="Arial" panose="020B0604020202020204" pitchFamily="34" charset="0"/>
                </a:rPr>
                <a:t>R</a:t>
              </a:r>
            </a:p>
          </p:txBody>
        </p:sp>
        <p:sp>
          <p:nvSpPr>
            <p:cNvPr id="35939" name="Text Box 109"/>
            <p:cNvSpPr txBox="1">
              <a:spLocks noChangeArrowheads="1"/>
            </p:cNvSpPr>
            <p:nvPr/>
          </p:nvSpPr>
          <p:spPr bwMode="auto">
            <a:xfrm>
              <a:off x="11963934" y="3244427"/>
              <a:ext cx="179388" cy="246063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3333FF"/>
              </a:solidFill>
              <a:miter lim="800000"/>
              <a:headEnd/>
              <a:tailEnd type="none" w="lg" len="lg"/>
            </a:ln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1600">
                  <a:solidFill>
                    <a:srgbClr val="3333FF"/>
                  </a:solidFill>
                  <a:latin typeface="Arial" panose="020B0604020202020204" pitchFamily="34" charset="0"/>
                </a:rPr>
                <a:t>R</a:t>
              </a:r>
            </a:p>
          </p:txBody>
        </p:sp>
        <p:sp>
          <p:nvSpPr>
            <p:cNvPr id="35940" name="Text Box 110"/>
            <p:cNvSpPr txBox="1">
              <a:spLocks noChangeArrowheads="1"/>
            </p:cNvSpPr>
            <p:nvPr/>
          </p:nvSpPr>
          <p:spPr bwMode="auto">
            <a:xfrm>
              <a:off x="12214759" y="3012652"/>
              <a:ext cx="179388" cy="246063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08000"/>
              </a:solidFill>
              <a:miter lim="800000"/>
              <a:headEnd/>
              <a:tailEnd type="none" w="lg" len="lg"/>
            </a:ln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1600">
                  <a:solidFill>
                    <a:srgbClr val="008000"/>
                  </a:solidFill>
                  <a:latin typeface="Arial" panose="020B0604020202020204" pitchFamily="34" charset="0"/>
                </a:rPr>
                <a:t>R</a:t>
              </a:r>
            </a:p>
          </p:txBody>
        </p:sp>
        <p:sp>
          <p:nvSpPr>
            <p:cNvPr id="35941" name="Text Box 111"/>
            <p:cNvSpPr txBox="1">
              <a:spLocks noChangeArrowheads="1"/>
            </p:cNvSpPr>
            <p:nvPr/>
          </p:nvSpPr>
          <p:spPr bwMode="auto">
            <a:xfrm>
              <a:off x="11455934" y="3749252"/>
              <a:ext cx="179388" cy="246063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3333FF"/>
              </a:solidFill>
              <a:miter lim="800000"/>
              <a:headEnd/>
              <a:tailEnd type="none" w="lg" len="lg"/>
            </a:ln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1600">
                  <a:solidFill>
                    <a:srgbClr val="3333FF"/>
                  </a:solidFill>
                  <a:latin typeface="Arial" panose="020B0604020202020204" pitchFamily="34" charset="0"/>
                </a:rPr>
                <a:t>R</a:t>
              </a:r>
            </a:p>
          </p:txBody>
        </p:sp>
        <p:sp>
          <p:nvSpPr>
            <p:cNvPr id="35942" name="Text Box 112"/>
            <p:cNvSpPr txBox="1">
              <a:spLocks noChangeArrowheads="1"/>
            </p:cNvSpPr>
            <p:nvPr/>
          </p:nvSpPr>
          <p:spPr bwMode="auto">
            <a:xfrm>
              <a:off x="11963934" y="3758777"/>
              <a:ext cx="179388" cy="246063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3333FF"/>
              </a:solidFill>
              <a:miter lim="800000"/>
              <a:headEnd/>
              <a:tailEnd type="none" w="lg" len="lg"/>
            </a:ln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1600">
                  <a:solidFill>
                    <a:srgbClr val="3333FF"/>
                  </a:solidFill>
                  <a:latin typeface="Arial" panose="020B0604020202020204" pitchFamily="34" charset="0"/>
                </a:rPr>
                <a:t>R</a:t>
              </a:r>
            </a:p>
          </p:txBody>
        </p:sp>
        <p:sp>
          <p:nvSpPr>
            <p:cNvPr id="35943" name="Text Box 113"/>
            <p:cNvSpPr txBox="1">
              <a:spLocks noChangeArrowheads="1"/>
            </p:cNvSpPr>
            <p:nvPr/>
          </p:nvSpPr>
          <p:spPr bwMode="auto">
            <a:xfrm>
              <a:off x="12446534" y="3758777"/>
              <a:ext cx="179388" cy="246063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3333FF"/>
              </a:solidFill>
              <a:miter lim="800000"/>
              <a:headEnd/>
              <a:tailEnd type="none" w="lg" len="lg"/>
            </a:ln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1600">
                  <a:solidFill>
                    <a:srgbClr val="3333FF"/>
                  </a:solidFill>
                  <a:latin typeface="Arial" panose="020B0604020202020204" pitchFamily="34" charset="0"/>
                </a:rPr>
                <a:t>R</a:t>
              </a:r>
            </a:p>
          </p:txBody>
        </p:sp>
      </p:grpSp>
      <p:sp>
        <p:nvSpPr>
          <p:cNvPr id="35884" name="Text Box 3"/>
          <p:cNvSpPr txBox="1">
            <a:spLocks noChangeArrowheads="1"/>
          </p:cNvSpPr>
          <p:nvPr/>
        </p:nvSpPr>
        <p:spPr bwMode="auto">
          <a:xfrm>
            <a:off x="3545747" y="311806"/>
            <a:ext cx="4473830" cy="53654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Pantalla Táctil Resistiva Simple</a:t>
            </a:r>
          </a:p>
        </p:txBody>
      </p:sp>
      <p:sp>
        <p:nvSpPr>
          <p:cNvPr id="35885" name="Text Box 122"/>
          <p:cNvSpPr txBox="1">
            <a:spLocks noChangeArrowheads="1"/>
          </p:cNvSpPr>
          <p:nvPr/>
        </p:nvSpPr>
        <p:spPr bwMode="auto">
          <a:xfrm>
            <a:off x="3170411" y="778447"/>
            <a:ext cx="5249866" cy="905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(contiene 2 rejillas conductoras </a:t>
            </a: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</a:rPr>
              <a:t>transparentes, </a:t>
            </a: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 y </a:t>
            </a: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</a:rPr>
              <a:t>que 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no </a:t>
            </a: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</a:rPr>
              <a:t>se tocan)</a:t>
            </a:r>
            <a:endParaRPr lang="es-ES" sz="24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33832" name="Text Box 123"/>
          <p:cNvSpPr txBox="1">
            <a:spLocks noChangeArrowheads="1"/>
          </p:cNvSpPr>
          <p:nvPr/>
        </p:nvSpPr>
        <p:spPr bwMode="auto">
          <a:xfrm>
            <a:off x="6511647" y="4611544"/>
            <a:ext cx="1980327" cy="5365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1/3 V</a:t>
            </a:r>
          </a:p>
        </p:txBody>
      </p:sp>
      <p:grpSp>
        <p:nvGrpSpPr>
          <p:cNvPr id="15" name="Grupo 14"/>
          <p:cNvGrpSpPr/>
          <p:nvPr/>
        </p:nvGrpSpPr>
        <p:grpSpPr>
          <a:xfrm>
            <a:off x="6511647" y="5502673"/>
            <a:ext cx="1980327" cy="1278739"/>
            <a:chOff x="2978912" y="5484385"/>
            <a:chExt cx="1980327" cy="1278739"/>
          </a:xfrm>
        </p:grpSpPr>
        <p:sp>
          <p:nvSpPr>
            <p:cNvPr id="9" name="Rectángulo 8"/>
            <p:cNvSpPr/>
            <p:nvPr/>
          </p:nvSpPr>
          <p:spPr bwMode="auto">
            <a:xfrm>
              <a:off x="2978912" y="5484385"/>
              <a:ext cx="1980327" cy="1278739"/>
            </a:xfrm>
            <a:prstGeom prst="rect">
              <a:avLst/>
            </a:prstGeom>
            <a:solidFill>
              <a:srgbClr val="99CCFF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vert="horz" wrap="square" lIns="90000" tIns="82800" rIns="90000" bIns="82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grpSp>
          <p:nvGrpSpPr>
            <p:cNvPr id="33917" name="Group 125"/>
            <p:cNvGrpSpPr>
              <a:grpSpLocks/>
            </p:cNvGrpSpPr>
            <p:nvPr/>
          </p:nvGrpSpPr>
          <p:grpSpPr bwMode="auto">
            <a:xfrm>
              <a:off x="3526212" y="5811826"/>
              <a:ext cx="909639" cy="660401"/>
              <a:chOff x="2155" y="3983"/>
              <a:chExt cx="573" cy="416"/>
            </a:xfrm>
          </p:grpSpPr>
          <p:sp>
            <p:nvSpPr>
              <p:cNvPr id="35882" name="Text Box 85"/>
              <p:cNvSpPr txBox="1">
                <a:spLocks noChangeArrowheads="1"/>
              </p:cNvSpPr>
              <p:nvPr/>
            </p:nvSpPr>
            <p:spPr bwMode="auto">
              <a:xfrm>
                <a:off x="2155" y="4015"/>
                <a:ext cx="297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>
                    <a:latin typeface="Arial" panose="020B0604020202020204" pitchFamily="34" charset="0"/>
                  </a:rPr>
                  <a:t>X:</a:t>
                </a:r>
              </a:p>
            </p:txBody>
          </p:sp>
          <p:sp>
            <p:nvSpPr>
              <p:cNvPr id="35883" name="Text Box 125"/>
              <p:cNvSpPr txBox="1">
                <a:spLocks noChangeArrowheads="1"/>
              </p:cNvSpPr>
              <p:nvPr/>
            </p:nvSpPr>
            <p:spPr bwMode="auto">
              <a:xfrm>
                <a:off x="2383" y="3983"/>
                <a:ext cx="345" cy="4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None/>
                </a:pPr>
                <a:r>
                  <a:rPr lang="es-ES" sz="3200">
                    <a:latin typeface="Arial" panose="020B0604020202020204" pitchFamily="34" charset="0"/>
                    <a:sym typeface="Wingdings" panose="05000000000000000000" pitchFamily="2" charset="2"/>
                  </a:rPr>
                  <a:t></a:t>
                </a:r>
              </a:p>
            </p:txBody>
          </p:sp>
        </p:grpSp>
      </p:grpSp>
      <p:sp>
        <p:nvSpPr>
          <p:cNvPr id="33826" name="Text Box 124"/>
          <p:cNvSpPr txBox="1">
            <a:spLocks noChangeArrowheads="1"/>
          </p:cNvSpPr>
          <p:nvPr/>
        </p:nvSpPr>
        <p:spPr bwMode="auto">
          <a:xfrm>
            <a:off x="8648901" y="4608369"/>
            <a:ext cx="1610033" cy="53654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2/3 V</a:t>
            </a:r>
          </a:p>
        </p:txBody>
      </p:sp>
      <p:grpSp>
        <p:nvGrpSpPr>
          <p:cNvPr id="11" name="Grupo 10"/>
          <p:cNvGrpSpPr/>
          <p:nvPr/>
        </p:nvGrpSpPr>
        <p:grpSpPr>
          <a:xfrm>
            <a:off x="8639520" y="5489605"/>
            <a:ext cx="1622522" cy="1278739"/>
            <a:chOff x="5207369" y="5471317"/>
            <a:chExt cx="1622522" cy="1278739"/>
          </a:xfrm>
        </p:grpSpPr>
        <p:sp>
          <p:nvSpPr>
            <p:cNvPr id="125" name="Rectángulo 124"/>
            <p:cNvSpPr/>
            <p:nvPr/>
          </p:nvSpPr>
          <p:spPr bwMode="auto">
            <a:xfrm>
              <a:off x="5207369" y="5471317"/>
              <a:ext cx="1622522" cy="1278739"/>
            </a:xfrm>
            <a:prstGeom prst="rect">
              <a:avLst/>
            </a:prstGeom>
            <a:solidFill>
              <a:srgbClr val="92D05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vert="horz" wrap="square" lIns="90000" tIns="82800" rIns="90000" bIns="82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grpSp>
          <p:nvGrpSpPr>
            <p:cNvPr id="33918" name="Group 126"/>
            <p:cNvGrpSpPr>
              <a:grpSpLocks/>
            </p:cNvGrpSpPr>
            <p:nvPr/>
          </p:nvGrpSpPr>
          <p:grpSpPr bwMode="auto">
            <a:xfrm>
              <a:off x="5574717" y="5795541"/>
              <a:ext cx="882652" cy="660401"/>
              <a:chOff x="3564" y="4001"/>
              <a:chExt cx="556" cy="416"/>
            </a:xfrm>
          </p:grpSpPr>
          <p:sp>
            <p:nvSpPr>
              <p:cNvPr id="35880" name="Text Box 89"/>
              <p:cNvSpPr txBox="1">
                <a:spLocks noChangeArrowheads="1"/>
              </p:cNvSpPr>
              <p:nvPr/>
            </p:nvSpPr>
            <p:spPr bwMode="auto">
              <a:xfrm>
                <a:off x="3564" y="4029"/>
                <a:ext cx="287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>
                    <a:latin typeface="Arial" panose="020B0604020202020204" pitchFamily="34" charset="0"/>
                  </a:rPr>
                  <a:t>Y:</a:t>
                </a:r>
              </a:p>
            </p:txBody>
          </p:sp>
          <p:sp>
            <p:nvSpPr>
              <p:cNvPr id="35881" name="Text Box 126"/>
              <p:cNvSpPr txBox="1">
                <a:spLocks noChangeArrowheads="1"/>
              </p:cNvSpPr>
              <p:nvPr/>
            </p:nvSpPr>
            <p:spPr bwMode="auto">
              <a:xfrm>
                <a:off x="3775" y="4001"/>
                <a:ext cx="345" cy="4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None/>
                </a:pPr>
                <a:r>
                  <a:rPr lang="es-ES" sz="3200">
                    <a:latin typeface="Arial" panose="020B0604020202020204" pitchFamily="34" charset="0"/>
                    <a:sym typeface="Wingdings" panose="05000000000000000000" pitchFamily="2" charset="2"/>
                  </a:rPr>
                  <a:t></a:t>
                </a:r>
              </a:p>
            </p:txBody>
          </p:sp>
        </p:grpSp>
      </p:grpSp>
      <p:grpSp>
        <p:nvGrpSpPr>
          <p:cNvPr id="10" name="Group 145"/>
          <p:cNvGrpSpPr>
            <a:grpSpLocks/>
          </p:cNvGrpSpPr>
          <p:nvPr/>
        </p:nvGrpSpPr>
        <p:grpSpPr bwMode="auto">
          <a:xfrm>
            <a:off x="4781011" y="3685953"/>
            <a:ext cx="5649914" cy="536575"/>
            <a:chOff x="2242" y="2739"/>
            <a:chExt cx="3559" cy="338"/>
          </a:xfrm>
        </p:grpSpPr>
        <p:sp>
          <p:nvSpPr>
            <p:cNvPr id="35878" name="Text Box 137"/>
            <p:cNvSpPr txBox="1">
              <a:spLocks noChangeArrowheads="1"/>
            </p:cNvSpPr>
            <p:nvPr/>
          </p:nvSpPr>
          <p:spPr bwMode="auto">
            <a:xfrm>
              <a:off x="2242" y="2739"/>
              <a:ext cx="3559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squar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>
                  <a:latin typeface="Arial" panose="020B0604020202020204" pitchFamily="34" charset="0"/>
                </a:rPr>
                <a:t>La otra rejilla se pone al potencial de    </a:t>
              </a:r>
            </a:p>
          </p:txBody>
        </p:sp>
        <p:sp>
          <p:nvSpPr>
            <p:cNvPr id="35879" name="Oval 138"/>
            <p:cNvSpPr>
              <a:spLocks noChangeArrowheads="1"/>
            </p:cNvSpPr>
            <p:nvPr/>
          </p:nvSpPr>
          <p:spPr bwMode="auto">
            <a:xfrm>
              <a:off x="5514" y="2864"/>
              <a:ext cx="111" cy="110"/>
            </a:xfrm>
            <a:prstGeom prst="ellipse">
              <a:avLst/>
            </a:prstGeom>
            <a:solidFill>
              <a:srgbClr val="00FF00"/>
            </a:solidFill>
            <a:ln w="12700" algn="ctr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lIns="90000" tIns="82800" rIns="90000" bIns="82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35875" name="Text Box 80"/>
          <p:cNvSpPr txBox="1">
            <a:spLocks noChangeArrowheads="1"/>
          </p:cNvSpPr>
          <p:nvPr/>
        </p:nvSpPr>
        <p:spPr bwMode="auto">
          <a:xfrm>
            <a:off x="4780909" y="4608566"/>
            <a:ext cx="1563687" cy="5365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lIns="90000" tIns="82800" rIns="90000" bIns="828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Medir V</a:t>
            </a:r>
          </a:p>
        </p:txBody>
      </p:sp>
      <p:sp>
        <p:nvSpPr>
          <p:cNvPr id="35876" name="Text Box 81"/>
          <p:cNvSpPr txBox="1">
            <a:spLocks noChangeArrowheads="1"/>
          </p:cNvSpPr>
          <p:nvPr/>
        </p:nvSpPr>
        <p:spPr bwMode="auto">
          <a:xfrm>
            <a:off x="4780909" y="5506648"/>
            <a:ext cx="1563687" cy="12747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lIns="90000" tIns="82800" rIns="90000" bIns="828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Divisor</a:t>
            </a:r>
          </a:p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de tensiones</a:t>
            </a:r>
          </a:p>
        </p:txBody>
      </p:sp>
      <p:sp>
        <p:nvSpPr>
          <p:cNvPr id="35877" name="Text Box 77"/>
          <p:cNvSpPr txBox="1">
            <a:spLocks noChangeArrowheads="1"/>
          </p:cNvSpPr>
          <p:nvPr/>
        </p:nvSpPr>
        <p:spPr bwMode="auto">
          <a:xfrm>
            <a:off x="4780909" y="2868611"/>
            <a:ext cx="1560875" cy="5365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lIns="90000" tIns="82800" rIns="90000" bIns="828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Aplicar V</a:t>
            </a:r>
          </a:p>
        </p:txBody>
      </p:sp>
      <p:sp>
        <p:nvSpPr>
          <p:cNvPr id="33819" name="Text Box 86"/>
          <p:cNvSpPr txBox="1">
            <a:spLocks noChangeArrowheads="1"/>
          </p:cNvSpPr>
          <p:nvPr/>
        </p:nvSpPr>
        <p:spPr bwMode="auto">
          <a:xfrm>
            <a:off x="6511647" y="2883282"/>
            <a:ext cx="1980327" cy="72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En horizontal</a:t>
            </a:r>
          </a:p>
          <a:p>
            <a:pPr algn="ctr" eaLnBrk="1" hangingPunct="1"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primero</a:t>
            </a:r>
          </a:p>
        </p:txBody>
      </p:sp>
      <p:grpSp>
        <p:nvGrpSpPr>
          <p:cNvPr id="12" name="Group 149"/>
          <p:cNvGrpSpPr>
            <a:grpSpLocks/>
          </p:cNvGrpSpPr>
          <p:nvPr/>
        </p:nvGrpSpPr>
        <p:grpSpPr bwMode="auto">
          <a:xfrm>
            <a:off x="1547393" y="3122520"/>
            <a:ext cx="2828925" cy="369888"/>
            <a:chOff x="4740" y="3004"/>
            <a:chExt cx="1782" cy="233"/>
          </a:xfrm>
        </p:grpSpPr>
        <p:sp>
          <p:nvSpPr>
            <p:cNvPr id="35872" name="Line 140"/>
            <p:cNvSpPr>
              <a:spLocks noChangeShapeType="1"/>
            </p:cNvSpPr>
            <p:nvPr/>
          </p:nvSpPr>
          <p:spPr bwMode="auto">
            <a:xfrm>
              <a:off x="4740" y="3004"/>
              <a:ext cx="106" cy="233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82800" rIns="90000" bIns="82800">
              <a:spAutoFit/>
            </a:bodyPr>
            <a:lstStyle/>
            <a:p>
              <a:endParaRPr lang="es-ES"/>
            </a:p>
          </p:txBody>
        </p:sp>
        <p:sp>
          <p:nvSpPr>
            <p:cNvPr id="35873" name="Line 141"/>
            <p:cNvSpPr>
              <a:spLocks noChangeShapeType="1"/>
            </p:cNvSpPr>
            <p:nvPr/>
          </p:nvSpPr>
          <p:spPr bwMode="auto">
            <a:xfrm flipH="1">
              <a:off x="6459" y="3032"/>
              <a:ext cx="63" cy="201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s-ES"/>
            </a:p>
          </p:txBody>
        </p:sp>
      </p:grpSp>
      <p:grpSp>
        <p:nvGrpSpPr>
          <p:cNvPr id="13" name="Group 148"/>
          <p:cNvGrpSpPr>
            <a:grpSpLocks/>
          </p:cNvGrpSpPr>
          <p:nvPr/>
        </p:nvGrpSpPr>
        <p:grpSpPr bwMode="auto">
          <a:xfrm>
            <a:off x="2311766" y="4505250"/>
            <a:ext cx="1076323" cy="1855797"/>
            <a:chOff x="4638" y="3301"/>
            <a:chExt cx="678" cy="1169"/>
          </a:xfrm>
        </p:grpSpPr>
        <p:sp>
          <p:nvSpPr>
            <p:cNvPr id="35870" name="Text Box 146"/>
            <p:cNvSpPr txBox="1">
              <a:spLocks noChangeArrowheads="1"/>
            </p:cNvSpPr>
            <p:nvPr/>
          </p:nvSpPr>
          <p:spPr bwMode="auto">
            <a:xfrm>
              <a:off x="4803" y="4132"/>
              <a:ext cx="513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(0,0)</a:t>
              </a:r>
            </a:p>
          </p:txBody>
        </p:sp>
        <p:sp>
          <p:nvSpPr>
            <p:cNvPr id="35871" name="Line 147"/>
            <p:cNvSpPr>
              <a:spLocks noChangeShapeType="1"/>
            </p:cNvSpPr>
            <p:nvPr/>
          </p:nvSpPr>
          <p:spPr bwMode="auto">
            <a:xfrm>
              <a:off x="4638" y="3301"/>
              <a:ext cx="384" cy="83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82800" rIns="90000" bIns="82800">
              <a:spAutoFit/>
            </a:bodyPr>
            <a:lstStyle/>
            <a:p>
              <a:endParaRPr lang="es-ES"/>
            </a:p>
          </p:txBody>
        </p:sp>
      </p:grpSp>
      <p:grpSp>
        <p:nvGrpSpPr>
          <p:cNvPr id="14" name="Group 153"/>
          <p:cNvGrpSpPr>
            <a:grpSpLocks/>
          </p:cNvGrpSpPr>
          <p:nvPr/>
        </p:nvGrpSpPr>
        <p:grpSpPr bwMode="auto">
          <a:xfrm>
            <a:off x="3091240" y="2004897"/>
            <a:ext cx="403225" cy="3149600"/>
            <a:chOff x="5730" y="2296"/>
            <a:chExt cx="254" cy="1984"/>
          </a:xfrm>
        </p:grpSpPr>
        <p:sp>
          <p:nvSpPr>
            <p:cNvPr id="35868" name="Line 151"/>
            <p:cNvSpPr>
              <a:spLocks noChangeShapeType="1"/>
            </p:cNvSpPr>
            <p:nvPr/>
          </p:nvSpPr>
          <p:spPr bwMode="auto">
            <a:xfrm flipH="1" flipV="1">
              <a:off x="5736" y="4191"/>
              <a:ext cx="247" cy="89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82800" rIns="90000" bIns="82800">
              <a:spAutoFit/>
            </a:bodyPr>
            <a:lstStyle/>
            <a:p>
              <a:endParaRPr lang="es-ES"/>
            </a:p>
          </p:txBody>
        </p:sp>
        <p:sp>
          <p:nvSpPr>
            <p:cNvPr id="35869" name="Line 152"/>
            <p:cNvSpPr>
              <a:spLocks noChangeShapeType="1"/>
            </p:cNvSpPr>
            <p:nvPr/>
          </p:nvSpPr>
          <p:spPr bwMode="auto">
            <a:xfrm rot="16200000" flipH="1" flipV="1">
              <a:off x="5812" y="2214"/>
              <a:ext cx="90" cy="254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82800" rIns="90000" bIns="82800">
              <a:spAutoFit/>
            </a:bodyPr>
            <a:lstStyle/>
            <a:p>
              <a:endParaRPr lang="es-ES"/>
            </a:p>
          </p:txBody>
        </p:sp>
      </p:grpSp>
      <p:sp>
        <p:nvSpPr>
          <p:cNvPr id="437403" name="Text Box 155"/>
          <p:cNvSpPr txBox="1">
            <a:spLocks noChangeArrowheads="1"/>
          </p:cNvSpPr>
          <p:nvPr/>
        </p:nvSpPr>
        <p:spPr bwMode="auto">
          <a:xfrm>
            <a:off x="3472236" y="4937395"/>
            <a:ext cx="284350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1" dirty="0">
                <a:solidFill>
                  <a:srgbClr val="008000"/>
                </a:solidFill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437404" name="Text Box 156"/>
          <p:cNvSpPr txBox="1">
            <a:spLocks noChangeArrowheads="1"/>
          </p:cNvSpPr>
          <p:nvPr/>
        </p:nvSpPr>
        <p:spPr bwMode="auto">
          <a:xfrm>
            <a:off x="3501276" y="1666416"/>
            <a:ext cx="361294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1" dirty="0">
                <a:solidFill>
                  <a:srgbClr val="008000"/>
                </a:solidFill>
                <a:latin typeface="Arial" panose="020B0604020202020204" pitchFamily="34" charset="0"/>
              </a:rPr>
              <a:t>+</a:t>
            </a:r>
          </a:p>
        </p:txBody>
      </p:sp>
      <p:sp>
        <p:nvSpPr>
          <p:cNvPr id="437405" name="Text Box 157"/>
          <p:cNvSpPr txBox="1">
            <a:spLocks noChangeArrowheads="1"/>
          </p:cNvSpPr>
          <p:nvPr/>
        </p:nvSpPr>
        <p:spPr bwMode="auto">
          <a:xfrm>
            <a:off x="4337359" y="2806764"/>
            <a:ext cx="284350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1" dirty="0">
                <a:solidFill>
                  <a:srgbClr val="3333FF"/>
                </a:solidFill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437406" name="Text Box 158"/>
          <p:cNvSpPr txBox="1">
            <a:spLocks noChangeArrowheads="1"/>
          </p:cNvSpPr>
          <p:nvPr/>
        </p:nvSpPr>
        <p:spPr bwMode="auto">
          <a:xfrm>
            <a:off x="1177482" y="2861082"/>
            <a:ext cx="361294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1" dirty="0">
                <a:solidFill>
                  <a:srgbClr val="3333FF"/>
                </a:solidFill>
                <a:latin typeface="Arial" panose="020B0604020202020204" pitchFamily="34" charset="0"/>
              </a:rPr>
              <a:t>+</a:t>
            </a:r>
          </a:p>
        </p:txBody>
      </p:sp>
      <p:grpSp>
        <p:nvGrpSpPr>
          <p:cNvPr id="35863" name="Group 123"/>
          <p:cNvGrpSpPr>
            <a:grpSpLocks/>
          </p:cNvGrpSpPr>
          <p:nvPr/>
        </p:nvGrpSpPr>
        <p:grpSpPr bwMode="auto">
          <a:xfrm>
            <a:off x="4783739" y="1912936"/>
            <a:ext cx="1560513" cy="541338"/>
            <a:chOff x="812" y="2245"/>
            <a:chExt cx="983" cy="341"/>
          </a:xfrm>
        </p:grpSpPr>
        <p:sp>
          <p:nvSpPr>
            <p:cNvPr id="35865" name="Rectangle 118"/>
            <p:cNvSpPr>
              <a:spLocks noChangeArrowheads="1"/>
            </p:cNvSpPr>
            <p:nvPr/>
          </p:nvSpPr>
          <p:spPr bwMode="auto">
            <a:xfrm>
              <a:off x="812" y="2260"/>
              <a:ext cx="983" cy="32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5866" name="Text Box 78"/>
            <p:cNvSpPr txBox="1">
              <a:spLocks noChangeArrowheads="1"/>
            </p:cNvSpPr>
            <p:nvPr/>
          </p:nvSpPr>
          <p:spPr bwMode="auto">
            <a:xfrm>
              <a:off x="855" y="2245"/>
              <a:ext cx="665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>
                  <a:latin typeface="Arial" panose="020B0604020202020204" pitchFamily="34" charset="0"/>
                </a:rPr>
                <a:t>Pulsar</a:t>
              </a:r>
              <a:endParaRPr lang="es-ES" sz="2400" dirty="0">
                <a:solidFill>
                  <a:srgbClr val="3333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5867" name="Oval 79"/>
            <p:cNvSpPr>
              <a:spLocks noChangeArrowheads="1"/>
            </p:cNvSpPr>
            <p:nvPr/>
          </p:nvSpPr>
          <p:spPr bwMode="auto">
            <a:xfrm>
              <a:off x="1558" y="2357"/>
              <a:ext cx="111" cy="110"/>
            </a:xfrm>
            <a:prstGeom prst="ellipse">
              <a:avLst/>
            </a:prstGeom>
            <a:solidFill>
              <a:srgbClr val="00FF00"/>
            </a:solidFill>
            <a:ln w="12700" algn="ctr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lIns="90000" tIns="82800" rIns="90000" bIns="82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20" name="Oval 62"/>
          <p:cNvSpPr>
            <a:spLocks noChangeArrowheads="1"/>
          </p:cNvSpPr>
          <p:nvPr/>
        </p:nvSpPr>
        <p:spPr bwMode="auto">
          <a:xfrm>
            <a:off x="2651600" y="3268555"/>
            <a:ext cx="174625" cy="177800"/>
          </a:xfrm>
          <a:prstGeom prst="ellipse">
            <a:avLst/>
          </a:prstGeom>
          <a:solidFill>
            <a:srgbClr val="00FF00"/>
          </a:solidFill>
          <a:ln w="12700" algn="ctr">
            <a:solidFill>
              <a:srgbClr val="000000"/>
            </a:solidFill>
            <a:round/>
            <a:headEnd/>
            <a:tailEnd type="none" w="lg" len="lg"/>
          </a:ln>
        </p:spPr>
        <p:txBody>
          <a:bodyPr wrap="none" lIns="90000" tIns="82800" rIns="90000" bIns="82800" anchor="ctr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3" name="AutoShape 25"/>
          <p:cNvSpPr>
            <a:spLocks noChangeArrowheads="1"/>
          </p:cNvSpPr>
          <p:nvPr/>
        </p:nvSpPr>
        <p:spPr bwMode="auto">
          <a:xfrm rot="5400000">
            <a:off x="5448633" y="2439192"/>
            <a:ext cx="225425" cy="439738"/>
          </a:xfrm>
          <a:prstGeom prst="rightArrow">
            <a:avLst>
              <a:gd name="adj1" fmla="val 39352"/>
              <a:gd name="adj2" fmla="val 48069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rot="10800000" vert="eaVert" wrap="none" lIns="90000" tIns="82800" rIns="90000" bIns="82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endParaRPr lang="es-E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4" name="AutoShape 25"/>
          <p:cNvSpPr>
            <a:spLocks noChangeArrowheads="1"/>
          </p:cNvSpPr>
          <p:nvPr/>
        </p:nvSpPr>
        <p:spPr bwMode="auto">
          <a:xfrm rot="5400000">
            <a:off x="5453403" y="3415908"/>
            <a:ext cx="225425" cy="439738"/>
          </a:xfrm>
          <a:prstGeom prst="rightArrow">
            <a:avLst>
              <a:gd name="adj1" fmla="val 39352"/>
              <a:gd name="adj2" fmla="val 48069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rot="10800000" vert="eaVert" wrap="none" lIns="90000" tIns="82800" rIns="90000" bIns="82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endParaRPr lang="es-E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6" name="AutoShape 25"/>
          <p:cNvSpPr>
            <a:spLocks noChangeArrowheads="1"/>
          </p:cNvSpPr>
          <p:nvPr/>
        </p:nvSpPr>
        <p:spPr bwMode="auto">
          <a:xfrm rot="5400000">
            <a:off x="5444503" y="4187919"/>
            <a:ext cx="225425" cy="439738"/>
          </a:xfrm>
          <a:prstGeom prst="rightArrow">
            <a:avLst>
              <a:gd name="adj1" fmla="val 39352"/>
              <a:gd name="adj2" fmla="val 48069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rot="10800000" vert="eaVert" wrap="none" lIns="90000" tIns="82800" rIns="90000" bIns="82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endParaRPr lang="es-E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7" name="AutoShape 25"/>
          <p:cNvSpPr>
            <a:spLocks noChangeArrowheads="1"/>
          </p:cNvSpPr>
          <p:nvPr/>
        </p:nvSpPr>
        <p:spPr bwMode="auto">
          <a:xfrm rot="5400000">
            <a:off x="5456149" y="5103623"/>
            <a:ext cx="225425" cy="439738"/>
          </a:xfrm>
          <a:prstGeom prst="rightArrow">
            <a:avLst>
              <a:gd name="adj1" fmla="val 39352"/>
              <a:gd name="adj2" fmla="val 48069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rot="10800000" vert="eaVert" wrap="none" lIns="90000" tIns="82800" rIns="90000" bIns="82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endParaRPr lang="es-E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9" name="Text Box 78">
            <a:extLst>
              <a:ext uri="{FF2B5EF4-FFF2-40B4-BE49-F238E27FC236}">
                <a16:creationId xmlns:a16="http://schemas.microsoft.com/office/drawing/2014/main" id="{860AB03E-A364-4BCC-8EB9-71149FA0A6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3538" y="1909899"/>
            <a:ext cx="3384558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Conecta ambas rejillas</a:t>
            </a:r>
            <a:endParaRPr lang="es-ES" sz="24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7519AD59-E1E8-4B92-80CE-A50726DA1297}"/>
              </a:ext>
            </a:extLst>
          </p:cNvPr>
          <p:cNvGrpSpPr/>
          <p:nvPr/>
        </p:nvGrpSpPr>
        <p:grpSpPr>
          <a:xfrm>
            <a:off x="1448389" y="3640442"/>
            <a:ext cx="1510811" cy="1577948"/>
            <a:chOff x="1448389" y="3640442"/>
            <a:chExt cx="1510811" cy="1577948"/>
          </a:xfrm>
        </p:grpSpPr>
        <p:grpSp>
          <p:nvGrpSpPr>
            <p:cNvPr id="7" name="Grupo 6"/>
            <p:cNvGrpSpPr/>
            <p:nvPr/>
          </p:nvGrpSpPr>
          <p:grpSpPr>
            <a:xfrm>
              <a:off x="1527275" y="3640442"/>
              <a:ext cx="1431925" cy="1468437"/>
              <a:chOff x="10578046" y="3163465"/>
              <a:chExt cx="1431925" cy="1468437"/>
            </a:xfrm>
          </p:grpSpPr>
          <p:sp>
            <p:nvSpPr>
              <p:cNvPr id="35890" name="Oval 114"/>
              <p:cNvSpPr>
                <a:spLocks noChangeArrowheads="1"/>
              </p:cNvSpPr>
              <p:nvPr/>
            </p:nvSpPr>
            <p:spPr bwMode="auto">
              <a:xfrm>
                <a:off x="10578046" y="4179465"/>
                <a:ext cx="431800" cy="431800"/>
              </a:xfrm>
              <a:prstGeom prst="ellipse">
                <a:avLst/>
              </a:prstGeom>
              <a:solidFill>
                <a:srgbClr val="FFFFFF"/>
              </a:solidFill>
              <a:ln w="25400" algn="ctr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lIns="90000" tIns="82800" rIns="90000" bIns="82800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s-E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5891" name="Text Box 115"/>
              <p:cNvSpPr txBox="1">
                <a:spLocks noChangeArrowheads="1"/>
              </p:cNvSpPr>
              <p:nvPr/>
            </p:nvSpPr>
            <p:spPr bwMode="auto">
              <a:xfrm>
                <a:off x="10624083" y="4162002"/>
                <a:ext cx="350838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V</a:t>
                </a:r>
              </a:p>
            </p:txBody>
          </p:sp>
          <p:sp>
            <p:nvSpPr>
              <p:cNvPr id="35944" name="Line 116"/>
              <p:cNvSpPr>
                <a:spLocks noChangeShapeType="1"/>
              </p:cNvSpPr>
              <p:nvPr/>
            </p:nvSpPr>
            <p:spPr bwMode="auto">
              <a:xfrm flipH="1">
                <a:off x="10993971" y="4382665"/>
                <a:ext cx="101600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82800" rIns="90000" bIns="82800">
                <a:spAutoFit/>
              </a:bodyPr>
              <a:lstStyle/>
              <a:p>
                <a:endParaRPr lang="es-ES"/>
              </a:p>
            </p:txBody>
          </p:sp>
          <p:sp>
            <p:nvSpPr>
              <p:cNvPr id="35945" name="Line 117"/>
              <p:cNvSpPr>
                <a:spLocks noChangeShapeType="1"/>
              </p:cNvSpPr>
              <p:nvPr/>
            </p:nvSpPr>
            <p:spPr bwMode="auto">
              <a:xfrm rot="16200000" flipH="1">
                <a:off x="10295471" y="3671465"/>
                <a:ext cx="101600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82800" rIns="90000" bIns="82800">
                <a:spAutoFit/>
              </a:bodyPr>
              <a:lstStyle/>
              <a:p>
                <a:endParaRPr lang="es-ES"/>
              </a:p>
            </p:txBody>
          </p:sp>
        </p:grpSp>
        <p:sp>
          <p:nvSpPr>
            <p:cNvPr id="110" name="Text Box 158">
              <a:extLst>
                <a:ext uri="{FF2B5EF4-FFF2-40B4-BE49-F238E27FC236}">
                  <a16:creationId xmlns:a16="http://schemas.microsoft.com/office/drawing/2014/main" id="{9780FB47-66CF-4C20-B443-F2A9AF2096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8389" y="3681000"/>
              <a:ext cx="361294" cy="536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1" dirty="0"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111" name="Text Box 157">
              <a:extLst>
                <a:ext uri="{FF2B5EF4-FFF2-40B4-BE49-F238E27FC236}">
                  <a16:creationId xmlns:a16="http://schemas.microsoft.com/office/drawing/2014/main" id="{05F0F5E0-E056-410A-B113-978D29974F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1750" y="4681841"/>
              <a:ext cx="284350" cy="536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1" dirty="0">
                  <a:latin typeface="Arial" panose="020B0604020202020204" pitchFamily="34" charset="0"/>
                </a:rPr>
                <a:t>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8000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5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35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5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5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5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3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37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37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5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3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5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33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437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437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33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3895" grpId="0" animBg="1"/>
      <p:bldP spid="35884" grpId="0" animBg="1"/>
      <p:bldP spid="35885" grpId="0"/>
      <p:bldP spid="33832" grpId="0" animBg="1"/>
      <p:bldP spid="33826" grpId="0" animBg="1"/>
      <p:bldP spid="35875" grpId="0" animBg="1"/>
      <p:bldP spid="35876" grpId="0" animBg="1"/>
      <p:bldP spid="35877" grpId="0" animBg="1"/>
      <p:bldP spid="33819" grpId="0" animBg="1"/>
      <p:bldP spid="437403" grpId="0"/>
      <p:bldP spid="437404" grpId="0"/>
      <p:bldP spid="437405" grpId="0"/>
      <p:bldP spid="437405" grpId="1"/>
      <p:bldP spid="437406" grpId="0"/>
      <p:bldP spid="437406" grpId="1"/>
      <p:bldP spid="120" grpId="0" animBg="1"/>
      <p:bldP spid="123" grpId="0" animBg="1"/>
      <p:bldP spid="124" grpId="0" animBg="1"/>
      <p:bldP spid="126" grpId="0" animBg="1"/>
      <p:bldP spid="127" grpId="0" animBg="1"/>
      <p:bldP spid="10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>
            <a:grpSpLocks/>
          </p:cNvGrpSpPr>
          <p:nvPr/>
        </p:nvGrpSpPr>
        <p:grpSpPr bwMode="auto">
          <a:xfrm>
            <a:off x="1829054" y="2242503"/>
            <a:ext cx="2857500" cy="1752600"/>
            <a:chOff x="1911171" y="2523769"/>
            <a:chExt cx="2857996" cy="1752379"/>
          </a:xfrm>
        </p:grpSpPr>
        <p:sp>
          <p:nvSpPr>
            <p:cNvPr id="38009" name="Line 10"/>
            <p:cNvSpPr>
              <a:spLocks noChangeShapeType="1"/>
            </p:cNvSpPr>
            <p:nvPr/>
          </p:nvSpPr>
          <p:spPr bwMode="auto">
            <a:xfrm>
              <a:off x="3416300" y="3904814"/>
              <a:ext cx="0" cy="258727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8010" name="Line 11"/>
            <p:cNvSpPr>
              <a:spLocks noChangeShapeType="1"/>
            </p:cNvSpPr>
            <p:nvPr/>
          </p:nvSpPr>
          <p:spPr bwMode="auto">
            <a:xfrm>
              <a:off x="3357563" y="3793548"/>
              <a:ext cx="0" cy="48260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8011" name="Line 12"/>
            <p:cNvSpPr>
              <a:spLocks noChangeShapeType="1"/>
            </p:cNvSpPr>
            <p:nvPr/>
          </p:nvSpPr>
          <p:spPr bwMode="auto">
            <a:xfrm flipH="1" flipV="1">
              <a:off x="3428998" y="4038021"/>
              <a:ext cx="1335089" cy="22041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8012" name="Text Box 14"/>
            <p:cNvSpPr txBox="1">
              <a:spLocks noChangeArrowheads="1"/>
            </p:cNvSpPr>
            <p:nvPr/>
          </p:nvSpPr>
          <p:spPr bwMode="auto">
            <a:xfrm>
              <a:off x="3441649" y="3560275"/>
              <a:ext cx="334963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800" b="1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38013" name="Line 42"/>
            <p:cNvSpPr>
              <a:spLocks noChangeShapeType="1"/>
            </p:cNvSpPr>
            <p:nvPr/>
          </p:nvSpPr>
          <p:spPr bwMode="auto">
            <a:xfrm flipH="1" flipV="1">
              <a:off x="1919287" y="4021104"/>
              <a:ext cx="1427162" cy="20295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8014" name="Line 42"/>
            <p:cNvSpPr>
              <a:spLocks noChangeShapeType="1"/>
            </p:cNvSpPr>
            <p:nvPr/>
          </p:nvSpPr>
          <p:spPr bwMode="auto">
            <a:xfrm rot="-5400000" flipH="1" flipV="1">
              <a:off x="1170227" y="3264713"/>
              <a:ext cx="1492455" cy="10567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8015" name="Line 42"/>
            <p:cNvSpPr>
              <a:spLocks noChangeShapeType="1"/>
            </p:cNvSpPr>
            <p:nvPr/>
          </p:nvSpPr>
          <p:spPr bwMode="auto">
            <a:xfrm rot="-5400000" flipH="1" flipV="1">
              <a:off x="4017656" y="3301508"/>
              <a:ext cx="1492455" cy="10567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3" name="Group 200"/>
          <p:cNvGrpSpPr>
            <a:grpSpLocks/>
          </p:cNvGrpSpPr>
          <p:nvPr/>
        </p:nvGrpSpPr>
        <p:grpSpPr bwMode="auto">
          <a:xfrm>
            <a:off x="7055762" y="6176060"/>
            <a:ext cx="3249613" cy="549275"/>
            <a:chOff x="4479" y="2414"/>
            <a:chExt cx="2047" cy="346"/>
          </a:xfrm>
        </p:grpSpPr>
        <p:sp>
          <p:nvSpPr>
            <p:cNvPr id="38007" name="Text Box 56"/>
            <p:cNvSpPr txBox="1">
              <a:spLocks noChangeArrowheads="1"/>
            </p:cNvSpPr>
            <p:nvPr/>
          </p:nvSpPr>
          <p:spPr bwMode="auto">
            <a:xfrm>
              <a:off x="4479" y="2414"/>
              <a:ext cx="1166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</a:rPr>
                <a:t>R</a:t>
              </a:r>
              <a:r>
                <a:rPr lang="es-ES" sz="2400" baseline="-25000" dirty="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</a:t>
              </a: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</a:rPr>
                <a:t> R</a:t>
              </a:r>
              <a:r>
                <a:rPr lang="es-ES" sz="2400" baseline="-25000" dirty="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</a:t>
              </a: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</a:rPr>
                <a:t> R</a:t>
              </a:r>
              <a:r>
                <a:rPr lang="es-ES" sz="2400" baseline="-25000" dirty="0">
                  <a:solidFill>
                    <a:srgbClr val="000000"/>
                  </a:solidFill>
                  <a:latin typeface="Arial" panose="020B0604020202020204" pitchFamily="34" charset="0"/>
                </a:rPr>
                <a:t>3</a:t>
              </a:r>
              <a:endParaRPr lang="es-ES" sz="28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38008" name="Text Box 59"/>
            <p:cNvSpPr txBox="1">
              <a:spLocks noChangeArrowheads="1"/>
            </p:cNvSpPr>
            <p:nvPr/>
          </p:nvSpPr>
          <p:spPr bwMode="auto">
            <a:xfrm>
              <a:off x="5762" y="2422"/>
              <a:ext cx="764" cy="338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V = R </a:t>
              </a:r>
              <a:r>
                <a:rPr lang="es-ES" sz="2400">
                  <a:solidFill>
                    <a:srgbClr val="000000"/>
                  </a:solidFill>
                  <a:latin typeface="Comic Sans MS" panose="030F0702030302020204" pitchFamily="66" charset="0"/>
                </a:rPr>
                <a:t>I</a:t>
              </a:r>
            </a:p>
          </p:txBody>
        </p:sp>
      </p:grpSp>
      <p:grpSp>
        <p:nvGrpSpPr>
          <p:cNvPr id="4" name="Group 201"/>
          <p:cNvGrpSpPr>
            <a:grpSpLocks/>
          </p:cNvGrpSpPr>
          <p:nvPr/>
        </p:nvGrpSpPr>
        <p:grpSpPr bwMode="auto">
          <a:xfrm>
            <a:off x="4292855" y="4338991"/>
            <a:ext cx="2647951" cy="2446338"/>
            <a:chOff x="3886" y="1207"/>
            <a:chExt cx="1668" cy="1541"/>
          </a:xfrm>
        </p:grpSpPr>
        <p:sp>
          <p:nvSpPr>
            <p:cNvPr id="38004" name="AutoShape 57"/>
            <p:cNvSpPr>
              <a:spLocks noChangeArrowheads="1"/>
            </p:cNvSpPr>
            <p:nvPr/>
          </p:nvSpPr>
          <p:spPr bwMode="auto">
            <a:xfrm rot="10800000">
              <a:off x="5033" y="2416"/>
              <a:ext cx="285" cy="277"/>
            </a:xfrm>
            <a:prstGeom prst="rightArrow">
              <a:avLst>
                <a:gd name="adj1" fmla="val 39352"/>
                <a:gd name="adj2" fmla="val 49458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8005" name="Text Box 58"/>
            <p:cNvSpPr txBox="1">
              <a:spLocks noChangeArrowheads="1"/>
            </p:cNvSpPr>
            <p:nvPr/>
          </p:nvSpPr>
          <p:spPr bwMode="auto">
            <a:xfrm>
              <a:off x="3886" y="2373"/>
              <a:ext cx="1091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I</a:t>
              </a:r>
              <a:r>
                <a:rPr lang="es-ES" sz="2400" baseline="-25000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1</a:t>
              </a:r>
              <a:r>
                <a:rPr lang="es-ES" sz="2400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 </a:t>
              </a:r>
              <a:r>
                <a:rPr lang="es-ES" sz="2400" dirty="0">
                  <a:solidFill>
                    <a:srgbClr val="00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</a:t>
              </a:r>
              <a:r>
                <a:rPr lang="es-ES" sz="2400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 I</a:t>
              </a:r>
              <a:r>
                <a:rPr lang="es-ES" sz="2400" baseline="-25000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2</a:t>
              </a:r>
              <a:r>
                <a:rPr lang="es-ES" sz="2400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 </a:t>
              </a:r>
              <a:r>
                <a:rPr lang="es-ES" sz="2400" dirty="0">
                  <a:solidFill>
                    <a:srgbClr val="00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</a:t>
              </a:r>
              <a:r>
                <a:rPr lang="es-ES" sz="2400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 I</a:t>
              </a:r>
              <a:r>
                <a:rPr lang="es-ES" sz="2400" baseline="-25000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3</a:t>
              </a:r>
              <a:endParaRPr lang="es-ES" sz="240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endParaRPr>
            </a:p>
          </p:txBody>
        </p:sp>
        <p:sp>
          <p:nvSpPr>
            <p:cNvPr id="38006" name="AutoShape 60"/>
            <p:cNvSpPr>
              <a:spLocks/>
            </p:cNvSpPr>
            <p:nvPr/>
          </p:nvSpPr>
          <p:spPr bwMode="auto">
            <a:xfrm flipH="1">
              <a:off x="5386" y="1207"/>
              <a:ext cx="168" cy="1541"/>
            </a:xfrm>
            <a:prstGeom prst="rightBrace">
              <a:avLst>
                <a:gd name="adj1" fmla="val 35813"/>
                <a:gd name="adj2" fmla="val 87785"/>
              </a:avLst>
            </a:prstGeom>
            <a:noFill/>
            <a:ln w="38100">
              <a:solidFill>
                <a:srgbClr val="008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0000" tIns="82800" rIns="90000" bIns="82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37906" name="Rectangle 85"/>
          <p:cNvSpPr>
            <a:spLocks noChangeArrowheads="1"/>
          </p:cNvSpPr>
          <p:nvPr/>
        </p:nvSpPr>
        <p:spPr bwMode="auto">
          <a:xfrm>
            <a:off x="1273175" y="308167"/>
            <a:ext cx="8520113" cy="531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569" tIns="49785" rIns="99569" bIns="49785" anchor="ctr">
            <a:spAutoFit/>
          </a:bodyPr>
          <a:lstStyle>
            <a:lvl1pPr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800" b="1" dirty="0">
                <a:solidFill>
                  <a:srgbClr val="CC0000"/>
                </a:solidFill>
                <a:latin typeface="Arial" panose="020B0604020202020204" pitchFamily="34" charset="0"/>
              </a:rPr>
              <a:t>4.4.3 ASOCIACIÓN EN PARALELO</a:t>
            </a:r>
          </a:p>
        </p:txBody>
      </p:sp>
      <p:grpSp>
        <p:nvGrpSpPr>
          <p:cNvPr id="5" name="Grupo 4"/>
          <p:cNvGrpSpPr/>
          <p:nvPr/>
        </p:nvGrpSpPr>
        <p:grpSpPr>
          <a:xfrm>
            <a:off x="1771904" y="915353"/>
            <a:ext cx="2978150" cy="2195512"/>
            <a:chOff x="1771904" y="915353"/>
            <a:chExt cx="2978150" cy="2195512"/>
          </a:xfrm>
        </p:grpSpPr>
        <p:sp>
          <p:nvSpPr>
            <p:cNvPr id="37891" name="Line 13"/>
            <p:cNvSpPr>
              <a:spLocks noChangeShapeType="1"/>
            </p:cNvSpPr>
            <p:nvPr/>
          </p:nvSpPr>
          <p:spPr bwMode="auto">
            <a:xfrm flipH="1">
              <a:off x="2303717" y="1455103"/>
              <a:ext cx="0" cy="143986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7892" name="Line 18"/>
            <p:cNvSpPr>
              <a:spLocks noChangeShapeType="1"/>
            </p:cNvSpPr>
            <p:nvPr/>
          </p:nvSpPr>
          <p:spPr bwMode="auto">
            <a:xfrm flipH="1">
              <a:off x="2318004" y="1455103"/>
              <a:ext cx="719138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7893" name="Text Box 19"/>
            <p:cNvSpPr txBox="1">
              <a:spLocks noChangeArrowheads="1"/>
            </p:cNvSpPr>
            <p:nvPr/>
          </p:nvSpPr>
          <p:spPr bwMode="auto">
            <a:xfrm>
              <a:off x="3472117" y="915353"/>
              <a:ext cx="503237" cy="517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000" b="1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R</a:t>
              </a:r>
              <a:r>
                <a:rPr lang="es-ES" sz="2000" b="1" baseline="-30000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1</a:t>
              </a:r>
              <a:endParaRPr lang="es-ES" sz="2000" b="1">
                <a:solidFill>
                  <a:srgbClr val="008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894" name="Line 20"/>
            <p:cNvSpPr>
              <a:spLocks noChangeShapeType="1"/>
            </p:cNvSpPr>
            <p:nvPr/>
          </p:nvSpPr>
          <p:spPr bwMode="auto">
            <a:xfrm flipH="1">
              <a:off x="3508629" y="1451928"/>
              <a:ext cx="719138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7895" name="Line 24"/>
            <p:cNvSpPr>
              <a:spLocks noChangeShapeType="1"/>
            </p:cNvSpPr>
            <p:nvPr/>
          </p:nvSpPr>
          <p:spPr bwMode="auto">
            <a:xfrm flipH="1" flipV="1">
              <a:off x="1836992" y="2177415"/>
              <a:ext cx="1204912" cy="4763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7896" name="Text Box 25"/>
            <p:cNvSpPr txBox="1">
              <a:spLocks noChangeArrowheads="1"/>
            </p:cNvSpPr>
            <p:nvPr/>
          </p:nvSpPr>
          <p:spPr bwMode="auto">
            <a:xfrm>
              <a:off x="3476879" y="1642428"/>
              <a:ext cx="503238" cy="517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000" b="1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R</a:t>
              </a:r>
              <a:r>
                <a:rPr lang="es-ES" sz="2000" b="1" baseline="-30000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2</a:t>
              </a:r>
              <a:endParaRPr lang="es-ES" sz="2000" b="1">
                <a:solidFill>
                  <a:srgbClr val="008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897" name="Line 26"/>
            <p:cNvSpPr>
              <a:spLocks noChangeShapeType="1"/>
            </p:cNvSpPr>
            <p:nvPr/>
          </p:nvSpPr>
          <p:spPr bwMode="auto">
            <a:xfrm flipH="1">
              <a:off x="3494342" y="2177415"/>
              <a:ext cx="1168400" cy="158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7898" name="Line 30"/>
            <p:cNvSpPr>
              <a:spLocks noChangeShapeType="1"/>
            </p:cNvSpPr>
            <p:nvPr/>
          </p:nvSpPr>
          <p:spPr bwMode="auto">
            <a:xfrm flipH="1">
              <a:off x="2316417" y="2909253"/>
              <a:ext cx="719137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7899" name="Text Box 31"/>
            <p:cNvSpPr txBox="1">
              <a:spLocks noChangeArrowheads="1"/>
            </p:cNvSpPr>
            <p:nvPr/>
          </p:nvSpPr>
          <p:spPr bwMode="auto">
            <a:xfrm>
              <a:off x="3470529" y="2380615"/>
              <a:ext cx="503238" cy="517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000" b="1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R</a:t>
              </a:r>
              <a:r>
                <a:rPr lang="es-ES" sz="2000" b="1" baseline="-30000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3</a:t>
              </a:r>
              <a:endParaRPr lang="es-ES" sz="2000" b="1">
                <a:solidFill>
                  <a:srgbClr val="008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900" name="Line 39"/>
            <p:cNvSpPr>
              <a:spLocks noChangeShapeType="1"/>
            </p:cNvSpPr>
            <p:nvPr/>
          </p:nvSpPr>
          <p:spPr bwMode="auto">
            <a:xfrm flipH="1">
              <a:off x="3507042" y="2898140"/>
              <a:ext cx="719137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7901" name="Line 41"/>
            <p:cNvSpPr>
              <a:spLocks noChangeShapeType="1"/>
            </p:cNvSpPr>
            <p:nvPr/>
          </p:nvSpPr>
          <p:spPr bwMode="auto">
            <a:xfrm flipH="1">
              <a:off x="4216654" y="1439228"/>
              <a:ext cx="0" cy="143986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7904" name="Oval 83"/>
            <p:cNvSpPr>
              <a:spLocks noChangeArrowheads="1"/>
            </p:cNvSpPr>
            <p:nvPr/>
          </p:nvSpPr>
          <p:spPr bwMode="auto">
            <a:xfrm>
              <a:off x="1771904" y="2123440"/>
              <a:ext cx="144463" cy="14446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905" name="Oval 84"/>
            <p:cNvSpPr>
              <a:spLocks noChangeArrowheads="1"/>
            </p:cNvSpPr>
            <p:nvPr/>
          </p:nvSpPr>
          <p:spPr bwMode="auto">
            <a:xfrm>
              <a:off x="4605592" y="2121853"/>
              <a:ext cx="144462" cy="144462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37913" name="Group 116"/>
            <p:cNvGrpSpPr>
              <a:grpSpLocks/>
            </p:cNvGrpSpPr>
            <p:nvPr/>
          </p:nvGrpSpPr>
          <p:grpSpPr bwMode="auto">
            <a:xfrm>
              <a:off x="3057779" y="1247140"/>
              <a:ext cx="419100" cy="427038"/>
              <a:chOff x="2214" y="9158"/>
              <a:chExt cx="1080" cy="360"/>
            </a:xfrm>
          </p:grpSpPr>
          <p:grpSp>
            <p:nvGrpSpPr>
              <p:cNvPr id="37967" name="Group 117"/>
              <p:cNvGrpSpPr>
                <a:grpSpLocks/>
              </p:cNvGrpSpPr>
              <p:nvPr/>
            </p:nvGrpSpPr>
            <p:grpSpPr bwMode="auto">
              <a:xfrm>
                <a:off x="2574" y="9158"/>
                <a:ext cx="360" cy="360"/>
                <a:chOff x="2214" y="9158"/>
                <a:chExt cx="360" cy="360"/>
              </a:xfrm>
            </p:grpSpPr>
            <p:sp>
              <p:nvSpPr>
                <p:cNvPr id="37976" name="Line 118"/>
                <p:cNvSpPr>
                  <a:spLocks noChangeShapeType="1"/>
                </p:cNvSpPr>
                <p:nvPr/>
              </p:nvSpPr>
              <p:spPr bwMode="auto">
                <a:xfrm>
                  <a:off x="2394" y="9158"/>
                  <a:ext cx="0" cy="360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37977" name="Line 119"/>
                <p:cNvSpPr>
                  <a:spLocks noChangeShapeType="1"/>
                </p:cNvSpPr>
                <p:nvPr/>
              </p:nvSpPr>
              <p:spPr bwMode="auto">
                <a:xfrm>
                  <a:off x="2394" y="9158"/>
                  <a:ext cx="180" cy="180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37978" name="Line 120"/>
                <p:cNvSpPr>
                  <a:spLocks noChangeShapeType="1"/>
                </p:cNvSpPr>
                <p:nvPr/>
              </p:nvSpPr>
              <p:spPr bwMode="auto">
                <a:xfrm>
                  <a:off x="2214" y="9338"/>
                  <a:ext cx="180" cy="180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ES"/>
                </a:p>
              </p:txBody>
            </p:sp>
          </p:grpSp>
          <p:grpSp>
            <p:nvGrpSpPr>
              <p:cNvPr id="37968" name="Group 121"/>
              <p:cNvGrpSpPr>
                <a:grpSpLocks/>
              </p:cNvGrpSpPr>
              <p:nvPr/>
            </p:nvGrpSpPr>
            <p:grpSpPr bwMode="auto">
              <a:xfrm>
                <a:off x="2934" y="9158"/>
                <a:ext cx="360" cy="360"/>
                <a:chOff x="2214" y="9158"/>
                <a:chExt cx="360" cy="360"/>
              </a:xfrm>
            </p:grpSpPr>
            <p:sp>
              <p:nvSpPr>
                <p:cNvPr id="37973" name="Line 122"/>
                <p:cNvSpPr>
                  <a:spLocks noChangeShapeType="1"/>
                </p:cNvSpPr>
                <p:nvPr/>
              </p:nvSpPr>
              <p:spPr bwMode="auto">
                <a:xfrm>
                  <a:off x="2394" y="9158"/>
                  <a:ext cx="0" cy="360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37974" name="Line 123"/>
                <p:cNvSpPr>
                  <a:spLocks noChangeShapeType="1"/>
                </p:cNvSpPr>
                <p:nvPr/>
              </p:nvSpPr>
              <p:spPr bwMode="auto">
                <a:xfrm>
                  <a:off x="2394" y="9158"/>
                  <a:ext cx="180" cy="180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37975" name="Line 124"/>
                <p:cNvSpPr>
                  <a:spLocks noChangeShapeType="1"/>
                </p:cNvSpPr>
                <p:nvPr/>
              </p:nvSpPr>
              <p:spPr bwMode="auto">
                <a:xfrm>
                  <a:off x="2214" y="9338"/>
                  <a:ext cx="180" cy="180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ES"/>
                </a:p>
              </p:txBody>
            </p:sp>
          </p:grpSp>
          <p:grpSp>
            <p:nvGrpSpPr>
              <p:cNvPr id="37969" name="Group 125"/>
              <p:cNvGrpSpPr>
                <a:grpSpLocks/>
              </p:cNvGrpSpPr>
              <p:nvPr/>
            </p:nvGrpSpPr>
            <p:grpSpPr bwMode="auto">
              <a:xfrm>
                <a:off x="2214" y="9158"/>
                <a:ext cx="360" cy="360"/>
                <a:chOff x="2214" y="9158"/>
                <a:chExt cx="360" cy="360"/>
              </a:xfrm>
            </p:grpSpPr>
            <p:sp>
              <p:nvSpPr>
                <p:cNvPr id="37970" name="Line 126"/>
                <p:cNvSpPr>
                  <a:spLocks noChangeShapeType="1"/>
                </p:cNvSpPr>
                <p:nvPr/>
              </p:nvSpPr>
              <p:spPr bwMode="auto">
                <a:xfrm>
                  <a:off x="2394" y="9158"/>
                  <a:ext cx="0" cy="360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37971" name="Line 127"/>
                <p:cNvSpPr>
                  <a:spLocks noChangeShapeType="1"/>
                </p:cNvSpPr>
                <p:nvPr/>
              </p:nvSpPr>
              <p:spPr bwMode="auto">
                <a:xfrm>
                  <a:off x="2394" y="9158"/>
                  <a:ext cx="180" cy="180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37972" name="Line 128"/>
                <p:cNvSpPr>
                  <a:spLocks noChangeShapeType="1"/>
                </p:cNvSpPr>
                <p:nvPr/>
              </p:nvSpPr>
              <p:spPr bwMode="auto">
                <a:xfrm>
                  <a:off x="2214" y="9338"/>
                  <a:ext cx="180" cy="180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ES"/>
                </a:p>
              </p:txBody>
            </p:sp>
          </p:grpSp>
        </p:grpSp>
        <p:grpSp>
          <p:nvGrpSpPr>
            <p:cNvPr id="37914" name="Group 129"/>
            <p:cNvGrpSpPr>
              <a:grpSpLocks/>
            </p:cNvGrpSpPr>
            <p:nvPr/>
          </p:nvGrpSpPr>
          <p:grpSpPr bwMode="auto">
            <a:xfrm>
              <a:off x="3057779" y="1956753"/>
              <a:ext cx="419100" cy="427037"/>
              <a:chOff x="2214" y="9158"/>
              <a:chExt cx="1080" cy="360"/>
            </a:xfrm>
          </p:grpSpPr>
          <p:grpSp>
            <p:nvGrpSpPr>
              <p:cNvPr id="37955" name="Group 130"/>
              <p:cNvGrpSpPr>
                <a:grpSpLocks/>
              </p:cNvGrpSpPr>
              <p:nvPr/>
            </p:nvGrpSpPr>
            <p:grpSpPr bwMode="auto">
              <a:xfrm>
                <a:off x="2574" y="9158"/>
                <a:ext cx="360" cy="360"/>
                <a:chOff x="2214" y="9158"/>
                <a:chExt cx="360" cy="360"/>
              </a:xfrm>
            </p:grpSpPr>
            <p:sp>
              <p:nvSpPr>
                <p:cNvPr id="37964" name="Line 131"/>
                <p:cNvSpPr>
                  <a:spLocks noChangeShapeType="1"/>
                </p:cNvSpPr>
                <p:nvPr/>
              </p:nvSpPr>
              <p:spPr bwMode="auto">
                <a:xfrm>
                  <a:off x="2394" y="9158"/>
                  <a:ext cx="0" cy="360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37965" name="Line 132"/>
                <p:cNvSpPr>
                  <a:spLocks noChangeShapeType="1"/>
                </p:cNvSpPr>
                <p:nvPr/>
              </p:nvSpPr>
              <p:spPr bwMode="auto">
                <a:xfrm>
                  <a:off x="2394" y="9158"/>
                  <a:ext cx="180" cy="180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37966" name="Line 133"/>
                <p:cNvSpPr>
                  <a:spLocks noChangeShapeType="1"/>
                </p:cNvSpPr>
                <p:nvPr/>
              </p:nvSpPr>
              <p:spPr bwMode="auto">
                <a:xfrm>
                  <a:off x="2214" y="9338"/>
                  <a:ext cx="180" cy="180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ES"/>
                </a:p>
              </p:txBody>
            </p:sp>
          </p:grpSp>
          <p:grpSp>
            <p:nvGrpSpPr>
              <p:cNvPr id="37956" name="Group 134"/>
              <p:cNvGrpSpPr>
                <a:grpSpLocks/>
              </p:cNvGrpSpPr>
              <p:nvPr/>
            </p:nvGrpSpPr>
            <p:grpSpPr bwMode="auto">
              <a:xfrm>
                <a:off x="2934" y="9158"/>
                <a:ext cx="360" cy="360"/>
                <a:chOff x="2214" y="9158"/>
                <a:chExt cx="360" cy="360"/>
              </a:xfrm>
            </p:grpSpPr>
            <p:sp>
              <p:nvSpPr>
                <p:cNvPr id="37961" name="Line 135"/>
                <p:cNvSpPr>
                  <a:spLocks noChangeShapeType="1"/>
                </p:cNvSpPr>
                <p:nvPr/>
              </p:nvSpPr>
              <p:spPr bwMode="auto">
                <a:xfrm>
                  <a:off x="2394" y="9158"/>
                  <a:ext cx="0" cy="360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37962" name="Line 136"/>
                <p:cNvSpPr>
                  <a:spLocks noChangeShapeType="1"/>
                </p:cNvSpPr>
                <p:nvPr/>
              </p:nvSpPr>
              <p:spPr bwMode="auto">
                <a:xfrm>
                  <a:off x="2394" y="9158"/>
                  <a:ext cx="180" cy="180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37963" name="Line 137"/>
                <p:cNvSpPr>
                  <a:spLocks noChangeShapeType="1"/>
                </p:cNvSpPr>
                <p:nvPr/>
              </p:nvSpPr>
              <p:spPr bwMode="auto">
                <a:xfrm>
                  <a:off x="2214" y="9338"/>
                  <a:ext cx="180" cy="180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ES"/>
                </a:p>
              </p:txBody>
            </p:sp>
          </p:grpSp>
          <p:grpSp>
            <p:nvGrpSpPr>
              <p:cNvPr id="37957" name="Group 138"/>
              <p:cNvGrpSpPr>
                <a:grpSpLocks/>
              </p:cNvGrpSpPr>
              <p:nvPr/>
            </p:nvGrpSpPr>
            <p:grpSpPr bwMode="auto">
              <a:xfrm>
                <a:off x="2214" y="9158"/>
                <a:ext cx="360" cy="360"/>
                <a:chOff x="2214" y="9158"/>
                <a:chExt cx="360" cy="360"/>
              </a:xfrm>
            </p:grpSpPr>
            <p:sp>
              <p:nvSpPr>
                <p:cNvPr id="37958" name="Line 139"/>
                <p:cNvSpPr>
                  <a:spLocks noChangeShapeType="1"/>
                </p:cNvSpPr>
                <p:nvPr/>
              </p:nvSpPr>
              <p:spPr bwMode="auto">
                <a:xfrm>
                  <a:off x="2394" y="9158"/>
                  <a:ext cx="0" cy="360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37959" name="Line 140"/>
                <p:cNvSpPr>
                  <a:spLocks noChangeShapeType="1"/>
                </p:cNvSpPr>
                <p:nvPr/>
              </p:nvSpPr>
              <p:spPr bwMode="auto">
                <a:xfrm>
                  <a:off x="2394" y="9158"/>
                  <a:ext cx="180" cy="180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37960" name="Line 141"/>
                <p:cNvSpPr>
                  <a:spLocks noChangeShapeType="1"/>
                </p:cNvSpPr>
                <p:nvPr/>
              </p:nvSpPr>
              <p:spPr bwMode="auto">
                <a:xfrm>
                  <a:off x="2214" y="9338"/>
                  <a:ext cx="180" cy="180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ES"/>
                </a:p>
              </p:txBody>
            </p:sp>
          </p:grpSp>
        </p:grpSp>
        <p:grpSp>
          <p:nvGrpSpPr>
            <p:cNvPr id="37915" name="Group 142"/>
            <p:cNvGrpSpPr>
              <a:grpSpLocks/>
            </p:cNvGrpSpPr>
            <p:nvPr/>
          </p:nvGrpSpPr>
          <p:grpSpPr bwMode="auto">
            <a:xfrm>
              <a:off x="3057779" y="2683828"/>
              <a:ext cx="419100" cy="427037"/>
              <a:chOff x="2214" y="9158"/>
              <a:chExt cx="1080" cy="360"/>
            </a:xfrm>
          </p:grpSpPr>
          <p:grpSp>
            <p:nvGrpSpPr>
              <p:cNvPr id="37943" name="Group 143"/>
              <p:cNvGrpSpPr>
                <a:grpSpLocks/>
              </p:cNvGrpSpPr>
              <p:nvPr/>
            </p:nvGrpSpPr>
            <p:grpSpPr bwMode="auto">
              <a:xfrm>
                <a:off x="2574" y="9158"/>
                <a:ext cx="360" cy="360"/>
                <a:chOff x="2214" y="9158"/>
                <a:chExt cx="360" cy="360"/>
              </a:xfrm>
            </p:grpSpPr>
            <p:sp>
              <p:nvSpPr>
                <p:cNvPr id="37952" name="Line 144"/>
                <p:cNvSpPr>
                  <a:spLocks noChangeShapeType="1"/>
                </p:cNvSpPr>
                <p:nvPr/>
              </p:nvSpPr>
              <p:spPr bwMode="auto">
                <a:xfrm>
                  <a:off x="2394" y="9158"/>
                  <a:ext cx="0" cy="360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37953" name="Line 145"/>
                <p:cNvSpPr>
                  <a:spLocks noChangeShapeType="1"/>
                </p:cNvSpPr>
                <p:nvPr/>
              </p:nvSpPr>
              <p:spPr bwMode="auto">
                <a:xfrm>
                  <a:off x="2394" y="9158"/>
                  <a:ext cx="180" cy="180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37954" name="Line 146"/>
                <p:cNvSpPr>
                  <a:spLocks noChangeShapeType="1"/>
                </p:cNvSpPr>
                <p:nvPr/>
              </p:nvSpPr>
              <p:spPr bwMode="auto">
                <a:xfrm>
                  <a:off x="2214" y="9338"/>
                  <a:ext cx="180" cy="180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ES"/>
                </a:p>
              </p:txBody>
            </p:sp>
          </p:grpSp>
          <p:grpSp>
            <p:nvGrpSpPr>
              <p:cNvPr id="37944" name="Group 147"/>
              <p:cNvGrpSpPr>
                <a:grpSpLocks/>
              </p:cNvGrpSpPr>
              <p:nvPr/>
            </p:nvGrpSpPr>
            <p:grpSpPr bwMode="auto">
              <a:xfrm>
                <a:off x="2934" y="9158"/>
                <a:ext cx="360" cy="360"/>
                <a:chOff x="2214" y="9158"/>
                <a:chExt cx="360" cy="360"/>
              </a:xfrm>
            </p:grpSpPr>
            <p:sp>
              <p:nvSpPr>
                <p:cNvPr id="37949" name="Line 148"/>
                <p:cNvSpPr>
                  <a:spLocks noChangeShapeType="1"/>
                </p:cNvSpPr>
                <p:nvPr/>
              </p:nvSpPr>
              <p:spPr bwMode="auto">
                <a:xfrm>
                  <a:off x="2394" y="9158"/>
                  <a:ext cx="0" cy="360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37950" name="Line 149"/>
                <p:cNvSpPr>
                  <a:spLocks noChangeShapeType="1"/>
                </p:cNvSpPr>
                <p:nvPr/>
              </p:nvSpPr>
              <p:spPr bwMode="auto">
                <a:xfrm>
                  <a:off x="2394" y="9158"/>
                  <a:ext cx="180" cy="180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37951" name="Line 150"/>
                <p:cNvSpPr>
                  <a:spLocks noChangeShapeType="1"/>
                </p:cNvSpPr>
                <p:nvPr/>
              </p:nvSpPr>
              <p:spPr bwMode="auto">
                <a:xfrm>
                  <a:off x="2214" y="9338"/>
                  <a:ext cx="180" cy="180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ES"/>
                </a:p>
              </p:txBody>
            </p:sp>
          </p:grpSp>
          <p:grpSp>
            <p:nvGrpSpPr>
              <p:cNvPr id="37945" name="Group 151"/>
              <p:cNvGrpSpPr>
                <a:grpSpLocks/>
              </p:cNvGrpSpPr>
              <p:nvPr/>
            </p:nvGrpSpPr>
            <p:grpSpPr bwMode="auto">
              <a:xfrm>
                <a:off x="2214" y="9158"/>
                <a:ext cx="360" cy="360"/>
                <a:chOff x="2214" y="9158"/>
                <a:chExt cx="360" cy="360"/>
              </a:xfrm>
            </p:grpSpPr>
            <p:sp>
              <p:nvSpPr>
                <p:cNvPr id="37946" name="Line 152"/>
                <p:cNvSpPr>
                  <a:spLocks noChangeShapeType="1"/>
                </p:cNvSpPr>
                <p:nvPr/>
              </p:nvSpPr>
              <p:spPr bwMode="auto">
                <a:xfrm>
                  <a:off x="2394" y="9158"/>
                  <a:ext cx="0" cy="360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37947" name="Line 153"/>
                <p:cNvSpPr>
                  <a:spLocks noChangeShapeType="1"/>
                </p:cNvSpPr>
                <p:nvPr/>
              </p:nvSpPr>
              <p:spPr bwMode="auto">
                <a:xfrm>
                  <a:off x="2394" y="9158"/>
                  <a:ext cx="180" cy="180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37948" name="Line 154"/>
                <p:cNvSpPr>
                  <a:spLocks noChangeShapeType="1"/>
                </p:cNvSpPr>
                <p:nvPr/>
              </p:nvSpPr>
              <p:spPr bwMode="auto">
                <a:xfrm>
                  <a:off x="2214" y="9338"/>
                  <a:ext cx="180" cy="180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ES"/>
                </a:p>
              </p:txBody>
            </p:sp>
          </p:grpSp>
        </p:grpSp>
      </p:grpSp>
      <p:grpSp>
        <p:nvGrpSpPr>
          <p:cNvPr id="23" name="Group 174"/>
          <p:cNvGrpSpPr>
            <a:grpSpLocks/>
          </p:cNvGrpSpPr>
          <p:nvPr/>
        </p:nvGrpSpPr>
        <p:grpSpPr bwMode="auto">
          <a:xfrm>
            <a:off x="1446467" y="875665"/>
            <a:ext cx="3621087" cy="2403475"/>
            <a:chOff x="963" y="986"/>
            <a:chExt cx="2281" cy="1514"/>
          </a:xfrm>
        </p:grpSpPr>
        <p:sp>
          <p:nvSpPr>
            <p:cNvPr id="37933" name="Line 155"/>
            <p:cNvSpPr>
              <a:spLocks noChangeShapeType="1"/>
            </p:cNvSpPr>
            <p:nvPr/>
          </p:nvSpPr>
          <p:spPr bwMode="auto">
            <a:xfrm flipV="1">
              <a:off x="3001" y="2124"/>
              <a:ext cx="0" cy="21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triangl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s-ES"/>
            </a:p>
          </p:txBody>
        </p:sp>
        <p:sp>
          <p:nvSpPr>
            <p:cNvPr id="37934" name="Line 156"/>
            <p:cNvSpPr>
              <a:spLocks noChangeShapeType="1"/>
            </p:cNvSpPr>
            <p:nvPr/>
          </p:nvSpPr>
          <p:spPr bwMode="auto">
            <a:xfrm>
              <a:off x="1209" y="2193"/>
              <a:ext cx="0" cy="21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triangl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s-ES"/>
            </a:p>
          </p:txBody>
        </p:sp>
        <p:sp>
          <p:nvSpPr>
            <p:cNvPr id="37935" name="Line 157"/>
            <p:cNvSpPr>
              <a:spLocks noChangeShapeType="1"/>
            </p:cNvSpPr>
            <p:nvPr/>
          </p:nvSpPr>
          <p:spPr bwMode="auto">
            <a:xfrm rot="5400000">
              <a:off x="1727" y="1249"/>
              <a:ext cx="0" cy="21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triangl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s-ES"/>
            </a:p>
          </p:txBody>
        </p:sp>
        <p:sp>
          <p:nvSpPr>
            <p:cNvPr id="37936" name="Line 158"/>
            <p:cNvSpPr>
              <a:spLocks noChangeShapeType="1"/>
            </p:cNvSpPr>
            <p:nvPr/>
          </p:nvSpPr>
          <p:spPr bwMode="auto">
            <a:xfrm rot="5400000">
              <a:off x="1732" y="1703"/>
              <a:ext cx="0" cy="21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triangl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s-ES"/>
            </a:p>
          </p:txBody>
        </p:sp>
        <p:sp>
          <p:nvSpPr>
            <p:cNvPr id="37937" name="Line 159"/>
            <p:cNvSpPr>
              <a:spLocks noChangeShapeType="1"/>
            </p:cNvSpPr>
            <p:nvPr/>
          </p:nvSpPr>
          <p:spPr bwMode="auto">
            <a:xfrm rot="5400000">
              <a:off x="1737" y="2163"/>
              <a:ext cx="0" cy="21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triangl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s-ES"/>
            </a:p>
          </p:txBody>
        </p:sp>
        <p:sp>
          <p:nvSpPr>
            <p:cNvPr id="37938" name="Text Box 160"/>
            <p:cNvSpPr txBox="1">
              <a:spLocks noChangeArrowheads="1"/>
            </p:cNvSpPr>
            <p:nvPr/>
          </p:nvSpPr>
          <p:spPr bwMode="auto">
            <a:xfrm>
              <a:off x="963" y="2162"/>
              <a:ext cx="221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1">
                  <a:solidFill>
                    <a:srgbClr val="3333FF"/>
                  </a:solidFill>
                  <a:latin typeface="Comic Sans MS" panose="030F0702030302020204" pitchFamily="66" charset="0"/>
                </a:rPr>
                <a:t>I</a:t>
              </a:r>
              <a:endParaRPr lang="es-ES" sz="2000" b="1">
                <a:solidFill>
                  <a:srgbClr val="3333FF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7939" name="Text Box 161"/>
            <p:cNvSpPr txBox="1">
              <a:spLocks noChangeArrowheads="1"/>
            </p:cNvSpPr>
            <p:nvPr/>
          </p:nvSpPr>
          <p:spPr bwMode="auto">
            <a:xfrm>
              <a:off x="1645" y="1898"/>
              <a:ext cx="286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1">
                  <a:solidFill>
                    <a:srgbClr val="3333FF"/>
                  </a:solidFill>
                  <a:latin typeface="Comic Sans MS" panose="030F0702030302020204" pitchFamily="66" charset="0"/>
                </a:rPr>
                <a:t>I</a:t>
              </a:r>
              <a:r>
                <a:rPr lang="es-ES" sz="2000" b="1" baseline="-25000">
                  <a:solidFill>
                    <a:srgbClr val="3333FF"/>
                  </a:solidFill>
                  <a:latin typeface="Comic Sans MS" panose="030F0702030302020204" pitchFamily="66" charset="0"/>
                </a:rPr>
                <a:t>3</a:t>
              </a:r>
              <a:endParaRPr lang="es-ES" sz="2000" b="1">
                <a:solidFill>
                  <a:srgbClr val="3333FF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7940" name="Text Box 162"/>
            <p:cNvSpPr txBox="1">
              <a:spLocks noChangeArrowheads="1"/>
            </p:cNvSpPr>
            <p:nvPr/>
          </p:nvSpPr>
          <p:spPr bwMode="auto">
            <a:xfrm>
              <a:off x="1625" y="986"/>
              <a:ext cx="286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1">
                  <a:solidFill>
                    <a:srgbClr val="3333FF"/>
                  </a:solidFill>
                  <a:latin typeface="Comic Sans MS" panose="030F0702030302020204" pitchFamily="66" charset="0"/>
                </a:rPr>
                <a:t>I</a:t>
              </a:r>
              <a:r>
                <a:rPr lang="es-ES" sz="2000" b="1" baseline="-25000">
                  <a:solidFill>
                    <a:srgbClr val="3333FF"/>
                  </a:solidFill>
                  <a:latin typeface="Comic Sans MS" panose="030F0702030302020204" pitchFamily="66" charset="0"/>
                </a:rPr>
                <a:t>1</a:t>
              </a:r>
              <a:endParaRPr lang="es-ES" sz="2000" b="1">
                <a:solidFill>
                  <a:srgbClr val="3333FF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7941" name="Text Box 163"/>
            <p:cNvSpPr txBox="1">
              <a:spLocks noChangeArrowheads="1"/>
            </p:cNvSpPr>
            <p:nvPr/>
          </p:nvSpPr>
          <p:spPr bwMode="auto">
            <a:xfrm>
              <a:off x="1639" y="1439"/>
              <a:ext cx="286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1">
                  <a:solidFill>
                    <a:srgbClr val="3333FF"/>
                  </a:solidFill>
                  <a:latin typeface="Comic Sans MS" panose="030F0702030302020204" pitchFamily="66" charset="0"/>
                </a:rPr>
                <a:t>I</a:t>
              </a:r>
              <a:r>
                <a:rPr lang="es-ES" sz="2000" b="1" baseline="-25000">
                  <a:solidFill>
                    <a:srgbClr val="3333FF"/>
                  </a:solidFill>
                  <a:latin typeface="Comic Sans MS" panose="030F0702030302020204" pitchFamily="66" charset="0"/>
                </a:rPr>
                <a:t>2</a:t>
              </a:r>
              <a:endParaRPr lang="es-ES" sz="2000" b="1">
                <a:solidFill>
                  <a:srgbClr val="3333FF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7942" name="Text Box 164"/>
            <p:cNvSpPr txBox="1">
              <a:spLocks noChangeArrowheads="1"/>
            </p:cNvSpPr>
            <p:nvPr/>
          </p:nvSpPr>
          <p:spPr bwMode="auto">
            <a:xfrm>
              <a:off x="3023" y="2030"/>
              <a:ext cx="221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1">
                  <a:solidFill>
                    <a:srgbClr val="3333FF"/>
                  </a:solidFill>
                  <a:latin typeface="Comic Sans MS" panose="030F0702030302020204" pitchFamily="66" charset="0"/>
                </a:rPr>
                <a:t>I</a:t>
              </a:r>
              <a:endParaRPr lang="es-ES" sz="2000" b="1">
                <a:solidFill>
                  <a:srgbClr val="3333FF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492710" name="Text Box 166"/>
          <p:cNvSpPr txBox="1">
            <a:spLocks noChangeArrowheads="1"/>
          </p:cNvSpPr>
          <p:nvPr/>
        </p:nvSpPr>
        <p:spPr bwMode="auto">
          <a:xfrm>
            <a:off x="6940743" y="1676853"/>
            <a:ext cx="2672351" cy="905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Cables ideales</a:t>
            </a:r>
          </a:p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(potencial cte.)</a:t>
            </a:r>
          </a:p>
        </p:txBody>
      </p:sp>
      <p:sp>
        <p:nvSpPr>
          <p:cNvPr id="37929" name="Text Box 53"/>
          <p:cNvSpPr txBox="1">
            <a:spLocks noChangeArrowheads="1"/>
          </p:cNvSpPr>
          <p:nvPr/>
        </p:nvSpPr>
        <p:spPr bwMode="auto">
          <a:xfrm>
            <a:off x="7115662" y="4320035"/>
            <a:ext cx="2322513" cy="592137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FFFFFF"/>
                </a:solidFill>
                <a:latin typeface="Arial" panose="020B0604020202020204" pitchFamily="34" charset="0"/>
              </a:rPr>
              <a:t>V</a:t>
            </a:r>
            <a:r>
              <a:rPr lang="es-ES" sz="2400" baseline="-25000">
                <a:solidFill>
                  <a:srgbClr val="FFFFFF"/>
                </a:solidFill>
                <a:latin typeface="Arial" panose="020B0604020202020204" pitchFamily="34" charset="0"/>
              </a:rPr>
              <a:t>1</a:t>
            </a:r>
            <a:r>
              <a:rPr lang="es-ES" sz="2400">
                <a:solidFill>
                  <a:srgbClr val="FFFFFF"/>
                </a:solidFill>
                <a:latin typeface="Arial" panose="020B0604020202020204" pitchFamily="34" charset="0"/>
              </a:rPr>
              <a:t> = V</a:t>
            </a:r>
            <a:r>
              <a:rPr lang="es-ES" sz="2400" baseline="-25000">
                <a:solidFill>
                  <a:srgbClr val="FFFFFF"/>
                </a:solidFill>
                <a:latin typeface="Arial" panose="020B0604020202020204" pitchFamily="34" charset="0"/>
              </a:rPr>
              <a:t>2</a:t>
            </a:r>
            <a:r>
              <a:rPr lang="es-ES" sz="2400">
                <a:solidFill>
                  <a:srgbClr val="FFFFFF"/>
                </a:solidFill>
                <a:latin typeface="Arial" panose="020B0604020202020204" pitchFamily="34" charset="0"/>
              </a:rPr>
              <a:t> = V</a:t>
            </a:r>
            <a:r>
              <a:rPr lang="es-ES" sz="2400" baseline="-25000">
                <a:solidFill>
                  <a:srgbClr val="FFFFFF"/>
                </a:solidFill>
                <a:latin typeface="Arial" panose="020B0604020202020204" pitchFamily="34" charset="0"/>
              </a:rPr>
              <a:t>3</a:t>
            </a:r>
            <a:r>
              <a:rPr lang="es-ES" sz="2400">
                <a:solidFill>
                  <a:srgbClr val="FFFFFF"/>
                </a:solidFill>
                <a:latin typeface="Arial" panose="020B0604020202020204" pitchFamily="34" charset="0"/>
              </a:rPr>
              <a:t> = </a:t>
            </a:r>
            <a:r>
              <a:rPr lang="es-ES" sz="2800">
                <a:solidFill>
                  <a:srgbClr val="FFFF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37930" name="Text Box 175"/>
          <p:cNvSpPr txBox="1">
            <a:spLocks noChangeArrowheads="1"/>
          </p:cNvSpPr>
          <p:nvPr/>
        </p:nvSpPr>
        <p:spPr bwMode="auto">
          <a:xfrm>
            <a:off x="7508622" y="5040630"/>
            <a:ext cx="2796361" cy="905881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Caída en =  Caída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  cada R      en pila</a:t>
            </a:r>
          </a:p>
        </p:txBody>
      </p:sp>
      <p:sp>
        <p:nvSpPr>
          <p:cNvPr id="37927" name="Text Box 62"/>
          <p:cNvSpPr txBox="1">
            <a:spLocks noChangeArrowheads="1"/>
          </p:cNvSpPr>
          <p:nvPr/>
        </p:nvSpPr>
        <p:spPr bwMode="auto">
          <a:xfrm>
            <a:off x="3849944" y="4313759"/>
            <a:ext cx="2366963" cy="587375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108000" tIns="108000" rIns="108000" bIns="108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FFFFFF"/>
                </a:solidFill>
                <a:latin typeface="Comic Sans MS" panose="030F0702030302020204" pitchFamily="66" charset="0"/>
              </a:rPr>
              <a:t>I = I</a:t>
            </a:r>
            <a:r>
              <a:rPr lang="es-ES" sz="2400" baseline="-25000">
                <a:solidFill>
                  <a:srgbClr val="FFFFFF"/>
                </a:solidFill>
                <a:latin typeface="Comic Sans MS" panose="030F0702030302020204" pitchFamily="66" charset="0"/>
              </a:rPr>
              <a:t>1</a:t>
            </a:r>
            <a:r>
              <a:rPr lang="es-ES" sz="2400">
                <a:solidFill>
                  <a:srgbClr val="FFFFFF"/>
                </a:solidFill>
                <a:latin typeface="Comic Sans MS" panose="030F0702030302020204" pitchFamily="66" charset="0"/>
              </a:rPr>
              <a:t> </a:t>
            </a:r>
            <a:r>
              <a:rPr lang="es-ES" sz="2400">
                <a:solidFill>
                  <a:srgbClr val="FFFFFF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+</a:t>
            </a:r>
            <a:r>
              <a:rPr lang="es-ES" sz="2400">
                <a:solidFill>
                  <a:srgbClr val="FFFFFF"/>
                </a:solidFill>
                <a:latin typeface="Comic Sans MS" panose="030F0702030302020204" pitchFamily="66" charset="0"/>
              </a:rPr>
              <a:t> I</a:t>
            </a:r>
            <a:r>
              <a:rPr lang="es-ES" sz="2400" baseline="-25000">
                <a:solidFill>
                  <a:srgbClr val="FFFFFF"/>
                </a:solidFill>
                <a:latin typeface="Comic Sans MS" panose="030F0702030302020204" pitchFamily="66" charset="0"/>
              </a:rPr>
              <a:t>2</a:t>
            </a:r>
            <a:r>
              <a:rPr lang="es-ES" sz="2400">
                <a:solidFill>
                  <a:srgbClr val="FFFFFF"/>
                </a:solidFill>
                <a:latin typeface="Comic Sans MS" panose="030F0702030302020204" pitchFamily="66" charset="0"/>
              </a:rPr>
              <a:t> </a:t>
            </a:r>
            <a:r>
              <a:rPr lang="es-ES" sz="2400">
                <a:solidFill>
                  <a:srgbClr val="FFFFFF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+</a:t>
            </a:r>
            <a:r>
              <a:rPr lang="es-ES" sz="2400">
                <a:solidFill>
                  <a:srgbClr val="FFFFFF"/>
                </a:solidFill>
                <a:latin typeface="Comic Sans MS" panose="030F0702030302020204" pitchFamily="66" charset="0"/>
              </a:rPr>
              <a:t> I</a:t>
            </a:r>
            <a:r>
              <a:rPr lang="es-ES" sz="2400" baseline="-25000">
                <a:solidFill>
                  <a:srgbClr val="FFFFFF"/>
                </a:solidFill>
                <a:latin typeface="Comic Sans MS" panose="030F0702030302020204" pitchFamily="66" charset="0"/>
              </a:rPr>
              <a:t>3</a:t>
            </a:r>
            <a:endParaRPr lang="es-ES" sz="2400">
              <a:solidFill>
                <a:srgbClr val="FFFFFF"/>
              </a:solidFill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sp>
        <p:nvSpPr>
          <p:cNvPr id="37928" name="AutoShape 171"/>
          <p:cNvSpPr>
            <a:spLocks noChangeArrowheads="1"/>
          </p:cNvSpPr>
          <p:nvPr/>
        </p:nvSpPr>
        <p:spPr bwMode="auto">
          <a:xfrm rot="5400000">
            <a:off x="8082627" y="2593839"/>
            <a:ext cx="388583" cy="439738"/>
          </a:xfrm>
          <a:prstGeom prst="rightArrow">
            <a:avLst>
              <a:gd name="adj1" fmla="val 39352"/>
              <a:gd name="adj2" fmla="val 4946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82800" rIns="90000" bIns="82800" anchor="ctr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7926" name="Text Box 180"/>
          <p:cNvSpPr txBox="1">
            <a:spLocks noChangeArrowheads="1"/>
          </p:cNvSpPr>
          <p:nvPr/>
        </p:nvSpPr>
        <p:spPr bwMode="auto">
          <a:xfrm>
            <a:off x="2391270" y="5039821"/>
            <a:ext cx="3821113" cy="536575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Entrante = Suma salientes</a:t>
            </a:r>
          </a:p>
        </p:txBody>
      </p:sp>
      <p:sp>
        <p:nvSpPr>
          <p:cNvPr id="37923" name="Text Box 167"/>
          <p:cNvSpPr txBox="1">
            <a:spLocks noChangeArrowheads="1"/>
          </p:cNvSpPr>
          <p:nvPr/>
        </p:nvSpPr>
        <p:spPr bwMode="auto">
          <a:xfrm>
            <a:off x="1317881" y="4318958"/>
            <a:ext cx="2366963" cy="55086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1ª Ley Kirchhoff</a:t>
            </a:r>
          </a:p>
        </p:txBody>
      </p:sp>
      <p:sp>
        <p:nvSpPr>
          <p:cNvPr id="100" name="Text Box 166">
            <a:extLst>
              <a:ext uri="{FF2B5EF4-FFF2-40B4-BE49-F238E27FC236}">
                <a16:creationId xmlns:a16="http://schemas.microsoft.com/office/drawing/2014/main" id="{31C443A7-F855-48D6-B97F-2732FBBE91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0742" y="2921518"/>
            <a:ext cx="2672352" cy="905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Hay dos con forma de tenedor</a:t>
            </a:r>
          </a:p>
        </p:txBody>
      </p:sp>
      <p:sp>
        <p:nvSpPr>
          <p:cNvPr id="101" name="AutoShape 171">
            <a:extLst>
              <a:ext uri="{FF2B5EF4-FFF2-40B4-BE49-F238E27FC236}">
                <a16:creationId xmlns:a16="http://schemas.microsoft.com/office/drawing/2014/main" id="{8FB7FF6A-5C1D-4F10-8967-01D12D07CE41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082627" y="3801822"/>
            <a:ext cx="388583" cy="439738"/>
          </a:xfrm>
          <a:prstGeom prst="rightArrow">
            <a:avLst>
              <a:gd name="adj1" fmla="val 39352"/>
              <a:gd name="adj2" fmla="val 4946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82800" rIns="90000" bIns="82800" anchor="ctr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Forma libre: forma 1">
            <a:extLst>
              <a:ext uri="{FF2B5EF4-FFF2-40B4-BE49-F238E27FC236}">
                <a16:creationId xmlns:a16="http://schemas.microsoft.com/office/drawing/2014/main" id="{D809B915-C42D-41E6-AB5A-6CE02460B42D}"/>
              </a:ext>
            </a:extLst>
          </p:cNvPr>
          <p:cNvSpPr/>
          <p:nvPr/>
        </p:nvSpPr>
        <p:spPr bwMode="auto">
          <a:xfrm>
            <a:off x="1321834" y="1799302"/>
            <a:ext cx="900000" cy="2484000"/>
          </a:xfrm>
          <a:custGeom>
            <a:avLst/>
            <a:gdLst>
              <a:gd name="connsiteX0" fmla="*/ 565960 w 910089"/>
              <a:gd name="connsiteY0" fmla="*/ 2408903 h 2408903"/>
              <a:gd name="connsiteX1" fmla="*/ 202166 w 910089"/>
              <a:gd name="connsiteY1" fmla="*/ 1946787 h 2408903"/>
              <a:gd name="connsiteX2" fmla="*/ 15353 w 910089"/>
              <a:gd name="connsiteY2" fmla="*/ 1160207 h 2408903"/>
              <a:gd name="connsiteX3" fmla="*/ 74347 w 910089"/>
              <a:gd name="connsiteY3" fmla="*/ 245807 h 2408903"/>
              <a:gd name="connsiteX4" fmla="*/ 575792 w 910089"/>
              <a:gd name="connsiteY4" fmla="*/ 0 h 2408903"/>
              <a:gd name="connsiteX5" fmla="*/ 910089 w 910089"/>
              <a:gd name="connsiteY5" fmla="*/ 245807 h 2408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0089" h="2408903">
                <a:moveTo>
                  <a:pt x="565960" y="2408903"/>
                </a:moveTo>
                <a:cubicBezTo>
                  <a:pt x="429947" y="2281903"/>
                  <a:pt x="293934" y="2154903"/>
                  <a:pt x="202166" y="1946787"/>
                </a:cubicBezTo>
                <a:cubicBezTo>
                  <a:pt x="110398" y="1738671"/>
                  <a:pt x="36656" y="1443704"/>
                  <a:pt x="15353" y="1160207"/>
                </a:cubicBezTo>
                <a:cubicBezTo>
                  <a:pt x="-5950" y="876710"/>
                  <a:pt x="-19060" y="439175"/>
                  <a:pt x="74347" y="245807"/>
                </a:cubicBezTo>
                <a:cubicBezTo>
                  <a:pt x="167753" y="52439"/>
                  <a:pt x="436502" y="0"/>
                  <a:pt x="575792" y="0"/>
                </a:cubicBezTo>
                <a:cubicBezTo>
                  <a:pt x="715082" y="0"/>
                  <a:pt x="812585" y="122903"/>
                  <a:pt x="910089" y="245807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none" lIns="90000" tIns="82800" rIns="90000" bIns="82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336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7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4" dur="500"/>
                                        <p:tgtEl>
                                          <p:spTgt spid="37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7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9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7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2" dur="500"/>
                                        <p:tgtEl>
                                          <p:spTgt spid="37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7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710" grpId="0"/>
      <p:bldP spid="37929" grpId="0" animBg="1"/>
      <p:bldP spid="37930" grpId="0" animBg="1"/>
      <p:bldP spid="37927" grpId="0" animBg="1"/>
      <p:bldP spid="37928" grpId="0" animBg="1"/>
      <p:bldP spid="37926" grpId="0" animBg="1"/>
      <p:bldP spid="37923" grpId="0" animBg="1"/>
      <p:bldP spid="100" grpId="0"/>
      <p:bldP spid="101" grpId="0" animBg="1"/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>
            <a:grpSpLocks/>
          </p:cNvGrpSpPr>
          <p:nvPr/>
        </p:nvGrpSpPr>
        <p:grpSpPr bwMode="auto">
          <a:xfrm>
            <a:off x="1829054" y="2242503"/>
            <a:ext cx="2857500" cy="1752600"/>
            <a:chOff x="1911171" y="2523769"/>
            <a:chExt cx="2857996" cy="1752379"/>
          </a:xfrm>
        </p:grpSpPr>
        <p:sp>
          <p:nvSpPr>
            <p:cNvPr id="38009" name="Line 10"/>
            <p:cNvSpPr>
              <a:spLocks noChangeShapeType="1"/>
            </p:cNvSpPr>
            <p:nvPr/>
          </p:nvSpPr>
          <p:spPr bwMode="auto">
            <a:xfrm>
              <a:off x="3416300" y="3904814"/>
              <a:ext cx="0" cy="258727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8010" name="Line 11"/>
            <p:cNvSpPr>
              <a:spLocks noChangeShapeType="1"/>
            </p:cNvSpPr>
            <p:nvPr/>
          </p:nvSpPr>
          <p:spPr bwMode="auto">
            <a:xfrm>
              <a:off x="3357563" y="3793548"/>
              <a:ext cx="0" cy="48260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8011" name="Line 12"/>
            <p:cNvSpPr>
              <a:spLocks noChangeShapeType="1"/>
            </p:cNvSpPr>
            <p:nvPr/>
          </p:nvSpPr>
          <p:spPr bwMode="auto">
            <a:xfrm flipH="1" flipV="1">
              <a:off x="3428998" y="4038021"/>
              <a:ext cx="1335089" cy="22041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8012" name="Text Box 14"/>
            <p:cNvSpPr txBox="1">
              <a:spLocks noChangeArrowheads="1"/>
            </p:cNvSpPr>
            <p:nvPr/>
          </p:nvSpPr>
          <p:spPr bwMode="auto">
            <a:xfrm>
              <a:off x="3441649" y="3560275"/>
              <a:ext cx="334963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800" b="1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38013" name="Line 42"/>
            <p:cNvSpPr>
              <a:spLocks noChangeShapeType="1"/>
            </p:cNvSpPr>
            <p:nvPr/>
          </p:nvSpPr>
          <p:spPr bwMode="auto">
            <a:xfrm flipH="1" flipV="1">
              <a:off x="1919287" y="4021104"/>
              <a:ext cx="1427162" cy="20295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8014" name="Line 42"/>
            <p:cNvSpPr>
              <a:spLocks noChangeShapeType="1"/>
            </p:cNvSpPr>
            <p:nvPr/>
          </p:nvSpPr>
          <p:spPr bwMode="auto">
            <a:xfrm rot="-5400000" flipH="1" flipV="1">
              <a:off x="1170227" y="3264713"/>
              <a:ext cx="1492455" cy="10567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8015" name="Line 42"/>
            <p:cNvSpPr>
              <a:spLocks noChangeShapeType="1"/>
            </p:cNvSpPr>
            <p:nvPr/>
          </p:nvSpPr>
          <p:spPr bwMode="auto">
            <a:xfrm rot="-5400000" flipH="1" flipV="1">
              <a:off x="4017656" y="3301508"/>
              <a:ext cx="1492455" cy="10567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37891" name="Line 13"/>
          <p:cNvSpPr>
            <a:spLocks noChangeShapeType="1"/>
          </p:cNvSpPr>
          <p:nvPr/>
        </p:nvSpPr>
        <p:spPr bwMode="auto">
          <a:xfrm flipH="1">
            <a:off x="2303717" y="1455103"/>
            <a:ext cx="0" cy="1439862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7892" name="Line 18"/>
          <p:cNvSpPr>
            <a:spLocks noChangeShapeType="1"/>
          </p:cNvSpPr>
          <p:nvPr/>
        </p:nvSpPr>
        <p:spPr bwMode="auto">
          <a:xfrm flipH="1">
            <a:off x="2318004" y="1455103"/>
            <a:ext cx="719138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7893" name="Text Box 19"/>
          <p:cNvSpPr txBox="1">
            <a:spLocks noChangeArrowheads="1"/>
          </p:cNvSpPr>
          <p:nvPr/>
        </p:nvSpPr>
        <p:spPr bwMode="auto">
          <a:xfrm>
            <a:off x="3472117" y="915353"/>
            <a:ext cx="50323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000" b="1">
                <a:solidFill>
                  <a:srgbClr val="008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</a:t>
            </a:r>
            <a:r>
              <a:rPr lang="es-ES" sz="2000" b="1" baseline="-30000">
                <a:solidFill>
                  <a:srgbClr val="008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s-ES" sz="2000" b="1">
              <a:solidFill>
                <a:srgbClr val="008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7894" name="Line 20"/>
          <p:cNvSpPr>
            <a:spLocks noChangeShapeType="1"/>
          </p:cNvSpPr>
          <p:nvPr/>
        </p:nvSpPr>
        <p:spPr bwMode="auto">
          <a:xfrm flipH="1">
            <a:off x="3508629" y="1451928"/>
            <a:ext cx="719138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7895" name="Line 24"/>
          <p:cNvSpPr>
            <a:spLocks noChangeShapeType="1"/>
          </p:cNvSpPr>
          <p:nvPr/>
        </p:nvSpPr>
        <p:spPr bwMode="auto">
          <a:xfrm flipH="1" flipV="1">
            <a:off x="1836992" y="2177415"/>
            <a:ext cx="1204912" cy="4763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7896" name="Text Box 25"/>
          <p:cNvSpPr txBox="1">
            <a:spLocks noChangeArrowheads="1"/>
          </p:cNvSpPr>
          <p:nvPr/>
        </p:nvSpPr>
        <p:spPr bwMode="auto">
          <a:xfrm>
            <a:off x="3476879" y="1642428"/>
            <a:ext cx="50323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000" b="1">
                <a:solidFill>
                  <a:srgbClr val="008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</a:t>
            </a:r>
            <a:r>
              <a:rPr lang="es-ES" sz="2000" b="1" baseline="-30000">
                <a:solidFill>
                  <a:srgbClr val="008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es-ES" sz="2000" b="1">
              <a:solidFill>
                <a:srgbClr val="008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7897" name="Line 26"/>
          <p:cNvSpPr>
            <a:spLocks noChangeShapeType="1"/>
          </p:cNvSpPr>
          <p:nvPr/>
        </p:nvSpPr>
        <p:spPr bwMode="auto">
          <a:xfrm flipH="1">
            <a:off x="3494342" y="2177415"/>
            <a:ext cx="1168400" cy="1588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7898" name="Line 30"/>
          <p:cNvSpPr>
            <a:spLocks noChangeShapeType="1"/>
          </p:cNvSpPr>
          <p:nvPr/>
        </p:nvSpPr>
        <p:spPr bwMode="auto">
          <a:xfrm flipH="1">
            <a:off x="2316417" y="2909253"/>
            <a:ext cx="719137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7899" name="Text Box 31"/>
          <p:cNvSpPr txBox="1">
            <a:spLocks noChangeArrowheads="1"/>
          </p:cNvSpPr>
          <p:nvPr/>
        </p:nvSpPr>
        <p:spPr bwMode="auto">
          <a:xfrm>
            <a:off x="3470529" y="2380615"/>
            <a:ext cx="50323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000" b="1">
                <a:solidFill>
                  <a:srgbClr val="008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</a:t>
            </a:r>
            <a:r>
              <a:rPr lang="es-ES" sz="2000" b="1" baseline="-30000">
                <a:solidFill>
                  <a:srgbClr val="008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</a:t>
            </a:r>
            <a:endParaRPr lang="es-ES" sz="2000" b="1">
              <a:solidFill>
                <a:srgbClr val="008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7900" name="Line 39"/>
          <p:cNvSpPr>
            <a:spLocks noChangeShapeType="1"/>
          </p:cNvSpPr>
          <p:nvPr/>
        </p:nvSpPr>
        <p:spPr bwMode="auto">
          <a:xfrm flipH="1">
            <a:off x="3507042" y="2898140"/>
            <a:ext cx="719137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7901" name="Line 41"/>
          <p:cNvSpPr>
            <a:spLocks noChangeShapeType="1"/>
          </p:cNvSpPr>
          <p:nvPr/>
        </p:nvSpPr>
        <p:spPr bwMode="auto">
          <a:xfrm flipH="1">
            <a:off x="4216654" y="1439228"/>
            <a:ext cx="0" cy="1439862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8008" name="Text Box 59"/>
          <p:cNvSpPr txBox="1">
            <a:spLocks noChangeArrowheads="1"/>
          </p:cNvSpPr>
          <p:nvPr/>
        </p:nvSpPr>
        <p:spPr bwMode="auto">
          <a:xfrm>
            <a:off x="5398262" y="2168271"/>
            <a:ext cx="1212850" cy="536575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V = R </a:t>
            </a:r>
            <a:r>
              <a:rPr lang="es-ES" sz="2400">
                <a:solidFill>
                  <a:srgbClr val="000000"/>
                </a:solidFill>
                <a:latin typeface="Comic Sans MS" panose="030F0702030302020204" pitchFamily="66" charset="0"/>
              </a:rPr>
              <a:t>I</a:t>
            </a:r>
          </a:p>
        </p:txBody>
      </p:sp>
      <p:sp>
        <p:nvSpPr>
          <p:cNvPr id="37904" name="Oval 83"/>
          <p:cNvSpPr>
            <a:spLocks noChangeArrowheads="1"/>
          </p:cNvSpPr>
          <p:nvPr/>
        </p:nvSpPr>
        <p:spPr bwMode="auto">
          <a:xfrm>
            <a:off x="1771904" y="2123440"/>
            <a:ext cx="144463" cy="144463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7905" name="Oval 84"/>
          <p:cNvSpPr>
            <a:spLocks noChangeArrowheads="1"/>
          </p:cNvSpPr>
          <p:nvPr/>
        </p:nvSpPr>
        <p:spPr bwMode="auto">
          <a:xfrm>
            <a:off x="4605592" y="2121853"/>
            <a:ext cx="144462" cy="144462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7906" name="Rectangle 85"/>
          <p:cNvSpPr>
            <a:spLocks noChangeArrowheads="1"/>
          </p:cNvSpPr>
          <p:nvPr/>
        </p:nvSpPr>
        <p:spPr bwMode="auto">
          <a:xfrm>
            <a:off x="1273175" y="308167"/>
            <a:ext cx="8520113" cy="531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569" tIns="49785" rIns="99569" bIns="49785" anchor="ctr">
            <a:spAutoFit/>
          </a:bodyPr>
          <a:lstStyle>
            <a:lvl1pPr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800" b="1" dirty="0">
                <a:solidFill>
                  <a:srgbClr val="CC0000"/>
                </a:solidFill>
                <a:latin typeface="Arial" panose="020B0604020202020204" pitchFamily="34" charset="0"/>
              </a:rPr>
              <a:t>4.4.3 ASOCIACIÓN EN PARALELO</a:t>
            </a:r>
          </a:p>
        </p:txBody>
      </p:sp>
      <p:grpSp>
        <p:nvGrpSpPr>
          <p:cNvPr id="5" name="Group 184"/>
          <p:cNvGrpSpPr>
            <a:grpSpLocks/>
          </p:cNvGrpSpPr>
          <p:nvPr/>
        </p:nvGrpSpPr>
        <p:grpSpPr bwMode="auto">
          <a:xfrm>
            <a:off x="1273175" y="4331399"/>
            <a:ext cx="9078913" cy="1082675"/>
            <a:chOff x="802" y="3663"/>
            <a:chExt cx="5719" cy="682"/>
          </a:xfrm>
        </p:grpSpPr>
        <p:sp>
          <p:nvSpPr>
            <p:cNvPr id="38002" name="Rectangle 111"/>
            <p:cNvSpPr>
              <a:spLocks noChangeArrowheads="1"/>
            </p:cNvSpPr>
            <p:nvPr/>
          </p:nvSpPr>
          <p:spPr bwMode="auto">
            <a:xfrm>
              <a:off x="802" y="3663"/>
              <a:ext cx="1062" cy="682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8003" name="Rectangle 87"/>
            <p:cNvSpPr>
              <a:spLocks noChangeArrowheads="1"/>
            </p:cNvSpPr>
            <p:nvPr/>
          </p:nvSpPr>
          <p:spPr bwMode="auto">
            <a:xfrm>
              <a:off x="5234" y="3692"/>
              <a:ext cx="1287" cy="634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82800" rIns="90000" bIns="82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6" name="Group 183"/>
          <p:cNvGrpSpPr>
            <a:grpSpLocks/>
          </p:cNvGrpSpPr>
          <p:nvPr/>
        </p:nvGrpSpPr>
        <p:grpSpPr bwMode="auto">
          <a:xfrm>
            <a:off x="8428038" y="4329811"/>
            <a:ext cx="1938337" cy="981075"/>
            <a:chOff x="5285" y="3654"/>
            <a:chExt cx="1221" cy="618"/>
          </a:xfrm>
        </p:grpSpPr>
        <p:sp>
          <p:nvSpPr>
            <p:cNvPr id="37996" name="Text Box 88"/>
            <p:cNvSpPr txBox="1">
              <a:spLocks noChangeArrowheads="1"/>
            </p:cNvSpPr>
            <p:nvPr/>
          </p:nvSpPr>
          <p:spPr bwMode="auto">
            <a:xfrm>
              <a:off x="5285" y="3938"/>
              <a:ext cx="1221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1">
                  <a:solidFill>
                    <a:srgbClr val="000000"/>
                  </a:solidFill>
                  <a:latin typeface="Arial" panose="020B0604020202020204" pitchFamily="34" charset="0"/>
                </a:rPr>
                <a:t>R</a:t>
              </a:r>
              <a:r>
                <a:rPr lang="es-ES" sz="2400" b="1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r>
                <a:rPr lang="es-ES" sz="2400" b="1">
                  <a:solidFill>
                    <a:srgbClr val="000000"/>
                  </a:solidFill>
                  <a:latin typeface="Arial" panose="020B0604020202020204" pitchFamily="34" charset="0"/>
                </a:rPr>
                <a:t>     R</a:t>
              </a:r>
              <a:r>
                <a:rPr lang="es-ES" sz="2400" b="1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  <a:r>
                <a:rPr lang="es-ES" sz="2400" b="1">
                  <a:solidFill>
                    <a:srgbClr val="000000"/>
                  </a:solidFill>
                  <a:latin typeface="Arial" panose="020B0604020202020204" pitchFamily="34" charset="0"/>
                </a:rPr>
                <a:t>    R</a:t>
              </a:r>
              <a:r>
                <a:rPr lang="es-ES" sz="2400" b="1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3</a:t>
              </a:r>
              <a:endParaRPr lang="es-ES" sz="2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997" name="Text Box 89"/>
            <p:cNvSpPr txBox="1">
              <a:spLocks noChangeArrowheads="1"/>
            </p:cNvSpPr>
            <p:nvPr/>
          </p:nvSpPr>
          <p:spPr bwMode="auto">
            <a:xfrm>
              <a:off x="5549" y="3819"/>
              <a:ext cx="762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1">
                  <a:solidFill>
                    <a:srgbClr val="000000"/>
                  </a:solidFill>
                  <a:latin typeface="Arial" panose="020B0604020202020204" pitchFamily="34" charset="0"/>
                </a:rPr>
                <a:t>+       + </a:t>
              </a:r>
            </a:p>
          </p:txBody>
        </p:sp>
        <p:sp>
          <p:nvSpPr>
            <p:cNvPr id="37998" name="Line 90"/>
            <p:cNvSpPr>
              <a:spLocks noChangeShapeType="1"/>
            </p:cNvSpPr>
            <p:nvPr/>
          </p:nvSpPr>
          <p:spPr bwMode="auto">
            <a:xfrm flipV="1">
              <a:off x="5322" y="3973"/>
              <a:ext cx="22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s-ES"/>
            </a:p>
          </p:txBody>
        </p:sp>
        <p:sp>
          <p:nvSpPr>
            <p:cNvPr id="37999" name="Line 91"/>
            <p:cNvSpPr>
              <a:spLocks noChangeShapeType="1"/>
            </p:cNvSpPr>
            <p:nvPr/>
          </p:nvSpPr>
          <p:spPr bwMode="auto">
            <a:xfrm flipV="1">
              <a:off x="5788" y="3980"/>
              <a:ext cx="22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s-ES"/>
            </a:p>
          </p:txBody>
        </p:sp>
        <p:sp>
          <p:nvSpPr>
            <p:cNvPr id="38000" name="Line 92"/>
            <p:cNvSpPr>
              <a:spLocks noChangeShapeType="1"/>
            </p:cNvSpPr>
            <p:nvPr/>
          </p:nvSpPr>
          <p:spPr bwMode="auto">
            <a:xfrm flipV="1">
              <a:off x="6239" y="3976"/>
              <a:ext cx="22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s-ES"/>
            </a:p>
          </p:txBody>
        </p:sp>
        <p:sp>
          <p:nvSpPr>
            <p:cNvPr id="38001" name="Text Box 93"/>
            <p:cNvSpPr txBox="1">
              <a:spLocks noChangeArrowheads="1"/>
            </p:cNvSpPr>
            <p:nvPr/>
          </p:nvSpPr>
          <p:spPr bwMode="auto">
            <a:xfrm>
              <a:off x="5306" y="3654"/>
              <a:ext cx="1124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1">
                  <a:solidFill>
                    <a:srgbClr val="000000"/>
                  </a:solidFill>
                  <a:latin typeface="Arial" panose="020B0604020202020204" pitchFamily="34" charset="0"/>
                </a:rPr>
                <a:t>1       1      1</a:t>
              </a:r>
            </a:p>
          </p:txBody>
        </p:sp>
      </p:grpSp>
      <p:grpSp>
        <p:nvGrpSpPr>
          <p:cNvPr id="7" name="Group 94"/>
          <p:cNvGrpSpPr>
            <a:grpSpLocks/>
          </p:cNvGrpSpPr>
          <p:nvPr/>
        </p:nvGrpSpPr>
        <p:grpSpPr bwMode="auto">
          <a:xfrm>
            <a:off x="3038475" y="4404424"/>
            <a:ext cx="901700" cy="879475"/>
            <a:chOff x="1914" y="3629"/>
            <a:chExt cx="568" cy="554"/>
          </a:xfrm>
        </p:grpSpPr>
        <p:sp>
          <p:nvSpPr>
            <p:cNvPr id="37992" name="Line 95"/>
            <p:cNvSpPr>
              <a:spLocks noChangeShapeType="1"/>
            </p:cNvSpPr>
            <p:nvPr/>
          </p:nvSpPr>
          <p:spPr bwMode="auto">
            <a:xfrm>
              <a:off x="1914" y="3928"/>
              <a:ext cx="37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s-ES"/>
            </a:p>
          </p:txBody>
        </p:sp>
        <p:sp>
          <p:nvSpPr>
            <p:cNvPr id="37993" name="Text Box 96"/>
            <p:cNvSpPr txBox="1">
              <a:spLocks noChangeArrowheads="1"/>
            </p:cNvSpPr>
            <p:nvPr/>
          </p:nvSpPr>
          <p:spPr bwMode="auto">
            <a:xfrm>
              <a:off x="1975" y="3849"/>
              <a:ext cx="198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37994" name="Text Box 97"/>
            <p:cNvSpPr txBox="1">
              <a:spLocks noChangeArrowheads="1"/>
            </p:cNvSpPr>
            <p:nvPr/>
          </p:nvSpPr>
          <p:spPr bwMode="auto">
            <a:xfrm>
              <a:off x="1987" y="3629"/>
              <a:ext cx="221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I</a:t>
              </a:r>
            </a:p>
          </p:txBody>
        </p:sp>
        <p:sp>
          <p:nvSpPr>
            <p:cNvPr id="37995" name="Text Box 98"/>
            <p:cNvSpPr txBox="1">
              <a:spLocks noChangeArrowheads="1"/>
            </p:cNvSpPr>
            <p:nvPr/>
          </p:nvSpPr>
          <p:spPr bwMode="auto">
            <a:xfrm>
              <a:off x="2275" y="3769"/>
              <a:ext cx="207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>
                  <a:solidFill>
                    <a:srgbClr val="000000"/>
                  </a:solidFill>
                  <a:latin typeface="Arial" panose="020B0604020202020204" pitchFamily="34" charset="0"/>
                </a:rPr>
                <a:t>=</a:t>
              </a:r>
            </a:p>
          </p:txBody>
        </p:sp>
      </p:grpSp>
      <p:grpSp>
        <p:nvGrpSpPr>
          <p:cNvPr id="8" name="Group 99"/>
          <p:cNvGrpSpPr>
            <a:grpSpLocks/>
          </p:cNvGrpSpPr>
          <p:nvPr/>
        </p:nvGrpSpPr>
        <p:grpSpPr bwMode="auto">
          <a:xfrm>
            <a:off x="5657850" y="4391724"/>
            <a:ext cx="2835275" cy="881062"/>
            <a:chOff x="3564" y="3621"/>
            <a:chExt cx="1786" cy="555"/>
          </a:xfrm>
        </p:grpSpPr>
        <p:sp>
          <p:nvSpPr>
            <p:cNvPr id="37987" name="Line 100"/>
            <p:cNvSpPr>
              <a:spLocks noChangeShapeType="1"/>
            </p:cNvSpPr>
            <p:nvPr/>
          </p:nvSpPr>
          <p:spPr bwMode="auto">
            <a:xfrm flipV="1">
              <a:off x="3663" y="3920"/>
              <a:ext cx="14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s-ES"/>
            </a:p>
          </p:txBody>
        </p:sp>
        <p:sp>
          <p:nvSpPr>
            <p:cNvPr id="37988" name="Text Box 101"/>
            <p:cNvSpPr txBox="1">
              <a:spLocks noChangeArrowheads="1"/>
            </p:cNvSpPr>
            <p:nvPr/>
          </p:nvSpPr>
          <p:spPr bwMode="auto">
            <a:xfrm>
              <a:off x="3564" y="3633"/>
              <a:ext cx="1478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>
                  <a:solidFill>
                    <a:srgbClr val="000000"/>
                  </a:solidFill>
                  <a:latin typeface="Arial" panose="020B0604020202020204" pitchFamily="34" charset="0"/>
                </a:rPr>
                <a:t>(R</a:t>
              </a:r>
              <a:r>
                <a:rPr lang="es-ES" sz="200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r>
                <a:rPr lang="es-ES" sz="2000" baseline="300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1</a:t>
              </a:r>
              <a:r>
                <a:rPr lang="es-ES" sz="2000">
                  <a:solidFill>
                    <a:srgbClr val="000000"/>
                  </a:solidFill>
                  <a:latin typeface="Arial" panose="020B0604020202020204" pitchFamily="34" charset="0"/>
                </a:rPr>
                <a:t> + R</a:t>
              </a:r>
              <a:r>
                <a:rPr lang="es-ES" sz="200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2 </a:t>
              </a:r>
              <a:r>
                <a:rPr lang="es-ES" sz="2000" baseline="300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1</a:t>
              </a:r>
              <a:r>
                <a:rPr lang="es-ES" sz="2000">
                  <a:solidFill>
                    <a:srgbClr val="000000"/>
                  </a:solidFill>
                  <a:latin typeface="Arial" panose="020B0604020202020204" pitchFamily="34" charset="0"/>
                </a:rPr>
                <a:t> + R</a:t>
              </a:r>
              <a:r>
                <a:rPr lang="es-ES" sz="200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3</a:t>
              </a:r>
              <a:r>
                <a:rPr lang="es-ES" sz="2000" baseline="300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1</a:t>
              </a:r>
              <a:r>
                <a:rPr lang="es-ES" sz="2000">
                  <a:solidFill>
                    <a:srgbClr val="000000"/>
                  </a:solidFill>
                  <a:latin typeface="Arial" panose="020B0604020202020204" pitchFamily="34" charset="0"/>
                </a:rPr>
                <a:t>)</a:t>
              </a:r>
            </a:p>
          </p:txBody>
        </p:sp>
        <p:sp>
          <p:nvSpPr>
            <p:cNvPr id="37989" name="Text Box 102"/>
            <p:cNvSpPr txBox="1">
              <a:spLocks noChangeArrowheads="1"/>
            </p:cNvSpPr>
            <p:nvPr/>
          </p:nvSpPr>
          <p:spPr bwMode="auto">
            <a:xfrm>
              <a:off x="4276" y="3842"/>
              <a:ext cx="198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37990" name="Text Box 103"/>
            <p:cNvSpPr txBox="1">
              <a:spLocks noChangeArrowheads="1"/>
            </p:cNvSpPr>
            <p:nvPr/>
          </p:nvSpPr>
          <p:spPr bwMode="auto">
            <a:xfrm>
              <a:off x="5124" y="3739"/>
              <a:ext cx="226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1">
                  <a:solidFill>
                    <a:srgbClr val="000000"/>
                  </a:solidFill>
                  <a:latin typeface="Arial" panose="020B0604020202020204" pitchFamily="34" charset="0"/>
                </a:rPr>
                <a:t>=</a:t>
              </a:r>
            </a:p>
          </p:txBody>
        </p:sp>
        <p:sp>
          <p:nvSpPr>
            <p:cNvPr id="37991" name="Text Box 104"/>
            <p:cNvSpPr txBox="1">
              <a:spLocks noChangeArrowheads="1"/>
            </p:cNvSpPr>
            <p:nvPr/>
          </p:nvSpPr>
          <p:spPr bwMode="auto">
            <a:xfrm>
              <a:off x="4973" y="3621"/>
              <a:ext cx="198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</a:p>
          </p:txBody>
        </p:sp>
      </p:grpSp>
      <p:grpSp>
        <p:nvGrpSpPr>
          <p:cNvPr id="9" name="Group 105"/>
          <p:cNvGrpSpPr>
            <a:grpSpLocks/>
          </p:cNvGrpSpPr>
          <p:nvPr/>
        </p:nvGrpSpPr>
        <p:grpSpPr bwMode="auto">
          <a:xfrm>
            <a:off x="3879850" y="4383786"/>
            <a:ext cx="1941513" cy="898525"/>
            <a:chOff x="2444" y="3616"/>
            <a:chExt cx="1223" cy="566"/>
          </a:xfrm>
        </p:grpSpPr>
        <p:sp>
          <p:nvSpPr>
            <p:cNvPr id="37983" name="Line 106"/>
            <p:cNvSpPr>
              <a:spLocks noChangeShapeType="1"/>
            </p:cNvSpPr>
            <p:nvPr/>
          </p:nvSpPr>
          <p:spPr bwMode="auto">
            <a:xfrm>
              <a:off x="2444" y="3931"/>
              <a:ext cx="100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s-ES"/>
            </a:p>
          </p:txBody>
        </p:sp>
        <p:sp>
          <p:nvSpPr>
            <p:cNvPr id="37984" name="Text Box 107"/>
            <p:cNvSpPr txBox="1">
              <a:spLocks noChangeArrowheads="1"/>
            </p:cNvSpPr>
            <p:nvPr/>
          </p:nvSpPr>
          <p:spPr bwMode="auto">
            <a:xfrm>
              <a:off x="2453" y="3616"/>
              <a:ext cx="977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Comic Sans MS" panose="030F0702030302020204" pitchFamily="66" charset="0"/>
                </a:rPr>
                <a:t>I</a:t>
              </a:r>
              <a:r>
                <a:rPr lang="es-ES" sz="200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r>
                <a:rPr lang="es-ES" sz="2000">
                  <a:solidFill>
                    <a:srgbClr val="000000"/>
                  </a:solidFill>
                  <a:latin typeface="Arial" panose="020B0604020202020204" pitchFamily="34" charset="0"/>
                </a:rPr>
                <a:t> + </a:t>
              </a:r>
              <a:r>
                <a:rPr lang="es-ES" sz="2400">
                  <a:solidFill>
                    <a:srgbClr val="000000"/>
                  </a:solidFill>
                  <a:latin typeface="Comic Sans MS" panose="030F0702030302020204" pitchFamily="66" charset="0"/>
                </a:rPr>
                <a:t>I</a:t>
              </a:r>
              <a:r>
                <a:rPr lang="es-ES" sz="200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  <a:r>
                <a:rPr lang="es-ES" sz="2000">
                  <a:solidFill>
                    <a:srgbClr val="000000"/>
                  </a:solidFill>
                  <a:latin typeface="Arial" panose="020B0604020202020204" pitchFamily="34" charset="0"/>
                </a:rPr>
                <a:t> + </a:t>
              </a:r>
              <a:r>
                <a:rPr lang="es-ES" sz="2400">
                  <a:solidFill>
                    <a:srgbClr val="000000"/>
                  </a:solidFill>
                  <a:latin typeface="Comic Sans MS" panose="030F0702030302020204" pitchFamily="66" charset="0"/>
                </a:rPr>
                <a:t>I</a:t>
              </a:r>
              <a:r>
                <a:rPr lang="es-ES" sz="200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37985" name="Text Box 108"/>
            <p:cNvSpPr txBox="1">
              <a:spLocks noChangeArrowheads="1"/>
            </p:cNvSpPr>
            <p:nvPr/>
          </p:nvSpPr>
          <p:spPr bwMode="auto">
            <a:xfrm>
              <a:off x="3460" y="3771"/>
              <a:ext cx="207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>
                  <a:solidFill>
                    <a:srgbClr val="000000"/>
                  </a:solidFill>
                  <a:latin typeface="Arial" panose="020B0604020202020204" pitchFamily="34" charset="0"/>
                </a:rPr>
                <a:t>=</a:t>
              </a:r>
            </a:p>
          </p:txBody>
        </p:sp>
        <p:sp>
          <p:nvSpPr>
            <p:cNvPr id="37986" name="Text Box 109"/>
            <p:cNvSpPr txBox="1">
              <a:spLocks noChangeArrowheads="1"/>
            </p:cNvSpPr>
            <p:nvPr/>
          </p:nvSpPr>
          <p:spPr bwMode="auto">
            <a:xfrm>
              <a:off x="2824" y="3848"/>
              <a:ext cx="198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</a:p>
          </p:txBody>
        </p:sp>
      </p:grpSp>
      <p:grpSp>
        <p:nvGrpSpPr>
          <p:cNvPr id="10" name="Group 182"/>
          <p:cNvGrpSpPr>
            <a:grpSpLocks/>
          </p:cNvGrpSpPr>
          <p:nvPr/>
        </p:nvGrpSpPr>
        <p:grpSpPr bwMode="auto">
          <a:xfrm>
            <a:off x="1327150" y="4348861"/>
            <a:ext cx="1795463" cy="1047750"/>
            <a:chOff x="788" y="3650"/>
            <a:chExt cx="1131" cy="660"/>
          </a:xfrm>
        </p:grpSpPr>
        <p:sp>
          <p:nvSpPr>
            <p:cNvPr id="37979" name="Text Box 112"/>
            <p:cNvSpPr txBox="1">
              <a:spLocks noChangeArrowheads="1"/>
            </p:cNvSpPr>
            <p:nvPr/>
          </p:nvSpPr>
          <p:spPr bwMode="auto">
            <a:xfrm>
              <a:off x="788" y="3976"/>
              <a:ext cx="957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1">
                  <a:solidFill>
                    <a:srgbClr val="000000"/>
                  </a:solidFill>
                  <a:latin typeface="Arial" panose="020B0604020202020204" pitchFamily="34" charset="0"/>
                </a:rPr>
                <a:t>R</a:t>
              </a:r>
              <a:r>
                <a:rPr lang="es-ES" sz="2400" b="1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equivalente</a:t>
              </a:r>
              <a:endParaRPr lang="es-ES" sz="2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980" name="Text Box 113"/>
            <p:cNvSpPr txBox="1">
              <a:spLocks noChangeArrowheads="1"/>
            </p:cNvSpPr>
            <p:nvPr/>
          </p:nvSpPr>
          <p:spPr bwMode="auto">
            <a:xfrm>
              <a:off x="1693" y="3822"/>
              <a:ext cx="226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1">
                  <a:solidFill>
                    <a:srgbClr val="000000"/>
                  </a:solidFill>
                  <a:latin typeface="Arial" panose="020B0604020202020204" pitchFamily="34" charset="0"/>
                </a:rPr>
                <a:t>=</a:t>
              </a:r>
            </a:p>
          </p:txBody>
        </p:sp>
        <p:sp>
          <p:nvSpPr>
            <p:cNvPr id="37981" name="Line 114"/>
            <p:cNvSpPr>
              <a:spLocks noChangeShapeType="1"/>
            </p:cNvSpPr>
            <p:nvPr/>
          </p:nvSpPr>
          <p:spPr bwMode="auto">
            <a:xfrm flipV="1">
              <a:off x="824" y="3993"/>
              <a:ext cx="87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s-ES"/>
            </a:p>
          </p:txBody>
        </p:sp>
        <p:sp>
          <p:nvSpPr>
            <p:cNvPr id="37982" name="Text Box 115"/>
            <p:cNvSpPr txBox="1">
              <a:spLocks noChangeArrowheads="1"/>
            </p:cNvSpPr>
            <p:nvPr/>
          </p:nvSpPr>
          <p:spPr bwMode="auto">
            <a:xfrm>
              <a:off x="1157" y="3650"/>
              <a:ext cx="221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1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37913" name="Group 116"/>
          <p:cNvGrpSpPr>
            <a:grpSpLocks/>
          </p:cNvGrpSpPr>
          <p:nvPr/>
        </p:nvGrpSpPr>
        <p:grpSpPr bwMode="auto">
          <a:xfrm>
            <a:off x="3057779" y="1247140"/>
            <a:ext cx="419100" cy="427038"/>
            <a:chOff x="2214" y="9158"/>
            <a:chExt cx="1080" cy="360"/>
          </a:xfrm>
        </p:grpSpPr>
        <p:grpSp>
          <p:nvGrpSpPr>
            <p:cNvPr id="37967" name="Group 117"/>
            <p:cNvGrpSpPr>
              <a:grpSpLocks/>
            </p:cNvGrpSpPr>
            <p:nvPr/>
          </p:nvGrpSpPr>
          <p:grpSpPr bwMode="auto">
            <a:xfrm>
              <a:off x="2574" y="9158"/>
              <a:ext cx="360" cy="360"/>
              <a:chOff x="2214" y="9158"/>
              <a:chExt cx="360" cy="360"/>
            </a:xfrm>
          </p:grpSpPr>
          <p:sp>
            <p:nvSpPr>
              <p:cNvPr id="37976" name="Line 118"/>
              <p:cNvSpPr>
                <a:spLocks noChangeShapeType="1"/>
              </p:cNvSpPr>
              <p:nvPr/>
            </p:nvSpPr>
            <p:spPr bwMode="auto">
              <a:xfrm>
                <a:off x="2394" y="9158"/>
                <a:ext cx="0" cy="36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7977" name="Line 119"/>
              <p:cNvSpPr>
                <a:spLocks noChangeShapeType="1"/>
              </p:cNvSpPr>
              <p:nvPr/>
            </p:nvSpPr>
            <p:spPr bwMode="auto">
              <a:xfrm>
                <a:off x="2394" y="9158"/>
                <a:ext cx="180" cy="18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7978" name="Line 120"/>
              <p:cNvSpPr>
                <a:spLocks noChangeShapeType="1"/>
              </p:cNvSpPr>
              <p:nvPr/>
            </p:nvSpPr>
            <p:spPr bwMode="auto">
              <a:xfrm>
                <a:off x="2214" y="9338"/>
                <a:ext cx="180" cy="18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37968" name="Group 121"/>
            <p:cNvGrpSpPr>
              <a:grpSpLocks/>
            </p:cNvGrpSpPr>
            <p:nvPr/>
          </p:nvGrpSpPr>
          <p:grpSpPr bwMode="auto">
            <a:xfrm>
              <a:off x="2934" y="9158"/>
              <a:ext cx="360" cy="360"/>
              <a:chOff x="2214" y="9158"/>
              <a:chExt cx="360" cy="360"/>
            </a:xfrm>
          </p:grpSpPr>
          <p:sp>
            <p:nvSpPr>
              <p:cNvPr id="37973" name="Line 122"/>
              <p:cNvSpPr>
                <a:spLocks noChangeShapeType="1"/>
              </p:cNvSpPr>
              <p:nvPr/>
            </p:nvSpPr>
            <p:spPr bwMode="auto">
              <a:xfrm>
                <a:off x="2394" y="9158"/>
                <a:ext cx="0" cy="36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7974" name="Line 123"/>
              <p:cNvSpPr>
                <a:spLocks noChangeShapeType="1"/>
              </p:cNvSpPr>
              <p:nvPr/>
            </p:nvSpPr>
            <p:spPr bwMode="auto">
              <a:xfrm>
                <a:off x="2394" y="9158"/>
                <a:ext cx="180" cy="18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7975" name="Line 124"/>
              <p:cNvSpPr>
                <a:spLocks noChangeShapeType="1"/>
              </p:cNvSpPr>
              <p:nvPr/>
            </p:nvSpPr>
            <p:spPr bwMode="auto">
              <a:xfrm>
                <a:off x="2214" y="9338"/>
                <a:ext cx="180" cy="18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37969" name="Group 125"/>
            <p:cNvGrpSpPr>
              <a:grpSpLocks/>
            </p:cNvGrpSpPr>
            <p:nvPr/>
          </p:nvGrpSpPr>
          <p:grpSpPr bwMode="auto">
            <a:xfrm>
              <a:off x="2214" y="9158"/>
              <a:ext cx="360" cy="360"/>
              <a:chOff x="2214" y="9158"/>
              <a:chExt cx="360" cy="360"/>
            </a:xfrm>
          </p:grpSpPr>
          <p:sp>
            <p:nvSpPr>
              <p:cNvPr id="37970" name="Line 126"/>
              <p:cNvSpPr>
                <a:spLocks noChangeShapeType="1"/>
              </p:cNvSpPr>
              <p:nvPr/>
            </p:nvSpPr>
            <p:spPr bwMode="auto">
              <a:xfrm>
                <a:off x="2394" y="9158"/>
                <a:ext cx="0" cy="36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7971" name="Line 127"/>
              <p:cNvSpPr>
                <a:spLocks noChangeShapeType="1"/>
              </p:cNvSpPr>
              <p:nvPr/>
            </p:nvSpPr>
            <p:spPr bwMode="auto">
              <a:xfrm>
                <a:off x="2394" y="9158"/>
                <a:ext cx="180" cy="18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7972" name="Line 128"/>
              <p:cNvSpPr>
                <a:spLocks noChangeShapeType="1"/>
              </p:cNvSpPr>
              <p:nvPr/>
            </p:nvSpPr>
            <p:spPr bwMode="auto">
              <a:xfrm>
                <a:off x="2214" y="9338"/>
                <a:ext cx="180" cy="18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</p:grpSp>
      <p:grpSp>
        <p:nvGrpSpPr>
          <p:cNvPr id="37914" name="Group 129"/>
          <p:cNvGrpSpPr>
            <a:grpSpLocks/>
          </p:cNvGrpSpPr>
          <p:nvPr/>
        </p:nvGrpSpPr>
        <p:grpSpPr bwMode="auto">
          <a:xfrm>
            <a:off x="3057779" y="1956753"/>
            <a:ext cx="419100" cy="427037"/>
            <a:chOff x="2214" y="9158"/>
            <a:chExt cx="1080" cy="360"/>
          </a:xfrm>
        </p:grpSpPr>
        <p:grpSp>
          <p:nvGrpSpPr>
            <p:cNvPr id="37955" name="Group 130"/>
            <p:cNvGrpSpPr>
              <a:grpSpLocks/>
            </p:cNvGrpSpPr>
            <p:nvPr/>
          </p:nvGrpSpPr>
          <p:grpSpPr bwMode="auto">
            <a:xfrm>
              <a:off x="2574" y="9158"/>
              <a:ext cx="360" cy="360"/>
              <a:chOff x="2214" y="9158"/>
              <a:chExt cx="360" cy="360"/>
            </a:xfrm>
          </p:grpSpPr>
          <p:sp>
            <p:nvSpPr>
              <p:cNvPr id="37964" name="Line 131"/>
              <p:cNvSpPr>
                <a:spLocks noChangeShapeType="1"/>
              </p:cNvSpPr>
              <p:nvPr/>
            </p:nvSpPr>
            <p:spPr bwMode="auto">
              <a:xfrm>
                <a:off x="2394" y="9158"/>
                <a:ext cx="0" cy="36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7965" name="Line 132"/>
              <p:cNvSpPr>
                <a:spLocks noChangeShapeType="1"/>
              </p:cNvSpPr>
              <p:nvPr/>
            </p:nvSpPr>
            <p:spPr bwMode="auto">
              <a:xfrm>
                <a:off x="2394" y="9158"/>
                <a:ext cx="180" cy="18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7966" name="Line 133"/>
              <p:cNvSpPr>
                <a:spLocks noChangeShapeType="1"/>
              </p:cNvSpPr>
              <p:nvPr/>
            </p:nvSpPr>
            <p:spPr bwMode="auto">
              <a:xfrm>
                <a:off x="2214" y="9338"/>
                <a:ext cx="180" cy="18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37956" name="Group 134"/>
            <p:cNvGrpSpPr>
              <a:grpSpLocks/>
            </p:cNvGrpSpPr>
            <p:nvPr/>
          </p:nvGrpSpPr>
          <p:grpSpPr bwMode="auto">
            <a:xfrm>
              <a:off x="2934" y="9158"/>
              <a:ext cx="360" cy="360"/>
              <a:chOff x="2214" y="9158"/>
              <a:chExt cx="360" cy="360"/>
            </a:xfrm>
          </p:grpSpPr>
          <p:sp>
            <p:nvSpPr>
              <p:cNvPr id="37961" name="Line 135"/>
              <p:cNvSpPr>
                <a:spLocks noChangeShapeType="1"/>
              </p:cNvSpPr>
              <p:nvPr/>
            </p:nvSpPr>
            <p:spPr bwMode="auto">
              <a:xfrm>
                <a:off x="2394" y="9158"/>
                <a:ext cx="0" cy="36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7962" name="Line 136"/>
              <p:cNvSpPr>
                <a:spLocks noChangeShapeType="1"/>
              </p:cNvSpPr>
              <p:nvPr/>
            </p:nvSpPr>
            <p:spPr bwMode="auto">
              <a:xfrm>
                <a:off x="2394" y="9158"/>
                <a:ext cx="180" cy="18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7963" name="Line 137"/>
              <p:cNvSpPr>
                <a:spLocks noChangeShapeType="1"/>
              </p:cNvSpPr>
              <p:nvPr/>
            </p:nvSpPr>
            <p:spPr bwMode="auto">
              <a:xfrm>
                <a:off x="2214" y="9338"/>
                <a:ext cx="180" cy="18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37957" name="Group 138"/>
            <p:cNvGrpSpPr>
              <a:grpSpLocks/>
            </p:cNvGrpSpPr>
            <p:nvPr/>
          </p:nvGrpSpPr>
          <p:grpSpPr bwMode="auto">
            <a:xfrm>
              <a:off x="2214" y="9158"/>
              <a:ext cx="360" cy="360"/>
              <a:chOff x="2214" y="9158"/>
              <a:chExt cx="360" cy="360"/>
            </a:xfrm>
          </p:grpSpPr>
          <p:sp>
            <p:nvSpPr>
              <p:cNvPr id="37958" name="Line 139"/>
              <p:cNvSpPr>
                <a:spLocks noChangeShapeType="1"/>
              </p:cNvSpPr>
              <p:nvPr/>
            </p:nvSpPr>
            <p:spPr bwMode="auto">
              <a:xfrm>
                <a:off x="2394" y="9158"/>
                <a:ext cx="0" cy="36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7959" name="Line 140"/>
              <p:cNvSpPr>
                <a:spLocks noChangeShapeType="1"/>
              </p:cNvSpPr>
              <p:nvPr/>
            </p:nvSpPr>
            <p:spPr bwMode="auto">
              <a:xfrm>
                <a:off x="2394" y="9158"/>
                <a:ext cx="180" cy="18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7960" name="Line 141"/>
              <p:cNvSpPr>
                <a:spLocks noChangeShapeType="1"/>
              </p:cNvSpPr>
              <p:nvPr/>
            </p:nvSpPr>
            <p:spPr bwMode="auto">
              <a:xfrm>
                <a:off x="2214" y="9338"/>
                <a:ext cx="180" cy="18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</p:grpSp>
      <p:grpSp>
        <p:nvGrpSpPr>
          <p:cNvPr id="37915" name="Group 142"/>
          <p:cNvGrpSpPr>
            <a:grpSpLocks/>
          </p:cNvGrpSpPr>
          <p:nvPr/>
        </p:nvGrpSpPr>
        <p:grpSpPr bwMode="auto">
          <a:xfrm>
            <a:off x="3057779" y="2683828"/>
            <a:ext cx="419100" cy="427037"/>
            <a:chOff x="2214" y="9158"/>
            <a:chExt cx="1080" cy="360"/>
          </a:xfrm>
        </p:grpSpPr>
        <p:grpSp>
          <p:nvGrpSpPr>
            <p:cNvPr id="37943" name="Group 143"/>
            <p:cNvGrpSpPr>
              <a:grpSpLocks/>
            </p:cNvGrpSpPr>
            <p:nvPr/>
          </p:nvGrpSpPr>
          <p:grpSpPr bwMode="auto">
            <a:xfrm>
              <a:off x="2574" y="9158"/>
              <a:ext cx="360" cy="360"/>
              <a:chOff x="2214" y="9158"/>
              <a:chExt cx="360" cy="360"/>
            </a:xfrm>
          </p:grpSpPr>
          <p:sp>
            <p:nvSpPr>
              <p:cNvPr id="37952" name="Line 144"/>
              <p:cNvSpPr>
                <a:spLocks noChangeShapeType="1"/>
              </p:cNvSpPr>
              <p:nvPr/>
            </p:nvSpPr>
            <p:spPr bwMode="auto">
              <a:xfrm>
                <a:off x="2394" y="9158"/>
                <a:ext cx="0" cy="36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7953" name="Line 145"/>
              <p:cNvSpPr>
                <a:spLocks noChangeShapeType="1"/>
              </p:cNvSpPr>
              <p:nvPr/>
            </p:nvSpPr>
            <p:spPr bwMode="auto">
              <a:xfrm>
                <a:off x="2394" y="9158"/>
                <a:ext cx="180" cy="18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7954" name="Line 146"/>
              <p:cNvSpPr>
                <a:spLocks noChangeShapeType="1"/>
              </p:cNvSpPr>
              <p:nvPr/>
            </p:nvSpPr>
            <p:spPr bwMode="auto">
              <a:xfrm>
                <a:off x="2214" y="9338"/>
                <a:ext cx="180" cy="18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37944" name="Group 147"/>
            <p:cNvGrpSpPr>
              <a:grpSpLocks/>
            </p:cNvGrpSpPr>
            <p:nvPr/>
          </p:nvGrpSpPr>
          <p:grpSpPr bwMode="auto">
            <a:xfrm>
              <a:off x="2934" y="9158"/>
              <a:ext cx="360" cy="360"/>
              <a:chOff x="2214" y="9158"/>
              <a:chExt cx="360" cy="360"/>
            </a:xfrm>
          </p:grpSpPr>
          <p:sp>
            <p:nvSpPr>
              <p:cNvPr id="37949" name="Line 148"/>
              <p:cNvSpPr>
                <a:spLocks noChangeShapeType="1"/>
              </p:cNvSpPr>
              <p:nvPr/>
            </p:nvSpPr>
            <p:spPr bwMode="auto">
              <a:xfrm>
                <a:off x="2394" y="9158"/>
                <a:ext cx="0" cy="36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7950" name="Line 149"/>
              <p:cNvSpPr>
                <a:spLocks noChangeShapeType="1"/>
              </p:cNvSpPr>
              <p:nvPr/>
            </p:nvSpPr>
            <p:spPr bwMode="auto">
              <a:xfrm>
                <a:off x="2394" y="9158"/>
                <a:ext cx="180" cy="18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7951" name="Line 150"/>
              <p:cNvSpPr>
                <a:spLocks noChangeShapeType="1"/>
              </p:cNvSpPr>
              <p:nvPr/>
            </p:nvSpPr>
            <p:spPr bwMode="auto">
              <a:xfrm>
                <a:off x="2214" y="9338"/>
                <a:ext cx="180" cy="18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37945" name="Group 151"/>
            <p:cNvGrpSpPr>
              <a:grpSpLocks/>
            </p:cNvGrpSpPr>
            <p:nvPr/>
          </p:nvGrpSpPr>
          <p:grpSpPr bwMode="auto">
            <a:xfrm>
              <a:off x="2214" y="9158"/>
              <a:ext cx="360" cy="360"/>
              <a:chOff x="2214" y="9158"/>
              <a:chExt cx="360" cy="360"/>
            </a:xfrm>
          </p:grpSpPr>
          <p:sp>
            <p:nvSpPr>
              <p:cNvPr id="37946" name="Line 152"/>
              <p:cNvSpPr>
                <a:spLocks noChangeShapeType="1"/>
              </p:cNvSpPr>
              <p:nvPr/>
            </p:nvSpPr>
            <p:spPr bwMode="auto">
              <a:xfrm>
                <a:off x="2394" y="9158"/>
                <a:ext cx="0" cy="36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7947" name="Line 153"/>
              <p:cNvSpPr>
                <a:spLocks noChangeShapeType="1"/>
              </p:cNvSpPr>
              <p:nvPr/>
            </p:nvSpPr>
            <p:spPr bwMode="auto">
              <a:xfrm>
                <a:off x="2394" y="9158"/>
                <a:ext cx="180" cy="18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7948" name="Line 154"/>
              <p:cNvSpPr>
                <a:spLocks noChangeShapeType="1"/>
              </p:cNvSpPr>
              <p:nvPr/>
            </p:nvSpPr>
            <p:spPr bwMode="auto">
              <a:xfrm>
                <a:off x="2214" y="9338"/>
                <a:ext cx="180" cy="18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</p:grpSp>
      <p:grpSp>
        <p:nvGrpSpPr>
          <p:cNvPr id="23" name="Group 174"/>
          <p:cNvGrpSpPr>
            <a:grpSpLocks/>
          </p:cNvGrpSpPr>
          <p:nvPr/>
        </p:nvGrpSpPr>
        <p:grpSpPr bwMode="auto">
          <a:xfrm>
            <a:off x="1446467" y="875665"/>
            <a:ext cx="3621087" cy="2403475"/>
            <a:chOff x="963" y="986"/>
            <a:chExt cx="2281" cy="1514"/>
          </a:xfrm>
        </p:grpSpPr>
        <p:sp>
          <p:nvSpPr>
            <p:cNvPr id="37933" name="Line 155"/>
            <p:cNvSpPr>
              <a:spLocks noChangeShapeType="1"/>
            </p:cNvSpPr>
            <p:nvPr/>
          </p:nvSpPr>
          <p:spPr bwMode="auto">
            <a:xfrm flipV="1">
              <a:off x="3001" y="2124"/>
              <a:ext cx="0" cy="21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triangl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s-ES"/>
            </a:p>
          </p:txBody>
        </p:sp>
        <p:sp>
          <p:nvSpPr>
            <p:cNvPr id="37934" name="Line 156"/>
            <p:cNvSpPr>
              <a:spLocks noChangeShapeType="1"/>
            </p:cNvSpPr>
            <p:nvPr/>
          </p:nvSpPr>
          <p:spPr bwMode="auto">
            <a:xfrm>
              <a:off x="1209" y="2193"/>
              <a:ext cx="0" cy="21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triangl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s-ES"/>
            </a:p>
          </p:txBody>
        </p:sp>
        <p:sp>
          <p:nvSpPr>
            <p:cNvPr id="37935" name="Line 157"/>
            <p:cNvSpPr>
              <a:spLocks noChangeShapeType="1"/>
            </p:cNvSpPr>
            <p:nvPr/>
          </p:nvSpPr>
          <p:spPr bwMode="auto">
            <a:xfrm rot="5400000">
              <a:off x="1727" y="1249"/>
              <a:ext cx="0" cy="21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triangl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s-ES"/>
            </a:p>
          </p:txBody>
        </p:sp>
        <p:sp>
          <p:nvSpPr>
            <p:cNvPr id="37936" name="Line 158"/>
            <p:cNvSpPr>
              <a:spLocks noChangeShapeType="1"/>
            </p:cNvSpPr>
            <p:nvPr/>
          </p:nvSpPr>
          <p:spPr bwMode="auto">
            <a:xfrm rot="5400000">
              <a:off x="1732" y="1703"/>
              <a:ext cx="0" cy="21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triangl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s-ES"/>
            </a:p>
          </p:txBody>
        </p:sp>
        <p:sp>
          <p:nvSpPr>
            <p:cNvPr id="37937" name="Line 159"/>
            <p:cNvSpPr>
              <a:spLocks noChangeShapeType="1"/>
            </p:cNvSpPr>
            <p:nvPr/>
          </p:nvSpPr>
          <p:spPr bwMode="auto">
            <a:xfrm rot="5400000">
              <a:off x="1737" y="2163"/>
              <a:ext cx="0" cy="21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triangl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s-ES"/>
            </a:p>
          </p:txBody>
        </p:sp>
        <p:sp>
          <p:nvSpPr>
            <p:cNvPr id="37938" name="Text Box 160"/>
            <p:cNvSpPr txBox="1">
              <a:spLocks noChangeArrowheads="1"/>
            </p:cNvSpPr>
            <p:nvPr/>
          </p:nvSpPr>
          <p:spPr bwMode="auto">
            <a:xfrm>
              <a:off x="963" y="2162"/>
              <a:ext cx="221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1">
                  <a:solidFill>
                    <a:srgbClr val="3333FF"/>
                  </a:solidFill>
                  <a:latin typeface="Comic Sans MS" panose="030F0702030302020204" pitchFamily="66" charset="0"/>
                </a:rPr>
                <a:t>I</a:t>
              </a:r>
              <a:endParaRPr lang="es-ES" sz="2000" b="1">
                <a:solidFill>
                  <a:srgbClr val="3333FF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7939" name="Text Box 161"/>
            <p:cNvSpPr txBox="1">
              <a:spLocks noChangeArrowheads="1"/>
            </p:cNvSpPr>
            <p:nvPr/>
          </p:nvSpPr>
          <p:spPr bwMode="auto">
            <a:xfrm>
              <a:off x="1645" y="1898"/>
              <a:ext cx="286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1">
                  <a:solidFill>
                    <a:srgbClr val="3333FF"/>
                  </a:solidFill>
                  <a:latin typeface="Comic Sans MS" panose="030F0702030302020204" pitchFamily="66" charset="0"/>
                </a:rPr>
                <a:t>I</a:t>
              </a:r>
              <a:r>
                <a:rPr lang="es-ES" sz="2000" b="1" baseline="-25000">
                  <a:solidFill>
                    <a:srgbClr val="3333FF"/>
                  </a:solidFill>
                  <a:latin typeface="Comic Sans MS" panose="030F0702030302020204" pitchFamily="66" charset="0"/>
                </a:rPr>
                <a:t>3</a:t>
              </a:r>
              <a:endParaRPr lang="es-ES" sz="2000" b="1">
                <a:solidFill>
                  <a:srgbClr val="3333FF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7940" name="Text Box 162"/>
            <p:cNvSpPr txBox="1">
              <a:spLocks noChangeArrowheads="1"/>
            </p:cNvSpPr>
            <p:nvPr/>
          </p:nvSpPr>
          <p:spPr bwMode="auto">
            <a:xfrm>
              <a:off x="1625" y="986"/>
              <a:ext cx="286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1">
                  <a:solidFill>
                    <a:srgbClr val="3333FF"/>
                  </a:solidFill>
                  <a:latin typeface="Comic Sans MS" panose="030F0702030302020204" pitchFamily="66" charset="0"/>
                </a:rPr>
                <a:t>I</a:t>
              </a:r>
              <a:r>
                <a:rPr lang="es-ES" sz="2000" b="1" baseline="-25000">
                  <a:solidFill>
                    <a:srgbClr val="3333FF"/>
                  </a:solidFill>
                  <a:latin typeface="Comic Sans MS" panose="030F0702030302020204" pitchFamily="66" charset="0"/>
                </a:rPr>
                <a:t>1</a:t>
              </a:r>
              <a:endParaRPr lang="es-ES" sz="2000" b="1">
                <a:solidFill>
                  <a:srgbClr val="3333FF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7941" name="Text Box 163"/>
            <p:cNvSpPr txBox="1">
              <a:spLocks noChangeArrowheads="1"/>
            </p:cNvSpPr>
            <p:nvPr/>
          </p:nvSpPr>
          <p:spPr bwMode="auto">
            <a:xfrm>
              <a:off x="1639" y="1439"/>
              <a:ext cx="286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1">
                  <a:solidFill>
                    <a:srgbClr val="3333FF"/>
                  </a:solidFill>
                  <a:latin typeface="Comic Sans MS" panose="030F0702030302020204" pitchFamily="66" charset="0"/>
                </a:rPr>
                <a:t>I</a:t>
              </a:r>
              <a:r>
                <a:rPr lang="es-ES" sz="2000" b="1" baseline="-25000">
                  <a:solidFill>
                    <a:srgbClr val="3333FF"/>
                  </a:solidFill>
                  <a:latin typeface="Comic Sans MS" panose="030F0702030302020204" pitchFamily="66" charset="0"/>
                </a:rPr>
                <a:t>2</a:t>
              </a:r>
              <a:endParaRPr lang="es-ES" sz="2000" b="1">
                <a:solidFill>
                  <a:srgbClr val="3333FF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7942" name="Text Box 164"/>
            <p:cNvSpPr txBox="1">
              <a:spLocks noChangeArrowheads="1"/>
            </p:cNvSpPr>
            <p:nvPr/>
          </p:nvSpPr>
          <p:spPr bwMode="auto">
            <a:xfrm>
              <a:off x="3023" y="2030"/>
              <a:ext cx="221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1">
                  <a:solidFill>
                    <a:srgbClr val="3333FF"/>
                  </a:solidFill>
                  <a:latin typeface="Comic Sans MS" panose="030F0702030302020204" pitchFamily="66" charset="0"/>
                </a:rPr>
                <a:t>I</a:t>
              </a:r>
              <a:endParaRPr lang="es-ES" sz="2000" b="1">
                <a:solidFill>
                  <a:srgbClr val="3333FF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37929" name="Text Box 53"/>
          <p:cNvSpPr txBox="1">
            <a:spLocks noChangeArrowheads="1"/>
          </p:cNvSpPr>
          <p:nvPr/>
        </p:nvSpPr>
        <p:spPr bwMode="auto">
          <a:xfrm>
            <a:off x="5398198" y="1388116"/>
            <a:ext cx="2322513" cy="592137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FFFFFF"/>
                </a:solidFill>
                <a:latin typeface="Arial" panose="020B0604020202020204" pitchFamily="34" charset="0"/>
              </a:rPr>
              <a:t>V</a:t>
            </a:r>
            <a:r>
              <a:rPr lang="es-ES" sz="2400" baseline="-25000">
                <a:solidFill>
                  <a:srgbClr val="FFFFFF"/>
                </a:solidFill>
                <a:latin typeface="Arial" panose="020B0604020202020204" pitchFamily="34" charset="0"/>
              </a:rPr>
              <a:t>1</a:t>
            </a:r>
            <a:r>
              <a:rPr lang="es-ES" sz="2400">
                <a:solidFill>
                  <a:srgbClr val="FFFFFF"/>
                </a:solidFill>
                <a:latin typeface="Arial" panose="020B0604020202020204" pitchFamily="34" charset="0"/>
              </a:rPr>
              <a:t> = V</a:t>
            </a:r>
            <a:r>
              <a:rPr lang="es-ES" sz="2400" baseline="-25000">
                <a:solidFill>
                  <a:srgbClr val="FFFFFF"/>
                </a:solidFill>
                <a:latin typeface="Arial" panose="020B0604020202020204" pitchFamily="34" charset="0"/>
              </a:rPr>
              <a:t>2</a:t>
            </a:r>
            <a:r>
              <a:rPr lang="es-ES" sz="2400">
                <a:solidFill>
                  <a:srgbClr val="FFFFFF"/>
                </a:solidFill>
                <a:latin typeface="Arial" panose="020B0604020202020204" pitchFamily="34" charset="0"/>
              </a:rPr>
              <a:t> = V</a:t>
            </a:r>
            <a:r>
              <a:rPr lang="es-ES" sz="2400" baseline="-25000">
                <a:solidFill>
                  <a:srgbClr val="FFFFFF"/>
                </a:solidFill>
                <a:latin typeface="Arial" panose="020B0604020202020204" pitchFamily="34" charset="0"/>
              </a:rPr>
              <a:t>3</a:t>
            </a:r>
            <a:r>
              <a:rPr lang="es-ES" sz="2400">
                <a:solidFill>
                  <a:srgbClr val="FFFFFF"/>
                </a:solidFill>
                <a:latin typeface="Arial" panose="020B0604020202020204" pitchFamily="34" charset="0"/>
              </a:rPr>
              <a:t> = </a:t>
            </a:r>
            <a:r>
              <a:rPr lang="es-ES" sz="2800">
                <a:solidFill>
                  <a:srgbClr val="FFFF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37927" name="Text Box 62"/>
          <p:cNvSpPr txBox="1">
            <a:spLocks noChangeArrowheads="1"/>
          </p:cNvSpPr>
          <p:nvPr/>
        </p:nvSpPr>
        <p:spPr bwMode="auto">
          <a:xfrm>
            <a:off x="5394134" y="2878646"/>
            <a:ext cx="2366963" cy="587375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108000" tIns="108000" rIns="108000" bIns="108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FFFFFF"/>
                </a:solidFill>
                <a:latin typeface="Comic Sans MS" panose="030F0702030302020204" pitchFamily="66" charset="0"/>
              </a:rPr>
              <a:t>I = I</a:t>
            </a:r>
            <a:r>
              <a:rPr lang="es-ES" sz="2400" baseline="-25000">
                <a:solidFill>
                  <a:srgbClr val="FFFFFF"/>
                </a:solidFill>
                <a:latin typeface="Comic Sans MS" panose="030F0702030302020204" pitchFamily="66" charset="0"/>
              </a:rPr>
              <a:t>1</a:t>
            </a:r>
            <a:r>
              <a:rPr lang="es-ES" sz="2400">
                <a:solidFill>
                  <a:srgbClr val="FFFFFF"/>
                </a:solidFill>
                <a:latin typeface="Comic Sans MS" panose="030F0702030302020204" pitchFamily="66" charset="0"/>
              </a:rPr>
              <a:t> </a:t>
            </a:r>
            <a:r>
              <a:rPr lang="es-ES" sz="2400">
                <a:solidFill>
                  <a:srgbClr val="FFFFFF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+</a:t>
            </a:r>
            <a:r>
              <a:rPr lang="es-ES" sz="2400">
                <a:solidFill>
                  <a:srgbClr val="FFFFFF"/>
                </a:solidFill>
                <a:latin typeface="Comic Sans MS" panose="030F0702030302020204" pitchFamily="66" charset="0"/>
              </a:rPr>
              <a:t> I</a:t>
            </a:r>
            <a:r>
              <a:rPr lang="es-ES" sz="2400" baseline="-25000">
                <a:solidFill>
                  <a:srgbClr val="FFFFFF"/>
                </a:solidFill>
                <a:latin typeface="Comic Sans MS" panose="030F0702030302020204" pitchFamily="66" charset="0"/>
              </a:rPr>
              <a:t>2</a:t>
            </a:r>
            <a:r>
              <a:rPr lang="es-ES" sz="2400">
                <a:solidFill>
                  <a:srgbClr val="FFFFFF"/>
                </a:solidFill>
                <a:latin typeface="Comic Sans MS" panose="030F0702030302020204" pitchFamily="66" charset="0"/>
              </a:rPr>
              <a:t> </a:t>
            </a:r>
            <a:r>
              <a:rPr lang="es-ES" sz="2400">
                <a:solidFill>
                  <a:srgbClr val="FFFFFF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+</a:t>
            </a:r>
            <a:r>
              <a:rPr lang="es-ES" sz="2400">
                <a:solidFill>
                  <a:srgbClr val="FFFFFF"/>
                </a:solidFill>
                <a:latin typeface="Comic Sans MS" panose="030F0702030302020204" pitchFamily="66" charset="0"/>
              </a:rPr>
              <a:t> I</a:t>
            </a:r>
            <a:r>
              <a:rPr lang="es-ES" sz="2400" baseline="-25000">
                <a:solidFill>
                  <a:srgbClr val="FFFFFF"/>
                </a:solidFill>
                <a:latin typeface="Comic Sans MS" panose="030F0702030302020204" pitchFamily="66" charset="0"/>
              </a:rPr>
              <a:t>3</a:t>
            </a:r>
            <a:endParaRPr lang="es-ES" sz="2400">
              <a:solidFill>
                <a:srgbClr val="FFFFFF"/>
              </a:solidFill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grpSp>
        <p:nvGrpSpPr>
          <p:cNvPr id="133" name="Group 97"/>
          <p:cNvGrpSpPr>
            <a:grpSpLocks/>
          </p:cNvGrpSpPr>
          <p:nvPr/>
        </p:nvGrpSpPr>
        <p:grpSpPr bwMode="auto">
          <a:xfrm>
            <a:off x="3620199" y="5832286"/>
            <a:ext cx="2066924" cy="1106488"/>
            <a:chOff x="875" y="1004"/>
            <a:chExt cx="1302" cy="697"/>
          </a:xfrm>
        </p:grpSpPr>
        <p:sp>
          <p:nvSpPr>
            <p:cNvPr id="134" name="Rectangle 11"/>
            <p:cNvSpPr>
              <a:spLocks noChangeArrowheads="1"/>
            </p:cNvSpPr>
            <p:nvPr/>
          </p:nvSpPr>
          <p:spPr bwMode="auto">
            <a:xfrm>
              <a:off x="1134" y="1004"/>
              <a:ext cx="831" cy="343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5" name="Text Box 12"/>
            <p:cNvSpPr txBox="1">
              <a:spLocks noChangeArrowheads="1"/>
            </p:cNvSpPr>
            <p:nvPr/>
          </p:nvSpPr>
          <p:spPr bwMode="auto">
            <a:xfrm>
              <a:off x="875" y="1363"/>
              <a:ext cx="1302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3333FF"/>
                  </a:solidFill>
                  <a:latin typeface="Arial" panose="020B0604020202020204" pitchFamily="34" charset="0"/>
                </a:rPr>
                <a:t>Conductancia</a:t>
              </a:r>
            </a:p>
          </p:txBody>
        </p:sp>
        <p:graphicFrame>
          <p:nvGraphicFramePr>
            <p:cNvPr id="136" name="Object 13"/>
            <p:cNvGraphicFramePr>
              <a:graphicFrameLocks noChangeAspect="1"/>
            </p:cNvGraphicFramePr>
            <p:nvPr/>
          </p:nvGraphicFramePr>
          <p:xfrm>
            <a:off x="1202" y="1034"/>
            <a:ext cx="72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34" name="Ecuación" r:id="rId4" imgW="508000" imgH="190500" progId="Equation.3">
                    <p:embed/>
                  </p:oleObj>
                </mc:Choice>
                <mc:Fallback>
                  <p:oleObj name="Ecuación" r:id="rId4" imgW="508000" imgH="1905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2" y="1034"/>
                          <a:ext cx="720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7" name="Group 98"/>
          <p:cNvGrpSpPr>
            <a:grpSpLocks/>
          </p:cNvGrpSpPr>
          <p:nvPr/>
        </p:nvGrpSpPr>
        <p:grpSpPr bwMode="auto">
          <a:xfrm>
            <a:off x="5665037" y="5646169"/>
            <a:ext cx="4681537" cy="974725"/>
            <a:chOff x="2017" y="898"/>
            <a:chExt cx="2949" cy="614"/>
          </a:xfrm>
        </p:grpSpPr>
        <p:sp>
          <p:nvSpPr>
            <p:cNvPr id="138" name="Rectangle 18"/>
            <p:cNvSpPr>
              <a:spLocks noChangeArrowheads="1"/>
            </p:cNvSpPr>
            <p:nvPr/>
          </p:nvSpPr>
          <p:spPr bwMode="auto">
            <a:xfrm>
              <a:off x="2498" y="898"/>
              <a:ext cx="2468" cy="614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82800" rIns="90000" bIns="82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9" name="AutoShape 10"/>
            <p:cNvSpPr>
              <a:spLocks noChangeArrowheads="1"/>
            </p:cNvSpPr>
            <p:nvPr/>
          </p:nvSpPr>
          <p:spPr bwMode="auto">
            <a:xfrm>
              <a:off x="2017" y="1031"/>
              <a:ext cx="293" cy="349"/>
            </a:xfrm>
            <a:prstGeom prst="rightArrow">
              <a:avLst>
                <a:gd name="adj1" fmla="val 39352"/>
                <a:gd name="adj2" fmla="val 48069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82800" rIns="90000" bIns="82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0" name="Text Box 16"/>
            <p:cNvSpPr txBox="1">
              <a:spLocks noChangeArrowheads="1"/>
            </p:cNvSpPr>
            <p:nvPr/>
          </p:nvSpPr>
          <p:spPr bwMode="auto">
            <a:xfrm>
              <a:off x="3694" y="1013"/>
              <a:ext cx="121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1">
                  <a:solidFill>
                    <a:srgbClr val="000000"/>
                  </a:solidFill>
                  <a:latin typeface="Arial" panose="020B0604020202020204" pitchFamily="34" charset="0"/>
                </a:rPr>
                <a:t>G</a:t>
              </a:r>
              <a:r>
                <a:rPr lang="es-ES" sz="2400" b="1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r>
                <a:rPr lang="es-ES" sz="2400" b="1">
                  <a:solidFill>
                    <a:srgbClr val="000000"/>
                  </a:solidFill>
                  <a:latin typeface="Arial" panose="020B0604020202020204" pitchFamily="34" charset="0"/>
                </a:rPr>
                <a:t> + G</a:t>
              </a:r>
              <a:r>
                <a:rPr lang="es-ES" sz="2400" b="1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  <a:r>
                <a:rPr lang="es-ES" sz="2400" b="1">
                  <a:solidFill>
                    <a:srgbClr val="000000"/>
                  </a:solidFill>
                  <a:latin typeface="Arial" panose="020B0604020202020204" pitchFamily="34" charset="0"/>
                </a:rPr>
                <a:t> + G</a:t>
              </a:r>
              <a:r>
                <a:rPr lang="es-ES" sz="2400" b="1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3</a:t>
              </a:r>
              <a:endParaRPr lang="es-ES" sz="2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1" name="Text Box 19"/>
            <p:cNvSpPr txBox="1">
              <a:spLocks noChangeArrowheads="1"/>
            </p:cNvSpPr>
            <p:nvPr/>
          </p:nvSpPr>
          <p:spPr bwMode="auto">
            <a:xfrm>
              <a:off x="2570" y="1015"/>
              <a:ext cx="1132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1">
                  <a:solidFill>
                    <a:srgbClr val="000000"/>
                  </a:solidFill>
                  <a:latin typeface="Arial" panose="020B0604020202020204" pitchFamily="34" charset="0"/>
                </a:rPr>
                <a:t>G</a:t>
              </a:r>
              <a:r>
                <a:rPr lang="es-ES" sz="2400" b="1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equivalente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r>
                <a:rPr lang="es-ES" sz="2400" b="1">
                  <a:solidFill>
                    <a:srgbClr val="000000"/>
                  </a:solidFill>
                  <a:latin typeface="Arial" panose="020B0604020202020204" pitchFamily="34" charset="0"/>
                </a:rPr>
                <a:t>=</a:t>
              </a:r>
            </a:p>
          </p:txBody>
        </p:sp>
      </p:grpSp>
      <p:sp>
        <p:nvSpPr>
          <p:cNvPr id="142" name="Text Box 20"/>
          <p:cNvSpPr txBox="1">
            <a:spLocks noChangeArrowheads="1"/>
          </p:cNvSpPr>
          <p:nvPr/>
        </p:nvSpPr>
        <p:spPr bwMode="auto">
          <a:xfrm>
            <a:off x="8329855" y="2009932"/>
            <a:ext cx="2260398" cy="201387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108000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Al sumarse G  en paralelo,</a:t>
            </a:r>
          </a:p>
          <a:p>
            <a:pPr marL="108000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puede ser</a:t>
            </a:r>
          </a:p>
          <a:p>
            <a:pPr marL="108000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más cómodo trabajar con G</a:t>
            </a:r>
          </a:p>
        </p:txBody>
      </p:sp>
    </p:spTree>
    <p:extLst>
      <p:ext uri="{BB962C8B-B14F-4D97-AF65-F5344CB8AC3E}">
        <p14:creationId xmlns:p14="http://schemas.microsoft.com/office/powerpoint/2010/main" val="264589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rma libre 29"/>
          <p:cNvSpPr/>
          <p:nvPr/>
        </p:nvSpPr>
        <p:spPr bwMode="auto">
          <a:xfrm rot="281839">
            <a:off x="6236331" y="5146255"/>
            <a:ext cx="4029919" cy="833898"/>
          </a:xfrm>
          <a:custGeom>
            <a:avLst/>
            <a:gdLst>
              <a:gd name="connsiteX0" fmla="*/ 1335024 w 1690459"/>
              <a:gd name="connsiteY0" fmla="*/ 0 h 877824"/>
              <a:gd name="connsiteX1" fmla="*/ 1682496 w 1690459"/>
              <a:gd name="connsiteY1" fmla="*/ 566928 h 877824"/>
              <a:gd name="connsiteX2" fmla="*/ 1435608 w 1690459"/>
              <a:gd name="connsiteY2" fmla="*/ 822960 h 877824"/>
              <a:gd name="connsiteX3" fmla="*/ 0 w 1690459"/>
              <a:gd name="connsiteY3" fmla="*/ 877824 h 877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0459" h="877824">
                <a:moveTo>
                  <a:pt x="1335024" y="0"/>
                </a:moveTo>
                <a:cubicBezTo>
                  <a:pt x="1500378" y="214884"/>
                  <a:pt x="1665732" y="429768"/>
                  <a:pt x="1682496" y="566928"/>
                </a:cubicBezTo>
                <a:cubicBezTo>
                  <a:pt x="1699260" y="704088"/>
                  <a:pt x="1716024" y="771144"/>
                  <a:pt x="1435608" y="822960"/>
                </a:cubicBezTo>
                <a:cubicBezTo>
                  <a:pt x="1155192" y="874776"/>
                  <a:pt x="577596" y="876300"/>
                  <a:pt x="0" y="877824"/>
                </a:cubicBezTo>
              </a:path>
            </a:pathLst>
          </a:custGeom>
          <a:noFill/>
          <a:ln w="76200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0000" tIns="82800" rIns="90000" bIns="82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grpSp>
        <p:nvGrpSpPr>
          <p:cNvPr id="8" name="Grupo 7"/>
          <p:cNvGrpSpPr>
            <a:grpSpLocks/>
          </p:cNvGrpSpPr>
          <p:nvPr/>
        </p:nvGrpSpPr>
        <p:grpSpPr bwMode="auto">
          <a:xfrm>
            <a:off x="1556025" y="1684066"/>
            <a:ext cx="7429437" cy="1436687"/>
            <a:chOff x="1575689" y="2384913"/>
            <a:chExt cx="7429438" cy="1436687"/>
          </a:xfrm>
        </p:grpSpPr>
        <p:sp>
          <p:nvSpPr>
            <p:cNvPr id="39964" name="Rectangle 4"/>
            <p:cNvSpPr>
              <a:spLocks noChangeArrowheads="1"/>
            </p:cNvSpPr>
            <p:nvPr/>
          </p:nvSpPr>
          <p:spPr bwMode="auto">
            <a:xfrm>
              <a:off x="6160327" y="3140563"/>
              <a:ext cx="2844800" cy="6810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82800" rIns="90000" bIns="82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9965" name="Rectangle 5"/>
            <p:cNvSpPr>
              <a:spLocks noChangeArrowheads="1"/>
            </p:cNvSpPr>
            <p:nvPr/>
          </p:nvSpPr>
          <p:spPr bwMode="auto">
            <a:xfrm>
              <a:off x="1575689" y="2384913"/>
              <a:ext cx="1552040" cy="6810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82800" rIns="90000" bIns="82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4" name="Grupo 3"/>
          <p:cNvGrpSpPr>
            <a:grpSpLocks/>
          </p:cNvGrpSpPr>
          <p:nvPr/>
        </p:nvGrpSpPr>
        <p:grpSpPr bwMode="auto">
          <a:xfrm>
            <a:off x="1266211" y="1744391"/>
            <a:ext cx="7754701" cy="1298549"/>
            <a:chOff x="1514475" y="2445238"/>
            <a:chExt cx="7754701" cy="1298549"/>
          </a:xfrm>
        </p:grpSpPr>
        <p:sp>
          <p:nvSpPr>
            <p:cNvPr id="39962" name="Text Box 6"/>
            <p:cNvSpPr txBox="1">
              <a:spLocks noChangeArrowheads="1"/>
            </p:cNvSpPr>
            <p:nvPr/>
          </p:nvSpPr>
          <p:spPr bwMode="auto">
            <a:xfrm>
              <a:off x="1514475" y="2445238"/>
              <a:ext cx="7494657" cy="536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</a:t>
              </a:r>
              <a:r>
                <a:rPr lang="es-ES" sz="2400" b="1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 P</a:t>
              </a:r>
              <a:r>
                <a:rPr lang="es-ES" sz="2400" b="1" baseline="-250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equivalente</a:t>
              </a:r>
              <a:r>
                <a:rPr lang="es-ES" sz="2400" b="1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 =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 </a:t>
              </a:r>
              <a:r>
                <a:rPr lang="es-ES" sz="2400" baseline="300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2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 / R</a:t>
              </a:r>
              <a:r>
                <a:rPr lang="es-ES" sz="2400" baseline="-250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equivalente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 = </a:t>
              </a:r>
              <a:r>
                <a:rPr lang="es-ES" sz="2400" baseline="300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2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 (1/R</a:t>
              </a:r>
              <a:r>
                <a:rPr lang="es-ES" sz="2400" baseline="-250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1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 + 1/R</a:t>
              </a:r>
              <a:r>
                <a:rPr lang="es-ES" sz="2400" baseline="-250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2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 + 1/R</a:t>
              </a:r>
              <a:r>
                <a:rPr lang="es-ES" sz="2400" baseline="-250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3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) =</a:t>
              </a:r>
            </a:p>
          </p:txBody>
        </p:sp>
        <p:sp>
          <p:nvSpPr>
            <p:cNvPr id="39963" name="Text Box 7"/>
            <p:cNvSpPr txBox="1">
              <a:spLocks noChangeArrowheads="1"/>
            </p:cNvSpPr>
            <p:nvPr/>
          </p:nvSpPr>
          <p:spPr bwMode="auto">
            <a:xfrm>
              <a:off x="3119438" y="3207238"/>
              <a:ext cx="6149738" cy="536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= </a:t>
              </a:r>
              <a:r>
                <a:rPr lang="es-ES" sz="2400" baseline="300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2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/R</a:t>
              </a:r>
              <a:r>
                <a:rPr lang="es-ES" sz="2400" baseline="-250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1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 + </a:t>
              </a:r>
              <a:r>
                <a:rPr lang="es-ES" sz="2400" baseline="300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2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/R</a:t>
              </a:r>
              <a:r>
                <a:rPr lang="es-ES" sz="2400" baseline="-250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2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 + </a:t>
              </a:r>
              <a:r>
                <a:rPr lang="es-ES" sz="2400" baseline="300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2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/R</a:t>
              </a:r>
              <a:r>
                <a:rPr lang="es-ES" sz="2400" baseline="-250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3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 </a:t>
              </a:r>
              <a:r>
                <a:rPr lang="es-ES" sz="2400" b="1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= P</a:t>
              </a:r>
              <a:r>
                <a:rPr lang="es-ES" sz="2400" b="1" baseline="-250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1</a:t>
              </a:r>
              <a:r>
                <a:rPr lang="es-ES" sz="2400" b="1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 + P</a:t>
              </a:r>
              <a:r>
                <a:rPr lang="es-ES" sz="2400" b="1" baseline="-250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2</a:t>
              </a:r>
              <a:r>
                <a:rPr lang="es-ES" sz="2400" b="1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 + P</a:t>
              </a:r>
              <a:r>
                <a:rPr lang="es-ES" sz="2400" b="1" baseline="-250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3</a:t>
              </a:r>
              <a:r>
                <a:rPr lang="es-ES" sz="2400" b="1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 = P</a:t>
              </a:r>
              <a:r>
                <a:rPr lang="es-ES" sz="2400" b="1" baseline="-250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total</a:t>
              </a:r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1264116" y="328457"/>
            <a:ext cx="7794419" cy="681038"/>
            <a:chOff x="1283780" y="397281"/>
            <a:chExt cx="7794419" cy="681038"/>
          </a:xfrm>
        </p:grpSpPr>
        <p:sp>
          <p:nvSpPr>
            <p:cNvPr id="39959" name="Rectangle 12"/>
            <p:cNvSpPr>
              <a:spLocks noChangeArrowheads="1"/>
            </p:cNvSpPr>
            <p:nvPr/>
          </p:nvSpPr>
          <p:spPr bwMode="auto">
            <a:xfrm>
              <a:off x="7046401" y="397281"/>
              <a:ext cx="1749424" cy="681038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82800" rIns="90000" bIns="82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9960" name="Text Box 13"/>
            <p:cNvSpPr txBox="1">
              <a:spLocks noChangeArrowheads="1"/>
            </p:cNvSpPr>
            <p:nvPr/>
          </p:nvSpPr>
          <p:spPr bwMode="auto">
            <a:xfrm>
              <a:off x="1283780" y="436969"/>
              <a:ext cx="7794419" cy="536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 </a:t>
              </a:r>
              <a:r>
                <a:rPr lang="es-ES" sz="2400">
                  <a:latin typeface="Arial" panose="020B0604020202020204" pitchFamily="34" charset="0"/>
                  <a:sym typeface="Symbol" panose="05050102010706020507" pitchFamily="18" charset="2"/>
                </a:rPr>
                <a:t>N resistencias iguales de resistencia R: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   R</a:t>
              </a:r>
              <a:r>
                <a:rPr lang="es-ES" sz="2400" baseline="-250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eq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 = R / N</a:t>
              </a:r>
              <a:endParaRPr lang="es-ES" sz="2400" baseline="-2500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</p:grpSp>
      <p:sp>
        <p:nvSpPr>
          <p:cNvPr id="39961" name="Text Box 14"/>
          <p:cNvSpPr txBox="1">
            <a:spLocks noChangeArrowheads="1"/>
          </p:cNvSpPr>
          <p:nvPr/>
        </p:nvSpPr>
        <p:spPr bwMode="auto">
          <a:xfrm>
            <a:off x="4336674" y="1149528"/>
            <a:ext cx="5684091" cy="375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50000"/>
              </a:lnSpc>
              <a:spcBef>
                <a:spcPct val="50000"/>
              </a:spcBef>
              <a:buNone/>
            </a:pPr>
            <a:r>
              <a:rPr lang="es-ES" sz="2400" dirty="0" err="1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R</a:t>
            </a:r>
            <a:r>
              <a:rPr lang="es-ES" sz="2400" baseline="-25000" dirty="0" err="1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eq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&lt; </a:t>
            </a:r>
            <a:r>
              <a:rPr lang="es-ES" sz="2400" dirty="0" err="1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R</a:t>
            </a:r>
            <a:r>
              <a:rPr lang="es-ES" sz="2400" baseline="-25000" dirty="0" err="1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s-ES" sz="2400" baseline="-250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siempre, sean iguales o no</a:t>
            </a:r>
            <a:endParaRPr lang="es-ES" sz="2400" dirty="0">
              <a:solidFill>
                <a:srgbClr val="FF000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39956" name="Text Box 27"/>
          <p:cNvSpPr txBox="1">
            <a:spLocks noChangeArrowheads="1"/>
          </p:cNvSpPr>
          <p:nvPr/>
        </p:nvSpPr>
        <p:spPr bwMode="auto">
          <a:xfrm>
            <a:off x="6155016" y="4238334"/>
            <a:ext cx="4138612" cy="127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3333FF"/>
                </a:solidFill>
                <a:latin typeface="Arial" panose="020B0604020202020204" pitchFamily="34" charset="0"/>
              </a:rPr>
              <a:t>Pueden ser las 2 partes </a:t>
            </a:r>
            <a:r>
              <a:rPr lang="es-ES" sz="2400" u="sng">
                <a:solidFill>
                  <a:srgbClr val="3333FF"/>
                </a:solidFill>
                <a:latin typeface="Arial" panose="020B0604020202020204" pitchFamily="34" charset="0"/>
              </a:rPr>
              <a:t>en paralelo</a:t>
            </a:r>
            <a:r>
              <a:rPr lang="es-ES" sz="2400">
                <a:solidFill>
                  <a:srgbClr val="3333FF"/>
                </a:solidFill>
                <a:latin typeface="Arial" panose="020B0604020202020204" pitchFamily="34" charset="0"/>
              </a:rPr>
              <a:t> en que se divida una asociación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1299127" y="3435068"/>
            <a:ext cx="3843017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 Como:     R</a:t>
            </a:r>
            <a:r>
              <a:rPr lang="es-ES" sz="2400" baseline="-250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s-ES" sz="240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s-ES" sz="2400" baseline="-250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=  = R</a:t>
            </a:r>
            <a:r>
              <a:rPr lang="es-ES" sz="2400" baseline="-250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eq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s-ES" sz="240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endParaRPr lang="es-ES" sz="2400" b="1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7056737" y="5567284"/>
            <a:ext cx="2506663" cy="906463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  <a:defRPr/>
            </a:pPr>
            <a:r>
              <a:rPr lang="es-ES" sz="2400" b="1">
                <a:solidFill>
                  <a:srgbClr val="FFFFFF"/>
                </a:solidFill>
                <a:latin typeface="Arial" panose="020B0604020202020204" pitchFamily="34" charset="0"/>
              </a:rPr>
              <a:t>Circuito Divisor</a:t>
            </a:r>
          </a:p>
          <a:p>
            <a:pPr algn="ctr" eaLnBrk="1" hangingPunct="1">
              <a:spcBef>
                <a:spcPts val="0"/>
              </a:spcBef>
              <a:buFontTx/>
              <a:buNone/>
              <a:defRPr/>
            </a:pPr>
            <a:r>
              <a:rPr lang="es-ES" sz="2400" b="1">
                <a:solidFill>
                  <a:srgbClr val="FFFFFF"/>
                </a:solidFill>
                <a:latin typeface="Arial" panose="020B0604020202020204" pitchFamily="34" charset="0"/>
              </a:rPr>
              <a:t>de Intensidades</a:t>
            </a:r>
          </a:p>
        </p:txBody>
      </p:sp>
      <p:sp>
        <p:nvSpPr>
          <p:cNvPr id="39958" name="Text Box 34"/>
          <p:cNvSpPr txBox="1">
            <a:spLocks noChangeArrowheads="1"/>
          </p:cNvSpPr>
          <p:nvPr/>
        </p:nvSpPr>
        <p:spPr bwMode="auto">
          <a:xfrm>
            <a:off x="6413890" y="6439928"/>
            <a:ext cx="3792356" cy="500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ts val="2600"/>
              </a:lnSpc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(misma V y se reparte </a:t>
            </a:r>
            <a:r>
              <a:rPr lang="es-ES" sz="2400" dirty="0">
                <a:solidFill>
                  <a:srgbClr val="FF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)</a:t>
            </a:r>
          </a:p>
        </p:txBody>
      </p:sp>
      <p:grpSp>
        <p:nvGrpSpPr>
          <p:cNvPr id="7" name="Group 43"/>
          <p:cNvGrpSpPr>
            <a:grpSpLocks/>
          </p:cNvGrpSpPr>
          <p:nvPr/>
        </p:nvGrpSpPr>
        <p:grpSpPr bwMode="auto">
          <a:xfrm>
            <a:off x="1600234" y="5134366"/>
            <a:ext cx="4433888" cy="1276350"/>
            <a:chOff x="3810" y="5054"/>
            <a:chExt cx="2793" cy="804"/>
          </a:xfrm>
        </p:grpSpPr>
        <p:sp>
          <p:nvSpPr>
            <p:cNvPr id="39952" name="Rectangle 36"/>
            <p:cNvSpPr>
              <a:spLocks noChangeArrowheads="1"/>
            </p:cNvSpPr>
            <p:nvPr/>
          </p:nvSpPr>
          <p:spPr bwMode="auto">
            <a:xfrm>
              <a:off x="3810" y="5054"/>
              <a:ext cx="2793" cy="804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82800" rIns="90000" bIns="82800" anchor="ctr">
              <a:no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9953" name="Text Box 37"/>
            <p:cNvSpPr txBox="1">
              <a:spLocks noChangeArrowheads="1"/>
            </p:cNvSpPr>
            <p:nvPr/>
          </p:nvSpPr>
          <p:spPr bwMode="auto">
            <a:xfrm>
              <a:off x="3850" y="5238"/>
              <a:ext cx="1129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I</a:t>
              </a:r>
              <a:r>
                <a:rPr lang="es-ES" sz="2400" baseline="-250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rama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 = </a:t>
              </a:r>
              <a:r>
                <a:rPr lang="es-ES" sz="2400">
                  <a:solidFill>
                    <a:srgbClr val="00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I</a:t>
              </a:r>
              <a:r>
                <a:rPr lang="es-ES" sz="2400" baseline="-250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total</a:t>
              </a:r>
            </a:p>
          </p:txBody>
        </p:sp>
        <p:sp>
          <p:nvSpPr>
            <p:cNvPr id="39954" name="Text Box 38"/>
            <p:cNvSpPr txBox="1">
              <a:spLocks noChangeArrowheads="1"/>
            </p:cNvSpPr>
            <p:nvPr/>
          </p:nvSpPr>
          <p:spPr bwMode="auto">
            <a:xfrm>
              <a:off x="5026" y="5434"/>
              <a:ext cx="1500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R</a:t>
              </a:r>
              <a:r>
                <a:rPr lang="es-ES" sz="2400" baseline="-250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parte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 + R</a:t>
              </a:r>
              <a:r>
                <a:rPr lang="es-ES" sz="2400" baseline="-250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otra_parte</a:t>
              </a:r>
              <a:endParaRPr lang="es-ES" sz="240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2" name="Text Box 39"/>
            <p:cNvSpPr txBox="1">
              <a:spLocks noChangeArrowheads="1"/>
            </p:cNvSpPr>
            <p:nvPr/>
          </p:nvSpPr>
          <p:spPr bwMode="auto">
            <a:xfrm>
              <a:off x="5362" y="5066"/>
              <a:ext cx="845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R</a:t>
              </a:r>
              <a:r>
                <a:rPr lang="es-ES" sz="2400" baseline="-250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otra_parte</a:t>
              </a:r>
              <a:endParaRPr lang="es-ES" sz="240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5" name="Line 40"/>
            <p:cNvSpPr>
              <a:spLocks noChangeShapeType="1"/>
            </p:cNvSpPr>
            <p:nvPr/>
          </p:nvSpPr>
          <p:spPr bwMode="auto">
            <a:xfrm>
              <a:off x="5024" y="5436"/>
              <a:ext cx="14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s-ES"/>
            </a:p>
          </p:txBody>
        </p:sp>
      </p:grpSp>
      <p:sp>
        <p:nvSpPr>
          <p:cNvPr id="9" name="CuadroTexto 8"/>
          <p:cNvSpPr txBox="1">
            <a:spLocks noChangeArrowheads="1"/>
          </p:cNvSpPr>
          <p:nvPr/>
        </p:nvSpPr>
        <p:spPr bwMode="auto">
          <a:xfrm>
            <a:off x="1407131" y="4325336"/>
            <a:ext cx="4626588" cy="61447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2400"/>
              <a:t>Para 2:   R</a:t>
            </a:r>
            <a:r>
              <a:rPr lang="es-ES" sz="2400" baseline="-25000"/>
              <a:t>eq</a:t>
            </a:r>
            <a:r>
              <a:rPr lang="es-ES" sz="2400"/>
              <a:t> = R</a:t>
            </a:r>
            <a:r>
              <a:rPr lang="es-ES" sz="2400" baseline="-25000"/>
              <a:t>1</a:t>
            </a:r>
            <a:r>
              <a:rPr lang="es-ES" sz="2400"/>
              <a:t> x R</a:t>
            </a:r>
            <a:r>
              <a:rPr lang="es-ES" sz="2400" baseline="-25000"/>
              <a:t>2</a:t>
            </a:r>
            <a:r>
              <a:rPr lang="es-ES" sz="2400"/>
              <a:t> /(R</a:t>
            </a:r>
            <a:r>
              <a:rPr lang="es-ES" sz="2400" baseline="-25000"/>
              <a:t>1</a:t>
            </a:r>
            <a:r>
              <a:rPr lang="es-ES" sz="2400"/>
              <a:t> + R</a:t>
            </a:r>
            <a:r>
              <a:rPr lang="es-ES" sz="2400" baseline="-25000"/>
              <a:t>2</a:t>
            </a:r>
            <a:r>
              <a:rPr lang="es-ES" sz="2400"/>
              <a:t>)</a:t>
            </a:r>
          </a:p>
        </p:txBody>
      </p:sp>
      <p:grpSp>
        <p:nvGrpSpPr>
          <p:cNvPr id="12" name="Grupo 11"/>
          <p:cNvGrpSpPr>
            <a:grpSpLocks/>
          </p:cNvGrpSpPr>
          <p:nvPr/>
        </p:nvGrpSpPr>
        <p:grpSpPr bwMode="auto">
          <a:xfrm>
            <a:off x="5190829" y="3384369"/>
            <a:ext cx="4774706" cy="681037"/>
            <a:chOff x="5210055" y="3944938"/>
            <a:chExt cx="4775169" cy="681037"/>
          </a:xfrm>
        </p:grpSpPr>
        <p:sp>
          <p:nvSpPr>
            <p:cNvPr id="39949" name="Rectangle 9"/>
            <p:cNvSpPr>
              <a:spLocks noChangeArrowheads="1"/>
            </p:cNvSpPr>
            <p:nvPr/>
          </p:nvSpPr>
          <p:spPr bwMode="auto">
            <a:xfrm>
              <a:off x="5782749" y="3944938"/>
              <a:ext cx="2276475" cy="681037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82800" rIns="90000" bIns="82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9950" name="Text Box 31"/>
            <p:cNvSpPr txBox="1">
              <a:spLocks noChangeArrowheads="1"/>
            </p:cNvSpPr>
            <p:nvPr/>
          </p:nvSpPr>
          <p:spPr bwMode="auto">
            <a:xfrm>
              <a:off x="8275638" y="4001199"/>
              <a:ext cx="1709586" cy="536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3333FF"/>
                  </a:solidFill>
                  <a:latin typeface="Arial" panose="020B0604020202020204" pitchFamily="34" charset="0"/>
                </a:rPr>
                <a:t>i = 1, 2, 3...</a:t>
              </a:r>
            </a:p>
          </p:txBody>
        </p:sp>
        <p:sp>
          <p:nvSpPr>
            <p:cNvPr id="39951" name="Text Box 10"/>
            <p:cNvSpPr txBox="1">
              <a:spLocks noChangeArrowheads="1"/>
            </p:cNvSpPr>
            <p:nvPr/>
          </p:nvSpPr>
          <p:spPr bwMode="auto">
            <a:xfrm>
              <a:off x="5210055" y="3989388"/>
              <a:ext cx="2818971" cy="536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    </a:t>
              </a:r>
              <a:r>
                <a:rPr lang="es-ES" sz="2400">
                  <a:solidFill>
                    <a:srgbClr val="00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I</a:t>
              </a:r>
              <a:r>
                <a:rPr lang="es-ES" sz="2400" baseline="-250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i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 = </a:t>
              </a:r>
              <a:r>
                <a:rPr lang="es-ES" sz="2400">
                  <a:solidFill>
                    <a:srgbClr val="00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I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 (R</a:t>
              </a:r>
              <a:r>
                <a:rPr lang="es-ES" sz="2400" baseline="-250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eq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 / R</a:t>
              </a:r>
              <a:r>
                <a:rPr lang="es-ES" sz="2400" baseline="-250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i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)</a:t>
              </a:r>
              <a:endParaRPr lang="es-ES" sz="24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</p:grpSp>
      <p:sp>
        <p:nvSpPr>
          <p:cNvPr id="14" name="Elipse 13"/>
          <p:cNvSpPr/>
          <p:nvPr/>
        </p:nvSpPr>
        <p:spPr bwMode="auto">
          <a:xfrm>
            <a:off x="4312694" y="5384735"/>
            <a:ext cx="1112446" cy="31115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lg" len="lg"/>
          </a:ln>
          <a:effectLst/>
        </p:spPr>
        <p:txBody>
          <a:bodyPr vert="horz" wrap="none" lIns="90000" tIns="82800" rIns="90000" bIns="82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9" name="Text Box 34">
            <a:extLst>
              <a:ext uri="{FF2B5EF4-FFF2-40B4-BE49-F238E27FC236}">
                <a16:creationId xmlns:a16="http://schemas.microsoft.com/office/drawing/2014/main" id="{A773153F-6B0B-4AE8-9C43-127EEB553A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9242" y="6431036"/>
            <a:ext cx="4782462" cy="500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ts val="2600"/>
              </a:lnSpc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(le toca de </a:t>
            </a:r>
            <a:r>
              <a:rPr lang="es-E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I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 el % en R de la otra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26813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99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9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9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39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9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9961" grpId="0"/>
      <p:bldP spid="39956" grpId="0"/>
      <p:bldP spid="10" grpId="0"/>
      <p:bldP spid="11" grpId="0" animBg="1"/>
      <p:bldP spid="39958" grpId="0"/>
      <p:bldP spid="9" grpId="0" animBg="1"/>
      <p:bldP spid="14" grpId="0" animBg="1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1289794" y="318280"/>
            <a:ext cx="8520112" cy="962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569" tIns="49785" rIns="99569" bIns="49785" anchor="ctr">
            <a:spAutoFit/>
          </a:bodyPr>
          <a:lstStyle>
            <a:lvl1pPr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800" b="1" dirty="0">
                <a:solidFill>
                  <a:srgbClr val="CC0000"/>
                </a:solidFill>
                <a:latin typeface="Arial" panose="020B0604020202020204" pitchFamily="34" charset="0"/>
              </a:rPr>
              <a:t>4.3. POTENCIA EN CORRIENTE CONTINUA: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800" b="1" dirty="0">
                <a:solidFill>
                  <a:srgbClr val="CC0000"/>
                </a:solidFill>
                <a:latin typeface="Arial" panose="020B0604020202020204" pitchFamily="34" charset="0"/>
              </a:rPr>
              <a:t>       FEM, FCEM Y LEY DE JOULE</a:t>
            </a:r>
          </a:p>
        </p:txBody>
      </p:sp>
      <p:sp>
        <p:nvSpPr>
          <p:cNvPr id="420867" name="Text Box 3"/>
          <p:cNvSpPr txBox="1">
            <a:spLocks noChangeArrowheads="1"/>
          </p:cNvSpPr>
          <p:nvPr/>
        </p:nvSpPr>
        <p:spPr bwMode="auto">
          <a:xfrm>
            <a:off x="1470339" y="3604797"/>
            <a:ext cx="1790656" cy="514738"/>
          </a:xfrm>
          <a:prstGeom prst="rect">
            <a:avLst/>
          </a:prstGeom>
          <a:solidFill>
            <a:srgbClr val="666699"/>
          </a:solidFill>
          <a:ln>
            <a:noFill/>
          </a:ln>
        </p:spPr>
        <p:txBody>
          <a:bodyPr wrap="non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FFFFFF"/>
                </a:solidFill>
                <a:latin typeface="Arial" panose="020B0604020202020204" pitchFamily="34" charset="0"/>
              </a:rPr>
              <a:t>POTENCIA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457511" y="4313292"/>
            <a:ext cx="2552700" cy="1184275"/>
            <a:chOff x="1576" y="2422"/>
            <a:chExt cx="1608" cy="746"/>
          </a:xfrm>
        </p:grpSpPr>
        <p:sp>
          <p:nvSpPr>
            <p:cNvPr id="9227" name="Rectangle 7"/>
            <p:cNvSpPr>
              <a:spLocks noChangeArrowheads="1"/>
            </p:cNvSpPr>
            <p:nvPr/>
          </p:nvSpPr>
          <p:spPr bwMode="auto">
            <a:xfrm>
              <a:off x="1576" y="2422"/>
              <a:ext cx="1608" cy="746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9228" name="Object 4"/>
            <p:cNvGraphicFramePr>
              <a:graphicFrameLocks noChangeAspect="1"/>
            </p:cNvGraphicFramePr>
            <p:nvPr/>
          </p:nvGraphicFramePr>
          <p:xfrm>
            <a:off x="1658" y="2482"/>
            <a:ext cx="1476" cy="6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046" name="Ecuación" r:id="rId4" imgW="888614" imgH="393529" progId="Equation.3">
                    <p:embed/>
                  </p:oleObj>
                </mc:Choice>
                <mc:Fallback>
                  <p:oleObj name="Ecuación" r:id="rId4" imgW="888614" imgH="393529" progId="Equation.3">
                    <p:embed/>
                    <p:pic>
                      <p:nvPicPr>
                        <p:cNvPr id="9228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8" y="2482"/>
                          <a:ext cx="1476" cy="6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20870" name="Text Box 6"/>
          <p:cNvSpPr txBox="1">
            <a:spLocks noChangeArrowheads="1"/>
          </p:cNvSpPr>
          <p:nvPr/>
        </p:nvSpPr>
        <p:spPr bwMode="auto">
          <a:xfrm>
            <a:off x="1463728" y="1694397"/>
            <a:ext cx="8641079" cy="1253402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180000" tIns="72000" rIns="180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Cuando existe una corriente, una situación de no equilibrio, interesa el trabajo o energía puesta en juego,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pero por unidad de tiempo</a:t>
            </a:r>
          </a:p>
        </p:txBody>
      </p:sp>
      <p:sp>
        <p:nvSpPr>
          <p:cNvPr id="420872" name="Text Box 8"/>
          <p:cNvSpPr txBox="1">
            <a:spLocks noChangeArrowheads="1"/>
          </p:cNvSpPr>
          <p:nvPr/>
        </p:nvSpPr>
        <p:spPr bwMode="auto">
          <a:xfrm>
            <a:off x="4681950" y="4506524"/>
            <a:ext cx="4935109" cy="88407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En corriente continua todo es constante en el tiempo: También P</a:t>
            </a:r>
            <a:endParaRPr lang="es-ES" sz="2400" dirty="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graphicFrame>
        <p:nvGraphicFramePr>
          <p:cNvPr id="42087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4332648"/>
              </p:ext>
            </p:extLst>
          </p:nvPr>
        </p:nvGraphicFramePr>
        <p:xfrm>
          <a:off x="4694860" y="5660571"/>
          <a:ext cx="2611437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7" name="Ecuación" r:id="rId6" imgW="990170" imgH="393529" progId="Equation.3">
                  <p:embed/>
                </p:oleObj>
              </mc:Choice>
              <mc:Fallback>
                <p:oleObj name="Ecuación" r:id="rId6" imgW="990170" imgH="393529" progId="Equation.3">
                  <p:embed/>
                  <p:pic>
                    <p:nvPicPr>
                      <p:cNvPr id="42087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4860" y="5660571"/>
                        <a:ext cx="2611437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3105547" y="3599295"/>
            <a:ext cx="3172485" cy="51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>
                <a:solidFill>
                  <a:srgbClr val="0099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("Power" en ingles) </a:t>
            </a:r>
          </a:p>
        </p:txBody>
      </p:sp>
      <p:grpSp>
        <p:nvGrpSpPr>
          <p:cNvPr id="15" name="Grupo 14"/>
          <p:cNvGrpSpPr/>
          <p:nvPr/>
        </p:nvGrpSpPr>
        <p:grpSpPr>
          <a:xfrm>
            <a:off x="7516914" y="5792422"/>
            <a:ext cx="2100146" cy="788034"/>
            <a:chOff x="7790088" y="4594526"/>
            <a:chExt cx="2100146" cy="788034"/>
          </a:xfrm>
        </p:grpSpPr>
        <p:sp>
          <p:nvSpPr>
            <p:cNvPr id="16" name="Rectángulo 15"/>
            <p:cNvSpPr/>
            <p:nvPr/>
          </p:nvSpPr>
          <p:spPr bwMode="auto">
            <a:xfrm>
              <a:off x="8418786" y="4594526"/>
              <a:ext cx="1471448" cy="788034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vert="horz" wrap="none" lIns="90000" tIns="82800" rIns="90000" bIns="82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graphicFrame>
          <p:nvGraphicFramePr>
            <p:cNvPr id="17" name="Object 14"/>
            <p:cNvGraphicFramePr>
              <a:graphicFrameLocks noChangeAspect="1"/>
            </p:cNvGraphicFramePr>
            <p:nvPr/>
          </p:nvGraphicFramePr>
          <p:xfrm>
            <a:off x="7790088" y="4747807"/>
            <a:ext cx="1906587" cy="523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048" name="Ecuación" r:id="rId8" imgW="736560" imgH="203040" progId="Equation.3">
                    <p:embed/>
                  </p:oleObj>
                </mc:Choice>
                <mc:Fallback>
                  <p:oleObj name="Ecuación" r:id="rId8" imgW="736560" imgH="203040" progId="Equation.3">
                    <p:embed/>
                    <p:pic>
                      <p:nvPicPr>
                        <p:cNvPr id="17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90088" y="4747807"/>
                          <a:ext cx="1906587" cy="5238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019990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20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208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08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20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20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67" grpId="0" animBg="1"/>
      <p:bldP spid="420870" grpId="0" animBg="1"/>
      <p:bldP spid="420872" grpId="0" animBg="1"/>
      <p:bldP spid="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41" name="Text Box 5"/>
          <p:cNvSpPr txBox="1">
            <a:spLocks noChangeArrowheads="1"/>
          </p:cNvSpPr>
          <p:nvPr/>
        </p:nvSpPr>
        <p:spPr bwMode="auto">
          <a:xfrm>
            <a:off x="1153599" y="4663846"/>
            <a:ext cx="9137736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 Para las </a:t>
            </a:r>
            <a:r>
              <a:rPr lang="es-ES" sz="2400" dirty="0">
                <a:solidFill>
                  <a:srgbClr val="3333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mismas resistencias 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y para la </a:t>
            </a:r>
            <a:r>
              <a:rPr lang="es-ES" sz="2400" dirty="0">
                <a:solidFill>
                  <a:srgbClr val="3333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misma tensión aplicada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: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449625" name="Text Box 89"/>
          <p:cNvSpPr txBox="1">
            <a:spLocks noChangeArrowheads="1"/>
          </p:cNvSpPr>
          <p:nvPr/>
        </p:nvSpPr>
        <p:spPr bwMode="auto">
          <a:xfrm>
            <a:off x="1193047" y="1874940"/>
            <a:ext cx="9052553" cy="536549"/>
          </a:xfrm>
          <a:prstGeom prst="rect">
            <a:avLst/>
          </a:prstGeom>
          <a:noFill/>
          <a:ln>
            <a:noFill/>
          </a:ln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 </a:t>
            </a:r>
            <a:r>
              <a:rPr lang="es-ES" sz="2400" dirty="0">
                <a:latin typeface="Arial" panose="020B0604020202020204" pitchFamily="34" charset="0"/>
              </a:rPr>
              <a:t>Las </a:t>
            </a:r>
            <a:r>
              <a:rPr lang="es-ES" sz="2400" b="1" dirty="0">
                <a:solidFill>
                  <a:srgbClr val="008000"/>
                </a:solidFill>
                <a:latin typeface="Arial" panose="020B0604020202020204" pitchFamily="34" charset="0"/>
              </a:rPr>
              <a:t>bombillas</a:t>
            </a:r>
            <a:r>
              <a:rPr lang="es-ES" sz="2400" dirty="0">
                <a:latin typeface="Arial" panose="020B0604020202020204" pitchFamily="34" charset="0"/>
              </a:rPr>
              <a:t>, usualmente, y los </a:t>
            </a:r>
            <a:r>
              <a:rPr lang="es-ES" sz="2400" b="1" dirty="0">
                <a:solidFill>
                  <a:srgbClr val="008000"/>
                </a:solidFill>
                <a:latin typeface="Arial" panose="020B0604020202020204" pitchFamily="34" charset="0"/>
              </a:rPr>
              <a:t>enchufes</a:t>
            </a:r>
            <a:r>
              <a:rPr lang="es-ES" sz="2400" dirty="0">
                <a:latin typeface="Arial" panose="020B0604020202020204" pitchFamily="34" charset="0"/>
              </a:rPr>
              <a:t>, 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están </a:t>
            </a:r>
            <a:r>
              <a:rPr lang="es-E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en paralelo</a:t>
            </a:r>
            <a:endParaRPr lang="es-ES" sz="2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49626" name="Text Box 90"/>
          <p:cNvSpPr txBox="1">
            <a:spLocks noChangeArrowheads="1"/>
          </p:cNvSpPr>
          <p:nvPr/>
        </p:nvSpPr>
        <p:spPr bwMode="auto">
          <a:xfrm>
            <a:off x="1295309" y="2417997"/>
            <a:ext cx="9247971" cy="905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  <a:sym typeface="Wingdings" panose="05000000000000000000" pitchFamily="2" charset="2"/>
              </a:rPr>
              <a:t>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Si uno se desconecta o funde, es como una R , su </a:t>
            </a:r>
            <a:r>
              <a:rPr lang="es-ES" sz="240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es 0 para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  V  0, pero el resto funciona. En serie no, la </a:t>
            </a:r>
            <a:r>
              <a:rPr lang="es-ES" sz="2400" dirty="0" err="1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R</a:t>
            </a:r>
            <a:r>
              <a:rPr lang="es-ES" sz="2400" baseline="-25000" dirty="0" err="1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eq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es  e </a:t>
            </a:r>
            <a:r>
              <a:rPr lang="es-ES" sz="240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I = 0</a:t>
            </a:r>
            <a:endParaRPr lang="es-ES" sz="2400" dirty="0">
              <a:solidFill>
                <a:srgbClr val="00000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449627" name="Text Box 91"/>
          <p:cNvSpPr txBox="1">
            <a:spLocks noChangeArrowheads="1"/>
          </p:cNvSpPr>
          <p:nvPr/>
        </p:nvSpPr>
        <p:spPr bwMode="auto">
          <a:xfrm>
            <a:off x="1292635" y="3329987"/>
            <a:ext cx="9137736" cy="127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  <a:sym typeface="Wingdings" panose="05000000000000000000" pitchFamily="2" charset="2"/>
              </a:rPr>
              <a:t>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En paralelo el V, </a:t>
            </a:r>
            <a:r>
              <a:rPr lang="es-ES" sz="240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y P de cada elemento no depende del resto,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  en serie sí (en una habitación se notaría lo que pasa en otra si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  se sustituye esa otra por un cable: habría más luz)</a:t>
            </a:r>
          </a:p>
        </p:txBody>
      </p:sp>
      <p:grpSp>
        <p:nvGrpSpPr>
          <p:cNvPr id="4" name="Group 95"/>
          <p:cNvGrpSpPr>
            <a:grpSpLocks/>
          </p:cNvGrpSpPr>
          <p:nvPr/>
        </p:nvGrpSpPr>
        <p:grpSpPr bwMode="auto">
          <a:xfrm>
            <a:off x="1465086" y="5365390"/>
            <a:ext cx="3587750" cy="1330325"/>
            <a:chOff x="1139" y="3588"/>
            <a:chExt cx="2260" cy="838"/>
          </a:xfrm>
        </p:grpSpPr>
        <p:sp>
          <p:nvSpPr>
            <p:cNvPr id="42056" name="Text Box 8"/>
            <p:cNvSpPr txBox="1">
              <a:spLocks noChangeArrowheads="1"/>
            </p:cNvSpPr>
            <p:nvPr/>
          </p:nvSpPr>
          <p:spPr bwMode="auto">
            <a:xfrm>
              <a:off x="1139" y="3588"/>
              <a:ext cx="2259" cy="384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118800" rIns="90000" bIns="118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1">
                  <a:solidFill>
                    <a:srgbClr val="000000"/>
                  </a:solidFill>
                  <a:latin typeface="Arial" panose="020B0604020202020204" pitchFamily="34" charset="0"/>
                </a:rPr>
                <a:t>R</a:t>
              </a:r>
              <a:r>
                <a:rPr lang="es-ES" sz="2400" b="1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EQ(PARALELO)</a:t>
              </a:r>
              <a:r>
                <a:rPr lang="es-ES" sz="2400" b="1">
                  <a:solidFill>
                    <a:srgbClr val="000000"/>
                  </a:solidFill>
                  <a:latin typeface="Arial" panose="020B0604020202020204" pitchFamily="34" charset="0"/>
                </a:rPr>
                <a:t> &lt; R</a:t>
              </a:r>
              <a:r>
                <a:rPr lang="es-ES" sz="2400" b="1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EQ(SERIE)</a:t>
              </a:r>
              <a:endParaRPr lang="es-ES" sz="2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2057" name="Text Box 92"/>
            <p:cNvSpPr txBox="1">
              <a:spLocks noChangeArrowheads="1"/>
            </p:cNvSpPr>
            <p:nvPr/>
          </p:nvSpPr>
          <p:spPr bwMode="auto">
            <a:xfrm>
              <a:off x="1142" y="4046"/>
              <a:ext cx="2257" cy="380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1">
                  <a:solidFill>
                    <a:srgbClr val="000000"/>
                  </a:solidFill>
                  <a:latin typeface="Arial" panose="020B0604020202020204" pitchFamily="34" charset="0"/>
                </a:rPr>
                <a:t>G</a:t>
              </a:r>
              <a:r>
                <a:rPr lang="es-ES" sz="2400" b="1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EQ(PARALELO)</a:t>
              </a:r>
              <a:r>
                <a:rPr lang="es-ES" sz="2400" b="1">
                  <a:solidFill>
                    <a:srgbClr val="000000"/>
                  </a:solidFill>
                  <a:latin typeface="Arial" panose="020B0604020202020204" pitchFamily="34" charset="0"/>
                </a:rPr>
                <a:t> &gt; G</a:t>
              </a:r>
              <a:r>
                <a:rPr lang="es-ES" sz="2400" b="1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EQ(SERIE)</a:t>
              </a:r>
              <a:endParaRPr lang="es-ES" sz="2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7" name="Group 111"/>
          <p:cNvGrpSpPr>
            <a:grpSpLocks/>
          </p:cNvGrpSpPr>
          <p:nvPr/>
        </p:nvGrpSpPr>
        <p:grpSpPr bwMode="auto">
          <a:xfrm>
            <a:off x="7470598" y="5334254"/>
            <a:ext cx="2681288" cy="1374775"/>
            <a:chOff x="4778" y="3556"/>
            <a:chExt cx="1689" cy="866"/>
          </a:xfrm>
        </p:grpSpPr>
        <p:sp>
          <p:nvSpPr>
            <p:cNvPr id="42001" name="Text Box 6"/>
            <p:cNvSpPr txBox="1">
              <a:spLocks noChangeArrowheads="1"/>
            </p:cNvSpPr>
            <p:nvPr/>
          </p:nvSpPr>
          <p:spPr bwMode="auto">
            <a:xfrm>
              <a:off x="4788" y="4038"/>
              <a:ext cx="1679" cy="384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118800" rIns="90000" bIns="118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1">
                  <a:latin typeface="Arial" panose="020B0604020202020204" pitchFamily="34" charset="0"/>
                </a:rPr>
                <a:t>P</a:t>
              </a:r>
              <a:r>
                <a:rPr lang="es-ES" sz="2400" b="1" baseline="-25000">
                  <a:latin typeface="Arial" panose="020B0604020202020204" pitchFamily="34" charset="0"/>
                </a:rPr>
                <a:t>PARALELO</a:t>
              </a:r>
              <a:r>
                <a:rPr lang="es-ES" sz="2400" b="1">
                  <a:latin typeface="Arial" panose="020B0604020202020204" pitchFamily="34" charset="0"/>
                </a:rPr>
                <a:t> &gt; P</a:t>
              </a:r>
              <a:r>
                <a:rPr lang="es-ES" sz="2400" b="1" baseline="-25000">
                  <a:latin typeface="Arial" panose="020B0604020202020204" pitchFamily="34" charset="0"/>
                </a:rPr>
                <a:t>SERIE</a:t>
              </a:r>
              <a:endParaRPr lang="es-ES" sz="2400" b="1">
                <a:latin typeface="Arial" panose="020B0604020202020204" pitchFamily="34" charset="0"/>
              </a:endParaRPr>
            </a:p>
          </p:txBody>
        </p:sp>
        <p:sp>
          <p:nvSpPr>
            <p:cNvPr id="42002" name="Text Box 7"/>
            <p:cNvSpPr txBox="1">
              <a:spLocks noChangeArrowheads="1"/>
            </p:cNvSpPr>
            <p:nvPr/>
          </p:nvSpPr>
          <p:spPr bwMode="auto">
            <a:xfrm>
              <a:off x="4778" y="3556"/>
              <a:ext cx="1687" cy="384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118800" rIns="90000" bIns="118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s-ES" sz="2400" b="1">
                  <a:latin typeface="Comic Sans MS" panose="030F0702030302020204" pitchFamily="66" charset="0"/>
                </a:rPr>
                <a:t>I</a:t>
              </a:r>
              <a:r>
                <a:rPr lang="es-ES" sz="2400" b="1" baseline="-25000">
                  <a:latin typeface="Arial" panose="020B0604020202020204" pitchFamily="34" charset="0"/>
                </a:rPr>
                <a:t>PARALELO</a:t>
              </a:r>
              <a:r>
                <a:rPr lang="es-ES" sz="2400" b="1">
                  <a:latin typeface="Arial" panose="020B0604020202020204" pitchFamily="34" charset="0"/>
                </a:rPr>
                <a:t> &gt; </a:t>
              </a:r>
              <a:r>
                <a:rPr lang="es-ES" sz="2400" b="1">
                  <a:latin typeface="Comic Sans MS" panose="030F0702030302020204" pitchFamily="66" charset="0"/>
                </a:rPr>
                <a:t>I</a:t>
              </a:r>
              <a:r>
                <a:rPr lang="es-ES" sz="2400" b="1" baseline="-25000">
                  <a:latin typeface="Arial" panose="020B0604020202020204" pitchFamily="34" charset="0"/>
                </a:rPr>
                <a:t>SERIE</a:t>
              </a:r>
              <a:endParaRPr lang="es-ES" sz="2400" b="1">
                <a:latin typeface="Arial" panose="020B0604020202020204" pitchFamily="34" charset="0"/>
              </a:endParaRPr>
            </a:p>
          </p:txBody>
        </p:sp>
      </p:grpSp>
      <p:grpSp>
        <p:nvGrpSpPr>
          <p:cNvPr id="18" name="Group 110"/>
          <p:cNvGrpSpPr>
            <a:grpSpLocks/>
          </p:cNvGrpSpPr>
          <p:nvPr/>
        </p:nvGrpSpPr>
        <p:grpSpPr bwMode="auto">
          <a:xfrm>
            <a:off x="5363986" y="5458079"/>
            <a:ext cx="1820862" cy="1227138"/>
            <a:chOff x="3451" y="3634"/>
            <a:chExt cx="1147" cy="773"/>
          </a:xfrm>
        </p:grpSpPr>
        <p:sp>
          <p:nvSpPr>
            <p:cNvPr id="41998" name="Text Box 108"/>
            <p:cNvSpPr txBox="1">
              <a:spLocks noChangeArrowheads="1"/>
            </p:cNvSpPr>
            <p:nvPr/>
          </p:nvSpPr>
          <p:spPr bwMode="auto">
            <a:xfrm>
              <a:off x="3566" y="3634"/>
              <a:ext cx="741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V = R I</a:t>
              </a:r>
            </a:p>
          </p:txBody>
        </p:sp>
        <p:sp>
          <p:nvSpPr>
            <p:cNvPr id="41999" name="Text Box 109"/>
            <p:cNvSpPr txBox="1">
              <a:spLocks noChangeArrowheads="1"/>
            </p:cNvSpPr>
            <p:nvPr/>
          </p:nvSpPr>
          <p:spPr bwMode="auto">
            <a:xfrm>
              <a:off x="3520" y="4069"/>
              <a:ext cx="856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Comic Sans MS" panose="030F0702030302020204" pitchFamily="66" charset="0"/>
                </a:rPr>
                <a:t>P = V</a:t>
              </a:r>
              <a:r>
                <a:rPr lang="es-ES" sz="2400" baseline="30000">
                  <a:solidFill>
                    <a:srgbClr val="000000"/>
                  </a:solidFill>
                  <a:latin typeface="Comic Sans MS" panose="030F0702030302020204" pitchFamily="66" charset="0"/>
                </a:rPr>
                <a:t>2</a:t>
              </a:r>
              <a:r>
                <a:rPr lang="es-ES" sz="2400">
                  <a:solidFill>
                    <a:srgbClr val="000000"/>
                  </a:solidFill>
                  <a:latin typeface="Comic Sans MS" panose="030F0702030302020204" pitchFamily="66" charset="0"/>
                </a:rPr>
                <a:t>/R</a:t>
              </a:r>
            </a:p>
          </p:txBody>
        </p:sp>
        <p:sp>
          <p:nvSpPr>
            <p:cNvPr id="42000" name="AutoShape 104"/>
            <p:cNvSpPr>
              <a:spLocks noChangeArrowheads="1"/>
            </p:cNvSpPr>
            <p:nvPr/>
          </p:nvSpPr>
          <p:spPr bwMode="auto">
            <a:xfrm>
              <a:off x="3451" y="3831"/>
              <a:ext cx="1147" cy="349"/>
            </a:xfrm>
            <a:prstGeom prst="rightArrow">
              <a:avLst>
                <a:gd name="adj1" fmla="val 39259"/>
                <a:gd name="adj2" fmla="val 57590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82800" rIns="90000" bIns="82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" name="Grupo 1"/>
          <p:cNvGrpSpPr/>
          <p:nvPr/>
        </p:nvGrpSpPr>
        <p:grpSpPr>
          <a:xfrm>
            <a:off x="1652806" y="393074"/>
            <a:ext cx="8054200" cy="1163969"/>
            <a:chOff x="1652806" y="393074"/>
            <a:chExt cx="8054200" cy="1163969"/>
          </a:xfrm>
        </p:grpSpPr>
        <p:sp>
          <p:nvSpPr>
            <p:cNvPr id="42003" name="Line 24"/>
            <p:cNvSpPr>
              <a:spLocks noChangeShapeType="1"/>
            </p:cNvSpPr>
            <p:nvPr/>
          </p:nvSpPr>
          <p:spPr bwMode="auto">
            <a:xfrm flipV="1">
              <a:off x="6392306" y="926447"/>
              <a:ext cx="331470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 anchorCtr="1">
              <a:spAutoFit/>
            </a:bodyPr>
            <a:lstStyle/>
            <a:p>
              <a:endParaRPr lang="es-ES"/>
            </a:p>
          </p:txBody>
        </p:sp>
        <p:sp>
          <p:nvSpPr>
            <p:cNvPr id="42036" name="Line 26"/>
            <p:cNvSpPr>
              <a:spLocks noChangeShapeType="1"/>
            </p:cNvSpPr>
            <p:nvPr/>
          </p:nvSpPr>
          <p:spPr bwMode="auto">
            <a:xfrm>
              <a:off x="6405006" y="1507472"/>
              <a:ext cx="330200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 anchorCtr="1">
              <a:spAutoFit/>
            </a:bodyPr>
            <a:lstStyle/>
            <a:p>
              <a:endParaRPr lang="es-ES"/>
            </a:p>
          </p:txBody>
        </p:sp>
        <p:grpSp>
          <p:nvGrpSpPr>
            <p:cNvPr id="42037" name="Group 27"/>
            <p:cNvGrpSpPr>
              <a:grpSpLocks/>
            </p:cNvGrpSpPr>
            <p:nvPr/>
          </p:nvGrpSpPr>
          <p:grpSpPr bwMode="auto">
            <a:xfrm rot="16200000">
              <a:off x="7024131" y="1004235"/>
              <a:ext cx="482600" cy="442913"/>
              <a:chOff x="6388" y="2530"/>
              <a:chExt cx="453" cy="453"/>
            </a:xfrm>
          </p:grpSpPr>
          <p:sp>
            <p:nvSpPr>
              <p:cNvPr id="42053" name="Oval 28"/>
              <p:cNvSpPr>
                <a:spLocks noChangeArrowheads="1"/>
              </p:cNvSpPr>
              <p:nvPr/>
            </p:nvSpPr>
            <p:spPr bwMode="auto">
              <a:xfrm>
                <a:off x="6388" y="2530"/>
                <a:ext cx="453" cy="453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s-E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2054" name="Line 29"/>
              <p:cNvSpPr>
                <a:spLocks noChangeShapeType="1"/>
              </p:cNvSpPr>
              <p:nvPr/>
            </p:nvSpPr>
            <p:spPr bwMode="auto">
              <a:xfrm>
                <a:off x="6442" y="2612"/>
                <a:ext cx="336" cy="2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2055" name="Line 30"/>
              <p:cNvSpPr>
                <a:spLocks noChangeShapeType="1"/>
              </p:cNvSpPr>
              <p:nvPr/>
            </p:nvSpPr>
            <p:spPr bwMode="auto">
              <a:xfrm flipV="1">
                <a:off x="6458" y="2608"/>
                <a:ext cx="336" cy="2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42038" name="Oval 31"/>
            <p:cNvSpPr>
              <a:spLocks noChangeArrowheads="1"/>
            </p:cNvSpPr>
            <p:nvPr/>
          </p:nvSpPr>
          <p:spPr bwMode="auto">
            <a:xfrm rot="16200000">
              <a:off x="7230506" y="885172"/>
              <a:ext cx="96837" cy="889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2039" name="Oval 32"/>
            <p:cNvSpPr>
              <a:spLocks noChangeArrowheads="1"/>
            </p:cNvSpPr>
            <p:nvPr/>
          </p:nvSpPr>
          <p:spPr bwMode="auto">
            <a:xfrm rot="16200000">
              <a:off x="7230506" y="1459847"/>
              <a:ext cx="96837" cy="889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42040" name="Group 33"/>
            <p:cNvGrpSpPr>
              <a:grpSpLocks/>
            </p:cNvGrpSpPr>
            <p:nvPr/>
          </p:nvGrpSpPr>
          <p:grpSpPr bwMode="auto">
            <a:xfrm rot="16200000">
              <a:off x="7930593" y="1005822"/>
              <a:ext cx="482600" cy="441325"/>
              <a:chOff x="6388" y="2530"/>
              <a:chExt cx="453" cy="453"/>
            </a:xfrm>
          </p:grpSpPr>
          <p:sp>
            <p:nvSpPr>
              <p:cNvPr id="42050" name="Oval 34"/>
              <p:cNvSpPr>
                <a:spLocks noChangeArrowheads="1"/>
              </p:cNvSpPr>
              <p:nvPr/>
            </p:nvSpPr>
            <p:spPr bwMode="auto">
              <a:xfrm>
                <a:off x="6388" y="2530"/>
                <a:ext cx="453" cy="453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s-E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2051" name="Line 35"/>
              <p:cNvSpPr>
                <a:spLocks noChangeShapeType="1"/>
              </p:cNvSpPr>
              <p:nvPr/>
            </p:nvSpPr>
            <p:spPr bwMode="auto">
              <a:xfrm>
                <a:off x="6442" y="2612"/>
                <a:ext cx="336" cy="2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2052" name="Line 36"/>
              <p:cNvSpPr>
                <a:spLocks noChangeShapeType="1"/>
              </p:cNvSpPr>
              <p:nvPr/>
            </p:nvSpPr>
            <p:spPr bwMode="auto">
              <a:xfrm flipV="1">
                <a:off x="6458" y="2608"/>
                <a:ext cx="336" cy="2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42041" name="Oval 37"/>
            <p:cNvSpPr>
              <a:spLocks noChangeArrowheads="1"/>
            </p:cNvSpPr>
            <p:nvPr/>
          </p:nvSpPr>
          <p:spPr bwMode="auto">
            <a:xfrm rot="16200000">
              <a:off x="8138556" y="885172"/>
              <a:ext cx="96837" cy="8890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2042" name="Oval 38"/>
            <p:cNvSpPr>
              <a:spLocks noChangeArrowheads="1"/>
            </p:cNvSpPr>
            <p:nvPr/>
          </p:nvSpPr>
          <p:spPr bwMode="auto">
            <a:xfrm rot="16200000">
              <a:off x="8138556" y="1459847"/>
              <a:ext cx="96837" cy="8890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42043" name="Group 39"/>
            <p:cNvGrpSpPr>
              <a:grpSpLocks/>
            </p:cNvGrpSpPr>
            <p:nvPr/>
          </p:nvGrpSpPr>
          <p:grpSpPr bwMode="auto">
            <a:xfrm rot="16200000">
              <a:off x="8813244" y="1005822"/>
              <a:ext cx="482600" cy="441325"/>
              <a:chOff x="6388" y="2530"/>
              <a:chExt cx="453" cy="453"/>
            </a:xfrm>
          </p:grpSpPr>
          <p:sp>
            <p:nvSpPr>
              <p:cNvPr id="42047" name="Oval 40"/>
              <p:cNvSpPr>
                <a:spLocks noChangeArrowheads="1"/>
              </p:cNvSpPr>
              <p:nvPr/>
            </p:nvSpPr>
            <p:spPr bwMode="auto">
              <a:xfrm>
                <a:off x="6388" y="2530"/>
                <a:ext cx="453" cy="453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s-E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2048" name="Line 41"/>
              <p:cNvSpPr>
                <a:spLocks noChangeShapeType="1"/>
              </p:cNvSpPr>
              <p:nvPr/>
            </p:nvSpPr>
            <p:spPr bwMode="auto">
              <a:xfrm>
                <a:off x="6442" y="2612"/>
                <a:ext cx="336" cy="2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2049" name="Line 42"/>
              <p:cNvSpPr>
                <a:spLocks noChangeShapeType="1"/>
              </p:cNvSpPr>
              <p:nvPr/>
            </p:nvSpPr>
            <p:spPr bwMode="auto">
              <a:xfrm flipV="1">
                <a:off x="6458" y="2608"/>
                <a:ext cx="336" cy="2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42044" name="Oval 43"/>
            <p:cNvSpPr>
              <a:spLocks noChangeArrowheads="1"/>
            </p:cNvSpPr>
            <p:nvPr/>
          </p:nvSpPr>
          <p:spPr bwMode="auto">
            <a:xfrm rot="16200000">
              <a:off x="9021206" y="885172"/>
              <a:ext cx="96837" cy="8890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2045" name="Oval 44"/>
            <p:cNvSpPr>
              <a:spLocks noChangeArrowheads="1"/>
            </p:cNvSpPr>
            <p:nvPr/>
          </p:nvSpPr>
          <p:spPr bwMode="auto">
            <a:xfrm rot="16200000">
              <a:off x="9021206" y="1459847"/>
              <a:ext cx="96837" cy="8890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2046" name="Text Box 45"/>
            <p:cNvSpPr txBox="1">
              <a:spLocks noChangeArrowheads="1"/>
            </p:cNvSpPr>
            <p:nvPr/>
          </p:nvSpPr>
          <p:spPr bwMode="auto">
            <a:xfrm>
              <a:off x="6241493" y="1002647"/>
              <a:ext cx="317500" cy="384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6535" tIns="39797" rIns="76535" bIns="39797" anchorCtr="1">
              <a:spAutoFit/>
            </a:bodyPr>
            <a:lstStyle>
              <a:lvl1pPr defTabSz="777875"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777875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777875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777875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777875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7778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7778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7778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7778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000">
                  <a:solidFill>
                    <a:srgbClr val="FF3300"/>
                  </a:solidFill>
                  <a:latin typeface="Comic Sans MS" panose="030F0702030302020204" pitchFamily="66" charset="0"/>
                </a:rPr>
                <a:t>V</a:t>
              </a:r>
            </a:p>
          </p:txBody>
        </p:sp>
        <p:grpSp>
          <p:nvGrpSpPr>
            <p:cNvPr id="42009" name="Group 47"/>
            <p:cNvGrpSpPr>
              <a:grpSpLocks/>
            </p:cNvGrpSpPr>
            <p:nvPr/>
          </p:nvGrpSpPr>
          <p:grpSpPr bwMode="auto">
            <a:xfrm>
              <a:off x="2354481" y="689653"/>
              <a:ext cx="612775" cy="484187"/>
              <a:chOff x="2436" y="2060"/>
              <a:chExt cx="472" cy="340"/>
            </a:xfrm>
          </p:grpSpPr>
          <p:grpSp>
            <p:nvGrpSpPr>
              <p:cNvPr id="42030" name="Group 48"/>
              <p:cNvGrpSpPr>
                <a:grpSpLocks/>
              </p:cNvGrpSpPr>
              <p:nvPr/>
            </p:nvGrpSpPr>
            <p:grpSpPr bwMode="auto">
              <a:xfrm>
                <a:off x="2496" y="2060"/>
                <a:ext cx="340" cy="340"/>
                <a:chOff x="6388" y="2530"/>
                <a:chExt cx="453" cy="453"/>
              </a:xfrm>
            </p:grpSpPr>
            <p:sp>
              <p:nvSpPr>
                <p:cNvPr id="42033" name="Oval 49"/>
                <p:cNvSpPr>
                  <a:spLocks noChangeArrowheads="1"/>
                </p:cNvSpPr>
                <p:nvPr/>
              </p:nvSpPr>
              <p:spPr bwMode="auto">
                <a:xfrm>
                  <a:off x="6388" y="2530"/>
                  <a:ext cx="453" cy="453"/>
                </a:xfrm>
                <a:prstGeom prst="ellipse">
                  <a:avLst/>
                </a:prstGeom>
                <a:solidFill>
                  <a:srgbClr val="FFFFFF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es-ES" sz="200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2034" name="Line 50"/>
                <p:cNvSpPr>
                  <a:spLocks noChangeShapeType="1"/>
                </p:cNvSpPr>
                <p:nvPr/>
              </p:nvSpPr>
              <p:spPr bwMode="auto">
                <a:xfrm>
                  <a:off x="6442" y="2612"/>
                  <a:ext cx="336" cy="28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42035" name="Line 51"/>
                <p:cNvSpPr>
                  <a:spLocks noChangeShapeType="1"/>
                </p:cNvSpPr>
                <p:nvPr/>
              </p:nvSpPr>
              <p:spPr bwMode="auto">
                <a:xfrm flipV="1">
                  <a:off x="6458" y="2608"/>
                  <a:ext cx="336" cy="28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ES"/>
                </a:p>
              </p:txBody>
            </p:sp>
          </p:grpSp>
          <p:sp>
            <p:nvSpPr>
              <p:cNvPr id="42031" name="Oval 52"/>
              <p:cNvSpPr>
                <a:spLocks noChangeArrowheads="1"/>
              </p:cNvSpPr>
              <p:nvPr/>
            </p:nvSpPr>
            <p:spPr bwMode="auto">
              <a:xfrm>
                <a:off x="2840" y="2208"/>
                <a:ext cx="68" cy="6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s-E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2032" name="Oval 53"/>
              <p:cNvSpPr>
                <a:spLocks noChangeArrowheads="1"/>
              </p:cNvSpPr>
              <p:nvPr/>
            </p:nvSpPr>
            <p:spPr bwMode="auto">
              <a:xfrm>
                <a:off x="2436" y="2208"/>
                <a:ext cx="68" cy="6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s-E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42010" name="Group 54"/>
            <p:cNvGrpSpPr>
              <a:grpSpLocks/>
            </p:cNvGrpSpPr>
            <p:nvPr/>
          </p:nvGrpSpPr>
          <p:grpSpPr bwMode="auto">
            <a:xfrm>
              <a:off x="3253006" y="689653"/>
              <a:ext cx="614363" cy="484187"/>
              <a:chOff x="2436" y="2060"/>
              <a:chExt cx="472" cy="340"/>
            </a:xfrm>
          </p:grpSpPr>
          <p:grpSp>
            <p:nvGrpSpPr>
              <p:cNvPr id="42024" name="Group 55"/>
              <p:cNvGrpSpPr>
                <a:grpSpLocks/>
              </p:cNvGrpSpPr>
              <p:nvPr/>
            </p:nvGrpSpPr>
            <p:grpSpPr bwMode="auto">
              <a:xfrm>
                <a:off x="2496" y="2060"/>
                <a:ext cx="340" cy="340"/>
                <a:chOff x="6388" y="2530"/>
                <a:chExt cx="453" cy="453"/>
              </a:xfrm>
            </p:grpSpPr>
            <p:sp>
              <p:nvSpPr>
                <p:cNvPr id="42027" name="Oval 56"/>
                <p:cNvSpPr>
                  <a:spLocks noChangeArrowheads="1"/>
                </p:cNvSpPr>
                <p:nvPr/>
              </p:nvSpPr>
              <p:spPr bwMode="auto">
                <a:xfrm>
                  <a:off x="6388" y="2530"/>
                  <a:ext cx="453" cy="453"/>
                </a:xfrm>
                <a:prstGeom prst="ellipse">
                  <a:avLst/>
                </a:prstGeom>
                <a:solidFill>
                  <a:srgbClr val="FFFFFF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es-ES" sz="200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2028" name="Line 57"/>
                <p:cNvSpPr>
                  <a:spLocks noChangeShapeType="1"/>
                </p:cNvSpPr>
                <p:nvPr/>
              </p:nvSpPr>
              <p:spPr bwMode="auto">
                <a:xfrm>
                  <a:off x="6442" y="2612"/>
                  <a:ext cx="336" cy="28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42029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6458" y="2608"/>
                  <a:ext cx="336" cy="28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ES"/>
                </a:p>
              </p:txBody>
            </p:sp>
          </p:grpSp>
          <p:sp>
            <p:nvSpPr>
              <p:cNvPr id="42025" name="Oval 59"/>
              <p:cNvSpPr>
                <a:spLocks noChangeArrowheads="1"/>
              </p:cNvSpPr>
              <p:nvPr/>
            </p:nvSpPr>
            <p:spPr bwMode="auto">
              <a:xfrm>
                <a:off x="2840" y="2208"/>
                <a:ext cx="68" cy="6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s-E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2026" name="Oval 60"/>
              <p:cNvSpPr>
                <a:spLocks noChangeArrowheads="1"/>
              </p:cNvSpPr>
              <p:nvPr/>
            </p:nvSpPr>
            <p:spPr bwMode="auto">
              <a:xfrm>
                <a:off x="2436" y="2208"/>
                <a:ext cx="68" cy="6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s-E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42011" name="Group 61"/>
            <p:cNvGrpSpPr>
              <a:grpSpLocks/>
            </p:cNvGrpSpPr>
            <p:nvPr/>
          </p:nvGrpSpPr>
          <p:grpSpPr bwMode="auto">
            <a:xfrm>
              <a:off x="4153119" y="689653"/>
              <a:ext cx="615950" cy="484187"/>
              <a:chOff x="2436" y="2060"/>
              <a:chExt cx="472" cy="340"/>
            </a:xfrm>
          </p:grpSpPr>
          <p:grpSp>
            <p:nvGrpSpPr>
              <p:cNvPr id="42018" name="Group 62"/>
              <p:cNvGrpSpPr>
                <a:grpSpLocks/>
              </p:cNvGrpSpPr>
              <p:nvPr/>
            </p:nvGrpSpPr>
            <p:grpSpPr bwMode="auto">
              <a:xfrm>
                <a:off x="2496" y="2060"/>
                <a:ext cx="340" cy="340"/>
                <a:chOff x="6388" y="2530"/>
                <a:chExt cx="453" cy="453"/>
              </a:xfrm>
            </p:grpSpPr>
            <p:sp>
              <p:nvSpPr>
                <p:cNvPr id="42021" name="Oval 63"/>
                <p:cNvSpPr>
                  <a:spLocks noChangeArrowheads="1"/>
                </p:cNvSpPr>
                <p:nvPr/>
              </p:nvSpPr>
              <p:spPr bwMode="auto">
                <a:xfrm>
                  <a:off x="6388" y="2530"/>
                  <a:ext cx="453" cy="453"/>
                </a:xfrm>
                <a:prstGeom prst="ellipse">
                  <a:avLst/>
                </a:prstGeom>
                <a:solidFill>
                  <a:srgbClr val="FFFFFF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es-ES" sz="200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2022" name="Line 64"/>
                <p:cNvSpPr>
                  <a:spLocks noChangeShapeType="1"/>
                </p:cNvSpPr>
                <p:nvPr/>
              </p:nvSpPr>
              <p:spPr bwMode="auto">
                <a:xfrm>
                  <a:off x="6442" y="2612"/>
                  <a:ext cx="336" cy="28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42023" name="Line 65"/>
                <p:cNvSpPr>
                  <a:spLocks noChangeShapeType="1"/>
                </p:cNvSpPr>
                <p:nvPr/>
              </p:nvSpPr>
              <p:spPr bwMode="auto">
                <a:xfrm flipV="1">
                  <a:off x="6458" y="2608"/>
                  <a:ext cx="336" cy="28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ES"/>
                </a:p>
              </p:txBody>
            </p:sp>
          </p:grpSp>
          <p:sp>
            <p:nvSpPr>
              <p:cNvPr id="42019" name="Oval 66"/>
              <p:cNvSpPr>
                <a:spLocks noChangeArrowheads="1"/>
              </p:cNvSpPr>
              <p:nvPr/>
            </p:nvSpPr>
            <p:spPr bwMode="auto">
              <a:xfrm>
                <a:off x="2840" y="2208"/>
                <a:ext cx="68" cy="6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s-E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2020" name="Oval 67"/>
              <p:cNvSpPr>
                <a:spLocks noChangeArrowheads="1"/>
              </p:cNvSpPr>
              <p:nvPr/>
            </p:nvSpPr>
            <p:spPr bwMode="auto">
              <a:xfrm>
                <a:off x="2436" y="2208"/>
                <a:ext cx="68" cy="6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s-E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2012" name="Line 68"/>
            <p:cNvSpPr>
              <a:spLocks noChangeShapeType="1"/>
            </p:cNvSpPr>
            <p:nvPr/>
          </p:nvSpPr>
          <p:spPr bwMode="auto">
            <a:xfrm>
              <a:off x="2918044" y="954765"/>
              <a:ext cx="37465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 anchorCtr="1">
              <a:spAutoFit/>
            </a:bodyPr>
            <a:lstStyle/>
            <a:p>
              <a:endParaRPr lang="es-ES"/>
            </a:p>
          </p:txBody>
        </p:sp>
        <p:sp>
          <p:nvSpPr>
            <p:cNvPr id="42013" name="Line 69"/>
            <p:cNvSpPr>
              <a:spLocks noChangeShapeType="1"/>
            </p:cNvSpPr>
            <p:nvPr/>
          </p:nvSpPr>
          <p:spPr bwMode="auto">
            <a:xfrm>
              <a:off x="3819744" y="954765"/>
              <a:ext cx="373063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 anchorCtr="1">
              <a:spAutoFit/>
            </a:bodyPr>
            <a:lstStyle/>
            <a:p>
              <a:endParaRPr lang="es-ES"/>
            </a:p>
          </p:txBody>
        </p:sp>
        <p:sp>
          <p:nvSpPr>
            <p:cNvPr id="42014" name="Line 70"/>
            <p:cNvSpPr>
              <a:spLocks noChangeShapeType="1"/>
            </p:cNvSpPr>
            <p:nvPr/>
          </p:nvSpPr>
          <p:spPr bwMode="auto">
            <a:xfrm>
              <a:off x="4730969" y="954765"/>
              <a:ext cx="376238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 anchorCtr="1">
              <a:spAutoFit/>
            </a:bodyPr>
            <a:lstStyle/>
            <a:p>
              <a:endParaRPr lang="es-ES"/>
            </a:p>
          </p:txBody>
        </p:sp>
        <p:sp>
          <p:nvSpPr>
            <p:cNvPr id="42015" name="Line 71"/>
            <p:cNvSpPr>
              <a:spLocks noChangeShapeType="1"/>
            </p:cNvSpPr>
            <p:nvPr/>
          </p:nvSpPr>
          <p:spPr bwMode="auto">
            <a:xfrm>
              <a:off x="1797269" y="940478"/>
              <a:ext cx="588963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 anchorCtr="1">
              <a:spAutoFit/>
            </a:bodyPr>
            <a:lstStyle/>
            <a:p>
              <a:endParaRPr lang="es-ES"/>
            </a:p>
          </p:txBody>
        </p:sp>
        <p:sp>
          <p:nvSpPr>
            <p:cNvPr id="42016" name="Line 72"/>
            <p:cNvSpPr>
              <a:spLocks noChangeShapeType="1"/>
            </p:cNvSpPr>
            <p:nvPr/>
          </p:nvSpPr>
          <p:spPr bwMode="auto">
            <a:xfrm rot="5400000">
              <a:off x="4832569" y="1242103"/>
              <a:ext cx="549275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 anchorCtr="1">
              <a:spAutoFit/>
            </a:bodyPr>
            <a:lstStyle/>
            <a:p>
              <a:endParaRPr lang="es-ES"/>
            </a:p>
          </p:txBody>
        </p:sp>
        <p:sp>
          <p:nvSpPr>
            <p:cNvPr id="42017" name="Text Box 73"/>
            <p:cNvSpPr txBox="1">
              <a:spLocks noChangeArrowheads="1"/>
            </p:cNvSpPr>
            <p:nvPr/>
          </p:nvSpPr>
          <p:spPr bwMode="auto">
            <a:xfrm>
              <a:off x="1652806" y="1016678"/>
              <a:ext cx="317500" cy="384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6535" tIns="39797" rIns="76535" bIns="39797" anchorCtr="1">
              <a:spAutoFit/>
            </a:bodyPr>
            <a:lstStyle>
              <a:lvl1pPr defTabSz="777875"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777875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777875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777875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777875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7778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7778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7778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7778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000">
                  <a:solidFill>
                    <a:srgbClr val="FF3300"/>
                  </a:solidFill>
                  <a:latin typeface="Comic Sans MS" panose="030F0702030302020204" pitchFamily="66" charset="0"/>
                </a:rPr>
                <a:t>V</a:t>
              </a:r>
            </a:p>
          </p:txBody>
        </p:sp>
        <p:sp>
          <p:nvSpPr>
            <p:cNvPr id="42006" name="Line 74"/>
            <p:cNvSpPr>
              <a:spLocks noChangeShapeType="1"/>
            </p:cNvSpPr>
            <p:nvPr/>
          </p:nvSpPr>
          <p:spPr bwMode="auto">
            <a:xfrm flipV="1">
              <a:off x="1797268" y="1557043"/>
              <a:ext cx="331470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 anchorCtr="1">
              <a:spAutoFit/>
            </a:bodyPr>
            <a:lstStyle/>
            <a:p>
              <a:endParaRPr lang="es-ES"/>
            </a:p>
          </p:txBody>
        </p:sp>
        <p:sp>
          <p:nvSpPr>
            <p:cNvPr id="42007" name="Text Box 99"/>
            <p:cNvSpPr txBox="1">
              <a:spLocks noChangeArrowheads="1"/>
            </p:cNvSpPr>
            <p:nvPr/>
          </p:nvSpPr>
          <p:spPr bwMode="auto">
            <a:xfrm>
              <a:off x="1682968" y="429303"/>
              <a:ext cx="874713" cy="444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1800">
                  <a:solidFill>
                    <a:srgbClr val="008000"/>
                  </a:solidFill>
                  <a:latin typeface="Arial" panose="020B0604020202020204" pitchFamily="34" charset="0"/>
                </a:rPr>
                <a:t>SERIE</a:t>
              </a:r>
            </a:p>
          </p:txBody>
        </p:sp>
        <p:sp>
          <p:nvSpPr>
            <p:cNvPr id="42008" name="Text Box 100"/>
            <p:cNvSpPr txBox="1">
              <a:spLocks noChangeArrowheads="1"/>
            </p:cNvSpPr>
            <p:nvPr/>
          </p:nvSpPr>
          <p:spPr bwMode="auto">
            <a:xfrm>
              <a:off x="6292293" y="489885"/>
              <a:ext cx="1382713" cy="444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1800">
                  <a:solidFill>
                    <a:srgbClr val="008000"/>
                  </a:solidFill>
                  <a:latin typeface="Arial" panose="020B0604020202020204" pitchFamily="34" charset="0"/>
                </a:rPr>
                <a:t>PARALELO</a:t>
              </a:r>
            </a:p>
          </p:txBody>
        </p:sp>
        <p:sp>
          <p:nvSpPr>
            <p:cNvPr id="80" name="Text Box 99"/>
            <p:cNvSpPr txBox="1">
              <a:spLocks noChangeArrowheads="1"/>
            </p:cNvSpPr>
            <p:nvPr/>
          </p:nvSpPr>
          <p:spPr bwMode="auto">
            <a:xfrm>
              <a:off x="4573898" y="393074"/>
              <a:ext cx="1066615" cy="444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1800">
                  <a:latin typeface="Arial" panose="020B0604020202020204" pitchFamily="34" charset="0"/>
                </a:rPr>
                <a:t>Bombilla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2974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9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49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49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9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541" grpId="0"/>
      <p:bldP spid="449625" grpId="0"/>
      <p:bldP spid="449626" grpId="0"/>
      <p:bldP spid="44962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1289794" y="318280"/>
            <a:ext cx="8520112" cy="962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569" tIns="49785" rIns="99569" bIns="49785" anchor="ctr">
            <a:spAutoFit/>
          </a:bodyPr>
          <a:lstStyle>
            <a:lvl1pPr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800" b="1" dirty="0">
                <a:solidFill>
                  <a:srgbClr val="CC0000"/>
                </a:solidFill>
                <a:latin typeface="Arial" panose="020B0604020202020204" pitchFamily="34" charset="0"/>
              </a:rPr>
              <a:t>4.3. POTENCIA EN CORRIENTE CONTINUA: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800" b="1" dirty="0">
                <a:solidFill>
                  <a:srgbClr val="CC0000"/>
                </a:solidFill>
                <a:latin typeface="Arial" panose="020B0604020202020204" pitchFamily="34" charset="0"/>
              </a:rPr>
              <a:t>       FEM, FCEM Y LEY DE JOULE</a:t>
            </a:r>
          </a:p>
        </p:txBody>
      </p:sp>
      <p:sp>
        <p:nvSpPr>
          <p:cNvPr id="14" name="Text Box 10">
            <a:extLst>
              <a:ext uri="{FF2B5EF4-FFF2-40B4-BE49-F238E27FC236}">
                <a16:creationId xmlns:a16="http://schemas.microsoft.com/office/drawing/2014/main" id="{507D3F08-6849-468B-95ED-31D66D800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2772" y="4358465"/>
            <a:ext cx="2172812" cy="51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  <a:sym typeface="Symbol" panose="05050102010706020507" pitchFamily="18" charset="2"/>
              </a:rPr>
              <a:t>Vatio: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 W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= J/s</a:t>
            </a:r>
          </a:p>
        </p:txBody>
      </p:sp>
      <p:sp>
        <p:nvSpPr>
          <p:cNvPr id="18" name="Text Box 11">
            <a:extLst>
              <a:ext uri="{FF2B5EF4-FFF2-40B4-BE49-F238E27FC236}">
                <a16:creationId xmlns:a16="http://schemas.microsoft.com/office/drawing/2014/main" id="{D76B0AA0-5B1C-4F79-B4C1-7244492FCE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2772" y="5641039"/>
            <a:ext cx="6206928" cy="105711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600"/>
              </a:spcBef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Se contrata potencia:  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kW   (kilovatios)</a:t>
            </a:r>
          </a:p>
          <a:p>
            <a:pPr eaLnBrk="1" hangingPunct="1">
              <a:spcBef>
                <a:spcPts val="600"/>
              </a:spcBef>
              <a:buFont typeface="Symbol" panose="05050102010706020507" pitchFamily="18" charset="2"/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  y se “paga” energía: </a:t>
            </a:r>
            <a:r>
              <a:rPr lang="es-ES" sz="2400" dirty="0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kWh (kilovatios-hora)</a:t>
            </a:r>
          </a:p>
        </p:txBody>
      </p:sp>
      <p:sp>
        <p:nvSpPr>
          <p:cNvPr id="19" name="Text Box 15">
            <a:extLst>
              <a:ext uri="{FF2B5EF4-FFF2-40B4-BE49-F238E27FC236}">
                <a16:creationId xmlns:a16="http://schemas.microsoft.com/office/drawing/2014/main" id="{7B45AADE-9A7B-43D0-A752-4F758FD7E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2772" y="3611402"/>
            <a:ext cx="1812500" cy="514738"/>
          </a:xfrm>
          <a:prstGeom prst="rect">
            <a:avLst/>
          </a:prstGeom>
          <a:solidFill>
            <a:srgbClr val="99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lIns="108000" tIns="72000" rIns="108000" bIns="72000" anchor="ctr" anchorCtr="1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2400" dirty="0">
                <a:solidFill>
                  <a:srgbClr val="FFFFFF"/>
                </a:solidFill>
              </a:rPr>
              <a:t>UNIDAD</a:t>
            </a:r>
          </a:p>
        </p:txBody>
      </p:sp>
      <p:sp>
        <p:nvSpPr>
          <p:cNvPr id="25" name="Text Box 10">
            <a:extLst>
              <a:ext uri="{FF2B5EF4-FFF2-40B4-BE49-F238E27FC236}">
                <a16:creationId xmlns:a16="http://schemas.microsoft.com/office/drawing/2014/main" id="{85C773AA-E28E-4190-8024-E0E232A35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4788" y="4902533"/>
            <a:ext cx="6022391" cy="51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0099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(en honor a James Watt; en ingles: “watt”) </a:t>
            </a:r>
          </a:p>
        </p:txBody>
      </p:sp>
      <p:sp>
        <p:nvSpPr>
          <p:cNvPr id="12" name="Text Box 6">
            <a:extLst>
              <a:ext uri="{FF2B5EF4-FFF2-40B4-BE49-F238E27FC236}">
                <a16:creationId xmlns:a16="http://schemas.microsoft.com/office/drawing/2014/main" id="{C7A08288-C199-44BA-8E7F-E9CE80A15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3728" y="1694397"/>
            <a:ext cx="8641079" cy="1253402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180000" tIns="72000" rIns="180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Cuando existe una corriente, una situación de no equilibrio, interesa el trabajo o energía puesta en juego,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pero por unidad de tiempo</a:t>
            </a: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AF78749B-1BB6-45ED-AD43-FA206696CE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0339" y="3604797"/>
            <a:ext cx="1790656" cy="514738"/>
          </a:xfrm>
          <a:prstGeom prst="rect">
            <a:avLst/>
          </a:prstGeom>
          <a:solidFill>
            <a:srgbClr val="666699"/>
          </a:solidFill>
          <a:ln>
            <a:noFill/>
          </a:ln>
        </p:spPr>
        <p:txBody>
          <a:bodyPr wrap="non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FFFFFF"/>
                </a:solidFill>
                <a:latin typeface="Arial" panose="020B0604020202020204" pitchFamily="34" charset="0"/>
              </a:rPr>
              <a:t>POTENCIA</a:t>
            </a:r>
          </a:p>
        </p:txBody>
      </p:sp>
      <p:grpSp>
        <p:nvGrpSpPr>
          <p:cNvPr id="15" name="Group 12">
            <a:extLst>
              <a:ext uri="{FF2B5EF4-FFF2-40B4-BE49-F238E27FC236}">
                <a16:creationId xmlns:a16="http://schemas.microsoft.com/office/drawing/2014/main" id="{F85F5B4C-4F05-4DE6-B93F-07F3BF942DE3}"/>
              </a:ext>
            </a:extLst>
          </p:cNvPr>
          <p:cNvGrpSpPr>
            <a:grpSpLocks/>
          </p:cNvGrpSpPr>
          <p:nvPr/>
        </p:nvGrpSpPr>
        <p:grpSpPr bwMode="auto">
          <a:xfrm>
            <a:off x="1457511" y="4313292"/>
            <a:ext cx="2552700" cy="1184275"/>
            <a:chOff x="1576" y="2422"/>
            <a:chExt cx="1608" cy="746"/>
          </a:xfrm>
        </p:grpSpPr>
        <p:sp>
          <p:nvSpPr>
            <p:cNvPr id="16" name="Rectangle 7">
              <a:extLst>
                <a:ext uri="{FF2B5EF4-FFF2-40B4-BE49-F238E27FC236}">
                  <a16:creationId xmlns:a16="http://schemas.microsoft.com/office/drawing/2014/main" id="{18DCE8B5-1B77-4F59-9421-D58AFD5E4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6" y="2422"/>
              <a:ext cx="1608" cy="746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17" name="Object 4">
              <a:extLst>
                <a:ext uri="{FF2B5EF4-FFF2-40B4-BE49-F238E27FC236}">
                  <a16:creationId xmlns:a16="http://schemas.microsoft.com/office/drawing/2014/main" id="{77093085-48E7-4352-B9F3-8152E1A13C3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58" y="2482"/>
            <a:ext cx="1476" cy="6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62" name="Ecuación" r:id="rId4" imgW="888614" imgH="393529" progId="Equation.3">
                    <p:embed/>
                  </p:oleObj>
                </mc:Choice>
                <mc:Fallback>
                  <p:oleObj name="Ecuación" r:id="rId4" imgW="888614" imgH="393529" progId="Equation.3">
                    <p:embed/>
                    <p:pic>
                      <p:nvPicPr>
                        <p:cNvPr id="9228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8" y="2482"/>
                          <a:ext cx="1476" cy="6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953266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 animBg="1"/>
      <p:bldP spid="19" grpId="0" animBg="1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9338B657-BD11-43A5-A935-A58623D83163}"/>
              </a:ext>
            </a:extLst>
          </p:cNvPr>
          <p:cNvSpPr/>
          <p:nvPr/>
        </p:nvSpPr>
        <p:spPr bwMode="auto">
          <a:xfrm>
            <a:off x="1343949" y="1307690"/>
            <a:ext cx="5328000" cy="1231335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90000" tIns="82800" rIns="90000" bIns="82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1267" name="Text Box 4"/>
          <p:cNvSpPr txBox="1">
            <a:spLocks noChangeArrowheads="1"/>
          </p:cNvSpPr>
          <p:nvPr/>
        </p:nvSpPr>
        <p:spPr bwMode="auto">
          <a:xfrm>
            <a:off x="1444853" y="456315"/>
            <a:ext cx="3331782" cy="514738"/>
          </a:xfrm>
          <a:prstGeom prst="rect">
            <a:avLst/>
          </a:prstGeom>
          <a:solidFill>
            <a:srgbClr val="666699"/>
          </a:solidFill>
          <a:ln>
            <a:noFill/>
          </a:ln>
        </p:spPr>
        <p:txBody>
          <a:bodyPr wrap="none" lIns="108000" tIns="72000" rIns="108000" bIns="720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>
                <a:solidFill>
                  <a:srgbClr val="FFFFFF"/>
                </a:solidFill>
                <a:latin typeface="Arial" panose="020B0604020202020204" pitchFamily="34" charset="0"/>
              </a:rPr>
              <a:t>POTENCIA Generador</a:t>
            </a:r>
          </a:p>
        </p:txBody>
      </p:sp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1443552" y="1384297"/>
            <a:ext cx="5154613" cy="1079500"/>
            <a:chOff x="1005" y="1851"/>
            <a:chExt cx="3247" cy="680"/>
          </a:xfrm>
        </p:grpSpPr>
        <p:sp>
          <p:nvSpPr>
            <p:cNvPr id="11321" name="Rectangle 12"/>
            <p:cNvSpPr>
              <a:spLocks noChangeArrowheads="1"/>
            </p:cNvSpPr>
            <p:nvPr/>
          </p:nvSpPr>
          <p:spPr bwMode="auto">
            <a:xfrm>
              <a:off x="3634" y="1853"/>
              <a:ext cx="618" cy="678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322" name="Rectangle 8"/>
            <p:cNvSpPr>
              <a:spLocks noChangeArrowheads="1"/>
            </p:cNvSpPr>
            <p:nvPr/>
          </p:nvSpPr>
          <p:spPr bwMode="auto">
            <a:xfrm>
              <a:off x="1005" y="1851"/>
              <a:ext cx="446" cy="678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451593" name="Object 9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877897464"/>
              </p:ext>
            </p:extLst>
          </p:nvPr>
        </p:nvGraphicFramePr>
        <p:xfrm>
          <a:off x="1632465" y="1471183"/>
          <a:ext cx="4926012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32" name="Ecuación" r:id="rId4" imgW="2019300" imgH="393700" progId="Equation.3">
                  <p:embed/>
                </p:oleObj>
              </mc:Choice>
              <mc:Fallback>
                <p:oleObj name="Ecuación" r:id="rId4" imgW="2019300" imgH="393700" progId="Equation.3">
                  <p:embed/>
                  <p:pic>
                    <p:nvPicPr>
                      <p:cNvPr id="451593" name="Object 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2465" y="1471183"/>
                        <a:ext cx="4926012" cy="96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17" name="Text Box 11"/>
          <p:cNvSpPr txBox="1">
            <a:spLocks noChangeArrowheads="1"/>
          </p:cNvSpPr>
          <p:nvPr/>
        </p:nvSpPr>
        <p:spPr bwMode="auto">
          <a:xfrm>
            <a:off x="6856679" y="354269"/>
            <a:ext cx="3565702" cy="884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108000" tIns="72000" rIns="108000" bIns="720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Trabajo realizado por la pila por unidad de carga</a:t>
            </a:r>
          </a:p>
        </p:txBody>
      </p:sp>
      <p:sp>
        <p:nvSpPr>
          <p:cNvPr id="11314" name="Text Box 13"/>
          <p:cNvSpPr txBox="1">
            <a:spLocks noChangeArrowheads="1"/>
          </p:cNvSpPr>
          <p:nvPr/>
        </p:nvSpPr>
        <p:spPr bwMode="auto">
          <a:xfrm>
            <a:off x="1466310" y="6324094"/>
            <a:ext cx="9001267" cy="576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108000" tIns="72000" rIns="108000" bIns="720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  <a:sym typeface="Symbol" panose="05050102010706020507" pitchFamily="18" charset="2"/>
              </a:rPr>
              <a:t></a:t>
            </a:r>
            <a:r>
              <a:rPr lang="es-ES" sz="2800" b="1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s-ES" sz="2800" dirty="0">
                <a:latin typeface="Arial" panose="020B0604020202020204" pitchFamily="34" charset="0"/>
                <a:sym typeface="Symbol" panose="05050102010706020507" pitchFamily="18" charset="2"/>
              </a:rPr>
              <a:t>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 se llama </a:t>
            </a:r>
            <a:r>
              <a:rPr lang="es-ES" sz="2400" dirty="0">
                <a:solidFill>
                  <a:srgbClr val="008000"/>
                </a:solidFill>
                <a:latin typeface="Arial" panose="020B0604020202020204" pitchFamily="34" charset="0"/>
              </a:rPr>
              <a:t>fuerza electromotriz </a:t>
            </a:r>
            <a:r>
              <a:rPr lang="es-ES" sz="2400" dirty="0">
                <a:latin typeface="Arial" panose="020B0604020202020204" pitchFamily="34" charset="0"/>
              </a:rPr>
              <a:t>porque favorece la corriente</a:t>
            </a:r>
          </a:p>
        </p:txBody>
      </p:sp>
      <p:grpSp>
        <p:nvGrpSpPr>
          <p:cNvPr id="5" name="Grupo 4"/>
          <p:cNvGrpSpPr/>
          <p:nvPr/>
        </p:nvGrpSpPr>
        <p:grpSpPr>
          <a:xfrm>
            <a:off x="1442270" y="2877428"/>
            <a:ext cx="409575" cy="525463"/>
            <a:chOff x="1491430" y="2748036"/>
            <a:chExt cx="409575" cy="525463"/>
          </a:xfrm>
        </p:grpSpPr>
        <p:sp>
          <p:nvSpPr>
            <p:cNvPr id="11309" name="Rectangle 59"/>
            <p:cNvSpPr>
              <a:spLocks noChangeArrowheads="1"/>
            </p:cNvSpPr>
            <p:nvPr/>
          </p:nvSpPr>
          <p:spPr bwMode="auto">
            <a:xfrm>
              <a:off x="1491430" y="2748036"/>
              <a:ext cx="409575" cy="52546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lIns="108000" tIns="72000" rIns="108000" bIns="72000" anchor="ctr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ts val="0"/>
                </a:spcBef>
              </a:pPr>
              <a:endParaRPr lang="es-ES" sz="2400"/>
            </a:p>
          </p:txBody>
        </p:sp>
        <p:sp>
          <p:nvSpPr>
            <p:cNvPr id="11310" name="Text Box 24"/>
            <p:cNvSpPr txBox="1">
              <a:spLocks noChangeArrowheads="1"/>
            </p:cNvSpPr>
            <p:nvPr/>
          </p:nvSpPr>
          <p:spPr bwMode="auto">
            <a:xfrm>
              <a:off x="1503872" y="2757313"/>
              <a:ext cx="347974" cy="51473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square" lIns="108000" tIns="72000" rIns="108000" bIns="720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 b="1" dirty="0">
                  <a:latin typeface="Arial" panose="020B0604020202020204" pitchFamily="34" charset="0"/>
                </a:rPr>
                <a:t>+</a:t>
              </a:r>
              <a:endParaRPr lang="es-ES" sz="24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FB5A1E5E-DFF7-4CF5-9E8B-512CE3CCA7A4}"/>
              </a:ext>
            </a:extLst>
          </p:cNvPr>
          <p:cNvGrpSpPr/>
          <p:nvPr/>
        </p:nvGrpSpPr>
        <p:grpSpPr>
          <a:xfrm>
            <a:off x="7229856" y="2751405"/>
            <a:ext cx="2742909" cy="1643612"/>
            <a:chOff x="6875895" y="2466272"/>
            <a:chExt cx="2742909" cy="1643612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59934833-00F3-4D40-AB9B-305DF8DD5B2D}"/>
                </a:ext>
              </a:extLst>
            </p:cNvPr>
            <p:cNvSpPr/>
            <p:nvPr/>
          </p:nvSpPr>
          <p:spPr bwMode="auto">
            <a:xfrm>
              <a:off x="6875895" y="2470454"/>
              <a:ext cx="2742909" cy="1639430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vert="horz" wrap="none" lIns="90000" tIns="82800" rIns="90000" bIns="82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grpSp>
          <p:nvGrpSpPr>
            <p:cNvPr id="4" name="Grupo 3"/>
            <p:cNvGrpSpPr>
              <a:grpSpLocks/>
            </p:cNvGrpSpPr>
            <p:nvPr/>
          </p:nvGrpSpPr>
          <p:grpSpPr bwMode="auto">
            <a:xfrm>
              <a:off x="7111573" y="2466272"/>
              <a:ext cx="2274888" cy="1428753"/>
              <a:chOff x="2085975" y="4770438"/>
              <a:chExt cx="2274888" cy="1428823"/>
            </a:xfrm>
            <a:noFill/>
          </p:grpSpPr>
          <p:grpSp>
            <p:nvGrpSpPr>
              <p:cNvPr id="11294" name="Group 70"/>
              <p:cNvGrpSpPr>
                <a:grpSpLocks/>
              </p:cNvGrpSpPr>
              <p:nvPr/>
            </p:nvGrpSpPr>
            <p:grpSpPr bwMode="auto">
              <a:xfrm>
                <a:off x="2085975" y="4770438"/>
                <a:ext cx="2274888" cy="1401762"/>
                <a:chOff x="1314" y="3103"/>
                <a:chExt cx="1433" cy="883"/>
              </a:xfrm>
              <a:grpFill/>
            </p:grpSpPr>
            <p:grpSp>
              <p:nvGrpSpPr>
                <p:cNvPr id="11296" name="Group 64"/>
                <p:cNvGrpSpPr>
                  <a:grpSpLocks/>
                </p:cNvGrpSpPr>
                <p:nvPr/>
              </p:nvGrpSpPr>
              <p:grpSpPr bwMode="auto">
                <a:xfrm>
                  <a:off x="1314" y="3204"/>
                  <a:ext cx="1433" cy="782"/>
                  <a:chOff x="1326" y="3096"/>
                  <a:chExt cx="1433" cy="782"/>
                </a:xfrm>
                <a:grpFill/>
              </p:grpSpPr>
              <p:sp>
                <p:nvSpPr>
                  <p:cNvPr id="11298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1992" y="3199"/>
                    <a:ext cx="0" cy="679"/>
                  </a:xfrm>
                  <a:prstGeom prst="line">
                    <a:avLst/>
                  </a:prstGeom>
                  <a:grpFill/>
                  <a:ln w="38100">
                    <a:solidFill>
                      <a:srgbClr val="0000FF"/>
                    </a:solidFill>
                    <a:round/>
                    <a:headEnd/>
                    <a:tailEnd type="none" w="lg" len="lg"/>
                  </a:ln>
                </p:spPr>
                <p:txBody>
                  <a:bodyPr wrap="none" lIns="90000" tIns="82800" rIns="90000" bIns="82800"/>
                  <a:lstStyle/>
                  <a:p>
                    <a:endParaRPr lang="es-ES"/>
                  </a:p>
                </p:txBody>
              </p:sp>
              <p:sp>
                <p:nvSpPr>
                  <p:cNvPr id="11299" name="Line 28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666" y="3170"/>
                    <a:ext cx="0" cy="679"/>
                  </a:xfrm>
                  <a:prstGeom prst="line">
                    <a:avLst/>
                  </a:prstGeom>
                  <a:grpFill/>
                  <a:ln w="38100">
                    <a:solidFill>
                      <a:srgbClr val="0000FF"/>
                    </a:solidFill>
                    <a:round/>
                    <a:headEnd/>
                    <a:tailEnd type="none" w="lg" len="lg"/>
                  </a:ln>
                </p:spPr>
                <p:txBody>
                  <a:bodyPr wrap="none" lIns="90000" tIns="82800" rIns="90000" bIns="82800"/>
                  <a:lstStyle/>
                  <a:p>
                    <a:endParaRPr lang="es-ES"/>
                  </a:p>
                </p:txBody>
              </p:sp>
              <p:sp>
                <p:nvSpPr>
                  <p:cNvPr id="11300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2068" y="3345"/>
                    <a:ext cx="0" cy="340"/>
                  </a:xfrm>
                  <a:prstGeom prst="line">
                    <a:avLst/>
                  </a:prstGeom>
                  <a:grpFill/>
                  <a:ln w="38100">
                    <a:solidFill>
                      <a:srgbClr val="0000FF"/>
                    </a:solidFill>
                    <a:round/>
                    <a:headEnd/>
                    <a:tailEnd type="none" w="lg" len="lg"/>
                  </a:ln>
                </p:spPr>
                <p:txBody>
                  <a:bodyPr wrap="none" lIns="90000" tIns="82800" rIns="90000" bIns="82800"/>
                  <a:lstStyle/>
                  <a:p>
                    <a:endParaRPr lang="es-ES"/>
                  </a:p>
                </p:txBody>
              </p:sp>
              <p:sp>
                <p:nvSpPr>
                  <p:cNvPr id="11301" name="Line 30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420" y="3172"/>
                    <a:ext cx="0" cy="679"/>
                  </a:xfrm>
                  <a:prstGeom prst="line">
                    <a:avLst/>
                  </a:prstGeom>
                  <a:grpFill/>
                  <a:ln w="38100">
                    <a:solidFill>
                      <a:srgbClr val="0000FF"/>
                    </a:solidFill>
                    <a:round/>
                    <a:headEnd/>
                    <a:tailEnd type="none" w="lg" len="lg"/>
                  </a:ln>
                </p:spPr>
                <p:txBody>
                  <a:bodyPr wrap="none" lIns="90000" tIns="82800" rIns="90000" bIns="82800"/>
                  <a:lstStyle/>
                  <a:p>
                    <a:endParaRPr lang="es-ES"/>
                  </a:p>
                </p:txBody>
              </p:sp>
              <p:sp>
                <p:nvSpPr>
                  <p:cNvPr id="11302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69" y="3096"/>
                    <a:ext cx="201" cy="373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algn="ctr">
                        <a:solidFill>
                          <a:srgbClr val="000000"/>
                        </a:solidFill>
                        <a:miter lim="800000"/>
                        <a:headEnd/>
                        <a:tailEnd type="none" w="lg" len="lg"/>
                      </a14:hiddenLine>
                    </a:ext>
                  </a:extLst>
                </p:spPr>
                <p:txBody>
                  <a:bodyPr wrap="none" lIns="90000" tIns="82800" rIns="90000" bIns="82800"/>
                  <a:lstStyle>
                    <a:lvl1pPr>
                      <a:spcBef>
                        <a:spcPct val="20000"/>
                      </a:spcBef>
                      <a:buChar char="•"/>
                      <a:defRPr sz="36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7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es-ES" sz="2400" b="1">
                        <a:solidFill>
                          <a:srgbClr val="3333FF"/>
                        </a:solidFill>
                        <a:latin typeface="Comic Sans MS" panose="030F0702030302020204" pitchFamily="66" charset="0"/>
                      </a:rPr>
                      <a:t>I</a:t>
                    </a:r>
                  </a:p>
                </p:txBody>
              </p:sp>
              <p:sp>
                <p:nvSpPr>
                  <p:cNvPr id="11303" name="Line 32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439" y="3497"/>
                    <a:ext cx="91" cy="0"/>
                  </a:xfrm>
                  <a:prstGeom prst="line">
                    <a:avLst/>
                  </a:prstGeom>
                  <a:grpFill/>
                  <a:ln w="50800">
                    <a:solidFill>
                      <a:srgbClr val="0000FF"/>
                    </a:solidFill>
                    <a:round/>
                    <a:headEnd/>
                    <a:tailEnd type="triangle" w="lg" len="lg"/>
                  </a:ln>
                </p:spPr>
                <p:txBody>
                  <a:bodyPr wrap="none" lIns="90000" tIns="82800" rIns="90000" bIns="82800"/>
                  <a:lstStyle/>
                  <a:p>
                    <a:endParaRPr lang="es-ES"/>
                  </a:p>
                </p:txBody>
              </p:sp>
              <p:sp>
                <p:nvSpPr>
                  <p:cNvPr id="11304" name="Text Box 3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37" y="3109"/>
                    <a:ext cx="201" cy="373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algn="ctr">
                        <a:solidFill>
                          <a:srgbClr val="000000"/>
                        </a:solidFill>
                        <a:miter lim="800000"/>
                        <a:headEnd/>
                        <a:tailEnd type="none" w="lg" len="lg"/>
                      </a14:hiddenLine>
                    </a:ext>
                  </a:extLst>
                </p:spPr>
                <p:txBody>
                  <a:bodyPr wrap="none" lIns="90000" tIns="82800" rIns="90000" bIns="82800"/>
                  <a:lstStyle>
                    <a:lvl1pPr>
                      <a:spcBef>
                        <a:spcPct val="20000"/>
                      </a:spcBef>
                      <a:buChar char="•"/>
                      <a:defRPr sz="36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7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es-ES" sz="2400" b="1">
                        <a:solidFill>
                          <a:srgbClr val="3333FF"/>
                        </a:solidFill>
                        <a:latin typeface="Comic Sans MS" panose="030F0702030302020204" pitchFamily="66" charset="0"/>
                      </a:rPr>
                      <a:t>I</a:t>
                    </a:r>
                  </a:p>
                </p:txBody>
              </p:sp>
              <p:sp>
                <p:nvSpPr>
                  <p:cNvPr id="11305" name="Line 34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287" y="3510"/>
                    <a:ext cx="91" cy="0"/>
                  </a:xfrm>
                  <a:prstGeom prst="line">
                    <a:avLst/>
                  </a:prstGeom>
                  <a:grpFill/>
                  <a:ln w="50800">
                    <a:solidFill>
                      <a:srgbClr val="0000FF"/>
                    </a:solidFill>
                    <a:round/>
                    <a:headEnd/>
                    <a:tailEnd type="triangle" w="lg" len="lg"/>
                  </a:ln>
                </p:spPr>
                <p:txBody>
                  <a:bodyPr wrap="none" lIns="90000" tIns="82800" rIns="90000" bIns="82800"/>
                  <a:lstStyle/>
                  <a:p>
                    <a:endParaRPr lang="es-ES"/>
                  </a:p>
                </p:txBody>
              </p:sp>
              <p:sp>
                <p:nvSpPr>
                  <p:cNvPr id="11306" name="Line 5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888" y="3792"/>
                    <a:ext cx="227" cy="0"/>
                  </a:xfrm>
                  <a:prstGeom prst="line">
                    <a:avLst/>
                  </a:prstGeom>
                  <a:grpFill/>
                  <a:ln w="38100">
                    <a:solidFill>
                      <a:srgbClr val="FF0000"/>
                    </a:solidFill>
                    <a:round/>
                    <a:headEnd/>
                    <a:tailEnd type="stealth" w="lg" len="med"/>
                  </a:ln>
                </p:spPr>
                <p:txBody>
                  <a:bodyPr wrap="none" lIns="90000" tIns="82800" rIns="90000" bIns="82800"/>
                  <a:lstStyle/>
                  <a:p>
                    <a:endParaRPr lang="es-ES"/>
                  </a:p>
                </p:txBody>
              </p:sp>
            </p:grpSp>
            <p:sp>
              <p:nvSpPr>
                <p:cNvPr id="11297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2012" y="3103"/>
                  <a:ext cx="212" cy="373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algn="ctr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lIns="90000" tIns="82800" rIns="90000" bIns="82800">
                  <a:spAutoFit/>
                </a:bodyPr>
                <a:lstStyle>
                  <a:lvl1pPr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s-ES" sz="2800" b="1">
                      <a:solidFill>
                        <a:srgbClr val="008000"/>
                      </a:solidFill>
                      <a:sym typeface="Symbol" panose="05050102010706020507" pitchFamily="18" charset="2"/>
                    </a:rPr>
                    <a:t></a:t>
                  </a:r>
                </a:p>
              </p:txBody>
            </p:sp>
          </p:grpSp>
          <p:pic>
            <p:nvPicPr>
              <p:cNvPr id="11295" name="Picture 127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11150" y="5898720"/>
                <a:ext cx="300347" cy="30054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36" name="Text Box 24"/>
          <p:cNvSpPr txBox="1">
            <a:spLocks noChangeArrowheads="1"/>
          </p:cNvSpPr>
          <p:nvPr/>
        </p:nvSpPr>
        <p:spPr bwMode="auto">
          <a:xfrm>
            <a:off x="1464519" y="4427689"/>
            <a:ext cx="8800358" cy="1992066"/>
          </a:xfrm>
          <a:prstGeom prst="rect">
            <a:avLst/>
          </a:prstGeom>
          <a:noFill/>
          <a:ln>
            <a:noFill/>
          </a:ln>
        </p:spPr>
        <p:txBody>
          <a:bodyPr wrap="square" lIns="108000" tIns="72000" rIns="108000" bIns="720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 </a:t>
            </a:r>
            <a:r>
              <a:rPr lang="es-ES" sz="2400" dirty="0">
                <a:latin typeface="Arial" panose="020B0604020202020204" pitchFamily="34" charset="0"/>
              </a:rPr>
              <a:t>Al pasar carga del polo negativo al positivo, la pila consume </a:t>
            </a:r>
            <a:r>
              <a:rPr lang="es-ES" sz="2400" dirty="0" err="1">
                <a:latin typeface="Arial" panose="020B0604020202020204" pitchFamily="34" charset="0"/>
              </a:rPr>
              <a:t>E</a:t>
            </a:r>
            <a:r>
              <a:rPr lang="es-ES" sz="2400" baseline="-25000" dirty="0" err="1">
                <a:latin typeface="Arial" panose="020B0604020202020204" pitchFamily="34" charset="0"/>
              </a:rPr>
              <a:t>química</a:t>
            </a:r>
            <a:r>
              <a:rPr lang="es-ES" sz="2400" dirty="0">
                <a:latin typeface="Arial" panose="020B0604020202020204" pitchFamily="34" charset="0"/>
              </a:rPr>
              <a:t> y suministra </a:t>
            </a:r>
            <a:r>
              <a:rPr lang="es-ES" sz="2400" dirty="0" err="1">
                <a:latin typeface="Arial" panose="020B0604020202020204" pitchFamily="34" charset="0"/>
              </a:rPr>
              <a:t>E</a:t>
            </a:r>
            <a:r>
              <a:rPr lang="es-ES" sz="2400" baseline="-25000" dirty="0" err="1">
                <a:latin typeface="Arial" panose="020B0604020202020204" pitchFamily="34" charset="0"/>
              </a:rPr>
              <a:t>Peléctrica</a:t>
            </a:r>
            <a:r>
              <a:rPr lang="es-ES" sz="2400" dirty="0">
                <a:latin typeface="Arial" panose="020B0604020202020204" pitchFamily="34" charset="0"/>
              </a:rPr>
              <a:t>, que se asocia a los excesos de carga en su polos, que trata de mantener 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(Tema 2)</a:t>
            </a:r>
            <a:r>
              <a:rPr lang="es-ES" sz="2400" dirty="0">
                <a:latin typeface="Arial" panose="020B0604020202020204" pitchFamily="34" charset="0"/>
              </a:rPr>
              <a:t>. La </a:t>
            </a:r>
            <a:r>
              <a:rPr lang="es-ES" sz="2400" dirty="0" err="1">
                <a:latin typeface="Arial" panose="020B0604020202020204" pitchFamily="34" charset="0"/>
              </a:rPr>
              <a:t>E</a:t>
            </a:r>
            <a:r>
              <a:rPr lang="es-ES" sz="2400" baseline="-25000" dirty="0" err="1">
                <a:latin typeface="Arial" panose="020B0604020202020204" pitchFamily="34" charset="0"/>
              </a:rPr>
              <a:t>Peléctrica</a:t>
            </a:r>
            <a:r>
              <a:rPr lang="es-ES" sz="2400" dirty="0">
                <a:latin typeface="Arial" panose="020B0604020202020204" pitchFamily="34" charset="0"/>
              </a:rPr>
              <a:t> se gasta como </a:t>
            </a:r>
            <a:r>
              <a:rPr lang="es-ES" sz="2400" dirty="0" err="1">
                <a:latin typeface="Arial" panose="020B0604020202020204" pitchFamily="34" charset="0"/>
              </a:rPr>
              <a:t>E</a:t>
            </a:r>
            <a:r>
              <a:rPr lang="es-ES" sz="2400" baseline="-25000" dirty="0" err="1">
                <a:latin typeface="Arial" panose="020B0604020202020204" pitchFamily="34" charset="0"/>
              </a:rPr>
              <a:t>cinética</a:t>
            </a:r>
            <a:r>
              <a:rPr lang="es-ES" sz="2400" dirty="0">
                <a:latin typeface="Arial" panose="020B0604020202020204" pitchFamily="34" charset="0"/>
              </a:rPr>
              <a:t> en la corriente,</a:t>
            </a:r>
            <a:r>
              <a:rPr lang="es-ES" sz="2400" dirty="0">
                <a:latin typeface="Comic Sans MS" panose="030F0702030302020204" pitchFamily="66" charset="0"/>
              </a:rPr>
              <a:t> I,</a:t>
            </a:r>
            <a:r>
              <a:rPr lang="es-ES" sz="2400" dirty="0">
                <a:latin typeface="Arial" panose="020B0604020202020204" pitchFamily="34" charset="0"/>
              </a:rPr>
              <a:t> generada por el campo eléctrico debido a esos excesos. La</a:t>
            </a:r>
            <a:r>
              <a:rPr lang="es-ES" sz="2400" dirty="0">
                <a:latin typeface="Comic Sans MS" panose="030F0702030302020204" pitchFamily="66" charset="0"/>
              </a:rPr>
              <a:t> I</a:t>
            </a:r>
            <a:r>
              <a:rPr lang="es-ES" sz="2400" dirty="0">
                <a:latin typeface="Arial" panose="020B0604020202020204" pitchFamily="34" charset="0"/>
              </a:rPr>
              <a:t> los reduce</a:t>
            </a: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3246627" y="2753142"/>
            <a:ext cx="3351537" cy="75362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wrap="squar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Suministra </a:t>
            </a:r>
            <a:r>
              <a:rPr lang="es-ES" sz="2400" dirty="0" err="1">
                <a:latin typeface="Arial" panose="020B0604020202020204" pitchFamily="34" charset="0"/>
              </a:rPr>
              <a:t>E</a:t>
            </a:r>
            <a:r>
              <a:rPr lang="es-ES" sz="2400" baseline="-25000" dirty="0" err="1">
                <a:latin typeface="Arial" panose="020B0604020202020204" pitchFamily="34" charset="0"/>
              </a:rPr>
              <a:t>Peléctrica</a:t>
            </a:r>
            <a:endParaRPr lang="es-ES" sz="2400" baseline="-25000" dirty="0">
              <a:latin typeface="Arial" panose="020B0604020202020204" pitchFamily="34" charset="0"/>
            </a:endParaRPr>
          </a:p>
        </p:txBody>
      </p:sp>
      <p:sp>
        <p:nvSpPr>
          <p:cNvPr id="38" name="Text Box 11">
            <a:extLst>
              <a:ext uri="{FF2B5EF4-FFF2-40B4-BE49-F238E27FC236}">
                <a16:creationId xmlns:a16="http://schemas.microsoft.com/office/drawing/2014/main" id="{BC5A0907-B176-4BD3-B33E-05F34046B7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6679" y="1232743"/>
            <a:ext cx="2827470" cy="884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108000" tIns="72000" rIns="108000" bIns="720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Carga que cruza la pila durante </a:t>
            </a:r>
            <a:r>
              <a:rPr lang="es-ES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dt</a:t>
            </a:r>
            <a:endParaRPr lang="es-ES" sz="24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39" name="Text Box 24">
            <a:extLst>
              <a:ext uri="{FF2B5EF4-FFF2-40B4-BE49-F238E27FC236}">
                <a16:creationId xmlns:a16="http://schemas.microsoft.com/office/drawing/2014/main" id="{D3B6A1FC-A5F7-4A0B-9907-08BC09390A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0267" y="2878582"/>
            <a:ext cx="1055262" cy="51473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lIns="108000" tIns="72000" rIns="108000" bIns="720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W &gt; 0</a:t>
            </a:r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3439FF7B-8A93-4794-8E82-7030C88997C1}"/>
              </a:ext>
            </a:extLst>
          </p:cNvPr>
          <p:cNvSpPr/>
          <p:nvPr/>
        </p:nvSpPr>
        <p:spPr bwMode="auto">
          <a:xfrm>
            <a:off x="5378246" y="1184770"/>
            <a:ext cx="1478434" cy="240908"/>
          </a:xfrm>
          <a:custGeom>
            <a:avLst/>
            <a:gdLst>
              <a:gd name="connsiteX0" fmla="*/ 0 w 1578623"/>
              <a:gd name="connsiteY0" fmla="*/ 240908 h 240908"/>
              <a:gd name="connsiteX1" fmla="*/ 373626 w 1578623"/>
              <a:gd name="connsiteY1" fmla="*/ 24599 h 240908"/>
              <a:gd name="connsiteX2" fmla="*/ 1179871 w 1578623"/>
              <a:gd name="connsiteY2" fmla="*/ 14767 h 240908"/>
              <a:gd name="connsiteX3" fmla="*/ 1524000 w 1578623"/>
              <a:gd name="connsiteY3" fmla="*/ 113089 h 240908"/>
              <a:gd name="connsiteX4" fmla="*/ 1573161 w 1578623"/>
              <a:gd name="connsiteY4" fmla="*/ 162250 h 240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8623" h="240908">
                <a:moveTo>
                  <a:pt x="0" y="240908"/>
                </a:moveTo>
                <a:cubicBezTo>
                  <a:pt x="88490" y="151598"/>
                  <a:pt x="176981" y="62289"/>
                  <a:pt x="373626" y="24599"/>
                </a:cubicBezTo>
                <a:cubicBezTo>
                  <a:pt x="570271" y="-13091"/>
                  <a:pt x="988142" y="19"/>
                  <a:pt x="1179871" y="14767"/>
                </a:cubicBezTo>
                <a:cubicBezTo>
                  <a:pt x="1371600" y="29515"/>
                  <a:pt x="1458452" y="88508"/>
                  <a:pt x="1524000" y="113089"/>
                </a:cubicBezTo>
                <a:cubicBezTo>
                  <a:pt x="1589548" y="137669"/>
                  <a:pt x="1581354" y="149959"/>
                  <a:pt x="1573161" y="162250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0000" tIns="82800" rIns="90000" bIns="82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648A088C-51A2-495C-AAC2-68B19BD7643E}"/>
              </a:ext>
            </a:extLst>
          </p:cNvPr>
          <p:cNvSpPr/>
          <p:nvPr/>
        </p:nvSpPr>
        <p:spPr bwMode="auto">
          <a:xfrm>
            <a:off x="4866968" y="692687"/>
            <a:ext cx="1954132" cy="773723"/>
          </a:xfrm>
          <a:custGeom>
            <a:avLst/>
            <a:gdLst>
              <a:gd name="connsiteX0" fmla="*/ 0 w 1879042"/>
              <a:gd name="connsiteY0" fmla="*/ 773723 h 773723"/>
              <a:gd name="connsiteX1" fmla="*/ 311499 w 1879042"/>
              <a:gd name="connsiteY1" fmla="*/ 522514 h 773723"/>
              <a:gd name="connsiteX2" fmla="*/ 1004835 w 1879042"/>
              <a:gd name="connsiteY2" fmla="*/ 140677 h 773723"/>
              <a:gd name="connsiteX3" fmla="*/ 1879042 w 1879042"/>
              <a:gd name="connsiteY3" fmla="*/ 0 h 77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9042" h="773723">
                <a:moveTo>
                  <a:pt x="0" y="773723"/>
                </a:moveTo>
                <a:cubicBezTo>
                  <a:pt x="72013" y="700872"/>
                  <a:pt x="144027" y="628022"/>
                  <a:pt x="311499" y="522514"/>
                </a:cubicBezTo>
                <a:cubicBezTo>
                  <a:pt x="478971" y="417006"/>
                  <a:pt x="743578" y="227763"/>
                  <a:pt x="1004835" y="140677"/>
                </a:cubicBezTo>
                <a:cubicBezTo>
                  <a:pt x="1266092" y="53591"/>
                  <a:pt x="1572567" y="26795"/>
                  <a:pt x="1879042" y="0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0000" tIns="82800" rIns="90000" bIns="82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76B7F640-789E-478F-92F3-7956EF589E77}"/>
              </a:ext>
            </a:extLst>
          </p:cNvPr>
          <p:cNvGrpSpPr/>
          <p:nvPr/>
        </p:nvGrpSpPr>
        <p:grpSpPr>
          <a:xfrm>
            <a:off x="3252783" y="3569047"/>
            <a:ext cx="3344864" cy="644525"/>
            <a:chOff x="3252783" y="3608375"/>
            <a:chExt cx="3344864" cy="644525"/>
          </a:xfrm>
        </p:grpSpPr>
        <p:grpSp>
          <p:nvGrpSpPr>
            <p:cNvPr id="6" name="Group 74"/>
            <p:cNvGrpSpPr>
              <a:grpSpLocks/>
            </p:cNvGrpSpPr>
            <p:nvPr/>
          </p:nvGrpSpPr>
          <p:grpSpPr bwMode="auto">
            <a:xfrm>
              <a:off x="3252783" y="3608375"/>
              <a:ext cx="3344864" cy="644525"/>
              <a:chOff x="-933" y="3791"/>
              <a:chExt cx="2107" cy="406"/>
            </a:xfrm>
          </p:grpSpPr>
          <p:sp>
            <p:nvSpPr>
              <p:cNvPr id="11312" name="Text Box 47"/>
              <p:cNvSpPr txBox="1">
                <a:spLocks noChangeArrowheads="1"/>
              </p:cNvSpPr>
              <p:nvPr/>
            </p:nvSpPr>
            <p:spPr bwMode="auto">
              <a:xfrm>
                <a:off x="-933" y="3791"/>
                <a:ext cx="990" cy="39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108000" tIns="72000" rIns="108000" bIns="7200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ts val="0"/>
                  </a:spcBef>
                  <a:buFontTx/>
                  <a:buNone/>
                </a:pPr>
                <a:r>
                  <a:rPr lang="es-ES" sz="2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Reactivos</a:t>
                </a:r>
              </a:p>
            </p:txBody>
          </p:sp>
          <p:sp>
            <p:nvSpPr>
              <p:cNvPr id="11313" name="Text Box 48"/>
              <p:cNvSpPr txBox="1">
                <a:spLocks noChangeArrowheads="1"/>
              </p:cNvSpPr>
              <p:nvPr/>
            </p:nvSpPr>
            <p:spPr bwMode="auto">
              <a:xfrm>
                <a:off x="163" y="3805"/>
                <a:ext cx="1011" cy="392"/>
              </a:xfrm>
              <a:prstGeom prst="rect">
                <a:avLst/>
              </a:prstGeom>
              <a:solidFill>
                <a:schemeClr val="accent4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108000" tIns="72000" rIns="108000" bIns="7200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ts val="0"/>
                  </a:spcBef>
                  <a:buFontTx/>
                  <a:buNone/>
                </a:pPr>
                <a:r>
                  <a:rPr lang="es-ES" sz="2400">
                    <a:solidFill>
                      <a:srgbClr val="000000"/>
                    </a:solidFill>
                    <a:latin typeface="Arial" panose="020B0604020202020204" pitchFamily="34" charset="0"/>
                  </a:rPr>
                  <a:t>Productos</a:t>
                </a:r>
              </a:p>
            </p:txBody>
          </p:sp>
        </p:grpSp>
        <p:sp>
          <p:nvSpPr>
            <p:cNvPr id="15" name="Flecha: a la derecha 14">
              <a:extLst>
                <a:ext uri="{FF2B5EF4-FFF2-40B4-BE49-F238E27FC236}">
                  <a16:creationId xmlns:a16="http://schemas.microsoft.com/office/drawing/2014/main" id="{3610DDF5-713C-4755-9975-3201AEADA39C}"/>
                </a:ext>
              </a:extLst>
            </p:cNvPr>
            <p:cNvSpPr/>
            <p:nvPr/>
          </p:nvSpPr>
          <p:spPr bwMode="auto">
            <a:xfrm>
              <a:off x="4775847" y="3687021"/>
              <a:ext cx="288273" cy="509458"/>
            </a:xfrm>
            <a:prstGeom prst="rightArrow">
              <a:avLst>
                <a:gd name="adj1" fmla="val 50000"/>
                <a:gd name="adj2" fmla="val 60232"/>
              </a:avLst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vert="horz" wrap="none" lIns="90000" tIns="82800" rIns="90000" bIns="82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5690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51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1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267" grpId="0" animBg="1"/>
      <p:bldP spid="11317" grpId="0"/>
      <p:bldP spid="11314" grpId="0"/>
      <p:bldP spid="36" grpId="0"/>
      <p:bldP spid="34" grpId="0" animBg="1"/>
      <p:bldP spid="38" grpId="0"/>
      <p:bldP spid="39" grpId="0" animBg="1"/>
      <p:bldP spid="10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ángulo 36">
            <a:extLst>
              <a:ext uri="{FF2B5EF4-FFF2-40B4-BE49-F238E27FC236}">
                <a16:creationId xmlns:a16="http://schemas.microsoft.com/office/drawing/2014/main" id="{43E35B1D-8CDE-4ECA-A9C9-CECBCA150F10}"/>
              </a:ext>
            </a:extLst>
          </p:cNvPr>
          <p:cNvSpPr/>
          <p:nvPr/>
        </p:nvSpPr>
        <p:spPr bwMode="auto">
          <a:xfrm>
            <a:off x="1343949" y="1307690"/>
            <a:ext cx="5328000" cy="1231335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90000" tIns="82800" rIns="90000" bIns="82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1267" name="Text Box 4"/>
          <p:cNvSpPr txBox="1">
            <a:spLocks noChangeArrowheads="1"/>
          </p:cNvSpPr>
          <p:nvPr/>
        </p:nvSpPr>
        <p:spPr bwMode="auto">
          <a:xfrm>
            <a:off x="1444853" y="456315"/>
            <a:ext cx="3331782" cy="514738"/>
          </a:xfrm>
          <a:prstGeom prst="rect">
            <a:avLst/>
          </a:prstGeom>
          <a:solidFill>
            <a:srgbClr val="666699"/>
          </a:solidFill>
          <a:ln>
            <a:noFill/>
          </a:ln>
        </p:spPr>
        <p:txBody>
          <a:bodyPr wrap="none" lIns="108000" tIns="72000" rIns="108000" bIns="720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>
                <a:solidFill>
                  <a:srgbClr val="FFFFFF"/>
                </a:solidFill>
                <a:latin typeface="Arial" panose="020B0604020202020204" pitchFamily="34" charset="0"/>
              </a:rPr>
              <a:t>POTENCIA Generador</a:t>
            </a:r>
          </a:p>
        </p:txBody>
      </p:sp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1443552" y="1384297"/>
            <a:ext cx="5154613" cy="1079500"/>
            <a:chOff x="1005" y="1851"/>
            <a:chExt cx="3247" cy="680"/>
          </a:xfrm>
        </p:grpSpPr>
        <p:sp>
          <p:nvSpPr>
            <p:cNvPr id="11321" name="Rectangle 12"/>
            <p:cNvSpPr>
              <a:spLocks noChangeArrowheads="1"/>
            </p:cNvSpPr>
            <p:nvPr/>
          </p:nvSpPr>
          <p:spPr bwMode="auto">
            <a:xfrm>
              <a:off x="3634" y="1853"/>
              <a:ext cx="618" cy="678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322" name="Rectangle 8"/>
            <p:cNvSpPr>
              <a:spLocks noChangeArrowheads="1"/>
            </p:cNvSpPr>
            <p:nvPr/>
          </p:nvSpPr>
          <p:spPr bwMode="auto">
            <a:xfrm>
              <a:off x="1005" y="1851"/>
              <a:ext cx="446" cy="678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451593" name="Object 9"/>
          <p:cNvGraphicFramePr>
            <a:graphicFrameLocks noGrp="1" noChangeAspect="1"/>
          </p:cNvGraphicFramePr>
          <p:nvPr>
            <p:ph idx="4294967295"/>
          </p:nvPr>
        </p:nvGraphicFramePr>
        <p:xfrm>
          <a:off x="1632465" y="1471183"/>
          <a:ext cx="4926012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0" name="Ecuación" r:id="rId4" imgW="2019300" imgH="393700" progId="Equation.3">
                  <p:embed/>
                </p:oleObj>
              </mc:Choice>
              <mc:Fallback>
                <p:oleObj name="Ecuación" r:id="rId4" imgW="2019300" imgH="393700" progId="Equation.3">
                  <p:embed/>
                  <p:pic>
                    <p:nvPicPr>
                      <p:cNvPr id="451593" name="Object 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2465" y="1471183"/>
                        <a:ext cx="4926012" cy="96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17" name="Text Box 11"/>
          <p:cNvSpPr txBox="1">
            <a:spLocks noChangeArrowheads="1"/>
          </p:cNvSpPr>
          <p:nvPr/>
        </p:nvSpPr>
        <p:spPr bwMode="auto">
          <a:xfrm>
            <a:off x="6856679" y="354269"/>
            <a:ext cx="3565702" cy="884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108000" tIns="72000" rIns="108000" bIns="720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Trabajo realizado por la pila por unidad de carga</a:t>
            </a:r>
          </a:p>
        </p:txBody>
      </p:sp>
      <p:sp>
        <p:nvSpPr>
          <p:cNvPr id="11314" name="Text Box 13"/>
          <p:cNvSpPr txBox="1">
            <a:spLocks noChangeArrowheads="1"/>
          </p:cNvSpPr>
          <p:nvPr/>
        </p:nvSpPr>
        <p:spPr bwMode="auto">
          <a:xfrm>
            <a:off x="1466310" y="6324094"/>
            <a:ext cx="9001267" cy="576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108000" tIns="72000" rIns="108000" bIns="720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  <a:sym typeface="Symbol" panose="05050102010706020507" pitchFamily="18" charset="2"/>
              </a:rPr>
              <a:t></a:t>
            </a:r>
            <a:r>
              <a:rPr lang="es-ES" sz="2800" b="1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s-ES" sz="2800" dirty="0">
                <a:latin typeface="Arial" panose="020B0604020202020204" pitchFamily="34" charset="0"/>
                <a:sym typeface="Symbol" panose="05050102010706020507" pitchFamily="18" charset="2"/>
              </a:rPr>
              <a:t>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 se llama </a:t>
            </a:r>
            <a:r>
              <a:rPr lang="es-ES" sz="2400" dirty="0">
                <a:solidFill>
                  <a:srgbClr val="008000"/>
                </a:solidFill>
                <a:latin typeface="Arial" panose="020B0604020202020204" pitchFamily="34" charset="0"/>
              </a:rPr>
              <a:t>fuerza contraelectromotriz </a:t>
            </a:r>
            <a:r>
              <a:rPr lang="es-ES" sz="2400" dirty="0">
                <a:latin typeface="Arial" panose="020B0604020202020204" pitchFamily="34" charset="0"/>
              </a:rPr>
              <a:t>porque se opone a </a:t>
            </a:r>
            <a:r>
              <a:rPr lang="es-ES" sz="2400" dirty="0">
                <a:latin typeface="Comic Sans MS" panose="030F0702030302020204" pitchFamily="66" charset="0"/>
              </a:rPr>
              <a:t>I</a:t>
            </a:r>
          </a:p>
        </p:txBody>
      </p:sp>
      <p:grpSp>
        <p:nvGrpSpPr>
          <p:cNvPr id="5" name="Grupo 4"/>
          <p:cNvGrpSpPr/>
          <p:nvPr/>
        </p:nvGrpSpPr>
        <p:grpSpPr>
          <a:xfrm>
            <a:off x="1442270" y="2877428"/>
            <a:ext cx="409575" cy="525463"/>
            <a:chOff x="1491430" y="2748036"/>
            <a:chExt cx="409575" cy="525463"/>
          </a:xfrm>
        </p:grpSpPr>
        <p:sp>
          <p:nvSpPr>
            <p:cNvPr id="11309" name="Rectangle 59"/>
            <p:cNvSpPr>
              <a:spLocks noChangeArrowheads="1"/>
            </p:cNvSpPr>
            <p:nvPr/>
          </p:nvSpPr>
          <p:spPr bwMode="auto">
            <a:xfrm>
              <a:off x="1491430" y="2748036"/>
              <a:ext cx="409575" cy="52546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lIns="108000" tIns="72000" rIns="108000" bIns="72000" anchor="ctr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ts val="0"/>
                </a:spcBef>
              </a:pPr>
              <a:endParaRPr lang="es-ES" sz="2400"/>
            </a:p>
          </p:txBody>
        </p:sp>
        <p:sp>
          <p:nvSpPr>
            <p:cNvPr id="11310" name="Text Box 24"/>
            <p:cNvSpPr txBox="1">
              <a:spLocks noChangeArrowheads="1"/>
            </p:cNvSpPr>
            <p:nvPr/>
          </p:nvSpPr>
          <p:spPr bwMode="auto">
            <a:xfrm>
              <a:off x="1503872" y="2757313"/>
              <a:ext cx="347974" cy="51473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square" lIns="108000" tIns="72000" rIns="108000" bIns="720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0"/>
                </a:spcBef>
                <a:buFontTx/>
                <a:buNone/>
              </a:pPr>
              <a:r>
                <a:rPr lang="es-ES" sz="2400" b="1" dirty="0">
                  <a:latin typeface="Arial" panose="020B0604020202020204" pitchFamily="34" charset="0"/>
                </a:rPr>
                <a:t>-</a:t>
              </a:r>
              <a:endParaRPr lang="es-ES" sz="24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AB9A7723-DDFE-4E74-98E0-9A270F51D4FE}"/>
              </a:ext>
            </a:extLst>
          </p:cNvPr>
          <p:cNvGrpSpPr/>
          <p:nvPr/>
        </p:nvGrpSpPr>
        <p:grpSpPr>
          <a:xfrm>
            <a:off x="7229856" y="2751405"/>
            <a:ext cx="2742909" cy="1643612"/>
            <a:chOff x="7229856" y="2751405"/>
            <a:chExt cx="2742909" cy="1643612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59934833-00F3-4D40-AB9B-305DF8DD5B2D}"/>
                </a:ext>
              </a:extLst>
            </p:cNvPr>
            <p:cNvSpPr/>
            <p:nvPr/>
          </p:nvSpPr>
          <p:spPr bwMode="auto">
            <a:xfrm>
              <a:off x="7229856" y="2755587"/>
              <a:ext cx="2742909" cy="1639430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vert="horz" wrap="none" lIns="90000" tIns="82800" rIns="90000" bIns="82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11298" name="Line 27"/>
            <p:cNvSpPr>
              <a:spLocks noChangeShapeType="1"/>
            </p:cNvSpPr>
            <p:nvPr/>
          </p:nvSpPr>
          <p:spPr bwMode="auto">
            <a:xfrm>
              <a:off x="8522809" y="3075239"/>
              <a:ext cx="0" cy="1077859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s-ES"/>
            </a:p>
          </p:txBody>
        </p:sp>
        <p:sp>
          <p:nvSpPr>
            <p:cNvPr id="11299" name="Line 28"/>
            <p:cNvSpPr>
              <a:spLocks noChangeShapeType="1"/>
            </p:cNvSpPr>
            <p:nvPr/>
          </p:nvSpPr>
          <p:spPr bwMode="auto">
            <a:xfrm rot="16200000">
              <a:off x="8005284" y="3029177"/>
              <a:ext cx="0" cy="1077913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s-ES"/>
            </a:p>
          </p:txBody>
        </p:sp>
        <p:sp>
          <p:nvSpPr>
            <p:cNvPr id="11300" name="Line 29"/>
            <p:cNvSpPr>
              <a:spLocks noChangeShapeType="1"/>
            </p:cNvSpPr>
            <p:nvPr/>
          </p:nvSpPr>
          <p:spPr bwMode="auto">
            <a:xfrm>
              <a:off x="8643459" y="3307003"/>
              <a:ext cx="0" cy="539723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s-ES"/>
            </a:p>
          </p:txBody>
        </p:sp>
        <p:sp>
          <p:nvSpPr>
            <p:cNvPr id="11301" name="Line 30"/>
            <p:cNvSpPr>
              <a:spLocks noChangeShapeType="1"/>
            </p:cNvSpPr>
            <p:nvPr/>
          </p:nvSpPr>
          <p:spPr bwMode="auto">
            <a:xfrm rot="16200000">
              <a:off x="9202259" y="3032352"/>
              <a:ext cx="0" cy="1077913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s-ES"/>
            </a:p>
          </p:txBody>
        </p:sp>
        <p:sp>
          <p:nvSpPr>
            <p:cNvPr id="11302" name="Text Box 31"/>
            <p:cNvSpPr txBox="1">
              <a:spLocks noChangeArrowheads="1"/>
            </p:cNvSpPr>
            <p:nvPr/>
          </p:nvSpPr>
          <p:spPr bwMode="auto">
            <a:xfrm>
              <a:off x="7585825" y="2911735"/>
              <a:ext cx="319088" cy="592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1" dirty="0">
                  <a:solidFill>
                    <a:srgbClr val="3333FF"/>
                  </a:solidFill>
                  <a:latin typeface="Comic Sans MS" panose="030F0702030302020204" pitchFamily="66" charset="0"/>
                </a:rPr>
                <a:t>I</a:t>
              </a:r>
            </a:p>
          </p:txBody>
        </p:sp>
        <p:sp>
          <p:nvSpPr>
            <p:cNvPr id="11303" name="Line 32"/>
            <p:cNvSpPr>
              <a:spLocks noChangeShapeType="1"/>
            </p:cNvSpPr>
            <p:nvPr/>
          </p:nvSpPr>
          <p:spPr bwMode="auto">
            <a:xfrm flipV="1">
              <a:off x="7678212" y="3567267"/>
              <a:ext cx="412171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s-ES"/>
            </a:p>
          </p:txBody>
        </p:sp>
        <p:sp>
          <p:nvSpPr>
            <p:cNvPr id="11304" name="Text Box 33"/>
            <p:cNvSpPr txBox="1">
              <a:spLocks noChangeArrowheads="1"/>
            </p:cNvSpPr>
            <p:nvPr/>
          </p:nvSpPr>
          <p:spPr bwMode="auto">
            <a:xfrm>
              <a:off x="8963775" y="2932371"/>
              <a:ext cx="319088" cy="592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1">
                  <a:solidFill>
                    <a:srgbClr val="3333FF"/>
                  </a:solidFill>
                  <a:latin typeface="Comic Sans MS" panose="030F0702030302020204" pitchFamily="66" charset="0"/>
                </a:rPr>
                <a:t>I</a:t>
              </a:r>
            </a:p>
          </p:txBody>
        </p:sp>
        <p:sp>
          <p:nvSpPr>
            <p:cNvPr id="11305" name="Line 34"/>
            <p:cNvSpPr>
              <a:spLocks noChangeShapeType="1"/>
            </p:cNvSpPr>
            <p:nvPr/>
          </p:nvSpPr>
          <p:spPr bwMode="auto">
            <a:xfrm flipV="1">
              <a:off x="9024412" y="3578071"/>
              <a:ext cx="412171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s-ES"/>
            </a:p>
          </p:txBody>
        </p:sp>
        <p:sp>
          <p:nvSpPr>
            <p:cNvPr id="11306" name="Line 56"/>
            <p:cNvSpPr>
              <a:spLocks noChangeShapeType="1"/>
            </p:cNvSpPr>
            <p:nvPr/>
          </p:nvSpPr>
          <p:spPr bwMode="auto">
            <a:xfrm>
              <a:off x="8426533" y="4016580"/>
              <a:ext cx="360363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s-ES"/>
            </a:p>
          </p:txBody>
        </p:sp>
        <p:sp>
          <p:nvSpPr>
            <p:cNvPr id="11297" name="Text Box 68"/>
            <p:cNvSpPr txBox="1">
              <a:spLocks noChangeArrowheads="1"/>
            </p:cNvSpPr>
            <p:nvPr/>
          </p:nvSpPr>
          <p:spPr bwMode="auto">
            <a:xfrm>
              <a:off x="8573609" y="2751405"/>
              <a:ext cx="336550" cy="592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s-ES" sz="2800" b="1">
                  <a:solidFill>
                    <a:srgbClr val="008000"/>
                  </a:solidFill>
                  <a:sym typeface="Symbol" panose="05050102010706020507" pitchFamily="18" charset="2"/>
                </a:rPr>
                <a:t></a:t>
              </a:r>
            </a:p>
          </p:txBody>
        </p:sp>
        <p:pic>
          <p:nvPicPr>
            <p:cNvPr id="11295" name="Picture 12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82783" y="3879632"/>
              <a:ext cx="300347" cy="300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6" name="Text Box 24"/>
          <p:cNvSpPr txBox="1">
            <a:spLocks noChangeArrowheads="1"/>
          </p:cNvSpPr>
          <p:nvPr/>
        </p:nvSpPr>
        <p:spPr bwMode="auto">
          <a:xfrm>
            <a:off x="1464519" y="4427689"/>
            <a:ext cx="8800358" cy="2361398"/>
          </a:xfrm>
          <a:prstGeom prst="rect">
            <a:avLst/>
          </a:prstGeom>
          <a:noFill/>
          <a:ln>
            <a:noFill/>
          </a:ln>
        </p:spPr>
        <p:txBody>
          <a:bodyPr wrap="square" lIns="108000" tIns="72000" rIns="108000" bIns="720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ts val="0"/>
              </a:spcBef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 </a:t>
            </a:r>
            <a:r>
              <a:rPr lang="es-ES" sz="2400" dirty="0">
                <a:latin typeface="Arial" panose="020B0604020202020204" pitchFamily="34" charset="0"/>
              </a:rPr>
              <a:t>Al pasar carga del polo positivo al negativo, la pila almacena </a:t>
            </a:r>
            <a:r>
              <a:rPr lang="es-ES" sz="2400" dirty="0" err="1">
                <a:latin typeface="Arial" panose="020B0604020202020204" pitchFamily="34" charset="0"/>
              </a:rPr>
              <a:t>E</a:t>
            </a:r>
            <a:r>
              <a:rPr lang="es-ES" sz="2400" baseline="-25000" dirty="0" err="1">
                <a:latin typeface="Arial" panose="020B0604020202020204" pitchFamily="34" charset="0"/>
              </a:rPr>
              <a:t>química</a:t>
            </a:r>
            <a:r>
              <a:rPr lang="es-ES" sz="2400" dirty="0">
                <a:latin typeface="Arial" panose="020B0604020202020204" pitchFamily="34" charset="0"/>
              </a:rPr>
              <a:t> y consume </a:t>
            </a:r>
            <a:r>
              <a:rPr lang="es-ES" sz="2400" dirty="0" err="1">
                <a:latin typeface="Arial" panose="020B0604020202020204" pitchFamily="34" charset="0"/>
              </a:rPr>
              <a:t>E</a:t>
            </a:r>
            <a:r>
              <a:rPr lang="es-ES" sz="2400" baseline="-25000" dirty="0" err="1">
                <a:latin typeface="Arial" panose="020B0604020202020204" pitchFamily="34" charset="0"/>
              </a:rPr>
              <a:t>Peléctrica</a:t>
            </a:r>
            <a:r>
              <a:rPr lang="es-ES" sz="2400" baseline="-25000" dirty="0">
                <a:latin typeface="Arial" panose="020B0604020202020204" pitchFamily="34" charset="0"/>
              </a:rPr>
              <a:t> </a:t>
            </a:r>
            <a:r>
              <a:rPr lang="es-ES" sz="2400" dirty="0">
                <a:latin typeface="Arial" panose="020B0604020202020204" pitchFamily="34" charset="0"/>
              </a:rPr>
              <a:t>(se nota en </a:t>
            </a:r>
            <a:r>
              <a:rPr lang="es-ES" sz="2400">
                <a:latin typeface="Arial" panose="020B0604020202020204" pitchFamily="34" charset="0"/>
              </a:rPr>
              <a:t>que se tiende a reducir </a:t>
            </a:r>
            <a:r>
              <a:rPr lang="es-ES" sz="2400" dirty="0">
                <a:latin typeface="Arial" panose="020B0604020202020204" pitchFamily="34" charset="0"/>
              </a:rPr>
              <a:t>los excesos de carga en los polos). Los excesos se recuperan a costa de la corriente, de</a:t>
            </a:r>
            <a:r>
              <a:rPr lang="es-ES" sz="2400" dirty="0">
                <a:latin typeface="Comic Sans MS" panose="030F0702030302020204" pitchFamily="66" charset="0"/>
                <a:cs typeface="Arial" panose="020B0604020202020204" pitchFamily="34" charset="0"/>
              </a:rPr>
              <a:t> I</a:t>
            </a:r>
            <a:r>
              <a:rPr lang="es-ES" sz="2400" dirty="0">
                <a:latin typeface="Arial" panose="020B0604020202020204" pitchFamily="34" charset="0"/>
              </a:rPr>
              <a:t>. El trabajo del campo debido a los </a:t>
            </a:r>
            <a:r>
              <a:rPr lang="es-ES" sz="2400">
                <a:latin typeface="Arial" panose="020B0604020202020204" pitchFamily="34" charset="0"/>
              </a:rPr>
              <a:t>excesos transforma </a:t>
            </a:r>
            <a:r>
              <a:rPr lang="es-ES" sz="2400" dirty="0">
                <a:latin typeface="Arial" panose="020B0604020202020204" pitchFamily="34" charset="0"/>
              </a:rPr>
              <a:t>ahora la </a:t>
            </a:r>
            <a:r>
              <a:rPr lang="es-ES" sz="2400" dirty="0" err="1">
                <a:latin typeface="Arial" panose="020B0604020202020204" pitchFamily="34" charset="0"/>
              </a:rPr>
              <a:t>E</a:t>
            </a:r>
            <a:r>
              <a:rPr lang="es-ES" sz="2400" baseline="-25000" dirty="0" err="1">
                <a:latin typeface="Arial" panose="020B0604020202020204" pitchFamily="34" charset="0"/>
              </a:rPr>
              <a:t>cinética</a:t>
            </a:r>
            <a:r>
              <a:rPr lang="es-ES" sz="2400" dirty="0">
                <a:latin typeface="Arial" panose="020B0604020202020204" pitchFamily="34" charset="0"/>
              </a:rPr>
              <a:t> de </a:t>
            </a:r>
            <a:r>
              <a:rPr lang="es-ES" sz="2400" dirty="0">
                <a:latin typeface="Comic Sans MS" panose="030F0702030302020204" pitchFamily="66" charset="0"/>
                <a:cs typeface="Arial" panose="020B0604020202020204" pitchFamily="34" charset="0"/>
              </a:rPr>
              <a:t>I </a:t>
            </a:r>
            <a:r>
              <a:rPr lang="es-ES" sz="2400" dirty="0">
                <a:latin typeface="Arial" panose="020B0604020202020204" pitchFamily="34" charset="0"/>
              </a:rPr>
              <a:t>en </a:t>
            </a:r>
            <a:r>
              <a:rPr lang="es-ES" sz="2400" dirty="0" err="1">
                <a:latin typeface="Arial" panose="020B0604020202020204" pitchFamily="34" charset="0"/>
              </a:rPr>
              <a:t>E</a:t>
            </a:r>
            <a:r>
              <a:rPr lang="es-ES" sz="2400" baseline="-25000" dirty="0" err="1">
                <a:latin typeface="Arial" panose="020B0604020202020204" pitchFamily="34" charset="0"/>
              </a:rPr>
              <a:t>peléctrica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>
              <a:spcBef>
                <a:spcPts val="0"/>
              </a:spcBef>
              <a:buFontTx/>
              <a:buNone/>
            </a:pPr>
            <a:endParaRPr lang="es-ES" sz="2400" dirty="0">
              <a:latin typeface="Arial" panose="020B0604020202020204" pitchFamily="34" charset="0"/>
            </a:endParaRP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3246627" y="2753142"/>
            <a:ext cx="3351537" cy="75362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wrap="squar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Consume </a:t>
            </a:r>
            <a:r>
              <a:rPr lang="es-ES" sz="2400" dirty="0" err="1">
                <a:latin typeface="Arial" panose="020B0604020202020204" pitchFamily="34" charset="0"/>
              </a:rPr>
              <a:t>E</a:t>
            </a:r>
            <a:r>
              <a:rPr lang="es-ES" sz="2400" baseline="-25000" dirty="0" err="1">
                <a:latin typeface="Arial" panose="020B0604020202020204" pitchFamily="34" charset="0"/>
              </a:rPr>
              <a:t>Peléctrica</a:t>
            </a:r>
            <a:endParaRPr lang="es-ES" sz="2400" baseline="-25000" dirty="0">
              <a:latin typeface="Arial" panose="020B0604020202020204" pitchFamily="34" charset="0"/>
            </a:endParaRPr>
          </a:p>
        </p:txBody>
      </p:sp>
      <p:sp>
        <p:nvSpPr>
          <p:cNvPr id="38" name="Text Box 11">
            <a:extLst>
              <a:ext uri="{FF2B5EF4-FFF2-40B4-BE49-F238E27FC236}">
                <a16:creationId xmlns:a16="http://schemas.microsoft.com/office/drawing/2014/main" id="{BC5A0907-B176-4BD3-B33E-05F34046B7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6679" y="1232743"/>
            <a:ext cx="2827470" cy="884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108000" tIns="72000" rIns="108000" bIns="720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Carga que cruza la pila durante </a:t>
            </a:r>
            <a:r>
              <a:rPr lang="es-ES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dt</a:t>
            </a:r>
            <a:endParaRPr lang="es-ES" sz="24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39" name="Text Box 24">
            <a:extLst>
              <a:ext uri="{FF2B5EF4-FFF2-40B4-BE49-F238E27FC236}">
                <a16:creationId xmlns:a16="http://schemas.microsoft.com/office/drawing/2014/main" id="{D3B6A1FC-A5F7-4A0B-9907-08BC09390A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0267" y="2878582"/>
            <a:ext cx="1055262" cy="51473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lIns="108000" tIns="72000" rIns="108000" bIns="720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W &lt; 0</a:t>
            </a:r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3439FF7B-8A93-4794-8E82-7030C88997C1}"/>
              </a:ext>
            </a:extLst>
          </p:cNvPr>
          <p:cNvSpPr/>
          <p:nvPr/>
        </p:nvSpPr>
        <p:spPr bwMode="auto">
          <a:xfrm>
            <a:off x="5378246" y="1184770"/>
            <a:ext cx="1478434" cy="240908"/>
          </a:xfrm>
          <a:custGeom>
            <a:avLst/>
            <a:gdLst>
              <a:gd name="connsiteX0" fmla="*/ 0 w 1578623"/>
              <a:gd name="connsiteY0" fmla="*/ 240908 h 240908"/>
              <a:gd name="connsiteX1" fmla="*/ 373626 w 1578623"/>
              <a:gd name="connsiteY1" fmla="*/ 24599 h 240908"/>
              <a:gd name="connsiteX2" fmla="*/ 1179871 w 1578623"/>
              <a:gd name="connsiteY2" fmla="*/ 14767 h 240908"/>
              <a:gd name="connsiteX3" fmla="*/ 1524000 w 1578623"/>
              <a:gd name="connsiteY3" fmla="*/ 113089 h 240908"/>
              <a:gd name="connsiteX4" fmla="*/ 1573161 w 1578623"/>
              <a:gd name="connsiteY4" fmla="*/ 162250 h 240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8623" h="240908">
                <a:moveTo>
                  <a:pt x="0" y="240908"/>
                </a:moveTo>
                <a:cubicBezTo>
                  <a:pt x="88490" y="151598"/>
                  <a:pt x="176981" y="62289"/>
                  <a:pt x="373626" y="24599"/>
                </a:cubicBezTo>
                <a:cubicBezTo>
                  <a:pt x="570271" y="-13091"/>
                  <a:pt x="988142" y="19"/>
                  <a:pt x="1179871" y="14767"/>
                </a:cubicBezTo>
                <a:cubicBezTo>
                  <a:pt x="1371600" y="29515"/>
                  <a:pt x="1458452" y="88508"/>
                  <a:pt x="1524000" y="113089"/>
                </a:cubicBezTo>
                <a:cubicBezTo>
                  <a:pt x="1589548" y="137669"/>
                  <a:pt x="1581354" y="149959"/>
                  <a:pt x="1573161" y="162250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0000" tIns="82800" rIns="90000" bIns="82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648A088C-51A2-495C-AAC2-68B19BD7643E}"/>
              </a:ext>
            </a:extLst>
          </p:cNvPr>
          <p:cNvSpPr/>
          <p:nvPr/>
        </p:nvSpPr>
        <p:spPr bwMode="auto">
          <a:xfrm>
            <a:off x="4866968" y="692687"/>
            <a:ext cx="1954132" cy="773723"/>
          </a:xfrm>
          <a:custGeom>
            <a:avLst/>
            <a:gdLst>
              <a:gd name="connsiteX0" fmla="*/ 0 w 1879042"/>
              <a:gd name="connsiteY0" fmla="*/ 773723 h 773723"/>
              <a:gd name="connsiteX1" fmla="*/ 311499 w 1879042"/>
              <a:gd name="connsiteY1" fmla="*/ 522514 h 773723"/>
              <a:gd name="connsiteX2" fmla="*/ 1004835 w 1879042"/>
              <a:gd name="connsiteY2" fmla="*/ 140677 h 773723"/>
              <a:gd name="connsiteX3" fmla="*/ 1879042 w 1879042"/>
              <a:gd name="connsiteY3" fmla="*/ 0 h 77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9042" h="773723">
                <a:moveTo>
                  <a:pt x="0" y="773723"/>
                </a:moveTo>
                <a:cubicBezTo>
                  <a:pt x="72013" y="700872"/>
                  <a:pt x="144027" y="628022"/>
                  <a:pt x="311499" y="522514"/>
                </a:cubicBezTo>
                <a:cubicBezTo>
                  <a:pt x="478971" y="417006"/>
                  <a:pt x="743578" y="227763"/>
                  <a:pt x="1004835" y="140677"/>
                </a:cubicBezTo>
                <a:cubicBezTo>
                  <a:pt x="1266092" y="53591"/>
                  <a:pt x="1572567" y="26795"/>
                  <a:pt x="1879042" y="0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0000" tIns="82800" rIns="90000" bIns="82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76B7F640-789E-478F-92F3-7956EF589E77}"/>
              </a:ext>
            </a:extLst>
          </p:cNvPr>
          <p:cNvGrpSpPr/>
          <p:nvPr/>
        </p:nvGrpSpPr>
        <p:grpSpPr>
          <a:xfrm>
            <a:off x="3252783" y="3569047"/>
            <a:ext cx="3344864" cy="644525"/>
            <a:chOff x="3252783" y="3608375"/>
            <a:chExt cx="3344864" cy="644525"/>
          </a:xfrm>
        </p:grpSpPr>
        <p:grpSp>
          <p:nvGrpSpPr>
            <p:cNvPr id="6" name="Group 74"/>
            <p:cNvGrpSpPr>
              <a:grpSpLocks/>
            </p:cNvGrpSpPr>
            <p:nvPr/>
          </p:nvGrpSpPr>
          <p:grpSpPr bwMode="auto">
            <a:xfrm>
              <a:off x="3252783" y="3608375"/>
              <a:ext cx="3344864" cy="644525"/>
              <a:chOff x="-933" y="3791"/>
              <a:chExt cx="2107" cy="406"/>
            </a:xfrm>
          </p:grpSpPr>
          <p:sp>
            <p:nvSpPr>
              <p:cNvPr id="11312" name="Text Box 47"/>
              <p:cNvSpPr txBox="1">
                <a:spLocks noChangeArrowheads="1"/>
              </p:cNvSpPr>
              <p:nvPr/>
            </p:nvSpPr>
            <p:spPr bwMode="auto">
              <a:xfrm>
                <a:off x="-933" y="3791"/>
                <a:ext cx="990" cy="39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108000" tIns="72000" rIns="108000" bIns="7200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ts val="0"/>
                  </a:spcBef>
                  <a:buFontTx/>
                  <a:buNone/>
                </a:pPr>
                <a:r>
                  <a:rPr lang="es-ES" sz="2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Reactivos</a:t>
                </a:r>
              </a:p>
            </p:txBody>
          </p:sp>
          <p:sp>
            <p:nvSpPr>
              <p:cNvPr id="11313" name="Text Box 48"/>
              <p:cNvSpPr txBox="1">
                <a:spLocks noChangeArrowheads="1"/>
              </p:cNvSpPr>
              <p:nvPr/>
            </p:nvSpPr>
            <p:spPr bwMode="auto">
              <a:xfrm>
                <a:off x="163" y="3805"/>
                <a:ext cx="1011" cy="392"/>
              </a:xfrm>
              <a:prstGeom prst="rect">
                <a:avLst/>
              </a:prstGeom>
              <a:solidFill>
                <a:schemeClr val="accent4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108000" tIns="72000" rIns="108000" bIns="7200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ts val="0"/>
                  </a:spcBef>
                  <a:buFontTx/>
                  <a:buNone/>
                </a:pPr>
                <a:r>
                  <a:rPr lang="es-ES" sz="2400">
                    <a:solidFill>
                      <a:srgbClr val="000000"/>
                    </a:solidFill>
                    <a:latin typeface="Arial" panose="020B0604020202020204" pitchFamily="34" charset="0"/>
                  </a:rPr>
                  <a:t>Productos</a:t>
                </a:r>
              </a:p>
            </p:txBody>
          </p:sp>
        </p:grpSp>
        <p:sp>
          <p:nvSpPr>
            <p:cNvPr id="15" name="Flecha: a la derecha 14">
              <a:extLst>
                <a:ext uri="{FF2B5EF4-FFF2-40B4-BE49-F238E27FC236}">
                  <a16:creationId xmlns:a16="http://schemas.microsoft.com/office/drawing/2014/main" id="{3610DDF5-713C-4755-9975-3201AEADA39C}"/>
                </a:ext>
              </a:extLst>
            </p:cNvPr>
            <p:cNvSpPr/>
            <p:nvPr/>
          </p:nvSpPr>
          <p:spPr bwMode="auto">
            <a:xfrm flipH="1">
              <a:off x="4775847" y="3687021"/>
              <a:ext cx="288273" cy="509458"/>
            </a:xfrm>
            <a:prstGeom prst="rightArrow">
              <a:avLst>
                <a:gd name="adj1" fmla="val 50000"/>
                <a:gd name="adj2" fmla="val 60232"/>
              </a:avLst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vert="horz" wrap="none" lIns="90000" tIns="82800" rIns="90000" bIns="82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1" name="Text Box 11">
            <a:extLst>
              <a:ext uri="{FF2B5EF4-FFF2-40B4-BE49-F238E27FC236}">
                <a16:creationId xmlns:a16="http://schemas.microsoft.com/office/drawing/2014/main" id="{3BC2F987-00B9-482F-8105-DC1F75D40F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4654" y="3607756"/>
            <a:ext cx="1471238" cy="51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108000" tIns="72000" rIns="108000" bIns="720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Recarga</a:t>
            </a:r>
          </a:p>
        </p:txBody>
      </p:sp>
    </p:spTree>
    <p:extLst>
      <p:ext uri="{BB962C8B-B14F-4D97-AF65-F5344CB8AC3E}">
        <p14:creationId xmlns:p14="http://schemas.microsoft.com/office/powerpoint/2010/main" val="1988532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1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14" grpId="0"/>
      <p:bldP spid="36" grpId="0"/>
      <p:bldP spid="34" grpId="0" animBg="1"/>
      <p:bldP spid="39" grpId="0" animBg="1"/>
      <p:bldP spid="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ángulo 36">
            <a:extLst>
              <a:ext uri="{FF2B5EF4-FFF2-40B4-BE49-F238E27FC236}">
                <a16:creationId xmlns:a16="http://schemas.microsoft.com/office/drawing/2014/main" id="{43E35B1D-8CDE-4ECA-A9C9-CECBCA150F10}"/>
              </a:ext>
            </a:extLst>
          </p:cNvPr>
          <p:cNvSpPr/>
          <p:nvPr/>
        </p:nvSpPr>
        <p:spPr bwMode="auto">
          <a:xfrm>
            <a:off x="1343949" y="1307690"/>
            <a:ext cx="5328000" cy="1231335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90000" tIns="82800" rIns="90000" bIns="82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1267" name="Text Box 4"/>
          <p:cNvSpPr txBox="1">
            <a:spLocks noChangeArrowheads="1"/>
          </p:cNvSpPr>
          <p:nvPr/>
        </p:nvSpPr>
        <p:spPr bwMode="auto">
          <a:xfrm>
            <a:off x="1444853" y="456315"/>
            <a:ext cx="3331782" cy="514738"/>
          </a:xfrm>
          <a:prstGeom prst="rect">
            <a:avLst/>
          </a:prstGeom>
          <a:solidFill>
            <a:srgbClr val="666699"/>
          </a:solidFill>
          <a:ln>
            <a:noFill/>
          </a:ln>
        </p:spPr>
        <p:txBody>
          <a:bodyPr wrap="none" lIns="108000" tIns="72000" rIns="108000" bIns="720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>
                <a:solidFill>
                  <a:srgbClr val="FFFFFF"/>
                </a:solidFill>
                <a:latin typeface="Arial" panose="020B0604020202020204" pitchFamily="34" charset="0"/>
              </a:rPr>
              <a:t>POTENCIA Generador</a:t>
            </a:r>
          </a:p>
        </p:txBody>
      </p:sp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1443552" y="1384297"/>
            <a:ext cx="5154613" cy="1079500"/>
            <a:chOff x="1005" y="1851"/>
            <a:chExt cx="3247" cy="680"/>
          </a:xfrm>
        </p:grpSpPr>
        <p:sp>
          <p:nvSpPr>
            <p:cNvPr id="11321" name="Rectangle 12"/>
            <p:cNvSpPr>
              <a:spLocks noChangeArrowheads="1"/>
            </p:cNvSpPr>
            <p:nvPr/>
          </p:nvSpPr>
          <p:spPr bwMode="auto">
            <a:xfrm>
              <a:off x="3634" y="1853"/>
              <a:ext cx="618" cy="678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322" name="Rectangle 8"/>
            <p:cNvSpPr>
              <a:spLocks noChangeArrowheads="1"/>
            </p:cNvSpPr>
            <p:nvPr/>
          </p:nvSpPr>
          <p:spPr bwMode="auto">
            <a:xfrm>
              <a:off x="1005" y="1851"/>
              <a:ext cx="446" cy="678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451593" name="Object 9"/>
          <p:cNvGraphicFramePr>
            <a:graphicFrameLocks noGrp="1" noChangeAspect="1"/>
          </p:cNvGraphicFramePr>
          <p:nvPr>
            <p:ph idx="4294967295"/>
          </p:nvPr>
        </p:nvGraphicFramePr>
        <p:xfrm>
          <a:off x="1632465" y="1471183"/>
          <a:ext cx="4926012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8" name="Ecuación" r:id="rId4" imgW="2019300" imgH="393700" progId="Equation.3">
                  <p:embed/>
                </p:oleObj>
              </mc:Choice>
              <mc:Fallback>
                <p:oleObj name="Ecuación" r:id="rId4" imgW="2019300" imgH="393700" progId="Equation.3">
                  <p:embed/>
                  <p:pic>
                    <p:nvPicPr>
                      <p:cNvPr id="451593" name="Object 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2465" y="1471183"/>
                        <a:ext cx="4926012" cy="96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17" name="Text Box 11"/>
          <p:cNvSpPr txBox="1">
            <a:spLocks noChangeArrowheads="1"/>
          </p:cNvSpPr>
          <p:nvPr/>
        </p:nvSpPr>
        <p:spPr bwMode="auto">
          <a:xfrm>
            <a:off x="6856679" y="354269"/>
            <a:ext cx="3565702" cy="884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108000" tIns="72000" rIns="108000" bIns="720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Trabajo realizado por la pila por unidad de carga</a:t>
            </a:r>
          </a:p>
        </p:txBody>
      </p:sp>
      <p:grpSp>
        <p:nvGrpSpPr>
          <p:cNvPr id="5" name="Grupo 4"/>
          <p:cNvGrpSpPr/>
          <p:nvPr/>
        </p:nvGrpSpPr>
        <p:grpSpPr>
          <a:xfrm>
            <a:off x="1442270" y="2877428"/>
            <a:ext cx="409575" cy="525463"/>
            <a:chOff x="1491430" y="2748036"/>
            <a:chExt cx="409575" cy="525463"/>
          </a:xfrm>
        </p:grpSpPr>
        <p:sp>
          <p:nvSpPr>
            <p:cNvPr id="11309" name="Rectangle 59"/>
            <p:cNvSpPr>
              <a:spLocks noChangeArrowheads="1"/>
            </p:cNvSpPr>
            <p:nvPr/>
          </p:nvSpPr>
          <p:spPr bwMode="auto">
            <a:xfrm>
              <a:off x="1491430" y="2748036"/>
              <a:ext cx="409575" cy="52546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lIns="108000" tIns="72000" rIns="108000" bIns="72000" anchor="ctr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ts val="0"/>
                </a:spcBef>
              </a:pPr>
              <a:endParaRPr lang="es-ES" sz="2400"/>
            </a:p>
          </p:txBody>
        </p:sp>
        <p:sp>
          <p:nvSpPr>
            <p:cNvPr id="11310" name="Text Box 24"/>
            <p:cNvSpPr txBox="1">
              <a:spLocks noChangeArrowheads="1"/>
            </p:cNvSpPr>
            <p:nvPr/>
          </p:nvSpPr>
          <p:spPr bwMode="auto">
            <a:xfrm>
              <a:off x="1503872" y="2757313"/>
              <a:ext cx="347974" cy="51473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square" lIns="108000" tIns="72000" rIns="108000" bIns="720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0"/>
                </a:spcBef>
                <a:buFontTx/>
                <a:buNone/>
              </a:pPr>
              <a:r>
                <a:rPr lang="es-ES" sz="2400" b="1" dirty="0">
                  <a:latin typeface="Arial" panose="020B0604020202020204" pitchFamily="34" charset="0"/>
                </a:rPr>
                <a:t>-</a:t>
              </a:r>
              <a:endParaRPr lang="es-ES" sz="24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AB9A7723-DDFE-4E74-98E0-9A270F51D4FE}"/>
              </a:ext>
            </a:extLst>
          </p:cNvPr>
          <p:cNvGrpSpPr/>
          <p:nvPr/>
        </p:nvGrpSpPr>
        <p:grpSpPr>
          <a:xfrm>
            <a:off x="7229856" y="2751405"/>
            <a:ext cx="2742909" cy="1643612"/>
            <a:chOff x="7229856" y="2751405"/>
            <a:chExt cx="2742909" cy="1643612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59934833-00F3-4D40-AB9B-305DF8DD5B2D}"/>
                </a:ext>
              </a:extLst>
            </p:cNvPr>
            <p:cNvSpPr/>
            <p:nvPr/>
          </p:nvSpPr>
          <p:spPr bwMode="auto">
            <a:xfrm>
              <a:off x="7229856" y="2755587"/>
              <a:ext cx="2742909" cy="1639430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vert="horz" wrap="none" lIns="90000" tIns="82800" rIns="90000" bIns="82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11298" name="Line 27"/>
            <p:cNvSpPr>
              <a:spLocks noChangeShapeType="1"/>
            </p:cNvSpPr>
            <p:nvPr/>
          </p:nvSpPr>
          <p:spPr bwMode="auto">
            <a:xfrm>
              <a:off x="8522809" y="3075239"/>
              <a:ext cx="0" cy="1077859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s-ES"/>
            </a:p>
          </p:txBody>
        </p:sp>
        <p:sp>
          <p:nvSpPr>
            <p:cNvPr id="11299" name="Line 28"/>
            <p:cNvSpPr>
              <a:spLocks noChangeShapeType="1"/>
            </p:cNvSpPr>
            <p:nvPr/>
          </p:nvSpPr>
          <p:spPr bwMode="auto">
            <a:xfrm rot="16200000">
              <a:off x="8005284" y="3029177"/>
              <a:ext cx="0" cy="1077913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s-ES"/>
            </a:p>
          </p:txBody>
        </p:sp>
        <p:sp>
          <p:nvSpPr>
            <p:cNvPr id="11300" name="Line 29"/>
            <p:cNvSpPr>
              <a:spLocks noChangeShapeType="1"/>
            </p:cNvSpPr>
            <p:nvPr/>
          </p:nvSpPr>
          <p:spPr bwMode="auto">
            <a:xfrm>
              <a:off x="8643459" y="3307003"/>
              <a:ext cx="0" cy="539723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s-ES"/>
            </a:p>
          </p:txBody>
        </p:sp>
        <p:sp>
          <p:nvSpPr>
            <p:cNvPr id="11301" name="Line 30"/>
            <p:cNvSpPr>
              <a:spLocks noChangeShapeType="1"/>
            </p:cNvSpPr>
            <p:nvPr/>
          </p:nvSpPr>
          <p:spPr bwMode="auto">
            <a:xfrm rot="16200000">
              <a:off x="9202259" y="3032352"/>
              <a:ext cx="0" cy="1077913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s-ES"/>
            </a:p>
          </p:txBody>
        </p:sp>
        <p:sp>
          <p:nvSpPr>
            <p:cNvPr id="11302" name="Text Box 31"/>
            <p:cNvSpPr txBox="1">
              <a:spLocks noChangeArrowheads="1"/>
            </p:cNvSpPr>
            <p:nvPr/>
          </p:nvSpPr>
          <p:spPr bwMode="auto">
            <a:xfrm>
              <a:off x="7585825" y="2911735"/>
              <a:ext cx="319088" cy="592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1" dirty="0">
                  <a:solidFill>
                    <a:srgbClr val="3333FF"/>
                  </a:solidFill>
                  <a:latin typeface="Comic Sans MS" panose="030F0702030302020204" pitchFamily="66" charset="0"/>
                </a:rPr>
                <a:t>I</a:t>
              </a:r>
            </a:p>
          </p:txBody>
        </p:sp>
        <p:sp>
          <p:nvSpPr>
            <p:cNvPr id="11303" name="Line 32"/>
            <p:cNvSpPr>
              <a:spLocks noChangeShapeType="1"/>
            </p:cNvSpPr>
            <p:nvPr/>
          </p:nvSpPr>
          <p:spPr bwMode="auto">
            <a:xfrm flipV="1">
              <a:off x="7678212" y="3567267"/>
              <a:ext cx="412171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s-ES"/>
            </a:p>
          </p:txBody>
        </p:sp>
        <p:sp>
          <p:nvSpPr>
            <p:cNvPr id="11304" name="Text Box 33"/>
            <p:cNvSpPr txBox="1">
              <a:spLocks noChangeArrowheads="1"/>
            </p:cNvSpPr>
            <p:nvPr/>
          </p:nvSpPr>
          <p:spPr bwMode="auto">
            <a:xfrm>
              <a:off x="8963775" y="2932371"/>
              <a:ext cx="319088" cy="592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1">
                  <a:solidFill>
                    <a:srgbClr val="3333FF"/>
                  </a:solidFill>
                  <a:latin typeface="Comic Sans MS" panose="030F0702030302020204" pitchFamily="66" charset="0"/>
                </a:rPr>
                <a:t>I</a:t>
              </a:r>
            </a:p>
          </p:txBody>
        </p:sp>
        <p:sp>
          <p:nvSpPr>
            <p:cNvPr id="11305" name="Line 34"/>
            <p:cNvSpPr>
              <a:spLocks noChangeShapeType="1"/>
            </p:cNvSpPr>
            <p:nvPr/>
          </p:nvSpPr>
          <p:spPr bwMode="auto">
            <a:xfrm flipV="1">
              <a:off x="9024412" y="3578071"/>
              <a:ext cx="412171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s-ES"/>
            </a:p>
          </p:txBody>
        </p:sp>
        <p:sp>
          <p:nvSpPr>
            <p:cNvPr id="11306" name="Line 56"/>
            <p:cNvSpPr>
              <a:spLocks noChangeShapeType="1"/>
            </p:cNvSpPr>
            <p:nvPr/>
          </p:nvSpPr>
          <p:spPr bwMode="auto">
            <a:xfrm>
              <a:off x="8426533" y="4016580"/>
              <a:ext cx="360363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s-ES"/>
            </a:p>
          </p:txBody>
        </p:sp>
        <p:sp>
          <p:nvSpPr>
            <p:cNvPr id="11297" name="Text Box 68"/>
            <p:cNvSpPr txBox="1">
              <a:spLocks noChangeArrowheads="1"/>
            </p:cNvSpPr>
            <p:nvPr/>
          </p:nvSpPr>
          <p:spPr bwMode="auto">
            <a:xfrm>
              <a:off x="8573609" y="2751405"/>
              <a:ext cx="336550" cy="592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s-ES" sz="2800" b="1">
                  <a:solidFill>
                    <a:srgbClr val="008000"/>
                  </a:solidFill>
                  <a:sym typeface="Symbol" panose="05050102010706020507" pitchFamily="18" charset="2"/>
                </a:rPr>
                <a:t></a:t>
              </a:r>
            </a:p>
          </p:txBody>
        </p:sp>
        <p:pic>
          <p:nvPicPr>
            <p:cNvPr id="11295" name="Picture 12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82783" y="3879632"/>
              <a:ext cx="300347" cy="300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3246627" y="2753142"/>
            <a:ext cx="3351537" cy="75362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wrap="squar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Consume </a:t>
            </a:r>
            <a:r>
              <a:rPr lang="es-ES" sz="2400" dirty="0" err="1">
                <a:latin typeface="Arial" panose="020B0604020202020204" pitchFamily="34" charset="0"/>
              </a:rPr>
              <a:t>E</a:t>
            </a:r>
            <a:r>
              <a:rPr lang="es-ES" sz="2400" baseline="-25000" dirty="0" err="1">
                <a:latin typeface="Arial" panose="020B0604020202020204" pitchFamily="34" charset="0"/>
              </a:rPr>
              <a:t>Peléctrica</a:t>
            </a:r>
            <a:endParaRPr lang="es-ES" sz="2400" baseline="-25000" dirty="0">
              <a:latin typeface="Arial" panose="020B0604020202020204" pitchFamily="34" charset="0"/>
            </a:endParaRPr>
          </a:p>
        </p:txBody>
      </p:sp>
      <p:sp>
        <p:nvSpPr>
          <p:cNvPr id="38" name="Text Box 11">
            <a:extLst>
              <a:ext uri="{FF2B5EF4-FFF2-40B4-BE49-F238E27FC236}">
                <a16:creationId xmlns:a16="http://schemas.microsoft.com/office/drawing/2014/main" id="{BC5A0907-B176-4BD3-B33E-05F34046B7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6679" y="1232743"/>
            <a:ext cx="2827470" cy="884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108000" tIns="72000" rIns="108000" bIns="720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Carga que cruza la pila durante </a:t>
            </a:r>
            <a:r>
              <a:rPr lang="es-ES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dt</a:t>
            </a:r>
            <a:endParaRPr lang="es-ES" sz="24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39" name="Text Box 24">
            <a:extLst>
              <a:ext uri="{FF2B5EF4-FFF2-40B4-BE49-F238E27FC236}">
                <a16:creationId xmlns:a16="http://schemas.microsoft.com/office/drawing/2014/main" id="{D3B6A1FC-A5F7-4A0B-9907-08BC09390A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0267" y="2878582"/>
            <a:ext cx="1055262" cy="51473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lIns="108000" tIns="72000" rIns="108000" bIns="720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W &lt; 0</a:t>
            </a:r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3439FF7B-8A93-4794-8E82-7030C88997C1}"/>
              </a:ext>
            </a:extLst>
          </p:cNvPr>
          <p:cNvSpPr/>
          <p:nvPr/>
        </p:nvSpPr>
        <p:spPr bwMode="auto">
          <a:xfrm>
            <a:off x="5378246" y="1184770"/>
            <a:ext cx="1478434" cy="240908"/>
          </a:xfrm>
          <a:custGeom>
            <a:avLst/>
            <a:gdLst>
              <a:gd name="connsiteX0" fmla="*/ 0 w 1578623"/>
              <a:gd name="connsiteY0" fmla="*/ 240908 h 240908"/>
              <a:gd name="connsiteX1" fmla="*/ 373626 w 1578623"/>
              <a:gd name="connsiteY1" fmla="*/ 24599 h 240908"/>
              <a:gd name="connsiteX2" fmla="*/ 1179871 w 1578623"/>
              <a:gd name="connsiteY2" fmla="*/ 14767 h 240908"/>
              <a:gd name="connsiteX3" fmla="*/ 1524000 w 1578623"/>
              <a:gd name="connsiteY3" fmla="*/ 113089 h 240908"/>
              <a:gd name="connsiteX4" fmla="*/ 1573161 w 1578623"/>
              <a:gd name="connsiteY4" fmla="*/ 162250 h 240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8623" h="240908">
                <a:moveTo>
                  <a:pt x="0" y="240908"/>
                </a:moveTo>
                <a:cubicBezTo>
                  <a:pt x="88490" y="151598"/>
                  <a:pt x="176981" y="62289"/>
                  <a:pt x="373626" y="24599"/>
                </a:cubicBezTo>
                <a:cubicBezTo>
                  <a:pt x="570271" y="-13091"/>
                  <a:pt x="988142" y="19"/>
                  <a:pt x="1179871" y="14767"/>
                </a:cubicBezTo>
                <a:cubicBezTo>
                  <a:pt x="1371600" y="29515"/>
                  <a:pt x="1458452" y="88508"/>
                  <a:pt x="1524000" y="113089"/>
                </a:cubicBezTo>
                <a:cubicBezTo>
                  <a:pt x="1589548" y="137669"/>
                  <a:pt x="1581354" y="149959"/>
                  <a:pt x="1573161" y="162250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0000" tIns="82800" rIns="90000" bIns="82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648A088C-51A2-495C-AAC2-68B19BD7643E}"/>
              </a:ext>
            </a:extLst>
          </p:cNvPr>
          <p:cNvSpPr/>
          <p:nvPr/>
        </p:nvSpPr>
        <p:spPr bwMode="auto">
          <a:xfrm>
            <a:off x="4866968" y="692687"/>
            <a:ext cx="1954132" cy="773723"/>
          </a:xfrm>
          <a:custGeom>
            <a:avLst/>
            <a:gdLst>
              <a:gd name="connsiteX0" fmla="*/ 0 w 1879042"/>
              <a:gd name="connsiteY0" fmla="*/ 773723 h 773723"/>
              <a:gd name="connsiteX1" fmla="*/ 311499 w 1879042"/>
              <a:gd name="connsiteY1" fmla="*/ 522514 h 773723"/>
              <a:gd name="connsiteX2" fmla="*/ 1004835 w 1879042"/>
              <a:gd name="connsiteY2" fmla="*/ 140677 h 773723"/>
              <a:gd name="connsiteX3" fmla="*/ 1879042 w 1879042"/>
              <a:gd name="connsiteY3" fmla="*/ 0 h 77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9042" h="773723">
                <a:moveTo>
                  <a:pt x="0" y="773723"/>
                </a:moveTo>
                <a:cubicBezTo>
                  <a:pt x="72013" y="700872"/>
                  <a:pt x="144027" y="628022"/>
                  <a:pt x="311499" y="522514"/>
                </a:cubicBezTo>
                <a:cubicBezTo>
                  <a:pt x="478971" y="417006"/>
                  <a:pt x="743578" y="227763"/>
                  <a:pt x="1004835" y="140677"/>
                </a:cubicBezTo>
                <a:cubicBezTo>
                  <a:pt x="1266092" y="53591"/>
                  <a:pt x="1572567" y="26795"/>
                  <a:pt x="1879042" y="0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0000" tIns="82800" rIns="90000" bIns="82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76B7F640-789E-478F-92F3-7956EF589E77}"/>
              </a:ext>
            </a:extLst>
          </p:cNvPr>
          <p:cNvGrpSpPr/>
          <p:nvPr/>
        </p:nvGrpSpPr>
        <p:grpSpPr>
          <a:xfrm>
            <a:off x="3252783" y="3569047"/>
            <a:ext cx="3344864" cy="644525"/>
            <a:chOff x="3252783" y="3608375"/>
            <a:chExt cx="3344864" cy="644525"/>
          </a:xfrm>
        </p:grpSpPr>
        <p:grpSp>
          <p:nvGrpSpPr>
            <p:cNvPr id="6" name="Group 74"/>
            <p:cNvGrpSpPr>
              <a:grpSpLocks/>
            </p:cNvGrpSpPr>
            <p:nvPr/>
          </p:nvGrpSpPr>
          <p:grpSpPr bwMode="auto">
            <a:xfrm>
              <a:off x="3252783" y="3608375"/>
              <a:ext cx="3344864" cy="644525"/>
              <a:chOff x="-933" y="3791"/>
              <a:chExt cx="2107" cy="406"/>
            </a:xfrm>
          </p:grpSpPr>
          <p:sp>
            <p:nvSpPr>
              <p:cNvPr id="11312" name="Text Box 47"/>
              <p:cNvSpPr txBox="1">
                <a:spLocks noChangeArrowheads="1"/>
              </p:cNvSpPr>
              <p:nvPr/>
            </p:nvSpPr>
            <p:spPr bwMode="auto">
              <a:xfrm>
                <a:off x="-933" y="3791"/>
                <a:ext cx="990" cy="39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108000" tIns="72000" rIns="108000" bIns="7200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ts val="0"/>
                  </a:spcBef>
                  <a:buFontTx/>
                  <a:buNone/>
                </a:pPr>
                <a:r>
                  <a:rPr lang="es-ES" sz="2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Reactivos</a:t>
                </a:r>
              </a:p>
            </p:txBody>
          </p:sp>
          <p:sp>
            <p:nvSpPr>
              <p:cNvPr id="11313" name="Text Box 48"/>
              <p:cNvSpPr txBox="1">
                <a:spLocks noChangeArrowheads="1"/>
              </p:cNvSpPr>
              <p:nvPr/>
            </p:nvSpPr>
            <p:spPr bwMode="auto">
              <a:xfrm>
                <a:off x="163" y="3805"/>
                <a:ext cx="1011" cy="392"/>
              </a:xfrm>
              <a:prstGeom prst="rect">
                <a:avLst/>
              </a:prstGeom>
              <a:solidFill>
                <a:schemeClr val="accent4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108000" tIns="72000" rIns="108000" bIns="7200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ts val="0"/>
                  </a:spcBef>
                  <a:buFontTx/>
                  <a:buNone/>
                </a:pPr>
                <a:r>
                  <a:rPr lang="es-ES" sz="2400">
                    <a:solidFill>
                      <a:srgbClr val="000000"/>
                    </a:solidFill>
                    <a:latin typeface="Arial" panose="020B0604020202020204" pitchFamily="34" charset="0"/>
                  </a:rPr>
                  <a:t>Productos</a:t>
                </a:r>
              </a:p>
            </p:txBody>
          </p:sp>
        </p:grpSp>
        <p:sp>
          <p:nvSpPr>
            <p:cNvPr id="15" name="Flecha: a la derecha 14">
              <a:extLst>
                <a:ext uri="{FF2B5EF4-FFF2-40B4-BE49-F238E27FC236}">
                  <a16:creationId xmlns:a16="http://schemas.microsoft.com/office/drawing/2014/main" id="{3610DDF5-713C-4755-9975-3201AEADA39C}"/>
                </a:ext>
              </a:extLst>
            </p:cNvPr>
            <p:cNvSpPr/>
            <p:nvPr/>
          </p:nvSpPr>
          <p:spPr bwMode="auto">
            <a:xfrm flipH="1">
              <a:off x="4775847" y="3687021"/>
              <a:ext cx="288273" cy="509458"/>
            </a:xfrm>
            <a:prstGeom prst="rightArrow">
              <a:avLst>
                <a:gd name="adj1" fmla="val 50000"/>
                <a:gd name="adj2" fmla="val 60232"/>
              </a:avLst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vert="horz" wrap="none" lIns="90000" tIns="82800" rIns="90000" bIns="82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1" name="Text Box 11">
            <a:extLst>
              <a:ext uri="{FF2B5EF4-FFF2-40B4-BE49-F238E27FC236}">
                <a16:creationId xmlns:a16="http://schemas.microsoft.com/office/drawing/2014/main" id="{3BC2F987-00B9-482F-8105-DC1F75D40F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4654" y="3607756"/>
            <a:ext cx="1471238" cy="51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108000" tIns="72000" rIns="108000" bIns="720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Recarga</a:t>
            </a:r>
          </a:p>
        </p:txBody>
      </p:sp>
      <p:sp>
        <p:nvSpPr>
          <p:cNvPr id="40" name="Text Box 75">
            <a:extLst>
              <a:ext uri="{FF2B5EF4-FFF2-40B4-BE49-F238E27FC236}">
                <a16:creationId xmlns:a16="http://schemas.microsoft.com/office/drawing/2014/main" id="{28080690-8667-4C7A-A875-154B6EAC30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1519" y="4760342"/>
            <a:ext cx="8794334" cy="884070"/>
          </a:xfrm>
          <a:prstGeom prst="rect">
            <a:avLst/>
          </a:prstGeom>
          <a:noFill/>
          <a:ln>
            <a:noFill/>
          </a:ln>
        </p:spPr>
        <p:txBody>
          <a:bodyPr wrap="squar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 La 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recarga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 es posible si las reacciones se pueden invertir.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Y siendo o no posible, 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puede no 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ser segura</a:t>
            </a:r>
            <a:endParaRPr lang="es-ES" sz="2400" b="1" dirty="0">
              <a:solidFill>
                <a:srgbClr val="008000"/>
              </a:solidFill>
              <a:latin typeface="Arial" panose="020B0604020202020204" pitchFamily="34" charset="0"/>
            </a:endParaRPr>
          </a:p>
        </p:txBody>
      </p:sp>
      <p:sp>
        <p:nvSpPr>
          <p:cNvPr id="42" name="Text Box 75">
            <a:extLst>
              <a:ext uri="{FF2B5EF4-FFF2-40B4-BE49-F238E27FC236}">
                <a16:creationId xmlns:a16="http://schemas.microsoft.com/office/drawing/2014/main" id="{5D980F3C-F6AC-41AF-9041-2E12513E7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8160" y="6154971"/>
            <a:ext cx="8996516" cy="576293"/>
          </a:xfrm>
          <a:prstGeom prst="rect">
            <a:avLst/>
          </a:prstGeom>
          <a:noFill/>
          <a:ln>
            <a:noFill/>
          </a:ln>
        </p:spPr>
        <p:txBody>
          <a:bodyPr wrap="squar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 La </a:t>
            </a:r>
            <a:r>
              <a:rPr lang="es-ES" sz="2800" dirty="0">
                <a:latin typeface="Arial" panose="020B0604020202020204" pitchFamily="34" charset="0"/>
                <a:sym typeface="Symbol" panose="05050102010706020507" pitchFamily="18" charset="2"/>
              </a:rPr>
              <a:t>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 es una </a:t>
            </a:r>
            <a:r>
              <a:rPr lang="es-ES" sz="2400" dirty="0" err="1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ddp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s-ES" sz="2400" dirty="0">
                <a:latin typeface="Arial" panose="020B0604020202020204" pitchFamily="34" charset="0"/>
              </a:rPr>
              <a:t>no es una fuerza: mejor </a:t>
            </a:r>
            <a:r>
              <a:rPr lang="es-ES" sz="2400">
                <a:latin typeface="Arial" panose="020B0604020202020204" pitchFamily="34" charset="0"/>
              </a:rPr>
              <a:t>llamarla </a:t>
            </a:r>
            <a:r>
              <a:rPr lang="es-ES" sz="2400" b="1">
                <a:solidFill>
                  <a:srgbClr val="008000"/>
                </a:solidFill>
                <a:latin typeface="Arial" panose="020B0604020202020204" pitchFamily="34" charset="0"/>
              </a:rPr>
              <a:t>VOLTAJE</a:t>
            </a:r>
            <a:endParaRPr lang="es-ES" sz="2400" b="1" dirty="0">
              <a:solidFill>
                <a:srgbClr val="008000"/>
              </a:solidFill>
              <a:latin typeface="Arial" panose="020B0604020202020204" pitchFamily="34" charset="0"/>
            </a:endParaRP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F0021495-2654-40B4-A0CC-B90B46220783}"/>
              </a:ext>
            </a:extLst>
          </p:cNvPr>
          <p:cNvCxnSpPr/>
          <p:nvPr/>
        </p:nvCxnSpPr>
        <p:spPr bwMode="auto">
          <a:xfrm>
            <a:off x="1425216" y="5987844"/>
            <a:ext cx="8699964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832815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ángulo 55">
            <a:extLst>
              <a:ext uri="{FF2B5EF4-FFF2-40B4-BE49-F238E27FC236}">
                <a16:creationId xmlns:a16="http://schemas.microsoft.com/office/drawing/2014/main" id="{8E3AEBE8-5B2C-4F7B-8907-EA511218DE6D}"/>
              </a:ext>
            </a:extLst>
          </p:cNvPr>
          <p:cNvSpPr/>
          <p:nvPr/>
        </p:nvSpPr>
        <p:spPr bwMode="auto">
          <a:xfrm>
            <a:off x="1343948" y="2369574"/>
            <a:ext cx="7873637" cy="1231335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0000" tIns="82800" rIns="90000" bIns="82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4" name="Rectángulo 3"/>
          <p:cNvSpPr/>
          <p:nvPr/>
        </p:nvSpPr>
        <p:spPr bwMode="auto">
          <a:xfrm>
            <a:off x="4691723" y="4333090"/>
            <a:ext cx="5539932" cy="156345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90000" tIns="82800" rIns="90000" bIns="82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488514" y="2422113"/>
            <a:ext cx="7631112" cy="1088159"/>
            <a:chOff x="1005" y="1797"/>
            <a:chExt cx="4807" cy="754"/>
          </a:xfrm>
        </p:grpSpPr>
        <p:sp>
          <p:nvSpPr>
            <p:cNvPr id="3" name="Rectangle 5"/>
            <p:cNvSpPr>
              <a:spLocks noChangeArrowheads="1"/>
            </p:cNvSpPr>
            <p:nvPr/>
          </p:nvSpPr>
          <p:spPr bwMode="auto">
            <a:xfrm>
              <a:off x="5070" y="1797"/>
              <a:ext cx="742" cy="746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1005" y="1805"/>
              <a:ext cx="446" cy="746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483335" name="Object 7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617068200"/>
              </p:ext>
            </p:extLst>
          </p:nvPr>
        </p:nvGraphicFramePr>
        <p:xfrm>
          <a:off x="1583764" y="2500087"/>
          <a:ext cx="7389812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03" name="Ecuación" r:id="rId4" imgW="3213100" imgH="444500" progId="Equation.3">
                  <p:embed/>
                </p:oleObj>
              </mc:Choice>
              <mc:Fallback>
                <p:oleObj name="Ecuación" r:id="rId4" imgW="3213100" imgH="444500" progId="Equation.3">
                  <p:embed/>
                  <p:pic>
                    <p:nvPicPr>
                      <p:cNvPr id="483335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3764" y="2500087"/>
                        <a:ext cx="7389812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upo 14">
            <a:extLst>
              <a:ext uri="{FF2B5EF4-FFF2-40B4-BE49-F238E27FC236}">
                <a16:creationId xmlns:a16="http://schemas.microsoft.com/office/drawing/2014/main" id="{F78298D0-22F5-4D50-8DD4-8C47BAA3965D}"/>
              </a:ext>
            </a:extLst>
          </p:cNvPr>
          <p:cNvGrpSpPr/>
          <p:nvPr/>
        </p:nvGrpSpPr>
        <p:grpSpPr>
          <a:xfrm>
            <a:off x="7111426" y="174984"/>
            <a:ext cx="3332770" cy="2305051"/>
            <a:chOff x="7111426" y="174984"/>
            <a:chExt cx="3332770" cy="2305051"/>
          </a:xfrm>
        </p:grpSpPr>
        <p:grpSp>
          <p:nvGrpSpPr>
            <p:cNvPr id="13361" name="Group 49"/>
            <p:cNvGrpSpPr>
              <a:grpSpLocks/>
            </p:cNvGrpSpPr>
            <p:nvPr/>
          </p:nvGrpSpPr>
          <p:grpSpPr bwMode="auto">
            <a:xfrm>
              <a:off x="7111426" y="174984"/>
              <a:ext cx="3332770" cy="2305051"/>
              <a:chOff x="3304" y="1672"/>
              <a:chExt cx="1779" cy="1452"/>
            </a:xfrm>
          </p:grpSpPr>
          <p:sp>
            <p:nvSpPr>
              <p:cNvPr id="13352" name="Line 9"/>
              <p:cNvSpPr>
                <a:spLocks noChangeShapeType="1"/>
              </p:cNvSpPr>
              <p:nvPr/>
            </p:nvSpPr>
            <p:spPr bwMode="auto">
              <a:xfrm flipV="1">
                <a:off x="3304" y="2331"/>
                <a:ext cx="132" cy="793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 lIns="90000" tIns="82800" rIns="90000" bIns="82800">
                <a:spAutoFit/>
              </a:bodyPr>
              <a:lstStyle/>
              <a:p>
                <a:endParaRPr lang="es-ES" sz="2400"/>
              </a:p>
            </p:txBody>
          </p:sp>
          <p:sp>
            <p:nvSpPr>
              <p:cNvPr id="13353" name="Text Box 10"/>
              <p:cNvSpPr txBox="1">
                <a:spLocks noChangeArrowheads="1"/>
              </p:cNvSpPr>
              <p:nvPr/>
            </p:nvSpPr>
            <p:spPr bwMode="auto">
              <a:xfrm>
                <a:off x="3386" y="1672"/>
                <a:ext cx="1697" cy="5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square" lIns="90000" tIns="82800" rIns="90000" bIns="82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ts val="0"/>
                  </a:spcBef>
                  <a:buFontTx/>
                  <a:buNone/>
                </a:pPr>
                <a:r>
                  <a:rPr lang="es-ES" sz="2400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Trabajo del campo o</a:t>
                </a:r>
              </a:p>
              <a:p>
                <a:pPr eaLnBrk="1" hangingPunct="1">
                  <a:spcBef>
                    <a:spcPts val="0"/>
                  </a:spcBef>
                  <a:buFontTx/>
                  <a:buNone/>
                </a:pPr>
                <a:r>
                  <a:rPr lang="es-ES" sz="2400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por unidad de carga</a:t>
                </a:r>
              </a:p>
            </p:txBody>
          </p:sp>
        </p:grpSp>
        <p:sp>
          <p:nvSpPr>
            <p:cNvPr id="26" name="Text Box 10"/>
            <p:cNvSpPr txBox="1">
              <a:spLocks noChangeArrowheads="1"/>
            </p:cNvSpPr>
            <p:nvPr/>
          </p:nvSpPr>
          <p:spPr bwMode="auto">
            <a:xfrm>
              <a:off x="7482610" y="886448"/>
              <a:ext cx="2956556" cy="536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(caída de potencial)</a:t>
              </a:r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2629642" y="4998569"/>
            <a:ext cx="1224054" cy="536549"/>
            <a:chOff x="2666218" y="4242087"/>
            <a:chExt cx="1224054" cy="536549"/>
          </a:xfrm>
        </p:grpSpPr>
        <p:grpSp>
          <p:nvGrpSpPr>
            <p:cNvPr id="12" name="Grupo 11"/>
            <p:cNvGrpSpPr/>
            <p:nvPr/>
          </p:nvGrpSpPr>
          <p:grpSpPr>
            <a:xfrm>
              <a:off x="2666218" y="4242087"/>
              <a:ext cx="1224054" cy="536549"/>
              <a:chOff x="2666218" y="4242087"/>
              <a:chExt cx="1224054" cy="536549"/>
            </a:xfrm>
          </p:grpSpPr>
          <p:sp>
            <p:nvSpPr>
              <p:cNvPr id="13346" name="Line 56"/>
              <p:cNvSpPr>
                <a:spLocks noChangeShapeType="1"/>
              </p:cNvSpPr>
              <p:nvPr/>
            </p:nvSpPr>
            <p:spPr bwMode="auto">
              <a:xfrm flipH="1">
                <a:off x="2666218" y="4576911"/>
                <a:ext cx="360363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82800" rIns="90000" bIns="82800"/>
              <a:lstStyle/>
              <a:p>
                <a:endParaRPr lang="es-ES"/>
              </a:p>
            </p:txBody>
          </p:sp>
          <p:sp>
            <p:nvSpPr>
              <p:cNvPr id="13347" name="Text Box 46"/>
              <p:cNvSpPr txBox="1">
                <a:spLocks noChangeArrowheads="1"/>
              </p:cNvSpPr>
              <p:nvPr/>
            </p:nvSpPr>
            <p:spPr bwMode="auto">
              <a:xfrm>
                <a:off x="3088152" y="4242087"/>
                <a:ext cx="802120" cy="5365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lIns="90000" tIns="82800" rIns="90000" bIns="82800">
                <a:spAutoFit/>
              </a:bodyPr>
              <a:lstStyle>
                <a:lvl1pPr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s-ES" sz="2400" dirty="0">
                    <a:solidFill>
                      <a:srgbClr val="FF0000"/>
                    </a:solidFill>
                  </a:rPr>
                  <a:t>F</a:t>
                </a:r>
                <a:r>
                  <a:rPr lang="es-ES" sz="2400" baseline="-25000" dirty="0">
                    <a:solidFill>
                      <a:srgbClr val="FF0000"/>
                    </a:solidFill>
                  </a:rPr>
                  <a:t>ROZ</a:t>
                </a:r>
                <a:endParaRPr lang="es-ES" sz="24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0" name="Line 56"/>
            <p:cNvSpPr>
              <a:spLocks noChangeShapeType="1"/>
            </p:cNvSpPr>
            <p:nvPr/>
          </p:nvSpPr>
          <p:spPr bwMode="auto">
            <a:xfrm>
              <a:off x="3192927" y="4329466"/>
              <a:ext cx="179388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s-ES"/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1981455" y="4973222"/>
            <a:ext cx="904262" cy="643220"/>
            <a:chOff x="2018031" y="4197281"/>
            <a:chExt cx="904262" cy="643220"/>
          </a:xfrm>
        </p:grpSpPr>
        <p:sp>
          <p:nvSpPr>
            <p:cNvPr id="13341" name="Text Box 42"/>
            <p:cNvSpPr txBox="1">
              <a:spLocks noChangeArrowheads="1"/>
            </p:cNvSpPr>
            <p:nvPr/>
          </p:nvSpPr>
          <p:spPr bwMode="auto">
            <a:xfrm>
              <a:off x="2183627" y="4427062"/>
              <a:ext cx="318014" cy="4134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s-ES" sz="1600">
                  <a:solidFill>
                    <a:srgbClr val="FF0000"/>
                  </a:solidFill>
                </a:rPr>
                <a:t>E</a:t>
              </a:r>
            </a:p>
          </p:txBody>
        </p:sp>
        <p:sp>
          <p:nvSpPr>
            <p:cNvPr id="13342" name="Line 56"/>
            <p:cNvSpPr>
              <a:spLocks noChangeShapeType="1"/>
            </p:cNvSpPr>
            <p:nvPr/>
          </p:nvSpPr>
          <p:spPr bwMode="auto">
            <a:xfrm>
              <a:off x="2561930" y="4367741"/>
              <a:ext cx="360363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s-ES"/>
            </a:p>
          </p:txBody>
        </p:sp>
        <p:sp>
          <p:nvSpPr>
            <p:cNvPr id="13343" name="Line 56"/>
            <p:cNvSpPr>
              <a:spLocks noChangeShapeType="1"/>
            </p:cNvSpPr>
            <p:nvPr/>
          </p:nvSpPr>
          <p:spPr bwMode="auto">
            <a:xfrm>
              <a:off x="2142762" y="4292027"/>
              <a:ext cx="179388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s-ES"/>
            </a:p>
          </p:txBody>
        </p:sp>
        <p:sp>
          <p:nvSpPr>
            <p:cNvPr id="13344" name="Text Box 52"/>
            <p:cNvSpPr txBox="1">
              <a:spLocks noChangeArrowheads="1"/>
            </p:cNvSpPr>
            <p:nvPr/>
          </p:nvSpPr>
          <p:spPr bwMode="auto">
            <a:xfrm>
              <a:off x="2018031" y="4197281"/>
              <a:ext cx="369310" cy="5365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s-ES" sz="2400" dirty="0">
                  <a:solidFill>
                    <a:srgbClr val="FF0000"/>
                  </a:solidFill>
                </a:rPr>
                <a:t>F</a:t>
              </a:r>
            </a:p>
          </p:txBody>
        </p:sp>
        <p:sp>
          <p:nvSpPr>
            <p:cNvPr id="13345" name="Line 56"/>
            <p:cNvSpPr>
              <a:spLocks noChangeShapeType="1"/>
            </p:cNvSpPr>
            <p:nvPr/>
          </p:nvSpPr>
          <p:spPr bwMode="auto">
            <a:xfrm>
              <a:off x="2322150" y="4496520"/>
              <a:ext cx="10795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s-ES"/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1528699" y="4066180"/>
            <a:ext cx="2462212" cy="954982"/>
            <a:chOff x="1565275" y="3192962"/>
            <a:chExt cx="2462212" cy="954982"/>
          </a:xfrm>
        </p:grpSpPr>
        <p:sp>
          <p:nvSpPr>
            <p:cNvPr id="8" name="Line 30"/>
            <p:cNvSpPr>
              <a:spLocks noChangeShapeType="1"/>
            </p:cNvSpPr>
            <p:nvPr/>
          </p:nvSpPr>
          <p:spPr bwMode="auto">
            <a:xfrm rot="5400000" flipV="1">
              <a:off x="2811459" y="2725381"/>
              <a:ext cx="9532" cy="242252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s-ES"/>
            </a:p>
          </p:txBody>
        </p:sp>
        <p:sp>
          <p:nvSpPr>
            <p:cNvPr id="13331" name="Text Box 31"/>
            <p:cNvSpPr txBox="1">
              <a:spLocks noChangeArrowheads="1"/>
            </p:cNvSpPr>
            <p:nvPr/>
          </p:nvSpPr>
          <p:spPr bwMode="auto">
            <a:xfrm>
              <a:off x="1565275" y="3356759"/>
              <a:ext cx="319088" cy="592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1" dirty="0">
                  <a:solidFill>
                    <a:srgbClr val="3333FF"/>
                  </a:solidFill>
                  <a:latin typeface="Comic Sans MS" panose="030F0702030302020204" pitchFamily="66" charset="0"/>
                </a:rPr>
                <a:t>I</a:t>
              </a:r>
            </a:p>
          </p:txBody>
        </p:sp>
        <p:sp>
          <p:nvSpPr>
            <p:cNvPr id="13332" name="Line 32"/>
            <p:cNvSpPr>
              <a:spLocks noChangeShapeType="1"/>
            </p:cNvSpPr>
            <p:nvPr/>
          </p:nvSpPr>
          <p:spPr bwMode="auto">
            <a:xfrm flipV="1">
              <a:off x="1954213" y="3917579"/>
              <a:ext cx="144463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s-ES"/>
            </a:p>
          </p:txBody>
        </p:sp>
        <p:sp>
          <p:nvSpPr>
            <p:cNvPr id="13333" name="Text Box 33"/>
            <p:cNvSpPr txBox="1">
              <a:spLocks noChangeArrowheads="1"/>
            </p:cNvSpPr>
            <p:nvPr/>
          </p:nvSpPr>
          <p:spPr bwMode="auto">
            <a:xfrm>
              <a:off x="2716697" y="3192962"/>
              <a:ext cx="319088" cy="592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1">
                  <a:solidFill>
                    <a:srgbClr val="008000"/>
                  </a:solidFill>
                  <a:latin typeface="Comic Sans MS" panose="030F0702030302020204" pitchFamily="66" charset="0"/>
                </a:rPr>
                <a:t>R</a:t>
              </a:r>
            </a:p>
          </p:txBody>
        </p:sp>
        <p:sp>
          <p:nvSpPr>
            <p:cNvPr id="13334" name="Line 34"/>
            <p:cNvSpPr>
              <a:spLocks noChangeShapeType="1"/>
            </p:cNvSpPr>
            <p:nvPr/>
          </p:nvSpPr>
          <p:spPr bwMode="auto">
            <a:xfrm flipV="1">
              <a:off x="3709988" y="3938233"/>
              <a:ext cx="144463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s-ES"/>
            </a:p>
          </p:txBody>
        </p:sp>
        <p:sp>
          <p:nvSpPr>
            <p:cNvPr id="13335" name="Rectangle 40"/>
            <p:cNvSpPr>
              <a:spLocks noChangeArrowheads="1"/>
            </p:cNvSpPr>
            <p:nvPr/>
          </p:nvSpPr>
          <p:spPr bwMode="auto">
            <a:xfrm>
              <a:off x="2255838" y="3725343"/>
              <a:ext cx="1233488" cy="422601"/>
            </a:xfrm>
            <a:prstGeom prst="rect">
              <a:avLst/>
            </a:prstGeom>
            <a:solidFill>
              <a:srgbClr val="EDE7E3"/>
            </a:solidFill>
            <a:ln w="38100" algn="ctr">
              <a:solidFill>
                <a:srgbClr val="3333FF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lIns="90000" tIns="82800" rIns="90000" bIns="82800" anchor="ctr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endParaRPr lang="es-ES"/>
            </a:p>
          </p:txBody>
        </p:sp>
        <p:sp>
          <p:nvSpPr>
            <p:cNvPr id="13336" name="Line 56"/>
            <p:cNvSpPr>
              <a:spLocks noChangeShapeType="1"/>
            </p:cNvSpPr>
            <p:nvPr/>
          </p:nvSpPr>
          <p:spPr bwMode="auto">
            <a:xfrm>
              <a:off x="2830999" y="3934532"/>
              <a:ext cx="360363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s-ES"/>
            </a:p>
          </p:txBody>
        </p:sp>
        <p:sp>
          <p:nvSpPr>
            <p:cNvPr id="13337" name="Text Box 31"/>
            <p:cNvSpPr txBox="1">
              <a:spLocks noChangeArrowheads="1"/>
            </p:cNvSpPr>
            <p:nvPr/>
          </p:nvSpPr>
          <p:spPr bwMode="auto">
            <a:xfrm>
              <a:off x="3657600" y="3372646"/>
              <a:ext cx="319088" cy="592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1">
                  <a:solidFill>
                    <a:srgbClr val="3333FF"/>
                  </a:solidFill>
                  <a:latin typeface="Comic Sans MS" panose="030F0702030302020204" pitchFamily="66" charset="0"/>
                </a:rPr>
                <a:t>I</a:t>
              </a:r>
            </a:p>
          </p:txBody>
        </p:sp>
        <p:pic>
          <p:nvPicPr>
            <p:cNvPr id="13340" name="Picture 12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6202" y="3786811"/>
              <a:ext cx="300347" cy="300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upo 8"/>
          <p:cNvGrpSpPr>
            <a:grpSpLocks/>
          </p:cNvGrpSpPr>
          <p:nvPr/>
        </p:nvGrpSpPr>
        <p:grpSpPr bwMode="auto">
          <a:xfrm>
            <a:off x="2465066" y="1763897"/>
            <a:ext cx="1655453" cy="753216"/>
            <a:chOff x="3064653" y="3280240"/>
            <a:chExt cx="1655295" cy="753331"/>
          </a:xfrm>
        </p:grpSpPr>
        <p:sp>
          <p:nvSpPr>
            <p:cNvPr id="13328" name="CuadroTexto 7"/>
            <p:cNvSpPr txBox="1">
              <a:spLocks noChangeArrowheads="1"/>
            </p:cNvSpPr>
            <p:nvPr/>
          </p:nvSpPr>
          <p:spPr bwMode="auto">
            <a:xfrm>
              <a:off x="3064653" y="3280240"/>
              <a:ext cx="1655295" cy="461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s-ES" sz="2400" dirty="0" err="1">
                  <a:solidFill>
                    <a:srgbClr val="FF0000"/>
                  </a:solidFill>
                </a:rPr>
                <a:t>dW</a:t>
              </a:r>
              <a:r>
                <a:rPr lang="es-ES" sz="2400" baseline="-25000" dirty="0" err="1">
                  <a:solidFill>
                    <a:srgbClr val="FF0000"/>
                  </a:solidFill>
                </a:rPr>
                <a:t>rozamiento</a:t>
              </a:r>
              <a:endParaRPr lang="es-ES" sz="24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13329" name="Line 9"/>
            <p:cNvSpPr>
              <a:spLocks noChangeShapeType="1"/>
            </p:cNvSpPr>
            <p:nvPr/>
          </p:nvSpPr>
          <p:spPr bwMode="auto">
            <a:xfrm flipV="1">
              <a:off x="3461991" y="3745527"/>
              <a:ext cx="0" cy="28804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82800" rIns="90000" bIns="82800">
              <a:spAutoFit/>
            </a:bodyPr>
            <a:lstStyle/>
            <a:p>
              <a:endParaRPr lang="es-ES" sz="2400"/>
            </a:p>
          </p:txBody>
        </p:sp>
      </p:grpSp>
      <p:sp>
        <p:nvSpPr>
          <p:cNvPr id="43" name="Text Box 4"/>
          <p:cNvSpPr txBox="1">
            <a:spLocks noChangeArrowheads="1"/>
          </p:cNvSpPr>
          <p:nvPr/>
        </p:nvSpPr>
        <p:spPr bwMode="auto">
          <a:xfrm>
            <a:off x="1444853" y="456315"/>
            <a:ext cx="3452008" cy="514738"/>
          </a:xfrm>
          <a:prstGeom prst="rect">
            <a:avLst/>
          </a:prstGeom>
          <a:solidFill>
            <a:srgbClr val="666699"/>
          </a:solidFill>
          <a:ln>
            <a:noFill/>
          </a:ln>
        </p:spPr>
        <p:txBody>
          <a:bodyPr wrap="none" lIns="108000" tIns="72000" rIns="108000" bIns="720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>
                <a:solidFill>
                  <a:srgbClr val="FFFFFF"/>
                </a:solidFill>
                <a:latin typeface="Arial" panose="020B0604020202020204" pitchFamily="34" charset="0"/>
              </a:rPr>
              <a:t>POTENCIA Resistencia</a:t>
            </a:r>
          </a:p>
        </p:txBody>
      </p:sp>
      <p:grpSp>
        <p:nvGrpSpPr>
          <p:cNvPr id="48" name="Grupo 47"/>
          <p:cNvGrpSpPr>
            <a:grpSpLocks/>
          </p:cNvGrpSpPr>
          <p:nvPr/>
        </p:nvGrpSpPr>
        <p:grpSpPr bwMode="auto">
          <a:xfrm>
            <a:off x="5061980" y="1058511"/>
            <a:ext cx="2083674" cy="1492109"/>
            <a:chOff x="3985688" y="814192"/>
            <a:chExt cx="2083477" cy="1492346"/>
          </a:xfrm>
        </p:grpSpPr>
        <p:sp>
          <p:nvSpPr>
            <p:cNvPr id="49" name="CuadroTexto 7"/>
            <p:cNvSpPr txBox="1">
              <a:spLocks noChangeArrowheads="1"/>
            </p:cNvSpPr>
            <p:nvPr/>
          </p:nvSpPr>
          <p:spPr bwMode="auto">
            <a:xfrm>
              <a:off x="3985688" y="814192"/>
              <a:ext cx="2083477" cy="1200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s-ES" sz="2400" dirty="0">
                  <a:solidFill>
                    <a:srgbClr val="FF0000"/>
                  </a:solidFill>
                </a:rPr>
                <a:t>Para vencer rozamiento y producir </a:t>
              </a:r>
              <a:r>
                <a:rPr lang="es-ES" sz="24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I</a:t>
              </a:r>
              <a:endParaRPr lang="es-ES" sz="2400" baseline="-25000" dirty="0">
                <a:solidFill>
                  <a:srgbClr val="FF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50" name="Line 9"/>
            <p:cNvSpPr>
              <a:spLocks noChangeShapeType="1"/>
            </p:cNvSpPr>
            <p:nvPr/>
          </p:nvSpPr>
          <p:spPr bwMode="auto">
            <a:xfrm flipV="1">
              <a:off x="4110627" y="2018492"/>
              <a:ext cx="0" cy="28804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82800" rIns="90000" bIns="82800">
              <a:spAutoFit/>
            </a:bodyPr>
            <a:lstStyle/>
            <a:p>
              <a:endParaRPr lang="es-ES" sz="2400" dirty="0"/>
            </a:p>
          </p:txBody>
        </p:sp>
      </p:grpSp>
      <p:grpSp>
        <p:nvGrpSpPr>
          <p:cNvPr id="16" name="Grupo 15"/>
          <p:cNvGrpSpPr/>
          <p:nvPr/>
        </p:nvGrpSpPr>
        <p:grpSpPr>
          <a:xfrm>
            <a:off x="4760419" y="4305431"/>
            <a:ext cx="5368562" cy="1347916"/>
            <a:chOff x="4760419" y="3176585"/>
            <a:chExt cx="5368562" cy="1347916"/>
          </a:xfrm>
        </p:grpSpPr>
        <p:sp>
          <p:nvSpPr>
            <p:cNvPr id="13325" name="Text Box 20"/>
            <p:cNvSpPr txBox="1">
              <a:spLocks noChangeArrowheads="1"/>
            </p:cNvSpPr>
            <p:nvPr/>
          </p:nvSpPr>
          <p:spPr bwMode="auto">
            <a:xfrm>
              <a:off x="4760419" y="3176585"/>
              <a:ext cx="5368562" cy="13479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118800" rIns="90000" bIns="11880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</a:rPr>
                <a:t>En cada</a:t>
              </a:r>
            </a:p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</a:rPr>
                <a:t>tramo</a:t>
              </a:r>
            </a:p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</a:rPr>
                <a:t>de </a:t>
              </a:r>
              <a:r>
                <a:rPr lang="es-ES" sz="2400" b="1" dirty="0">
                  <a:solidFill>
                    <a:srgbClr val="008000"/>
                  </a:solidFill>
                  <a:latin typeface="Arial" panose="020B0604020202020204" pitchFamily="34" charset="0"/>
                </a:rPr>
                <a:t>R</a:t>
              </a: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</a:rPr>
                <a:t>:   E</a:t>
              </a:r>
              <a:r>
                <a:rPr lang="es-ES" sz="2400" baseline="-25000" dirty="0">
                  <a:solidFill>
                    <a:srgbClr val="000000"/>
                  </a:solidFill>
                  <a:latin typeface="Arial" panose="020B0604020202020204" pitchFamily="34" charset="0"/>
                </a:rPr>
                <a:t>P</a:t>
              </a: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</a:rPr>
                <a:t>     </a:t>
              </a: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      E</a:t>
              </a:r>
              <a:r>
                <a:rPr lang="es-ES" sz="2400" baseline="-25000" dirty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C</a:t>
              </a: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            </a:t>
              </a:r>
              <a:r>
                <a:rPr lang="es-ES" sz="2400" dirty="0" err="1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E</a:t>
              </a:r>
              <a:r>
                <a:rPr lang="es-ES" sz="2400" baseline="-25000" dirty="0" err="1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Térmica</a:t>
              </a:r>
              <a:endParaRPr lang="es-ES" sz="2400" baseline="-250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51" name="Text Box 20"/>
            <p:cNvSpPr txBox="1">
              <a:spLocks noChangeArrowheads="1"/>
            </p:cNvSpPr>
            <p:nvPr/>
          </p:nvSpPr>
          <p:spPr bwMode="auto">
            <a:xfrm>
              <a:off x="6049524" y="3520297"/>
              <a:ext cx="3123332" cy="60925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118800" rIns="90000" bIns="11880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W</a:t>
              </a:r>
              <a:r>
                <a:rPr lang="es-ES" sz="2400" baseline="-250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eléctrico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       W</a:t>
              </a:r>
              <a:r>
                <a:rPr lang="es-ES" sz="2400" baseline="-250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rozamiento</a:t>
              </a:r>
            </a:p>
          </p:txBody>
        </p:sp>
      </p:grpSp>
      <p:grpSp>
        <p:nvGrpSpPr>
          <p:cNvPr id="19" name="Grupo 18"/>
          <p:cNvGrpSpPr/>
          <p:nvPr/>
        </p:nvGrpSpPr>
        <p:grpSpPr>
          <a:xfrm>
            <a:off x="1538710" y="4781511"/>
            <a:ext cx="2435323" cy="1263061"/>
            <a:chOff x="1538710" y="3571409"/>
            <a:chExt cx="2435323" cy="1263061"/>
          </a:xfrm>
        </p:grpSpPr>
        <p:sp>
          <p:nvSpPr>
            <p:cNvPr id="54" name="Line 30"/>
            <p:cNvSpPr>
              <a:spLocks noChangeShapeType="1"/>
            </p:cNvSpPr>
            <p:nvPr/>
          </p:nvSpPr>
          <p:spPr bwMode="auto">
            <a:xfrm rot="5400000" flipV="1">
              <a:off x="2745207" y="3378783"/>
              <a:ext cx="9532" cy="242252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s-ES"/>
            </a:p>
          </p:txBody>
        </p:sp>
        <p:sp>
          <p:nvSpPr>
            <p:cNvPr id="52" name="Text Box 31"/>
            <p:cNvSpPr txBox="1">
              <a:spLocks noChangeArrowheads="1"/>
            </p:cNvSpPr>
            <p:nvPr/>
          </p:nvSpPr>
          <p:spPr bwMode="auto">
            <a:xfrm>
              <a:off x="2670917" y="4336811"/>
              <a:ext cx="319088" cy="497659"/>
            </a:xfrm>
            <a:prstGeom prst="rect">
              <a:avLst/>
            </a:prstGeom>
            <a:solidFill>
              <a:srgbClr val="EDE7E3"/>
            </a:solidFill>
            <a:ln>
              <a:noFill/>
            </a:ln>
          </p:spPr>
          <p:txBody>
            <a:bodyPr wrap="none" lIns="90000" tIns="82800" rIns="90000" bIns="82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1" dirty="0">
                  <a:solidFill>
                    <a:srgbClr val="3333FF"/>
                  </a:solidFill>
                  <a:latin typeface="Comic Sans MS" panose="030F0702030302020204" pitchFamily="66" charset="0"/>
                </a:rPr>
                <a:t>V</a:t>
              </a:r>
            </a:p>
          </p:txBody>
        </p:sp>
        <p:sp>
          <p:nvSpPr>
            <p:cNvPr id="58" name="Line 30"/>
            <p:cNvSpPr>
              <a:spLocks noChangeShapeType="1"/>
            </p:cNvSpPr>
            <p:nvPr/>
          </p:nvSpPr>
          <p:spPr bwMode="auto">
            <a:xfrm rot="10800000" flipV="1">
              <a:off x="1550161" y="3571409"/>
              <a:ext cx="9532" cy="102738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s-ES"/>
            </a:p>
          </p:txBody>
        </p:sp>
        <p:sp>
          <p:nvSpPr>
            <p:cNvPr id="59" name="Line 30"/>
            <p:cNvSpPr>
              <a:spLocks noChangeShapeType="1"/>
            </p:cNvSpPr>
            <p:nvPr/>
          </p:nvSpPr>
          <p:spPr bwMode="auto">
            <a:xfrm rot="10800000" flipV="1">
              <a:off x="3964501" y="3589059"/>
              <a:ext cx="9532" cy="102738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s-ES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FB6352EE-4E5A-4CEB-BE13-DA38B47CA6FC}"/>
              </a:ext>
            </a:extLst>
          </p:cNvPr>
          <p:cNvGrpSpPr/>
          <p:nvPr/>
        </p:nvGrpSpPr>
        <p:grpSpPr>
          <a:xfrm>
            <a:off x="7573858" y="1394576"/>
            <a:ext cx="2721582" cy="1085392"/>
            <a:chOff x="7573858" y="1394576"/>
            <a:chExt cx="2721582" cy="1085392"/>
          </a:xfrm>
        </p:grpSpPr>
        <p:sp>
          <p:nvSpPr>
            <p:cNvPr id="53" name="Text Box 11">
              <a:extLst>
                <a:ext uri="{FF2B5EF4-FFF2-40B4-BE49-F238E27FC236}">
                  <a16:creationId xmlns:a16="http://schemas.microsoft.com/office/drawing/2014/main" id="{F6F84C03-7B00-4CDF-82C3-BDB3CC1409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17866" y="1394576"/>
              <a:ext cx="2477574" cy="8840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square" lIns="108000" tIns="72000" rIns="108000" bIns="720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Carga que cruza R durante </a:t>
              </a:r>
              <a:r>
                <a:rPr lang="es-ES" sz="2400" dirty="0" err="1">
                  <a:solidFill>
                    <a:srgbClr val="FF0000"/>
                  </a:solidFill>
                  <a:latin typeface="Arial" panose="020B0604020202020204" pitchFamily="34" charset="0"/>
                </a:rPr>
                <a:t>dt</a:t>
              </a:r>
              <a:endParaRPr lang="es-ES" sz="2400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5" name="Line 9">
              <a:extLst>
                <a:ext uri="{FF2B5EF4-FFF2-40B4-BE49-F238E27FC236}">
                  <a16:creationId xmlns:a16="http://schemas.microsoft.com/office/drawing/2014/main" id="{91341993-81C4-43B7-AE7F-6327DB7BA3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73858" y="2155178"/>
              <a:ext cx="244006" cy="32479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82800" rIns="90000" bIns="82800">
              <a:spAutoFit/>
            </a:bodyPr>
            <a:lstStyle/>
            <a:p>
              <a:endParaRPr lang="es-ES" sz="2400" dirty="0"/>
            </a:p>
          </p:txBody>
        </p:sp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EA7173D6-916B-4210-B82A-27F02FC0CB99}"/>
              </a:ext>
            </a:extLst>
          </p:cNvPr>
          <p:cNvGrpSpPr/>
          <p:nvPr/>
        </p:nvGrpSpPr>
        <p:grpSpPr>
          <a:xfrm>
            <a:off x="5058460" y="5638807"/>
            <a:ext cx="5011718" cy="1210466"/>
            <a:chOff x="5058460" y="5638807"/>
            <a:chExt cx="5011718" cy="1210466"/>
          </a:xfrm>
        </p:grpSpPr>
        <p:sp>
          <p:nvSpPr>
            <p:cNvPr id="7" name="CuadroTexto 6"/>
            <p:cNvSpPr txBox="1"/>
            <p:nvPr/>
          </p:nvSpPr>
          <p:spPr>
            <a:xfrm>
              <a:off x="5058460" y="6018276"/>
              <a:ext cx="501171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dirty="0">
                  <a:solidFill>
                    <a:srgbClr val="FF0000"/>
                  </a:solidFill>
                </a:rPr>
                <a:t>Se transforma toda: no es lo que suele pasar al caer de un edificio</a:t>
              </a:r>
            </a:p>
          </p:txBody>
        </p:sp>
        <p:sp>
          <p:nvSpPr>
            <p:cNvPr id="57" name="Line 9">
              <a:extLst>
                <a:ext uri="{FF2B5EF4-FFF2-40B4-BE49-F238E27FC236}">
                  <a16:creationId xmlns:a16="http://schemas.microsoft.com/office/drawing/2014/main" id="{0663399F-A8A9-4E68-867B-C03DAD76E1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63283" y="5638807"/>
              <a:ext cx="0" cy="43344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82800" rIns="90000" bIns="82800">
              <a:spAutoFit/>
            </a:bodyPr>
            <a:lstStyle/>
            <a:p>
              <a:endParaRPr lang="es-ES" sz="2400"/>
            </a:p>
          </p:txBody>
        </p:sp>
      </p:grpSp>
      <p:sp>
        <p:nvSpPr>
          <p:cNvPr id="60" name="CuadroTexto 7">
            <a:extLst>
              <a:ext uri="{FF2B5EF4-FFF2-40B4-BE49-F238E27FC236}">
                <a16:creationId xmlns:a16="http://schemas.microsoft.com/office/drawing/2014/main" id="{B63A8830-F8CA-49F8-8115-3803866B9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4077" y="958555"/>
            <a:ext cx="304256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ES" dirty="0">
                <a:solidFill>
                  <a:srgbClr val="FF0000"/>
                </a:solidFill>
              </a:rPr>
              <a:t>(de un conductor caracterizado por su R)</a:t>
            </a:r>
            <a:endParaRPr lang="es-ES" baseline="-250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61" name="Text Box 31">
            <a:extLst>
              <a:ext uri="{FF2B5EF4-FFF2-40B4-BE49-F238E27FC236}">
                <a16:creationId xmlns:a16="http://schemas.microsoft.com/office/drawing/2014/main" id="{E4F40024-3116-4188-8C7C-C5913B302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0765" y="5732074"/>
            <a:ext cx="319088" cy="497659"/>
          </a:xfrm>
          <a:prstGeom prst="rect">
            <a:avLst/>
          </a:prstGeom>
          <a:noFill/>
          <a:ln>
            <a:noFill/>
          </a:ln>
        </p:spPr>
        <p:txBody>
          <a:bodyPr wrap="none" lIns="90000" tIns="82800" rIns="90000" bIns="82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1" dirty="0">
                <a:solidFill>
                  <a:srgbClr val="3333FF"/>
                </a:solidFill>
                <a:latin typeface="Comic Sans MS" panose="030F0702030302020204" pitchFamily="66" charset="0"/>
              </a:rPr>
              <a:t>+   -</a:t>
            </a:r>
          </a:p>
        </p:txBody>
      </p:sp>
      <p:sp>
        <p:nvSpPr>
          <p:cNvPr id="62" name="Text Box 46">
            <a:extLst>
              <a:ext uri="{FF2B5EF4-FFF2-40B4-BE49-F238E27FC236}">
                <a16:creationId xmlns:a16="http://schemas.microsoft.com/office/drawing/2014/main" id="{8AD8795C-849A-47F5-B557-6F7644F07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2194" y="6192104"/>
            <a:ext cx="3127116" cy="536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2400" dirty="0">
                <a:solidFill>
                  <a:srgbClr val="FF0000"/>
                </a:solidFill>
              </a:rPr>
              <a:t>W</a:t>
            </a:r>
            <a:r>
              <a:rPr lang="es-ES" sz="2400" b="1" baseline="-25000" dirty="0">
                <a:solidFill>
                  <a:srgbClr val="FF0000"/>
                </a:solidFill>
              </a:rPr>
              <a:t>E</a:t>
            </a:r>
            <a:r>
              <a:rPr lang="es-ES" sz="2400" dirty="0">
                <a:solidFill>
                  <a:srgbClr val="FF0000"/>
                </a:solidFill>
              </a:rPr>
              <a:t> = -</a:t>
            </a:r>
            <a:r>
              <a:rPr lang="es-ES" sz="2400" dirty="0">
                <a:solidFill>
                  <a:srgbClr val="FF0000"/>
                </a:solidFill>
                <a:sym typeface="Symbol" panose="05050102010706020507" pitchFamily="18" charset="2"/>
              </a:rPr>
              <a:t>V = V</a:t>
            </a:r>
            <a:r>
              <a:rPr lang="es-ES" sz="2400" baseline="30000" dirty="0">
                <a:solidFill>
                  <a:srgbClr val="FF0000"/>
                </a:solidFill>
                <a:sym typeface="Symbol" panose="05050102010706020507" pitchFamily="18" charset="2"/>
              </a:rPr>
              <a:t>+</a:t>
            </a:r>
            <a:r>
              <a:rPr lang="es-ES" sz="2400" dirty="0">
                <a:solidFill>
                  <a:srgbClr val="FF0000"/>
                </a:solidFill>
                <a:sym typeface="Symbol" panose="05050102010706020507" pitchFamily="18" charset="2"/>
              </a:rPr>
              <a:t>-V</a:t>
            </a:r>
            <a:r>
              <a:rPr lang="es-ES" sz="2400" baseline="30000" dirty="0">
                <a:solidFill>
                  <a:srgbClr val="FF0000"/>
                </a:solidFill>
                <a:sym typeface="Symbol" panose="05050102010706020507" pitchFamily="18" charset="2"/>
              </a:rPr>
              <a:t>-</a:t>
            </a:r>
            <a:r>
              <a:rPr lang="es-ES" sz="2400" dirty="0">
                <a:solidFill>
                  <a:srgbClr val="FF0000"/>
                </a:solidFill>
                <a:sym typeface="Symbol" panose="05050102010706020507" pitchFamily="18" charset="2"/>
              </a:rPr>
              <a:t> = V</a:t>
            </a:r>
            <a:endParaRPr lang="es-E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624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8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4" grpId="0" animBg="1"/>
      <p:bldP spid="43" grpId="0" animBg="1"/>
      <p:bldP spid="60" grpId="0"/>
      <p:bldP spid="61" grpId="0"/>
      <p:bldP spid="6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>
            <a:extLst>
              <a:ext uri="{FF2B5EF4-FFF2-40B4-BE49-F238E27FC236}">
                <a16:creationId xmlns:a16="http://schemas.microsoft.com/office/drawing/2014/main" id="{7A8EC158-5244-49FE-B3EB-28C3CBAD82A1}"/>
              </a:ext>
            </a:extLst>
          </p:cNvPr>
          <p:cNvSpPr/>
          <p:nvPr/>
        </p:nvSpPr>
        <p:spPr bwMode="auto">
          <a:xfrm>
            <a:off x="1343948" y="2369574"/>
            <a:ext cx="7873637" cy="1231335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0000" tIns="82800" rIns="90000" bIns="82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488514" y="2422113"/>
            <a:ext cx="7631112" cy="1088159"/>
            <a:chOff x="1005" y="1797"/>
            <a:chExt cx="4807" cy="754"/>
          </a:xfrm>
        </p:grpSpPr>
        <p:sp>
          <p:nvSpPr>
            <p:cNvPr id="3" name="Rectangle 5"/>
            <p:cNvSpPr>
              <a:spLocks noChangeArrowheads="1"/>
            </p:cNvSpPr>
            <p:nvPr/>
          </p:nvSpPr>
          <p:spPr bwMode="auto">
            <a:xfrm>
              <a:off x="5070" y="1797"/>
              <a:ext cx="742" cy="746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1005" y="1805"/>
              <a:ext cx="446" cy="746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483335" name="Object 7"/>
          <p:cNvGraphicFramePr>
            <a:graphicFrameLocks noGrp="1" noChangeAspect="1"/>
          </p:cNvGraphicFramePr>
          <p:nvPr>
            <p:ph idx="4294967295"/>
          </p:nvPr>
        </p:nvGraphicFramePr>
        <p:xfrm>
          <a:off x="1583764" y="2500087"/>
          <a:ext cx="7389812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92" name="Ecuación" r:id="rId4" imgW="3213100" imgH="444500" progId="Equation.3">
                  <p:embed/>
                </p:oleObj>
              </mc:Choice>
              <mc:Fallback>
                <p:oleObj name="Ecuación" r:id="rId4" imgW="3213100" imgH="444500" progId="Equation.3">
                  <p:embed/>
                  <p:pic>
                    <p:nvPicPr>
                      <p:cNvPr id="483335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3764" y="2500087"/>
                        <a:ext cx="7389812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upo 8"/>
          <p:cNvGrpSpPr>
            <a:grpSpLocks/>
          </p:cNvGrpSpPr>
          <p:nvPr/>
        </p:nvGrpSpPr>
        <p:grpSpPr bwMode="auto">
          <a:xfrm>
            <a:off x="2465066" y="1763897"/>
            <a:ext cx="1655453" cy="753216"/>
            <a:chOff x="3064653" y="3280240"/>
            <a:chExt cx="1655295" cy="753331"/>
          </a:xfrm>
        </p:grpSpPr>
        <p:sp>
          <p:nvSpPr>
            <p:cNvPr id="13328" name="CuadroTexto 7"/>
            <p:cNvSpPr txBox="1">
              <a:spLocks noChangeArrowheads="1"/>
            </p:cNvSpPr>
            <p:nvPr/>
          </p:nvSpPr>
          <p:spPr bwMode="auto">
            <a:xfrm>
              <a:off x="3064653" y="3280240"/>
              <a:ext cx="1655295" cy="461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s-ES" sz="2400" dirty="0" err="1">
                  <a:solidFill>
                    <a:srgbClr val="FF0000"/>
                  </a:solidFill>
                </a:rPr>
                <a:t>dW</a:t>
              </a:r>
              <a:r>
                <a:rPr lang="es-ES" sz="2400" baseline="-25000" dirty="0" err="1">
                  <a:solidFill>
                    <a:srgbClr val="FF0000"/>
                  </a:solidFill>
                </a:rPr>
                <a:t>rozamiento</a:t>
              </a:r>
              <a:endParaRPr lang="es-ES" sz="24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13329" name="Line 9"/>
            <p:cNvSpPr>
              <a:spLocks noChangeShapeType="1"/>
            </p:cNvSpPr>
            <p:nvPr/>
          </p:nvSpPr>
          <p:spPr bwMode="auto">
            <a:xfrm flipV="1">
              <a:off x="3461991" y="3745527"/>
              <a:ext cx="0" cy="288044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82800" rIns="90000" bIns="82800">
              <a:spAutoFit/>
            </a:bodyPr>
            <a:lstStyle/>
            <a:p>
              <a:endParaRPr lang="es-ES" sz="2400"/>
            </a:p>
          </p:txBody>
        </p:sp>
      </p:grpSp>
      <p:sp>
        <p:nvSpPr>
          <p:cNvPr id="43" name="Text Box 4"/>
          <p:cNvSpPr txBox="1">
            <a:spLocks noChangeArrowheads="1"/>
          </p:cNvSpPr>
          <p:nvPr/>
        </p:nvSpPr>
        <p:spPr bwMode="auto">
          <a:xfrm>
            <a:off x="1444853" y="456315"/>
            <a:ext cx="3452008" cy="514738"/>
          </a:xfrm>
          <a:prstGeom prst="rect">
            <a:avLst/>
          </a:prstGeom>
          <a:solidFill>
            <a:srgbClr val="666699"/>
          </a:solidFill>
          <a:ln>
            <a:noFill/>
          </a:ln>
        </p:spPr>
        <p:txBody>
          <a:bodyPr wrap="none" lIns="108000" tIns="72000" rIns="108000" bIns="720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>
                <a:solidFill>
                  <a:srgbClr val="FFFFFF"/>
                </a:solidFill>
                <a:latin typeface="Arial" panose="020B0604020202020204" pitchFamily="34" charset="0"/>
              </a:rPr>
              <a:t>POTENCIA Resistencia</a:t>
            </a:r>
          </a:p>
        </p:txBody>
      </p:sp>
      <p:grpSp>
        <p:nvGrpSpPr>
          <p:cNvPr id="48" name="Grupo 47"/>
          <p:cNvGrpSpPr>
            <a:grpSpLocks/>
          </p:cNvGrpSpPr>
          <p:nvPr/>
        </p:nvGrpSpPr>
        <p:grpSpPr bwMode="auto">
          <a:xfrm>
            <a:off x="5061975" y="1058511"/>
            <a:ext cx="2083674" cy="1492109"/>
            <a:chOff x="3985683" y="814192"/>
            <a:chExt cx="2083477" cy="1492346"/>
          </a:xfrm>
        </p:grpSpPr>
        <p:sp>
          <p:nvSpPr>
            <p:cNvPr id="49" name="CuadroTexto 7"/>
            <p:cNvSpPr txBox="1">
              <a:spLocks noChangeArrowheads="1"/>
            </p:cNvSpPr>
            <p:nvPr/>
          </p:nvSpPr>
          <p:spPr bwMode="auto">
            <a:xfrm>
              <a:off x="3985683" y="814192"/>
              <a:ext cx="2083477" cy="1200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s-ES" sz="2400" dirty="0">
                  <a:solidFill>
                    <a:srgbClr val="FF0000"/>
                  </a:solidFill>
                </a:rPr>
                <a:t>Para vencer rozamiento y producir </a:t>
              </a:r>
              <a:r>
                <a:rPr lang="es-ES" sz="24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I</a:t>
              </a:r>
              <a:endParaRPr lang="es-ES" sz="2400" baseline="-25000" dirty="0">
                <a:solidFill>
                  <a:srgbClr val="FF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50" name="Line 9"/>
            <p:cNvSpPr>
              <a:spLocks noChangeShapeType="1"/>
            </p:cNvSpPr>
            <p:nvPr/>
          </p:nvSpPr>
          <p:spPr bwMode="auto">
            <a:xfrm flipV="1">
              <a:off x="4110627" y="2018492"/>
              <a:ext cx="0" cy="28804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82800" rIns="90000" bIns="82800">
              <a:spAutoFit/>
            </a:bodyPr>
            <a:lstStyle/>
            <a:p>
              <a:endParaRPr lang="es-ES" sz="2400" dirty="0"/>
            </a:p>
          </p:txBody>
        </p:sp>
      </p:grpSp>
      <p:sp>
        <p:nvSpPr>
          <p:cNvPr id="61" name="Text Box 14">
            <a:extLst>
              <a:ext uri="{FF2B5EF4-FFF2-40B4-BE49-F238E27FC236}">
                <a16:creationId xmlns:a16="http://schemas.microsoft.com/office/drawing/2014/main" id="{3A7875B5-0830-46C9-9E68-2785E2AED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7647" y="6267931"/>
            <a:ext cx="3621946" cy="514738"/>
          </a:xfrm>
          <a:prstGeom prst="rect">
            <a:avLst/>
          </a:prstGeom>
          <a:noFill/>
          <a:ln>
            <a:noFill/>
          </a:ln>
        </p:spPr>
        <p:txBody>
          <a:bodyPr wrap="squar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y siendo </a:t>
            </a:r>
            <a:r>
              <a:rPr lang="es-ES" sz="2400" dirty="0">
                <a:latin typeface="Comic Sans MS" panose="030F0702030302020204" pitchFamily="66" charset="0"/>
              </a:rPr>
              <a:t>V = RI</a:t>
            </a:r>
            <a:endParaRPr lang="es-ES" sz="2400" dirty="0">
              <a:solidFill>
                <a:srgbClr val="000000"/>
              </a:solidFill>
            </a:endParaRPr>
          </a:p>
        </p:txBody>
      </p:sp>
      <p:grpSp>
        <p:nvGrpSpPr>
          <p:cNvPr id="62" name="Grupo 61">
            <a:extLst>
              <a:ext uri="{FF2B5EF4-FFF2-40B4-BE49-F238E27FC236}">
                <a16:creationId xmlns:a16="http://schemas.microsoft.com/office/drawing/2014/main" id="{8EBB5EB7-9322-47A0-AFFF-0CD8632E18E1}"/>
              </a:ext>
            </a:extLst>
          </p:cNvPr>
          <p:cNvGrpSpPr/>
          <p:nvPr/>
        </p:nvGrpSpPr>
        <p:grpSpPr>
          <a:xfrm>
            <a:off x="6266736" y="5595350"/>
            <a:ext cx="3854450" cy="1241425"/>
            <a:chOff x="6188075" y="5624936"/>
            <a:chExt cx="3854450" cy="1241425"/>
          </a:xfrm>
        </p:grpSpPr>
        <p:sp>
          <p:nvSpPr>
            <p:cNvPr id="63" name="Rectangle 16">
              <a:extLst>
                <a:ext uri="{FF2B5EF4-FFF2-40B4-BE49-F238E27FC236}">
                  <a16:creationId xmlns:a16="http://schemas.microsoft.com/office/drawing/2014/main" id="{71BC19CA-1933-4231-8A8F-9AA83E698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8075" y="5624936"/>
              <a:ext cx="3854450" cy="1241425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endParaRPr lang="es-E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64" name="Object 17">
              <a:extLst>
                <a:ext uri="{FF2B5EF4-FFF2-40B4-BE49-F238E27FC236}">
                  <a16:creationId xmlns:a16="http://schemas.microsoft.com/office/drawing/2014/main" id="{BAAE53C9-9E8E-43C2-A6BA-15D7EF902FC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380163" y="5688436"/>
            <a:ext cx="3465513" cy="1100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93" name="Ecuación" r:id="rId6" imgW="1358310" imgH="431613" progId="Equation.3">
                    <p:embed/>
                  </p:oleObj>
                </mc:Choice>
                <mc:Fallback>
                  <p:oleObj name="Ecuación" r:id="rId6" imgW="1358310" imgH="431613" progId="Equation.3">
                    <p:embed/>
                    <p:pic>
                      <p:nvPicPr>
                        <p:cNvPr id="62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80163" y="5688436"/>
                          <a:ext cx="3465513" cy="1100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5" name="Flecha derecha 63">
            <a:extLst>
              <a:ext uri="{FF2B5EF4-FFF2-40B4-BE49-F238E27FC236}">
                <a16:creationId xmlns:a16="http://schemas.microsoft.com/office/drawing/2014/main" id="{B6C43410-1FA1-4A07-A4CC-2CD9499FB2F9}"/>
              </a:ext>
            </a:extLst>
          </p:cNvPr>
          <p:cNvSpPr/>
          <p:nvPr/>
        </p:nvSpPr>
        <p:spPr bwMode="auto">
          <a:xfrm>
            <a:off x="5609035" y="6024011"/>
            <a:ext cx="421481" cy="421103"/>
          </a:xfrm>
          <a:prstGeom prst="rightArrow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90000" tIns="82800" rIns="90000" bIns="82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66" name="Text Box 18">
            <a:extLst>
              <a:ext uri="{FF2B5EF4-FFF2-40B4-BE49-F238E27FC236}">
                <a16:creationId xmlns:a16="http://schemas.microsoft.com/office/drawing/2014/main" id="{DF1E26DD-9B70-49C3-B632-AFBBB3729D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7180" y="5328166"/>
            <a:ext cx="2044700" cy="5365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Ley de Joule</a:t>
            </a:r>
          </a:p>
        </p:txBody>
      </p:sp>
      <p:sp>
        <p:nvSpPr>
          <p:cNvPr id="67" name="Text Box 12">
            <a:extLst>
              <a:ext uri="{FF2B5EF4-FFF2-40B4-BE49-F238E27FC236}">
                <a16:creationId xmlns:a16="http://schemas.microsoft.com/office/drawing/2014/main" id="{8F36F0E5-BE19-4549-930C-8957D584E6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4711" y="4769744"/>
            <a:ext cx="8469625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 </a:t>
            </a:r>
            <a:r>
              <a:rPr lang="es-ES" sz="2400" dirty="0">
                <a:latin typeface="Arial" panose="020B0604020202020204" pitchFamily="34" charset="0"/>
              </a:rPr>
              <a:t>Se dice que </a:t>
            </a:r>
            <a:r>
              <a:rPr lang="es-ES" sz="2400" dirty="0">
                <a:solidFill>
                  <a:srgbClr val="008000"/>
                </a:solidFill>
                <a:latin typeface="Arial" panose="020B0604020202020204" pitchFamily="34" charset="0"/>
              </a:rPr>
              <a:t>disipa </a:t>
            </a:r>
            <a:r>
              <a:rPr lang="es-ES" sz="2400">
                <a:solidFill>
                  <a:srgbClr val="008000"/>
                </a:solidFill>
                <a:latin typeface="Arial" panose="020B0604020202020204" pitchFamily="34" charset="0"/>
              </a:rPr>
              <a:t>energía </a:t>
            </a:r>
            <a:r>
              <a:rPr lang="es-ES" sz="2400">
                <a:latin typeface="Arial" panose="020B0604020202020204" pitchFamily="34" charset="0"/>
              </a:rPr>
              <a:t>(se reparte </a:t>
            </a:r>
            <a:r>
              <a:rPr lang="es-ES" sz="2400" dirty="0">
                <a:latin typeface="Arial" panose="020B0604020202020204" pitchFamily="34" charset="0"/>
              </a:rPr>
              <a:t>entre moléculas)</a:t>
            </a:r>
          </a:p>
        </p:txBody>
      </p:sp>
      <p:grpSp>
        <p:nvGrpSpPr>
          <p:cNvPr id="69" name="Grupo 68">
            <a:extLst>
              <a:ext uri="{FF2B5EF4-FFF2-40B4-BE49-F238E27FC236}">
                <a16:creationId xmlns:a16="http://schemas.microsoft.com/office/drawing/2014/main" id="{D4D89E5D-C468-4F69-AE4A-46B5DD56694D}"/>
              </a:ext>
            </a:extLst>
          </p:cNvPr>
          <p:cNvGrpSpPr/>
          <p:nvPr/>
        </p:nvGrpSpPr>
        <p:grpSpPr>
          <a:xfrm>
            <a:off x="1442270" y="4051561"/>
            <a:ext cx="409575" cy="517138"/>
            <a:chOff x="1491430" y="2674034"/>
            <a:chExt cx="409575" cy="625739"/>
          </a:xfrm>
        </p:grpSpPr>
        <p:sp>
          <p:nvSpPr>
            <p:cNvPr id="70" name="Rectangle 59">
              <a:extLst>
                <a:ext uri="{FF2B5EF4-FFF2-40B4-BE49-F238E27FC236}">
                  <a16:creationId xmlns:a16="http://schemas.microsoft.com/office/drawing/2014/main" id="{EBD5BDA9-D200-42CF-8F1B-A587BC88AE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1430" y="2721763"/>
              <a:ext cx="409575" cy="57801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lIns="108000" tIns="72000" rIns="108000" bIns="72000" anchor="ctr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ts val="0"/>
                </a:spcBef>
              </a:pPr>
              <a:endParaRPr lang="es-ES" sz="2400"/>
            </a:p>
          </p:txBody>
        </p:sp>
        <p:sp>
          <p:nvSpPr>
            <p:cNvPr id="71" name="Text Box 24">
              <a:extLst>
                <a:ext uri="{FF2B5EF4-FFF2-40B4-BE49-F238E27FC236}">
                  <a16:creationId xmlns:a16="http://schemas.microsoft.com/office/drawing/2014/main" id="{65AA9A5C-3B43-4BCD-975B-B3B134AF33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3872" y="2674034"/>
              <a:ext cx="347974" cy="51473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square" lIns="108000" tIns="72000" rIns="108000" bIns="720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0"/>
                </a:spcBef>
                <a:buFontTx/>
                <a:buNone/>
              </a:pPr>
              <a:r>
                <a:rPr lang="es-ES" sz="2400" b="1" dirty="0">
                  <a:latin typeface="Arial" panose="020B0604020202020204" pitchFamily="34" charset="0"/>
                </a:rPr>
                <a:t>-</a:t>
              </a:r>
              <a:endParaRPr lang="es-ES" sz="2400" dirty="0">
                <a:latin typeface="Arial" panose="020B0604020202020204" pitchFamily="34" charset="0"/>
              </a:endParaRPr>
            </a:p>
          </p:txBody>
        </p:sp>
      </p:grpSp>
      <p:sp>
        <p:nvSpPr>
          <p:cNvPr id="72" name="Text Box 11">
            <a:extLst>
              <a:ext uri="{FF2B5EF4-FFF2-40B4-BE49-F238E27FC236}">
                <a16:creationId xmlns:a16="http://schemas.microsoft.com/office/drawing/2014/main" id="{12AF4FC5-F0A3-44B5-85AC-5377AB834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6627" y="3942842"/>
            <a:ext cx="3351537" cy="75362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wrap="squar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Consume </a:t>
            </a:r>
            <a:r>
              <a:rPr lang="es-ES" sz="2400" dirty="0" err="1">
                <a:latin typeface="Arial" panose="020B0604020202020204" pitchFamily="34" charset="0"/>
              </a:rPr>
              <a:t>E</a:t>
            </a:r>
            <a:r>
              <a:rPr lang="es-ES" sz="2400" baseline="-25000" dirty="0" err="1">
                <a:latin typeface="Arial" panose="020B0604020202020204" pitchFamily="34" charset="0"/>
              </a:rPr>
              <a:t>Peléctrica</a:t>
            </a:r>
            <a:endParaRPr lang="es-ES" sz="2400" baseline="-25000" dirty="0">
              <a:latin typeface="Arial" panose="020B0604020202020204" pitchFamily="34" charset="0"/>
            </a:endParaRPr>
          </a:p>
        </p:txBody>
      </p:sp>
      <p:sp>
        <p:nvSpPr>
          <p:cNvPr id="73" name="Text Box 24">
            <a:extLst>
              <a:ext uri="{FF2B5EF4-FFF2-40B4-BE49-F238E27FC236}">
                <a16:creationId xmlns:a16="http://schemas.microsoft.com/office/drawing/2014/main" id="{95A354BA-1415-4014-87C4-0F85803A74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0267" y="4068282"/>
            <a:ext cx="1055262" cy="51473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lIns="108000" tIns="72000" rIns="108000" bIns="720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W &lt; 0</a:t>
            </a:r>
          </a:p>
        </p:txBody>
      </p:sp>
      <p:sp>
        <p:nvSpPr>
          <p:cNvPr id="74" name="Text Box 14">
            <a:extLst>
              <a:ext uri="{FF2B5EF4-FFF2-40B4-BE49-F238E27FC236}">
                <a16:creationId xmlns:a16="http://schemas.microsoft.com/office/drawing/2014/main" id="{180E0ADD-3DA0-43B7-B6D6-E33ECCDAE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1046" y="5646088"/>
            <a:ext cx="3621946" cy="56621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wrap="squar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P se suele tomar 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positiva</a:t>
            </a:r>
            <a:endParaRPr lang="es-ES" sz="2400" dirty="0">
              <a:solidFill>
                <a:srgbClr val="000000"/>
              </a:solidFill>
            </a:endParaRPr>
          </a:p>
        </p:txBody>
      </p:sp>
      <p:grpSp>
        <p:nvGrpSpPr>
          <p:cNvPr id="39" name="Grupo 38">
            <a:extLst>
              <a:ext uri="{FF2B5EF4-FFF2-40B4-BE49-F238E27FC236}">
                <a16:creationId xmlns:a16="http://schemas.microsoft.com/office/drawing/2014/main" id="{CF21CCF7-9205-46B2-94B6-F4CBEDC674EB}"/>
              </a:ext>
            </a:extLst>
          </p:cNvPr>
          <p:cNvGrpSpPr/>
          <p:nvPr/>
        </p:nvGrpSpPr>
        <p:grpSpPr>
          <a:xfrm>
            <a:off x="7111426" y="174984"/>
            <a:ext cx="3332770" cy="2305051"/>
            <a:chOff x="7111426" y="174984"/>
            <a:chExt cx="3332770" cy="2305051"/>
          </a:xfrm>
        </p:grpSpPr>
        <p:grpSp>
          <p:nvGrpSpPr>
            <p:cNvPr id="40" name="Group 49">
              <a:extLst>
                <a:ext uri="{FF2B5EF4-FFF2-40B4-BE49-F238E27FC236}">
                  <a16:creationId xmlns:a16="http://schemas.microsoft.com/office/drawing/2014/main" id="{E9126702-C038-46B7-BA30-65BC2792B0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11426" y="174984"/>
              <a:ext cx="3332770" cy="2305051"/>
              <a:chOff x="3304" y="1672"/>
              <a:chExt cx="1779" cy="1452"/>
            </a:xfrm>
          </p:grpSpPr>
          <p:sp>
            <p:nvSpPr>
              <p:cNvPr id="42" name="Line 9">
                <a:extLst>
                  <a:ext uri="{FF2B5EF4-FFF2-40B4-BE49-F238E27FC236}">
                    <a16:creationId xmlns:a16="http://schemas.microsoft.com/office/drawing/2014/main" id="{1E8BCC7D-E08E-4AAB-9DD5-527B9E9647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04" y="2331"/>
                <a:ext cx="132" cy="793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 lIns="90000" tIns="82800" rIns="90000" bIns="82800">
                <a:spAutoFit/>
              </a:bodyPr>
              <a:lstStyle/>
              <a:p>
                <a:endParaRPr lang="es-ES" sz="2400"/>
              </a:p>
            </p:txBody>
          </p:sp>
          <p:sp>
            <p:nvSpPr>
              <p:cNvPr id="44" name="Text Box 10">
                <a:extLst>
                  <a:ext uri="{FF2B5EF4-FFF2-40B4-BE49-F238E27FC236}">
                    <a16:creationId xmlns:a16="http://schemas.microsoft.com/office/drawing/2014/main" id="{03642576-310F-4795-9D20-F41A0B294F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86" y="1672"/>
                <a:ext cx="1697" cy="5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square" lIns="90000" tIns="82800" rIns="90000" bIns="82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ts val="0"/>
                  </a:spcBef>
                  <a:buFontTx/>
                  <a:buNone/>
                </a:pPr>
                <a:r>
                  <a:rPr lang="es-ES" sz="2400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Trabajo del campo o</a:t>
                </a:r>
              </a:p>
              <a:p>
                <a:pPr eaLnBrk="1" hangingPunct="1">
                  <a:spcBef>
                    <a:spcPts val="0"/>
                  </a:spcBef>
                  <a:buFontTx/>
                  <a:buNone/>
                </a:pPr>
                <a:r>
                  <a:rPr lang="es-ES" sz="2400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por unidad de carga</a:t>
                </a:r>
              </a:p>
            </p:txBody>
          </p:sp>
        </p:grpSp>
        <p:sp>
          <p:nvSpPr>
            <p:cNvPr id="41" name="Text Box 10">
              <a:extLst>
                <a:ext uri="{FF2B5EF4-FFF2-40B4-BE49-F238E27FC236}">
                  <a16:creationId xmlns:a16="http://schemas.microsoft.com/office/drawing/2014/main" id="{955E5BDA-1980-44FF-B8FA-BF74881D0F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2610" y="886448"/>
              <a:ext cx="2956556" cy="536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(caída de potencial)</a:t>
              </a:r>
            </a:p>
          </p:txBody>
        </p:sp>
      </p:grpSp>
      <p:grpSp>
        <p:nvGrpSpPr>
          <p:cNvPr id="45" name="Grupo 44">
            <a:extLst>
              <a:ext uri="{FF2B5EF4-FFF2-40B4-BE49-F238E27FC236}">
                <a16:creationId xmlns:a16="http://schemas.microsoft.com/office/drawing/2014/main" id="{5B597F73-17BF-451D-BA14-7AAB5D41C88C}"/>
              </a:ext>
            </a:extLst>
          </p:cNvPr>
          <p:cNvGrpSpPr/>
          <p:nvPr/>
        </p:nvGrpSpPr>
        <p:grpSpPr>
          <a:xfrm>
            <a:off x="7573858" y="1394576"/>
            <a:ext cx="2721582" cy="1085392"/>
            <a:chOff x="7573858" y="1394576"/>
            <a:chExt cx="2721582" cy="1085392"/>
          </a:xfrm>
        </p:grpSpPr>
        <p:sp>
          <p:nvSpPr>
            <p:cNvPr id="46" name="Text Box 11">
              <a:extLst>
                <a:ext uri="{FF2B5EF4-FFF2-40B4-BE49-F238E27FC236}">
                  <a16:creationId xmlns:a16="http://schemas.microsoft.com/office/drawing/2014/main" id="{D6B4D0EC-F42E-4B9F-BE39-D83E7F91E7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17866" y="1394576"/>
              <a:ext cx="2477574" cy="8840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square" lIns="108000" tIns="72000" rIns="108000" bIns="720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Carga que cruza R durante </a:t>
              </a:r>
              <a:r>
                <a:rPr lang="es-ES" sz="2400" dirty="0" err="1">
                  <a:solidFill>
                    <a:srgbClr val="FF0000"/>
                  </a:solidFill>
                  <a:latin typeface="Arial" panose="020B0604020202020204" pitchFamily="34" charset="0"/>
                </a:rPr>
                <a:t>dt</a:t>
              </a:r>
              <a:endParaRPr lang="es-ES" sz="2400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7" name="Line 9">
              <a:extLst>
                <a:ext uri="{FF2B5EF4-FFF2-40B4-BE49-F238E27FC236}">
                  <a16:creationId xmlns:a16="http://schemas.microsoft.com/office/drawing/2014/main" id="{5869F99C-6604-438B-B1D4-3ED536BEC2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73858" y="2155178"/>
              <a:ext cx="244006" cy="32479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82800" rIns="90000" bIns="82800">
              <a:spAutoFit/>
            </a:bodyPr>
            <a:lstStyle/>
            <a:p>
              <a:endParaRPr lang="es-E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98955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5" grpId="0" animBg="1"/>
      <p:bldP spid="66" grpId="0" animBg="1"/>
      <p:bldP spid="67" grpId="0"/>
      <p:bldP spid="72" grpId="0" animBg="1"/>
      <p:bldP spid="73" grpId="0" animBg="1"/>
      <p:bldP spid="74" grpId="0" animBg="1"/>
    </p:bldLst>
  </p:timing>
</p:sld>
</file>

<file path=ppt/theme/theme1.xml><?xml version="1.0" encoding="utf-8"?>
<a:theme xmlns:a="http://schemas.openxmlformats.org/drawingml/2006/main" name="FNT_2012_TEMA1_1">
  <a:themeElements>
    <a:clrScheme name="FNT_2012_TEMA1_1 1">
      <a:dk1>
        <a:srgbClr val="000000"/>
      </a:dk1>
      <a:lt1>
        <a:srgbClr val="FEFDE3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EFEEF"/>
      </a:accent3>
      <a:accent4>
        <a:srgbClr val="000000"/>
      </a:accent4>
      <a:accent5>
        <a:srgbClr val="CDDBB9"/>
      </a:accent5>
      <a:accent6>
        <a:srgbClr val="3086A5"/>
      </a:accent6>
      <a:hlink>
        <a:srgbClr val="660066"/>
      </a:hlink>
      <a:folHlink>
        <a:srgbClr val="666699"/>
      </a:folHlink>
    </a:clrScheme>
    <a:fontScheme name="FNT_2012_TEMA1_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lg" len="lg"/>
        </a:ln>
        <a:effectLst/>
      </a:spPr>
      <a:bodyPr vert="horz" wrap="none" lIns="90000" tIns="82800" rIns="90000" bIns="82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s-ES" sz="2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lg" len="lg"/>
        </a:ln>
        <a:effectLst/>
      </a:spPr>
      <a:bodyPr vert="horz" wrap="none" lIns="90000" tIns="82800" rIns="90000" bIns="82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s-ES" sz="2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NT_2012_TEMA1_1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NT_2012_TEMA1_1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NT_2012_TEMA1_1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FNT_2012_TEMA1_1</Template>
  <TotalTime>9650</TotalTime>
  <Words>3463</Words>
  <Application>Microsoft Office PowerPoint</Application>
  <PresentationFormat>Personalizado</PresentationFormat>
  <Paragraphs>663</Paragraphs>
  <Slides>31</Slides>
  <Notes>30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8" baseType="lpstr">
      <vt:lpstr>Arial</vt:lpstr>
      <vt:lpstr>Comic Sans MS</vt:lpstr>
      <vt:lpstr>Symbol</vt:lpstr>
      <vt:lpstr>Times New Roman</vt:lpstr>
      <vt:lpstr>Trebuchet MS</vt:lpstr>
      <vt:lpstr>FNT_2012_TEMA1_1</vt:lpstr>
      <vt:lpstr>Ecuación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DFA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FÍSICA</dc:creator>
  <cp:lastModifiedBy>Jose Enrique Martin Dominguez</cp:lastModifiedBy>
  <cp:revision>1395</cp:revision>
  <dcterms:created xsi:type="dcterms:W3CDTF">2012-02-20T13:06:36Z</dcterms:created>
  <dcterms:modified xsi:type="dcterms:W3CDTF">2020-11-30T12:22:04Z</dcterms:modified>
</cp:coreProperties>
</file>