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442" r:id="rId2"/>
    <p:sldId id="511" r:id="rId3"/>
    <p:sldId id="550" r:id="rId4"/>
    <p:sldId id="529" r:id="rId5"/>
    <p:sldId id="515" r:id="rId6"/>
    <p:sldId id="528" r:id="rId7"/>
    <p:sldId id="516" r:id="rId8"/>
    <p:sldId id="530" r:id="rId9"/>
    <p:sldId id="551" r:id="rId10"/>
    <p:sldId id="518" r:id="rId11"/>
    <p:sldId id="531" r:id="rId12"/>
    <p:sldId id="552" r:id="rId13"/>
    <p:sldId id="533" r:id="rId14"/>
    <p:sldId id="520" r:id="rId15"/>
    <p:sldId id="555" r:id="rId16"/>
    <p:sldId id="554" r:id="rId17"/>
    <p:sldId id="548" r:id="rId18"/>
    <p:sldId id="327" r:id="rId19"/>
  </p:sldIdLst>
  <p:sldSz cx="10801350" cy="7200900"/>
  <p:notesSz cx="6815138" cy="9942513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66"/>
    <a:srgbClr val="FFFF99"/>
    <a:srgbClr val="FFFFFF"/>
    <a:srgbClr val="0000FF"/>
    <a:srgbClr val="008000"/>
    <a:srgbClr val="D60093"/>
    <a:srgbClr val="CCFFCC"/>
    <a:srgbClr val="C0C0C0"/>
    <a:srgbClr val="666699"/>
    <a:srgbClr val="FEE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14" autoAdjust="0"/>
    <p:restoredTop sz="96201" autoAdjust="0"/>
  </p:normalViewPr>
  <p:slideViewPr>
    <p:cSldViewPr snapToGrid="0" showGuides="1">
      <p:cViewPr varScale="1">
        <p:scale>
          <a:sx n="101" d="100"/>
          <a:sy n="101" d="100"/>
        </p:scale>
        <p:origin x="1608" y="96"/>
      </p:cViewPr>
      <p:guideLst>
        <p:guide orient="horz" pos="2268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s-ES"/>
              <a:t>TEMA 1: ECUACIONES DE MAXWELL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s-ES"/>
              <a:t>FNT - CURSO 2005/2006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470054F-5A7A-4D0C-B240-660043E77CB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75912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s-ES"/>
              <a:t>TEMA 1: ECUACIONES DE MAXWELL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09600" y="746125"/>
            <a:ext cx="55943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4400"/>
            <a:ext cx="5453062" cy="447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s-ES"/>
              <a:t>FNT - CURSO 2005/2006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0B67BA3-4ADB-465B-B118-F21B32559CC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918558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>
                <a:solidFill>
                  <a:schemeClr val="tx1"/>
                </a:solidFill>
              </a:rPr>
              <a:t>TEMA 1: ECUACIONES DE MAXWELL</a:t>
            </a:r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>
                <a:solidFill>
                  <a:schemeClr val="tx1"/>
                </a:solidFill>
              </a:rPr>
              <a:t>FNT - CURSO 2005/2006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E1667395-BD9E-4B69-AFD3-9CDA4F8455AE}" type="slidenum">
              <a:rPr lang="es-ES" sz="1200" smtClean="0">
                <a:solidFill>
                  <a:schemeClr val="tx1"/>
                </a:solidFill>
              </a:rPr>
              <a:pPr/>
              <a:t>1</a:t>
            </a:fld>
            <a:endParaRPr lang="es-ES" sz="1200">
              <a:solidFill>
                <a:schemeClr val="tx1"/>
              </a:solidFill>
            </a:endParaRPr>
          </a:p>
        </p:txBody>
      </p:sp>
      <p:sp>
        <p:nvSpPr>
          <p:cNvPr id="61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b="1" i="1" dirty="0"/>
          </a:p>
        </p:txBody>
      </p:sp>
    </p:spTree>
    <p:extLst>
      <p:ext uri="{BB962C8B-B14F-4D97-AF65-F5344CB8AC3E}">
        <p14:creationId xmlns:p14="http://schemas.microsoft.com/office/powerpoint/2010/main" val="3356279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C6A05A-8365-4601-9FEA-C2BFD134C580}" type="slidenum">
              <a:rPr lang="es-ES" smtClean="0"/>
              <a:pPr>
                <a:spcBef>
                  <a:spcPct val="0"/>
                </a:spcBef>
              </a:pPr>
              <a:t>10</a:t>
            </a:fld>
            <a:endParaRPr lang="es-ES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4793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C6A05A-8365-4601-9FEA-C2BFD134C580}" type="slidenum">
              <a:rPr lang="es-ES" smtClean="0"/>
              <a:pPr>
                <a:spcBef>
                  <a:spcPct val="0"/>
                </a:spcBef>
              </a:pPr>
              <a:t>11</a:t>
            </a:fld>
            <a:endParaRPr lang="es-ES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8395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8656" indent="-295637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2548" indent="-236510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5567" indent="-236510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28586" indent="-236510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605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74624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7643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20663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8656" indent="-295637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2548" indent="-236510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5567" indent="-236510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28586" indent="-236510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605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74624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7643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20663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8656" indent="-295637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2548" indent="-236510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5567" indent="-236510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28586" indent="-236510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605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74624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7643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20663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2595C3E-2B1D-445D-BBC5-83956D81BE9F}" type="slidenum">
              <a:rPr lang="es-ES" smtClean="0"/>
              <a:pPr>
                <a:spcBef>
                  <a:spcPct val="0"/>
                </a:spcBef>
              </a:pPr>
              <a:t>12</a:t>
            </a:fld>
            <a:endParaRPr lang="es-ES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967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2595C3E-2B1D-445D-BBC5-83956D81BE9F}" type="slidenum">
              <a:rPr lang="es-ES" smtClean="0"/>
              <a:pPr>
                <a:spcBef>
                  <a:spcPct val="0"/>
                </a:spcBef>
              </a:pPr>
              <a:t>13</a:t>
            </a:fld>
            <a:endParaRPr lang="es-ES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9892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0B9E7E0-6F0F-48D1-B820-AB59C426DE50}" type="slidenum">
              <a:rPr lang="es-ES" smtClean="0"/>
              <a:pPr>
                <a:spcBef>
                  <a:spcPct val="0"/>
                </a:spcBef>
              </a:pPr>
              <a:t>14</a:t>
            </a:fld>
            <a:endParaRPr lang="es-ES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249455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0B9E7E0-6F0F-48D1-B820-AB59C426DE50}" type="slidenum">
              <a:rPr lang="es-ES" smtClean="0"/>
              <a:pPr>
                <a:spcBef>
                  <a:spcPct val="0"/>
                </a:spcBef>
              </a:pPr>
              <a:t>15</a:t>
            </a:fld>
            <a:endParaRPr lang="es-ES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267877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8656" indent="-295637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2548" indent="-236510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5567" indent="-236510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28586" indent="-236510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605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74624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7643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20663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8656" indent="-295637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2548" indent="-236510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5567" indent="-236510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28586" indent="-236510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605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74624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7643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20663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8656" indent="-295637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2548" indent="-236510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5567" indent="-236510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28586" indent="-236510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605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74624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7643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20663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D789D3E-A9E4-4EB9-8897-FCE22B3F0C1A}" type="slidenum">
              <a:rPr lang="es-ES" smtClean="0"/>
              <a:pPr>
                <a:spcBef>
                  <a:spcPct val="0"/>
                </a:spcBef>
              </a:pPr>
              <a:t>16</a:t>
            </a:fld>
            <a:endParaRPr lang="es-E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i="1" dirty="0"/>
          </a:p>
        </p:txBody>
      </p:sp>
    </p:spTree>
    <p:extLst>
      <p:ext uri="{BB962C8B-B14F-4D97-AF65-F5344CB8AC3E}">
        <p14:creationId xmlns:p14="http://schemas.microsoft.com/office/powerpoint/2010/main" val="2153597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D789D3E-A9E4-4EB9-8897-FCE22B3F0C1A}" type="slidenum">
              <a:rPr lang="es-ES" smtClean="0"/>
              <a:pPr>
                <a:spcBef>
                  <a:spcPct val="0"/>
                </a:spcBef>
              </a:pPr>
              <a:t>17</a:t>
            </a:fld>
            <a:endParaRPr lang="es-E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i="1"/>
          </a:p>
        </p:txBody>
      </p:sp>
    </p:spTree>
    <p:extLst>
      <p:ext uri="{BB962C8B-B14F-4D97-AF65-F5344CB8AC3E}">
        <p14:creationId xmlns:p14="http://schemas.microsoft.com/office/powerpoint/2010/main" val="4168386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8195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8196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7A27995-5259-4337-8A57-6DB5EE74E150}" type="slidenum">
              <a:rPr lang="es-ES"/>
              <a:pPr algn="r" eaLnBrk="1" hangingPunct="1">
                <a:spcBef>
                  <a:spcPct val="0"/>
                </a:spcBef>
              </a:pPr>
              <a:t>2</a:t>
            </a:fld>
            <a:endParaRPr lang="es-ES"/>
          </a:p>
        </p:txBody>
      </p:sp>
      <p:sp>
        <p:nvSpPr>
          <p:cNvPr id="81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870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8656" indent="-295637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2548" indent="-236510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5567" indent="-236510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28586" indent="-236510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605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74624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7643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20663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02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8656" indent="-295637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2548" indent="-236510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5567" indent="-236510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28586" indent="-236510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605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74624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7643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20663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02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8656" indent="-295637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2548" indent="-236510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5567" indent="-236510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28586" indent="-236510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605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74624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7643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20663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7D3177-F4CA-4FD4-88A6-75E0D51A54CE}" type="slidenum">
              <a:rPr lang="es-ES" smtClean="0"/>
              <a:pPr>
                <a:spcBef>
                  <a:spcPct val="0"/>
                </a:spcBef>
              </a:pPr>
              <a:t>3</a:t>
            </a:fld>
            <a:endParaRPr lang="es-ES"/>
          </a:p>
        </p:txBody>
      </p:sp>
      <p:sp>
        <p:nvSpPr>
          <p:cNvPr id="102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1410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02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02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7D3177-F4CA-4FD4-88A6-75E0D51A54CE}" type="slidenum">
              <a:rPr lang="es-ES" smtClean="0"/>
              <a:pPr>
                <a:spcBef>
                  <a:spcPct val="0"/>
                </a:spcBef>
              </a:pPr>
              <a:t>4</a:t>
            </a:fld>
            <a:endParaRPr lang="es-ES"/>
          </a:p>
        </p:txBody>
      </p:sp>
      <p:sp>
        <p:nvSpPr>
          <p:cNvPr id="102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2579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2291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2292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FAA8F73-8663-4D14-9C29-2A9E5C203891}" type="slidenum">
              <a:rPr lang="es-ES"/>
              <a:pPr algn="r" eaLnBrk="1" hangingPunct="1">
                <a:spcBef>
                  <a:spcPct val="0"/>
                </a:spcBef>
              </a:pPr>
              <a:t>5</a:t>
            </a:fld>
            <a:endParaRPr lang="es-ES"/>
          </a:p>
        </p:txBody>
      </p:sp>
      <p:sp>
        <p:nvSpPr>
          <p:cNvPr id="12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9244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2291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2292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FAA8F73-8663-4D14-9C29-2A9E5C203891}" type="slidenum">
              <a:rPr lang="es-ES"/>
              <a:pPr algn="r" eaLnBrk="1" hangingPunct="1">
                <a:spcBef>
                  <a:spcPct val="0"/>
                </a:spcBef>
              </a:pPr>
              <a:t>6</a:t>
            </a:fld>
            <a:endParaRPr lang="es-ES"/>
          </a:p>
        </p:txBody>
      </p:sp>
      <p:sp>
        <p:nvSpPr>
          <p:cNvPr id="12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2948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8656" indent="-295637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2548" indent="-236510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5567" indent="-236510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28586" indent="-236510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605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74624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7643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20663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8656" indent="-295637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2548" indent="-236510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5567" indent="-236510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28586" indent="-236510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605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74624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7643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20663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8656" indent="-295637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2548" indent="-236510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5567" indent="-236510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28586" indent="-236510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605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74624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7643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20663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B7FF1A-0EC2-4A61-9A27-3E9A55D23D2A}" type="slidenum">
              <a:rPr lang="es-ES" smtClean="0"/>
              <a:pPr>
                <a:spcBef>
                  <a:spcPct val="0"/>
                </a:spcBef>
              </a:pPr>
              <a:t>7</a:t>
            </a:fld>
            <a:endParaRPr lang="es-ES"/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5850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B7FF1A-0EC2-4A61-9A27-3E9A55D23D2A}" type="slidenum">
              <a:rPr lang="es-ES" smtClean="0"/>
              <a:pPr>
                <a:spcBef>
                  <a:spcPct val="0"/>
                </a:spcBef>
              </a:pPr>
              <a:t>8</a:t>
            </a:fld>
            <a:endParaRPr lang="es-ES"/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54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8656" indent="-295637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2548" indent="-236510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5567" indent="-236510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28586" indent="-236510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605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74624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7643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20663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8656" indent="-295637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2548" indent="-236510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5567" indent="-236510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28586" indent="-236510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605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74624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7643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20663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63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8656" indent="-295637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2548" indent="-236510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5567" indent="-236510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28586" indent="-236510" defTabSz="94768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1605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74624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7643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20663" indent="-236510" defTabSz="9476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24CB611-2095-464B-973D-4CC1B631FD6D}" type="slidenum">
              <a:rPr lang="es-ES" smtClean="0"/>
              <a:pPr>
                <a:spcBef>
                  <a:spcPct val="0"/>
                </a:spcBef>
              </a:pPr>
              <a:t>9</a:t>
            </a:fld>
            <a:endParaRPr lang="es-ES"/>
          </a:p>
        </p:txBody>
      </p:sp>
      <p:sp>
        <p:nvSpPr>
          <p:cNvPr id="16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989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623888" y="211138"/>
            <a:ext cx="9920287" cy="67913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 anchor="ctr"/>
          <a:lstStyle>
            <a:lvl1pPr defTabSz="10287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14350" defTabSz="10287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 defTabSz="10287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defTabSz="10287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defTabSz="10287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s-ES" sz="2700">
              <a:latin typeface="Times New Roman" panose="02020603050405020304" pitchFamily="18" charset="0"/>
            </a:endParaRPr>
          </a:p>
        </p:txBody>
      </p:sp>
      <p:pic>
        <p:nvPicPr>
          <p:cNvPr id="5" name="Picture 1027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53975"/>
            <a:ext cx="1395413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04850" y="4337050"/>
            <a:ext cx="1230313" cy="4794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870" tIns="51435" rIns="102870" bIns="51435" anchor="ctr"/>
          <a:lstStyle>
            <a:lvl1pPr defTabSz="10287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14350" defTabSz="10287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 defTabSz="10287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defTabSz="10287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defTabSz="10287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s-ES" sz="2700">
              <a:latin typeface="Times New Roman" panose="02020603050405020304" pitchFamily="18" charset="0"/>
            </a:endParaRPr>
          </a:p>
        </p:txBody>
      </p:sp>
      <p:pic>
        <p:nvPicPr>
          <p:cNvPr id="7" name="Picture 1029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433888"/>
            <a:ext cx="1395413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4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079500" y="2160588"/>
            <a:ext cx="9121775" cy="12001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4215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1920875" y="4079875"/>
            <a:ext cx="7559675" cy="18605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8" name="Rectangle 1032"/>
          <p:cNvSpPr>
            <a:spLocks noGrp="1" noChangeArrowheads="1"/>
          </p:cNvSpPr>
          <p:nvPr>
            <p:ph type="dt" sz="quarter" idx="10"/>
          </p:nvPr>
        </p:nvSpPr>
        <p:spPr>
          <a:xfrm>
            <a:off x="1281113" y="6400800"/>
            <a:ext cx="2249487" cy="479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033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0838" y="6400800"/>
            <a:ext cx="3421062" cy="479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" name="Rectangle 103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12138" y="6400800"/>
            <a:ext cx="2249487" cy="479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BBE11-987F-4C14-A170-B42FA5A1FF1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013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29C2F-7A22-4A21-A2C6-BD1A4153423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536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012113" y="400050"/>
            <a:ext cx="2249487" cy="57610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260475" y="400050"/>
            <a:ext cx="6599238" cy="57610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5345F-8BD2-4152-A2CC-BC260BC7A95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548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/>
          </p:nvPr>
        </p:nvSpPr>
        <p:spPr>
          <a:xfrm>
            <a:off x="1260475" y="400050"/>
            <a:ext cx="9001125" cy="57610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53BA3-3D83-4DC4-BBFC-929597AF7C9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819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917FD-D417-4CEE-8920-DFD6C72CA0E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324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600" y="1795463"/>
            <a:ext cx="9317038" cy="299561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36600" y="4819650"/>
            <a:ext cx="9317038" cy="15748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A2D85-8F7B-4018-8F0A-7453ABF672B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792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60475" y="1839913"/>
            <a:ext cx="4424363" cy="43211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837238" y="1839913"/>
            <a:ext cx="4424362" cy="43211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2726E-213A-40C1-B135-57326066144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163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4538" y="384175"/>
            <a:ext cx="9315450" cy="13906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44538" y="1765300"/>
            <a:ext cx="4568825" cy="8651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744538" y="2630488"/>
            <a:ext cx="4568825" cy="38687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468938" y="1765300"/>
            <a:ext cx="4591050" cy="8651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468938" y="2630488"/>
            <a:ext cx="4591050" cy="38687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A085D-01EF-4FE8-A756-0B03BB799C0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04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3D2D2-CA08-4616-BD11-C7A061DE908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679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426E6-D707-49D4-A9A2-0C35588A5E9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949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4538" y="479425"/>
            <a:ext cx="3482975" cy="16811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92638" y="1036638"/>
            <a:ext cx="5467350" cy="5118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744538" y="2160588"/>
            <a:ext cx="3482975" cy="40020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01597-21DB-4319-AFA9-A93F2162C80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70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4538" y="479425"/>
            <a:ext cx="3482975" cy="16811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592638" y="1036638"/>
            <a:ext cx="5467350" cy="5118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744538" y="2160588"/>
            <a:ext cx="3482975" cy="40020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F3A84-17D9-4629-B528-53700439CD0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667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ltGray">
          <a:xfrm>
            <a:off x="720725" y="239713"/>
            <a:ext cx="9731375" cy="6710362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 anchor="ctr"/>
          <a:lstStyle>
            <a:lvl1pPr defTabSz="10287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14350" defTabSz="10287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 defTabSz="10287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defTabSz="10287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defTabSz="10287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s-ES" sz="2700">
              <a:latin typeface="Times New Roman" panose="02020603050405020304" pitchFamily="18" charset="0"/>
            </a:endParaRP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200150" y="1679575"/>
            <a:ext cx="90614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028" name="Picture 4" descr="minispi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53975"/>
            <a:ext cx="1395413" cy="425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minispi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433888"/>
            <a:ext cx="1395413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60475" y="400050"/>
            <a:ext cx="90011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2870" tIns="51435" rIns="102870" bIns="5143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60475" y="1839913"/>
            <a:ext cx="900112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319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98563" y="6411913"/>
            <a:ext cx="224948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>
            <a:lvl1pPr defTabSz="1028700" eaLnBrk="1" hangingPunct="1">
              <a:spcBef>
                <a:spcPct val="0"/>
              </a:spcBef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319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78288" y="6411913"/>
            <a:ext cx="3421062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>
            <a:lvl1pPr algn="ctr" defTabSz="1028700" eaLnBrk="1" hangingPunct="1">
              <a:spcBef>
                <a:spcPct val="0"/>
              </a:spcBef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31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29588" y="6411913"/>
            <a:ext cx="224948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>
            <a:lvl1pPr algn="r" defTabSz="1028700" eaLnBrk="1" hangingPunct="1">
              <a:spcBef>
                <a:spcPct val="0"/>
              </a:spcBef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08131CD2-2E9C-49E4-8FF8-3E8BF0968FF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</p:sldLayoutIdLst>
  <p:txStyles>
    <p:titleStyle>
      <a:lvl1pPr algn="ctr" defTabSz="1028700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anose="02020603050405020304" pitchFamily="18" charset="0"/>
        </a:defRPr>
      </a:lvl2pPr>
      <a:lvl3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anose="02020603050405020304" pitchFamily="18" charset="0"/>
        </a:defRPr>
      </a:lvl3pPr>
      <a:lvl4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anose="02020603050405020304" pitchFamily="18" charset="0"/>
        </a:defRPr>
      </a:lvl4pPr>
      <a:lvl5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anose="02020603050405020304" pitchFamily="18" charset="0"/>
        </a:defRPr>
      </a:lvl5pPr>
      <a:lvl6pPr marL="4572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anose="02020603050405020304" pitchFamily="18" charset="0"/>
        </a:defRPr>
      </a:lvl6pPr>
      <a:lvl7pPr marL="9144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85763" indent="-385763" algn="l" defTabSz="1028700" rtl="0" eaLnBrk="0" fontAlgn="base" hangingPunct="0">
        <a:spcBef>
          <a:spcPct val="20000"/>
        </a:spcBef>
        <a:spcAft>
          <a:spcPct val="0"/>
        </a:spcAft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6613" indent="-322263" algn="l" defTabSz="1028700" rtl="0" eaLnBrk="0" fontAlgn="base" hangingPunct="0">
        <a:spcBef>
          <a:spcPct val="20000"/>
        </a:spcBef>
        <a:spcAft>
          <a:spcPct val="0"/>
        </a:spcAft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0" fontAlgn="base" hangingPunct="0">
        <a:spcBef>
          <a:spcPct val="20000"/>
        </a:spcBef>
        <a:spcAft>
          <a:spcPct val="0"/>
        </a:spcAft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0" fontAlgn="base" hangingPunct="0">
        <a:spcBef>
          <a:spcPct val="20000"/>
        </a:spcBef>
        <a:spcAft>
          <a:spcPct val="0"/>
        </a:spcAft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0" fontAlgn="base" hangingPunct="0">
        <a:spcBef>
          <a:spcPct val="20000"/>
        </a:spcBef>
        <a:spcAft>
          <a:spcPct val="0"/>
        </a:spcAft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mage:Voltaic_pile.jp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509963" y="3319463"/>
            <a:ext cx="4514850" cy="530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s-ES" sz="2400" b="1">
                <a:solidFill>
                  <a:schemeClr val="tx1"/>
                </a:solidFill>
                <a:latin typeface="Comic Sans MS" panose="030F0702030302020204" pitchFamily="66" charset="0"/>
              </a:rPr>
              <a:t>INTERACCIÓN MAGNÉTICA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300663" y="4440238"/>
            <a:ext cx="9334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2400" b="1">
                <a:solidFill>
                  <a:schemeClr val="tx1"/>
                </a:solidFill>
                <a:latin typeface="Comic Sans MS" panose="030F0702030302020204" pitchFamily="66" charset="0"/>
              </a:rPr>
              <a:t>(1/7)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065713" y="2298700"/>
            <a:ext cx="1397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2400" b="1">
                <a:solidFill>
                  <a:schemeClr val="tx1"/>
                </a:solidFill>
                <a:latin typeface="Comic Sans MS" panose="030F0702030302020204" pitchFamily="66" charset="0"/>
              </a:rPr>
              <a:t>TEMA 5</a:t>
            </a:r>
          </a:p>
        </p:txBody>
      </p: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7876876" y="5061092"/>
            <a:ext cx="2574925" cy="1865313"/>
            <a:chOff x="4896" y="2935"/>
            <a:chExt cx="1622" cy="1175"/>
          </a:xfrm>
        </p:grpSpPr>
        <p:sp>
          <p:nvSpPr>
            <p:cNvPr id="21" name="AutoShape 1056"/>
            <p:cNvSpPr>
              <a:spLocks noChangeArrowheads="1"/>
            </p:cNvSpPr>
            <p:nvPr/>
          </p:nvSpPr>
          <p:spPr bwMode="auto">
            <a:xfrm>
              <a:off x="4896" y="2935"/>
              <a:ext cx="1622" cy="1175"/>
            </a:xfrm>
            <a:prstGeom prst="foldedCorner">
              <a:avLst>
                <a:gd name="adj" fmla="val 12500"/>
              </a:avLst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2" name="Text Box 1057"/>
            <p:cNvSpPr txBox="1">
              <a:spLocks noChangeArrowheads="1"/>
            </p:cNvSpPr>
            <p:nvPr/>
          </p:nvSpPr>
          <p:spPr bwMode="auto">
            <a:xfrm>
              <a:off x="5044" y="3079"/>
              <a:ext cx="1330" cy="52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 b="1">
                  <a:latin typeface="Trebuchet MS" panose="020B0603020202020204" pitchFamily="34" charset="0"/>
                </a:rPr>
                <a:t>BOLETÍN DE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 b="1">
                  <a:latin typeface="Trebuchet MS" panose="020B0603020202020204" pitchFamily="34" charset="0"/>
                </a:rPr>
                <a:t>PROBLEMAS</a:t>
              </a:r>
            </a:p>
          </p:txBody>
        </p:sp>
        <p:sp>
          <p:nvSpPr>
            <p:cNvPr id="23" name="Text Box 1058"/>
            <p:cNvSpPr txBox="1">
              <a:spLocks noChangeArrowheads="1"/>
            </p:cNvSpPr>
            <p:nvPr/>
          </p:nvSpPr>
          <p:spPr bwMode="auto">
            <a:xfrm>
              <a:off x="5040" y="3585"/>
              <a:ext cx="39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4800" dirty="0">
                  <a:solidFill>
                    <a:srgbClr val="3333FF"/>
                  </a:solidFill>
                  <a:latin typeface="Trebuchet MS" panose="020B0603020202020204" pitchFamily="34" charset="0"/>
                  <a:sym typeface="Wingdings" panose="05000000000000000000" pitchFamily="2" charset="2"/>
                </a:rPr>
                <a:t></a:t>
              </a:r>
            </a:p>
          </p:txBody>
        </p:sp>
        <p:sp>
          <p:nvSpPr>
            <p:cNvPr id="24" name="Text Box 1062"/>
            <p:cNvSpPr txBox="1">
              <a:spLocks noChangeArrowheads="1"/>
            </p:cNvSpPr>
            <p:nvPr/>
          </p:nvSpPr>
          <p:spPr bwMode="auto">
            <a:xfrm>
              <a:off x="5471" y="3709"/>
              <a:ext cx="8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En Moodle</a:t>
              </a:r>
            </a:p>
          </p:txBody>
        </p:sp>
      </p:grpSp>
      <p:grpSp>
        <p:nvGrpSpPr>
          <p:cNvPr id="38" name="Group 23">
            <a:extLst>
              <a:ext uri="{FF2B5EF4-FFF2-40B4-BE49-F238E27FC236}">
                <a16:creationId xmlns:a16="http://schemas.microsoft.com/office/drawing/2014/main" id="{8D0E8222-EB55-4353-865F-D6E66F196626}"/>
              </a:ext>
            </a:extLst>
          </p:cNvPr>
          <p:cNvGrpSpPr>
            <a:grpSpLocks/>
          </p:cNvGrpSpPr>
          <p:nvPr/>
        </p:nvGrpSpPr>
        <p:grpSpPr bwMode="auto">
          <a:xfrm>
            <a:off x="7257424" y="295979"/>
            <a:ext cx="3209926" cy="1858963"/>
            <a:chOff x="4896" y="276"/>
            <a:chExt cx="2022" cy="1171"/>
          </a:xfrm>
        </p:grpSpPr>
        <p:sp>
          <p:nvSpPr>
            <p:cNvPr id="39" name="AutoShape 1067">
              <a:extLst>
                <a:ext uri="{FF2B5EF4-FFF2-40B4-BE49-F238E27FC236}">
                  <a16:creationId xmlns:a16="http://schemas.microsoft.com/office/drawing/2014/main" id="{18E5C961-52FB-4230-8C94-1719D271B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76"/>
              <a:ext cx="2022" cy="1171"/>
            </a:xfrm>
            <a:prstGeom prst="foldedCorner">
              <a:avLst>
                <a:gd name="adj" fmla="val 12500"/>
              </a:avLst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0" name="Text Box 1068">
              <a:extLst>
                <a:ext uri="{FF2B5EF4-FFF2-40B4-BE49-F238E27FC236}">
                  <a16:creationId xmlns:a16="http://schemas.microsoft.com/office/drawing/2014/main" id="{5509B129-AA9C-4FBC-9DBC-887022608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6" y="391"/>
              <a:ext cx="1786" cy="340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 b="1" dirty="0">
                  <a:latin typeface="Trebuchet MS" panose="020B0603020202020204" pitchFamily="34" charset="0"/>
                </a:rPr>
                <a:t>PRÁCTICA 4</a:t>
              </a:r>
            </a:p>
          </p:txBody>
        </p:sp>
        <p:sp>
          <p:nvSpPr>
            <p:cNvPr id="41" name="Text Box 1069">
              <a:extLst>
                <a:ext uri="{FF2B5EF4-FFF2-40B4-BE49-F238E27FC236}">
                  <a16:creationId xmlns:a16="http://schemas.microsoft.com/office/drawing/2014/main" id="{83296BB6-FE66-460A-BADF-F9CB73FB6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6" y="839"/>
              <a:ext cx="1786" cy="2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 b="1" dirty="0">
                  <a:solidFill>
                    <a:srgbClr val="FFFFFF"/>
                  </a:solidFill>
                  <a:latin typeface="Trebuchet MS" panose="020B0603020202020204" pitchFamily="34" charset="0"/>
                </a:rPr>
                <a:t>09-11 y 14-15/12</a:t>
              </a:r>
            </a:p>
          </p:txBody>
        </p:sp>
        <p:sp>
          <p:nvSpPr>
            <p:cNvPr id="42" name="Text Box 1062">
              <a:extLst>
                <a:ext uri="{FF2B5EF4-FFF2-40B4-BE49-F238E27FC236}">
                  <a16:creationId xmlns:a16="http://schemas.microsoft.com/office/drawing/2014/main" id="{E9B8D2D7-D98F-4D6E-9C5A-E9C90474B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9" y="1125"/>
              <a:ext cx="8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Boletín en Moodle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78" name="AutoShape 154"/>
          <p:cNvSpPr>
            <a:spLocks noChangeArrowheads="1"/>
          </p:cNvSpPr>
          <p:nvPr/>
        </p:nvSpPr>
        <p:spPr bwMode="auto">
          <a:xfrm>
            <a:off x="3497517" y="2629408"/>
            <a:ext cx="115887" cy="644525"/>
          </a:xfrm>
          <a:prstGeom prst="can">
            <a:avLst>
              <a:gd name="adj" fmla="val 106650"/>
            </a:avLst>
          </a:prstGeom>
          <a:gradFill rotWithShape="1">
            <a:gsLst>
              <a:gs pos="0">
                <a:srgbClr val="808080"/>
              </a:gs>
              <a:gs pos="100000">
                <a:srgbClr val="3B3B3B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82800" rIns="90000" bIns="82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3081" name="Line 57"/>
          <p:cNvSpPr>
            <a:spLocks noChangeShapeType="1"/>
          </p:cNvSpPr>
          <p:nvPr/>
        </p:nvSpPr>
        <p:spPr bwMode="auto">
          <a:xfrm>
            <a:off x="2391029" y="1691196"/>
            <a:ext cx="2306638" cy="18923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513082" name="Line 58"/>
          <p:cNvSpPr>
            <a:spLocks noChangeShapeType="1"/>
          </p:cNvSpPr>
          <p:nvPr/>
        </p:nvSpPr>
        <p:spPr bwMode="auto">
          <a:xfrm flipV="1">
            <a:off x="1881442" y="2073783"/>
            <a:ext cx="3243262" cy="118427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513070" name="Line 46"/>
          <p:cNvSpPr>
            <a:spLocks noChangeShapeType="1"/>
          </p:cNvSpPr>
          <p:nvPr/>
        </p:nvSpPr>
        <p:spPr bwMode="auto">
          <a:xfrm flipV="1">
            <a:off x="1549654" y="1127633"/>
            <a:ext cx="3844925" cy="137001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grpSp>
        <p:nvGrpSpPr>
          <p:cNvPr id="3" name="Group 183"/>
          <p:cNvGrpSpPr>
            <a:grpSpLocks/>
          </p:cNvGrpSpPr>
          <p:nvPr/>
        </p:nvGrpSpPr>
        <p:grpSpPr bwMode="auto">
          <a:xfrm>
            <a:off x="2624392" y="2372233"/>
            <a:ext cx="1841500" cy="520700"/>
            <a:chOff x="2098" y="1840"/>
            <a:chExt cx="1160" cy="328"/>
          </a:xfrm>
        </p:grpSpPr>
        <p:sp>
          <p:nvSpPr>
            <p:cNvPr id="17493" name="AutoShape 48"/>
            <p:cNvSpPr>
              <a:spLocks noChangeArrowheads="1"/>
            </p:cNvSpPr>
            <p:nvPr/>
          </p:nvSpPr>
          <p:spPr bwMode="auto">
            <a:xfrm rot="4227555" flipH="1" flipV="1">
              <a:off x="2336" y="1804"/>
              <a:ext cx="126" cy="60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94" name="AutoShape 49"/>
            <p:cNvSpPr>
              <a:spLocks noChangeArrowheads="1"/>
            </p:cNvSpPr>
            <p:nvPr/>
          </p:nvSpPr>
          <p:spPr bwMode="auto">
            <a:xfrm rot="15027555" flipV="1">
              <a:off x="2894" y="1602"/>
              <a:ext cx="125" cy="602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13074" name="Line 50"/>
          <p:cNvSpPr>
            <a:spLocks noChangeShapeType="1"/>
          </p:cNvSpPr>
          <p:nvPr/>
        </p:nvSpPr>
        <p:spPr bwMode="auto">
          <a:xfrm>
            <a:off x="1527429" y="2511933"/>
            <a:ext cx="0" cy="914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513075" name="Line 51"/>
          <p:cNvSpPr>
            <a:spLocks noChangeShapeType="1"/>
          </p:cNvSpPr>
          <p:nvPr/>
        </p:nvSpPr>
        <p:spPr bwMode="auto">
          <a:xfrm>
            <a:off x="5389504" y="1127633"/>
            <a:ext cx="0" cy="914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513077" name="Text Box 53"/>
          <p:cNvSpPr txBox="1">
            <a:spLocks noChangeArrowheads="1"/>
          </p:cNvSpPr>
          <p:nvPr/>
        </p:nvSpPr>
        <p:spPr bwMode="auto">
          <a:xfrm>
            <a:off x="1897317" y="265798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000" b="1">
                <a:latin typeface="Arial" panose="020B0604020202020204" pitchFamily="34" charset="0"/>
              </a:rPr>
              <a:t>N</a:t>
            </a:r>
            <a:endParaRPr lang="es-ES" sz="2000" b="1" baseline="-25000">
              <a:latin typeface="Arial" panose="020B0604020202020204" pitchFamily="34" charset="0"/>
            </a:endParaRPr>
          </a:p>
        </p:txBody>
      </p:sp>
      <p:sp>
        <p:nvSpPr>
          <p:cNvPr id="513078" name="Text Box 54"/>
          <p:cNvSpPr txBox="1">
            <a:spLocks noChangeArrowheads="1"/>
          </p:cNvSpPr>
          <p:nvPr/>
        </p:nvSpPr>
        <p:spPr bwMode="auto">
          <a:xfrm>
            <a:off x="4465892" y="1773746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000" b="1">
                <a:latin typeface="Arial" panose="020B0604020202020204" pitchFamily="34" charset="0"/>
              </a:rPr>
              <a:t>S</a:t>
            </a:r>
            <a:endParaRPr lang="es-ES" sz="2000" b="1" baseline="-25000">
              <a:latin typeface="Arial" panose="020B0604020202020204" pitchFamily="34" charset="0"/>
            </a:endParaRPr>
          </a:p>
        </p:txBody>
      </p:sp>
      <p:sp>
        <p:nvSpPr>
          <p:cNvPr id="513079" name="Text Box 55"/>
          <p:cNvSpPr txBox="1">
            <a:spLocks noChangeArrowheads="1"/>
          </p:cNvSpPr>
          <p:nvPr/>
        </p:nvSpPr>
        <p:spPr bwMode="auto">
          <a:xfrm>
            <a:off x="1366838" y="493143"/>
            <a:ext cx="870751" cy="46166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1820</a:t>
            </a:r>
            <a:endParaRPr lang="es-ES" sz="2400">
              <a:latin typeface="Arial" panose="020B0604020202020204" pitchFamily="34" charset="0"/>
            </a:endParaRPr>
          </a:p>
        </p:txBody>
      </p:sp>
      <p:grpSp>
        <p:nvGrpSpPr>
          <p:cNvPr id="4" name="Group 182"/>
          <p:cNvGrpSpPr>
            <a:grpSpLocks/>
          </p:cNvGrpSpPr>
          <p:nvPr/>
        </p:nvGrpSpPr>
        <p:grpSpPr bwMode="auto">
          <a:xfrm>
            <a:off x="3367342" y="1153033"/>
            <a:ext cx="350837" cy="719138"/>
            <a:chOff x="2566" y="1072"/>
            <a:chExt cx="221" cy="453"/>
          </a:xfrm>
        </p:grpSpPr>
        <p:sp>
          <p:nvSpPr>
            <p:cNvPr id="17491" name="Text Box 47"/>
            <p:cNvSpPr txBox="1">
              <a:spLocks noChangeArrowheads="1"/>
            </p:cNvSpPr>
            <p:nvPr/>
          </p:nvSpPr>
          <p:spPr bwMode="auto">
            <a:xfrm>
              <a:off x="2566" y="1072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 b="1">
                  <a:solidFill>
                    <a:srgbClr val="3333FF"/>
                  </a:solidFill>
                  <a:latin typeface="Comic Sans MS" panose="030F0702030302020204" pitchFamily="66" charset="0"/>
                </a:rPr>
                <a:t>I</a:t>
              </a:r>
            </a:p>
          </p:txBody>
        </p:sp>
        <p:sp>
          <p:nvSpPr>
            <p:cNvPr id="17492" name="AutoShape 56"/>
            <p:cNvSpPr>
              <a:spLocks noChangeArrowheads="1"/>
            </p:cNvSpPr>
            <p:nvPr/>
          </p:nvSpPr>
          <p:spPr bwMode="auto">
            <a:xfrm rot="-6600000">
              <a:off x="2624" y="1418"/>
              <a:ext cx="111" cy="10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13085" name="Text Box 61"/>
          <p:cNvSpPr txBox="1">
            <a:spLocks noChangeArrowheads="1"/>
          </p:cNvSpPr>
          <p:nvPr/>
        </p:nvSpPr>
        <p:spPr bwMode="auto">
          <a:xfrm>
            <a:off x="2309705" y="502519"/>
            <a:ext cx="26308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solidFill>
                  <a:srgbClr val="3333FF"/>
                </a:solidFill>
                <a:latin typeface="Arial" panose="020B0604020202020204" pitchFamily="34" charset="0"/>
              </a:rPr>
              <a:t>Oersted (Ørsted)</a:t>
            </a:r>
            <a:endParaRPr lang="es-ES" sz="2800" b="1" dirty="0">
              <a:solidFill>
                <a:srgbClr val="3333FF"/>
              </a:solidFill>
            </a:endParaRPr>
          </a:p>
        </p:txBody>
      </p:sp>
      <p:grpSp>
        <p:nvGrpSpPr>
          <p:cNvPr id="6" name="Group 184"/>
          <p:cNvGrpSpPr>
            <a:grpSpLocks/>
          </p:cNvGrpSpPr>
          <p:nvPr/>
        </p:nvGrpSpPr>
        <p:grpSpPr bwMode="auto">
          <a:xfrm rot="-7260000">
            <a:off x="2633917" y="2365883"/>
            <a:ext cx="1841500" cy="520700"/>
            <a:chOff x="2098" y="1840"/>
            <a:chExt cx="1160" cy="328"/>
          </a:xfrm>
        </p:grpSpPr>
        <p:sp>
          <p:nvSpPr>
            <p:cNvPr id="17487" name="AutoShape 185"/>
            <p:cNvSpPr>
              <a:spLocks noChangeArrowheads="1"/>
            </p:cNvSpPr>
            <p:nvPr/>
          </p:nvSpPr>
          <p:spPr bwMode="auto">
            <a:xfrm rot="4227555" flipH="1" flipV="1">
              <a:off x="2336" y="1804"/>
              <a:ext cx="126" cy="60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88" name="AutoShape 186"/>
            <p:cNvSpPr>
              <a:spLocks noChangeArrowheads="1"/>
            </p:cNvSpPr>
            <p:nvPr/>
          </p:nvSpPr>
          <p:spPr bwMode="auto">
            <a:xfrm rot="15027555" flipV="1">
              <a:off x="2894" y="1602"/>
              <a:ext cx="125" cy="602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oup 194"/>
          <p:cNvGrpSpPr>
            <a:grpSpLocks/>
          </p:cNvGrpSpPr>
          <p:nvPr/>
        </p:nvGrpSpPr>
        <p:grpSpPr bwMode="auto">
          <a:xfrm rot="-7260000" flipH="1" flipV="1">
            <a:off x="2614867" y="2359533"/>
            <a:ext cx="1841500" cy="520700"/>
            <a:chOff x="2098" y="1840"/>
            <a:chExt cx="1160" cy="328"/>
          </a:xfrm>
        </p:grpSpPr>
        <p:sp>
          <p:nvSpPr>
            <p:cNvPr id="17485" name="AutoShape 195"/>
            <p:cNvSpPr>
              <a:spLocks noChangeArrowheads="1"/>
            </p:cNvSpPr>
            <p:nvPr/>
          </p:nvSpPr>
          <p:spPr bwMode="auto">
            <a:xfrm rot="4227555" flipH="1" flipV="1">
              <a:off x="2336" y="1804"/>
              <a:ext cx="126" cy="60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86" name="AutoShape 196"/>
            <p:cNvSpPr>
              <a:spLocks noChangeArrowheads="1"/>
            </p:cNvSpPr>
            <p:nvPr/>
          </p:nvSpPr>
          <p:spPr bwMode="auto">
            <a:xfrm rot="15027555" flipV="1">
              <a:off x="2894" y="1602"/>
              <a:ext cx="125" cy="602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13180" name="Oval 156"/>
          <p:cNvSpPr>
            <a:spLocks noChangeArrowheads="1"/>
          </p:cNvSpPr>
          <p:nvPr/>
        </p:nvSpPr>
        <p:spPr bwMode="auto">
          <a:xfrm>
            <a:off x="3464179" y="2557971"/>
            <a:ext cx="163513" cy="122237"/>
          </a:xfrm>
          <a:prstGeom prst="ellipse">
            <a:avLst/>
          </a:prstGeom>
          <a:solidFill>
            <a:srgbClr val="808080"/>
          </a:solidFill>
          <a:ln w="1270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82800" rIns="90000" bIns="82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3205" name="Text Box 181"/>
          <p:cNvSpPr txBox="1">
            <a:spLocks noChangeArrowheads="1"/>
          </p:cNvSpPr>
          <p:nvPr/>
        </p:nvSpPr>
        <p:spPr bwMode="auto">
          <a:xfrm>
            <a:off x="1735258" y="5373502"/>
            <a:ext cx="8063469" cy="5147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400">
                <a:latin typeface="Arial" panose="020B0604020202020204" pitchFamily="34" charset="0"/>
              </a:rPr>
              <a:t>Una corriente actúa como un imán</a:t>
            </a:r>
          </a:p>
        </p:txBody>
      </p:sp>
      <p:grpSp>
        <p:nvGrpSpPr>
          <p:cNvPr id="9" name="Group 193"/>
          <p:cNvGrpSpPr>
            <a:grpSpLocks/>
          </p:cNvGrpSpPr>
          <p:nvPr/>
        </p:nvGrpSpPr>
        <p:grpSpPr bwMode="auto">
          <a:xfrm>
            <a:off x="3059367" y="1257808"/>
            <a:ext cx="350837" cy="719138"/>
            <a:chOff x="2702" y="1208"/>
            <a:chExt cx="221" cy="453"/>
          </a:xfrm>
        </p:grpSpPr>
        <p:sp>
          <p:nvSpPr>
            <p:cNvPr id="17483" name="Text Box 191"/>
            <p:cNvSpPr txBox="1">
              <a:spLocks noChangeArrowheads="1"/>
            </p:cNvSpPr>
            <p:nvPr/>
          </p:nvSpPr>
          <p:spPr bwMode="auto">
            <a:xfrm>
              <a:off x="2702" y="1208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 b="1">
                  <a:solidFill>
                    <a:srgbClr val="3333FF"/>
                  </a:solidFill>
                  <a:latin typeface="Comic Sans MS" panose="030F0702030302020204" pitchFamily="66" charset="0"/>
                </a:rPr>
                <a:t>I</a:t>
              </a:r>
            </a:p>
          </p:txBody>
        </p:sp>
        <p:sp>
          <p:nvSpPr>
            <p:cNvPr id="17484" name="AutoShape 192"/>
            <p:cNvSpPr>
              <a:spLocks noChangeArrowheads="1"/>
            </p:cNvSpPr>
            <p:nvPr/>
          </p:nvSpPr>
          <p:spPr bwMode="auto">
            <a:xfrm rot="-6600000" flipH="1" flipV="1">
              <a:off x="2760" y="1554"/>
              <a:ext cx="111" cy="10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13229" name="Text Box 205"/>
          <p:cNvSpPr txBox="1">
            <a:spLocks noChangeArrowheads="1"/>
          </p:cNvSpPr>
          <p:nvPr/>
        </p:nvSpPr>
        <p:spPr bwMode="auto">
          <a:xfrm>
            <a:off x="5770162" y="2696376"/>
            <a:ext cx="4488815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dirty="0">
                <a:latin typeface="Arial" panose="020B0604020202020204" pitchFamily="34" charset="0"/>
              </a:rPr>
              <a:t>A partir de cierta </a:t>
            </a:r>
            <a:r>
              <a:rPr lang="es-ES" sz="2400" dirty="0">
                <a:latin typeface="Comic Sans MS" panose="030F0702030302020204" pitchFamily="66" charset="0"/>
              </a:rPr>
              <a:t>I</a:t>
            </a:r>
            <a:r>
              <a:rPr lang="es-ES" sz="2400" dirty="0">
                <a:latin typeface="Arial" panose="020B0604020202020204" pitchFamily="34" charset="0"/>
              </a:rPr>
              <a:t>, el giro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s-ES" sz="2400" dirty="0">
                <a:latin typeface="Arial" panose="020B0604020202020204" pitchFamily="34" charset="0"/>
              </a:rPr>
              <a:t>  era de 90º y no se superaba</a:t>
            </a:r>
          </a:p>
        </p:txBody>
      </p:sp>
      <p:sp>
        <p:nvSpPr>
          <p:cNvPr id="513231" name="Freeform 207"/>
          <p:cNvSpPr>
            <a:spLocks/>
          </p:cNvSpPr>
          <p:nvPr/>
        </p:nvSpPr>
        <p:spPr bwMode="auto">
          <a:xfrm>
            <a:off x="2811717" y="3177921"/>
            <a:ext cx="1219200" cy="279400"/>
          </a:xfrm>
          <a:custGeom>
            <a:avLst/>
            <a:gdLst>
              <a:gd name="T0" fmla="*/ 0 w 768"/>
              <a:gd name="T1" fmla="*/ 0 h 176"/>
              <a:gd name="T2" fmla="*/ 2147483646 w 768"/>
              <a:gd name="T3" fmla="*/ 2147483646 h 176"/>
              <a:gd name="T4" fmla="*/ 2147483646 w 768"/>
              <a:gd name="T5" fmla="*/ 2147483646 h 176"/>
              <a:gd name="T6" fmla="*/ 0 60000 65536"/>
              <a:gd name="T7" fmla="*/ 0 60000 65536"/>
              <a:gd name="T8" fmla="*/ 0 60000 65536"/>
              <a:gd name="T9" fmla="*/ 0 w 768"/>
              <a:gd name="T10" fmla="*/ 0 h 176"/>
              <a:gd name="T11" fmla="*/ 768 w 768"/>
              <a:gd name="T12" fmla="*/ 176 h 1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176">
                <a:moveTo>
                  <a:pt x="0" y="0"/>
                </a:moveTo>
                <a:cubicBezTo>
                  <a:pt x="116" y="72"/>
                  <a:pt x="232" y="144"/>
                  <a:pt x="360" y="160"/>
                </a:cubicBezTo>
                <a:cubicBezTo>
                  <a:pt x="488" y="176"/>
                  <a:pt x="628" y="136"/>
                  <a:pt x="768" y="96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82800" rIns="90000" bIns="82800"/>
          <a:lstStyle/>
          <a:p>
            <a:endParaRPr lang="en-GB"/>
          </a:p>
        </p:txBody>
      </p:sp>
      <p:sp>
        <p:nvSpPr>
          <p:cNvPr id="513233" name="Freeform 209"/>
          <p:cNvSpPr>
            <a:spLocks/>
          </p:cNvSpPr>
          <p:nvPr/>
        </p:nvSpPr>
        <p:spPr bwMode="auto">
          <a:xfrm>
            <a:off x="2446592" y="2159508"/>
            <a:ext cx="274637" cy="647700"/>
          </a:xfrm>
          <a:custGeom>
            <a:avLst/>
            <a:gdLst>
              <a:gd name="T0" fmla="*/ 2147483646 w 173"/>
              <a:gd name="T1" fmla="*/ 2147483646 h 408"/>
              <a:gd name="T2" fmla="*/ 2147483646 w 173"/>
              <a:gd name="T3" fmla="*/ 2147483646 h 408"/>
              <a:gd name="T4" fmla="*/ 2147483646 w 173"/>
              <a:gd name="T5" fmla="*/ 0 h 408"/>
              <a:gd name="T6" fmla="*/ 0 60000 65536"/>
              <a:gd name="T7" fmla="*/ 0 60000 65536"/>
              <a:gd name="T8" fmla="*/ 0 60000 65536"/>
              <a:gd name="T9" fmla="*/ 0 w 173"/>
              <a:gd name="T10" fmla="*/ 0 h 408"/>
              <a:gd name="T11" fmla="*/ 173 w 173"/>
              <a:gd name="T12" fmla="*/ 408 h 4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3" h="408">
                <a:moveTo>
                  <a:pt x="56" y="408"/>
                </a:moveTo>
                <a:cubicBezTo>
                  <a:pt x="28" y="325"/>
                  <a:pt x="0" y="243"/>
                  <a:pt x="20" y="175"/>
                </a:cubicBezTo>
                <a:cubicBezTo>
                  <a:pt x="40" y="107"/>
                  <a:pt x="106" y="53"/>
                  <a:pt x="173" y="0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82800" rIns="90000" bIns="82800"/>
          <a:lstStyle/>
          <a:p>
            <a:endParaRPr lang="en-GB"/>
          </a:p>
        </p:txBody>
      </p:sp>
      <p:sp>
        <p:nvSpPr>
          <p:cNvPr id="513234" name="Text Box 210"/>
          <p:cNvSpPr txBox="1">
            <a:spLocks noChangeArrowheads="1"/>
          </p:cNvSpPr>
          <p:nvPr/>
        </p:nvSpPr>
        <p:spPr bwMode="auto">
          <a:xfrm>
            <a:off x="1735259" y="5963592"/>
            <a:ext cx="8063469" cy="51473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400">
                <a:latin typeface="Arial" panose="020B0604020202020204" pitchFamily="34" charset="0"/>
              </a:rPr>
              <a:t>Lo magnético no se reduce a imanes, abarca a corrientes</a:t>
            </a:r>
          </a:p>
        </p:txBody>
      </p:sp>
      <p:sp>
        <p:nvSpPr>
          <p:cNvPr id="8" name="CuadroTexto 7"/>
          <p:cNvSpPr txBox="1">
            <a:spLocks noChangeArrowheads="1"/>
          </p:cNvSpPr>
          <p:nvPr/>
        </p:nvSpPr>
        <p:spPr bwMode="auto">
          <a:xfrm>
            <a:off x="2642148" y="3361246"/>
            <a:ext cx="562975" cy="30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</a:pPr>
            <a:r>
              <a:rPr lang="es-ES" dirty="0">
                <a:solidFill>
                  <a:srgbClr val="008000"/>
                </a:solidFill>
              </a:rPr>
              <a:t>90º</a:t>
            </a:r>
          </a:p>
        </p:txBody>
      </p:sp>
      <p:sp>
        <p:nvSpPr>
          <p:cNvPr id="94" name="CuadroTexto 93"/>
          <p:cNvSpPr txBox="1">
            <a:spLocks noChangeArrowheads="1"/>
          </p:cNvSpPr>
          <p:nvPr/>
        </p:nvSpPr>
        <p:spPr bwMode="auto">
          <a:xfrm>
            <a:off x="1932242" y="2354054"/>
            <a:ext cx="562975" cy="30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</a:pPr>
            <a:r>
              <a:rPr lang="es-ES" dirty="0">
                <a:solidFill>
                  <a:srgbClr val="008000"/>
                </a:solidFill>
              </a:rPr>
              <a:t>90º</a:t>
            </a:r>
          </a:p>
        </p:txBody>
      </p:sp>
      <p:sp>
        <p:nvSpPr>
          <p:cNvPr id="85" name="Text Box 205"/>
          <p:cNvSpPr txBox="1">
            <a:spLocks noChangeArrowheads="1"/>
          </p:cNvSpPr>
          <p:nvPr/>
        </p:nvSpPr>
        <p:spPr bwMode="auto">
          <a:xfrm>
            <a:off x="5779562" y="241068"/>
            <a:ext cx="4348162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dirty="0">
                <a:latin typeface="Arial" panose="020B0604020202020204" pitchFamily="34" charset="0"/>
              </a:rPr>
              <a:t>En ausencia de corriente,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  la brújula se orientaba N-S</a:t>
            </a:r>
          </a:p>
        </p:txBody>
      </p:sp>
      <p:sp>
        <p:nvSpPr>
          <p:cNvPr id="86" name="Text Box 205"/>
          <p:cNvSpPr txBox="1">
            <a:spLocks noChangeArrowheads="1"/>
          </p:cNvSpPr>
          <p:nvPr/>
        </p:nvSpPr>
        <p:spPr bwMode="auto">
          <a:xfrm>
            <a:off x="5769730" y="1099390"/>
            <a:ext cx="4488807" cy="164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dirty="0">
                <a:latin typeface="Arial" panose="020B0604020202020204" pitchFamily="34" charset="0"/>
              </a:rPr>
              <a:t>Si había corriente (la generó</a:t>
            </a:r>
            <a:endParaRPr lang="es-ES" sz="2400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s-ES" sz="2400" dirty="0">
                <a:solidFill>
                  <a:srgbClr val="008000"/>
                </a:solidFill>
                <a:latin typeface="Arial" panose="020B0604020202020204" pitchFamily="34" charset="0"/>
              </a:rPr>
              <a:t>  </a:t>
            </a:r>
            <a:r>
              <a:rPr lang="es-ES" sz="2400" dirty="0">
                <a:latin typeface="Arial" panose="020B0604020202020204" pitchFamily="34" charset="0"/>
              </a:rPr>
              <a:t>con una </a:t>
            </a:r>
            <a:r>
              <a:rPr lang="es-ES" sz="2400" dirty="0">
                <a:solidFill>
                  <a:srgbClr val="008000"/>
                </a:solidFill>
                <a:latin typeface="Arial" panose="020B0604020202020204" pitchFamily="34" charset="0"/>
              </a:rPr>
              <a:t>Pila de Volta</a:t>
            </a:r>
            <a:r>
              <a:rPr lang="es-ES" sz="2400" dirty="0">
                <a:latin typeface="Arial" panose="020B0604020202020204" pitchFamily="34" charset="0"/>
              </a:rPr>
              <a:t>), giraba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s-ES" sz="2400" dirty="0">
                <a:latin typeface="Arial" panose="020B0604020202020204" pitchFamily="34" charset="0"/>
              </a:rPr>
              <a:t>  un cierto ángulo. El ángulo era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s-ES" sz="2400" dirty="0">
                <a:latin typeface="Arial" panose="020B0604020202020204" pitchFamily="34" charset="0"/>
              </a:rPr>
              <a:t>  mayor a mayor corriente</a:t>
            </a:r>
          </a:p>
        </p:txBody>
      </p:sp>
      <p:sp>
        <p:nvSpPr>
          <p:cNvPr id="87" name="Text Box 205"/>
          <p:cNvSpPr txBox="1">
            <a:spLocks noChangeArrowheads="1"/>
          </p:cNvSpPr>
          <p:nvPr/>
        </p:nvSpPr>
        <p:spPr bwMode="auto">
          <a:xfrm>
            <a:off x="5770594" y="3554699"/>
            <a:ext cx="4488806" cy="164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dirty="0">
                <a:latin typeface="Arial" panose="020B0604020202020204" pitchFamily="34" charset="0"/>
              </a:rPr>
              <a:t>El sentido del giro dependía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  del sentido de la corriente: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  - Si venía, hacia la derecha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  - Si se alejaba, hacia la izqda.</a:t>
            </a:r>
          </a:p>
        </p:txBody>
      </p:sp>
      <p:sp>
        <p:nvSpPr>
          <p:cNvPr id="88" name="Text Box 181"/>
          <p:cNvSpPr txBox="1">
            <a:spLocks noChangeArrowheads="1"/>
          </p:cNvSpPr>
          <p:nvPr/>
        </p:nvSpPr>
        <p:spPr bwMode="auto">
          <a:xfrm>
            <a:off x="1735259" y="6551043"/>
            <a:ext cx="8063469" cy="514738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400">
                <a:latin typeface="Arial" panose="020B0604020202020204" pitchFamily="34" charset="0"/>
              </a:rPr>
              <a:t>Hay relación entre electricidad y magnetismo</a:t>
            </a:r>
          </a:p>
        </p:txBody>
      </p:sp>
      <p:sp>
        <p:nvSpPr>
          <p:cNvPr id="89" name="Text Box 181"/>
          <p:cNvSpPr txBox="1">
            <a:spLocks noChangeArrowheads="1"/>
          </p:cNvSpPr>
          <p:nvPr/>
        </p:nvSpPr>
        <p:spPr bwMode="auto">
          <a:xfrm>
            <a:off x="1735259" y="4788946"/>
            <a:ext cx="2346099" cy="514738"/>
          </a:xfrm>
          <a:prstGeom prst="rect">
            <a:avLst/>
          </a:prstGeom>
          <a:noFill/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</a:rPr>
              <a:t>Conclusiones: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1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1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1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1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1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13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1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3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51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51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51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178" grpId="0" animBg="1"/>
      <p:bldP spid="513081" grpId="0" animBg="1"/>
      <p:bldP spid="513082" grpId="0" animBg="1"/>
      <p:bldP spid="513070" grpId="0" animBg="1"/>
      <p:bldP spid="513074" grpId="0" animBg="1"/>
      <p:bldP spid="513075" grpId="0" animBg="1"/>
      <p:bldP spid="513077" grpId="0"/>
      <p:bldP spid="513078" grpId="0"/>
      <p:bldP spid="513079" grpId="0" animBg="1"/>
      <p:bldP spid="513085" grpId="0"/>
      <p:bldP spid="513180" grpId="0" animBg="1"/>
      <p:bldP spid="513205" grpId="0" animBg="1"/>
      <p:bldP spid="513229" grpId="0"/>
      <p:bldP spid="513231" grpId="0" animBg="1"/>
      <p:bldP spid="513231" grpId="1" animBg="1"/>
      <p:bldP spid="513233" grpId="0" animBg="1"/>
      <p:bldP spid="513233" grpId="1" animBg="1"/>
      <p:bldP spid="513234" grpId="0" animBg="1"/>
      <p:bldP spid="8" grpId="0"/>
      <p:bldP spid="8" grpId="1"/>
      <p:bldP spid="94" grpId="0"/>
      <p:bldP spid="94" grpId="1"/>
      <p:bldP spid="85" grpId="0"/>
      <p:bldP spid="86" grpId="0"/>
      <p:bldP spid="87" grpId="0"/>
      <p:bldP spid="88" grpId="0" animBg="1"/>
      <p:bldP spid="8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02"/>
          <p:cNvGrpSpPr>
            <a:grpSpLocks/>
          </p:cNvGrpSpPr>
          <p:nvPr/>
        </p:nvGrpSpPr>
        <p:grpSpPr bwMode="auto">
          <a:xfrm>
            <a:off x="1357886" y="491998"/>
            <a:ext cx="2306640" cy="461963"/>
            <a:chOff x="844" y="2788"/>
            <a:chExt cx="1453" cy="291"/>
          </a:xfrm>
        </p:grpSpPr>
        <p:sp>
          <p:nvSpPr>
            <p:cNvPr id="17489" name="Text Box 86"/>
            <p:cNvSpPr txBox="1">
              <a:spLocks noChangeArrowheads="1"/>
            </p:cNvSpPr>
            <p:nvPr/>
          </p:nvSpPr>
          <p:spPr bwMode="auto">
            <a:xfrm>
              <a:off x="1458" y="2788"/>
              <a:ext cx="8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 b="1">
                  <a:solidFill>
                    <a:srgbClr val="3333FF"/>
                  </a:solidFill>
                  <a:latin typeface="Arial" panose="020B0604020202020204" pitchFamily="34" charset="0"/>
                </a:rPr>
                <a:t>Ampère</a:t>
              </a:r>
            </a:p>
          </p:txBody>
        </p:sp>
        <p:sp>
          <p:nvSpPr>
            <p:cNvPr id="17490" name="Text Box 87"/>
            <p:cNvSpPr txBox="1">
              <a:spLocks noChangeArrowheads="1"/>
            </p:cNvSpPr>
            <p:nvPr/>
          </p:nvSpPr>
          <p:spPr bwMode="auto">
            <a:xfrm>
              <a:off x="844" y="2788"/>
              <a:ext cx="549" cy="29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 b="1">
                  <a:latin typeface="Arial" panose="020B0604020202020204" pitchFamily="34" charset="0"/>
                </a:rPr>
                <a:t>1820</a:t>
              </a:r>
              <a:endParaRPr lang="es-ES" sz="2400">
                <a:latin typeface="Arial" panose="020B0604020202020204" pitchFamily="34" charset="0"/>
              </a:endParaRPr>
            </a:p>
          </p:txBody>
        </p:sp>
      </p:grpSp>
      <p:sp>
        <p:nvSpPr>
          <p:cNvPr id="513223" name="Text Box 199"/>
          <p:cNvSpPr txBox="1">
            <a:spLocks noChangeArrowheads="1"/>
          </p:cNvSpPr>
          <p:nvPr/>
        </p:nvSpPr>
        <p:spPr bwMode="auto">
          <a:xfrm>
            <a:off x="2407065" y="1233741"/>
            <a:ext cx="5375495" cy="905881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Si las corrientes actúan como imanes, deben atraerse y repelerse</a:t>
            </a:r>
          </a:p>
        </p:txBody>
      </p:sp>
      <p:sp>
        <p:nvSpPr>
          <p:cNvPr id="2" name="Text Box 201"/>
          <p:cNvSpPr txBox="1">
            <a:spLocks noChangeArrowheads="1"/>
          </p:cNvSpPr>
          <p:nvPr/>
        </p:nvSpPr>
        <p:spPr bwMode="auto">
          <a:xfrm>
            <a:off x="2319275" y="2622498"/>
            <a:ext cx="1416049" cy="90646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400" dirty="0">
                <a:latin typeface="Arial" panose="020B0604020202020204" pitchFamily="34" charset="0"/>
              </a:rPr>
              <a:t>Encontró que: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3971897" y="2644682"/>
            <a:ext cx="3632205" cy="2868613"/>
            <a:chOff x="4144021" y="2644682"/>
            <a:chExt cx="3632205" cy="2868613"/>
          </a:xfrm>
        </p:grpSpPr>
        <p:sp>
          <p:nvSpPr>
            <p:cNvPr id="17445" name="Rectangle 222"/>
            <p:cNvSpPr>
              <a:spLocks noChangeArrowheads="1"/>
            </p:cNvSpPr>
            <p:nvPr/>
          </p:nvSpPr>
          <p:spPr bwMode="auto">
            <a:xfrm>
              <a:off x="4144021" y="2887570"/>
              <a:ext cx="3632205" cy="2625725"/>
            </a:xfrm>
            <a:prstGeom prst="rect">
              <a:avLst/>
            </a:prstGeom>
            <a:noFill/>
            <a:ln w="25400" algn="ctr">
              <a:solidFill>
                <a:schemeClr val="folHlink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46" name="Oval 119"/>
            <p:cNvSpPr>
              <a:spLocks noChangeArrowheads="1"/>
            </p:cNvSpPr>
            <p:nvPr/>
          </p:nvSpPr>
          <p:spPr bwMode="auto">
            <a:xfrm>
              <a:off x="6504636" y="4282982"/>
              <a:ext cx="311150" cy="290513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47" name="Oval 120"/>
            <p:cNvSpPr>
              <a:spLocks noChangeArrowheads="1"/>
            </p:cNvSpPr>
            <p:nvPr/>
          </p:nvSpPr>
          <p:spPr bwMode="auto">
            <a:xfrm>
              <a:off x="6503049" y="4997357"/>
              <a:ext cx="311150" cy="290513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48" name="Oval 121"/>
            <p:cNvSpPr>
              <a:spLocks noChangeArrowheads="1"/>
            </p:cNvSpPr>
            <p:nvPr/>
          </p:nvSpPr>
          <p:spPr bwMode="auto">
            <a:xfrm>
              <a:off x="4980635" y="3609882"/>
              <a:ext cx="311150" cy="290513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49" name="Oval 122"/>
            <p:cNvSpPr>
              <a:spLocks noChangeArrowheads="1"/>
            </p:cNvSpPr>
            <p:nvPr/>
          </p:nvSpPr>
          <p:spPr bwMode="auto">
            <a:xfrm>
              <a:off x="5079060" y="3692432"/>
              <a:ext cx="115888" cy="1254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50" name="Oval 123"/>
            <p:cNvSpPr>
              <a:spLocks noChangeArrowheads="1"/>
            </p:cNvSpPr>
            <p:nvPr/>
          </p:nvSpPr>
          <p:spPr bwMode="auto">
            <a:xfrm>
              <a:off x="6517336" y="3597182"/>
              <a:ext cx="311150" cy="290513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51" name="Oval 124"/>
            <p:cNvSpPr>
              <a:spLocks noChangeArrowheads="1"/>
            </p:cNvSpPr>
            <p:nvPr/>
          </p:nvSpPr>
          <p:spPr bwMode="auto">
            <a:xfrm>
              <a:off x="6615762" y="3679732"/>
              <a:ext cx="115888" cy="1254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56" name="Text Box 129"/>
            <p:cNvSpPr txBox="1">
              <a:spLocks noChangeArrowheads="1"/>
            </p:cNvSpPr>
            <p:nvPr/>
          </p:nvSpPr>
          <p:spPr bwMode="auto">
            <a:xfrm>
              <a:off x="6491743" y="4159157"/>
              <a:ext cx="3508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 b="1">
                  <a:latin typeface="Arial" panose="020B0604020202020204" pitchFamily="34" charset="0"/>
                  <a:sym typeface="Symbol" panose="05050102010706020507" pitchFamily="18" charset="2"/>
                </a:rPr>
                <a:t></a:t>
              </a:r>
              <a:endParaRPr lang="es-ES" sz="2400" b="1">
                <a:latin typeface="Arial" panose="020B0604020202020204" pitchFamily="34" charset="0"/>
              </a:endParaRPr>
            </a:p>
          </p:txBody>
        </p:sp>
        <p:sp>
          <p:nvSpPr>
            <p:cNvPr id="17459" name="Oval 132"/>
            <p:cNvSpPr>
              <a:spLocks noChangeArrowheads="1"/>
            </p:cNvSpPr>
            <p:nvPr/>
          </p:nvSpPr>
          <p:spPr bwMode="auto">
            <a:xfrm>
              <a:off x="4979047" y="4275045"/>
              <a:ext cx="311150" cy="290513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60" name="Text Box 133"/>
            <p:cNvSpPr txBox="1">
              <a:spLocks noChangeArrowheads="1"/>
            </p:cNvSpPr>
            <p:nvPr/>
          </p:nvSpPr>
          <p:spPr bwMode="auto">
            <a:xfrm>
              <a:off x="4979047" y="4151220"/>
              <a:ext cx="3508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 b="1">
                  <a:latin typeface="Arial" panose="020B0604020202020204" pitchFamily="34" charset="0"/>
                  <a:sym typeface="Symbol" panose="05050102010706020507" pitchFamily="18" charset="2"/>
                </a:rPr>
                <a:t></a:t>
              </a:r>
              <a:endParaRPr lang="es-ES" sz="2400" b="1">
                <a:latin typeface="Arial" panose="020B0604020202020204" pitchFamily="34" charset="0"/>
              </a:endParaRPr>
            </a:p>
          </p:txBody>
        </p:sp>
        <p:sp>
          <p:nvSpPr>
            <p:cNvPr id="17461" name="Oval 134"/>
            <p:cNvSpPr>
              <a:spLocks noChangeArrowheads="1"/>
            </p:cNvSpPr>
            <p:nvPr/>
          </p:nvSpPr>
          <p:spPr bwMode="auto">
            <a:xfrm>
              <a:off x="4971110" y="5016407"/>
              <a:ext cx="311150" cy="290513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62" name="Oval 135"/>
            <p:cNvSpPr>
              <a:spLocks noChangeArrowheads="1"/>
            </p:cNvSpPr>
            <p:nvPr/>
          </p:nvSpPr>
          <p:spPr bwMode="auto">
            <a:xfrm>
              <a:off x="5069535" y="5098957"/>
              <a:ext cx="115888" cy="1254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63" name="Text Box 136"/>
            <p:cNvSpPr txBox="1">
              <a:spLocks noChangeArrowheads="1"/>
            </p:cNvSpPr>
            <p:nvPr/>
          </p:nvSpPr>
          <p:spPr bwMode="auto">
            <a:xfrm>
              <a:off x="6474474" y="4887820"/>
              <a:ext cx="3508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 b="1">
                  <a:latin typeface="Arial" panose="020B0604020202020204" pitchFamily="34" charset="0"/>
                  <a:sym typeface="Symbol" panose="05050102010706020507" pitchFamily="18" charset="2"/>
                </a:rPr>
                <a:t></a:t>
              </a:r>
              <a:endParaRPr lang="es-ES" sz="2400" b="1">
                <a:latin typeface="Arial" panose="020B0604020202020204" pitchFamily="34" charset="0"/>
              </a:endParaRPr>
            </a:p>
          </p:txBody>
        </p:sp>
        <p:sp>
          <p:nvSpPr>
            <p:cNvPr id="17470" name="Text Box 149"/>
            <p:cNvSpPr txBox="1">
              <a:spLocks noChangeArrowheads="1"/>
            </p:cNvSpPr>
            <p:nvPr/>
          </p:nvSpPr>
          <p:spPr bwMode="auto">
            <a:xfrm>
              <a:off x="4324996" y="2644682"/>
              <a:ext cx="3297242" cy="51435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108000" tIns="72000" rIns="108000" bIns="72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FFFFFF"/>
                  </a:solidFill>
                  <a:latin typeface="Arial" panose="020B0604020202020204" pitchFamily="34" charset="0"/>
                </a:rPr>
                <a:t>Corrientes en Cables</a:t>
              </a: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4410048" y="4678270"/>
            <a:ext cx="2701268" cy="477837"/>
            <a:chOff x="4582172" y="4678270"/>
            <a:chExt cx="2701268" cy="477837"/>
          </a:xfrm>
        </p:grpSpPr>
        <p:sp>
          <p:nvSpPr>
            <p:cNvPr id="17457" name="Line 130"/>
            <p:cNvSpPr>
              <a:spLocks noChangeShapeType="1"/>
            </p:cNvSpPr>
            <p:nvPr/>
          </p:nvSpPr>
          <p:spPr bwMode="auto">
            <a:xfrm>
              <a:off x="6810989" y="5156107"/>
              <a:ext cx="3778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7458" name="Line 131"/>
            <p:cNvSpPr>
              <a:spLocks noChangeShapeType="1"/>
            </p:cNvSpPr>
            <p:nvPr/>
          </p:nvSpPr>
          <p:spPr bwMode="auto">
            <a:xfrm flipH="1">
              <a:off x="4588823" y="5156107"/>
              <a:ext cx="3778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7468" name="Text Box 141"/>
            <p:cNvSpPr txBox="1">
              <a:spLocks noChangeArrowheads="1"/>
            </p:cNvSpPr>
            <p:nvPr/>
          </p:nvSpPr>
          <p:spPr bwMode="auto">
            <a:xfrm>
              <a:off x="6943715" y="4710020"/>
              <a:ext cx="3397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dirty="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17469" name="Text Box 142"/>
            <p:cNvSpPr txBox="1">
              <a:spLocks noChangeArrowheads="1"/>
            </p:cNvSpPr>
            <p:nvPr/>
          </p:nvSpPr>
          <p:spPr bwMode="auto">
            <a:xfrm>
              <a:off x="4582172" y="4678270"/>
              <a:ext cx="3397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dirty="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17473" name="Line 213"/>
            <p:cNvSpPr>
              <a:spLocks noChangeShapeType="1"/>
            </p:cNvSpPr>
            <p:nvPr/>
          </p:nvSpPr>
          <p:spPr bwMode="auto">
            <a:xfrm flipV="1">
              <a:off x="4659959" y="4727482"/>
              <a:ext cx="1793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sp>
          <p:nvSpPr>
            <p:cNvPr id="17474" name="Line 214"/>
            <p:cNvSpPr>
              <a:spLocks noChangeShapeType="1"/>
            </p:cNvSpPr>
            <p:nvPr/>
          </p:nvSpPr>
          <p:spPr bwMode="auto">
            <a:xfrm flipV="1">
              <a:off x="7055500" y="4740182"/>
              <a:ext cx="1793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5101238" y="3290795"/>
            <a:ext cx="1291811" cy="1120775"/>
            <a:chOff x="5273362" y="3290795"/>
            <a:chExt cx="1291811" cy="1120775"/>
          </a:xfrm>
        </p:grpSpPr>
        <p:sp>
          <p:nvSpPr>
            <p:cNvPr id="17452" name="Line 125"/>
            <p:cNvSpPr>
              <a:spLocks noChangeShapeType="1"/>
            </p:cNvSpPr>
            <p:nvPr/>
          </p:nvSpPr>
          <p:spPr bwMode="auto">
            <a:xfrm>
              <a:off x="5315565" y="3752757"/>
              <a:ext cx="3778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7453" name="Line 126"/>
            <p:cNvSpPr>
              <a:spLocks noChangeShapeType="1"/>
            </p:cNvSpPr>
            <p:nvPr/>
          </p:nvSpPr>
          <p:spPr bwMode="auto">
            <a:xfrm flipH="1">
              <a:off x="6109560" y="3752757"/>
              <a:ext cx="3778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dirty="0"/>
            </a:p>
          </p:txBody>
        </p:sp>
        <p:sp>
          <p:nvSpPr>
            <p:cNvPr id="17454" name="Line 127"/>
            <p:cNvSpPr>
              <a:spLocks noChangeShapeType="1"/>
            </p:cNvSpPr>
            <p:nvPr/>
          </p:nvSpPr>
          <p:spPr bwMode="auto">
            <a:xfrm>
              <a:off x="5296515" y="4411570"/>
              <a:ext cx="3778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7455" name="Line 128"/>
            <p:cNvSpPr>
              <a:spLocks noChangeShapeType="1"/>
            </p:cNvSpPr>
            <p:nvPr/>
          </p:nvSpPr>
          <p:spPr bwMode="auto">
            <a:xfrm flipH="1">
              <a:off x="6131785" y="4411570"/>
              <a:ext cx="3778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7464" name="Text Box 137"/>
            <p:cNvSpPr txBox="1">
              <a:spLocks noChangeArrowheads="1"/>
            </p:cNvSpPr>
            <p:nvPr/>
          </p:nvSpPr>
          <p:spPr bwMode="auto">
            <a:xfrm>
              <a:off x="6225448" y="3290795"/>
              <a:ext cx="3397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17465" name="Text Box 138"/>
            <p:cNvSpPr txBox="1">
              <a:spLocks noChangeArrowheads="1"/>
            </p:cNvSpPr>
            <p:nvPr/>
          </p:nvSpPr>
          <p:spPr bwMode="auto">
            <a:xfrm>
              <a:off x="5308287" y="3297145"/>
              <a:ext cx="3397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17466" name="Text Box 139"/>
            <p:cNvSpPr txBox="1">
              <a:spLocks noChangeArrowheads="1"/>
            </p:cNvSpPr>
            <p:nvPr/>
          </p:nvSpPr>
          <p:spPr bwMode="auto">
            <a:xfrm>
              <a:off x="5273362" y="3987707"/>
              <a:ext cx="3397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17467" name="Text Box 140"/>
            <p:cNvSpPr txBox="1">
              <a:spLocks noChangeArrowheads="1"/>
            </p:cNvSpPr>
            <p:nvPr/>
          </p:nvSpPr>
          <p:spPr bwMode="auto">
            <a:xfrm>
              <a:off x="6204810" y="3995645"/>
              <a:ext cx="3397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17475" name="Line 215"/>
            <p:cNvSpPr>
              <a:spLocks noChangeShapeType="1"/>
            </p:cNvSpPr>
            <p:nvPr/>
          </p:nvSpPr>
          <p:spPr bwMode="auto">
            <a:xfrm flipV="1">
              <a:off x="5390837" y="3325720"/>
              <a:ext cx="1793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sp>
          <p:nvSpPr>
            <p:cNvPr id="17476" name="Line 216"/>
            <p:cNvSpPr>
              <a:spLocks noChangeShapeType="1"/>
            </p:cNvSpPr>
            <p:nvPr/>
          </p:nvSpPr>
          <p:spPr bwMode="auto">
            <a:xfrm flipV="1">
              <a:off x="6315936" y="3325720"/>
              <a:ext cx="1793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sp>
          <p:nvSpPr>
            <p:cNvPr id="17477" name="Line 218"/>
            <p:cNvSpPr>
              <a:spLocks noChangeShapeType="1"/>
            </p:cNvSpPr>
            <p:nvPr/>
          </p:nvSpPr>
          <p:spPr bwMode="auto">
            <a:xfrm flipV="1">
              <a:off x="5352737" y="4024220"/>
              <a:ext cx="1793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sp>
          <p:nvSpPr>
            <p:cNvPr id="17478" name="Line 219"/>
            <p:cNvSpPr>
              <a:spLocks noChangeShapeType="1"/>
            </p:cNvSpPr>
            <p:nvPr/>
          </p:nvSpPr>
          <p:spPr bwMode="auto">
            <a:xfrm flipV="1">
              <a:off x="6277836" y="4024220"/>
              <a:ext cx="1793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7284680" y="3498216"/>
            <a:ext cx="2018558" cy="1133998"/>
            <a:chOff x="7426660" y="3498216"/>
            <a:chExt cx="2018558" cy="1133998"/>
          </a:xfrm>
        </p:grpSpPr>
        <p:sp>
          <p:nvSpPr>
            <p:cNvPr id="17471" name="Text Box 150"/>
            <p:cNvSpPr txBox="1">
              <a:spLocks noChangeArrowheads="1"/>
            </p:cNvSpPr>
            <p:nvPr/>
          </p:nvSpPr>
          <p:spPr bwMode="auto">
            <a:xfrm>
              <a:off x="8307330" y="3498216"/>
              <a:ext cx="1137544" cy="4699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 anchorCtr="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latin typeface="Comic Sans MS" panose="030F0702030302020204" pitchFamily="66" charset="0"/>
                </a:rPr>
                <a:t>I</a:t>
              </a:r>
              <a:r>
                <a:rPr lang="es-ES" sz="2400" dirty="0">
                  <a:latin typeface="Arial" panose="020B0604020202020204" pitchFamily="34" charset="0"/>
                </a:rPr>
                <a:t> sale</a:t>
              </a:r>
            </a:p>
          </p:txBody>
        </p:sp>
        <p:sp>
          <p:nvSpPr>
            <p:cNvPr id="17472" name="Line 153"/>
            <p:cNvSpPr>
              <a:spLocks noChangeShapeType="1"/>
            </p:cNvSpPr>
            <p:nvPr/>
          </p:nvSpPr>
          <p:spPr bwMode="auto">
            <a:xfrm rot="16200000" flipH="1">
              <a:off x="7786660" y="4038076"/>
              <a:ext cx="0" cy="7200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sp>
          <p:nvSpPr>
            <p:cNvPr id="17479" name="Line 220"/>
            <p:cNvSpPr>
              <a:spLocks noChangeShapeType="1"/>
            </p:cNvSpPr>
            <p:nvPr/>
          </p:nvSpPr>
          <p:spPr bwMode="auto">
            <a:xfrm rot="16200000" flipH="1">
              <a:off x="7793010" y="3380851"/>
              <a:ext cx="0" cy="7200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sp>
          <p:nvSpPr>
            <p:cNvPr id="17480" name="Text Box 151"/>
            <p:cNvSpPr txBox="1">
              <a:spLocks noChangeArrowheads="1"/>
            </p:cNvSpPr>
            <p:nvPr/>
          </p:nvSpPr>
          <p:spPr bwMode="auto">
            <a:xfrm>
              <a:off x="8303795" y="4162314"/>
              <a:ext cx="1141423" cy="4699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 anchorCtr="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latin typeface="Comic Sans MS" panose="030F0702030302020204" pitchFamily="66" charset="0"/>
                </a:rPr>
                <a:t>I</a:t>
              </a:r>
              <a:r>
                <a:rPr lang="es-ES" sz="2400" dirty="0">
                  <a:latin typeface="Arial" panose="020B0604020202020204" pitchFamily="34" charset="0"/>
                </a:rPr>
                <a:t> entra</a:t>
              </a:r>
            </a:p>
          </p:txBody>
        </p:sp>
      </p:grpSp>
      <p:sp>
        <p:nvSpPr>
          <p:cNvPr id="85" name="Text Box 199"/>
          <p:cNvSpPr txBox="1">
            <a:spLocks noChangeArrowheads="1"/>
          </p:cNvSpPr>
          <p:nvPr/>
        </p:nvSpPr>
        <p:spPr bwMode="auto">
          <a:xfrm>
            <a:off x="1810513" y="5776026"/>
            <a:ext cx="7918704" cy="90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Si las corrientes circulan en el mismo sentido, los cables se atraen, si es en sentido contrario, se repelen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8160396" y="4893208"/>
            <a:ext cx="2170358" cy="469900"/>
            <a:chOff x="8110156" y="4921156"/>
            <a:chExt cx="2170358" cy="469900"/>
          </a:xfrm>
        </p:grpSpPr>
        <p:sp>
          <p:nvSpPr>
            <p:cNvPr id="50" name="Oval 119"/>
            <p:cNvSpPr>
              <a:spLocks noChangeArrowheads="1"/>
            </p:cNvSpPr>
            <p:nvPr/>
          </p:nvSpPr>
          <p:spPr bwMode="auto">
            <a:xfrm>
              <a:off x="9969364" y="5010850"/>
              <a:ext cx="311150" cy="290513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" name="Text Box 151"/>
            <p:cNvSpPr txBox="1">
              <a:spLocks noChangeArrowheads="1"/>
            </p:cNvSpPr>
            <p:nvPr/>
          </p:nvSpPr>
          <p:spPr bwMode="auto">
            <a:xfrm>
              <a:off x="8110156" y="4921156"/>
              <a:ext cx="1162594" cy="4699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 anchorCtr="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No hay</a:t>
              </a:r>
            </a:p>
          </p:txBody>
        </p:sp>
        <p:sp>
          <p:nvSpPr>
            <p:cNvPr id="56" name="Line 153"/>
            <p:cNvSpPr>
              <a:spLocks noChangeShapeType="1"/>
            </p:cNvSpPr>
            <p:nvPr/>
          </p:nvSpPr>
          <p:spPr bwMode="auto">
            <a:xfrm rot="16200000" flipH="1">
              <a:off x="9621033" y="4915403"/>
              <a:ext cx="0" cy="50292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</p:grpSp>
      <p:sp>
        <p:nvSpPr>
          <p:cNvPr id="52" name="Text Box 201">
            <a:extLst>
              <a:ext uri="{FF2B5EF4-FFF2-40B4-BE49-F238E27FC236}">
                <a16:creationId xmlns:a16="http://schemas.microsoft.com/office/drawing/2014/main" id="{D14198D6-A09B-42A2-8C70-53C560C06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1092" y="2576759"/>
            <a:ext cx="1967503" cy="9058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paralelos y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 al papel 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87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223" grpId="0" animBg="1"/>
      <p:bldP spid="2" grpId="0"/>
      <p:bldP spid="85" grpId="0" animBg="1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 bwMode="auto">
          <a:xfrm>
            <a:off x="5166360" y="2121430"/>
            <a:ext cx="5147773" cy="1257891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0000" tIns="82800" rIns="90000" bIns="82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7995" name="Text Box 155"/>
          <p:cNvSpPr txBox="1">
            <a:spLocks noChangeArrowheads="1"/>
          </p:cNvSpPr>
          <p:nvPr/>
        </p:nvSpPr>
        <p:spPr bwMode="auto">
          <a:xfrm>
            <a:off x="5570747" y="3439010"/>
            <a:ext cx="4713926" cy="536549"/>
          </a:xfrm>
          <a:prstGeom prst="rect">
            <a:avLst/>
          </a:prstGeom>
          <a:noFill/>
          <a:ln>
            <a:noFill/>
          </a:ln>
        </p:spPr>
        <p:txBody>
          <a:bodyPr wrap="square" lIns="126000" tIns="82800" rIns="126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dirty="0">
                <a:latin typeface="Arial" panose="020B0604020202020204" pitchFamily="34" charset="0"/>
              </a:rPr>
              <a:t>Una corriente altera el espacio</a:t>
            </a:r>
          </a:p>
        </p:txBody>
      </p:sp>
      <p:sp>
        <p:nvSpPr>
          <p:cNvPr id="547994" name="Oval 154"/>
          <p:cNvSpPr>
            <a:spLocks noChangeArrowheads="1"/>
          </p:cNvSpPr>
          <p:nvPr/>
        </p:nvSpPr>
        <p:spPr bwMode="auto">
          <a:xfrm>
            <a:off x="4351018" y="5291744"/>
            <a:ext cx="107950" cy="107950"/>
          </a:xfrm>
          <a:prstGeom prst="ellipse">
            <a:avLst/>
          </a:prstGeom>
          <a:solidFill>
            <a:srgbClr val="FFFFFF"/>
          </a:solidFill>
          <a:ln w="2540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82800" rIns="90000" bIns="82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7933" name="Text Box 93"/>
          <p:cNvSpPr txBox="1">
            <a:spLocks noChangeArrowheads="1"/>
          </p:cNvSpPr>
          <p:nvPr/>
        </p:nvSpPr>
        <p:spPr bwMode="auto">
          <a:xfrm>
            <a:off x="8047076" y="327537"/>
            <a:ext cx="2241388" cy="956773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108000" tIns="108000" rIns="108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400" b="1" cap="small" dirty="0">
                <a:solidFill>
                  <a:srgbClr val="000000"/>
                </a:solidFill>
                <a:latin typeface="Arial" panose="020B0604020202020204" pitchFamily="34" charset="0"/>
              </a:rPr>
              <a:t>Interacción Magnética</a:t>
            </a:r>
          </a:p>
        </p:txBody>
      </p:sp>
      <p:sp>
        <p:nvSpPr>
          <p:cNvPr id="547936" name="Text Box 96"/>
          <p:cNvSpPr txBox="1">
            <a:spLocks noChangeArrowheads="1"/>
          </p:cNvSpPr>
          <p:nvPr/>
        </p:nvSpPr>
        <p:spPr bwMode="auto">
          <a:xfrm>
            <a:off x="5196277" y="2116960"/>
            <a:ext cx="4724151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Las corrientes en conductores</a:t>
            </a:r>
          </a:p>
        </p:txBody>
      </p:sp>
      <p:sp>
        <p:nvSpPr>
          <p:cNvPr id="547937" name="Text Box 97"/>
          <p:cNvSpPr txBox="1">
            <a:spLocks noChangeArrowheads="1"/>
          </p:cNvSpPr>
          <p:nvPr/>
        </p:nvSpPr>
        <p:spPr bwMode="auto">
          <a:xfrm>
            <a:off x="5196277" y="2499852"/>
            <a:ext cx="5153715" cy="88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Los e</a:t>
            </a:r>
            <a:r>
              <a:rPr lang="es-ES" sz="2400" baseline="30000" dirty="0">
                <a:latin typeface="Arial" panose="020B0604020202020204" pitchFamily="34" charset="0"/>
                <a:sym typeface="Symbol" panose="05050102010706020507" pitchFamily="18" charset="2"/>
              </a:rPr>
              <a:t>-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que se mueven en los </a:t>
            </a:r>
          </a:p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  átomos y moléculas de imanes</a:t>
            </a:r>
          </a:p>
        </p:txBody>
      </p:sp>
      <p:sp>
        <p:nvSpPr>
          <p:cNvPr id="547935" name="Text Box 95"/>
          <p:cNvSpPr txBox="1">
            <a:spLocks noChangeArrowheads="1"/>
          </p:cNvSpPr>
          <p:nvPr/>
        </p:nvSpPr>
        <p:spPr bwMode="auto">
          <a:xfrm>
            <a:off x="1302458" y="2122433"/>
            <a:ext cx="2327275" cy="12534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Las cargas eléctricas en movimiento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Group 142"/>
          <p:cNvGrpSpPr>
            <a:grpSpLocks/>
          </p:cNvGrpSpPr>
          <p:nvPr/>
        </p:nvGrpSpPr>
        <p:grpSpPr bwMode="auto">
          <a:xfrm>
            <a:off x="1315189" y="3611289"/>
            <a:ext cx="4109709" cy="3193176"/>
            <a:chOff x="849" y="2584"/>
            <a:chExt cx="2475" cy="1823"/>
          </a:xfrm>
        </p:grpSpPr>
        <p:sp>
          <p:nvSpPr>
            <p:cNvPr id="19497" name="Rectangle 98"/>
            <p:cNvSpPr>
              <a:spLocks noChangeArrowheads="1"/>
            </p:cNvSpPr>
            <p:nvPr/>
          </p:nvSpPr>
          <p:spPr bwMode="auto">
            <a:xfrm>
              <a:off x="849" y="2584"/>
              <a:ext cx="2475" cy="1823"/>
            </a:xfrm>
            <a:prstGeom prst="rect">
              <a:avLst/>
            </a:prstGeom>
            <a:noFill/>
            <a:ln w="38100" algn="ctr">
              <a:solidFill>
                <a:srgbClr val="FFC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98" name="Text Box 108"/>
            <p:cNvSpPr txBox="1">
              <a:spLocks noChangeArrowheads="1"/>
            </p:cNvSpPr>
            <p:nvPr/>
          </p:nvSpPr>
          <p:spPr bwMode="auto">
            <a:xfrm>
              <a:off x="968" y="4112"/>
              <a:ext cx="79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dirty="0">
                  <a:solidFill>
                    <a:srgbClr val="008000"/>
                  </a:solidFill>
                  <a:latin typeface="Arial" panose="020B0604020202020204" pitchFamily="34" charset="0"/>
                </a:rPr>
                <a:t>ESPACIO</a:t>
              </a:r>
            </a:p>
          </p:txBody>
        </p:sp>
      </p:grpSp>
      <p:grpSp>
        <p:nvGrpSpPr>
          <p:cNvPr id="4" name="Group 147"/>
          <p:cNvGrpSpPr>
            <a:grpSpLocks/>
          </p:cNvGrpSpPr>
          <p:nvPr/>
        </p:nvGrpSpPr>
        <p:grpSpPr bwMode="auto">
          <a:xfrm>
            <a:off x="3186091" y="5390363"/>
            <a:ext cx="1054100" cy="985837"/>
            <a:chOff x="1942" y="3633"/>
            <a:chExt cx="664" cy="621"/>
          </a:xfrm>
        </p:grpSpPr>
        <p:sp>
          <p:nvSpPr>
            <p:cNvPr id="19495" name="Line 110"/>
            <p:cNvSpPr>
              <a:spLocks noChangeShapeType="1"/>
            </p:cNvSpPr>
            <p:nvPr/>
          </p:nvSpPr>
          <p:spPr bwMode="auto">
            <a:xfrm flipH="1">
              <a:off x="1942" y="3633"/>
              <a:ext cx="664" cy="0"/>
            </a:xfrm>
            <a:prstGeom prst="line">
              <a:avLst/>
            </a:prstGeom>
            <a:noFill/>
            <a:ln w="76200">
              <a:solidFill>
                <a:schemeClr val="tx2">
                  <a:lumMod val="75000"/>
                  <a:lumOff val="25000"/>
                </a:schemeClr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/>
            </a:p>
          </p:txBody>
        </p:sp>
        <p:graphicFrame>
          <p:nvGraphicFramePr>
            <p:cNvPr id="19496" name="Object 111"/>
            <p:cNvGraphicFramePr>
              <a:graphicFrameLocks noChangeAspect="1"/>
            </p:cNvGraphicFramePr>
            <p:nvPr/>
          </p:nvGraphicFramePr>
          <p:xfrm>
            <a:off x="2113" y="3690"/>
            <a:ext cx="375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18" name="Ecuación" r:id="rId4" imgW="177569" imgH="266353" progId="Equation.3">
                    <p:embed/>
                  </p:oleObj>
                </mc:Choice>
                <mc:Fallback>
                  <p:oleObj name="Ecuación" r:id="rId4" imgW="177569" imgH="266353" progId="Equation.3">
                    <p:embed/>
                    <p:pic>
                      <p:nvPicPr>
                        <p:cNvPr id="19496" name="Object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3" y="3690"/>
                          <a:ext cx="375" cy="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46"/>
          <p:cNvGrpSpPr>
            <a:grpSpLocks/>
          </p:cNvGrpSpPr>
          <p:nvPr/>
        </p:nvGrpSpPr>
        <p:grpSpPr bwMode="auto">
          <a:xfrm>
            <a:off x="3044303" y="3821403"/>
            <a:ext cx="2720975" cy="1408113"/>
            <a:chOff x="1891" y="2552"/>
            <a:chExt cx="1714" cy="887"/>
          </a:xfrm>
        </p:grpSpPr>
        <p:sp>
          <p:nvSpPr>
            <p:cNvPr id="19492" name="Line 100"/>
            <p:cNvSpPr>
              <a:spLocks noChangeShapeType="1"/>
            </p:cNvSpPr>
            <p:nvPr/>
          </p:nvSpPr>
          <p:spPr bwMode="auto">
            <a:xfrm rot="16200000">
              <a:off x="2589" y="3258"/>
              <a:ext cx="340" cy="0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/>
            </a:p>
          </p:txBody>
        </p:sp>
        <p:graphicFrame>
          <p:nvGraphicFramePr>
            <p:cNvPr id="19493" name="Object 101"/>
            <p:cNvGraphicFramePr>
              <a:graphicFrameLocks noChangeAspect="1"/>
            </p:cNvGraphicFramePr>
            <p:nvPr/>
          </p:nvGraphicFramePr>
          <p:xfrm>
            <a:off x="2932" y="3021"/>
            <a:ext cx="313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19" name="Ecuación" r:id="rId6" imgW="152268" imgH="203024" progId="Equation.3">
                    <p:embed/>
                  </p:oleObj>
                </mc:Choice>
                <mc:Fallback>
                  <p:oleObj name="Ecuación" r:id="rId6" imgW="152268" imgH="203024" progId="Equation.3">
                    <p:embed/>
                    <p:pic>
                      <p:nvPicPr>
                        <p:cNvPr id="19493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2" y="3021"/>
                          <a:ext cx="313" cy="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4" name="Text Box 112"/>
            <p:cNvSpPr txBox="1">
              <a:spLocks noChangeArrowheads="1"/>
            </p:cNvSpPr>
            <p:nvPr/>
          </p:nvSpPr>
          <p:spPr bwMode="auto">
            <a:xfrm>
              <a:off x="1891" y="2552"/>
              <a:ext cx="17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000">
                  <a:solidFill>
                    <a:srgbClr val="008000"/>
                  </a:solidFill>
                  <a:latin typeface="Arial" panose="020B0604020202020204" pitchFamily="34" charset="0"/>
                </a:rPr>
                <a:t>CAMPO</a:t>
              </a:r>
            </a:p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000">
                  <a:solidFill>
                    <a:srgbClr val="008000"/>
                  </a:solidFill>
                  <a:latin typeface="Arial" panose="020B0604020202020204" pitchFamily="34" charset="0"/>
                </a:rPr>
                <a:t>MAGNÉTICO</a:t>
              </a:r>
            </a:p>
          </p:txBody>
        </p:sp>
      </p:grpSp>
      <p:grpSp>
        <p:nvGrpSpPr>
          <p:cNvPr id="6" name="Group 143"/>
          <p:cNvGrpSpPr>
            <a:grpSpLocks/>
          </p:cNvGrpSpPr>
          <p:nvPr/>
        </p:nvGrpSpPr>
        <p:grpSpPr bwMode="auto">
          <a:xfrm>
            <a:off x="2049143" y="4518632"/>
            <a:ext cx="358775" cy="982662"/>
            <a:chOff x="1310" y="3097"/>
            <a:chExt cx="226" cy="619"/>
          </a:xfrm>
        </p:grpSpPr>
        <p:sp>
          <p:nvSpPr>
            <p:cNvPr id="19489" name="Text Box 104"/>
            <p:cNvSpPr txBox="1">
              <a:spLocks noChangeArrowheads="1"/>
            </p:cNvSpPr>
            <p:nvPr/>
          </p:nvSpPr>
          <p:spPr bwMode="auto">
            <a:xfrm>
              <a:off x="1317" y="3097"/>
              <a:ext cx="2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Comic Sans MS" panose="030F0702030302020204" pitchFamily="66" charset="0"/>
                </a:rPr>
                <a:t>I</a:t>
              </a:r>
            </a:p>
          </p:txBody>
        </p:sp>
        <p:sp>
          <p:nvSpPr>
            <p:cNvPr id="19490" name="Oval 127"/>
            <p:cNvSpPr>
              <a:spLocks noChangeArrowheads="1"/>
            </p:cNvSpPr>
            <p:nvPr/>
          </p:nvSpPr>
          <p:spPr bwMode="auto">
            <a:xfrm>
              <a:off x="1310" y="3533"/>
              <a:ext cx="196" cy="183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91" name="Oval 128"/>
            <p:cNvSpPr>
              <a:spLocks noChangeArrowheads="1"/>
            </p:cNvSpPr>
            <p:nvPr/>
          </p:nvSpPr>
          <p:spPr bwMode="auto">
            <a:xfrm>
              <a:off x="1372" y="3585"/>
              <a:ext cx="73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oup 145"/>
          <p:cNvGrpSpPr>
            <a:grpSpLocks/>
          </p:cNvGrpSpPr>
          <p:nvPr/>
        </p:nvGrpSpPr>
        <p:grpSpPr bwMode="auto">
          <a:xfrm>
            <a:off x="4251547" y="5236955"/>
            <a:ext cx="374650" cy="896938"/>
            <a:chOff x="2658" y="3532"/>
            <a:chExt cx="236" cy="565"/>
          </a:xfrm>
        </p:grpSpPr>
        <p:sp>
          <p:nvSpPr>
            <p:cNvPr id="19486" name="Text Box 107"/>
            <p:cNvSpPr txBox="1">
              <a:spLocks noChangeArrowheads="1"/>
            </p:cNvSpPr>
            <p:nvPr/>
          </p:nvSpPr>
          <p:spPr bwMode="auto">
            <a:xfrm>
              <a:off x="2675" y="3809"/>
              <a:ext cx="2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Comic Sans MS" panose="030F0702030302020204" pitchFamily="66" charset="0"/>
                </a:rPr>
                <a:t>I</a:t>
              </a:r>
            </a:p>
          </p:txBody>
        </p:sp>
        <p:sp>
          <p:nvSpPr>
            <p:cNvPr id="19487" name="Oval 129"/>
            <p:cNvSpPr>
              <a:spLocks noChangeArrowheads="1"/>
            </p:cNvSpPr>
            <p:nvPr/>
          </p:nvSpPr>
          <p:spPr bwMode="auto">
            <a:xfrm>
              <a:off x="2658" y="3532"/>
              <a:ext cx="196" cy="183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88" name="Oval 130"/>
            <p:cNvSpPr>
              <a:spLocks noChangeArrowheads="1"/>
            </p:cNvSpPr>
            <p:nvPr/>
          </p:nvSpPr>
          <p:spPr bwMode="auto">
            <a:xfrm>
              <a:off x="2720" y="3584"/>
              <a:ext cx="73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47992" name="Text Box 152"/>
          <p:cNvSpPr txBox="1">
            <a:spLocks noChangeArrowheads="1"/>
          </p:cNvSpPr>
          <p:nvPr/>
        </p:nvSpPr>
        <p:spPr bwMode="auto">
          <a:xfrm>
            <a:off x="1284513" y="328150"/>
            <a:ext cx="5713724" cy="95677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108000" tIns="108000" rIns="108000" bIns="108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Los fenómenos observados indican que existe un nuevo tipo de interacción</a:t>
            </a:r>
          </a:p>
        </p:txBody>
      </p:sp>
      <p:sp>
        <p:nvSpPr>
          <p:cNvPr id="19480" name="Text Box 118"/>
          <p:cNvSpPr txBox="1">
            <a:spLocks noChangeArrowheads="1"/>
          </p:cNvSpPr>
          <p:nvPr/>
        </p:nvSpPr>
        <p:spPr bwMode="auto">
          <a:xfrm>
            <a:off x="1324682" y="1476252"/>
            <a:ext cx="2305051" cy="514351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Fuente</a:t>
            </a:r>
          </a:p>
        </p:txBody>
      </p:sp>
      <p:sp>
        <p:nvSpPr>
          <p:cNvPr id="19481" name="Text Box 156"/>
          <p:cNvSpPr txBox="1">
            <a:spLocks noChangeArrowheads="1"/>
          </p:cNvSpPr>
          <p:nvPr/>
        </p:nvSpPr>
        <p:spPr bwMode="auto">
          <a:xfrm>
            <a:off x="3315408" y="1454027"/>
            <a:ext cx="2038351" cy="884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(lo que la causa)</a:t>
            </a:r>
          </a:p>
        </p:txBody>
      </p:sp>
      <p:sp>
        <p:nvSpPr>
          <p:cNvPr id="44" name="Text Box 155"/>
          <p:cNvSpPr txBox="1">
            <a:spLocks noChangeArrowheads="1"/>
          </p:cNvSpPr>
          <p:nvPr/>
        </p:nvSpPr>
        <p:spPr bwMode="auto">
          <a:xfrm>
            <a:off x="5569439" y="3857236"/>
            <a:ext cx="4713926" cy="1644545"/>
          </a:xfrm>
          <a:prstGeom prst="rect">
            <a:avLst/>
          </a:prstGeom>
          <a:noFill/>
          <a:ln>
            <a:noFill/>
          </a:ln>
        </p:spPr>
        <p:txBody>
          <a:bodyPr wrap="square" lIns="126000" tIns="82800" rIns="126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dirty="0">
                <a:latin typeface="Arial" panose="020B0604020202020204" pitchFamily="34" charset="0"/>
              </a:rPr>
              <a:t>La alteración se caracteriza asociando a cada punto un valor de una magnitud vectorial denominada </a:t>
            </a:r>
            <a:r>
              <a:rPr lang="es-ES" sz="2400" dirty="0">
                <a:solidFill>
                  <a:srgbClr val="008000"/>
                </a:solidFill>
                <a:latin typeface="Arial" panose="020B0604020202020204" pitchFamily="34" charset="0"/>
              </a:rPr>
              <a:t>campo magnético</a:t>
            </a:r>
          </a:p>
        </p:txBody>
      </p:sp>
      <p:sp>
        <p:nvSpPr>
          <p:cNvPr id="45" name="Text Box 155"/>
          <p:cNvSpPr txBox="1">
            <a:spLocks noChangeArrowheads="1"/>
          </p:cNvSpPr>
          <p:nvPr/>
        </p:nvSpPr>
        <p:spPr bwMode="auto">
          <a:xfrm>
            <a:off x="5575578" y="5383457"/>
            <a:ext cx="4852327" cy="1644545"/>
          </a:xfrm>
          <a:prstGeom prst="rect">
            <a:avLst/>
          </a:prstGeom>
          <a:noFill/>
          <a:ln>
            <a:noFill/>
          </a:ln>
        </p:spPr>
        <p:txBody>
          <a:bodyPr wrap="square" lIns="126000" tIns="82800" rIns="126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Si hay o</a:t>
            </a:r>
            <a:r>
              <a:rPr lang="es-ES" sz="2400" dirty="0">
                <a:latin typeface="Arial" panose="020B0604020202020204" pitchFamily="34" charset="0"/>
              </a:rPr>
              <a:t>tra corriente, cada porción, siente el campo donde esté, y sufre una fuerza. Su suma es la que siente la corriente</a:t>
            </a:r>
          </a:p>
        </p:txBody>
      </p:sp>
      <p:sp>
        <p:nvSpPr>
          <p:cNvPr id="35" name="Text Box 96"/>
          <p:cNvSpPr txBox="1">
            <a:spLocks noChangeArrowheads="1"/>
          </p:cNvSpPr>
          <p:nvPr/>
        </p:nvSpPr>
        <p:spPr bwMode="auto">
          <a:xfrm>
            <a:off x="5168135" y="1500619"/>
            <a:ext cx="1486085" cy="514738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wrap="non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Ejemplos</a:t>
            </a:r>
          </a:p>
        </p:txBody>
      </p:sp>
      <p:sp>
        <p:nvSpPr>
          <p:cNvPr id="8" name="Flecha derecha 7"/>
          <p:cNvSpPr/>
          <p:nvPr/>
        </p:nvSpPr>
        <p:spPr bwMode="auto">
          <a:xfrm>
            <a:off x="4127808" y="2522050"/>
            <a:ext cx="612648" cy="530352"/>
          </a:xfrm>
          <a:prstGeom prst="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Flecha derecha 7">
            <a:extLst>
              <a:ext uri="{FF2B5EF4-FFF2-40B4-BE49-F238E27FC236}">
                <a16:creationId xmlns:a16="http://schemas.microsoft.com/office/drawing/2014/main" id="{C3EFA507-CA0B-4BBC-B6A1-CB926F99AC4E}"/>
              </a:ext>
            </a:extLst>
          </p:cNvPr>
          <p:cNvSpPr/>
          <p:nvPr/>
        </p:nvSpPr>
        <p:spPr bwMode="auto">
          <a:xfrm>
            <a:off x="7216332" y="536622"/>
            <a:ext cx="612648" cy="530352"/>
          </a:xfrm>
          <a:prstGeom prst="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7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54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54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47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4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47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47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47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47995" grpId="0"/>
      <p:bldP spid="547994" grpId="0" animBg="1"/>
      <p:bldP spid="547933" grpId="0" animBg="1"/>
      <p:bldP spid="547936" grpId="0"/>
      <p:bldP spid="547937" grpId="0"/>
      <p:bldP spid="547935" grpId="0" animBg="1"/>
      <p:bldP spid="547992" grpId="0" animBg="1"/>
      <p:bldP spid="19480" grpId="0" animBg="1"/>
      <p:bldP spid="19481" grpId="0"/>
      <p:bldP spid="44" grpId="0"/>
      <p:bldP spid="45" grpId="0"/>
      <p:bldP spid="35" grpId="0" animBg="1"/>
      <p:bldP spid="8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 136"/>
          <p:cNvSpPr txBox="1">
            <a:spLocks noChangeArrowheads="1"/>
          </p:cNvSpPr>
          <p:nvPr/>
        </p:nvSpPr>
        <p:spPr bwMode="auto">
          <a:xfrm>
            <a:off x="8451492" y="6204167"/>
            <a:ext cx="1792258" cy="5874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108000" tIns="108000" rIns="108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1 T = 10</a:t>
            </a:r>
            <a:r>
              <a:rPr lang="es-ES" sz="2400" b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 G</a:t>
            </a:r>
          </a:p>
        </p:txBody>
      </p:sp>
      <p:sp>
        <p:nvSpPr>
          <p:cNvPr id="46" name="Text Box 137"/>
          <p:cNvSpPr txBox="1">
            <a:spLocks noChangeArrowheads="1"/>
          </p:cNvSpPr>
          <p:nvPr/>
        </p:nvSpPr>
        <p:spPr bwMode="auto">
          <a:xfrm>
            <a:off x="2202038" y="2630764"/>
            <a:ext cx="5917041" cy="536549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Tierra </a:t>
            </a:r>
            <a:r>
              <a:rPr lang="es-ES" sz="2400" dirty="0">
                <a:latin typeface="Arial" panose="020B0604020202020204" pitchFamily="34" charset="0"/>
              </a:rPr>
              <a:t>(superficie): 0,25-0,65 G</a:t>
            </a:r>
          </a:p>
        </p:txBody>
      </p:sp>
      <p:sp>
        <p:nvSpPr>
          <p:cNvPr id="47" name="Text Box 139"/>
          <p:cNvSpPr txBox="1">
            <a:spLocks noChangeArrowheads="1"/>
          </p:cNvSpPr>
          <p:nvPr/>
        </p:nvSpPr>
        <p:spPr bwMode="auto">
          <a:xfrm>
            <a:off x="2192706" y="5508959"/>
            <a:ext cx="5926373" cy="536549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RMN </a:t>
            </a:r>
            <a:r>
              <a:rPr lang="es-ES" sz="2400" dirty="0">
                <a:latin typeface="Arial" panose="020B0604020202020204" pitchFamily="34" charset="0"/>
              </a:rPr>
              <a:t>(medicina):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~ 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(del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orden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del Tesla)</a:t>
            </a:r>
          </a:p>
        </p:txBody>
      </p:sp>
      <p:sp>
        <p:nvSpPr>
          <p:cNvPr id="41" name="Text Box 134"/>
          <p:cNvSpPr txBox="1">
            <a:spLocks noChangeArrowheads="1"/>
          </p:cNvSpPr>
          <p:nvPr/>
        </p:nvSpPr>
        <p:spPr bwMode="auto">
          <a:xfrm>
            <a:off x="2188550" y="1882098"/>
            <a:ext cx="1650998" cy="5365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Gauss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42" name="Text Box 135"/>
          <p:cNvSpPr txBox="1">
            <a:spLocks noChangeArrowheads="1"/>
          </p:cNvSpPr>
          <p:nvPr/>
        </p:nvSpPr>
        <p:spPr bwMode="auto">
          <a:xfrm>
            <a:off x="2013408" y="1191536"/>
            <a:ext cx="5949922" cy="53657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Sistema </a:t>
            </a:r>
            <a:r>
              <a:rPr lang="es-ES" sz="2400" b="1" dirty="0" err="1">
                <a:latin typeface="Arial" panose="020B0604020202020204" pitchFamily="34" charset="0"/>
              </a:rPr>
              <a:t>cgs</a:t>
            </a:r>
            <a:r>
              <a:rPr lang="es-ES" sz="2400" b="1" dirty="0">
                <a:latin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</a:rPr>
              <a:t>(centímetro-gramo-segundo)</a:t>
            </a:r>
            <a:endParaRPr lang="es-ES" sz="2400" b="1" dirty="0">
              <a:latin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861064" y="1924738"/>
            <a:ext cx="4979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>
                <a:solidFill>
                  <a:srgbClr val="0000FF"/>
                </a:solidFill>
              </a:rPr>
              <a:t>(en honor a Gauss; en inglés igual)</a:t>
            </a:r>
          </a:p>
        </p:txBody>
      </p:sp>
      <p:sp>
        <p:nvSpPr>
          <p:cNvPr id="38" name="Text Box 132"/>
          <p:cNvSpPr txBox="1">
            <a:spLocks noChangeArrowheads="1"/>
          </p:cNvSpPr>
          <p:nvPr/>
        </p:nvSpPr>
        <p:spPr bwMode="auto">
          <a:xfrm>
            <a:off x="2197638" y="4764607"/>
            <a:ext cx="1593849" cy="536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Tesla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  (</a:t>
            </a: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39" name="Text Box 133"/>
          <p:cNvSpPr txBox="1">
            <a:spLocks noChangeArrowheads="1"/>
          </p:cNvSpPr>
          <p:nvPr/>
        </p:nvSpPr>
        <p:spPr bwMode="auto">
          <a:xfrm>
            <a:off x="2003639" y="3596140"/>
            <a:ext cx="5949922" cy="53654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Sistema </a:t>
            </a:r>
            <a:r>
              <a:rPr lang="es-ES" sz="2400" b="1" dirty="0" err="1">
                <a:latin typeface="Arial" panose="020B0604020202020204" pitchFamily="34" charset="0"/>
              </a:rPr>
              <a:t>mks</a:t>
            </a:r>
            <a:r>
              <a:rPr lang="es-ES" sz="2400" b="1" dirty="0">
                <a:latin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</a:rPr>
              <a:t>(metro-kilogramo-segundo)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3848881" y="4824540"/>
            <a:ext cx="4803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>
                <a:solidFill>
                  <a:srgbClr val="0000FF"/>
                </a:solidFill>
              </a:rPr>
              <a:t>(en honor a Tesla; en inglés igual)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1456647" y="456172"/>
            <a:ext cx="2201863" cy="536575"/>
            <a:chOff x="1517643" y="558801"/>
            <a:chExt cx="2201863" cy="536575"/>
          </a:xfrm>
        </p:grpSpPr>
        <p:sp>
          <p:nvSpPr>
            <p:cNvPr id="36" name="Text Box 51"/>
            <p:cNvSpPr txBox="1">
              <a:spLocks noChangeArrowheads="1"/>
            </p:cNvSpPr>
            <p:nvPr/>
          </p:nvSpPr>
          <p:spPr bwMode="auto">
            <a:xfrm>
              <a:off x="1517643" y="558801"/>
              <a:ext cx="2201863" cy="536575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2400" b="1">
                  <a:solidFill>
                    <a:srgbClr val="FFFFFF"/>
                  </a:solidFill>
                </a:rPr>
                <a:t>UNIDAD DE </a:t>
              </a:r>
              <a:r>
                <a:rPr lang="es-ES" sz="2400">
                  <a:solidFill>
                    <a:srgbClr val="FFFFFF"/>
                  </a:solidFill>
                </a:rPr>
                <a:t>B</a:t>
              </a:r>
            </a:p>
          </p:txBody>
        </p:sp>
        <p:cxnSp>
          <p:nvCxnSpPr>
            <p:cNvPr id="3" name="Conector recto de flecha 2"/>
            <p:cNvCxnSpPr/>
            <p:nvPr/>
          </p:nvCxnSpPr>
          <p:spPr bwMode="auto">
            <a:xfrm>
              <a:off x="3409745" y="640870"/>
              <a:ext cx="201172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</p:cxnSp>
      </p:grpSp>
      <p:sp>
        <p:nvSpPr>
          <p:cNvPr id="15" name="Text Box 133">
            <a:extLst>
              <a:ext uri="{FF2B5EF4-FFF2-40B4-BE49-F238E27FC236}">
                <a16:creationId xmlns:a16="http://schemas.microsoft.com/office/drawing/2014/main" id="{6A8F5F53-A779-4C37-B844-F681B47E5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070" y="4056453"/>
            <a:ext cx="2159022" cy="536549"/>
          </a:xfrm>
          <a:prstGeom prst="rect">
            <a:avLst/>
          </a:prstGeom>
          <a:noFill/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(Internacional)</a:t>
            </a:r>
          </a:p>
        </p:txBody>
      </p:sp>
      <p:sp>
        <p:nvSpPr>
          <p:cNvPr id="17" name="Text Box 133">
            <a:extLst>
              <a:ext uri="{FF2B5EF4-FFF2-40B4-BE49-F238E27FC236}">
                <a16:creationId xmlns:a16="http://schemas.microsoft.com/office/drawing/2014/main" id="{FB79A008-2AAD-4E1F-969F-7E32B7AE2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749" y="5969339"/>
            <a:ext cx="3617708" cy="536549"/>
          </a:xfrm>
          <a:prstGeom prst="rect">
            <a:avLst/>
          </a:prstGeom>
          <a:noFill/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(R</a:t>
            </a:r>
            <a:r>
              <a:rPr lang="es-ES" sz="24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esonancia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 M</a:t>
            </a:r>
            <a:r>
              <a:rPr lang="es-ES" sz="24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agnética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 N</a:t>
            </a:r>
            <a:r>
              <a:rPr lang="es-ES" sz="24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uclear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316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6" grpId="0" animBg="1"/>
      <p:bldP spid="47" grpId="0" animBg="1"/>
      <p:bldP spid="41" grpId="0" animBg="1"/>
      <p:bldP spid="42" grpId="0" animBg="1"/>
      <p:bldP spid="8" grpId="0"/>
      <p:bldP spid="38" grpId="0" animBg="1"/>
      <p:bldP spid="39" grpId="0" animBg="1"/>
      <p:bldP spid="48" grpId="0"/>
      <p:bldP spid="15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5930630" y="366817"/>
            <a:ext cx="2181227" cy="476249"/>
            <a:chOff x="941" y="1359"/>
            <a:chExt cx="1374" cy="300"/>
          </a:xfrm>
        </p:grpSpPr>
        <p:sp>
          <p:nvSpPr>
            <p:cNvPr id="21519" name="Text Box 48"/>
            <p:cNvSpPr txBox="1">
              <a:spLocks noChangeArrowheads="1"/>
            </p:cNvSpPr>
            <p:nvPr/>
          </p:nvSpPr>
          <p:spPr bwMode="auto">
            <a:xfrm>
              <a:off x="1638" y="1368"/>
              <a:ext cx="67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 b="1">
                  <a:solidFill>
                    <a:srgbClr val="3333FF"/>
                  </a:solidFill>
                  <a:latin typeface="Arial" panose="020B0604020202020204" pitchFamily="34" charset="0"/>
                </a:rPr>
                <a:t>Arago</a:t>
              </a:r>
            </a:p>
          </p:txBody>
        </p:sp>
        <p:sp>
          <p:nvSpPr>
            <p:cNvPr id="21520" name="Text Box 49"/>
            <p:cNvSpPr txBox="1">
              <a:spLocks noChangeArrowheads="1"/>
            </p:cNvSpPr>
            <p:nvPr/>
          </p:nvSpPr>
          <p:spPr bwMode="auto">
            <a:xfrm>
              <a:off x="941" y="1359"/>
              <a:ext cx="590" cy="29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 b="1">
                  <a:latin typeface="Arial" panose="020B0604020202020204" pitchFamily="34" charset="0"/>
                </a:rPr>
                <a:t>1820</a:t>
              </a:r>
              <a:endParaRPr lang="es-ES" sz="2400">
                <a:latin typeface="Arial" panose="020B0604020202020204" pitchFamily="34" charset="0"/>
              </a:endParaRPr>
            </a:p>
          </p:txBody>
        </p:sp>
      </p:grpSp>
      <p:pic>
        <p:nvPicPr>
          <p:cNvPr id="549938" name="Picture 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387540"/>
            <a:ext cx="4062476" cy="270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9940" name="Text Box 52"/>
          <p:cNvSpPr txBox="1">
            <a:spLocks noChangeArrowheads="1"/>
          </p:cNvSpPr>
          <p:nvPr/>
        </p:nvSpPr>
        <p:spPr bwMode="auto">
          <a:xfrm>
            <a:off x="1336675" y="973832"/>
            <a:ext cx="4062476" cy="127521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 b="1" dirty="0">
                <a:latin typeface="Arial" panose="020B0604020202020204" pitchFamily="34" charset="0"/>
              </a:rPr>
              <a:t>Limaduras de hierro</a:t>
            </a:r>
            <a:r>
              <a:rPr lang="es-ES" sz="2400" dirty="0">
                <a:latin typeface="Arial" panose="020B0604020202020204" pitchFamily="34" charset="0"/>
              </a:rPr>
              <a:t>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(trocitos de hierro)</a:t>
            </a:r>
            <a:r>
              <a:rPr lang="es-E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</a:rPr>
              <a:t>sobre   un papel y debajo un imán</a:t>
            </a:r>
          </a:p>
        </p:txBody>
      </p:sp>
      <p:sp>
        <p:nvSpPr>
          <p:cNvPr id="549942" name="Text Box 54"/>
          <p:cNvSpPr txBox="1">
            <a:spLocks noChangeArrowheads="1"/>
          </p:cNvSpPr>
          <p:nvPr/>
        </p:nvSpPr>
        <p:spPr bwMode="auto">
          <a:xfrm>
            <a:off x="1336675" y="334589"/>
            <a:ext cx="4337827" cy="514738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 cap="small">
                <a:solidFill>
                  <a:srgbClr val="FFFFFF"/>
                </a:solidFill>
                <a:latin typeface="Arial" panose="020B0604020202020204" pitchFamily="34" charset="0"/>
              </a:rPr>
              <a:t>Líneas de Campo Magnético</a:t>
            </a:r>
          </a:p>
        </p:txBody>
      </p:sp>
      <p:graphicFrame>
        <p:nvGraphicFramePr>
          <p:cNvPr id="549935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12897"/>
              </p:ext>
            </p:extLst>
          </p:nvPr>
        </p:nvGraphicFramePr>
        <p:xfrm>
          <a:off x="5674502" y="1984960"/>
          <a:ext cx="4636987" cy="3106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1" name="Fotografía de Photo Editor" r:id="rId5" imgW="952633" imgH="952633" progId="MSPhotoEd.3">
                  <p:embed/>
                </p:oleObj>
              </mc:Choice>
              <mc:Fallback>
                <p:oleObj name="Fotografía de Photo Editor" r:id="rId5" imgW="952633" imgH="952633" progId="MSPhotoEd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4502" y="1984960"/>
                        <a:ext cx="4636987" cy="31066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9947" name="Text Box 59"/>
          <p:cNvSpPr txBox="1">
            <a:spLocks noChangeArrowheads="1"/>
          </p:cNvSpPr>
          <p:nvPr/>
        </p:nvSpPr>
        <p:spPr bwMode="auto">
          <a:xfrm>
            <a:off x="8208591" y="330961"/>
            <a:ext cx="2477258" cy="53654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Son observables</a:t>
            </a:r>
          </a:p>
        </p:txBody>
      </p:sp>
      <p:sp>
        <p:nvSpPr>
          <p:cNvPr id="549950" name="Text Box 62"/>
          <p:cNvSpPr txBox="1">
            <a:spLocks noChangeArrowheads="1"/>
          </p:cNvSpPr>
          <p:nvPr/>
        </p:nvSpPr>
        <p:spPr bwMode="auto">
          <a:xfrm>
            <a:off x="1326627" y="5203322"/>
            <a:ext cx="4062476" cy="164454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Se transforman en imanes orientados en la dirección de </a:t>
            </a:r>
            <a:r>
              <a:rPr lang="es-ES" sz="2400" b="1" dirty="0">
                <a:latin typeface="Arial" panose="020B0604020202020204" pitchFamily="34" charset="0"/>
              </a:rPr>
              <a:t>B</a:t>
            </a:r>
            <a:r>
              <a:rPr lang="es-ES" sz="2400" dirty="0">
                <a:latin typeface="Arial" panose="020B0604020202020204" pitchFamily="34" charset="0"/>
              </a:rPr>
              <a:t> (no se desplazan por rozamiento con papel)</a:t>
            </a:r>
          </a:p>
        </p:txBody>
      </p:sp>
      <p:sp>
        <p:nvSpPr>
          <p:cNvPr id="549951" name="Text Box 63"/>
          <p:cNvSpPr txBox="1">
            <a:spLocks noChangeArrowheads="1"/>
          </p:cNvSpPr>
          <p:nvPr/>
        </p:nvSpPr>
        <p:spPr bwMode="auto">
          <a:xfrm>
            <a:off x="5680547" y="984842"/>
            <a:ext cx="4630942" cy="9058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Corriente por cable que cruza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 un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papel con limaduras de Fe</a:t>
            </a:r>
          </a:p>
        </p:txBody>
      </p:sp>
      <p:sp>
        <p:nvSpPr>
          <p:cNvPr id="17" name="Text Box 25">
            <a:extLst>
              <a:ext uri="{FF2B5EF4-FFF2-40B4-BE49-F238E27FC236}">
                <a16:creationId xmlns:a16="http://schemas.microsoft.com/office/drawing/2014/main" id="{09E94597-7A9F-4E1A-BCDB-D61190BA7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2057" y="5364214"/>
            <a:ext cx="3625057" cy="132276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90000" tIns="46800" rIns="90000" bIns="46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Los trocitos se atraen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y forman trocitos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más largos (visibles)</a:t>
            </a:r>
            <a:endParaRPr lang="es-ES" sz="2400" dirty="0">
              <a:latin typeface="Arial" panose="020B0604020202020204" pitchFamily="34" charset="0"/>
            </a:endParaRPr>
          </a:p>
        </p:txBody>
      </p:sp>
      <p:sp>
        <p:nvSpPr>
          <p:cNvPr id="18" name="Flecha abajo 14">
            <a:extLst>
              <a:ext uri="{FF2B5EF4-FFF2-40B4-BE49-F238E27FC236}">
                <a16:creationId xmlns:a16="http://schemas.microsoft.com/office/drawing/2014/main" id="{D2C783D4-19B6-4AED-B7F5-78A619D0202F}"/>
              </a:ext>
            </a:extLst>
          </p:cNvPr>
          <p:cNvSpPr/>
          <p:nvPr/>
        </p:nvSpPr>
        <p:spPr bwMode="auto">
          <a:xfrm rot="16200000">
            <a:off x="5878994" y="5604354"/>
            <a:ext cx="433497" cy="842480"/>
          </a:xfrm>
          <a:prstGeom prst="downArrow">
            <a:avLst>
              <a:gd name="adj1" fmla="val 50000"/>
              <a:gd name="adj2" fmla="val 68961"/>
            </a:avLst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4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4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4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49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940" grpId="0" animBg="1"/>
      <p:bldP spid="549942" grpId="0" animBg="1"/>
      <p:bldP spid="549947" grpId="0" animBg="1"/>
      <p:bldP spid="549950" grpId="0" animBg="1"/>
      <p:bldP spid="549951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9CD1A601-955E-47FA-A605-5F67C7EE0921}"/>
              </a:ext>
            </a:extLst>
          </p:cNvPr>
          <p:cNvGrpSpPr/>
          <p:nvPr/>
        </p:nvGrpSpPr>
        <p:grpSpPr>
          <a:xfrm>
            <a:off x="3084911" y="5155849"/>
            <a:ext cx="5203670" cy="1263709"/>
            <a:chOff x="3084911" y="5155849"/>
            <a:chExt cx="5203670" cy="1263709"/>
          </a:xfrm>
        </p:grpSpPr>
        <p:sp>
          <p:nvSpPr>
            <p:cNvPr id="30" name="Flecha abajo 14">
              <a:extLst>
                <a:ext uri="{FF2B5EF4-FFF2-40B4-BE49-F238E27FC236}">
                  <a16:creationId xmlns:a16="http://schemas.microsoft.com/office/drawing/2014/main" id="{600987B1-C0E5-4E79-81D3-1B354B96F8F3}"/>
                </a:ext>
              </a:extLst>
            </p:cNvPr>
            <p:cNvSpPr/>
            <p:nvPr/>
          </p:nvSpPr>
          <p:spPr bwMode="auto">
            <a:xfrm>
              <a:off x="7678693" y="5157529"/>
              <a:ext cx="609888" cy="1262029"/>
            </a:xfrm>
            <a:prstGeom prst="downArrow">
              <a:avLst>
                <a:gd name="adj1" fmla="val 50000"/>
                <a:gd name="adj2" fmla="val 31876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lg" len="lg"/>
            </a:ln>
            <a:effectLst/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horz" wrap="none" lIns="90000" tIns="82800" rIns="90000" bIns="82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Flecha abajo 14">
              <a:extLst>
                <a:ext uri="{FF2B5EF4-FFF2-40B4-BE49-F238E27FC236}">
                  <a16:creationId xmlns:a16="http://schemas.microsoft.com/office/drawing/2014/main" id="{0653F255-7A3E-4ADF-88FA-E5CA090C33B7}"/>
                </a:ext>
              </a:extLst>
            </p:cNvPr>
            <p:cNvSpPr/>
            <p:nvPr/>
          </p:nvSpPr>
          <p:spPr bwMode="auto">
            <a:xfrm>
              <a:off x="3084911" y="5155849"/>
              <a:ext cx="609888" cy="1262029"/>
            </a:xfrm>
            <a:prstGeom prst="downArrow">
              <a:avLst>
                <a:gd name="adj1" fmla="val 50000"/>
                <a:gd name="adj2" fmla="val 31876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lg" len="lg"/>
            </a:ln>
            <a:effectLst/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horz" wrap="none" lIns="90000" tIns="82800" rIns="90000" bIns="82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49943" name="Text Box 55"/>
          <p:cNvSpPr txBox="1">
            <a:spLocks noChangeArrowheads="1"/>
          </p:cNvSpPr>
          <p:nvPr/>
        </p:nvSpPr>
        <p:spPr bwMode="auto">
          <a:xfrm>
            <a:off x="1657976" y="6497401"/>
            <a:ext cx="8350176" cy="536549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Las líneas de campo magnético no se cortan y son </a:t>
            </a:r>
            <a:r>
              <a:rPr lang="es-ES" sz="2400" dirty="0">
                <a:latin typeface="Arial" panose="020B0604020202020204" pitchFamily="34" charset="0"/>
              </a:rPr>
              <a:t>cerradas</a:t>
            </a:r>
          </a:p>
        </p:txBody>
      </p:sp>
      <p:sp>
        <p:nvSpPr>
          <p:cNvPr id="549954" name="Text Box 66"/>
          <p:cNvSpPr txBox="1">
            <a:spLocks noChangeArrowheads="1"/>
          </p:cNvSpPr>
          <p:nvPr/>
        </p:nvSpPr>
        <p:spPr bwMode="auto">
          <a:xfrm>
            <a:off x="5966793" y="5155849"/>
            <a:ext cx="4167188" cy="905881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Circunferencias concéntricas y perpendiculares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al cable</a:t>
            </a:r>
          </a:p>
        </p:txBody>
      </p:sp>
      <p:grpSp>
        <p:nvGrpSpPr>
          <p:cNvPr id="18" name="Group 57">
            <a:extLst>
              <a:ext uri="{FF2B5EF4-FFF2-40B4-BE49-F238E27FC236}">
                <a16:creationId xmlns:a16="http://schemas.microsoft.com/office/drawing/2014/main" id="{1E9939BC-2411-4BDE-8EE6-01C35EF2805F}"/>
              </a:ext>
            </a:extLst>
          </p:cNvPr>
          <p:cNvGrpSpPr>
            <a:grpSpLocks/>
          </p:cNvGrpSpPr>
          <p:nvPr/>
        </p:nvGrpSpPr>
        <p:grpSpPr bwMode="auto">
          <a:xfrm>
            <a:off x="5930630" y="366817"/>
            <a:ext cx="2181227" cy="476249"/>
            <a:chOff x="941" y="1359"/>
            <a:chExt cx="1374" cy="300"/>
          </a:xfrm>
        </p:grpSpPr>
        <p:sp>
          <p:nvSpPr>
            <p:cNvPr id="19" name="Text Box 48">
              <a:extLst>
                <a:ext uri="{FF2B5EF4-FFF2-40B4-BE49-F238E27FC236}">
                  <a16:creationId xmlns:a16="http://schemas.microsoft.com/office/drawing/2014/main" id="{27B6E3D6-910F-44EB-B7E8-AD229C8355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" y="1368"/>
              <a:ext cx="67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 b="1">
                  <a:solidFill>
                    <a:srgbClr val="3333FF"/>
                  </a:solidFill>
                  <a:latin typeface="Arial" panose="020B0604020202020204" pitchFamily="34" charset="0"/>
                </a:rPr>
                <a:t>Arago</a:t>
              </a:r>
            </a:p>
          </p:txBody>
        </p:sp>
        <p:sp>
          <p:nvSpPr>
            <p:cNvPr id="20" name="Text Box 49">
              <a:extLst>
                <a:ext uri="{FF2B5EF4-FFF2-40B4-BE49-F238E27FC236}">
                  <a16:creationId xmlns:a16="http://schemas.microsoft.com/office/drawing/2014/main" id="{D280DA91-8076-4CD8-90AA-BB7D817F9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" y="1359"/>
              <a:ext cx="590" cy="29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 b="1">
                  <a:latin typeface="Arial" panose="020B0604020202020204" pitchFamily="34" charset="0"/>
                </a:rPr>
                <a:t>1820</a:t>
              </a:r>
              <a:endParaRPr lang="es-ES" sz="2400">
                <a:latin typeface="Arial" panose="020B0604020202020204" pitchFamily="34" charset="0"/>
              </a:endParaRPr>
            </a:p>
          </p:txBody>
        </p:sp>
      </p:grpSp>
      <p:pic>
        <p:nvPicPr>
          <p:cNvPr id="21" name="Picture 50">
            <a:extLst>
              <a:ext uri="{FF2B5EF4-FFF2-40B4-BE49-F238E27FC236}">
                <a16:creationId xmlns:a16="http://schemas.microsoft.com/office/drawing/2014/main" id="{55A0D7D7-D39B-4DFA-8A20-E4A6462CE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387540"/>
            <a:ext cx="4062476" cy="270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Box 52">
            <a:extLst>
              <a:ext uri="{FF2B5EF4-FFF2-40B4-BE49-F238E27FC236}">
                <a16:creationId xmlns:a16="http://schemas.microsoft.com/office/drawing/2014/main" id="{A8C2958F-3644-4B81-A299-685A7EEBB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6675" y="973832"/>
            <a:ext cx="4062476" cy="127521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 b="1" dirty="0">
                <a:latin typeface="Arial" panose="020B0604020202020204" pitchFamily="34" charset="0"/>
              </a:rPr>
              <a:t>Limaduras de hierro</a:t>
            </a:r>
            <a:r>
              <a:rPr lang="es-ES" sz="2400" dirty="0">
                <a:latin typeface="Arial" panose="020B0604020202020204" pitchFamily="34" charset="0"/>
              </a:rPr>
              <a:t>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(trocitos de hierro)</a:t>
            </a:r>
            <a:r>
              <a:rPr lang="es-E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</a:rPr>
              <a:t>sobre   un papel y debajo un imán</a:t>
            </a:r>
          </a:p>
        </p:txBody>
      </p:sp>
      <p:sp>
        <p:nvSpPr>
          <p:cNvPr id="23" name="Text Box 54">
            <a:extLst>
              <a:ext uri="{FF2B5EF4-FFF2-40B4-BE49-F238E27FC236}">
                <a16:creationId xmlns:a16="http://schemas.microsoft.com/office/drawing/2014/main" id="{77217238-070A-4ABB-887A-D1B4947BB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6675" y="334589"/>
            <a:ext cx="4337827" cy="514738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 cap="small">
                <a:solidFill>
                  <a:srgbClr val="FFFFFF"/>
                </a:solidFill>
                <a:latin typeface="Arial" panose="020B0604020202020204" pitchFamily="34" charset="0"/>
              </a:rPr>
              <a:t>Líneas de Campo Magnético</a:t>
            </a:r>
          </a:p>
        </p:txBody>
      </p:sp>
      <p:graphicFrame>
        <p:nvGraphicFramePr>
          <p:cNvPr id="24" name="Object 47">
            <a:extLst>
              <a:ext uri="{FF2B5EF4-FFF2-40B4-BE49-F238E27FC236}">
                <a16:creationId xmlns:a16="http://schemas.microsoft.com/office/drawing/2014/main" id="{81522852-649D-4D87-91AD-02621F9C7D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90382"/>
              </p:ext>
            </p:extLst>
          </p:nvPr>
        </p:nvGraphicFramePr>
        <p:xfrm>
          <a:off x="5674502" y="1984960"/>
          <a:ext cx="4636987" cy="3106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0" name="Fotografía de Photo Editor" r:id="rId5" imgW="952633" imgH="952633" progId="MSPhotoEd.3">
                  <p:embed/>
                </p:oleObj>
              </mc:Choice>
              <mc:Fallback>
                <p:oleObj name="Fotografía de Photo Editor" r:id="rId5" imgW="952633" imgH="952633" progId="MSPhotoEd.3">
                  <p:embed/>
                  <p:pic>
                    <p:nvPicPr>
                      <p:cNvPr id="549935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4502" y="1984960"/>
                        <a:ext cx="4636987" cy="31066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59">
            <a:extLst>
              <a:ext uri="{FF2B5EF4-FFF2-40B4-BE49-F238E27FC236}">
                <a16:creationId xmlns:a16="http://schemas.microsoft.com/office/drawing/2014/main" id="{CE4DA85B-B104-4895-8B12-402F74FC2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8591" y="330961"/>
            <a:ext cx="2477258" cy="53654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Son observables</a:t>
            </a:r>
          </a:p>
        </p:txBody>
      </p:sp>
      <p:sp>
        <p:nvSpPr>
          <p:cNvPr id="26" name="Text Box 63">
            <a:extLst>
              <a:ext uri="{FF2B5EF4-FFF2-40B4-BE49-F238E27FC236}">
                <a16:creationId xmlns:a16="http://schemas.microsoft.com/office/drawing/2014/main" id="{37AC3B6E-71BC-4904-A742-EE7427B47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0547" y="984842"/>
            <a:ext cx="4630942" cy="9058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Corriente por cable que cruza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 un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papel con limaduras de Fe</a:t>
            </a:r>
          </a:p>
        </p:txBody>
      </p:sp>
    </p:spTree>
    <p:extLst>
      <p:ext uri="{BB962C8B-B14F-4D97-AF65-F5344CB8AC3E}">
        <p14:creationId xmlns:p14="http://schemas.microsoft.com/office/powerpoint/2010/main" val="256321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4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943" grpId="0" animBg="1"/>
      <p:bldP spid="54995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39" name="Picture 39" descr="tierra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566" y="1675384"/>
            <a:ext cx="3380557" cy="289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613" name="Text Box 13"/>
          <p:cNvSpPr txBox="1">
            <a:spLocks noChangeArrowheads="1"/>
          </p:cNvSpPr>
          <p:nvPr/>
        </p:nvSpPr>
        <p:spPr bwMode="auto">
          <a:xfrm>
            <a:off x="1550501" y="2405112"/>
            <a:ext cx="4568825" cy="4699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108000" tIns="108000" rIns="108000" bIns="108000" anchor="ctr" anchorCtr="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Emergen de su polo</a:t>
            </a: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 norte</a:t>
            </a:r>
          </a:p>
        </p:txBody>
      </p:sp>
      <p:sp>
        <p:nvSpPr>
          <p:cNvPr id="23614" name="Text Box 40"/>
          <p:cNvSpPr txBox="1">
            <a:spLocks noChangeArrowheads="1"/>
          </p:cNvSpPr>
          <p:nvPr/>
        </p:nvSpPr>
        <p:spPr bwMode="auto">
          <a:xfrm>
            <a:off x="1548913" y="3137394"/>
            <a:ext cx="4568825" cy="4699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108000" tIns="108000" rIns="108000" bIns="108000" anchor="ctr" anchorCtr="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Convergen sobre su polo </a:t>
            </a:r>
            <a:r>
              <a:rPr lang="es-ES" sz="2400" b="1">
                <a:solidFill>
                  <a:srgbClr val="3333FF"/>
                </a:solidFill>
                <a:latin typeface="Arial" panose="020B0604020202020204" pitchFamily="34" charset="0"/>
              </a:rPr>
              <a:t>sur</a:t>
            </a:r>
          </a:p>
        </p:txBody>
      </p:sp>
      <p:sp>
        <p:nvSpPr>
          <p:cNvPr id="563241" name="Text Box 41"/>
          <p:cNvSpPr txBox="1">
            <a:spLocks noChangeArrowheads="1"/>
          </p:cNvSpPr>
          <p:nvPr/>
        </p:nvSpPr>
        <p:spPr bwMode="auto">
          <a:xfrm>
            <a:off x="1488278" y="1653628"/>
            <a:ext cx="2023018" cy="4996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s-ES" sz="2400" dirty="0">
                <a:latin typeface="Arial" panose="020B0604020202020204" pitchFamily="34" charset="0"/>
              </a:rPr>
              <a:t>Para un imán</a:t>
            </a:r>
          </a:p>
        </p:txBody>
      </p:sp>
      <p:sp>
        <p:nvSpPr>
          <p:cNvPr id="4161" name="Text Box 65"/>
          <p:cNvSpPr txBox="1">
            <a:spLocks noChangeArrowheads="1"/>
          </p:cNvSpPr>
          <p:nvPr/>
        </p:nvSpPr>
        <p:spPr bwMode="auto">
          <a:xfrm>
            <a:off x="1792234" y="5369960"/>
            <a:ext cx="8420804" cy="16954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lIns="216000" tIns="108000" rIns="216000" bIns="108000" anchor="ctr" anchorCtr="1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0"/>
              </a:spcBef>
              <a:defRPr/>
            </a:pPr>
            <a:r>
              <a:rPr lang="es-ES" sz="2400" dirty="0"/>
              <a:t>Y también, que al alinearse la aguja de una </a:t>
            </a:r>
            <a:r>
              <a:rPr lang="es-ES" sz="2400" dirty="0">
                <a:solidFill>
                  <a:srgbClr val="0000FF"/>
                </a:solidFill>
              </a:rPr>
              <a:t>brújula</a:t>
            </a:r>
            <a:r>
              <a:rPr lang="es-ES" sz="2400" dirty="0"/>
              <a:t>, lo hace en la dirección y sentido del </a:t>
            </a:r>
            <a:r>
              <a:rPr lang="es-ES" sz="2400" b="1" dirty="0"/>
              <a:t>B</a:t>
            </a:r>
            <a:r>
              <a:rPr lang="es-ES" sz="2400" dirty="0"/>
              <a:t> aplicado (p.ej., el que crea la Tierra donde esté), alineando su campo magnético interior en la dirección y sentido de ese campo magnético</a:t>
            </a:r>
          </a:p>
        </p:txBody>
      </p:sp>
      <p:grpSp>
        <p:nvGrpSpPr>
          <p:cNvPr id="39999" name="Group 63"/>
          <p:cNvGrpSpPr>
            <a:grpSpLocks/>
          </p:cNvGrpSpPr>
          <p:nvPr/>
        </p:nvGrpSpPr>
        <p:grpSpPr bwMode="auto">
          <a:xfrm>
            <a:off x="1792234" y="4549043"/>
            <a:ext cx="8431219" cy="712789"/>
            <a:chOff x="935" y="1852"/>
            <a:chExt cx="5311" cy="449"/>
          </a:xfrm>
        </p:grpSpPr>
        <p:sp>
          <p:nvSpPr>
            <p:cNvPr id="23606" name="Text Box 61"/>
            <p:cNvSpPr txBox="1">
              <a:spLocks noChangeArrowheads="1"/>
            </p:cNvSpPr>
            <p:nvPr/>
          </p:nvSpPr>
          <p:spPr bwMode="auto">
            <a:xfrm>
              <a:off x="935" y="1963"/>
              <a:ext cx="5311" cy="3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ES" sz="2400" dirty="0">
                  <a:solidFill>
                    <a:schemeClr val="tx1"/>
                  </a:solidFill>
                </a:rPr>
                <a:t>Implica que el B</a:t>
              </a:r>
              <a:r>
                <a:rPr lang="es-ES" sz="2400" baseline="-25000" dirty="0">
                  <a:solidFill>
                    <a:schemeClr val="tx1"/>
                  </a:solidFill>
                </a:rPr>
                <a:t>IMÁN</a:t>
              </a:r>
              <a:r>
                <a:rPr lang="es-ES" sz="2400" dirty="0">
                  <a:solidFill>
                    <a:schemeClr val="tx1"/>
                  </a:solidFill>
                </a:rPr>
                <a:t> en su interior apunta en sentido S </a:t>
              </a:r>
              <a:r>
                <a:rPr lang="es-ES" sz="2400" dirty="0">
                  <a:solidFill>
                    <a:schemeClr val="tx1"/>
                  </a:solidFill>
                  <a:sym typeface="Symbol" panose="05050102010706020507" pitchFamily="18" charset="2"/>
                </a:rPr>
                <a:t> </a:t>
              </a:r>
              <a:r>
                <a:rPr lang="es-ES" sz="24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23607" name="Text Box 62"/>
            <p:cNvSpPr txBox="1">
              <a:spLocks noChangeArrowheads="1"/>
            </p:cNvSpPr>
            <p:nvPr/>
          </p:nvSpPr>
          <p:spPr bwMode="auto">
            <a:xfrm>
              <a:off x="2237" y="1852"/>
              <a:ext cx="258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ES" sz="1800" dirty="0">
                  <a:solidFill>
                    <a:schemeClr val="tx1"/>
                  </a:solidFill>
                  <a:sym typeface="Symbol" panose="05050102010706020507" pitchFamily="18" charset="2"/>
                </a:rPr>
                <a:t>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1C134DA2-B5F1-4D1E-A905-943A15AC3677}"/>
              </a:ext>
            </a:extLst>
          </p:cNvPr>
          <p:cNvGrpSpPr/>
          <p:nvPr/>
        </p:nvGrpSpPr>
        <p:grpSpPr>
          <a:xfrm>
            <a:off x="6377207" y="2300020"/>
            <a:ext cx="786478" cy="824992"/>
            <a:chOff x="6377207" y="2063718"/>
            <a:chExt cx="786478" cy="824992"/>
          </a:xfrm>
        </p:grpSpPr>
        <p:sp>
          <p:nvSpPr>
            <p:cNvPr id="2" name="Line 75"/>
            <p:cNvSpPr>
              <a:spLocks noChangeAspect="1" noChangeShapeType="1"/>
            </p:cNvSpPr>
            <p:nvPr/>
          </p:nvSpPr>
          <p:spPr bwMode="auto">
            <a:xfrm rot="524293" flipH="1" flipV="1">
              <a:off x="7160510" y="2575973"/>
              <a:ext cx="3175" cy="3127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grpSp>
          <p:nvGrpSpPr>
            <p:cNvPr id="65" name="Group 68"/>
            <p:cNvGrpSpPr>
              <a:grpSpLocks/>
            </p:cNvGrpSpPr>
            <p:nvPr/>
          </p:nvGrpSpPr>
          <p:grpSpPr bwMode="auto">
            <a:xfrm>
              <a:off x="6377207" y="2063718"/>
              <a:ext cx="431800" cy="669925"/>
              <a:chOff x="883" y="2913"/>
              <a:chExt cx="272" cy="422"/>
            </a:xfrm>
          </p:grpSpPr>
          <p:sp>
            <p:nvSpPr>
              <p:cNvPr id="23602" name="Text Box 66"/>
              <p:cNvSpPr txBox="1">
                <a:spLocks noChangeArrowheads="1"/>
              </p:cNvSpPr>
              <p:nvPr/>
            </p:nvSpPr>
            <p:spPr bwMode="auto">
              <a:xfrm>
                <a:off x="892" y="3039"/>
                <a:ext cx="221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ES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23603" name="Text Box 67"/>
              <p:cNvSpPr txBox="1">
                <a:spLocks noChangeArrowheads="1"/>
              </p:cNvSpPr>
              <p:nvPr/>
            </p:nvSpPr>
            <p:spPr bwMode="auto">
              <a:xfrm>
                <a:off x="883" y="2913"/>
                <a:ext cx="272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ES">
                    <a:solidFill>
                      <a:schemeClr val="tx1"/>
                    </a:solidFill>
                    <a:sym typeface="Symbol" panose="05050102010706020507" pitchFamily="18" charset="2"/>
                  </a:rPr>
                  <a:t></a:t>
                </a:r>
              </a:p>
            </p:txBody>
          </p:sp>
        </p:grpSp>
        <p:sp>
          <p:nvSpPr>
            <p:cNvPr id="18" name="CuadroTexto 17"/>
            <p:cNvSpPr txBox="1">
              <a:spLocks noChangeArrowheads="1"/>
            </p:cNvSpPr>
            <p:nvPr/>
          </p:nvSpPr>
          <p:spPr bwMode="auto">
            <a:xfrm>
              <a:off x="6542307" y="2427255"/>
              <a:ext cx="3270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30F93F5B-8EA9-4FA2-995D-48C648A2EE59}"/>
              </a:ext>
            </a:extLst>
          </p:cNvPr>
          <p:cNvGrpSpPr/>
          <p:nvPr/>
        </p:nvGrpSpPr>
        <p:grpSpPr>
          <a:xfrm>
            <a:off x="8842963" y="2763253"/>
            <a:ext cx="671959" cy="769937"/>
            <a:chOff x="8842963" y="2537225"/>
            <a:chExt cx="671959" cy="769937"/>
          </a:xfrm>
        </p:grpSpPr>
        <p:sp>
          <p:nvSpPr>
            <p:cNvPr id="51" name="Line 75"/>
            <p:cNvSpPr>
              <a:spLocks noChangeShapeType="1"/>
            </p:cNvSpPr>
            <p:nvPr/>
          </p:nvSpPr>
          <p:spPr bwMode="auto">
            <a:xfrm rot="524293">
              <a:off x="8842963" y="2614595"/>
              <a:ext cx="0" cy="5635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grpSp>
          <p:nvGrpSpPr>
            <p:cNvPr id="62" name="Group 68"/>
            <p:cNvGrpSpPr>
              <a:grpSpLocks/>
            </p:cNvGrpSpPr>
            <p:nvPr/>
          </p:nvGrpSpPr>
          <p:grpSpPr bwMode="auto">
            <a:xfrm>
              <a:off x="8998985" y="2537225"/>
              <a:ext cx="431800" cy="669925"/>
              <a:chOff x="883" y="2913"/>
              <a:chExt cx="272" cy="422"/>
            </a:xfrm>
          </p:grpSpPr>
          <p:sp>
            <p:nvSpPr>
              <p:cNvPr id="23604" name="Text Box 66"/>
              <p:cNvSpPr txBox="1">
                <a:spLocks noChangeArrowheads="1"/>
              </p:cNvSpPr>
              <p:nvPr/>
            </p:nvSpPr>
            <p:spPr bwMode="auto">
              <a:xfrm>
                <a:off x="892" y="3039"/>
                <a:ext cx="221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ES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23605" name="Text Box 67"/>
              <p:cNvSpPr txBox="1">
                <a:spLocks noChangeArrowheads="1"/>
              </p:cNvSpPr>
              <p:nvPr/>
            </p:nvSpPr>
            <p:spPr bwMode="auto">
              <a:xfrm>
                <a:off x="883" y="2913"/>
                <a:ext cx="272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ES">
                    <a:solidFill>
                      <a:schemeClr val="tx1"/>
                    </a:solidFill>
                    <a:sym typeface="Symbol" panose="05050102010706020507" pitchFamily="18" charset="2"/>
                  </a:rPr>
                  <a:t></a:t>
                </a:r>
              </a:p>
            </p:txBody>
          </p:sp>
        </p:grpSp>
        <p:sp>
          <p:nvSpPr>
            <p:cNvPr id="19" name="CuadroTexto 18"/>
            <p:cNvSpPr txBox="1">
              <a:spLocks noChangeArrowheads="1"/>
            </p:cNvSpPr>
            <p:nvPr/>
          </p:nvSpPr>
          <p:spPr bwMode="auto">
            <a:xfrm>
              <a:off x="9172022" y="2907112"/>
              <a:ext cx="3429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>
                  <a:solidFill>
                    <a:schemeClr val="tx1"/>
                  </a:solidFill>
                </a:rPr>
                <a:t>T</a:t>
              </a: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785B865B-2BBC-491D-B943-5A7E8446F3E3}"/>
              </a:ext>
            </a:extLst>
          </p:cNvPr>
          <p:cNvGrpSpPr/>
          <p:nvPr/>
        </p:nvGrpSpPr>
        <p:grpSpPr>
          <a:xfrm>
            <a:off x="7253284" y="1673352"/>
            <a:ext cx="520700" cy="1322671"/>
            <a:chOff x="7253284" y="1447324"/>
            <a:chExt cx="520700" cy="1322671"/>
          </a:xfrm>
        </p:grpSpPr>
        <p:sp>
          <p:nvSpPr>
            <p:cNvPr id="37919" name="Line 75"/>
            <p:cNvSpPr>
              <a:spLocks noChangeShapeType="1"/>
            </p:cNvSpPr>
            <p:nvPr/>
          </p:nvSpPr>
          <p:spPr bwMode="auto">
            <a:xfrm rot="524293" flipH="1" flipV="1">
              <a:off x="7548283" y="2206433"/>
              <a:ext cx="0" cy="5635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grpSp>
          <p:nvGrpSpPr>
            <p:cNvPr id="37920" name="Group 68"/>
            <p:cNvGrpSpPr>
              <a:grpSpLocks/>
            </p:cNvGrpSpPr>
            <p:nvPr/>
          </p:nvGrpSpPr>
          <p:grpSpPr bwMode="auto">
            <a:xfrm>
              <a:off x="7253284" y="1447324"/>
              <a:ext cx="431800" cy="669925"/>
              <a:chOff x="883" y="2913"/>
              <a:chExt cx="272" cy="422"/>
            </a:xfrm>
          </p:grpSpPr>
          <p:sp>
            <p:nvSpPr>
              <p:cNvPr id="23608" name="Text Box 66"/>
              <p:cNvSpPr txBox="1">
                <a:spLocks noChangeArrowheads="1"/>
              </p:cNvSpPr>
              <p:nvPr/>
            </p:nvSpPr>
            <p:spPr bwMode="auto">
              <a:xfrm>
                <a:off x="892" y="3039"/>
                <a:ext cx="221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ES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23609" name="Text Box 67"/>
              <p:cNvSpPr txBox="1">
                <a:spLocks noChangeArrowheads="1"/>
              </p:cNvSpPr>
              <p:nvPr/>
            </p:nvSpPr>
            <p:spPr bwMode="auto">
              <a:xfrm>
                <a:off x="883" y="2913"/>
                <a:ext cx="272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ES">
                    <a:solidFill>
                      <a:schemeClr val="tx1"/>
                    </a:solidFill>
                    <a:sym typeface="Symbol" panose="05050102010706020507" pitchFamily="18" charset="2"/>
                  </a:rPr>
                  <a:t></a:t>
                </a:r>
              </a:p>
            </p:txBody>
          </p:sp>
        </p:grpSp>
        <p:sp>
          <p:nvSpPr>
            <p:cNvPr id="88" name="CuadroTexto 87"/>
            <p:cNvSpPr txBox="1">
              <a:spLocks noChangeArrowheads="1"/>
            </p:cNvSpPr>
            <p:nvPr/>
          </p:nvSpPr>
          <p:spPr bwMode="auto">
            <a:xfrm>
              <a:off x="7432671" y="1814036"/>
              <a:ext cx="3413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>
                  <a:solidFill>
                    <a:schemeClr val="tx1"/>
                  </a:solidFill>
                </a:rPr>
                <a:t>T</a:t>
              </a:r>
            </a:p>
          </p:txBody>
        </p:sp>
      </p:grpSp>
      <p:sp>
        <p:nvSpPr>
          <p:cNvPr id="27" name="Text Box 54"/>
          <p:cNvSpPr txBox="1">
            <a:spLocks noChangeArrowheads="1"/>
          </p:cNvSpPr>
          <p:nvPr/>
        </p:nvSpPr>
        <p:spPr bwMode="auto">
          <a:xfrm>
            <a:off x="2513492" y="332147"/>
            <a:ext cx="6492263" cy="514738"/>
          </a:xfrm>
          <a:prstGeom prst="rect">
            <a:avLst/>
          </a:prstGeom>
          <a:solidFill>
            <a:srgbClr val="993366"/>
          </a:solidFill>
          <a:ln>
            <a:noFill/>
          </a:ln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 cap="small" dirty="0">
                <a:solidFill>
                  <a:srgbClr val="FFFFFF"/>
                </a:solidFill>
                <a:latin typeface="Arial" panose="020B0604020202020204" pitchFamily="34" charset="0"/>
              </a:rPr>
              <a:t>Sentido de las Líneas de Campo Magnético</a:t>
            </a:r>
          </a:p>
        </p:txBody>
      </p:sp>
      <p:sp>
        <p:nvSpPr>
          <p:cNvPr id="29" name="Text Box 41">
            <a:extLst>
              <a:ext uri="{FF2B5EF4-FFF2-40B4-BE49-F238E27FC236}">
                <a16:creationId xmlns:a16="http://schemas.microsoft.com/office/drawing/2014/main" id="{7BDCCB06-94A7-4618-A457-BA8BEEA91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146" y="1655496"/>
            <a:ext cx="2198490" cy="499616"/>
          </a:xfrm>
          <a:prstGeom prst="rect">
            <a:avLst/>
          </a:prstGeom>
          <a:noFill/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s-ES" sz="2400" dirty="0">
                <a:solidFill>
                  <a:srgbClr val="D60093"/>
                </a:solidFill>
                <a:latin typeface="Arial" panose="020B0604020202020204" pitchFamily="34" charset="0"/>
              </a:rPr>
              <a:t>(por convenio)</a:t>
            </a:r>
          </a:p>
        </p:txBody>
      </p:sp>
      <p:sp>
        <p:nvSpPr>
          <p:cNvPr id="30" name="Text Box 41">
            <a:extLst>
              <a:ext uri="{FF2B5EF4-FFF2-40B4-BE49-F238E27FC236}">
                <a16:creationId xmlns:a16="http://schemas.microsoft.com/office/drawing/2014/main" id="{C00A733E-788F-41FE-9F31-88EA1326E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5475" y="842136"/>
            <a:ext cx="7184012" cy="499616"/>
          </a:xfrm>
          <a:prstGeom prst="rect">
            <a:avLst/>
          </a:prstGeom>
          <a:noFill/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s-E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 es tangente en cada punto y marca su sentido)</a:t>
            </a:r>
          </a:p>
        </p:txBody>
      </p:sp>
      <p:sp>
        <p:nvSpPr>
          <p:cNvPr id="31" name="Text Box 41">
            <a:extLst>
              <a:ext uri="{FF2B5EF4-FFF2-40B4-BE49-F238E27FC236}">
                <a16:creationId xmlns:a16="http://schemas.microsoft.com/office/drawing/2014/main" id="{C6624E9E-0348-43A4-897A-CE16E349E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609" y="3828360"/>
            <a:ext cx="3707709" cy="499616"/>
          </a:xfrm>
          <a:prstGeom prst="rect">
            <a:avLst/>
          </a:prstGeom>
          <a:noFill/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(todas pasan por el imán)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6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3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3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6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9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3" grpId="0" animBg="1"/>
      <p:bldP spid="23614" grpId="0" animBg="1"/>
      <p:bldP spid="563241" grpId="0" animBg="1"/>
      <p:bldP spid="4161" grpId="0" animBg="1"/>
      <p:bldP spid="27" grpId="0" animBg="1"/>
      <p:bldP spid="29" grpId="0"/>
      <p:bldP spid="30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>
            <a:grpSpLocks/>
          </p:cNvGrpSpPr>
          <p:nvPr/>
        </p:nvGrpSpPr>
        <p:grpSpPr bwMode="auto">
          <a:xfrm>
            <a:off x="1461834" y="2217992"/>
            <a:ext cx="3871912" cy="2455862"/>
            <a:chOff x="-3462800" y="3497409"/>
            <a:chExt cx="3871912" cy="2455862"/>
          </a:xfrm>
        </p:grpSpPr>
        <p:sp>
          <p:nvSpPr>
            <p:cNvPr id="23621" name="AutoShape 16"/>
            <p:cNvSpPr>
              <a:spLocks noChangeArrowheads="1"/>
            </p:cNvSpPr>
            <p:nvPr/>
          </p:nvSpPr>
          <p:spPr bwMode="auto">
            <a:xfrm>
              <a:off x="-1492713" y="4999184"/>
              <a:ext cx="115887" cy="644525"/>
            </a:xfrm>
            <a:prstGeom prst="can">
              <a:avLst>
                <a:gd name="adj" fmla="val 106650"/>
              </a:avLst>
            </a:prstGeom>
            <a:gradFill rotWithShape="1">
              <a:gsLst>
                <a:gs pos="0">
                  <a:srgbClr val="808080"/>
                </a:gs>
                <a:gs pos="100000">
                  <a:srgbClr val="3B3B3B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622" name="Line 17"/>
            <p:cNvSpPr>
              <a:spLocks noChangeShapeType="1"/>
            </p:cNvSpPr>
            <p:nvPr/>
          </p:nvSpPr>
          <p:spPr bwMode="auto">
            <a:xfrm>
              <a:off x="-2599200" y="4060971"/>
              <a:ext cx="2306637" cy="18923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3623" name="Line 18"/>
            <p:cNvSpPr>
              <a:spLocks noChangeShapeType="1"/>
            </p:cNvSpPr>
            <p:nvPr/>
          </p:nvSpPr>
          <p:spPr bwMode="auto">
            <a:xfrm flipV="1">
              <a:off x="-3108788" y="4443559"/>
              <a:ext cx="3243262" cy="11842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3624" name="Line 19"/>
            <p:cNvSpPr>
              <a:spLocks noChangeShapeType="1"/>
            </p:cNvSpPr>
            <p:nvPr/>
          </p:nvSpPr>
          <p:spPr bwMode="auto">
            <a:xfrm flipV="1">
              <a:off x="-3440575" y="3497409"/>
              <a:ext cx="3844925" cy="137001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3625" name="Line 23"/>
            <p:cNvSpPr>
              <a:spLocks noChangeShapeType="1"/>
            </p:cNvSpPr>
            <p:nvPr/>
          </p:nvSpPr>
          <p:spPr bwMode="auto">
            <a:xfrm>
              <a:off x="-3462800" y="4881709"/>
              <a:ext cx="0" cy="91440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3626" name="Line 24"/>
            <p:cNvSpPr>
              <a:spLocks noChangeShapeType="1"/>
            </p:cNvSpPr>
            <p:nvPr/>
          </p:nvSpPr>
          <p:spPr bwMode="auto">
            <a:xfrm>
              <a:off x="409112" y="3497409"/>
              <a:ext cx="0" cy="91440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3627" name="Text Box 25"/>
            <p:cNvSpPr txBox="1">
              <a:spLocks noChangeArrowheads="1"/>
            </p:cNvSpPr>
            <p:nvPr/>
          </p:nvSpPr>
          <p:spPr bwMode="auto">
            <a:xfrm>
              <a:off x="-2513475" y="4818209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1"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23628" name="Text Box 26"/>
            <p:cNvSpPr txBox="1">
              <a:spLocks noChangeArrowheads="1"/>
            </p:cNvSpPr>
            <p:nvPr/>
          </p:nvSpPr>
          <p:spPr bwMode="auto">
            <a:xfrm>
              <a:off x="-806913" y="4202259"/>
              <a:ext cx="3540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1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70" name="Group 194"/>
          <p:cNvGrpSpPr>
            <a:grpSpLocks/>
          </p:cNvGrpSpPr>
          <p:nvPr/>
        </p:nvGrpSpPr>
        <p:grpSpPr bwMode="auto">
          <a:xfrm rot="14340000">
            <a:off x="2658809" y="3564192"/>
            <a:ext cx="1841500" cy="520700"/>
            <a:chOff x="2098" y="1840"/>
            <a:chExt cx="1160" cy="328"/>
          </a:xfrm>
        </p:grpSpPr>
        <p:sp>
          <p:nvSpPr>
            <p:cNvPr id="23619" name="AutoShape 195"/>
            <p:cNvSpPr>
              <a:spLocks noChangeArrowheads="1"/>
            </p:cNvSpPr>
            <p:nvPr/>
          </p:nvSpPr>
          <p:spPr bwMode="auto">
            <a:xfrm rot="4227555" flipH="1" flipV="1">
              <a:off x="2336" y="1804"/>
              <a:ext cx="126" cy="60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620" name="AutoShape 196"/>
            <p:cNvSpPr>
              <a:spLocks noChangeArrowheads="1"/>
            </p:cNvSpPr>
            <p:nvPr/>
          </p:nvSpPr>
          <p:spPr bwMode="auto">
            <a:xfrm rot="15027555" flipV="1">
              <a:off x="2894" y="1602"/>
              <a:ext cx="125" cy="602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167" name="Group 71"/>
          <p:cNvGrpSpPr>
            <a:grpSpLocks/>
          </p:cNvGrpSpPr>
          <p:nvPr/>
        </p:nvGrpSpPr>
        <p:grpSpPr bwMode="auto">
          <a:xfrm>
            <a:off x="3254121" y="2268792"/>
            <a:ext cx="322263" cy="719137"/>
            <a:chOff x="7674" y="1165"/>
            <a:chExt cx="203" cy="453"/>
          </a:xfrm>
        </p:grpSpPr>
        <p:sp>
          <p:nvSpPr>
            <p:cNvPr id="23617" name="Text Box 20"/>
            <p:cNvSpPr txBox="1">
              <a:spLocks noChangeArrowheads="1"/>
            </p:cNvSpPr>
            <p:nvPr/>
          </p:nvSpPr>
          <p:spPr bwMode="auto">
            <a:xfrm>
              <a:off x="7674" y="1165"/>
              <a:ext cx="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 b="1" dirty="0">
                  <a:solidFill>
                    <a:srgbClr val="3333FF"/>
                  </a:solidFill>
                  <a:latin typeface="Comic Sans MS" panose="030F0702030302020204" pitchFamily="66" charset="0"/>
                </a:rPr>
                <a:t>I</a:t>
              </a:r>
            </a:p>
          </p:txBody>
        </p:sp>
        <p:sp>
          <p:nvSpPr>
            <p:cNvPr id="23618" name="AutoShape 27"/>
            <p:cNvSpPr>
              <a:spLocks noChangeArrowheads="1"/>
            </p:cNvSpPr>
            <p:nvPr/>
          </p:nvSpPr>
          <p:spPr bwMode="auto">
            <a:xfrm rot="-6600000">
              <a:off x="7732" y="1511"/>
              <a:ext cx="111" cy="10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5" name="Grupo 14"/>
          <p:cNvGrpSpPr>
            <a:grpSpLocks/>
          </p:cNvGrpSpPr>
          <p:nvPr/>
        </p:nvGrpSpPr>
        <p:grpSpPr bwMode="auto">
          <a:xfrm>
            <a:off x="2581021" y="3473704"/>
            <a:ext cx="1841500" cy="520700"/>
            <a:chOff x="-1685130" y="1311240"/>
            <a:chExt cx="1840706" cy="519906"/>
          </a:xfrm>
        </p:grpSpPr>
        <p:sp>
          <p:nvSpPr>
            <p:cNvPr id="23615" name="AutoShape 21"/>
            <p:cNvSpPr>
              <a:spLocks noChangeArrowheads="1"/>
            </p:cNvSpPr>
            <p:nvPr/>
          </p:nvSpPr>
          <p:spPr bwMode="auto">
            <a:xfrm rot="4227555" flipH="1" flipV="1">
              <a:off x="-1307305" y="1253296"/>
              <a:ext cx="200025" cy="955675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616" name="AutoShape 22"/>
            <p:cNvSpPr>
              <a:spLocks noChangeArrowheads="1"/>
            </p:cNvSpPr>
            <p:nvPr/>
          </p:nvSpPr>
          <p:spPr bwMode="auto">
            <a:xfrm rot="15027555" flipV="1">
              <a:off x="-421480" y="932621"/>
              <a:ext cx="198437" cy="955675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1344982" y="2528888"/>
            <a:ext cx="584908" cy="569912"/>
            <a:chOff x="1472998" y="2318576"/>
            <a:chExt cx="584908" cy="569912"/>
          </a:xfrm>
        </p:grpSpPr>
        <p:sp>
          <p:nvSpPr>
            <p:cNvPr id="2" name="Rectángulo 1"/>
            <p:cNvSpPr/>
            <p:nvPr/>
          </p:nvSpPr>
          <p:spPr bwMode="auto">
            <a:xfrm>
              <a:off x="1472998" y="2318576"/>
              <a:ext cx="584908" cy="569912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lg" len="lg"/>
            </a:ln>
            <a:effectLst/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horz" wrap="none" lIns="90000" tIns="82800" rIns="90000" bIns="82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7" name="Group 65"/>
            <p:cNvGrpSpPr>
              <a:grpSpLocks/>
            </p:cNvGrpSpPr>
            <p:nvPr/>
          </p:nvGrpSpPr>
          <p:grpSpPr bwMode="auto">
            <a:xfrm>
              <a:off x="1554417" y="2405571"/>
              <a:ext cx="407987" cy="422275"/>
              <a:chOff x="1240" y="3526"/>
              <a:chExt cx="257" cy="266"/>
            </a:xfrm>
          </p:grpSpPr>
          <p:sp>
            <p:nvSpPr>
              <p:cNvPr id="23610" name="Line 66"/>
              <p:cNvSpPr>
                <a:spLocks noChangeShapeType="1"/>
              </p:cNvSpPr>
              <p:nvPr/>
            </p:nvSpPr>
            <p:spPr bwMode="auto">
              <a:xfrm flipH="1">
                <a:off x="1240" y="3526"/>
                <a:ext cx="257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23611" name="Line 67"/>
              <p:cNvSpPr>
                <a:spLocks noChangeShapeType="1"/>
              </p:cNvSpPr>
              <p:nvPr/>
            </p:nvSpPr>
            <p:spPr bwMode="auto">
              <a:xfrm>
                <a:off x="1246" y="3685"/>
                <a:ext cx="251" cy="1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23612" name="Oval 68"/>
              <p:cNvSpPr>
                <a:spLocks noChangeArrowheads="1"/>
              </p:cNvSpPr>
              <p:nvPr/>
            </p:nvSpPr>
            <p:spPr bwMode="auto">
              <a:xfrm>
                <a:off x="1402" y="3562"/>
                <a:ext cx="56" cy="19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563261" name="Text Box 61"/>
          <p:cNvSpPr txBox="1">
            <a:spLocks noChangeArrowheads="1"/>
          </p:cNvSpPr>
          <p:nvPr/>
        </p:nvSpPr>
        <p:spPr bwMode="auto">
          <a:xfrm>
            <a:off x="1407982" y="4906782"/>
            <a:ext cx="4352047" cy="164454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Si se circula por la línea en el sentido del campo, el sentido de recorrido es antihorario respecto al de la corriente</a:t>
            </a:r>
          </a:p>
        </p:txBody>
      </p:sp>
      <p:grpSp>
        <p:nvGrpSpPr>
          <p:cNvPr id="12" name="Grupo 11"/>
          <p:cNvGrpSpPr>
            <a:grpSpLocks/>
          </p:cNvGrpSpPr>
          <p:nvPr/>
        </p:nvGrpSpPr>
        <p:grpSpPr bwMode="auto">
          <a:xfrm>
            <a:off x="1661722" y="4124997"/>
            <a:ext cx="1384128" cy="783058"/>
            <a:chOff x="5918709" y="3196935"/>
            <a:chExt cx="1383093" cy="782506"/>
          </a:xfrm>
        </p:grpSpPr>
        <p:cxnSp>
          <p:nvCxnSpPr>
            <p:cNvPr id="23599" name="Conector recto de flecha 8"/>
            <p:cNvCxnSpPr>
              <a:cxnSpLocks noChangeShapeType="1"/>
            </p:cNvCxnSpPr>
            <p:nvPr/>
          </p:nvCxnSpPr>
          <p:spPr bwMode="auto">
            <a:xfrm flipH="1">
              <a:off x="5918709" y="3196935"/>
              <a:ext cx="755435" cy="287798"/>
            </a:xfrm>
            <a:prstGeom prst="straightConnector1">
              <a:avLst/>
            </a:prstGeom>
            <a:noFill/>
            <a:ln w="50800" algn="ctr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23600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2261679"/>
                </p:ext>
              </p:extLst>
            </p:nvPr>
          </p:nvGraphicFramePr>
          <p:xfrm>
            <a:off x="6250068" y="3340952"/>
            <a:ext cx="341312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522" name="Ecuación" r:id="rId4" imgW="152268" imgH="203024" progId="Equation.3">
                    <p:embed/>
                  </p:oleObj>
                </mc:Choice>
                <mc:Fallback>
                  <p:oleObj name="Ecuación" r:id="rId4" imgW="152268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50068" y="3340952"/>
                          <a:ext cx="341312" cy="460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01" name="CuadroTexto 10"/>
            <p:cNvSpPr txBox="1">
              <a:spLocks noChangeArrowheads="1"/>
            </p:cNvSpPr>
            <p:nvPr/>
          </p:nvSpPr>
          <p:spPr bwMode="auto">
            <a:xfrm>
              <a:off x="6456571" y="3579331"/>
              <a:ext cx="8452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dirty="0">
                  <a:solidFill>
                    <a:schemeClr val="tx1"/>
                  </a:solidFill>
                </a:rPr>
                <a:t>Tierra</a:t>
              </a:r>
            </a:p>
          </p:txBody>
        </p:sp>
      </p:grpSp>
      <p:sp>
        <p:nvSpPr>
          <p:cNvPr id="37942" name="Oval 33"/>
          <p:cNvSpPr>
            <a:spLocks noChangeArrowheads="1"/>
          </p:cNvSpPr>
          <p:nvPr/>
        </p:nvSpPr>
        <p:spPr bwMode="auto">
          <a:xfrm>
            <a:off x="3393821" y="3675317"/>
            <a:ext cx="163513" cy="122237"/>
          </a:xfrm>
          <a:prstGeom prst="ellipse">
            <a:avLst/>
          </a:prstGeom>
          <a:solidFill>
            <a:srgbClr val="808080"/>
          </a:solidFill>
          <a:ln w="1270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82800" rIns="90000" bIns="82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930" name="Text Box 15"/>
          <p:cNvSpPr txBox="1">
            <a:spLocks noChangeArrowheads="1"/>
          </p:cNvSpPr>
          <p:nvPr/>
        </p:nvSpPr>
        <p:spPr bwMode="auto">
          <a:xfrm>
            <a:off x="1522109" y="1062297"/>
            <a:ext cx="1700364" cy="157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None/>
            </a:pPr>
            <a:r>
              <a:rPr lang="es-ES" sz="2400" dirty="0">
                <a:solidFill>
                  <a:srgbClr val="008000"/>
                </a:solidFill>
                <a:latin typeface="Arial" panose="020B0604020202020204" pitchFamily="34" charset="0"/>
              </a:rPr>
              <a:t>Línea de campo    de </a:t>
            </a: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</a:rPr>
              <a:t>B</a:t>
            </a:r>
            <a:r>
              <a:rPr lang="es-ES" sz="2400" baseline="-25000" dirty="0">
                <a:solidFill>
                  <a:srgbClr val="008000"/>
                </a:solidFill>
                <a:latin typeface="Comic Sans MS" panose="030F0702030302020204" pitchFamily="66" charset="0"/>
              </a:rPr>
              <a:t>I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endParaRPr lang="es-ES" sz="2400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37931" name="Oval 30"/>
          <p:cNvSpPr>
            <a:spLocks noChangeArrowheads="1"/>
          </p:cNvSpPr>
          <p:nvPr/>
        </p:nvSpPr>
        <p:spPr bwMode="auto">
          <a:xfrm>
            <a:off x="3003296" y="1687767"/>
            <a:ext cx="1017588" cy="2036762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4" name="Grupo 3"/>
          <p:cNvGrpSpPr>
            <a:grpSpLocks/>
          </p:cNvGrpSpPr>
          <p:nvPr/>
        </p:nvGrpSpPr>
        <p:grpSpPr bwMode="auto">
          <a:xfrm>
            <a:off x="5910578" y="2846356"/>
            <a:ext cx="4381949" cy="1025525"/>
            <a:chOff x="5945395" y="4527907"/>
            <a:chExt cx="4381455" cy="1026205"/>
          </a:xfrm>
        </p:grpSpPr>
        <p:graphicFrame>
          <p:nvGraphicFramePr>
            <p:cNvPr id="23597" name="Object 32"/>
            <p:cNvGraphicFramePr>
              <a:graphicFrameLocks noChangeAspect="1"/>
            </p:cNvGraphicFramePr>
            <p:nvPr/>
          </p:nvGraphicFramePr>
          <p:xfrm>
            <a:off x="5997738" y="4977849"/>
            <a:ext cx="4329112" cy="576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523" name="Ecuación" r:id="rId6" imgW="1930400" imgH="254000" progId="Equation.3">
                    <p:embed/>
                  </p:oleObj>
                </mc:Choice>
                <mc:Fallback>
                  <p:oleObj name="Ecuación" r:id="rId6" imgW="19304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97738" y="4977849"/>
                          <a:ext cx="4329112" cy="576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8" name="CuadroTexto 2"/>
            <p:cNvSpPr txBox="1">
              <a:spLocks noChangeArrowheads="1"/>
            </p:cNvSpPr>
            <p:nvPr/>
          </p:nvSpPr>
          <p:spPr bwMode="auto">
            <a:xfrm>
              <a:off x="5945395" y="4527907"/>
              <a:ext cx="3789393" cy="461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sz="2400" dirty="0"/>
                <a:t>Para lograr un giro de 90º:</a:t>
              </a:r>
            </a:p>
          </p:txBody>
        </p:sp>
      </p:grpSp>
      <p:grpSp>
        <p:nvGrpSpPr>
          <p:cNvPr id="17" name="Grupo 16"/>
          <p:cNvGrpSpPr>
            <a:grpSpLocks/>
          </p:cNvGrpSpPr>
          <p:nvPr/>
        </p:nvGrpSpPr>
        <p:grpSpPr bwMode="auto">
          <a:xfrm>
            <a:off x="3452418" y="3661946"/>
            <a:ext cx="1179089" cy="679298"/>
            <a:chOff x="7947046" y="3344841"/>
            <a:chExt cx="1178717" cy="679039"/>
          </a:xfrm>
        </p:grpSpPr>
        <p:grpSp>
          <p:nvGrpSpPr>
            <p:cNvPr id="23593" name="Grupo 15"/>
            <p:cNvGrpSpPr>
              <a:grpSpLocks/>
            </p:cNvGrpSpPr>
            <p:nvPr/>
          </p:nvGrpSpPr>
          <p:grpSpPr bwMode="auto">
            <a:xfrm>
              <a:off x="8600483" y="3344841"/>
              <a:ext cx="525280" cy="679039"/>
              <a:chOff x="8600483" y="3344841"/>
              <a:chExt cx="525280" cy="679039"/>
            </a:xfrm>
          </p:grpSpPr>
          <p:graphicFrame>
            <p:nvGraphicFramePr>
              <p:cNvPr id="23595" name="Object 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80160380"/>
                  </p:ext>
                </p:extLst>
              </p:nvPr>
            </p:nvGraphicFramePr>
            <p:xfrm>
              <a:off x="8600483" y="3344841"/>
              <a:ext cx="341312" cy="460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524" name="Ecuación" r:id="rId8" imgW="152268" imgH="203024" progId="Equation.3">
                      <p:embed/>
                    </p:oleObj>
                  </mc:Choice>
                  <mc:Fallback>
                    <p:oleObj name="Ecuación" r:id="rId8" imgW="152268" imgH="2030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00483" y="3344841"/>
                            <a:ext cx="341312" cy="4603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96" name="CuadroTexto 5"/>
              <p:cNvSpPr txBox="1">
                <a:spLocks noChangeArrowheads="1"/>
              </p:cNvSpPr>
              <p:nvPr/>
            </p:nvSpPr>
            <p:spPr bwMode="auto">
              <a:xfrm>
                <a:off x="8801737" y="3623923"/>
                <a:ext cx="324026" cy="3999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s-ES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I</a:t>
                </a:r>
              </a:p>
            </p:txBody>
          </p:sp>
        </p:grpSp>
        <p:sp>
          <p:nvSpPr>
            <p:cNvPr id="23594" name="Line 31"/>
            <p:cNvSpPr>
              <a:spLocks noChangeAspect="1" noChangeShapeType="1"/>
            </p:cNvSpPr>
            <p:nvPr/>
          </p:nvSpPr>
          <p:spPr bwMode="auto">
            <a:xfrm>
              <a:off x="7947046" y="3400730"/>
              <a:ext cx="611187" cy="481013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  <p:sp>
        <p:nvSpPr>
          <p:cNvPr id="23591" name="Text Box 58"/>
          <p:cNvSpPr txBox="1">
            <a:spLocks noChangeArrowheads="1"/>
          </p:cNvSpPr>
          <p:nvPr/>
        </p:nvSpPr>
        <p:spPr bwMode="auto">
          <a:xfrm>
            <a:off x="6147892" y="4753600"/>
            <a:ext cx="2394075" cy="201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 dirty="0">
                <a:solidFill>
                  <a:srgbClr val="D60093"/>
                </a:solidFill>
              </a:rPr>
              <a:t>Regla del sacacorchos</a:t>
            </a:r>
          </a:p>
          <a:p>
            <a:pPr algn="ctr"/>
            <a:r>
              <a:rPr lang="es-ES" sz="2400" dirty="0">
                <a:solidFill>
                  <a:srgbClr val="D60093"/>
                </a:solidFill>
              </a:rPr>
              <a:t>(del tornillo,    de la mano derecha)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9E09EC3C-D88C-4FF2-AD00-C74C48C3FB2C}"/>
              </a:ext>
            </a:extLst>
          </p:cNvPr>
          <p:cNvGrpSpPr/>
          <p:nvPr/>
        </p:nvGrpSpPr>
        <p:grpSpPr>
          <a:xfrm>
            <a:off x="8429219" y="4004501"/>
            <a:ext cx="1742344" cy="3079700"/>
            <a:chOff x="6133171" y="4004501"/>
            <a:chExt cx="1742344" cy="307970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C54D7BA0-763B-4FDB-908A-57FA0AAC8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33171" y="4004501"/>
              <a:ext cx="1742344" cy="3079700"/>
            </a:xfrm>
            <a:prstGeom prst="rect">
              <a:avLst/>
            </a:prstGeom>
          </p:spPr>
        </p:pic>
        <p:sp>
          <p:nvSpPr>
            <p:cNvPr id="23592" name="Forma libre 2"/>
            <p:cNvSpPr>
              <a:spLocks/>
            </p:cNvSpPr>
            <p:nvPr/>
          </p:nvSpPr>
          <p:spPr bwMode="auto">
            <a:xfrm>
              <a:off x="6307902" y="5301750"/>
              <a:ext cx="612609" cy="505416"/>
            </a:xfrm>
            <a:custGeom>
              <a:avLst/>
              <a:gdLst>
                <a:gd name="T0" fmla="*/ 92687 w 612233"/>
                <a:gd name="T1" fmla="*/ 0 h 505493"/>
                <a:gd name="T2" fmla="*/ 9560 w 612233"/>
                <a:gd name="T3" fmla="*/ 332509 h 505493"/>
                <a:gd name="T4" fmla="*/ 290114 w 612233"/>
                <a:gd name="T5" fmla="*/ 498764 h 505493"/>
                <a:gd name="T6" fmla="*/ 612233 w 612233"/>
                <a:gd name="T7" fmla="*/ 457200 h 505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2233" h="505493">
                  <a:moveTo>
                    <a:pt x="92687" y="0"/>
                  </a:moveTo>
                  <a:cubicBezTo>
                    <a:pt x="34671" y="124691"/>
                    <a:pt x="-23345" y="249382"/>
                    <a:pt x="9560" y="332509"/>
                  </a:cubicBezTo>
                  <a:cubicBezTo>
                    <a:pt x="42464" y="415636"/>
                    <a:pt x="189669" y="477982"/>
                    <a:pt x="290114" y="498764"/>
                  </a:cubicBezTo>
                  <a:cubicBezTo>
                    <a:pt x="390559" y="519546"/>
                    <a:pt x="501396" y="488373"/>
                    <a:pt x="612233" y="457200"/>
                  </a:cubicBezTo>
                </a:path>
              </a:pathLst>
            </a:custGeom>
            <a:noFill/>
            <a:ln w="2857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82800" rIns="90000" bIns="82800">
              <a:spAutoFit/>
            </a:bodyPr>
            <a:lstStyle/>
            <a:p>
              <a:endParaRPr lang="en-GB"/>
            </a:p>
          </p:txBody>
        </p:sp>
        <p:cxnSp>
          <p:nvCxnSpPr>
            <p:cNvPr id="23589" name="Conector recto de flecha 8"/>
            <p:cNvCxnSpPr>
              <a:cxnSpLocks noChangeShapeType="1"/>
            </p:cNvCxnSpPr>
            <p:nvPr/>
          </p:nvCxnSpPr>
          <p:spPr bwMode="auto">
            <a:xfrm flipH="1" flipV="1">
              <a:off x="6700901" y="4788983"/>
              <a:ext cx="241348" cy="590255"/>
            </a:xfrm>
            <a:prstGeom prst="straightConnector1">
              <a:avLst/>
            </a:prstGeom>
            <a:noFill/>
            <a:ln w="31750" algn="ctr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</p:cxnSp>
        <p:sp>
          <p:nvSpPr>
            <p:cNvPr id="23590" name="CuadroTexto 10"/>
            <p:cNvSpPr txBox="1">
              <a:spLocks noChangeArrowheads="1"/>
            </p:cNvSpPr>
            <p:nvPr/>
          </p:nvSpPr>
          <p:spPr bwMode="auto">
            <a:xfrm>
              <a:off x="6863849" y="4804479"/>
              <a:ext cx="352982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sz="2400">
                  <a:solidFill>
                    <a:srgbClr val="0000FF"/>
                  </a:solidFill>
                  <a:latin typeface="Comic Sans MS" panose="030F0702030302020204" pitchFamily="66" charset="0"/>
                </a:rPr>
                <a:t>I</a:t>
              </a:r>
            </a:p>
          </p:txBody>
        </p:sp>
      </p:grpSp>
      <p:sp>
        <p:nvSpPr>
          <p:cNvPr id="51" name="Line 19"/>
          <p:cNvSpPr>
            <a:spLocks noChangeShapeType="1"/>
          </p:cNvSpPr>
          <p:nvPr/>
        </p:nvSpPr>
        <p:spPr bwMode="auto">
          <a:xfrm flipV="1">
            <a:off x="2575051" y="2943877"/>
            <a:ext cx="714587" cy="252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65" name="Freeform 207"/>
          <p:cNvSpPr>
            <a:spLocks/>
          </p:cNvSpPr>
          <p:nvPr/>
        </p:nvSpPr>
        <p:spPr bwMode="auto">
          <a:xfrm>
            <a:off x="2692845" y="4247769"/>
            <a:ext cx="1219200" cy="279400"/>
          </a:xfrm>
          <a:custGeom>
            <a:avLst/>
            <a:gdLst>
              <a:gd name="T0" fmla="*/ 0 w 768"/>
              <a:gd name="T1" fmla="*/ 0 h 176"/>
              <a:gd name="T2" fmla="*/ 2147483646 w 768"/>
              <a:gd name="T3" fmla="*/ 2147483646 h 176"/>
              <a:gd name="T4" fmla="*/ 2147483646 w 768"/>
              <a:gd name="T5" fmla="*/ 2147483646 h 176"/>
              <a:gd name="T6" fmla="*/ 0 60000 65536"/>
              <a:gd name="T7" fmla="*/ 0 60000 65536"/>
              <a:gd name="T8" fmla="*/ 0 60000 65536"/>
              <a:gd name="T9" fmla="*/ 0 w 768"/>
              <a:gd name="T10" fmla="*/ 0 h 176"/>
              <a:gd name="T11" fmla="*/ 768 w 768"/>
              <a:gd name="T12" fmla="*/ 176 h 1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176">
                <a:moveTo>
                  <a:pt x="0" y="0"/>
                </a:moveTo>
                <a:cubicBezTo>
                  <a:pt x="116" y="72"/>
                  <a:pt x="232" y="144"/>
                  <a:pt x="360" y="160"/>
                </a:cubicBezTo>
                <a:cubicBezTo>
                  <a:pt x="488" y="176"/>
                  <a:pt x="628" y="136"/>
                  <a:pt x="768" y="96"/>
                </a:cubicBezTo>
              </a:path>
            </a:pathLst>
          </a:custGeom>
          <a:noFill/>
          <a:ln w="38100">
            <a:solidFill>
              <a:srgbClr val="008000"/>
            </a:solidFill>
            <a:prstDash val="sysDash"/>
            <a:round/>
            <a:headEnd/>
            <a:tailEnd type="stealth" w="lg" len="lg"/>
          </a:ln>
        </p:spPr>
        <p:txBody>
          <a:bodyPr wrap="none" lIns="90000" tIns="82800" rIns="90000" bIns="82800"/>
          <a:lstStyle/>
          <a:p>
            <a:endParaRPr lang="en-GB"/>
          </a:p>
        </p:txBody>
      </p:sp>
      <p:sp>
        <p:nvSpPr>
          <p:cNvPr id="66" name="Text Box 15"/>
          <p:cNvSpPr txBox="1">
            <a:spLocks noChangeArrowheads="1"/>
          </p:cNvSpPr>
          <p:nvPr/>
        </p:nvSpPr>
        <p:spPr bwMode="auto">
          <a:xfrm>
            <a:off x="1310539" y="374492"/>
            <a:ext cx="4136367" cy="46384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Para una corriente rectilínea</a:t>
            </a:r>
          </a:p>
        </p:txBody>
      </p:sp>
      <p:sp>
        <p:nvSpPr>
          <p:cNvPr id="67" name="Text Box 15"/>
          <p:cNvSpPr txBox="1">
            <a:spLocks noChangeArrowheads="1"/>
          </p:cNvSpPr>
          <p:nvPr/>
        </p:nvSpPr>
        <p:spPr bwMode="auto">
          <a:xfrm>
            <a:off x="5927136" y="388422"/>
            <a:ext cx="4259280" cy="23613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144000" tIns="72000" rIns="144000" bIns="72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En la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Experiencia de Oersted </a:t>
            </a:r>
            <a:r>
              <a:rPr lang="es-ES" sz="2400" dirty="0">
                <a:latin typeface="Arial" panose="020B0604020202020204" pitchFamily="34" charset="0"/>
              </a:rPr>
              <a:t>al aumentar </a:t>
            </a:r>
            <a:r>
              <a:rPr lang="es-ES" sz="2400" dirty="0">
                <a:latin typeface="Comic Sans MS" panose="030F0702030302020204" pitchFamily="66" charset="0"/>
              </a:rPr>
              <a:t>I</a:t>
            </a:r>
            <a:r>
              <a:rPr lang="es-ES" sz="2400" dirty="0">
                <a:latin typeface="Arial" panose="020B0604020202020204" pitchFamily="34" charset="0"/>
              </a:rPr>
              <a:t> va rotando la brújula porque el </a:t>
            </a:r>
            <a:r>
              <a:rPr lang="es-ES" sz="2400" b="1" dirty="0">
                <a:latin typeface="Arial" panose="020B0604020202020204" pitchFamily="34" charset="0"/>
              </a:rPr>
              <a:t>B</a:t>
            </a:r>
            <a:r>
              <a:rPr lang="es-ES" sz="2400" baseline="-25000" dirty="0">
                <a:latin typeface="Comic Sans MS" panose="030F0702030302020204" pitchFamily="66" charset="0"/>
              </a:rPr>
              <a:t>I</a:t>
            </a:r>
            <a:r>
              <a:rPr lang="es-ES" sz="2400" dirty="0">
                <a:latin typeface="Arial" panose="020B0604020202020204" pitchFamily="34" charset="0"/>
              </a:rPr>
              <a:t> crece y el </a:t>
            </a:r>
            <a:r>
              <a:rPr lang="es-ES" sz="2400" b="1" dirty="0" err="1">
                <a:latin typeface="Arial" panose="020B0604020202020204" pitchFamily="34" charset="0"/>
              </a:rPr>
              <a:t>B</a:t>
            </a:r>
            <a:r>
              <a:rPr lang="es-ES" sz="2400" baseline="-25000" dirty="0" err="1">
                <a:latin typeface="Arial" panose="020B0604020202020204" pitchFamily="34" charset="0"/>
              </a:rPr>
              <a:t>Total</a:t>
            </a:r>
            <a:r>
              <a:rPr lang="es-ES" sz="2400" dirty="0">
                <a:latin typeface="Arial" panose="020B0604020202020204" pitchFamily="34" charset="0"/>
              </a:rPr>
              <a:t> cambia de dirección.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No pasa de 90º porque </a:t>
            </a:r>
            <a:r>
              <a:rPr lang="es-ES" sz="2400" b="1" dirty="0">
                <a:latin typeface="Arial" panose="020B0604020202020204" pitchFamily="34" charset="0"/>
              </a:rPr>
              <a:t>B</a:t>
            </a:r>
            <a:r>
              <a:rPr lang="es-ES" sz="2400" baseline="-25000" dirty="0">
                <a:latin typeface="Comic Sans MS" panose="030F0702030302020204" pitchFamily="66" charset="0"/>
              </a:rPr>
              <a:t>I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está en esa dirección</a:t>
            </a:r>
            <a:endParaRPr lang="es-ES" sz="2400" dirty="0">
              <a:latin typeface="Arial" panose="020B0604020202020204" pitchFamily="34" charset="0"/>
            </a:endParaRP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2F36DFFA-0AE2-4B90-B970-169CE8CE2F69}"/>
              </a:ext>
            </a:extLst>
          </p:cNvPr>
          <p:cNvSpPr/>
          <p:nvPr/>
        </p:nvSpPr>
        <p:spPr bwMode="auto">
          <a:xfrm>
            <a:off x="5941903" y="5213054"/>
            <a:ext cx="365442" cy="1246448"/>
          </a:xfrm>
          <a:prstGeom prst="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Text Box 58">
            <a:extLst>
              <a:ext uri="{FF2B5EF4-FFF2-40B4-BE49-F238E27FC236}">
                <a16:creationId xmlns:a16="http://schemas.microsoft.com/office/drawing/2014/main" id="{7BD1EAAB-5B01-47B9-9E3F-AC61B45B1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1537" y="6472518"/>
            <a:ext cx="3133890" cy="536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 dirty="0">
                <a:solidFill>
                  <a:srgbClr val="FF0000"/>
                </a:solidFill>
              </a:rPr>
              <a:t>(horario si se aleja)</a:t>
            </a:r>
          </a:p>
        </p:txBody>
      </p:sp>
    </p:spTree>
    <p:extLst>
      <p:ext uri="{BB962C8B-B14F-4D97-AF65-F5344CB8AC3E}">
        <p14:creationId xmlns:p14="http://schemas.microsoft.com/office/powerpoint/2010/main" val="326935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6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1" grpId="0" animBg="1"/>
      <p:bldP spid="37942" grpId="0" animBg="1"/>
      <p:bldP spid="37930" grpId="0"/>
      <p:bldP spid="37931" grpId="0" animBg="1"/>
      <p:bldP spid="23591" grpId="0"/>
      <p:bldP spid="51" grpId="0" animBg="1"/>
      <p:bldP spid="65" grpId="0" animBg="1"/>
      <p:bldP spid="66" grpId="0" animBg="1"/>
      <p:bldP spid="67" grpId="0" animBg="1"/>
      <p:bldP spid="5" grpId="0" animBg="1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6" name="Rectangle 26"/>
          <p:cNvSpPr>
            <a:spLocks noChangeArrowheads="1"/>
          </p:cNvSpPr>
          <p:nvPr/>
        </p:nvSpPr>
        <p:spPr bwMode="auto">
          <a:xfrm>
            <a:off x="2218057" y="1435059"/>
            <a:ext cx="4752000" cy="46040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19"/>
          <p:cNvSpPr>
            <a:spLocks noChangeArrowheads="1"/>
          </p:cNvSpPr>
          <p:nvPr/>
        </p:nvSpPr>
        <p:spPr bwMode="auto">
          <a:xfrm>
            <a:off x="1493838" y="5030788"/>
            <a:ext cx="627062" cy="4175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2" name="Rectangle 19"/>
          <p:cNvSpPr>
            <a:spLocks noChangeArrowheads="1"/>
          </p:cNvSpPr>
          <p:nvPr/>
        </p:nvSpPr>
        <p:spPr bwMode="auto">
          <a:xfrm>
            <a:off x="1498600" y="5691188"/>
            <a:ext cx="627063" cy="4175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3" name="Rectangle 19"/>
          <p:cNvSpPr>
            <a:spLocks noChangeArrowheads="1"/>
          </p:cNvSpPr>
          <p:nvPr/>
        </p:nvSpPr>
        <p:spPr bwMode="auto">
          <a:xfrm>
            <a:off x="1503363" y="6362700"/>
            <a:ext cx="627062" cy="417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4" name="Rectangle 19"/>
          <p:cNvSpPr>
            <a:spLocks noChangeArrowheads="1"/>
          </p:cNvSpPr>
          <p:nvPr/>
        </p:nvSpPr>
        <p:spPr bwMode="auto">
          <a:xfrm>
            <a:off x="1489075" y="4059238"/>
            <a:ext cx="627063" cy="4175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5" name="Rectangle 18"/>
          <p:cNvSpPr>
            <a:spLocks noChangeArrowheads="1"/>
          </p:cNvSpPr>
          <p:nvPr/>
        </p:nvSpPr>
        <p:spPr bwMode="auto">
          <a:xfrm>
            <a:off x="1487488" y="3387725"/>
            <a:ext cx="627062" cy="417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6" name="Rectangle 2"/>
          <p:cNvSpPr>
            <a:spLocks noChangeArrowheads="1"/>
          </p:cNvSpPr>
          <p:nvPr/>
        </p:nvSpPr>
        <p:spPr bwMode="auto">
          <a:xfrm>
            <a:off x="1487488" y="2100263"/>
            <a:ext cx="627062" cy="4175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7" name="Rectangle 4"/>
          <p:cNvSpPr>
            <a:spLocks noChangeArrowheads="1"/>
          </p:cNvSpPr>
          <p:nvPr/>
        </p:nvSpPr>
        <p:spPr bwMode="auto">
          <a:xfrm>
            <a:off x="1487488" y="1466850"/>
            <a:ext cx="627062" cy="417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8" name="Rectangle 5"/>
          <p:cNvSpPr>
            <a:spLocks noChangeArrowheads="1"/>
          </p:cNvSpPr>
          <p:nvPr/>
        </p:nvSpPr>
        <p:spPr bwMode="auto">
          <a:xfrm>
            <a:off x="1409700" y="590550"/>
            <a:ext cx="8520113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800" b="1">
                <a:solidFill>
                  <a:srgbClr val="CC0000"/>
                </a:solidFill>
                <a:latin typeface="Arial" panose="020B0604020202020204" pitchFamily="34" charset="0"/>
              </a:rPr>
              <a:t>TEMA 5: INTERACCIÓN MAGNÉTICA</a:t>
            </a:r>
          </a:p>
        </p:txBody>
      </p:sp>
      <p:sp>
        <p:nvSpPr>
          <p:cNvPr id="7179" name="Rectangle 6"/>
          <p:cNvSpPr>
            <a:spLocks noChangeArrowheads="1"/>
          </p:cNvSpPr>
          <p:nvPr/>
        </p:nvSpPr>
        <p:spPr bwMode="auto">
          <a:xfrm>
            <a:off x="1470025" y="1431925"/>
            <a:ext cx="708025" cy="535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5.1.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5.2.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5.3.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5.4.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5.5.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5.6.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5.7.</a:t>
            </a:r>
          </a:p>
        </p:txBody>
      </p:sp>
      <p:sp>
        <p:nvSpPr>
          <p:cNvPr id="7180" name="Rectangle 7"/>
          <p:cNvSpPr>
            <a:spLocks noChangeArrowheads="1"/>
          </p:cNvSpPr>
          <p:nvPr/>
        </p:nvSpPr>
        <p:spPr bwMode="auto">
          <a:xfrm>
            <a:off x="2197100" y="1443038"/>
            <a:ext cx="8237538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Concepto de Campo Magnético. Ley de Gauss para B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Efectos de B sobre: una Carga (Fuerza de Lorentz y Efecto Hall), un Conductor (Ley de Laplace) y una Espira (Dipolo Magnético)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Fuentes de B: Leyes de Biot-Savart y Ampère-Maxwell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Ley de Inducción de Henry-Faraday. Ley de Lenz.    FEM por inducción o por movimiento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Ecuaciones de Maxwell. Ondas Electromagnéticas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Campo Magnético en la Materia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Bobinas</a:t>
            </a:r>
          </a:p>
        </p:txBody>
      </p:sp>
      <p:sp>
        <p:nvSpPr>
          <p:cNvPr id="7181" name="Line 20"/>
          <p:cNvSpPr>
            <a:spLocks noChangeShapeType="1"/>
          </p:cNvSpPr>
          <p:nvPr/>
        </p:nvSpPr>
        <p:spPr bwMode="auto">
          <a:xfrm flipV="1">
            <a:off x="9828213" y="1485900"/>
            <a:ext cx="219075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82800" rIns="90000" bIns="82800">
            <a:spAutoFit/>
          </a:bodyPr>
          <a:lstStyle/>
          <a:p>
            <a:endParaRPr lang="en-GB"/>
          </a:p>
        </p:txBody>
      </p:sp>
      <p:sp>
        <p:nvSpPr>
          <p:cNvPr id="7182" name="Line 21"/>
          <p:cNvSpPr>
            <a:spLocks noChangeShapeType="1"/>
          </p:cNvSpPr>
          <p:nvPr/>
        </p:nvSpPr>
        <p:spPr bwMode="auto">
          <a:xfrm flipV="1">
            <a:off x="3925888" y="2125663"/>
            <a:ext cx="219075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82800" rIns="90000" bIns="82800">
            <a:spAutoFit/>
          </a:bodyPr>
          <a:lstStyle/>
          <a:p>
            <a:endParaRPr lang="en-GB"/>
          </a:p>
        </p:txBody>
      </p:sp>
      <p:sp>
        <p:nvSpPr>
          <p:cNvPr id="7183" name="Line 22"/>
          <p:cNvSpPr>
            <a:spLocks noChangeShapeType="1"/>
          </p:cNvSpPr>
          <p:nvPr/>
        </p:nvSpPr>
        <p:spPr bwMode="auto">
          <a:xfrm flipV="1">
            <a:off x="4006850" y="3452813"/>
            <a:ext cx="215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82800" rIns="90000" bIns="82800">
            <a:spAutoFit/>
          </a:bodyPr>
          <a:lstStyle/>
          <a:p>
            <a:endParaRPr lang="en-GB"/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8650049" y="96294"/>
            <a:ext cx="2059960" cy="1253402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108000" tIns="72000" rIns="108000" bIns="72000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T1</a:t>
            </a:r>
            <a:r>
              <a:rPr lang="es-ES" sz="2400">
                <a:solidFill>
                  <a:srgbClr val="FFFFFF"/>
                </a:solidFill>
                <a:latin typeface="Trebuchet MS" panose="020B0603020202020204" pitchFamily="34" charset="0"/>
              </a:rPr>
              <a:t>: 04/12/20</a:t>
            </a:r>
            <a:endParaRPr lang="es-ES" sz="24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T2</a:t>
            </a:r>
            <a:r>
              <a:rPr lang="es-ES" sz="2400">
                <a:solidFill>
                  <a:srgbClr val="FFFFFF"/>
                </a:solidFill>
                <a:latin typeface="Trebuchet MS" panose="020B0603020202020204" pitchFamily="34" charset="0"/>
              </a:rPr>
              <a:t>: 02/12/20</a:t>
            </a:r>
            <a:endParaRPr lang="es-ES" sz="24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T3</a:t>
            </a:r>
            <a:r>
              <a:rPr lang="es-ES" sz="2400">
                <a:solidFill>
                  <a:srgbClr val="FFFFFF"/>
                </a:solidFill>
                <a:latin typeface="Trebuchet MS" panose="020B0603020202020204" pitchFamily="34" charset="0"/>
              </a:rPr>
              <a:t>: 02/12/20</a:t>
            </a:r>
            <a:endParaRPr lang="es-ES" sz="2400" dirty="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6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275931" y="374463"/>
            <a:ext cx="7712621" cy="46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5.1.1 CONCEPTO DE CAMPO MAGNÉTICO</a:t>
            </a:r>
          </a:p>
        </p:txBody>
      </p:sp>
      <p:sp>
        <p:nvSpPr>
          <p:cNvPr id="545799" name="Text Box 7"/>
          <p:cNvSpPr txBox="1">
            <a:spLocks noChangeArrowheads="1"/>
          </p:cNvSpPr>
          <p:nvPr/>
        </p:nvSpPr>
        <p:spPr bwMode="auto">
          <a:xfrm>
            <a:off x="1415335" y="897129"/>
            <a:ext cx="61233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 conocimiento d</a:t>
            </a:r>
            <a:r>
              <a:rPr lang="es-ES" sz="2400" dirty="0">
                <a:latin typeface="Arial" panose="020B0604020202020204" pitchFamily="34" charset="0"/>
              </a:rPr>
              <a:t>e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fenómenos magnéticos </a:t>
            </a:r>
            <a:r>
              <a:rPr lang="es-ES" sz="2400" dirty="0">
                <a:latin typeface="Arial" panose="020B0604020202020204" pitchFamily="34" charset="0"/>
              </a:rPr>
              <a:t>se tiene desde la antigüedad:</a:t>
            </a:r>
          </a:p>
        </p:txBody>
      </p:sp>
      <p:pic>
        <p:nvPicPr>
          <p:cNvPr id="545798" name="Picture 6" descr="290px-MagnetitaE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367" y="2445825"/>
            <a:ext cx="3973513" cy="3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5836" name="Text Box 44"/>
          <p:cNvSpPr txBox="1">
            <a:spLocks noChangeArrowheads="1"/>
          </p:cNvSpPr>
          <p:nvPr/>
        </p:nvSpPr>
        <p:spPr bwMode="auto">
          <a:xfrm>
            <a:off x="8485289" y="4963333"/>
            <a:ext cx="1618048" cy="5365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Magnetita</a:t>
            </a:r>
          </a:p>
        </p:txBody>
      </p:sp>
      <p:sp>
        <p:nvSpPr>
          <p:cNvPr id="545837" name="Text Box 45"/>
          <p:cNvSpPr txBox="1">
            <a:spLocks noChangeArrowheads="1"/>
          </p:cNvSpPr>
          <p:nvPr/>
        </p:nvSpPr>
        <p:spPr bwMode="auto">
          <a:xfrm>
            <a:off x="1415335" y="1877362"/>
            <a:ext cx="4656281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</a:t>
            </a: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</a:rPr>
              <a:t>Griegos</a:t>
            </a:r>
            <a:r>
              <a:rPr lang="es-ES" sz="2400" dirty="0">
                <a:solidFill>
                  <a:srgbClr val="008000"/>
                </a:solidFill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9231" name="Text Box 8"/>
          <p:cNvSpPr txBox="1">
            <a:spLocks noChangeArrowheads="1"/>
          </p:cNvSpPr>
          <p:nvPr/>
        </p:nvSpPr>
        <p:spPr bwMode="auto">
          <a:xfrm>
            <a:off x="1432876" y="4049432"/>
            <a:ext cx="40078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Ocurría en</a:t>
            </a:r>
            <a:r>
              <a:rPr lang="es-ES" sz="2400" dirty="0">
                <a:latin typeface="Arial" panose="020B0604020202020204" pitchFamily="34" charset="0"/>
              </a:rPr>
              <a:t>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Magnesia</a:t>
            </a:r>
          </a:p>
        </p:txBody>
      </p:sp>
      <p:sp>
        <p:nvSpPr>
          <p:cNvPr id="9232" name="Text Box 51"/>
          <p:cNvSpPr txBox="1">
            <a:spLocks noChangeArrowheads="1"/>
          </p:cNvSpPr>
          <p:nvPr/>
        </p:nvSpPr>
        <p:spPr bwMode="auto">
          <a:xfrm>
            <a:off x="1406467" y="4763810"/>
            <a:ext cx="4242970" cy="90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   entonces una ciudad griega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                          (ahora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turca)</a:t>
            </a:r>
            <a:endParaRPr lang="es-ES" sz="2400" dirty="0">
              <a:latin typeface="Arial" panose="020B0604020202020204" pitchFamily="34" charset="0"/>
            </a:endParaRPr>
          </a:p>
        </p:txBody>
      </p:sp>
      <p:sp>
        <p:nvSpPr>
          <p:cNvPr id="12305" name="Text Box 63"/>
          <p:cNvSpPr txBox="1">
            <a:spLocks noChangeArrowheads="1"/>
          </p:cNvSpPr>
          <p:nvPr/>
        </p:nvSpPr>
        <p:spPr bwMode="auto">
          <a:xfrm>
            <a:off x="1230114" y="5853375"/>
            <a:ext cx="9510276" cy="99312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108000" tIns="108000" rIns="108000" bIns="144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Por ello usamos palabras como:</a:t>
            </a:r>
            <a:r>
              <a:rPr lang="es-ES" sz="2400" dirty="0">
                <a:latin typeface="Arial" panose="020B0604020202020204" pitchFamily="34" charset="0"/>
              </a:rPr>
              <a:t>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magnetita, magnetismo, magnético,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magneto, magnetizar...; o imán, </a:t>
            </a:r>
            <a:r>
              <a:rPr lang="es-ES" sz="2400" dirty="0" err="1">
                <a:solidFill>
                  <a:srgbClr val="0000FF"/>
                </a:solidFill>
                <a:latin typeface="Arial" panose="020B0604020202020204" pitchFamily="34" charset="0"/>
              </a:rPr>
              <a:t>iman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[t]ar...</a:t>
            </a:r>
            <a:r>
              <a:rPr lang="es-ES" sz="2400" dirty="0">
                <a:latin typeface="Arial" panose="020B0604020202020204" pitchFamily="34" charset="0"/>
              </a:rPr>
              <a:t> (al pasar por el francés)</a:t>
            </a:r>
          </a:p>
        </p:txBody>
      </p:sp>
      <p:sp>
        <p:nvSpPr>
          <p:cNvPr id="545861" name="Text Box 69"/>
          <p:cNvSpPr txBox="1">
            <a:spLocks noChangeArrowheads="1"/>
          </p:cNvSpPr>
          <p:nvPr/>
        </p:nvSpPr>
        <p:spPr bwMode="auto">
          <a:xfrm>
            <a:off x="6622684" y="1437339"/>
            <a:ext cx="3280877" cy="8840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s-ES" sz="2400" b="1">
                <a:solidFill>
                  <a:srgbClr val="008000"/>
                </a:solidFill>
                <a:latin typeface="Arial" panose="020B0604020202020204" pitchFamily="34" charset="0"/>
              </a:rPr>
              <a:t>Griegos </a:t>
            </a:r>
            <a:r>
              <a:rPr lang="es-ES" sz="2400">
                <a:latin typeface="Arial" panose="020B0604020202020204" pitchFamily="34" charset="0"/>
              </a:rPr>
              <a:t>s. VIII-VI a.C.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s-ES" sz="2400" b="1">
                <a:solidFill>
                  <a:srgbClr val="008000"/>
                </a:solidFill>
                <a:latin typeface="Arial" panose="020B0604020202020204" pitchFamily="34" charset="0"/>
              </a:rPr>
              <a:t>Chinos   </a:t>
            </a:r>
            <a:r>
              <a:rPr lang="es-ES" sz="2400">
                <a:latin typeface="Arial" panose="020B0604020202020204" pitchFamily="34" charset="0"/>
              </a:rPr>
              <a:t>2500 a.C.</a:t>
            </a:r>
          </a:p>
        </p:txBody>
      </p:sp>
      <p:sp>
        <p:nvSpPr>
          <p:cNvPr id="13" name="Text Box 45">
            <a:extLst>
              <a:ext uri="{FF2B5EF4-FFF2-40B4-BE49-F238E27FC236}">
                <a16:creationId xmlns:a16="http://schemas.microsoft.com/office/drawing/2014/main" id="{4CFD8043-C15C-487A-80DF-DD4CE0092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086" y="2309972"/>
            <a:ext cx="4656281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Sabían que existía un m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ineral que atraía al hierro (Fe).</a:t>
            </a:r>
            <a:endParaRPr lang="es-E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Flecha derecha 2">
            <a:extLst>
              <a:ext uri="{FF2B5EF4-FFF2-40B4-BE49-F238E27FC236}">
                <a16:creationId xmlns:a16="http://schemas.microsoft.com/office/drawing/2014/main" id="{2D31DF8C-0AB4-4D7A-B8EA-240374EB3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6006" y="2928453"/>
            <a:ext cx="536219" cy="555625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008000"/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15" name="Text Box 45">
            <a:extLst>
              <a:ext uri="{FF2B5EF4-FFF2-40B4-BE49-F238E27FC236}">
                <a16:creationId xmlns:a16="http://schemas.microsoft.com/office/drawing/2014/main" id="{CD6138B4-F138-4279-8FFB-91BECE822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086" y="3046139"/>
            <a:ext cx="4656281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A los remaches de las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sandalias al caminar sobre él</a:t>
            </a: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233C1CFA-7F20-433C-BE73-3970CCF84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4556" y="4422889"/>
            <a:ext cx="40078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         </a:t>
            </a:r>
            <a:r>
              <a:rPr lang="es-ES" sz="2400" dirty="0">
                <a:latin typeface="Arial" panose="020B0604020202020204" pitchFamily="34" charset="0"/>
              </a:rPr>
              <a:t>(ahora Manisa)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5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45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54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9" grpId="0"/>
      <p:bldP spid="545836" grpId="0" animBg="1"/>
      <p:bldP spid="545837" grpId="0"/>
      <p:bldP spid="9231" grpId="0"/>
      <p:bldP spid="9232" grpId="0"/>
      <p:bldP spid="12305" grpId="0" animBg="1"/>
      <p:bldP spid="545861" grpId="0" animBg="1"/>
      <p:bldP spid="13" grpId="0"/>
      <p:bldP spid="14" grpId="0" animBg="1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835" name="Picture 43" descr="frigorifi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389" y="2124052"/>
            <a:ext cx="2316162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2608915" y="3290865"/>
            <a:ext cx="2468566" cy="1274763"/>
            <a:chOff x="2821" y="1620"/>
            <a:chExt cx="1555" cy="803"/>
          </a:xfrm>
        </p:grpSpPr>
        <p:sp>
          <p:nvSpPr>
            <p:cNvPr id="9235" name="Line 46"/>
            <p:cNvSpPr>
              <a:spLocks noChangeShapeType="1"/>
            </p:cNvSpPr>
            <p:nvPr/>
          </p:nvSpPr>
          <p:spPr bwMode="auto">
            <a:xfrm flipH="1">
              <a:off x="3951" y="1800"/>
              <a:ext cx="42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>
              <a:spAutoFit/>
            </a:bodyPr>
            <a:lstStyle/>
            <a:p>
              <a:endParaRPr lang="en-GB" sz="2400" dirty="0"/>
            </a:p>
          </p:txBody>
        </p:sp>
        <p:sp>
          <p:nvSpPr>
            <p:cNvPr id="9236" name="Text Box 47"/>
            <p:cNvSpPr txBox="1">
              <a:spLocks noChangeArrowheads="1"/>
            </p:cNvSpPr>
            <p:nvPr/>
          </p:nvSpPr>
          <p:spPr bwMode="auto">
            <a:xfrm>
              <a:off x="2821" y="1620"/>
              <a:ext cx="1128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ts val="0"/>
                </a:spcBef>
                <a:buFontTx/>
                <a:buNone/>
              </a:pPr>
              <a:r>
                <a:rPr lang="es-ES" sz="2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Hierro</a:t>
              </a:r>
            </a:p>
            <a:p>
              <a:pPr algn="r"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latin typeface="Arial" panose="020B0604020202020204" pitchFamily="34" charset="0"/>
                </a:rPr>
                <a:t>en chapa</a:t>
              </a:r>
              <a:endParaRPr lang="es-ES" sz="24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  <a:p>
              <a:pPr algn="r"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0000FF"/>
                  </a:solidFill>
                  <a:latin typeface="Arial" panose="020B0604020202020204" pitchFamily="34" charset="0"/>
                </a:rPr>
                <a:t>(“remache”)</a:t>
              </a:r>
            </a:p>
          </p:txBody>
        </p:sp>
      </p:grpSp>
      <p:grpSp>
        <p:nvGrpSpPr>
          <p:cNvPr id="12316" name="Group 28"/>
          <p:cNvGrpSpPr>
            <a:grpSpLocks/>
          </p:cNvGrpSpPr>
          <p:nvPr/>
        </p:nvGrpSpPr>
        <p:grpSpPr bwMode="auto">
          <a:xfrm>
            <a:off x="6655871" y="2467731"/>
            <a:ext cx="2720977" cy="1274763"/>
            <a:chOff x="5005" y="2481"/>
            <a:chExt cx="1714" cy="803"/>
          </a:xfrm>
        </p:grpSpPr>
        <p:sp>
          <p:nvSpPr>
            <p:cNvPr id="9233" name="Line 48"/>
            <p:cNvSpPr>
              <a:spLocks noChangeShapeType="1"/>
            </p:cNvSpPr>
            <p:nvPr/>
          </p:nvSpPr>
          <p:spPr bwMode="auto">
            <a:xfrm>
              <a:off x="5005" y="2643"/>
              <a:ext cx="431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 sz="2400"/>
            </a:p>
          </p:txBody>
        </p:sp>
        <p:sp>
          <p:nvSpPr>
            <p:cNvPr id="9234" name="Text Box 49"/>
            <p:cNvSpPr txBox="1">
              <a:spLocks noChangeArrowheads="1"/>
            </p:cNvSpPr>
            <p:nvPr/>
          </p:nvSpPr>
          <p:spPr bwMode="auto">
            <a:xfrm>
              <a:off x="5427" y="2481"/>
              <a:ext cx="1292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Imán</a:t>
              </a:r>
            </a:p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latin typeface="Arial" panose="020B0604020202020204" pitchFamily="34" charset="0"/>
                </a:rPr>
                <a:t> en goma</a:t>
              </a:r>
              <a:r>
                <a:rPr lang="es-ES" sz="2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 </a:t>
              </a:r>
              <a:r>
                <a:rPr lang="es-ES" sz="2400" dirty="0">
                  <a:solidFill>
                    <a:srgbClr val="0000FF"/>
                  </a:solidFill>
                  <a:latin typeface="Arial" panose="020B0604020202020204" pitchFamily="34" charset="0"/>
                </a:rPr>
                <a:t>(magnetita)</a:t>
              </a:r>
            </a:p>
          </p:txBody>
        </p:sp>
      </p:grpSp>
      <p:sp>
        <p:nvSpPr>
          <p:cNvPr id="545845" name="Text Box 53"/>
          <p:cNvSpPr txBox="1">
            <a:spLocks noChangeArrowheads="1"/>
          </p:cNvSpPr>
          <p:nvPr/>
        </p:nvSpPr>
        <p:spPr bwMode="auto">
          <a:xfrm>
            <a:off x="2362338" y="5908814"/>
            <a:ext cx="6812041" cy="905881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El imán transforma al hierro en imán, se atraen, y la puerta se cierra herméticamente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4633389" y="1303584"/>
            <a:ext cx="2316161" cy="514738"/>
          </a:xfrm>
          <a:prstGeom prst="rect">
            <a:avLst/>
          </a:prstGeom>
          <a:solidFill>
            <a:srgbClr val="C0C0C0"/>
          </a:solidFill>
        </p:spPr>
        <p:txBody>
          <a:bodyPr wrap="square" lIns="108000" tIns="72000" rIns="108000" bIns="72000" rtlCol="0" anchor="ctr" anchorCtr="1">
            <a:spAutoFit/>
          </a:bodyPr>
          <a:lstStyle/>
          <a:p>
            <a:pPr algn="ctr"/>
            <a:r>
              <a:rPr lang="es-ES" sz="2400"/>
              <a:t>FRIGORÍFICO</a:t>
            </a:r>
          </a:p>
        </p:txBody>
      </p:sp>
      <p:sp>
        <p:nvSpPr>
          <p:cNvPr id="11" name="Text Box 53">
            <a:extLst>
              <a:ext uri="{FF2B5EF4-FFF2-40B4-BE49-F238E27FC236}">
                <a16:creationId xmlns:a16="http://schemas.microsoft.com/office/drawing/2014/main" id="{2746FA91-D201-4A6B-9BBE-EEFCB7BC5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516" y="454600"/>
            <a:ext cx="6812042" cy="53654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¿Dónde vemos lo que conocían los griegos?</a:t>
            </a:r>
          </a:p>
        </p:txBody>
      </p:sp>
    </p:spTree>
    <p:extLst>
      <p:ext uri="{BB962C8B-B14F-4D97-AF65-F5344CB8AC3E}">
        <p14:creationId xmlns:p14="http://schemas.microsoft.com/office/powerpoint/2010/main" val="373131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4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845" grpId="0" animBg="1"/>
      <p:bldP spid="2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12"/>
          <p:cNvGrpSpPr>
            <a:grpSpLocks/>
          </p:cNvGrpSpPr>
          <p:nvPr/>
        </p:nvGrpSpPr>
        <p:grpSpPr bwMode="auto">
          <a:xfrm>
            <a:off x="4595813" y="1566637"/>
            <a:ext cx="2338387" cy="590550"/>
            <a:chOff x="4782" y="2566"/>
            <a:chExt cx="1473" cy="372"/>
          </a:xfrm>
        </p:grpSpPr>
        <p:sp>
          <p:nvSpPr>
            <p:cNvPr id="11323" name="AutoShape 210"/>
            <p:cNvSpPr>
              <a:spLocks noChangeArrowheads="1"/>
            </p:cNvSpPr>
            <p:nvPr/>
          </p:nvSpPr>
          <p:spPr bwMode="auto">
            <a:xfrm>
              <a:off x="4782" y="2567"/>
              <a:ext cx="803" cy="371"/>
            </a:xfrm>
            <a:prstGeom prst="cube">
              <a:avLst>
                <a:gd name="adj" fmla="val 35713"/>
              </a:avLst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324" name="AutoShape 211"/>
            <p:cNvSpPr>
              <a:spLocks noChangeArrowheads="1"/>
            </p:cNvSpPr>
            <p:nvPr/>
          </p:nvSpPr>
          <p:spPr bwMode="auto">
            <a:xfrm>
              <a:off x="5452" y="2566"/>
              <a:ext cx="803" cy="371"/>
            </a:xfrm>
            <a:prstGeom prst="cube">
              <a:avLst>
                <a:gd name="adj" fmla="val 35713"/>
              </a:avLst>
            </a:prstGeom>
            <a:gradFill rotWithShape="1">
              <a:gsLst>
                <a:gs pos="0">
                  <a:srgbClr val="FF0000"/>
                </a:gs>
                <a:gs pos="100000">
                  <a:srgbClr val="760000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1267" name="Text Box 213"/>
          <p:cNvSpPr txBox="1">
            <a:spLocks noChangeArrowheads="1"/>
          </p:cNvSpPr>
          <p:nvPr/>
        </p:nvSpPr>
        <p:spPr bwMode="auto">
          <a:xfrm>
            <a:off x="5337175" y="1065916"/>
            <a:ext cx="1005184" cy="514738"/>
          </a:xfrm>
          <a:prstGeom prst="rect">
            <a:avLst/>
          </a:prstGeom>
          <a:noFill/>
          <a:ln>
            <a:noFill/>
          </a:ln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IMÁN</a:t>
            </a:r>
          </a:p>
        </p:txBody>
      </p:sp>
      <p:sp>
        <p:nvSpPr>
          <p:cNvPr id="445654" name="Text Box 214"/>
          <p:cNvSpPr txBox="1">
            <a:spLocks noChangeArrowheads="1"/>
          </p:cNvSpPr>
          <p:nvPr/>
        </p:nvSpPr>
        <p:spPr bwMode="auto">
          <a:xfrm>
            <a:off x="7572676" y="1252210"/>
            <a:ext cx="1439863" cy="900000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POLO NORTE</a:t>
            </a:r>
          </a:p>
        </p:txBody>
      </p:sp>
      <p:sp>
        <p:nvSpPr>
          <p:cNvPr id="445655" name="Text Box 215"/>
          <p:cNvSpPr txBox="1">
            <a:spLocks noChangeArrowheads="1"/>
          </p:cNvSpPr>
          <p:nvPr/>
        </p:nvSpPr>
        <p:spPr bwMode="auto">
          <a:xfrm>
            <a:off x="2521653" y="1270498"/>
            <a:ext cx="1440000" cy="900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POLO SUR</a:t>
            </a:r>
          </a:p>
        </p:txBody>
      </p:sp>
      <p:sp>
        <p:nvSpPr>
          <p:cNvPr id="445673" name="Text Box 233"/>
          <p:cNvSpPr txBox="1">
            <a:spLocks noChangeArrowheads="1"/>
          </p:cNvSpPr>
          <p:nvPr/>
        </p:nvSpPr>
        <p:spPr bwMode="auto">
          <a:xfrm>
            <a:off x="3602736" y="2534439"/>
            <a:ext cx="4325112" cy="125340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UN IMÁN ES UN DIPOLO MAGNÉTICO </a:t>
            </a:r>
            <a:r>
              <a:rPr lang="es-E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MACROSCÓPICO</a:t>
            </a:r>
            <a:endParaRPr lang="es-ES" sz="2400" b="1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1093" name="Text Box 69"/>
          <p:cNvSpPr txBox="1">
            <a:spLocks noChangeArrowheads="1"/>
          </p:cNvSpPr>
          <p:nvPr/>
        </p:nvSpPr>
        <p:spPr bwMode="auto">
          <a:xfrm>
            <a:off x="1549559" y="4157328"/>
            <a:ext cx="8728297" cy="88407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8000" tIns="72000" rIns="108000" bIns="72000" anchor="ctr" anchorCtr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0"/>
              </a:spcBef>
              <a:defRPr/>
            </a:pPr>
            <a:r>
              <a:rPr lang="es-ES" sz="2400" dirty="0">
                <a:sym typeface="Symbol" panose="05050102010706020507" pitchFamily="18" charset="2"/>
              </a:rPr>
              <a:t> </a:t>
            </a:r>
            <a:r>
              <a:rPr lang="es-ES" sz="2400" dirty="0"/>
              <a:t>Si un imán (un dipolo magnético) se parte en dos, cada parte</a:t>
            </a:r>
          </a:p>
          <a:p>
            <a:pPr algn="just" eaLnBrk="1" hangingPunct="1">
              <a:spcBef>
                <a:spcPts val="0"/>
              </a:spcBef>
              <a:defRPr/>
            </a:pPr>
            <a:r>
              <a:rPr lang="es-ES" sz="2400" dirty="0"/>
              <a:t>  es un imán (un dipolo magnético): </a:t>
            </a:r>
            <a:r>
              <a:rPr lang="es-ES" sz="2400" dirty="0">
                <a:solidFill>
                  <a:srgbClr val="0000FF"/>
                </a:solidFill>
              </a:rPr>
              <a:t>siempre tiene dos polos</a:t>
            </a:r>
          </a:p>
        </p:txBody>
      </p:sp>
      <p:sp>
        <p:nvSpPr>
          <p:cNvPr id="2" name="Text Box 69"/>
          <p:cNvSpPr txBox="1">
            <a:spLocks noChangeArrowheads="1"/>
          </p:cNvSpPr>
          <p:nvPr/>
        </p:nvSpPr>
        <p:spPr bwMode="auto">
          <a:xfrm>
            <a:off x="1549559" y="5264419"/>
            <a:ext cx="8426545" cy="1253402"/>
          </a:xfrm>
          <a:prstGeom prst="rect">
            <a:avLst/>
          </a:prstGeom>
          <a:noFill/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0"/>
              </a:spcBef>
            </a:pPr>
            <a:r>
              <a:rPr lang="es-ES" sz="2400" dirty="0">
                <a:sym typeface="Symbol" panose="05050102010706020507" pitchFamily="18" charset="2"/>
              </a:rPr>
              <a:t> </a:t>
            </a:r>
            <a:r>
              <a:rPr lang="es-ES" sz="2400" dirty="0">
                <a:solidFill>
                  <a:schemeClr val="tx1"/>
                </a:solidFill>
              </a:rPr>
              <a:t>Los </a:t>
            </a:r>
            <a:r>
              <a:rPr lang="es-ES" sz="2400" dirty="0">
                <a:solidFill>
                  <a:srgbClr val="008000"/>
                </a:solidFill>
              </a:rPr>
              <a:t>dipolos eléctricos</a:t>
            </a:r>
            <a:r>
              <a:rPr lang="es-ES" sz="2400" dirty="0">
                <a:solidFill>
                  <a:schemeClr val="tx1"/>
                </a:solidFill>
              </a:rPr>
              <a:t> sí se pueden dividir, con mayor o</a:t>
            </a:r>
          </a:p>
          <a:p>
            <a:pPr algn="just" eaLnBrk="1" hangingPunct="1">
              <a:spcBef>
                <a:spcPts val="0"/>
              </a:spcBef>
            </a:pPr>
            <a:r>
              <a:rPr lang="es-ES" sz="2400" dirty="0">
                <a:solidFill>
                  <a:schemeClr val="tx1"/>
                </a:solidFill>
              </a:rPr>
              <a:t>   menor dificultad, en dos partes, cada una con un solo</a:t>
            </a:r>
          </a:p>
          <a:p>
            <a:pPr algn="just" eaLnBrk="1" hangingPunct="1">
              <a:spcBef>
                <a:spcPts val="0"/>
              </a:spcBef>
            </a:pPr>
            <a:r>
              <a:rPr lang="es-ES" sz="2400" dirty="0">
                <a:solidFill>
                  <a:schemeClr val="tx1"/>
                </a:solidFill>
              </a:rPr>
              <a:t>   “polo”: una con la carga positiva y otra con la negativa</a:t>
            </a:r>
            <a:endParaRPr lang="es-ES" sz="2400" baseline="30000" dirty="0">
              <a:solidFill>
                <a:schemeClr val="tx1"/>
              </a:solidFill>
            </a:endParaRPr>
          </a:p>
        </p:txBody>
      </p:sp>
      <p:sp>
        <p:nvSpPr>
          <p:cNvPr id="11" name="Text Box 53">
            <a:extLst>
              <a:ext uri="{FF2B5EF4-FFF2-40B4-BE49-F238E27FC236}">
                <a16:creationId xmlns:a16="http://schemas.microsoft.com/office/drawing/2014/main" id="{12A16675-6A17-44A1-83C5-61BC79529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4408" y="454600"/>
            <a:ext cx="5001768" cy="53654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¿Qué sabemos de los imanes?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5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5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5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5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45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445654" grpId="0" animBg="1"/>
      <p:bldP spid="445655" grpId="0" animBg="1"/>
      <p:bldP spid="445673" grpId="0" animBg="1"/>
      <p:bldP spid="1093" grpId="0"/>
      <p:bldP spid="2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Text Box 176"/>
          <p:cNvSpPr txBox="1">
            <a:spLocks noChangeArrowheads="1"/>
          </p:cNvSpPr>
          <p:nvPr/>
        </p:nvSpPr>
        <p:spPr bwMode="auto">
          <a:xfrm>
            <a:off x="1688935" y="4231235"/>
            <a:ext cx="3585512" cy="125340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Inició el estudio de los fenómenos magnéticos analizando esas fuerzas</a:t>
            </a:r>
          </a:p>
        </p:txBody>
      </p:sp>
      <p:sp>
        <p:nvSpPr>
          <p:cNvPr id="445674" name="Text Box 234"/>
          <p:cNvSpPr txBox="1">
            <a:spLocks noChangeArrowheads="1"/>
          </p:cNvSpPr>
          <p:nvPr/>
        </p:nvSpPr>
        <p:spPr bwMode="auto">
          <a:xfrm>
            <a:off x="6124915" y="5538468"/>
            <a:ext cx="3362697" cy="125340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Igual que en los casos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eléctrico y gravitatorio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a nivel puntual</a:t>
            </a:r>
          </a:p>
        </p:txBody>
      </p:sp>
      <p:sp>
        <p:nvSpPr>
          <p:cNvPr id="445725" name="Text Box 285"/>
          <p:cNvSpPr txBox="1">
            <a:spLocks noChangeArrowheads="1"/>
          </p:cNvSpPr>
          <p:nvPr/>
        </p:nvSpPr>
        <p:spPr bwMode="auto">
          <a:xfrm>
            <a:off x="1208911" y="458683"/>
            <a:ext cx="4575104" cy="514738"/>
          </a:xfrm>
          <a:prstGeom prst="rect">
            <a:avLst/>
          </a:prstGeom>
          <a:noFill/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 dirty="0">
                <a:sym typeface="Symbol" panose="05050102010706020507" pitchFamily="18" charset="2"/>
              </a:rPr>
              <a:t> </a:t>
            </a:r>
            <a:r>
              <a:rPr lang="es-ES" sz="2400" dirty="0">
                <a:latin typeface="Arial" panose="020B0604020202020204" pitchFamily="34" charset="0"/>
              </a:rPr>
              <a:t>Si se consideran dos imanes: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2704172" y="1486514"/>
            <a:ext cx="1752600" cy="1466850"/>
            <a:chOff x="4900594" y="1919898"/>
            <a:chExt cx="1752600" cy="1466850"/>
          </a:xfrm>
        </p:grpSpPr>
        <p:grpSp>
          <p:nvGrpSpPr>
            <p:cNvPr id="11293" name="Group 177"/>
            <p:cNvGrpSpPr>
              <a:grpSpLocks/>
            </p:cNvGrpSpPr>
            <p:nvPr/>
          </p:nvGrpSpPr>
          <p:grpSpPr bwMode="auto">
            <a:xfrm rot="16200000">
              <a:off x="6252350" y="1885766"/>
              <a:ext cx="323850" cy="458788"/>
              <a:chOff x="4082" y="946"/>
              <a:chExt cx="387" cy="718"/>
            </a:xfrm>
          </p:grpSpPr>
          <p:sp>
            <p:nvSpPr>
              <p:cNvPr id="11321" name="Rectangle 178"/>
              <p:cNvSpPr>
                <a:spLocks noChangeArrowheads="1"/>
              </p:cNvSpPr>
              <p:nvPr/>
            </p:nvSpPr>
            <p:spPr bwMode="auto">
              <a:xfrm flipV="1">
                <a:off x="4082" y="1304"/>
                <a:ext cx="387" cy="360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11322" name="Rectangle 179"/>
              <p:cNvSpPr>
                <a:spLocks noChangeArrowheads="1"/>
              </p:cNvSpPr>
              <p:nvPr/>
            </p:nvSpPr>
            <p:spPr bwMode="auto">
              <a:xfrm flipV="1">
                <a:off x="4082" y="946"/>
                <a:ext cx="387" cy="36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sz="2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294" name="Group 180"/>
            <p:cNvGrpSpPr>
              <a:grpSpLocks/>
            </p:cNvGrpSpPr>
            <p:nvPr/>
          </p:nvGrpSpPr>
          <p:grpSpPr bwMode="auto">
            <a:xfrm rot="5400000" flipH="1">
              <a:off x="4968063" y="1852429"/>
              <a:ext cx="323850" cy="458788"/>
              <a:chOff x="4082" y="946"/>
              <a:chExt cx="387" cy="718"/>
            </a:xfrm>
          </p:grpSpPr>
          <p:sp>
            <p:nvSpPr>
              <p:cNvPr id="11319" name="Rectangle 181"/>
              <p:cNvSpPr>
                <a:spLocks noChangeArrowheads="1"/>
              </p:cNvSpPr>
              <p:nvPr/>
            </p:nvSpPr>
            <p:spPr bwMode="auto">
              <a:xfrm flipV="1">
                <a:off x="4082" y="1304"/>
                <a:ext cx="387" cy="360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11320" name="Rectangle 182"/>
              <p:cNvSpPr>
                <a:spLocks noChangeArrowheads="1"/>
              </p:cNvSpPr>
              <p:nvPr/>
            </p:nvSpPr>
            <p:spPr bwMode="auto">
              <a:xfrm flipV="1">
                <a:off x="4082" y="946"/>
                <a:ext cx="387" cy="36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sz="2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295" name="Group 183"/>
            <p:cNvGrpSpPr>
              <a:grpSpLocks/>
            </p:cNvGrpSpPr>
            <p:nvPr/>
          </p:nvGrpSpPr>
          <p:grpSpPr bwMode="auto">
            <a:xfrm rot="5400000" flipH="1">
              <a:off x="6261875" y="2420754"/>
              <a:ext cx="323850" cy="458788"/>
              <a:chOff x="4082" y="946"/>
              <a:chExt cx="387" cy="718"/>
            </a:xfrm>
          </p:grpSpPr>
          <p:sp>
            <p:nvSpPr>
              <p:cNvPr id="11317" name="Rectangle 184"/>
              <p:cNvSpPr>
                <a:spLocks noChangeArrowheads="1"/>
              </p:cNvSpPr>
              <p:nvPr/>
            </p:nvSpPr>
            <p:spPr bwMode="auto">
              <a:xfrm flipV="1">
                <a:off x="4082" y="1304"/>
                <a:ext cx="387" cy="360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11318" name="Rectangle 185"/>
              <p:cNvSpPr>
                <a:spLocks noChangeArrowheads="1"/>
              </p:cNvSpPr>
              <p:nvPr/>
            </p:nvSpPr>
            <p:spPr bwMode="auto">
              <a:xfrm flipV="1">
                <a:off x="4082" y="946"/>
                <a:ext cx="387" cy="36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sz="2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296" name="Group 186"/>
            <p:cNvGrpSpPr>
              <a:grpSpLocks/>
            </p:cNvGrpSpPr>
            <p:nvPr/>
          </p:nvGrpSpPr>
          <p:grpSpPr bwMode="auto">
            <a:xfrm rot="16200000">
              <a:off x="4977588" y="2387416"/>
              <a:ext cx="323850" cy="458788"/>
              <a:chOff x="4082" y="946"/>
              <a:chExt cx="387" cy="718"/>
            </a:xfrm>
          </p:grpSpPr>
          <p:sp>
            <p:nvSpPr>
              <p:cNvPr id="11315" name="Rectangle 187"/>
              <p:cNvSpPr>
                <a:spLocks noChangeArrowheads="1"/>
              </p:cNvSpPr>
              <p:nvPr/>
            </p:nvSpPr>
            <p:spPr bwMode="auto">
              <a:xfrm flipV="1">
                <a:off x="4082" y="1304"/>
                <a:ext cx="387" cy="360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11316" name="Rectangle 188"/>
              <p:cNvSpPr>
                <a:spLocks noChangeArrowheads="1"/>
              </p:cNvSpPr>
              <p:nvPr/>
            </p:nvSpPr>
            <p:spPr bwMode="auto">
              <a:xfrm flipV="1">
                <a:off x="4082" y="946"/>
                <a:ext cx="387" cy="36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sz="2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297" name="Group 189"/>
            <p:cNvGrpSpPr>
              <a:grpSpLocks/>
            </p:cNvGrpSpPr>
            <p:nvPr/>
          </p:nvGrpSpPr>
          <p:grpSpPr bwMode="auto">
            <a:xfrm rot="5400000" flipH="1">
              <a:off x="6261875" y="2995429"/>
              <a:ext cx="323850" cy="458788"/>
              <a:chOff x="4082" y="946"/>
              <a:chExt cx="387" cy="718"/>
            </a:xfrm>
          </p:grpSpPr>
          <p:sp>
            <p:nvSpPr>
              <p:cNvPr id="11313" name="Rectangle 190"/>
              <p:cNvSpPr>
                <a:spLocks noChangeArrowheads="1"/>
              </p:cNvSpPr>
              <p:nvPr/>
            </p:nvSpPr>
            <p:spPr bwMode="auto">
              <a:xfrm flipV="1">
                <a:off x="4082" y="1304"/>
                <a:ext cx="387" cy="360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11314" name="Rectangle 191"/>
              <p:cNvSpPr>
                <a:spLocks noChangeArrowheads="1"/>
              </p:cNvSpPr>
              <p:nvPr/>
            </p:nvSpPr>
            <p:spPr bwMode="auto">
              <a:xfrm flipV="1">
                <a:off x="4082" y="946"/>
                <a:ext cx="387" cy="36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sz="2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298" name="Group 192"/>
            <p:cNvGrpSpPr>
              <a:grpSpLocks/>
            </p:cNvGrpSpPr>
            <p:nvPr/>
          </p:nvGrpSpPr>
          <p:grpSpPr bwMode="auto">
            <a:xfrm rot="5400000" flipH="1">
              <a:off x="4977588" y="2974791"/>
              <a:ext cx="323850" cy="458788"/>
              <a:chOff x="4082" y="946"/>
              <a:chExt cx="387" cy="718"/>
            </a:xfrm>
          </p:grpSpPr>
          <p:sp>
            <p:nvSpPr>
              <p:cNvPr id="11311" name="Rectangle 193"/>
              <p:cNvSpPr>
                <a:spLocks noChangeArrowheads="1"/>
              </p:cNvSpPr>
              <p:nvPr/>
            </p:nvSpPr>
            <p:spPr bwMode="auto">
              <a:xfrm flipV="1">
                <a:off x="4082" y="1304"/>
                <a:ext cx="387" cy="360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11312" name="Rectangle 194"/>
              <p:cNvSpPr>
                <a:spLocks noChangeArrowheads="1"/>
              </p:cNvSpPr>
              <p:nvPr/>
            </p:nvSpPr>
            <p:spPr bwMode="auto">
              <a:xfrm flipV="1">
                <a:off x="4082" y="946"/>
                <a:ext cx="387" cy="36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sz="20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6" name="Grupo 5"/>
          <p:cNvGrpSpPr/>
          <p:nvPr/>
        </p:nvGrpSpPr>
        <p:grpSpPr>
          <a:xfrm>
            <a:off x="2262053" y="1261882"/>
            <a:ext cx="2660650" cy="962025"/>
            <a:chOff x="4458475" y="1695266"/>
            <a:chExt cx="2660650" cy="962025"/>
          </a:xfrm>
        </p:grpSpPr>
        <p:sp>
          <p:nvSpPr>
            <p:cNvPr id="11299" name="Line 195"/>
            <p:cNvSpPr>
              <a:spLocks noChangeShapeType="1"/>
            </p:cNvSpPr>
            <p:nvPr/>
          </p:nvSpPr>
          <p:spPr bwMode="auto">
            <a:xfrm>
              <a:off x="6741300" y="2112779"/>
              <a:ext cx="3778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00" name="Line 196"/>
            <p:cNvSpPr>
              <a:spLocks noChangeShapeType="1"/>
            </p:cNvSpPr>
            <p:nvPr/>
          </p:nvSpPr>
          <p:spPr bwMode="auto">
            <a:xfrm flipH="1">
              <a:off x="4458475" y="2084204"/>
              <a:ext cx="3778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01" name="Text Box 197"/>
            <p:cNvSpPr txBox="1">
              <a:spLocks noChangeArrowheads="1"/>
            </p:cNvSpPr>
            <p:nvPr/>
          </p:nvSpPr>
          <p:spPr bwMode="auto">
            <a:xfrm>
              <a:off x="6730188" y="1755591"/>
              <a:ext cx="3397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11302" name="Text Box 198"/>
            <p:cNvSpPr txBox="1">
              <a:spLocks noChangeArrowheads="1"/>
            </p:cNvSpPr>
            <p:nvPr/>
          </p:nvSpPr>
          <p:spPr bwMode="auto">
            <a:xfrm>
              <a:off x="4564838" y="1695266"/>
              <a:ext cx="3397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11303" name="Line 199"/>
            <p:cNvSpPr>
              <a:spLocks noChangeShapeType="1"/>
            </p:cNvSpPr>
            <p:nvPr/>
          </p:nvSpPr>
          <p:spPr bwMode="auto">
            <a:xfrm>
              <a:off x="6741300" y="2657291"/>
              <a:ext cx="3778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04" name="Line 200"/>
            <p:cNvSpPr>
              <a:spLocks noChangeShapeType="1"/>
            </p:cNvSpPr>
            <p:nvPr/>
          </p:nvSpPr>
          <p:spPr bwMode="auto">
            <a:xfrm flipH="1">
              <a:off x="4458475" y="2628716"/>
              <a:ext cx="3778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05" name="Text Box 201"/>
            <p:cNvSpPr txBox="1">
              <a:spLocks noChangeArrowheads="1"/>
            </p:cNvSpPr>
            <p:nvPr/>
          </p:nvSpPr>
          <p:spPr bwMode="auto">
            <a:xfrm>
              <a:off x="6730188" y="2211204"/>
              <a:ext cx="3397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11306" name="Text Box 202"/>
            <p:cNvSpPr txBox="1">
              <a:spLocks noChangeArrowheads="1"/>
            </p:cNvSpPr>
            <p:nvPr/>
          </p:nvSpPr>
          <p:spPr bwMode="auto">
            <a:xfrm>
              <a:off x="4564838" y="2174691"/>
              <a:ext cx="3397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11287" name="Line 287"/>
            <p:cNvSpPr>
              <a:spLocks noChangeShapeType="1"/>
            </p:cNvSpPr>
            <p:nvPr/>
          </p:nvSpPr>
          <p:spPr bwMode="auto">
            <a:xfrm>
              <a:off x="6819088" y="1803216"/>
              <a:ext cx="1793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/>
            </a:p>
          </p:txBody>
        </p:sp>
        <p:sp>
          <p:nvSpPr>
            <p:cNvPr id="11288" name="Line 288"/>
            <p:cNvSpPr>
              <a:spLocks noChangeShapeType="1"/>
            </p:cNvSpPr>
            <p:nvPr/>
          </p:nvSpPr>
          <p:spPr bwMode="auto">
            <a:xfrm>
              <a:off x="6819088" y="2260416"/>
              <a:ext cx="1793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/>
            </a:p>
          </p:txBody>
        </p:sp>
        <p:sp>
          <p:nvSpPr>
            <p:cNvPr id="11289" name="Line 289"/>
            <p:cNvSpPr>
              <a:spLocks noChangeShapeType="1"/>
            </p:cNvSpPr>
            <p:nvPr/>
          </p:nvSpPr>
          <p:spPr bwMode="auto">
            <a:xfrm>
              <a:off x="4647388" y="1739716"/>
              <a:ext cx="1793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/>
            </a:p>
          </p:txBody>
        </p:sp>
        <p:sp>
          <p:nvSpPr>
            <p:cNvPr id="11290" name="Line 290"/>
            <p:cNvSpPr>
              <a:spLocks noChangeShapeType="1"/>
            </p:cNvSpPr>
            <p:nvPr/>
          </p:nvSpPr>
          <p:spPr bwMode="auto">
            <a:xfrm>
              <a:off x="4647388" y="2196916"/>
              <a:ext cx="1793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/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3178041" y="2333445"/>
            <a:ext cx="877887" cy="458787"/>
            <a:chOff x="5374463" y="2766829"/>
            <a:chExt cx="877887" cy="458787"/>
          </a:xfrm>
        </p:grpSpPr>
        <p:sp>
          <p:nvSpPr>
            <p:cNvPr id="11307" name="Line 203"/>
            <p:cNvSpPr>
              <a:spLocks noChangeShapeType="1"/>
            </p:cNvSpPr>
            <p:nvPr/>
          </p:nvSpPr>
          <p:spPr bwMode="auto">
            <a:xfrm flipH="1">
              <a:off x="5806263" y="3225616"/>
              <a:ext cx="3778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08" name="Text Box 204"/>
            <p:cNvSpPr txBox="1">
              <a:spLocks noChangeArrowheads="1"/>
            </p:cNvSpPr>
            <p:nvPr/>
          </p:nvSpPr>
          <p:spPr bwMode="auto">
            <a:xfrm>
              <a:off x="5912625" y="2766829"/>
              <a:ext cx="3397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11309" name="Line 205"/>
            <p:cNvSpPr>
              <a:spLocks noChangeShapeType="1"/>
            </p:cNvSpPr>
            <p:nvPr/>
          </p:nvSpPr>
          <p:spPr bwMode="auto">
            <a:xfrm>
              <a:off x="5385575" y="3216091"/>
              <a:ext cx="3778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10" name="Text Box 206"/>
            <p:cNvSpPr txBox="1">
              <a:spLocks noChangeArrowheads="1"/>
            </p:cNvSpPr>
            <p:nvPr/>
          </p:nvSpPr>
          <p:spPr bwMode="auto">
            <a:xfrm>
              <a:off x="5374463" y="2770004"/>
              <a:ext cx="3397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11291" name="Line 291"/>
            <p:cNvSpPr>
              <a:spLocks noChangeShapeType="1"/>
            </p:cNvSpPr>
            <p:nvPr/>
          </p:nvSpPr>
          <p:spPr bwMode="auto">
            <a:xfrm>
              <a:off x="5460188" y="2806516"/>
              <a:ext cx="1793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/>
            </a:p>
          </p:txBody>
        </p:sp>
        <p:sp>
          <p:nvSpPr>
            <p:cNvPr id="11292" name="Line 292"/>
            <p:cNvSpPr>
              <a:spLocks noChangeShapeType="1"/>
            </p:cNvSpPr>
            <p:nvPr/>
          </p:nvSpPr>
          <p:spPr bwMode="auto">
            <a:xfrm>
              <a:off x="6006288" y="2819216"/>
              <a:ext cx="1793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/>
            </a:p>
          </p:txBody>
        </p:sp>
      </p:grpSp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1688935" y="3598296"/>
            <a:ext cx="2216149" cy="522289"/>
            <a:chOff x="3385" y="2508"/>
            <a:chExt cx="1396" cy="329"/>
          </a:xfrm>
        </p:grpSpPr>
        <p:sp>
          <p:nvSpPr>
            <p:cNvPr id="3" name="Text Box 175"/>
            <p:cNvSpPr txBox="1">
              <a:spLocks noChangeArrowheads="1"/>
            </p:cNvSpPr>
            <p:nvPr/>
          </p:nvSpPr>
          <p:spPr bwMode="auto">
            <a:xfrm>
              <a:off x="3385" y="2508"/>
              <a:ext cx="570" cy="32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tIns="72000" rIns="108000" bIns="72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  <a:defRPr/>
              </a:pPr>
              <a:r>
                <a:rPr lang="es-ES" sz="2400" b="1">
                  <a:latin typeface="Arial" panose="020B0604020202020204" pitchFamily="34" charset="0"/>
                </a:rPr>
                <a:t>1750</a:t>
              </a:r>
            </a:p>
          </p:txBody>
        </p:sp>
        <p:sp>
          <p:nvSpPr>
            <p:cNvPr id="11285" name="Text Box 176"/>
            <p:cNvSpPr txBox="1">
              <a:spLocks noChangeArrowheads="1"/>
            </p:cNvSpPr>
            <p:nvPr/>
          </p:nvSpPr>
          <p:spPr bwMode="auto">
            <a:xfrm>
              <a:off x="3987" y="2513"/>
              <a:ext cx="794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tIns="72000" rIns="108000" bIns="72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b="1">
                  <a:solidFill>
                    <a:srgbClr val="3333FF"/>
                  </a:solidFill>
                  <a:latin typeface="Arial" panose="020B0604020202020204" pitchFamily="34" charset="0"/>
                </a:rPr>
                <a:t>Michell</a:t>
              </a:r>
              <a:endParaRPr lang="es-ES" sz="2400" b="1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6124915" y="4339458"/>
            <a:ext cx="1601129" cy="1082675"/>
            <a:chOff x="6357375" y="4074282"/>
            <a:chExt cx="1601129" cy="1082675"/>
          </a:xfrm>
        </p:grpSpPr>
        <p:sp>
          <p:nvSpPr>
            <p:cNvPr id="11281" name="Rectangle 219"/>
            <p:cNvSpPr>
              <a:spLocks noChangeArrowheads="1"/>
            </p:cNvSpPr>
            <p:nvPr/>
          </p:nvSpPr>
          <p:spPr bwMode="auto">
            <a:xfrm>
              <a:off x="6357375" y="4074282"/>
              <a:ext cx="1601129" cy="108267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1282" name="Object 2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2852073"/>
                </p:ext>
              </p:extLst>
            </p:nvPr>
          </p:nvGraphicFramePr>
          <p:xfrm>
            <a:off x="6605764" y="4120007"/>
            <a:ext cx="1219200" cy="968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24" name="Ecuación" r:id="rId4" imgW="495000" imgH="393480" progId="Equation.3">
                    <p:embed/>
                  </p:oleObj>
                </mc:Choice>
                <mc:Fallback>
                  <p:oleObj name="Ecuación" r:id="rId4" imgW="4950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5764" y="4120007"/>
                          <a:ext cx="1219200" cy="968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83" name="Flecha derecha 2"/>
          <p:cNvSpPr>
            <a:spLocks noChangeArrowheads="1"/>
          </p:cNvSpPr>
          <p:nvPr/>
        </p:nvSpPr>
        <p:spPr bwMode="auto">
          <a:xfrm>
            <a:off x="5431748" y="4603470"/>
            <a:ext cx="613519" cy="555625"/>
          </a:xfrm>
          <a:prstGeom prst="rightArrow">
            <a:avLst>
              <a:gd name="adj1" fmla="val 50000"/>
              <a:gd name="adj2" fmla="val 4999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51" name="Text Box 199"/>
          <p:cNvSpPr txBox="1">
            <a:spLocks noChangeArrowheads="1"/>
          </p:cNvSpPr>
          <p:nvPr/>
        </p:nvSpPr>
        <p:spPr bwMode="auto">
          <a:xfrm>
            <a:off x="6127716" y="1678583"/>
            <a:ext cx="4012422" cy="12752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Enfrentados por el mismo polo se repelen, y por el contrario se atraen</a:t>
            </a:r>
          </a:p>
        </p:txBody>
      </p:sp>
      <p:sp>
        <p:nvSpPr>
          <p:cNvPr id="52" name="Text Box 285">
            <a:extLst>
              <a:ext uri="{FF2B5EF4-FFF2-40B4-BE49-F238E27FC236}">
                <a16:creationId xmlns:a16="http://schemas.microsoft.com/office/drawing/2014/main" id="{A0F3E98E-4261-4B2A-99E4-A2B9979EA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4739" y="1011968"/>
            <a:ext cx="2602524" cy="514738"/>
          </a:xfrm>
          <a:prstGeom prst="rect">
            <a:avLst/>
          </a:prstGeom>
          <a:noFill/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 dirty="0">
                <a:latin typeface="Arial" panose="020B0604020202020204" pitchFamily="34" charset="0"/>
              </a:rPr>
              <a:t>Se observa que:</a:t>
            </a:r>
          </a:p>
        </p:txBody>
      </p:sp>
    </p:spTree>
    <p:extLst>
      <p:ext uri="{BB962C8B-B14F-4D97-AF65-F5344CB8AC3E}">
        <p14:creationId xmlns:p14="http://schemas.microsoft.com/office/powerpoint/2010/main" val="304877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45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7" grpId="0" animBg="1"/>
      <p:bldP spid="445674" grpId="0" animBg="1"/>
      <p:bldP spid="445725" grpId="0"/>
      <p:bldP spid="11283" grpId="0" animBg="1"/>
      <p:bldP spid="51" grpId="0" animBg="1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9" name="Rectangle 78"/>
          <p:cNvSpPr>
            <a:spLocks noChangeArrowheads="1"/>
          </p:cNvSpPr>
          <p:nvPr/>
        </p:nvSpPr>
        <p:spPr bwMode="auto">
          <a:xfrm>
            <a:off x="1327149" y="2069990"/>
            <a:ext cx="2841625" cy="256857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txBody>
          <a:bodyPr wrap="none" lIns="108000" tIns="72000" rIns="108000" bIns="72000" anchor="ctr" anchorCtr="1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3350" name="Group 68"/>
          <p:cNvGrpSpPr>
            <a:grpSpLocks/>
          </p:cNvGrpSpPr>
          <p:nvPr/>
        </p:nvGrpSpPr>
        <p:grpSpPr bwMode="auto">
          <a:xfrm flipH="1" flipV="1">
            <a:off x="3311524" y="3594068"/>
            <a:ext cx="325438" cy="458788"/>
            <a:chOff x="4069" y="1010"/>
            <a:chExt cx="388" cy="718"/>
          </a:xfrm>
        </p:grpSpPr>
        <p:sp>
          <p:nvSpPr>
            <p:cNvPr id="13353" name="Rectangle 69"/>
            <p:cNvSpPr>
              <a:spLocks noChangeArrowheads="1"/>
            </p:cNvSpPr>
            <p:nvPr/>
          </p:nvSpPr>
          <p:spPr bwMode="auto">
            <a:xfrm flipV="1">
              <a:off x="4071" y="1368"/>
              <a:ext cx="386" cy="36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8000" tIns="72000" rIns="108000" bIns="720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endParaRPr lang="en-US" sz="2400">
                <a:latin typeface="Arial" panose="020B0604020202020204" pitchFamily="34" charset="0"/>
              </a:endParaRPr>
            </a:p>
          </p:txBody>
        </p:sp>
        <p:sp>
          <p:nvSpPr>
            <p:cNvPr id="13354" name="Rectangle 70"/>
            <p:cNvSpPr>
              <a:spLocks noChangeArrowheads="1"/>
            </p:cNvSpPr>
            <p:nvPr/>
          </p:nvSpPr>
          <p:spPr bwMode="auto">
            <a:xfrm flipV="1">
              <a:off x="4069" y="1010"/>
              <a:ext cx="386" cy="36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8000" tIns="72000" rIns="108000" bIns="720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endParaRPr 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493837" y="2549156"/>
            <a:ext cx="2452687" cy="892176"/>
            <a:chOff x="1493837" y="2429219"/>
            <a:chExt cx="2452687" cy="892176"/>
          </a:xfrm>
        </p:grpSpPr>
        <p:sp>
          <p:nvSpPr>
            <p:cNvPr id="13351" name="Text Box 74"/>
            <p:cNvSpPr txBox="1">
              <a:spLocks noChangeArrowheads="1"/>
            </p:cNvSpPr>
            <p:nvPr/>
          </p:nvSpPr>
          <p:spPr bwMode="auto">
            <a:xfrm>
              <a:off x="3022599" y="2437157"/>
              <a:ext cx="923925" cy="884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108000" tIns="72000" rIns="108000" bIns="72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Imán fijo</a:t>
              </a:r>
            </a:p>
          </p:txBody>
        </p:sp>
        <p:sp>
          <p:nvSpPr>
            <p:cNvPr id="13352" name="Text Box 75"/>
            <p:cNvSpPr txBox="1">
              <a:spLocks noChangeArrowheads="1"/>
            </p:cNvSpPr>
            <p:nvPr/>
          </p:nvSpPr>
          <p:spPr bwMode="auto">
            <a:xfrm>
              <a:off x="1493837" y="2429219"/>
              <a:ext cx="1174750" cy="884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108000" tIns="72000" rIns="108000" bIns="72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latin typeface="Arial" panose="020B0604020202020204" pitchFamily="34" charset="0"/>
                </a:rPr>
                <a:t>Puede rotar</a:t>
              </a:r>
            </a:p>
          </p:txBody>
        </p:sp>
      </p:grpSp>
      <p:pic>
        <p:nvPicPr>
          <p:cNvPr id="561197" name="Picture 45" descr="tierr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499" y="2069990"/>
            <a:ext cx="3000375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97"/>
          <p:cNvGrpSpPr>
            <a:grpSpLocks/>
          </p:cNvGrpSpPr>
          <p:nvPr/>
        </p:nvGrpSpPr>
        <p:grpSpPr bwMode="auto">
          <a:xfrm>
            <a:off x="4378686" y="3885681"/>
            <a:ext cx="3425826" cy="1270003"/>
            <a:chOff x="2912" y="1859"/>
            <a:chExt cx="2158" cy="800"/>
          </a:xfrm>
        </p:grpSpPr>
        <p:sp>
          <p:nvSpPr>
            <p:cNvPr id="13347" name="Text Box 47"/>
            <p:cNvSpPr txBox="1">
              <a:spLocks noChangeArrowheads="1"/>
            </p:cNvSpPr>
            <p:nvPr/>
          </p:nvSpPr>
          <p:spPr bwMode="auto">
            <a:xfrm>
              <a:off x="2912" y="1859"/>
              <a:ext cx="982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108000" tIns="72000" rIns="108000" bIns="72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Aguja de brújula</a:t>
              </a:r>
            </a:p>
          </p:txBody>
        </p:sp>
        <p:sp>
          <p:nvSpPr>
            <p:cNvPr id="13348" name="Text Box 48"/>
            <p:cNvSpPr txBox="1">
              <a:spLocks noChangeArrowheads="1"/>
            </p:cNvSpPr>
            <p:nvPr/>
          </p:nvSpPr>
          <p:spPr bwMode="auto">
            <a:xfrm>
              <a:off x="2932" y="2335"/>
              <a:ext cx="213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108000" tIns="72000" rIns="108000" bIns="72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(imán que puede rotar)</a:t>
              </a:r>
            </a:p>
          </p:txBody>
        </p:sp>
      </p:grp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4410690" y="1753258"/>
            <a:ext cx="1571621" cy="835026"/>
            <a:chOff x="4382" y="3824"/>
            <a:chExt cx="990" cy="526"/>
          </a:xfrm>
        </p:grpSpPr>
        <p:sp>
          <p:nvSpPr>
            <p:cNvPr id="13345" name="Text Box 50"/>
            <p:cNvSpPr txBox="1">
              <a:spLocks noChangeArrowheads="1"/>
            </p:cNvSpPr>
            <p:nvPr/>
          </p:nvSpPr>
          <p:spPr bwMode="auto">
            <a:xfrm>
              <a:off x="4394" y="3824"/>
              <a:ext cx="637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108000" tIns="72000" rIns="108000" bIns="72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Tierra</a:t>
              </a:r>
            </a:p>
          </p:txBody>
        </p:sp>
        <p:sp>
          <p:nvSpPr>
            <p:cNvPr id="13346" name="Text Box 51"/>
            <p:cNvSpPr txBox="1">
              <a:spLocks noChangeArrowheads="1"/>
            </p:cNvSpPr>
            <p:nvPr/>
          </p:nvSpPr>
          <p:spPr bwMode="auto">
            <a:xfrm>
              <a:off x="4382" y="4026"/>
              <a:ext cx="990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108000" tIns="72000" rIns="108000" bIns="72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</a:rPr>
                <a:t>(imán fijo)</a:t>
              </a: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A966D955-9C19-4777-A011-BBD0E83C8C56}"/>
              </a:ext>
            </a:extLst>
          </p:cNvPr>
          <p:cNvGrpSpPr/>
          <p:nvPr/>
        </p:nvGrpSpPr>
        <p:grpSpPr>
          <a:xfrm>
            <a:off x="7786934" y="2258204"/>
            <a:ext cx="2098184" cy="469900"/>
            <a:chOff x="7817078" y="2258204"/>
            <a:chExt cx="2098184" cy="469900"/>
          </a:xfrm>
        </p:grpSpPr>
        <p:sp>
          <p:nvSpPr>
            <p:cNvPr id="13340" name="Line 56"/>
            <p:cNvSpPr>
              <a:spLocks noChangeShapeType="1"/>
            </p:cNvSpPr>
            <p:nvPr/>
          </p:nvSpPr>
          <p:spPr bwMode="auto">
            <a:xfrm flipH="1">
              <a:off x="7817078" y="2524142"/>
              <a:ext cx="1125634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 tIns="72000" rIns="108000" bIns="72000" anchor="ctr" anchorCtr="1">
              <a:spAutoFit/>
            </a:bodyPr>
            <a:lstStyle/>
            <a:p>
              <a:pPr>
                <a:spcBef>
                  <a:spcPts val="0"/>
                </a:spcBef>
              </a:pPr>
              <a:endParaRPr lang="en-GB" sz="2400"/>
            </a:p>
          </p:txBody>
        </p:sp>
        <p:sp>
          <p:nvSpPr>
            <p:cNvPr id="13341" name="Text Box 57"/>
            <p:cNvSpPr txBox="1">
              <a:spLocks noChangeArrowheads="1"/>
            </p:cNvSpPr>
            <p:nvPr/>
          </p:nvSpPr>
          <p:spPr bwMode="auto">
            <a:xfrm>
              <a:off x="9015149" y="2258204"/>
              <a:ext cx="900113" cy="4699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108000" tIns="72000" rIns="108000" bIns="720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Sur</a:t>
              </a: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F5BAC5E3-6E27-4D34-8307-D8F2539D4D67}"/>
              </a:ext>
            </a:extLst>
          </p:cNvPr>
          <p:cNvGrpSpPr/>
          <p:nvPr/>
        </p:nvGrpSpPr>
        <p:grpSpPr>
          <a:xfrm>
            <a:off x="7791379" y="3894536"/>
            <a:ext cx="2093739" cy="469900"/>
            <a:chOff x="7821523" y="3894536"/>
            <a:chExt cx="2093739" cy="469900"/>
          </a:xfrm>
        </p:grpSpPr>
        <p:sp>
          <p:nvSpPr>
            <p:cNvPr id="13342" name="Line 58"/>
            <p:cNvSpPr>
              <a:spLocks noChangeShapeType="1"/>
            </p:cNvSpPr>
            <p:nvPr/>
          </p:nvSpPr>
          <p:spPr bwMode="auto">
            <a:xfrm flipH="1">
              <a:off x="7821523" y="4157299"/>
              <a:ext cx="1125634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 tIns="72000" rIns="108000" bIns="72000" anchor="ctr" anchorCtr="1">
              <a:spAutoFit/>
            </a:bodyPr>
            <a:lstStyle/>
            <a:p>
              <a:pPr>
                <a:spcBef>
                  <a:spcPts val="0"/>
                </a:spcBef>
              </a:pPr>
              <a:endParaRPr lang="en-GB" sz="2400"/>
            </a:p>
          </p:txBody>
        </p:sp>
        <p:sp>
          <p:nvSpPr>
            <p:cNvPr id="13343" name="Text Box 59"/>
            <p:cNvSpPr txBox="1">
              <a:spLocks noChangeArrowheads="1"/>
            </p:cNvSpPr>
            <p:nvPr/>
          </p:nvSpPr>
          <p:spPr bwMode="auto">
            <a:xfrm>
              <a:off x="9015149" y="3894536"/>
              <a:ext cx="900113" cy="469900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108000" tIns="72000" rIns="108000" bIns="720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Norte</a:t>
              </a:r>
            </a:p>
          </p:txBody>
        </p:sp>
      </p:grpSp>
      <p:sp>
        <p:nvSpPr>
          <p:cNvPr id="13344" name="Text Box 60"/>
          <p:cNvSpPr txBox="1">
            <a:spLocks noChangeArrowheads="1"/>
          </p:cNvSpPr>
          <p:nvPr/>
        </p:nvSpPr>
        <p:spPr bwMode="auto">
          <a:xfrm>
            <a:off x="8080843" y="2862967"/>
            <a:ext cx="2649865" cy="8840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Polos magnéticos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de la Tierra</a:t>
            </a:r>
          </a:p>
        </p:txBody>
      </p:sp>
      <p:grpSp>
        <p:nvGrpSpPr>
          <p:cNvPr id="8" name="Group 71"/>
          <p:cNvGrpSpPr>
            <a:grpSpLocks/>
          </p:cNvGrpSpPr>
          <p:nvPr/>
        </p:nvGrpSpPr>
        <p:grpSpPr bwMode="auto">
          <a:xfrm flipH="1" flipV="1">
            <a:off x="1938338" y="3564785"/>
            <a:ext cx="323850" cy="458788"/>
            <a:chOff x="4082" y="946"/>
            <a:chExt cx="387" cy="718"/>
          </a:xfrm>
        </p:grpSpPr>
        <p:sp>
          <p:nvSpPr>
            <p:cNvPr id="13338" name="Rectangle 72"/>
            <p:cNvSpPr>
              <a:spLocks noChangeArrowheads="1"/>
            </p:cNvSpPr>
            <p:nvPr/>
          </p:nvSpPr>
          <p:spPr bwMode="auto">
            <a:xfrm flipV="1">
              <a:off x="4082" y="1304"/>
              <a:ext cx="387" cy="36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sz="2000">
                <a:latin typeface="Arial" panose="020B0604020202020204" pitchFamily="34" charset="0"/>
              </a:endParaRPr>
            </a:p>
          </p:txBody>
        </p:sp>
        <p:sp>
          <p:nvSpPr>
            <p:cNvPr id="13339" name="Rectangle 73"/>
            <p:cNvSpPr>
              <a:spLocks noChangeArrowheads="1"/>
            </p:cNvSpPr>
            <p:nvPr/>
          </p:nvSpPr>
          <p:spPr bwMode="auto">
            <a:xfrm flipV="1">
              <a:off x="4082" y="946"/>
              <a:ext cx="387" cy="36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sz="2000">
                <a:latin typeface="Arial" panose="020B0604020202020204" pitchFamily="34" charset="0"/>
              </a:endParaRPr>
            </a:p>
          </p:txBody>
        </p:sp>
      </p:grpSp>
      <p:sp>
        <p:nvSpPr>
          <p:cNvPr id="561233" name="Text Box 81"/>
          <p:cNvSpPr txBox="1">
            <a:spLocks noChangeArrowheads="1"/>
          </p:cNvSpPr>
          <p:nvPr/>
        </p:nvSpPr>
        <p:spPr bwMode="auto">
          <a:xfrm>
            <a:off x="1643072" y="5457738"/>
            <a:ext cx="2522475" cy="88407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72000" rIns="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Gira y se orienta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al revés</a:t>
            </a:r>
          </a:p>
        </p:txBody>
      </p:sp>
      <p:sp>
        <p:nvSpPr>
          <p:cNvPr id="41" name="Text Box 95"/>
          <p:cNvSpPr txBox="1">
            <a:spLocks noChangeArrowheads="1"/>
          </p:cNvSpPr>
          <p:nvPr/>
        </p:nvSpPr>
        <p:spPr bwMode="auto">
          <a:xfrm>
            <a:off x="4281432" y="5444706"/>
            <a:ext cx="6448425" cy="125340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None/>
              <a:defRPr/>
            </a:pPr>
            <a:r>
              <a:rPr lang="es-ES" sz="2400" dirty="0">
                <a:latin typeface="Arial" panose="020B0604020202020204" pitchFamily="34" charset="0"/>
              </a:rPr>
              <a:t>La aguja gira y apunta al polo norte de la Tierra, al geográfico, con,</a:t>
            </a:r>
            <a:r>
              <a:rPr lang="es-ES" sz="2400" dirty="0">
                <a:solidFill>
                  <a:srgbClr val="D60093"/>
                </a:solidFill>
                <a:latin typeface="Arial" panose="020B0604020202020204" pitchFamily="34" charset="0"/>
              </a:rPr>
              <a:t> por convenio,</a:t>
            </a:r>
            <a:r>
              <a:rPr lang="es-ES" sz="2400" dirty="0">
                <a:latin typeface="Arial" panose="020B0604020202020204" pitchFamily="34" charset="0"/>
              </a:rPr>
              <a:t> su polo norte magnético, y al sur, con su polo sur</a:t>
            </a:r>
            <a:endParaRPr lang="es-ES" sz="2400" dirty="0">
              <a:solidFill>
                <a:srgbClr val="D60093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 Box 95"/>
          <p:cNvSpPr txBox="1">
            <a:spLocks noChangeArrowheads="1"/>
          </p:cNvSpPr>
          <p:nvPr/>
        </p:nvSpPr>
        <p:spPr bwMode="auto">
          <a:xfrm>
            <a:off x="1192397" y="234403"/>
            <a:ext cx="7609960" cy="1253402"/>
          </a:xfrm>
          <a:prstGeom prst="rect">
            <a:avLst/>
          </a:prstGeom>
          <a:noFill/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None/>
              <a:defRPr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dirty="0">
                <a:latin typeface="Arial" panose="020B0604020202020204" pitchFamily="34" charset="0"/>
              </a:rPr>
              <a:t>Si se consideran dos imanes suficientemente fuertes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s-ES" sz="2400" dirty="0">
                <a:latin typeface="Arial" panose="020B0604020202020204" pitchFamily="34" charset="0"/>
              </a:rPr>
              <a:t>   para que su interacción venza la que tienen con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s-ES" sz="2400" dirty="0">
                <a:latin typeface="Arial" panose="020B0604020202020204" pitchFamily="34" charset="0"/>
              </a:rPr>
              <a:t>   una mesa (rozamiento) pero solamente para rotar</a:t>
            </a:r>
          </a:p>
        </p:txBody>
      </p:sp>
      <p:sp>
        <p:nvSpPr>
          <p:cNvPr id="28" name="Text Box 75"/>
          <p:cNvSpPr txBox="1">
            <a:spLocks noChangeArrowheads="1"/>
          </p:cNvSpPr>
          <p:nvPr/>
        </p:nvSpPr>
        <p:spPr bwMode="auto">
          <a:xfrm>
            <a:off x="2204150" y="1853749"/>
            <a:ext cx="1174750" cy="514738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Mesa</a:t>
            </a:r>
          </a:p>
        </p:txBody>
      </p:sp>
      <p:sp>
        <p:nvSpPr>
          <p:cNvPr id="34" name="Flecha abajo 31">
            <a:extLst>
              <a:ext uri="{FF2B5EF4-FFF2-40B4-BE49-F238E27FC236}">
                <a16:creationId xmlns:a16="http://schemas.microsoft.com/office/drawing/2014/main" id="{DDD9FBDB-EC95-48A1-A2DF-09388F2BC904}"/>
              </a:ext>
            </a:extLst>
          </p:cNvPr>
          <p:cNvSpPr/>
          <p:nvPr/>
        </p:nvSpPr>
        <p:spPr bwMode="auto">
          <a:xfrm>
            <a:off x="1885282" y="4830670"/>
            <a:ext cx="391859" cy="489159"/>
          </a:xfrm>
          <a:prstGeom prst="downArrow">
            <a:avLst>
              <a:gd name="adj1" fmla="val 50000"/>
              <a:gd name="adj2" fmla="val 69392"/>
            </a:avLst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6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6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9" grpId="0" animBg="1"/>
      <p:bldP spid="13344" grpId="0" animBg="1"/>
      <p:bldP spid="561233" grpId="0" animBg="1"/>
      <p:bldP spid="41" grpId="0" animBg="1"/>
      <p:bldP spid="27" grpId="0"/>
      <p:bldP spid="28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6" name="Text Box 54"/>
          <p:cNvSpPr txBox="1">
            <a:spLocks noChangeArrowheads="1"/>
          </p:cNvSpPr>
          <p:nvPr/>
        </p:nvSpPr>
        <p:spPr bwMode="auto">
          <a:xfrm>
            <a:off x="2410546" y="1534197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solidFill>
                  <a:srgbClr val="008000"/>
                </a:solidFill>
                <a:latin typeface="Arial" panose="020B0604020202020204" pitchFamily="34" charset="0"/>
              </a:rPr>
              <a:t>Europa</a:t>
            </a:r>
          </a:p>
        </p:txBody>
      </p:sp>
      <p:sp>
        <p:nvSpPr>
          <p:cNvPr id="29722" name="Text Box 76"/>
          <p:cNvSpPr txBox="1">
            <a:spLocks noChangeArrowheads="1"/>
          </p:cNvSpPr>
          <p:nvPr/>
        </p:nvSpPr>
        <p:spPr bwMode="auto">
          <a:xfrm>
            <a:off x="1223096" y="564235"/>
            <a:ext cx="3378200" cy="88423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Comienzo de aparición de aplicaciones</a:t>
            </a:r>
          </a:p>
        </p:txBody>
      </p:sp>
      <p:grpSp>
        <p:nvGrpSpPr>
          <p:cNvPr id="13366" name="Group 54"/>
          <p:cNvGrpSpPr>
            <a:grpSpLocks/>
          </p:cNvGrpSpPr>
          <p:nvPr/>
        </p:nvGrpSpPr>
        <p:grpSpPr bwMode="auto">
          <a:xfrm>
            <a:off x="4674514" y="539645"/>
            <a:ext cx="2363795" cy="5016509"/>
            <a:chOff x="2207" y="4101"/>
            <a:chExt cx="1489" cy="3160"/>
          </a:xfrm>
        </p:grpSpPr>
        <p:sp>
          <p:nvSpPr>
            <p:cNvPr id="13333" name="Text Box 83"/>
            <p:cNvSpPr txBox="1">
              <a:spLocks noChangeArrowheads="1"/>
            </p:cNvSpPr>
            <p:nvPr/>
          </p:nvSpPr>
          <p:spPr bwMode="auto">
            <a:xfrm>
              <a:off x="2467" y="4122"/>
              <a:ext cx="1229" cy="557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108000" tIns="72000" rIns="108000" bIns="72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Fenómenos magnéticos</a:t>
              </a:r>
            </a:p>
          </p:txBody>
        </p:sp>
        <p:sp>
          <p:nvSpPr>
            <p:cNvPr id="13334" name="Text Box 84"/>
            <p:cNvSpPr txBox="1">
              <a:spLocks noChangeArrowheads="1"/>
            </p:cNvSpPr>
            <p:nvPr/>
          </p:nvSpPr>
          <p:spPr bwMode="auto">
            <a:xfrm>
              <a:off x="2467" y="5471"/>
              <a:ext cx="1229" cy="557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108000" tIns="72000" rIns="108000" bIns="72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Fenómenos eléctricos</a:t>
              </a:r>
            </a:p>
          </p:txBody>
        </p:sp>
        <p:sp>
          <p:nvSpPr>
            <p:cNvPr id="13335" name="AutoShape 85"/>
            <p:cNvSpPr>
              <a:spLocks/>
            </p:cNvSpPr>
            <p:nvPr/>
          </p:nvSpPr>
          <p:spPr bwMode="auto">
            <a:xfrm>
              <a:off x="2207" y="4101"/>
              <a:ext cx="216" cy="3160"/>
            </a:xfrm>
            <a:prstGeom prst="leftBrace">
              <a:avLst>
                <a:gd name="adj1" fmla="val 41656"/>
                <a:gd name="adj2" fmla="val 10167"/>
              </a:avLst>
            </a:prstGeom>
            <a:noFill/>
            <a:ln w="25400">
              <a:solidFill>
                <a:srgbClr val="008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3331" name="Text Box 52"/>
          <p:cNvSpPr txBox="1">
            <a:spLocks noChangeArrowheads="1"/>
          </p:cNvSpPr>
          <p:nvPr/>
        </p:nvSpPr>
        <p:spPr bwMode="auto">
          <a:xfrm>
            <a:off x="6950268" y="1481393"/>
            <a:ext cx="3625807" cy="88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Con el uso de la </a:t>
            </a: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</a:rPr>
              <a:t>brújula</a:t>
            </a:r>
            <a:r>
              <a:rPr lang="es-ES" sz="2400">
                <a:latin typeface="Arial" panose="020B0604020202020204" pitchFamily="34" charset="0"/>
              </a:rPr>
              <a:t> en la navegación</a:t>
            </a:r>
          </a:p>
        </p:txBody>
      </p:sp>
      <p:sp>
        <p:nvSpPr>
          <p:cNvPr id="13328" name="Text Box 77"/>
          <p:cNvSpPr txBox="1">
            <a:spLocks noChangeArrowheads="1"/>
          </p:cNvSpPr>
          <p:nvPr/>
        </p:nvSpPr>
        <p:spPr bwMode="auto">
          <a:xfrm>
            <a:off x="6977851" y="3653290"/>
            <a:ext cx="3152396" cy="1992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Tras la aparición de la </a:t>
            </a:r>
            <a:r>
              <a:rPr lang="es-ES" sz="2400" dirty="0">
                <a:solidFill>
                  <a:srgbClr val="008000"/>
                </a:solidFill>
                <a:latin typeface="Arial" panose="020B0604020202020204" pitchFamily="34" charset="0"/>
              </a:rPr>
              <a:t>Pila de Volta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que permitía corrientes duraderas (la </a:t>
            </a:r>
            <a:r>
              <a:rPr lang="es-ES" sz="2400" dirty="0">
                <a:solidFill>
                  <a:srgbClr val="008000"/>
                </a:solidFill>
                <a:latin typeface="Arial" panose="020B0604020202020204" pitchFamily="34" charset="0"/>
              </a:rPr>
              <a:t>Botella de Leyden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no)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7182713" y="693942"/>
            <a:ext cx="1620837" cy="712789"/>
            <a:chOff x="7222905" y="774326"/>
            <a:chExt cx="1620837" cy="712789"/>
          </a:xfrm>
        </p:grpSpPr>
        <p:sp>
          <p:nvSpPr>
            <p:cNvPr id="13329" name="Text Box 53"/>
            <p:cNvSpPr txBox="1">
              <a:spLocks noChangeArrowheads="1"/>
            </p:cNvSpPr>
            <p:nvPr/>
          </p:nvSpPr>
          <p:spPr bwMode="auto">
            <a:xfrm>
              <a:off x="7588030" y="856876"/>
              <a:ext cx="1255712" cy="51435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8000" tIns="72000" rIns="108000" bIns="720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 b="1">
                  <a:latin typeface="Arial" panose="020B0604020202020204" pitchFamily="34" charset="0"/>
                </a:rPr>
                <a:t>s. XII</a:t>
              </a:r>
            </a:p>
          </p:txBody>
        </p:sp>
        <p:sp>
          <p:nvSpPr>
            <p:cNvPr id="13330" name="AutoShape 86"/>
            <p:cNvSpPr>
              <a:spLocks noChangeArrowheads="1"/>
            </p:cNvSpPr>
            <p:nvPr/>
          </p:nvSpPr>
          <p:spPr bwMode="auto">
            <a:xfrm>
              <a:off x="7222905" y="774326"/>
              <a:ext cx="258762" cy="712789"/>
            </a:xfrm>
            <a:prstGeom prst="rightArrow">
              <a:avLst>
                <a:gd name="adj1" fmla="val 55713"/>
                <a:gd name="adj2" fmla="val 546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7182713" y="2825959"/>
            <a:ext cx="1639887" cy="712789"/>
            <a:chOff x="7222905" y="2906343"/>
            <a:chExt cx="1639887" cy="712789"/>
          </a:xfrm>
        </p:grpSpPr>
        <p:sp>
          <p:nvSpPr>
            <p:cNvPr id="2" name="Text Box 82"/>
            <p:cNvSpPr txBox="1">
              <a:spLocks noChangeArrowheads="1"/>
            </p:cNvSpPr>
            <p:nvPr/>
          </p:nvSpPr>
          <p:spPr bwMode="auto">
            <a:xfrm>
              <a:off x="7607080" y="3001593"/>
              <a:ext cx="1255712" cy="51435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8000" tIns="72000" rIns="108000" bIns="720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 b="1">
                  <a:latin typeface="Arial" panose="020B0604020202020204" pitchFamily="34" charset="0"/>
                </a:rPr>
                <a:t>s. XVIII</a:t>
              </a:r>
            </a:p>
          </p:txBody>
        </p:sp>
        <p:sp>
          <p:nvSpPr>
            <p:cNvPr id="13332" name="AutoShape 87"/>
            <p:cNvSpPr>
              <a:spLocks noChangeArrowheads="1"/>
            </p:cNvSpPr>
            <p:nvPr/>
          </p:nvSpPr>
          <p:spPr bwMode="auto">
            <a:xfrm>
              <a:off x="7222905" y="2906343"/>
              <a:ext cx="258762" cy="712789"/>
            </a:xfrm>
            <a:prstGeom prst="rightArrow">
              <a:avLst>
                <a:gd name="adj1" fmla="val 55713"/>
                <a:gd name="adj2" fmla="val 546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1969481" y="5907811"/>
            <a:ext cx="7615581" cy="884070"/>
          </a:xfrm>
          <a:prstGeom prst="rect">
            <a:avLst/>
          </a:prstGeom>
          <a:solidFill>
            <a:srgbClr val="FFFF99"/>
          </a:solidFill>
        </p:spPr>
        <p:txBody>
          <a:bodyPr wrap="square" lIns="108000" tIns="72000" rIns="108000" bIns="72000" rtlCol="0" anchor="ctr" anchorCtr="1">
            <a:spAutoFit/>
          </a:bodyPr>
          <a:lstStyle/>
          <a:p>
            <a:pPr algn="ctr"/>
            <a:r>
              <a:rPr lang="es-ES" sz="2400" dirty="0"/>
              <a:t>La aparición de la </a:t>
            </a:r>
            <a:r>
              <a:rPr lang="es-ES" sz="2400" dirty="0">
                <a:solidFill>
                  <a:srgbClr val="008000"/>
                </a:solidFill>
              </a:rPr>
              <a:t>Pila de Volta </a:t>
            </a:r>
            <a:r>
              <a:rPr lang="es-ES" sz="2400" dirty="0"/>
              <a:t>permitió también avanzar en el conocimiento de lo magnético </a:t>
            </a:r>
            <a:r>
              <a:rPr lang="es-ES" sz="2400" dirty="0">
                <a:solidFill>
                  <a:srgbClr val="0000FF"/>
                </a:solidFill>
              </a:rPr>
              <a:t>(Oersted)</a:t>
            </a:r>
          </a:p>
        </p:txBody>
      </p:sp>
    </p:spTree>
    <p:extLst>
      <p:ext uri="{BB962C8B-B14F-4D97-AF65-F5344CB8AC3E}">
        <p14:creationId xmlns:p14="http://schemas.microsoft.com/office/powerpoint/2010/main" val="126761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6" grpId="0"/>
      <p:bldP spid="29722" grpId="0" animBg="1"/>
      <p:bldP spid="13331" grpId="0"/>
      <p:bldP spid="13328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 descr="A Voltaic pile on display in the Tempio Voltiano">
            <a:hlinkClick r:id="rId3" tooltip="A Voltaic pile on display in the Tempio Voltiano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595" y="952500"/>
            <a:ext cx="3070225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11"/>
          <p:cNvSpPr txBox="1">
            <a:spLocks noChangeArrowheads="1"/>
          </p:cNvSpPr>
          <p:nvPr/>
        </p:nvSpPr>
        <p:spPr bwMode="auto">
          <a:xfrm>
            <a:off x="4560472" y="397373"/>
            <a:ext cx="2467983" cy="46166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 b="1">
                <a:solidFill>
                  <a:schemeClr val="tx1"/>
                </a:solidFill>
              </a:rPr>
              <a:t>PILA DE VOLTA</a:t>
            </a:r>
          </a:p>
        </p:txBody>
      </p:sp>
      <p:sp>
        <p:nvSpPr>
          <p:cNvPr id="2" name="CuadroTexto 1"/>
          <p:cNvSpPr txBox="1">
            <a:spLocks noChangeArrowheads="1"/>
          </p:cNvSpPr>
          <p:nvPr/>
        </p:nvSpPr>
        <p:spPr bwMode="auto">
          <a:xfrm>
            <a:off x="1808703" y="5212971"/>
            <a:ext cx="7930590" cy="125340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 dirty="0"/>
              <a:t>Cada celda es una pila, y al apilarlas con la misma polaridad, quedan asociadas en serie con un voltaje equivalente suma del de las pilas </a:t>
            </a:r>
            <a:r>
              <a:rPr lang="es-ES" sz="2400" dirty="0">
                <a:solidFill>
                  <a:srgbClr val="FF0000"/>
                </a:solidFill>
              </a:rPr>
              <a:t>(Tema 8)</a:t>
            </a:r>
            <a:endParaRPr lang="es-ES" sz="2400" dirty="0"/>
          </a:p>
        </p:txBody>
      </p:sp>
      <p:grpSp>
        <p:nvGrpSpPr>
          <p:cNvPr id="10" name="Grupo 9"/>
          <p:cNvGrpSpPr/>
          <p:nvPr/>
        </p:nvGrpSpPr>
        <p:grpSpPr>
          <a:xfrm>
            <a:off x="5765747" y="983313"/>
            <a:ext cx="3973546" cy="4067175"/>
            <a:chOff x="6131507" y="1211913"/>
            <a:chExt cx="3973546" cy="4067175"/>
          </a:xfrm>
        </p:grpSpPr>
        <p:sp>
          <p:nvSpPr>
            <p:cNvPr id="3" name="Rectángulo 2"/>
            <p:cNvSpPr/>
            <p:nvPr/>
          </p:nvSpPr>
          <p:spPr bwMode="auto">
            <a:xfrm>
              <a:off x="9504544" y="1211913"/>
              <a:ext cx="600509" cy="4067175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lg" len="lg"/>
            </a:ln>
            <a:effectLst/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horz" wrap="none" lIns="90000" tIns="82800" rIns="90000" bIns="82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7" name="Grupo 6"/>
            <p:cNvGrpSpPr>
              <a:grpSpLocks/>
            </p:cNvGrpSpPr>
            <p:nvPr/>
          </p:nvGrpSpPr>
          <p:grpSpPr bwMode="auto">
            <a:xfrm>
              <a:off x="6131507" y="1211913"/>
              <a:ext cx="3373037" cy="4067175"/>
              <a:chOff x="6159500" y="1706577"/>
              <a:chExt cx="3372880" cy="4067668"/>
            </a:xfrm>
          </p:grpSpPr>
          <p:pic>
            <p:nvPicPr>
              <p:cNvPr id="15368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59500" y="1706577"/>
                <a:ext cx="3372880" cy="40676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5369" name="Text Box 45"/>
              <p:cNvSpPr txBox="1">
                <a:spLocks noChangeArrowheads="1"/>
              </p:cNvSpPr>
              <p:nvPr/>
            </p:nvSpPr>
            <p:spPr bwMode="auto">
              <a:xfrm>
                <a:off x="6861318" y="4398321"/>
                <a:ext cx="609732" cy="402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s-ES" dirty="0" err="1">
                    <a:solidFill>
                      <a:schemeClr val="tx1"/>
                    </a:solidFill>
                    <a:cs typeface="Arial" panose="020B0604020202020204" pitchFamily="34" charset="0"/>
                  </a:rPr>
                  <a:t>Na</a:t>
                </a:r>
                <a:r>
                  <a:rPr lang="es-ES" baseline="30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5370" name="Text Box 46"/>
              <p:cNvSpPr txBox="1">
                <a:spLocks noChangeArrowheads="1"/>
              </p:cNvSpPr>
              <p:nvPr/>
            </p:nvSpPr>
            <p:spPr bwMode="auto">
              <a:xfrm>
                <a:off x="6464059" y="4391170"/>
                <a:ext cx="481498" cy="402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s-ES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Cl</a:t>
                </a:r>
                <a:r>
                  <a:rPr lang="es-ES" baseline="30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15371" name="CuadroTexto 1"/>
              <p:cNvSpPr txBox="1">
                <a:spLocks noChangeArrowheads="1"/>
              </p:cNvSpPr>
              <p:nvPr/>
            </p:nvSpPr>
            <p:spPr bwMode="auto">
              <a:xfrm>
                <a:off x="6474530" y="2725803"/>
                <a:ext cx="1723564" cy="8618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ts val="2000"/>
                  </a:lnSpc>
                </a:pPr>
                <a:r>
                  <a:rPr lang="es-ES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Papel</a:t>
                </a:r>
              </a:p>
              <a:p>
                <a:pPr>
                  <a:lnSpc>
                    <a:spcPts val="2000"/>
                  </a:lnSpc>
                </a:pPr>
                <a:r>
                  <a:rPr lang="es-ES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o paño mojado</a:t>
                </a:r>
              </a:p>
            </p:txBody>
          </p:sp>
          <p:cxnSp>
            <p:nvCxnSpPr>
              <p:cNvPr id="15372" name="Conector recto de flecha 3"/>
              <p:cNvCxnSpPr>
                <a:cxnSpLocks noChangeShapeType="1"/>
              </p:cNvCxnSpPr>
              <p:nvPr/>
            </p:nvCxnSpPr>
            <p:spPr bwMode="auto">
              <a:xfrm flipH="1" flipV="1">
                <a:off x="7336312" y="2871604"/>
                <a:ext cx="509628" cy="1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6" name="CuadroTexto 1"/>
            <p:cNvSpPr txBox="1">
              <a:spLocks noChangeArrowheads="1"/>
            </p:cNvSpPr>
            <p:nvPr/>
          </p:nvSpPr>
          <p:spPr bwMode="auto">
            <a:xfrm>
              <a:off x="6245384" y="1581067"/>
              <a:ext cx="999203" cy="461665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sz="2400" dirty="0">
                  <a:solidFill>
                    <a:schemeClr val="tx1"/>
                  </a:solidFill>
                  <a:cs typeface="Arial" panose="020B0604020202020204" pitchFamily="34" charset="0"/>
                </a:rPr>
                <a:t>Celda</a:t>
              </a:r>
            </a:p>
          </p:txBody>
        </p:sp>
        <p:sp>
          <p:nvSpPr>
            <p:cNvPr id="9" name="Abrir llave 8"/>
            <p:cNvSpPr/>
            <p:nvPr/>
          </p:nvSpPr>
          <p:spPr bwMode="auto">
            <a:xfrm>
              <a:off x="7344288" y="1530618"/>
              <a:ext cx="297481" cy="576762"/>
            </a:xfrm>
            <a:prstGeom prst="leftBrac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horz" wrap="square" lIns="90000" tIns="82800" rIns="90000" bIns="82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0BFE1B5-25D3-4B64-887C-C43E2B01ED22}"/>
              </a:ext>
            </a:extLst>
          </p:cNvPr>
          <p:cNvSpPr txBox="1"/>
          <p:nvPr/>
        </p:nvSpPr>
        <p:spPr>
          <a:xfrm>
            <a:off x="1343338" y="6490460"/>
            <a:ext cx="8874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</a:rPr>
              <a:t>(a mayor voltaje, a más pilas, celdas, mayor </a:t>
            </a:r>
            <a:r>
              <a:rPr lang="es-E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s-ES" sz="2400" dirty="0">
                <a:solidFill>
                  <a:srgbClr val="FF0000"/>
                </a:solidFill>
              </a:rPr>
              <a:t> para la misma 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nimBg="1"/>
      <p:bldP spid="2" grpId="0" animBg="1"/>
      <p:bldP spid="15" grpId="0"/>
    </p:bldLst>
  </p:timing>
</p:sld>
</file>

<file path=ppt/theme/theme1.xml><?xml version="1.0" encoding="utf-8"?>
<a:theme xmlns:a="http://schemas.openxmlformats.org/drawingml/2006/main" name="FNT_2012_TEMA1_1">
  <a:themeElements>
    <a:clrScheme name="FNT_2012_TEMA1_1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FNT_2012_TEMA1_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rgbClr val="808080"/>
                </a:outerShdw>
              </a:effectLst>
            </a14:hiddenEffects>
          </a:ext>
          <a:ext uri="{53640926-AAD7-44D8-BBD7-CCE9431645EC}">
            <a14:shadowObscured xmlns:a14="http://schemas.microsoft.com/office/drawing/2010/main" val="1"/>
          </a:ext>
        </a:extLst>
      </a:spPr>
      <a:bodyPr vert="horz" wrap="none" lIns="90000" tIns="82800" rIns="90000" bIns="82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rgbClr val="808080"/>
                </a:outerShdw>
              </a:effectLst>
            </a14:hiddenEffects>
          </a:ext>
          <a:ext uri="{53640926-AAD7-44D8-BBD7-CCE9431645EC}">
            <a14:shadowObscured xmlns:a14="http://schemas.microsoft.com/office/drawing/2010/main" val="1"/>
          </a:ext>
        </a:extLst>
      </a:spPr>
      <a:bodyPr vert="horz" wrap="none" lIns="90000" tIns="82800" rIns="90000" bIns="82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FNT_2012_TEMA1_1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NT_2012_TEMA1_1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NT_2012_TEMA1_1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FNT_2012_TEMA1_1</Template>
  <TotalTime>11451</TotalTime>
  <Words>1505</Words>
  <Application>Microsoft Office PowerPoint</Application>
  <PresentationFormat>Personalizado</PresentationFormat>
  <Paragraphs>303</Paragraphs>
  <Slides>18</Slides>
  <Notes>17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Arial</vt:lpstr>
      <vt:lpstr>Comic Sans MS</vt:lpstr>
      <vt:lpstr>Symbol</vt:lpstr>
      <vt:lpstr>Times New Roman</vt:lpstr>
      <vt:lpstr>Trebuchet MS</vt:lpstr>
      <vt:lpstr>FNT_2012_TEMA1_1</vt:lpstr>
      <vt:lpstr>Ecuación</vt:lpstr>
      <vt:lpstr>Fotografía de Photo Editor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DFA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FÍSICA</dc:creator>
  <cp:lastModifiedBy>Jose Enrique Martin Dominguez</cp:lastModifiedBy>
  <cp:revision>1766</cp:revision>
  <dcterms:created xsi:type="dcterms:W3CDTF">2012-02-20T13:06:36Z</dcterms:created>
  <dcterms:modified xsi:type="dcterms:W3CDTF">2020-12-01T10:32:32Z</dcterms:modified>
</cp:coreProperties>
</file>